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sldIdLst>
    <p:sldId id="280" r:id="rId5"/>
    <p:sldId id="291" r:id="rId6"/>
    <p:sldId id="282" r:id="rId7"/>
    <p:sldId id="284" r:id="rId8"/>
    <p:sldId id="292" r:id="rId9"/>
    <p:sldId id="285" r:id="rId10"/>
    <p:sldId id="293" r:id="rId11"/>
    <p:sldId id="294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Hypermedia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Michelle Nesbitt</a:t>
            </a:r>
          </a:p>
          <a:p>
            <a:pPr algn="l"/>
            <a:r>
              <a:rPr lang="en-US" dirty="0">
                <a:solidFill>
                  <a:srgbClr val="5792BA"/>
                </a:solidFill>
              </a:rPr>
              <a:t>WEB-420</a:t>
            </a:r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8959-6770-477F-9AF4-D11C8DC9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C744-22CB-4330-AC3C-DAE45944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the 7 step design procedure in designing APIs</a:t>
            </a:r>
          </a:p>
          <a:p>
            <a:r>
              <a:rPr lang="en-US" dirty="0"/>
              <a:t>Define the steps using a sample business use case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5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5F59-B9AA-45B0-8CB0-A4311559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business use case - Nerdom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4AEB3-79BC-4E87-A8D7-6137BE9E1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endParaRPr lang="en-US" sz="2000" dirty="0"/>
          </a:p>
          <a:p>
            <a:r>
              <a:rPr lang="en-US" sz="2000" dirty="0"/>
              <a:t>Nerdom Micro sells custom wall plates online</a:t>
            </a:r>
          </a:p>
          <a:p>
            <a:r>
              <a:rPr lang="en-US" sz="2000" dirty="0"/>
              <a:t>Nerdom needs an API to keep track of inventory</a:t>
            </a:r>
          </a:p>
          <a:p>
            <a:r>
              <a:rPr lang="en-US" sz="2000" dirty="0"/>
              <a:t>Nerdom would like it to be a private application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794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04BF-2875-4884-A5CD-F0FB9D5F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Implement this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DF963-E111-4EF4-9349-157B66E17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will save time in keeping track of the inventory.</a:t>
            </a:r>
          </a:p>
          <a:p>
            <a:r>
              <a:rPr lang="en-US" dirty="0"/>
              <a:t>This will increase sales due to not being out of stock on certain parts at certain points in time</a:t>
            </a:r>
          </a:p>
          <a:p>
            <a:r>
              <a:rPr lang="en-US" dirty="0"/>
              <a:t>This would potentially allow for customers to order more quantity since more items will be in stock at a time</a:t>
            </a:r>
          </a:p>
          <a:p>
            <a:r>
              <a:rPr lang="en-US" dirty="0"/>
              <a:t>It will actually increase the ROI</a:t>
            </a:r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3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04BF-2875-4884-A5CD-F0FB9D5F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SEVEN-STEP 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DF963-E111-4EF4-9349-157B66E17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1-Semantics Definitions</a:t>
            </a:r>
          </a:p>
          <a:p>
            <a:r>
              <a:rPr lang="en-US" dirty="0"/>
              <a:t>2-Diagram Creation</a:t>
            </a:r>
          </a:p>
          <a:p>
            <a:r>
              <a:rPr lang="en-US" dirty="0"/>
              <a:t>3-Creating the names and profiles</a:t>
            </a:r>
          </a:p>
          <a:p>
            <a:r>
              <a:rPr lang="en-US" dirty="0"/>
              <a:t>4-Defining the media type</a:t>
            </a:r>
          </a:p>
          <a:p>
            <a:r>
              <a:rPr lang="en-US" dirty="0"/>
              <a:t>5-Create a profile</a:t>
            </a:r>
          </a:p>
          <a:p>
            <a:r>
              <a:rPr lang="en-US" dirty="0"/>
              <a:t>6-Create the code</a:t>
            </a:r>
          </a:p>
          <a:p>
            <a:r>
              <a:rPr lang="en-US" dirty="0"/>
              <a:t>7-Publish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7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CD36-40EF-460A-B17B-B95CB1A1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186CC-CEAA-4041-B3B6-60924917D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Inventory-Item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Quantity</a:t>
            </a:r>
          </a:p>
          <a:p>
            <a:pPr lvl="1"/>
            <a:r>
              <a:rPr lang="en-US" dirty="0"/>
              <a:t>Price</a:t>
            </a:r>
          </a:p>
          <a:p>
            <a:pPr lvl="1"/>
            <a:r>
              <a:rPr lang="en-US" dirty="0"/>
              <a:t>Cost</a:t>
            </a:r>
          </a:p>
          <a:p>
            <a:pPr lvl="1"/>
            <a:r>
              <a:rPr lang="en-US" dirty="0"/>
              <a:t>Manufacturer</a:t>
            </a:r>
          </a:p>
          <a:p>
            <a:pPr lvl="1"/>
            <a:r>
              <a:rPr lang="en-US" dirty="0"/>
              <a:t>Brand</a:t>
            </a:r>
          </a:p>
          <a:p>
            <a:pPr lvl="1"/>
            <a:r>
              <a:rPr lang="en-US" dirty="0"/>
              <a:t>Category</a:t>
            </a:r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/>
              <a:t>MPN</a:t>
            </a:r>
          </a:p>
          <a:p>
            <a:pPr lvl="1"/>
            <a:r>
              <a:rPr lang="en-US" dirty="0"/>
              <a:t>SKU</a:t>
            </a:r>
          </a:p>
        </p:txBody>
      </p:sp>
    </p:spTree>
    <p:extLst>
      <p:ext uri="{BB962C8B-B14F-4D97-AF65-F5344CB8AC3E}">
        <p14:creationId xmlns:p14="http://schemas.microsoft.com/office/powerpoint/2010/main" val="3785406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6526-7295-40C1-9B2D-97552AC6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the actual field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0E5AC-6FEA-4D9D-A0C6-A0BD0B28E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768" y="2064948"/>
            <a:ext cx="10353762" cy="371474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Inventory-Item</a:t>
            </a:r>
          </a:p>
          <a:p>
            <a:pPr lvl="1"/>
            <a:r>
              <a:rPr lang="en-US" dirty="0"/>
              <a:t>Name </a:t>
            </a:r>
            <a:r>
              <a:rPr lang="en-US" dirty="0">
                <a:sym typeface="Wingdings" panose="05000000000000000000" pitchFamily="2" charset="2"/>
              </a:rPr>
              <a:t> name</a:t>
            </a:r>
            <a:endParaRPr lang="en-US" dirty="0"/>
          </a:p>
          <a:p>
            <a:pPr lvl="1"/>
            <a:r>
              <a:rPr lang="en-US" dirty="0"/>
              <a:t>Price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price</a:t>
            </a:r>
          </a:p>
          <a:p>
            <a:pPr lvl="1"/>
            <a:r>
              <a:rPr lang="en-US" dirty="0"/>
              <a:t>Cost</a:t>
            </a:r>
            <a:r>
              <a:rPr lang="en-US" dirty="0">
                <a:sym typeface="Wingdings" panose="05000000000000000000" pitchFamily="2" charset="2"/>
              </a:rPr>
              <a:t>  cost</a:t>
            </a:r>
            <a:endParaRPr lang="en-US" dirty="0"/>
          </a:p>
          <a:p>
            <a:pPr lvl="1"/>
            <a:r>
              <a:rPr lang="en-US" dirty="0"/>
              <a:t>Manufacturer</a:t>
            </a:r>
            <a:r>
              <a:rPr lang="en-US" dirty="0">
                <a:sym typeface="Wingdings" panose="05000000000000000000" pitchFamily="2" charset="2"/>
              </a:rPr>
              <a:t>  manufacturer</a:t>
            </a:r>
            <a:endParaRPr lang="en-US" dirty="0"/>
          </a:p>
          <a:p>
            <a:pPr lvl="1"/>
            <a:r>
              <a:rPr lang="en-US" dirty="0"/>
              <a:t>Brand</a:t>
            </a:r>
            <a:r>
              <a:rPr lang="en-US" dirty="0">
                <a:sym typeface="Wingdings" panose="05000000000000000000" pitchFamily="2" charset="2"/>
              </a:rPr>
              <a:t>  brand</a:t>
            </a:r>
            <a:endParaRPr lang="en-US" dirty="0"/>
          </a:p>
          <a:p>
            <a:pPr lvl="1"/>
            <a:r>
              <a:rPr lang="en-US" dirty="0"/>
              <a:t>Category</a:t>
            </a:r>
            <a:r>
              <a:rPr lang="en-US" dirty="0">
                <a:sym typeface="Wingdings" panose="05000000000000000000" pitchFamily="2" charset="2"/>
              </a:rPr>
              <a:t>  category</a:t>
            </a:r>
            <a:endParaRPr lang="en-US" dirty="0"/>
          </a:p>
          <a:p>
            <a:pPr lvl="1"/>
            <a:r>
              <a:rPr lang="en-US" dirty="0"/>
              <a:t>Color</a:t>
            </a:r>
            <a:r>
              <a:rPr lang="en-US" dirty="0">
                <a:sym typeface="Wingdings" panose="05000000000000000000" pitchFamily="2" charset="2"/>
              </a:rPr>
              <a:t>  color</a:t>
            </a:r>
            <a:endParaRPr lang="en-US" dirty="0"/>
          </a:p>
          <a:p>
            <a:pPr lvl="1"/>
            <a:r>
              <a:rPr lang="en-US" dirty="0"/>
              <a:t>MPN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mpn</a:t>
            </a:r>
            <a:endParaRPr lang="en-US" dirty="0"/>
          </a:p>
          <a:p>
            <a:pPr lvl="1"/>
            <a:r>
              <a:rPr lang="en-US" dirty="0"/>
              <a:t>SKU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sku</a:t>
            </a:r>
            <a:endParaRPr lang="en-US" dirty="0"/>
          </a:p>
          <a:p>
            <a:pPr lvl="1"/>
            <a:r>
              <a:rPr lang="en-US" dirty="0"/>
              <a:t>Quantity</a:t>
            </a:r>
            <a:r>
              <a:rPr lang="en-US" dirty="0">
                <a:sym typeface="Wingdings" panose="05000000000000000000" pitchFamily="2" charset="2"/>
              </a:rPr>
              <a:t>  quantity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58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4307-7A46-44DE-A059-A3BFC2C58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steps in the 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77D25-6E68-4573-911F-173D5C6F1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state diagram</a:t>
            </a:r>
          </a:p>
          <a:p>
            <a:r>
              <a:rPr lang="en-US" dirty="0"/>
              <a:t>Choose the media type - For this we will choose the “Collection + JSON” type</a:t>
            </a:r>
          </a:p>
          <a:p>
            <a:r>
              <a:rPr lang="en-US" dirty="0"/>
              <a:t>Creating a profile</a:t>
            </a:r>
          </a:p>
          <a:p>
            <a:r>
              <a:rPr lang="en-US" dirty="0"/>
              <a:t>Implement and write the code</a:t>
            </a:r>
          </a:p>
          <a:p>
            <a:r>
              <a:rPr lang="en-US" dirty="0"/>
              <a:t>Publish the app</a:t>
            </a:r>
          </a:p>
        </p:txBody>
      </p:sp>
    </p:spTree>
    <p:extLst>
      <p:ext uri="{BB962C8B-B14F-4D97-AF65-F5344CB8AC3E}">
        <p14:creationId xmlns:p14="http://schemas.microsoft.com/office/powerpoint/2010/main" val="114271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DA50-397C-49C8-ACC1-A78511FA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28181-E4FB-4A51-A0EF-C1FC978C0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900" dirty="0">
              <a:effectLst/>
            </a:endParaRPr>
          </a:p>
          <a:p>
            <a:r>
              <a:rPr lang="en-US" sz="1050" dirty="0">
                <a:effectLst/>
              </a:rPr>
              <a:t>Richardson, L., &amp; Amundsen, M. (2015). RESTful Web APIs. Beijing: O'Reilly.</a:t>
            </a:r>
          </a:p>
        </p:txBody>
      </p:sp>
    </p:spTree>
    <p:extLst>
      <p:ext uri="{BB962C8B-B14F-4D97-AF65-F5344CB8AC3E}">
        <p14:creationId xmlns:p14="http://schemas.microsoft.com/office/powerpoint/2010/main" val="3149789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E70FC5-1855-47AB-8CE1-CB3C873A8988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{07CC2E22-8042-497C-9591-29112A3775DE}tf11665031</Template>
  <TotalTime>0</TotalTime>
  <Words>248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 Nova</vt:lpstr>
      <vt:lpstr>Arial Nova Light</vt:lpstr>
      <vt:lpstr>Wingdings 2</vt:lpstr>
      <vt:lpstr>SlateVTI</vt:lpstr>
      <vt:lpstr>Hypermedia Design</vt:lpstr>
      <vt:lpstr>Presentation Objectives</vt:lpstr>
      <vt:lpstr>Sample business use case - Nerdom</vt:lpstr>
      <vt:lpstr>Why Implement this API?</vt:lpstr>
      <vt:lpstr>SEVEN-STEP DESIGN PROCESS</vt:lpstr>
      <vt:lpstr>Semantics Example</vt:lpstr>
      <vt:lpstr>Creating the actual field Names</vt:lpstr>
      <vt:lpstr>Other steps in the design process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2020-07-03T20:24:45Z</dcterms:created>
  <dcterms:modified xsi:type="dcterms:W3CDTF">2020-08-23T16:28:23Z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