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80" r:id="rId5"/>
    <p:sldId id="291" r:id="rId6"/>
    <p:sldId id="282" r:id="rId7"/>
    <p:sldId id="284" r:id="rId8"/>
    <p:sldId id="292" r:id="rId9"/>
    <p:sldId id="285" r:id="rId10"/>
    <p:sldId id="286" r:id="rId11"/>
    <p:sldId id="293" r:id="rId12"/>
    <p:sldId id="294" r:id="rId13"/>
    <p:sldId id="28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5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soap/index.htm" TargetMode="External"/><Relationship Id="rId2" Type="http://schemas.openxmlformats.org/officeDocument/2006/relationships/hyperlink" Target="https://auth0.com/learn/rest-vs-soap/#:~:text=Representational%20State%20Transfer%20(REST)%20is,with%20it%20over%20the%20web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ckify.com/soap-vs-rest/" TargetMode="External"/><Relationship Id="rId4" Type="http://schemas.openxmlformats.org/officeDocument/2006/relationships/hyperlink" Target="https://www.w3schools.com/xml/xml_soap.as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JSON APIs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>
                <a:solidFill>
                  <a:srgbClr val="5792BA"/>
                </a:solidFill>
              </a:rPr>
              <a:t>Michelle Nesbitt</a:t>
            </a:r>
          </a:p>
          <a:p>
            <a:pPr algn="l"/>
            <a:r>
              <a:rPr lang="en-US" dirty="0">
                <a:solidFill>
                  <a:srgbClr val="5792BA"/>
                </a:solidFill>
              </a:rPr>
              <a:t>WEB-420</a:t>
            </a:r>
            <a:endParaRPr lang="en-US" sz="2300" dirty="0">
              <a:solidFill>
                <a:srgbClr val="5792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9DA50-397C-49C8-ACC1-A78511FA0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8181-E4FB-4A51-A0EF-C1FC978C0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REST vs SOAP - Building Modern Applications. (n.d.) Retrieved from </a:t>
            </a:r>
            <a:r>
              <a:rPr lang="en-US" sz="1200" dirty="0">
                <a:hlinkClick r:id="rId2"/>
              </a:rPr>
              <a:t>https://auth0.com/learn/rest-vs-soap/#:~:text=Representational%20State%20Transfer%20(REST)%20is,with%20it%20over%20the%20web</a:t>
            </a:r>
            <a:r>
              <a:rPr lang="en-US" sz="1200" dirty="0"/>
              <a:t>.</a:t>
            </a:r>
          </a:p>
          <a:p>
            <a:r>
              <a:rPr lang="en-US" sz="1200" dirty="0"/>
              <a:t>SOAP Tutorial. (n.d.). Retrieved July 17, 2020, from </a:t>
            </a:r>
            <a:r>
              <a:rPr lang="en-US" sz="1200" dirty="0">
                <a:hlinkClick r:id="rId3"/>
              </a:rPr>
              <a:t>https://www.tutorialspoint.com/soap/index.htm</a:t>
            </a:r>
            <a:endParaRPr lang="en-US" sz="1200" dirty="0"/>
          </a:p>
          <a:p>
            <a:r>
              <a:rPr lang="en-US" sz="1050" dirty="0">
                <a:effectLst/>
              </a:rPr>
              <a:t>XML Soap (n.d.). Retrieved July 17, 2020, from </a:t>
            </a:r>
            <a:r>
              <a:rPr lang="en-US" sz="1050" dirty="0">
                <a:effectLst/>
                <a:hlinkClick r:id="rId4"/>
              </a:rPr>
              <a:t>https://www.w3schools.com/xml/xml_soap.asp</a:t>
            </a:r>
            <a:endParaRPr lang="en-US" sz="1050" dirty="0">
              <a:effectLst/>
            </a:endParaRPr>
          </a:p>
          <a:p>
            <a:r>
              <a:rPr lang="en-US" sz="1000" dirty="0">
                <a:effectLst/>
              </a:rPr>
              <a:t>About </a:t>
            </a:r>
            <a:r>
              <a:rPr lang="en-US" sz="1000" dirty="0" err="1">
                <a:effectLst/>
              </a:rPr>
              <a:t>StackifyStackify</a:t>
            </a:r>
            <a:r>
              <a:rPr lang="en-US" sz="1000" dirty="0">
                <a:effectLst/>
              </a:rPr>
              <a:t> provides developer teams with unparalleled visibility and insight into application health and behavior. (2020, July 07). SOAP vs. REST Comparison: Differences in Performance, APIs &amp; More. Retrieved July 17, 2020, from </a:t>
            </a:r>
            <a:r>
              <a:rPr lang="en-US" sz="1000" dirty="0">
                <a:effectLst/>
                <a:hlinkClick r:id="rId5"/>
              </a:rPr>
              <a:t>https://stackify.com/soap-vs-rest/</a:t>
            </a:r>
            <a:endParaRPr lang="en-US" sz="1000" dirty="0">
              <a:effectLst/>
            </a:endParaRPr>
          </a:p>
          <a:p>
            <a:endParaRPr lang="en-US" sz="900" dirty="0">
              <a:effectLst/>
            </a:endParaRPr>
          </a:p>
          <a:p>
            <a:endParaRPr lang="en-US" sz="1050" dirty="0">
              <a:effectLst/>
            </a:endParaRPr>
          </a:p>
          <a:p>
            <a:endParaRPr lang="en-US" sz="1050" dirty="0">
              <a:effectLst/>
            </a:endParaRPr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49789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8959-6770-477F-9AF4-D11C8DC94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AC744-22CB-4330-AC3C-DAE459443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the definition of JSON APIs</a:t>
            </a:r>
          </a:p>
          <a:p>
            <a:r>
              <a:rPr lang="en-US" dirty="0"/>
              <a:t>Define the reasons to implement JSON REST APIs</a:t>
            </a:r>
          </a:p>
          <a:p>
            <a:r>
              <a:rPr lang="en-US" dirty="0"/>
              <a:t>Define the pros and cons of JSON REST APIs</a:t>
            </a:r>
          </a:p>
          <a:p>
            <a:r>
              <a:rPr lang="en-US" dirty="0"/>
              <a:t>Describe the JSON APIs components</a:t>
            </a:r>
          </a:p>
          <a:p>
            <a:r>
              <a:rPr lang="en-US" dirty="0"/>
              <a:t>Discuss how JSON APIs work</a:t>
            </a:r>
          </a:p>
          <a:p>
            <a:r>
              <a:rPr lang="en-US" dirty="0"/>
              <a:t>Differentiate SOAP and JSON APIs</a:t>
            </a:r>
          </a:p>
        </p:txBody>
      </p:sp>
    </p:spTree>
    <p:extLst>
      <p:ext uri="{BB962C8B-B14F-4D97-AF65-F5344CB8AC3E}">
        <p14:creationId xmlns:p14="http://schemas.microsoft.com/office/powerpoint/2010/main" val="2112454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F5F59-B9AA-45B0-8CB0-A43115593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JSON REST API?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4AEB3-79BC-4E87-A8D7-6137BE9E1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JSON acronym stands for </a:t>
            </a:r>
            <a:r>
              <a:rPr lang="en-US" sz="2000" b="1" dirty="0">
                <a:solidFill>
                  <a:srgbClr val="FF0000"/>
                </a:solidFill>
              </a:rPr>
              <a:t>J</a:t>
            </a:r>
            <a:r>
              <a:rPr lang="en-US" sz="2000" dirty="0">
                <a:solidFill>
                  <a:schemeClr val="tx1"/>
                </a:solidFill>
              </a:rPr>
              <a:t>avaScript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O</a:t>
            </a:r>
            <a:r>
              <a:rPr lang="en-US" sz="2000" dirty="0"/>
              <a:t>bject </a:t>
            </a:r>
            <a:r>
              <a:rPr lang="en-US" sz="2000" b="1" dirty="0">
                <a:solidFill>
                  <a:srgbClr val="FF0000"/>
                </a:solidFill>
              </a:rPr>
              <a:t>N</a:t>
            </a:r>
            <a:r>
              <a:rPr lang="en-US" sz="2000" dirty="0"/>
              <a:t>otification.</a:t>
            </a:r>
          </a:p>
          <a:p>
            <a:r>
              <a:rPr lang="en-US" sz="2000" dirty="0"/>
              <a:t>It follows RESTful methodologies/guidelines for developing web services.</a:t>
            </a:r>
          </a:p>
          <a:p>
            <a:r>
              <a:rPr lang="en-US" sz="2000" dirty="0"/>
              <a:t>Enables communication between two systems.</a:t>
            </a:r>
          </a:p>
          <a:p>
            <a:r>
              <a:rPr lang="en-US" sz="2000" dirty="0"/>
              <a:t>Has specific constraints on how to build its services.</a:t>
            </a:r>
          </a:p>
          <a:p>
            <a:r>
              <a:rPr lang="en-US" sz="2000" dirty="0"/>
              <a:t>Used in development of smaller modern web applications.</a:t>
            </a:r>
          </a:p>
          <a:p>
            <a:r>
              <a:rPr lang="en-US" sz="2000" dirty="0"/>
              <a:t>An alternative to the SOAP protocol pattern.</a:t>
            </a:r>
          </a:p>
          <a:p>
            <a:r>
              <a:rPr lang="en-US" sz="2000" dirty="0"/>
              <a:t>Returns JavaScript based object responses.</a:t>
            </a:r>
          </a:p>
          <a:p>
            <a:pPr marL="3690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67940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604BF-2875-4884-A5CD-F0FB9D5F7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Implement JSON REST APIs?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DF963-E111-4EF4-9349-157B66E17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Perfect for smaller applications.</a:t>
            </a:r>
          </a:p>
          <a:p>
            <a:r>
              <a:rPr lang="en-US" dirty="0"/>
              <a:t>Excellent performance.</a:t>
            </a:r>
          </a:p>
          <a:p>
            <a:r>
              <a:rPr lang="en-US" dirty="0"/>
              <a:t>Easy to implement and code.</a:t>
            </a:r>
          </a:p>
          <a:p>
            <a:r>
              <a:rPr lang="en-US" dirty="0"/>
              <a:t>They are platform independent.</a:t>
            </a:r>
          </a:p>
          <a:p>
            <a:r>
              <a:rPr lang="en-US" dirty="0"/>
              <a:t>Can get a web service up and running quickly.</a:t>
            </a:r>
          </a:p>
          <a:p>
            <a:r>
              <a:rPr lang="en-US" dirty="0"/>
              <a:t>They can be programmed in many languages.</a:t>
            </a:r>
          </a:p>
          <a:p>
            <a:r>
              <a:rPr lang="en-US" dirty="0"/>
              <a:t>Easy to test right  in your browser.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33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604BF-2875-4884-A5CD-F0FB9D5F7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 of Implementing JSON REST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DF963-E111-4EF4-9349-157B66E17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Confined to using HTTP.</a:t>
            </a:r>
          </a:p>
          <a:p>
            <a:r>
              <a:rPr lang="en-US" dirty="0"/>
              <a:t>Not as secure as other methods (vs. SOAP).</a:t>
            </a:r>
          </a:p>
          <a:p>
            <a:r>
              <a:rPr lang="en-US" dirty="0"/>
              <a:t>REST is not standardized.</a:t>
            </a:r>
          </a:p>
          <a:p>
            <a:r>
              <a:rPr lang="en-US" dirty="0"/>
              <a:t>HTTP servers can become overloaded.</a:t>
            </a:r>
          </a:p>
          <a:p>
            <a:r>
              <a:rPr lang="en-US" dirty="0"/>
              <a:t>They are asynchronous APIs.</a:t>
            </a:r>
          </a:p>
          <a:p>
            <a:r>
              <a:rPr lang="en-US" dirty="0"/>
              <a:t>Difficult to build large applications with them.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178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9CD36-40EF-460A-B17B-B95CB1A1F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REST API vs. SOAP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186CC-CEAA-4041-B3B6-60924917D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REST is not a standardized. It is just a methodology//guideline.</a:t>
            </a:r>
          </a:p>
          <a:p>
            <a:r>
              <a:rPr lang="en-US" dirty="0"/>
              <a:t>SOAP is a standardized protocol.</a:t>
            </a:r>
          </a:p>
          <a:p>
            <a:r>
              <a:rPr lang="en-US" dirty="0"/>
              <a:t>RESTful APIs use many data formats (i.e. JSON, XML, images). </a:t>
            </a:r>
          </a:p>
          <a:p>
            <a:r>
              <a:rPr lang="en-US" dirty="0"/>
              <a:t>SOAP APIs use only XML-based data.</a:t>
            </a:r>
          </a:p>
          <a:p>
            <a:r>
              <a:rPr lang="en-US" dirty="0"/>
              <a:t>SOAP can be used with multiple protocols. </a:t>
            </a:r>
          </a:p>
          <a:p>
            <a:r>
              <a:rPr lang="en-US" dirty="0"/>
              <a:t>RESTful APIs use HTTP as its protocol.</a:t>
            </a:r>
          </a:p>
          <a:p>
            <a:r>
              <a:rPr lang="en-US" dirty="0"/>
              <a:t>RESTful APIs are used for small apps. </a:t>
            </a:r>
          </a:p>
          <a:p>
            <a:r>
              <a:rPr lang="en-US" dirty="0"/>
              <a:t>SOAP can be used for larger enterprise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785406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6526-7295-40C1-9B2D-97552AC60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JSON API Components </a:t>
            </a:r>
            <a:br>
              <a:rPr lang="en-US" dirty="0"/>
            </a:br>
            <a:r>
              <a:rPr lang="en-US" dirty="0"/>
              <a:t>(JSON Rest vs. SOAP)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0E5AC-6FEA-4D9D-A0C6-A0BD0B28E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768" y="2064948"/>
            <a:ext cx="10353762" cy="3714749"/>
          </a:xfrm>
        </p:spPr>
        <p:txBody>
          <a:bodyPr>
            <a:normAutofit/>
          </a:bodyPr>
          <a:lstStyle/>
          <a:p>
            <a:r>
              <a:rPr lang="en-US" dirty="0"/>
              <a:t>Client – The software that is requesting the data or resource.</a:t>
            </a:r>
          </a:p>
          <a:p>
            <a:r>
              <a:rPr lang="en-US" dirty="0"/>
              <a:t>Server – The computer that holds the data.</a:t>
            </a:r>
          </a:p>
          <a:p>
            <a:r>
              <a:rPr lang="en-US" dirty="0"/>
              <a:t>Resource – Data that someone requests.</a:t>
            </a:r>
          </a:p>
          <a:p>
            <a:r>
              <a:rPr lang="en-US" dirty="0"/>
              <a:t>HTTP Methods – Words that you use to access data such as GET.</a:t>
            </a:r>
          </a:p>
          <a:p>
            <a:r>
              <a:rPr lang="en-US" dirty="0"/>
              <a:t>HTTP protocol – a standard for the web.</a:t>
            </a:r>
          </a:p>
          <a:p>
            <a:r>
              <a:rPr lang="en-US" dirty="0"/>
              <a:t>Requests – communicating and getting information/data from the server.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8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6526-7295-40C1-9B2D-97552AC60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SOAP Components (JSON REST vs. SOAP)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0E5AC-6FEA-4D9D-A0C6-A0BD0B28E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768" y="2064948"/>
            <a:ext cx="10353762" cy="3714749"/>
          </a:xfrm>
        </p:spPr>
        <p:txBody>
          <a:bodyPr>
            <a:normAutofit/>
          </a:bodyPr>
          <a:lstStyle/>
          <a:p>
            <a:r>
              <a:rPr lang="en-US" dirty="0"/>
              <a:t>Client – The software that is requesting the data or resource.</a:t>
            </a:r>
          </a:p>
          <a:p>
            <a:r>
              <a:rPr lang="en-US" dirty="0"/>
              <a:t>Server – The computer that holds the data.</a:t>
            </a:r>
          </a:p>
          <a:p>
            <a:r>
              <a:rPr lang="en-US" dirty="0"/>
              <a:t>Data – Returned with the request.</a:t>
            </a:r>
          </a:p>
          <a:p>
            <a:r>
              <a:rPr lang="en-US" dirty="0"/>
              <a:t>Multiple protocols – standards for communicating on the web.</a:t>
            </a:r>
          </a:p>
          <a:p>
            <a:r>
              <a:rPr lang="en-US" dirty="0"/>
              <a:t>Requests – communicating and getting information/data from the server.</a:t>
            </a:r>
          </a:p>
          <a:p>
            <a:r>
              <a:rPr lang="en-US" dirty="0"/>
              <a:t>Security – Used with SSL, WS-Security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058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04307-7A46-44DE-A059-A3BFC2C58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REST API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77D25-6E68-4573-911F-173D5C6F1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Request - the getting/posting of the data </a:t>
            </a:r>
          </a:p>
          <a:p>
            <a:r>
              <a:rPr lang="en-US" dirty="0"/>
              <a:t>URI - defines the resource. </a:t>
            </a:r>
          </a:p>
          <a:p>
            <a:r>
              <a:rPr lang="en-US" dirty="0"/>
              <a:t>Resource - the type of data updated or accessed.</a:t>
            </a:r>
          </a:p>
          <a:p>
            <a:r>
              <a:rPr lang="en-US" dirty="0"/>
              <a:t>Method - such as GET or POST.</a:t>
            </a:r>
          </a:p>
          <a:p>
            <a:r>
              <a:rPr lang="en-US" dirty="0"/>
              <a:t>Body - The data to upload.</a:t>
            </a:r>
          </a:p>
          <a:p>
            <a:r>
              <a:rPr lang="en-US" dirty="0"/>
              <a:t>Response - sent in JSON format.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715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7E70FC5-1855-47AB-8CE1-CB3C873A8988}">
  <ds:schemaRefs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71af3243-3dd4-4a8d-8c0d-dd76da1f02a5"/>
    <ds:schemaRef ds:uri="http://purl.org/dc/terms/"/>
    <ds:schemaRef ds:uri="http://schemas.microsoft.com/office/2006/documentManagement/types"/>
    <ds:schemaRef ds:uri="http://www.w3.org/XML/1998/namespace"/>
    <ds:schemaRef ds:uri="http://purl.org/dc/dcmitype/"/>
    <ds:schemaRef ds:uri="16c05727-aa75-4e4a-9b5f-8a80a1165891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{07CC2E22-8042-497C-9591-29112A3775DE}tf11665031</Template>
  <TotalTime>0</TotalTime>
  <Words>643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 Nova</vt:lpstr>
      <vt:lpstr>Arial Nova Light</vt:lpstr>
      <vt:lpstr>Wingdings 2</vt:lpstr>
      <vt:lpstr>SlateVTI</vt:lpstr>
      <vt:lpstr>JSON APIs</vt:lpstr>
      <vt:lpstr>Presentation Objectives</vt:lpstr>
      <vt:lpstr>What is a JSON REST API?</vt:lpstr>
      <vt:lpstr>Why Implement JSON REST APIs?</vt:lpstr>
      <vt:lpstr>Cons of Implementing JSON REST APIs</vt:lpstr>
      <vt:lpstr>JSON REST API vs. SOAP API</vt:lpstr>
      <vt:lpstr>JSON API Components  (JSON Rest vs. SOAP)</vt:lpstr>
      <vt:lpstr>SOAP Components (JSON REST vs. SOAP)</vt:lpstr>
      <vt:lpstr>JSON REST API Elements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2020-07-03T20:24:45Z</dcterms:created>
  <dcterms:modified xsi:type="dcterms:W3CDTF">2020-07-25T11:48:37Z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