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82" r:id="rId7"/>
    <p:sldId id="284" r:id="rId8"/>
    <p:sldId id="292" r:id="rId9"/>
    <p:sldId id="285" r:id="rId10"/>
    <p:sldId id="293" r:id="rId11"/>
    <p:sldId id="29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SOA and ESB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Service-oriented architecture definition</a:t>
            </a:r>
          </a:p>
          <a:p>
            <a:r>
              <a:rPr lang="en-US" dirty="0"/>
              <a:t>Enterprise service bus definition</a:t>
            </a:r>
          </a:p>
          <a:p>
            <a:r>
              <a:rPr lang="en-US" dirty="0"/>
              <a:t>How ESB and SOA are inter-related</a:t>
            </a:r>
          </a:p>
          <a:p>
            <a:r>
              <a:rPr lang="en-US" dirty="0"/>
              <a:t>SOA data transmission</a:t>
            </a:r>
          </a:p>
          <a:p>
            <a:r>
              <a:rPr lang="en-US" dirty="0"/>
              <a:t>The pros of a SOA</a:t>
            </a:r>
          </a:p>
          <a:p>
            <a:r>
              <a:rPr lang="en-US" dirty="0"/>
              <a:t>The cons of an SOA architecture</a:t>
            </a:r>
          </a:p>
          <a:p>
            <a:r>
              <a:rPr lang="en-US" dirty="0"/>
              <a:t>SOA deployment and management in production</a:t>
            </a:r>
          </a:p>
          <a:p>
            <a:r>
              <a:rPr lang="en-US" dirty="0"/>
              <a:t>SOA scalability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business use case - Nerdom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Nerdom Micro sells custom wall plates online</a:t>
            </a:r>
          </a:p>
          <a:p>
            <a:r>
              <a:rPr lang="en-US" sz="2000" dirty="0"/>
              <a:t>Nerdom needs an API to keep track of inventory</a:t>
            </a:r>
          </a:p>
          <a:p>
            <a:r>
              <a:rPr lang="en-US" sz="2000" dirty="0"/>
              <a:t>Nerdom would like it to be a private application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Implement this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will save time in keeping track of the inventory.</a:t>
            </a:r>
          </a:p>
          <a:p>
            <a:r>
              <a:rPr lang="en-US" dirty="0"/>
              <a:t>This will increase sales due to not being out of stock on certain parts at certain points in time</a:t>
            </a:r>
          </a:p>
          <a:p>
            <a:r>
              <a:rPr lang="en-US" dirty="0"/>
              <a:t>This would potentially allow for customers to order more quantity since more items will be in stock at a time</a:t>
            </a:r>
          </a:p>
          <a:p>
            <a:r>
              <a:rPr lang="en-US" dirty="0"/>
              <a:t>It will actually increase the ROI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SEVEN-STEP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1-Semantics Definitions</a:t>
            </a:r>
          </a:p>
          <a:p>
            <a:r>
              <a:rPr lang="en-US" dirty="0"/>
              <a:t>2-Diagram Creation</a:t>
            </a:r>
          </a:p>
          <a:p>
            <a:r>
              <a:rPr lang="en-US" dirty="0"/>
              <a:t>3-Creating the names and profiles</a:t>
            </a:r>
          </a:p>
          <a:p>
            <a:r>
              <a:rPr lang="en-US" dirty="0"/>
              <a:t>4-Defining the media type</a:t>
            </a:r>
          </a:p>
          <a:p>
            <a:r>
              <a:rPr lang="en-US" dirty="0"/>
              <a:t>5-Create a profile</a:t>
            </a:r>
          </a:p>
          <a:p>
            <a:r>
              <a:rPr lang="en-US" dirty="0"/>
              <a:t>6-Create the code</a:t>
            </a:r>
          </a:p>
          <a:p>
            <a:r>
              <a:rPr lang="en-US" dirty="0"/>
              <a:t>7-Publish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Inventory-Item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Brand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MPN</a:t>
            </a:r>
          </a:p>
          <a:p>
            <a:pPr lvl="1"/>
            <a:r>
              <a:rPr lang="en-US" dirty="0"/>
              <a:t>SKU</a:t>
            </a:r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actual field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Inventory-Item</a:t>
            </a:r>
          </a:p>
          <a:p>
            <a:pPr lvl="1"/>
            <a:r>
              <a:rPr lang="en-US" dirty="0"/>
              <a:t>Name </a:t>
            </a:r>
            <a:r>
              <a:rPr lang="en-US" dirty="0">
                <a:sym typeface="Wingdings" panose="05000000000000000000" pitchFamily="2" charset="2"/>
              </a:rPr>
              <a:t> name</a:t>
            </a:r>
            <a:endParaRPr lang="en-US" dirty="0"/>
          </a:p>
          <a:p>
            <a:pPr lvl="1"/>
            <a:r>
              <a:rPr lang="en-US" dirty="0"/>
              <a:t>Price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price</a:t>
            </a:r>
          </a:p>
          <a:p>
            <a:pPr lvl="1"/>
            <a:r>
              <a:rPr lang="en-US" dirty="0"/>
              <a:t>Cost</a:t>
            </a:r>
            <a:r>
              <a:rPr lang="en-US" dirty="0">
                <a:sym typeface="Wingdings" panose="05000000000000000000" pitchFamily="2" charset="2"/>
              </a:rPr>
              <a:t>  cost</a:t>
            </a:r>
            <a:endParaRPr lang="en-US" dirty="0"/>
          </a:p>
          <a:p>
            <a:pPr lvl="1"/>
            <a:r>
              <a:rPr lang="en-US" dirty="0"/>
              <a:t>Manufacturer</a:t>
            </a:r>
            <a:r>
              <a:rPr lang="en-US" dirty="0">
                <a:sym typeface="Wingdings" panose="05000000000000000000" pitchFamily="2" charset="2"/>
              </a:rPr>
              <a:t>  manufacturer</a:t>
            </a:r>
            <a:endParaRPr lang="en-US" dirty="0"/>
          </a:p>
          <a:p>
            <a:pPr lvl="1"/>
            <a:r>
              <a:rPr lang="en-US" dirty="0"/>
              <a:t>Brand</a:t>
            </a:r>
            <a:r>
              <a:rPr lang="en-US" dirty="0">
                <a:sym typeface="Wingdings" panose="05000000000000000000" pitchFamily="2" charset="2"/>
              </a:rPr>
              <a:t>  brand</a:t>
            </a:r>
            <a:endParaRPr lang="en-US" dirty="0"/>
          </a:p>
          <a:p>
            <a:pPr lvl="1"/>
            <a:r>
              <a:rPr lang="en-US" dirty="0"/>
              <a:t>Category</a:t>
            </a:r>
            <a:r>
              <a:rPr lang="en-US" dirty="0">
                <a:sym typeface="Wingdings" panose="05000000000000000000" pitchFamily="2" charset="2"/>
              </a:rPr>
              <a:t>  category</a:t>
            </a:r>
            <a:endParaRPr lang="en-US" dirty="0"/>
          </a:p>
          <a:p>
            <a:pPr lvl="1"/>
            <a:r>
              <a:rPr lang="en-US" dirty="0"/>
              <a:t>Color</a:t>
            </a:r>
            <a:r>
              <a:rPr lang="en-US" dirty="0">
                <a:sym typeface="Wingdings" panose="05000000000000000000" pitchFamily="2" charset="2"/>
              </a:rPr>
              <a:t>  color</a:t>
            </a:r>
            <a:endParaRPr lang="en-US" dirty="0"/>
          </a:p>
          <a:p>
            <a:pPr lvl="1"/>
            <a:r>
              <a:rPr lang="en-US" dirty="0"/>
              <a:t>MPN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mpn</a:t>
            </a:r>
            <a:endParaRPr lang="en-US" dirty="0"/>
          </a:p>
          <a:p>
            <a:pPr lvl="1"/>
            <a:r>
              <a:rPr lang="en-US" dirty="0"/>
              <a:t>SKU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sku</a:t>
            </a:r>
            <a:endParaRPr lang="en-US" dirty="0"/>
          </a:p>
          <a:p>
            <a:pPr lvl="1"/>
            <a:r>
              <a:rPr lang="en-US" dirty="0"/>
              <a:t>Quantity</a:t>
            </a:r>
            <a:r>
              <a:rPr lang="en-US" dirty="0">
                <a:sym typeface="Wingdings" panose="05000000000000000000" pitchFamily="2" charset="2"/>
              </a:rPr>
              <a:t>  quantity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07-7A46-44DE-A059-A3BFC2C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steps in 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D25-6E68-4573-911F-173D5C6F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state diagram</a:t>
            </a:r>
          </a:p>
          <a:p>
            <a:r>
              <a:rPr lang="en-US" dirty="0"/>
              <a:t>Choose the media type - For this we will choose the “Collection + JSON” type</a:t>
            </a:r>
          </a:p>
          <a:p>
            <a:r>
              <a:rPr lang="en-US" dirty="0"/>
              <a:t>Creating a profile</a:t>
            </a:r>
          </a:p>
          <a:p>
            <a:r>
              <a:rPr lang="en-US" dirty="0"/>
              <a:t>Implement and write the code</a:t>
            </a:r>
          </a:p>
          <a:p>
            <a:r>
              <a:rPr lang="en-US" dirty="0"/>
              <a:t>Publish the app</a:t>
            </a:r>
          </a:p>
        </p:txBody>
      </p:sp>
    </p:spTree>
    <p:extLst>
      <p:ext uri="{BB962C8B-B14F-4D97-AF65-F5344CB8AC3E}">
        <p14:creationId xmlns:p14="http://schemas.microsoft.com/office/powerpoint/2010/main" val="11427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266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SOA and ESB</vt:lpstr>
      <vt:lpstr>Presentation Objectives</vt:lpstr>
      <vt:lpstr>Sample business use case - Nerdom</vt:lpstr>
      <vt:lpstr>Why Implement this API?</vt:lpstr>
      <vt:lpstr>SEVEN-STEP DESIGN PROCESS</vt:lpstr>
      <vt:lpstr>Semantics Example</vt:lpstr>
      <vt:lpstr>Creating the actual field Names</vt:lpstr>
      <vt:lpstr>Other steps in the design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2020-08-23T16:24:06Z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