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730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1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40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9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71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7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8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9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8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5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AA39-CA02-4F03-96E2-377311FED53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2699-7BAC-47C4-8DD9-61D7880E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37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PcQsQUv3y_frExsphC0yRC55qavCOUVf?usp=sharin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AFAC39-98B7-4A94-9AD9-209E05DC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2916" y="1331088"/>
            <a:ext cx="7383747" cy="166750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numerical approach to approximate a novel prime counting function and its application in optimizing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rsa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key generation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A8215-C1CA-4F16-A369-AF3825DB377C}"/>
              </a:ext>
            </a:extLst>
          </p:cNvPr>
          <p:cNvSpPr txBox="1"/>
          <p:nvPr/>
        </p:nvSpPr>
        <p:spPr>
          <a:xfrm>
            <a:off x="3102916" y="3589880"/>
            <a:ext cx="581809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By,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Abrar Shahriar (2206078)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Mahmud Al Nahiyan Saurav (2206079)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Md. Mahin Shahriar (2206094)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</a:rPr>
              <a:t>Yeasin</a:t>
            </a:r>
            <a:r>
              <a:rPr lang="en-US" sz="2000" b="1" dirty="0">
                <a:solidFill>
                  <a:schemeClr val="bg1"/>
                </a:solidFill>
              </a:rPr>
              <a:t> Mia (2206095)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8B84F4-8E15-1129-A309-6ADE71973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C08B68-B382-0D03-BD7C-0917EFD56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2916" y="70322"/>
            <a:ext cx="6465141" cy="12036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 numerical approach to approximate a novel prime counting function and its application in optimizing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rsa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key generation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D82AD-833E-2611-850B-B91371783021}"/>
              </a:ext>
            </a:extLst>
          </p:cNvPr>
          <p:cNvSpPr txBox="1"/>
          <p:nvPr/>
        </p:nvSpPr>
        <p:spPr>
          <a:xfrm>
            <a:off x="4884532" y="1389998"/>
            <a:ext cx="290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all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1.1 Dataset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cap="all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generation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F920E-49DC-BB90-B2DF-0C6BD77D3CC0}"/>
              </a:ext>
            </a:extLst>
          </p:cNvPr>
          <p:cNvSpPr txBox="1"/>
          <p:nvPr/>
        </p:nvSpPr>
        <p:spPr>
          <a:xfrm>
            <a:off x="2642491" y="2080632"/>
            <a:ext cx="36929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Main Idea:</a:t>
            </a:r>
          </a:p>
          <a:p>
            <a:endParaRPr lang="en-US" sz="2400" b="1" cap="all" dirty="0">
              <a:solidFill>
                <a:schemeClr val="accent5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a GPU-accelerated segmented sieve to compute (x, </a:t>
            </a:r>
            <a:r>
              <a:rPr lang="el-GR" dirty="0">
                <a:solidFill>
                  <a:schemeClr val="bg1"/>
                </a:solidFill>
              </a:rPr>
              <a:t>π(</a:t>
            </a:r>
            <a:r>
              <a:rPr lang="en-US" dirty="0">
                <a:solidFill>
                  <a:schemeClr val="bg1"/>
                </a:solidFill>
              </a:rPr>
              <a:t>x)) pairs.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π(</a:t>
            </a:r>
            <a:r>
              <a:rPr lang="en-US" dirty="0">
                <a:solidFill>
                  <a:schemeClr val="bg1"/>
                </a:solidFill>
              </a:rPr>
              <a:t>x) counts number of primes less than or equal to 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Optimized for very large N for scattered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Output is saved as csv file for further use.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EF751-13BC-D35C-E167-8990DEE36E39}"/>
              </a:ext>
            </a:extLst>
          </p:cNvPr>
          <p:cNvSpPr txBox="1"/>
          <p:nvPr/>
        </p:nvSpPr>
        <p:spPr>
          <a:xfrm>
            <a:off x="6497313" y="2062022"/>
            <a:ext cx="581809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Methodology: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Check GPU availability (verify parallel computing toolbox and GPU device)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User input (Maximum x (10^10) and number of data points (10^8)).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Base prime generation (</a:t>
            </a:r>
            <a:r>
              <a:rPr lang="en-US" dirty="0" err="1">
                <a:solidFill>
                  <a:schemeClr val="bg1"/>
                </a:solidFill>
              </a:rPr>
              <a:t>upto</a:t>
            </a:r>
            <a:r>
              <a:rPr lang="en-US" dirty="0">
                <a:solidFill>
                  <a:schemeClr val="bg1"/>
                </a:solidFill>
              </a:rPr>
              <a:t> root of N).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Segmented sieving (dividing the range into [2, N] segments and mark composites of smaller primes within the segment).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Collect data ((x, </a:t>
            </a:r>
            <a:r>
              <a:rPr lang="el-GR" dirty="0">
                <a:solidFill>
                  <a:schemeClr val="bg1"/>
                </a:solidFill>
              </a:rPr>
              <a:t>π(</a:t>
            </a:r>
            <a:r>
              <a:rPr lang="en-US" dirty="0">
                <a:solidFill>
                  <a:schemeClr val="bg1"/>
                </a:solidFill>
              </a:rPr>
              <a:t>x)) pairs).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Export results (save datasets in a csv file).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End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7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25651-1CC3-42C2-BA6E-7E2A91261567}"/>
              </a:ext>
            </a:extLst>
          </p:cNvPr>
          <p:cNvSpPr txBox="1"/>
          <p:nvPr/>
        </p:nvSpPr>
        <p:spPr>
          <a:xfrm>
            <a:off x="4024604" y="97955"/>
            <a:ext cx="414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all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Generated Dataset (Partial)</a:t>
            </a:r>
            <a:endParaRPr lang="en-US" sz="3200" b="1" cap="all" dirty="0">
              <a:solidFill>
                <a:schemeClr val="accent5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A0202B-8D01-41F3-A14F-987B0324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610" y="1062216"/>
            <a:ext cx="3093988" cy="5159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3889D-D9A3-837D-27A3-565746091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872" y="1111739"/>
            <a:ext cx="3154953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5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A36CCA-D99A-452B-9BD8-FC27EF01AF12}"/>
              </a:ext>
            </a:extLst>
          </p:cNvPr>
          <p:cNvSpPr txBox="1">
            <a:spLocks/>
          </p:cNvSpPr>
          <p:nvPr/>
        </p:nvSpPr>
        <p:spPr>
          <a:xfrm>
            <a:off x="2940398" y="71758"/>
            <a:ext cx="6311203" cy="488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1.2 Non-linear least square regression fitting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54B89C4-2DAE-4731-BDDE-6651B9E325EA}"/>
              </a:ext>
            </a:extLst>
          </p:cNvPr>
          <p:cNvSpPr txBox="1">
            <a:spLocks/>
          </p:cNvSpPr>
          <p:nvPr/>
        </p:nvSpPr>
        <p:spPr>
          <a:xfrm>
            <a:off x="1514474" y="1073559"/>
            <a:ext cx="6885947" cy="8299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Functions Plotted for Comparison: Li(x), R(x), and fitted nonlinear model</a:t>
            </a:r>
            <a:endParaRPr lang="en-US" sz="18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Goal: Approximate π(x) accurately</a:t>
            </a:r>
            <a:endParaRPr lang="en-US" sz="18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777F2-D452-4D7C-AC95-D7257C8E726E}"/>
              </a:ext>
            </a:extLst>
          </p:cNvPr>
          <p:cNvSpPr txBox="1"/>
          <p:nvPr/>
        </p:nvSpPr>
        <p:spPr>
          <a:xfrm>
            <a:off x="1514474" y="2890645"/>
            <a:ext cx="74312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1.Nonlinear Regression Model: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      • Levenberg-Marquardt algorithm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      • Custom </a:t>
            </a:r>
            <a:r>
              <a:rPr lang="en-US" sz="2000" dirty="0" err="1">
                <a:solidFill>
                  <a:schemeClr val="bg1"/>
                </a:solidFill>
              </a:rPr>
              <a:t>my_lsqcurvefit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2.Fitted Model: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      </a:t>
            </a:r>
            <a:r>
              <a:rPr lang="el-GR" sz="2000" dirty="0">
                <a:solidFill>
                  <a:schemeClr val="bg1"/>
                </a:solidFill>
              </a:rPr>
              <a:t>π(</a:t>
            </a:r>
            <a:r>
              <a:rPr lang="en-US" sz="2000" dirty="0">
                <a:solidFill>
                  <a:schemeClr val="bg1"/>
                </a:solidFill>
              </a:rPr>
              <a:t>x) ≈ x / (log(x) - p₁ - p₂/log(x) - p₃/log²(x))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3.Method Summary: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     • Dataset used for fitting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     • Chunked RMSE evaluation on full dataset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     • Compared with Li(x) and R(x)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DD05D7-EF16-4F2F-B0F3-160DC491251B}"/>
              </a:ext>
            </a:extLst>
          </p:cNvPr>
          <p:cNvSpPr txBox="1">
            <a:spLocks/>
          </p:cNvSpPr>
          <p:nvPr/>
        </p:nvSpPr>
        <p:spPr>
          <a:xfrm>
            <a:off x="1514474" y="2243532"/>
            <a:ext cx="8229600" cy="647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solidFill>
                  <a:schemeClr val="bg1"/>
                </a:solidFill>
              </a:rPr>
              <a:t>Model, Equation &amp; Method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E224F6-3D13-4ABC-A07F-9C2DB321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77" y="0"/>
            <a:ext cx="1706148" cy="625694"/>
          </a:xfrm>
        </p:spPr>
        <p:txBody>
          <a:bodyPr>
            <a:normAutofit/>
          </a:bodyPr>
          <a:lstStyle/>
          <a:p>
            <a:pPr algn="ctr"/>
            <a:r>
              <a:rPr sz="2800" b="1" dirty="0">
                <a:solidFill>
                  <a:schemeClr val="accent5">
                    <a:lumMod val="75000"/>
                  </a:schemeClr>
                </a:solidFill>
              </a:rPr>
              <a:t>Results</a:t>
            </a:r>
            <a:r>
              <a:rPr sz="3600" b="1" dirty="0">
                <a:solidFill>
                  <a:schemeClr val="accent1"/>
                </a:solidFill>
              </a:rPr>
              <a:t> </a:t>
            </a:r>
            <a:r>
              <a:rPr lang="en-US" dirty="0"/>
              <a:t> 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D21003-E9DA-41ED-BB53-D086A37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377" y="531417"/>
            <a:ext cx="8229600" cy="777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-GR" sz="2400" dirty="0">
                <a:solidFill>
                  <a:schemeClr val="bg1"/>
                </a:solidFill>
                <a:ea typeface="Calibri"/>
                <a:cs typeface="Calibri"/>
              </a:rPr>
              <a:t>π</a:t>
            </a:r>
            <a:r>
              <a:rPr lang="en-US" sz="2400" dirty="0">
                <a:solidFill>
                  <a:schemeClr val="bg1"/>
                </a:solidFill>
                <a:ea typeface="Calibri"/>
                <a:cs typeface="Calibri"/>
              </a:rPr>
              <a:t>_new(x), Li(x), R(x), Fitted Model comparison plot: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sz="2400" dirty="0">
              <a:solidFill>
                <a:schemeClr val="bg1"/>
              </a:solidFill>
            </a:endParaRPr>
          </a:p>
          <a:p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graph showing a number of error bars&#10;&#10;AI-generated content may be incorrect.">
            <a:extLst>
              <a:ext uri="{FF2B5EF4-FFF2-40B4-BE49-F238E27FC236}">
                <a16:creationId xmlns:a16="http://schemas.microsoft.com/office/drawing/2014/main" id="{7D29A8B6-BE6B-4767-A76A-C0A1FE4B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77" y="1067459"/>
            <a:ext cx="9159445" cy="415264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02EBC2-B419-4E80-93A5-EAF57EFB0C38}"/>
              </a:ext>
            </a:extLst>
          </p:cNvPr>
          <p:cNvSpPr txBox="1">
            <a:spLocks/>
          </p:cNvSpPr>
          <p:nvPr/>
        </p:nvSpPr>
        <p:spPr>
          <a:xfrm>
            <a:off x="1558377" y="5220102"/>
            <a:ext cx="8229600" cy="1756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>
                <a:solidFill>
                  <a:schemeClr val="bg1"/>
                </a:solidFill>
                <a:ea typeface="Calibri"/>
                <a:cs typeface="Calibri"/>
              </a:rPr>
              <a:t>RMSE Values: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     • Li(x): 1795.78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     • R(x): 340.43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     • Fitted: 341.13</a:t>
            </a:r>
          </a:p>
          <a:p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5B2F0-BAAB-47DA-9DF1-75C021E1A335}"/>
              </a:ext>
            </a:extLst>
          </p:cNvPr>
          <p:cNvSpPr txBox="1"/>
          <p:nvPr/>
        </p:nvSpPr>
        <p:spPr>
          <a:xfrm>
            <a:off x="5396717" y="5310920"/>
            <a:ext cx="53211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b="1" dirty="0">
                <a:solidFill>
                  <a:schemeClr val="bg1"/>
                </a:solidFill>
                <a:ea typeface="Calibri"/>
                <a:cs typeface="Calibri"/>
              </a:rPr>
              <a:t>Conclusion: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Fitted model is nearly as accurate as R(x), better than Li(x), with only 3 parameters.</a:t>
            </a:r>
          </a:p>
        </p:txBody>
      </p:sp>
    </p:spTree>
    <p:extLst>
      <p:ext uri="{BB962C8B-B14F-4D97-AF65-F5344CB8AC3E}">
        <p14:creationId xmlns:p14="http://schemas.microsoft.com/office/powerpoint/2010/main" val="28006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4B8B78-DFCA-4203-B90B-B2F42F3D8F3C}"/>
              </a:ext>
            </a:extLst>
          </p:cNvPr>
          <p:cNvSpPr txBox="1">
            <a:spLocks/>
          </p:cNvSpPr>
          <p:nvPr/>
        </p:nvSpPr>
        <p:spPr>
          <a:xfrm>
            <a:off x="2930486" y="812800"/>
            <a:ext cx="6310708" cy="987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4400">
                <a:solidFill>
                  <a:srgbClr val="003366"/>
                </a:solidFill>
                <a:latin typeface="Arial"/>
              </a:defRPr>
            </a:pPr>
            <a:r>
              <a:rPr lang="en-US" sz="3300" b="1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2. RSA</a:t>
            </a:r>
            <a:r>
              <a:rPr lang="en-US" sz="4500" dirty="0">
                <a:solidFill>
                  <a:schemeClr val="accent1"/>
                </a:solidFill>
                <a:latin typeface="Arial"/>
              </a:rPr>
              <a:t> </a:t>
            </a:r>
            <a:r>
              <a:rPr lang="en-US" sz="3300" b="1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Key</a:t>
            </a:r>
            <a:r>
              <a:rPr lang="en-US" sz="4500" dirty="0">
                <a:solidFill>
                  <a:schemeClr val="accent1"/>
                </a:solidFill>
                <a:latin typeface="Arial"/>
              </a:rPr>
              <a:t> </a:t>
            </a:r>
            <a:r>
              <a:rPr lang="en-US" sz="3300" b="1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Generation</a:t>
            </a:r>
            <a:r>
              <a:rPr lang="en-US" sz="4500" dirty="0">
                <a:solidFill>
                  <a:schemeClr val="accent1"/>
                </a:solidFill>
                <a:latin typeface="Arial"/>
              </a:rPr>
              <a:t> </a:t>
            </a:r>
            <a:br>
              <a:rPr lang="en-US" sz="4400" dirty="0">
                <a:solidFill>
                  <a:srgbClr val="003366"/>
                </a:solidFill>
                <a:latin typeface="Arial"/>
              </a:rPr>
            </a:br>
            <a:r>
              <a:rPr lang="en-US" sz="2900" dirty="0">
                <a:solidFill>
                  <a:srgbClr val="003366"/>
                </a:solidFill>
                <a:latin typeface="Arial"/>
              </a:rPr>
              <a:t>Standard vs Optimized Approach</a:t>
            </a:r>
            <a:endParaRPr lang="en-US" sz="3100" dirty="0">
              <a:solidFill>
                <a:srgbClr val="003366"/>
              </a:solidFill>
              <a:latin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F2F47C-8E73-4F41-9531-275F3C134E1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38855" y="2120964"/>
            <a:ext cx="875211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RSA relies on two large random prime numbers (p, q).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Traditional generation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random trial and error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+ primality testing.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can be slow and computationally expensive, especially for large keys.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approach uses a fitted model of the prime-counting function π(x) to guide and optimize prime selection.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Achieves faster, smarter key generation without compromising security.</a:t>
            </a:r>
          </a:p>
        </p:txBody>
      </p:sp>
    </p:spTree>
    <p:extLst>
      <p:ext uri="{BB962C8B-B14F-4D97-AF65-F5344CB8AC3E}">
        <p14:creationId xmlns:p14="http://schemas.microsoft.com/office/powerpoint/2010/main" val="422257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7AEFD7-64F4-41D6-9255-2B1EF830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147" r="24206"/>
          <a:stretch>
            <a:fillRect/>
          </a:stretch>
        </p:blipFill>
        <p:spPr>
          <a:xfrm>
            <a:off x="956777" y="729790"/>
            <a:ext cx="4940170" cy="304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B92B04-3D10-4F64-BA2A-7CAB70BDD5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22" r="3299"/>
          <a:stretch>
            <a:fillRect/>
          </a:stretch>
        </p:blipFill>
        <p:spPr>
          <a:xfrm>
            <a:off x="5973150" y="729790"/>
            <a:ext cx="5558923" cy="3020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92EFB5-F632-46CB-8E41-507D06B45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910" y="3795941"/>
            <a:ext cx="6430911" cy="2950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C044C0-B6C0-459D-8315-9049D468FEE8}"/>
              </a:ext>
            </a:extLst>
          </p:cNvPr>
          <p:cNvSpPr txBox="1"/>
          <p:nvPr/>
        </p:nvSpPr>
        <p:spPr>
          <a:xfrm>
            <a:off x="3961451" y="135548"/>
            <a:ext cx="402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all" dirty="0">
                <a:solidFill>
                  <a:schemeClr val="accent5">
                    <a:lumMod val="75000"/>
                  </a:schemeClr>
                </a:solidFill>
                <a:latin typeface="Arial"/>
                <a:ea typeface="+mj-ea"/>
                <a:cs typeface="+mj-cs"/>
              </a:rPr>
              <a:t>Output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b="1" cap="all" dirty="0">
                <a:solidFill>
                  <a:schemeClr val="accent5">
                    <a:lumMod val="75000"/>
                  </a:schemeClr>
                </a:solidFill>
                <a:latin typeface="Arial"/>
                <a:ea typeface="+mj-ea"/>
                <a:cs typeface="+mj-cs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79025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D5D4E0-C2E4-42E5-B5AE-1AFF192DAB17}"/>
              </a:ext>
            </a:extLst>
          </p:cNvPr>
          <p:cNvSpPr txBox="1"/>
          <p:nvPr/>
        </p:nvSpPr>
        <p:spPr>
          <a:xfrm>
            <a:off x="1871662" y="752669"/>
            <a:ext cx="8448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88D1C-CB26-65C0-B6A4-EBBFC476C2BA}"/>
              </a:ext>
            </a:extLst>
          </p:cNvPr>
          <p:cNvSpPr txBox="1"/>
          <p:nvPr/>
        </p:nvSpPr>
        <p:spPr>
          <a:xfrm>
            <a:off x="1763485" y="5416621"/>
            <a:ext cx="8276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Demonstration Videos Link: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https://drive.google.com/drive/folders/1PcQsQUv3y_frExsphC0yRC55qavCOUVf?usp=sharing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97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</TotalTime>
  <Words>501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Tw Cen MT</vt:lpstr>
      <vt:lpstr>Circuit</vt:lpstr>
      <vt:lpstr>a numerical approach to approximate a novel prime counting function and its application in optimizing rsa key generation</vt:lpstr>
      <vt:lpstr>a numerical approach to approximate a novel prime counting function and its application in optimizing rsa key generation</vt:lpstr>
      <vt:lpstr>PowerPoint Presentation</vt:lpstr>
      <vt:lpstr>PowerPoint Presentation</vt:lpstr>
      <vt:lpstr>Results  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Counting Approximation using Nonlinear Regression</dc:title>
  <dc:creator>Saurav Mahmud</dc:creator>
  <cp:lastModifiedBy>Abrar Shahriar</cp:lastModifiedBy>
  <cp:revision>22</cp:revision>
  <dcterms:created xsi:type="dcterms:W3CDTF">2025-07-22T06:20:59Z</dcterms:created>
  <dcterms:modified xsi:type="dcterms:W3CDTF">2025-07-22T09:21:33Z</dcterms:modified>
</cp:coreProperties>
</file>