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9" r:id="rId4"/>
    <p:sldId id="259" r:id="rId5"/>
    <p:sldId id="27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100" d="100"/>
          <a:sy n="100" d="100"/>
        </p:scale>
        <p:origin x="452" y="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0165E1-E345-4BEB-982C-EB1132A7776C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0165E1-E345-4BEB-982C-EB1132A7776C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280151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280151"/>
            <a:ext cx="6862462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280151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Point Cloud Misalignment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Submitted by –</a:t>
            </a:r>
          </a:p>
          <a:p>
            <a:r>
              <a:rPr lang="en-US" dirty="0"/>
              <a:t>Souham Biswas (A20365242)</a:t>
            </a:r>
          </a:p>
          <a:p>
            <a:r>
              <a:rPr lang="en-US" dirty="0" err="1"/>
              <a:t>Jaimeet</a:t>
            </a:r>
            <a:r>
              <a:rPr lang="en-US" dirty="0"/>
              <a:t> Patel (A20361168)</a:t>
            </a:r>
          </a:p>
          <a:p>
            <a:r>
              <a:rPr lang="en-US" dirty="0" err="1"/>
              <a:t>Sudipta</a:t>
            </a:r>
            <a:r>
              <a:rPr lang="en-US" dirty="0"/>
              <a:t> </a:t>
            </a:r>
            <a:r>
              <a:rPr lang="en-US" dirty="0" err="1"/>
              <a:t>Swarnakar</a:t>
            </a:r>
            <a:r>
              <a:rPr lang="en-US" dirty="0"/>
              <a:t> (A20377210)</a:t>
            </a:r>
          </a:p>
          <a:p>
            <a:r>
              <a:rPr lang="en-US" dirty="0" err="1"/>
              <a:t>Tanveer</a:t>
            </a:r>
            <a:r>
              <a:rPr lang="en-US" dirty="0"/>
              <a:t> Anand (A20376403)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60" y="533400"/>
            <a:ext cx="9601200" cy="685800"/>
          </a:xfrm>
        </p:spPr>
        <p:txBody>
          <a:bodyPr/>
          <a:lstStyle/>
          <a:p>
            <a:r>
              <a:rPr lang="en-US" dirty="0"/>
              <a:t>Feature matching results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027560" y="1371600"/>
            <a:ext cx="9144000" cy="4876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0" y="1400102"/>
            <a:ext cx="5058918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81" y="1483536"/>
            <a:ext cx="5256276" cy="43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C++ and CUDA source code files generate the image coordinate transformations. </a:t>
            </a:r>
          </a:p>
          <a:p>
            <a:r>
              <a:rPr lang="en-US" sz="2400" dirty="0"/>
              <a:t>The MATLAB .m code in </a:t>
            </a:r>
            <a:r>
              <a:rPr lang="en-US" sz="2400" dirty="0" err="1"/>
              <a:t>sift.m</a:t>
            </a:r>
            <a:r>
              <a:rPr lang="en-US" sz="2400" dirty="0"/>
              <a:t> does the misalignment calculation and outputs the transformation matrix and visualizes the misalignment on the image.</a:t>
            </a:r>
          </a:p>
        </p:txBody>
      </p:sp>
    </p:spTree>
    <p:extLst>
      <p:ext uri="{BB962C8B-B14F-4D97-AF65-F5344CB8AC3E}">
        <p14:creationId xmlns:p14="http://schemas.microsoft.com/office/powerpoint/2010/main" val="4560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C++ and CUDA source code files generate the image coordinate transformations. </a:t>
            </a:r>
          </a:p>
          <a:p>
            <a:r>
              <a:rPr lang="en-US" sz="2400" dirty="0"/>
              <a:t>The MATLAB .m code in </a:t>
            </a:r>
            <a:r>
              <a:rPr lang="en-US" sz="2400" dirty="0" err="1"/>
              <a:t>sift.m</a:t>
            </a:r>
            <a:r>
              <a:rPr lang="en-US" sz="2400" dirty="0"/>
              <a:t> does the misalignment calculation and outputs the transformation matrix and visualizes the misalignment on the image.</a:t>
            </a:r>
          </a:p>
        </p:txBody>
      </p:sp>
    </p:spTree>
    <p:extLst>
      <p:ext uri="{BB962C8B-B14F-4D97-AF65-F5344CB8AC3E}">
        <p14:creationId xmlns:p14="http://schemas.microsoft.com/office/powerpoint/2010/main" val="21266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 hangingPunct="0">
              <a:defRPr i="1">
                <a:effectLst>
                  <a:outerShdw dist="17961" dir="2700000">
                    <a:scrgbClr r="0" g="0" b="0"/>
                  </a:outerShdw>
                </a:effectLst>
              </a:defRPr>
            </a:pPr>
            <a:r>
              <a:rPr lang="en-US" i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Droid Sans Fallback" pitchFamily="2"/>
                <a:cs typeface="FreeSans" pitchFamily="2"/>
              </a:rPr>
              <a:t>Alternate Approach for Finding </a:t>
            </a:r>
            <a:r>
              <a:rPr lang="en-US" i="1" dirty="0" err="1"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Droid Sans Fallback" pitchFamily="2"/>
                <a:cs typeface="FreeSans" pitchFamily="2"/>
              </a:rPr>
              <a:t>Mis</a:t>
            </a:r>
            <a:r>
              <a:rPr lang="en-US" i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Droid Sans Fallback" pitchFamily="2"/>
                <a:cs typeface="FreeSans" pitchFamily="2"/>
              </a:rPr>
              <a:t>-Alignment between Image Coordinates and Original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177" dirty="0"/>
              <a:t>In this approach we used the same technique which is used for lane detection in self driving cars.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177" dirty="0"/>
              <a:t>In this technique we first applied Canny Edge detection on image coordinates data and after that we found out all Hough Lines using Hough Transform.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177" dirty="0"/>
              <a:t>Next we drew the lines using Hough Line Transform. This the part where one has to be more experimental with different parameter </a:t>
            </a:r>
            <a:r>
              <a:rPr lang="en-US" sz="2177" dirty="0" err="1"/>
              <a:t>hough</a:t>
            </a:r>
            <a:r>
              <a:rPr lang="en-US" sz="2177" dirty="0"/>
              <a:t> line transform in OpenCV takes. After creating all the line through Hough Line transform we superimposed all lines on original image which resulted in below output image.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177" dirty="0"/>
              <a:t>From the output </a:t>
            </a:r>
            <a:r>
              <a:rPr lang="en-US" sz="2177" dirty="0" err="1"/>
              <a:t>image,we</a:t>
            </a:r>
            <a:r>
              <a:rPr lang="en-US" sz="2177" dirty="0"/>
              <a:t> can clearly visualize the misalignment between image coordinates data and real image data. We have also found out the transformation matrix as a </a:t>
            </a:r>
            <a:r>
              <a:rPr lang="en-US" sz="2177" dirty="0" err="1"/>
              <a:t>numpy</a:t>
            </a:r>
            <a:r>
              <a:rPr lang="en-US" sz="2177" dirty="0"/>
              <a:t> array which gives the measurement of misalignment.</a:t>
            </a:r>
          </a:p>
        </p:txBody>
      </p:sp>
    </p:spTree>
    <p:extLst>
      <p:ext uri="{BB962C8B-B14F-4D97-AF65-F5344CB8AC3E}">
        <p14:creationId xmlns:p14="http://schemas.microsoft.com/office/powerpoint/2010/main" val="6265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Output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endParaRPr lang="en-US" sz="2177" dirty="0"/>
          </a:p>
        </p:txBody>
      </p:sp>
      <p:pic>
        <p:nvPicPr>
          <p:cNvPr id="4" name="Picture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7812" y="1981200"/>
            <a:ext cx="5591493" cy="3764608"/>
          </a:xfrm>
        </p:spPr>
      </p:pic>
    </p:spTree>
    <p:extLst>
      <p:ext uri="{BB962C8B-B14F-4D97-AF65-F5344CB8AC3E}">
        <p14:creationId xmlns:p14="http://schemas.microsoft.com/office/powerpoint/2010/main" val="3241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ECEF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ENU point cloud transformation on GPU</a:t>
                </a:r>
              </a:p>
            </p:txBody>
          </p:sp>
        </mc:Choice>
        <mc:Fallback xmlns=""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51" r="-165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/>
                  <a:t>Large number of points to be process (around 436k)</a:t>
                </a:r>
              </a:p>
              <a:p>
                <a:pPr lvl="0"/>
                <a:r>
                  <a:rPr lang="en-US" dirty="0"/>
                  <a:t>Therefore utilized CUDA &amp; C++ on an NVIDIA GTX 1070 GPU to process the transformations in parallel.</a:t>
                </a:r>
              </a:p>
              <a:p>
                <a:pPr lvl="0"/>
                <a:r>
                  <a:rPr lang="en-US" dirty="0"/>
                  <a:t>The GPU implementation outline is as follows –</a:t>
                </a:r>
              </a:p>
              <a:p>
                <a:pPr lvl="1"/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to process, we initialize a grid of thread-blocks (each thread-block handles each point and has 3 threads in it)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extraneous thread-blocks which don’t map to any point simply exit.</a:t>
                </a:r>
              </a:p>
              <a:p>
                <a:pPr lvl="1"/>
                <a:r>
                  <a:rPr lang="en-US" dirty="0"/>
                  <a:t>Each thread-block takes in one LLA 3D point and does an in-place conversion to an ENU point.</a:t>
                </a:r>
              </a:p>
              <a:p>
                <a:pPr lvl="1"/>
                <a:r>
                  <a:rPr lang="en-US" dirty="0"/>
                  <a:t>To minimize computation, the output is automatically re-arranged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will be for the next conversion step to Camera Co-ordinates.</a:t>
                </a:r>
              </a:p>
              <a:p>
                <a:r>
                  <a:rPr lang="en-US" dirty="0"/>
                  <a:t>Code presented in next slide for illustration.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27560" y="304800"/>
                <a:ext cx="9601200" cy="685800"/>
              </a:xfrm>
            </p:spPr>
            <p:txBody>
              <a:bodyPr/>
              <a:lstStyle/>
              <a:p>
                <a:r>
                  <a:rPr lang="en-US" dirty="0"/>
                  <a:t>LLA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ENU GPU kernel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7560" y="304800"/>
                <a:ext cx="9601200" cy="685800"/>
              </a:xfrm>
              <a:blipFill>
                <a:blip r:embed="rId2"/>
                <a:stretch>
                  <a:fillRect l="-1651" b="-28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57383" y="990600"/>
            <a:ext cx="9601200" cy="5527154"/>
          </a:xfrm>
        </p:spPr>
        <p:txBody>
          <a:bodyPr>
            <a:sp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LLA2NEmU_GPUKernel(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h_lla_data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eq_radius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ecc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num_points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x0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y0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z0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gridDim.x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blockIdx.y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blockIdx.x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blockDim.x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num_points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3)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h_idx = phi_idx + 2;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phi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h_lla_data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lambda =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h_lla_data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[lambda_idx];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h_lla_data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[h_idx];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(phi);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(phi);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(lambda);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(lambda);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eq_radius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powf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ecc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2.0f));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xy_p0 = (h + N_phi) * cos_lambda;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(xy_p0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x0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(xy_p0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y0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((h + (1 -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ecc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ecc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z0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__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__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lambda_idx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(x * (-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sin_lambda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)) + (y *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cos_lambda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phi_idx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(x * (-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+ (y * (-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*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sin_lambda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 + (z *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cos_phi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d_out_coord_data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h_idx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-((x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+ (y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sin_lambda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+ (z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sin_phi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Camera Co-ordinate conversion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5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144000" cy="4191000"/>
          </a:xfrm>
        </p:spPr>
        <p:txBody>
          <a:bodyPr/>
          <a:lstStyle/>
          <a:p>
            <a:r>
              <a:rPr lang="en-US" dirty="0"/>
              <a:t>To do this, all the data is organized as 2 matrices and a dot-product is performed to get the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simple BLAS GPU-powered matrix multiply does the job very fast.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1012" y="3200400"/>
            <a:ext cx="1524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0812" y="3200400"/>
            <a:ext cx="3276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2270" y="3576526"/>
                <a:ext cx="5014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70" y="3576526"/>
                <a:ext cx="501483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7767" y="4419600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767" y="4419600"/>
                <a:ext cx="3793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21146" y="358723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46" y="3587234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57360" y="357652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60" y="3576526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2270" y="435019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70" y="4350194"/>
                <a:ext cx="370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262070" y="3561366"/>
            <a:ext cx="273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 Point Cloud Matrix</a:t>
            </a:r>
          </a:p>
        </p:txBody>
      </p:sp>
      <p:sp>
        <p:nvSpPr>
          <p:cNvPr id="15" name="Oval 14"/>
          <p:cNvSpPr/>
          <p:nvPr/>
        </p:nvSpPr>
        <p:spPr>
          <a:xfrm>
            <a:off x="3503612" y="3746032"/>
            <a:ext cx="76200" cy="63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29670" y="3196910"/>
            <a:ext cx="3276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93673" y="3454850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Camera-Coordinate</a:t>
            </a:r>
          </a:p>
          <a:p>
            <a:r>
              <a:rPr lang="en-US" dirty="0"/>
              <a:t>Point Cloud Matrix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313612" y="3768410"/>
            <a:ext cx="685800" cy="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60" y="533400"/>
            <a:ext cx="9601200" cy="685800"/>
          </a:xfrm>
        </p:spPr>
        <p:txBody>
          <a:bodyPr/>
          <a:lstStyle/>
          <a:p>
            <a:r>
              <a:rPr lang="en-US" dirty="0"/>
              <a:t>Camera Co-ordinate rough visualization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027560" y="1371600"/>
            <a:ext cx="9144000" cy="4191000"/>
          </a:xfrm>
        </p:spPr>
        <p:txBody>
          <a:bodyPr/>
          <a:lstStyle/>
          <a:p>
            <a:r>
              <a:rPr lang="en-US" dirty="0"/>
              <a:t>The camera point clouds so obtained roughly visualized, takes the following form –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6" t="15440" r="12902" b="12136"/>
          <a:stretch/>
        </p:blipFill>
        <p:spPr>
          <a:xfrm>
            <a:off x="1903412" y="2133600"/>
            <a:ext cx="74813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0" y="76200"/>
            <a:ext cx="9601200" cy="685800"/>
          </a:xfrm>
        </p:spPr>
        <p:txBody>
          <a:bodyPr/>
          <a:lstStyle/>
          <a:p>
            <a:r>
              <a:rPr lang="en-US" dirty="0"/>
              <a:t>Camera-coordinate to image co-ordinate conversion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873682" y="762000"/>
            <a:ext cx="9144000" cy="4191000"/>
          </a:xfrm>
        </p:spPr>
        <p:txBody>
          <a:bodyPr/>
          <a:lstStyle/>
          <a:p>
            <a:r>
              <a:rPr lang="en-US" dirty="0"/>
              <a:t>This conversion was implemented on the CPU due to unresolved GPU concurrency issues. The visualizations for all the views were obtained as follows –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" y="1752600"/>
            <a:ext cx="2145548" cy="2145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64" y="1752600"/>
            <a:ext cx="2145548" cy="2145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94" y="1752600"/>
            <a:ext cx="2145548" cy="2145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1752600"/>
            <a:ext cx="2145548" cy="21455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0836" y="389814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3526" y="389814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5711" y="389814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82411" y="3898142"/>
            <a:ext cx="65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" y="4248583"/>
            <a:ext cx="2145548" cy="21455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64" y="4279063"/>
            <a:ext cx="2145548" cy="21455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96" y="4279063"/>
            <a:ext cx="2149846" cy="21498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3" y="4253664"/>
            <a:ext cx="2140468" cy="21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60" y="533400"/>
            <a:ext cx="9601200" cy="685800"/>
          </a:xfrm>
        </p:spPr>
        <p:txBody>
          <a:bodyPr/>
          <a:lstStyle/>
          <a:p>
            <a:r>
              <a:rPr lang="en-US" dirty="0"/>
              <a:t>Top-view of 3D point cloud (Camera-coordinates)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027560" y="1371600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camera point clouds visualized from a top-view is presented below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can be seen, a road is visible, concluding that the camera-coordinates generated are correct.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28800"/>
            <a:ext cx="2883048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60" y="533400"/>
            <a:ext cx="9601200" cy="685800"/>
          </a:xfrm>
        </p:spPr>
        <p:txBody>
          <a:bodyPr/>
          <a:lstStyle/>
          <a:p>
            <a:r>
              <a:rPr lang="en-US" dirty="0"/>
              <a:t>Misalignment between camera and Point Cloud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027560" y="1371600"/>
            <a:ext cx="9144000" cy="4876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Misalignment between two images can be obtained using Feature-Based or Direct Alignment.</a:t>
            </a:r>
          </a:p>
          <a:p>
            <a:pPr marL="342900" indent="-342900"/>
            <a:r>
              <a:rPr lang="en-US" dirty="0"/>
              <a:t>Selection of method depends on degrees of freedom and image properties(</a:t>
            </a:r>
            <a:r>
              <a:rPr lang="en-US" dirty="0" err="1"/>
              <a:t>i.e</a:t>
            </a:r>
            <a:r>
              <a:rPr lang="en-US" dirty="0"/>
              <a:t> texture or geometric deformation).</a:t>
            </a:r>
          </a:p>
          <a:p>
            <a:pPr marL="342900" indent="-342900"/>
            <a:r>
              <a:rPr lang="en-US" dirty="0"/>
              <a:t>In principle, feature-based matching is invariant to the strength of the geometric deformation, while it may fail when the image content is weakly-textured, periodic etc. </a:t>
            </a:r>
          </a:p>
          <a:p>
            <a:pPr marL="342900" indent="-342900"/>
            <a:r>
              <a:rPr lang="en-US" dirty="0"/>
              <a:t>On the other hand, area-based (direct) alignment methods are able to align such images, while they need a good initialization when the deformation is strong, in order to avoid being trapped in local extrema.</a:t>
            </a:r>
          </a:p>
        </p:txBody>
      </p:sp>
    </p:spTree>
    <p:extLst>
      <p:ext uri="{BB962C8B-B14F-4D97-AF65-F5344CB8AC3E}">
        <p14:creationId xmlns:p14="http://schemas.microsoft.com/office/powerpoint/2010/main" val="33098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60" y="533400"/>
            <a:ext cx="9601200" cy="685800"/>
          </a:xfrm>
        </p:spPr>
        <p:txBody>
          <a:bodyPr/>
          <a:lstStyle/>
          <a:p>
            <a:r>
              <a:rPr lang="en-US" dirty="0"/>
              <a:t>Misalignment between camera and Point Cloud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027560" y="1371600"/>
            <a:ext cx="9144000" cy="4876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Both feature-based and area-based alignment have their own pros and cons. For our case, we used feature based technique in order to align point cloud image to an aerial image.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We used SIFT (Scale Invariant Feature Transform) to detect the key features from point cloud image and aerial image.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As our point cloud image consists of  translation, rotation, and scale, we will use  Nonreflective similarity transformation.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2" y="3834384"/>
            <a:ext cx="8238095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template" id="{0EA9C561-8BAB-4742-9280-AC6973BB6853}" vid="{8CC59F31-5649-4433-9D0A-F449DC7A095A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42F84C-51DE-4DC6-9649-9A70494832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slides</Template>
  <TotalTime>0</TotalTime>
  <Words>1297</Words>
  <Application>Microsoft Office PowerPoint</Application>
  <PresentationFormat>Custom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Cambria Math</vt:lpstr>
      <vt:lpstr>Consolas</vt:lpstr>
      <vt:lpstr>Droid Sans Fallback</vt:lpstr>
      <vt:lpstr>FreeSans</vt:lpstr>
      <vt:lpstr>Liberation Sans</vt:lpstr>
      <vt:lpstr>Palatino Linotype</vt:lpstr>
      <vt:lpstr>StarSymbol</vt:lpstr>
      <vt:lpstr>Wingdings</vt:lpstr>
      <vt:lpstr>Geometric design template</vt:lpstr>
      <vt:lpstr>3D Point Cloud Misalignment Computation</vt:lpstr>
      <vt:lpstr>LLA → ECEF → ENU point cloud transformation on GPU</vt:lpstr>
      <vt:lpstr>LLA →ENU GPU kernel</vt:lpstr>
      <vt:lpstr>ENU → Camera Co-ordinate conversion</vt:lpstr>
      <vt:lpstr>Camera Co-ordinate rough visualization</vt:lpstr>
      <vt:lpstr>Camera-coordinate to image co-ordinate conversion</vt:lpstr>
      <vt:lpstr>Top-view of 3D point cloud (Camera-coordinates)</vt:lpstr>
      <vt:lpstr>Misalignment between camera and Point Cloud</vt:lpstr>
      <vt:lpstr>Misalignment between camera and Point Cloud</vt:lpstr>
      <vt:lpstr>Feature matching results</vt:lpstr>
      <vt:lpstr>Code Layout-</vt:lpstr>
      <vt:lpstr>Code Layout-</vt:lpstr>
      <vt:lpstr>Alternate Approach for Finding Mis-Alignment between Image Coordinates and Original Images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2017-05-05T20:34:06Z</dcterms:created>
  <dcterms:modified xsi:type="dcterms:W3CDTF">2017-05-05T21:58:58Z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TC034605189991</vt:lpwstr>
  </property>
</Properties>
</file>