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4"/>
    <p:sldMasterId id="2147484020" r:id="rId5"/>
  </p:sldMasterIdLst>
  <p:notesMasterIdLst>
    <p:notesMasterId r:id="rId21"/>
  </p:notesMasterIdLst>
  <p:sldIdLst>
    <p:sldId id="256" r:id="rId6"/>
    <p:sldId id="270" r:id="rId7"/>
    <p:sldId id="272" r:id="rId8"/>
    <p:sldId id="271" r:id="rId9"/>
    <p:sldId id="273" r:id="rId10"/>
    <p:sldId id="405" r:id="rId11"/>
    <p:sldId id="262" r:id="rId12"/>
    <p:sldId id="261" r:id="rId13"/>
    <p:sldId id="276" r:id="rId14"/>
    <p:sldId id="401" r:id="rId15"/>
    <p:sldId id="404" r:id="rId16"/>
    <p:sldId id="402" r:id="rId17"/>
    <p:sldId id="268" r:id="rId18"/>
    <p:sldId id="275" r:id="rId19"/>
    <p:sldId id="403"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10AA1-5C8D-4CD0-9755-F1C147857CF1}" v="58" dt="2024-09-03T00:59:55.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788" autoAdjust="0"/>
  </p:normalViewPr>
  <p:slideViewPr>
    <p:cSldViewPr snapToGrid="0">
      <p:cViewPr>
        <p:scale>
          <a:sx n="75" d="100"/>
          <a:sy n="75"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CD509-41F6-4BA6-A627-F350C69E68B1}" type="datetimeFigureOut">
              <a:rPr lang="es-ES" smtClean="0"/>
              <a:t>04/10/2024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9AA3B-9821-4C57-A751-ABDD52E98081}" type="slidenum">
              <a:rPr lang="es-ES" smtClean="0"/>
              <a:t>‹Nº›</a:t>
            </a:fld>
            <a:endParaRPr lang="es-ES"/>
          </a:p>
        </p:txBody>
      </p:sp>
    </p:spTree>
    <p:extLst>
      <p:ext uri="{BB962C8B-B14F-4D97-AF65-F5344CB8AC3E}">
        <p14:creationId xmlns:p14="http://schemas.microsoft.com/office/powerpoint/2010/main" val="29544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igma.com/design/Wg6e1TwZe0oBdSY6b3enYS/Untitled?node-id=0-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ucid.app/lucidchart/517f1a77-45fa-4f67-846f-b2214385ee6b/edit?invitationId=inv_ce40ec88-500a-4ccd-8f42-2f13f8eed6e4&amp;page=0_0"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729AA3B-9821-4C57-A751-ABDD52E98081}" type="slidenum">
              <a:rPr lang="es-ES" smtClean="0"/>
              <a:t>1</a:t>
            </a:fld>
            <a:endParaRPr lang="es-ES"/>
          </a:p>
        </p:txBody>
      </p:sp>
    </p:spTree>
    <p:extLst>
      <p:ext uri="{BB962C8B-B14F-4D97-AF65-F5344CB8AC3E}">
        <p14:creationId xmlns:p14="http://schemas.microsoft.com/office/powerpoint/2010/main" val="261588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729AA3B-9821-4C57-A751-ABDD52E98081}" type="slidenum">
              <a:rPr lang="es-ES" smtClean="0"/>
              <a:t>2</a:t>
            </a:fld>
            <a:endParaRPr lang="es-ES"/>
          </a:p>
        </p:txBody>
      </p:sp>
    </p:spTree>
    <p:extLst>
      <p:ext uri="{BB962C8B-B14F-4D97-AF65-F5344CB8AC3E}">
        <p14:creationId xmlns:p14="http://schemas.microsoft.com/office/powerpoint/2010/main" val="173932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729AA3B-9821-4C57-A751-ABDD52E98081}" type="slidenum">
              <a:rPr lang="es-ES" smtClean="0"/>
              <a:t>4</a:t>
            </a:fld>
            <a:endParaRPr lang="es-ES"/>
          </a:p>
        </p:txBody>
      </p:sp>
    </p:spTree>
    <p:extLst>
      <p:ext uri="{BB962C8B-B14F-4D97-AF65-F5344CB8AC3E}">
        <p14:creationId xmlns:p14="http://schemas.microsoft.com/office/powerpoint/2010/main" val="28076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729AA3B-9821-4C57-A751-ABDD52E98081}" type="slidenum">
              <a:rPr lang="es-ES" smtClean="0"/>
              <a:t>6</a:t>
            </a:fld>
            <a:endParaRPr lang="es-ES"/>
          </a:p>
        </p:txBody>
      </p:sp>
    </p:spTree>
    <p:extLst>
      <p:ext uri="{BB962C8B-B14F-4D97-AF65-F5344CB8AC3E}">
        <p14:creationId xmlns:p14="http://schemas.microsoft.com/office/powerpoint/2010/main" val="18619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El diagrama de flujo se encuentra en https://lucid.app/lucidchart/9ccd5f0a-9b81-416c-9c0c-d4612e87a7e1/edit?invitationId=inv_3426152f-9ea3-40d2-96f4-e7bc63f04466</a:t>
            </a:r>
          </a:p>
        </p:txBody>
      </p:sp>
      <p:sp>
        <p:nvSpPr>
          <p:cNvPr id="4" name="Slide Number Placeholder 3"/>
          <p:cNvSpPr>
            <a:spLocks noGrp="1"/>
          </p:cNvSpPr>
          <p:nvPr>
            <p:ph type="sldNum" sz="quarter" idx="5"/>
          </p:nvPr>
        </p:nvSpPr>
        <p:spPr/>
        <p:txBody>
          <a:bodyPr/>
          <a:lstStyle/>
          <a:p>
            <a:fld id="{0729AA3B-9821-4C57-A751-ABDD52E98081}" type="slidenum">
              <a:rPr lang="es-ES" smtClean="0"/>
              <a:t>9</a:t>
            </a:fld>
            <a:endParaRPr lang="es-ES"/>
          </a:p>
        </p:txBody>
      </p:sp>
    </p:spTree>
    <p:extLst>
      <p:ext uri="{BB962C8B-B14F-4D97-AF65-F5344CB8AC3E}">
        <p14:creationId xmlns:p14="http://schemas.microsoft.com/office/powerpoint/2010/main" val="3197532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Los </a:t>
            </a:r>
            <a:r>
              <a:rPr lang="en-US" dirty="0" err="1">
                <a:latin typeface="Calibri"/>
                <a:ea typeface="Calibri"/>
                <a:cs typeface="Calibri"/>
              </a:rPr>
              <a:t>wirefrarmes</a:t>
            </a:r>
            <a:r>
              <a:rPr lang="en-US" dirty="0">
                <a:latin typeface="Calibri"/>
                <a:ea typeface="Calibri"/>
                <a:cs typeface="Calibri"/>
              </a:rPr>
              <a:t> </a:t>
            </a:r>
            <a:r>
              <a:rPr lang="en-US" dirty="0" err="1">
                <a:latin typeface="Calibri"/>
                <a:ea typeface="Calibri"/>
                <a:cs typeface="Calibri"/>
              </a:rPr>
              <a:t>estan</a:t>
            </a:r>
            <a:r>
              <a:rPr lang="en-US" dirty="0">
                <a:latin typeface="Calibri"/>
                <a:ea typeface="Calibri"/>
                <a:cs typeface="Calibri"/>
              </a:rPr>
              <a:t> </a:t>
            </a:r>
            <a:r>
              <a:rPr lang="en-US" dirty="0" err="1">
                <a:latin typeface="Calibri"/>
                <a:ea typeface="Calibri"/>
                <a:cs typeface="Calibri"/>
              </a:rPr>
              <a:t>en</a:t>
            </a:r>
            <a:r>
              <a:rPr lang="en-US" dirty="0">
                <a:latin typeface="Calibri"/>
                <a:ea typeface="Calibri"/>
                <a:cs typeface="Calibri"/>
              </a:rPr>
              <a:t> </a:t>
            </a:r>
            <a:r>
              <a:rPr lang="en-US" dirty="0" err="1">
                <a:latin typeface="Calibri"/>
                <a:ea typeface="Calibri"/>
                <a:cs typeface="Calibri"/>
              </a:rPr>
              <a:t>el</a:t>
            </a:r>
            <a:r>
              <a:rPr lang="en-US" dirty="0">
                <a:latin typeface="Calibri"/>
                <a:ea typeface="Calibri"/>
                <a:cs typeface="Calibri"/>
              </a:rPr>
              <a:t> </a:t>
            </a:r>
            <a:r>
              <a:rPr lang="en-US" dirty="0" err="1">
                <a:latin typeface="Calibri"/>
                <a:ea typeface="Calibri"/>
                <a:cs typeface="Calibri"/>
              </a:rPr>
              <a:t>siguiente</a:t>
            </a:r>
            <a:r>
              <a:rPr lang="en-US" dirty="0">
                <a:latin typeface="Calibri"/>
                <a:ea typeface="Calibri"/>
                <a:cs typeface="Calibri"/>
              </a:rPr>
              <a:t> link -&gt; </a:t>
            </a:r>
            <a:r>
              <a:rPr lang="en-US" dirty="0">
                <a:hlinkClick r:id="rId3"/>
              </a:rPr>
              <a:t>https://www.figma.com/design/Wg6e1TwZe0oBdSY6b3enYS/Untitled?node-id=0-1</a:t>
            </a:r>
            <a:endParaRPr lang="en-US" dirty="0">
              <a:latin typeface="Calibri"/>
              <a:ea typeface="Calibri"/>
              <a:cs typeface="Calibri"/>
            </a:endParaRPr>
          </a:p>
          <a:p>
            <a:endParaRPr lang="en-US" dirty="0">
              <a:latin typeface="Aptos"/>
              <a:ea typeface="Calibri"/>
              <a:cs typeface="Calibri"/>
            </a:endParaRPr>
          </a:p>
        </p:txBody>
      </p:sp>
      <p:sp>
        <p:nvSpPr>
          <p:cNvPr id="4" name="Slide Number Placeholder 3"/>
          <p:cNvSpPr>
            <a:spLocks noGrp="1"/>
          </p:cNvSpPr>
          <p:nvPr>
            <p:ph type="sldNum" sz="quarter" idx="5"/>
          </p:nvPr>
        </p:nvSpPr>
        <p:spPr/>
        <p:txBody>
          <a:bodyPr/>
          <a:lstStyle/>
          <a:p>
            <a:fld id="{0729AA3B-9821-4C57-A751-ABDD52E98081}" type="slidenum">
              <a:rPr lang="es-ES" smtClean="0"/>
              <a:t>10</a:t>
            </a:fld>
            <a:endParaRPr lang="es-ES"/>
          </a:p>
        </p:txBody>
      </p:sp>
    </p:spTree>
    <p:extLst>
      <p:ext uri="{BB962C8B-B14F-4D97-AF65-F5344CB8AC3E}">
        <p14:creationId xmlns:p14="http://schemas.microsoft.com/office/powerpoint/2010/main" val="754872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La </a:t>
            </a:r>
            <a:r>
              <a:rPr lang="en-US" dirty="0" err="1">
                <a:latin typeface="Calibri"/>
                <a:ea typeface="Calibri"/>
                <a:cs typeface="Calibri"/>
              </a:rPr>
              <a:t>presentación</a:t>
            </a:r>
            <a:r>
              <a:rPr lang="en-US" dirty="0">
                <a:latin typeface="Calibri"/>
                <a:ea typeface="Calibri"/>
                <a:cs typeface="Calibri"/>
              </a:rPr>
              <a:t> no </a:t>
            </a:r>
            <a:r>
              <a:rPr lang="en-US" dirty="0" err="1">
                <a:latin typeface="Calibri"/>
                <a:ea typeface="Calibri"/>
                <a:cs typeface="Calibri"/>
              </a:rPr>
              <a:t>debe</a:t>
            </a:r>
            <a:r>
              <a:rPr lang="en-US" dirty="0">
                <a:latin typeface="Calibri"/>
                <a:ea typeface="Calibri"/>
                <a:cs typeface="Calibri"/>
              </a:rPr>
              <a:t>, </a:t>
            </a:r>
            <a:r>
              <a:rPr lang="en-US" dirty="0" err="1">
                <a:latin typeface="Calibri"/>
                <a:ea typeface="Calibri"/>
                <a:cs typeface="Calibri"/>
              </a:rPr>
              <a:t>en</a:t>
            </a:r>
            <a:r>
              <a:rPr lang="en-US" dirty="0">
                <a:latin typeface="Calibri"/>
                <a:ea typeface="Calibri"/>
                <a:cs typeface="Calibri"/>
              </a:rPr>
              <a:t> principio, </a:t>
            </a:r>
            <a:r>
              <a:rPr lang="en-US" dirty="0" err="1">
                <a:latin typeface="Calibri"/>
                <a:ea typeface="Calibri"/>
                <a:cs typeface="Calibri"/>
              </a:rPr>
              <a:t>exceder</a:t>
            </a:r>
            <a:r>
              <a:rPr lang="en-US" dirty="0">
                <a:latin typeface="Calibri"/>
                <a:ea typeface="Calibri"/>
                <a:cs typeface="Calibri"/>
              </a:rPr>
              <a:t> de 10 de </a:t>
            </a:r>
            <a:r>
              <a:rPr lang="en-US" dirty="0" err="1">
                <a:latin typeface="Calibri"/>
                <a:ea typeface="Calibri"/>
                <a:cs typeface="Calibri"/>
              </a:rPr>
              <a:t>diapositivas</a:t>
            </a:r>
            <a:r>
              <a:rPr lang="en-US" dirty="0">
                <a:latin typeface="Calibri"/>
                <a:ea typeface="Calibri"/>
                <a:cs typeface="Calibri"/>
              </a:rPr>
              <a:t>.  El material que se </a:t>
            </a:r>
            <a:r>
              <a:rPr lang="en-US" dirty="0" err="1">
                <a:latin typeface="Calibri"/>
                <a:ea typeface="Calibri"/>
                <a:cs typeface="Calibri"/>
              </a:rPr>
              <a:t>encuentra</a:t>
            </a:r>
            <a:r>
              <a:rPr lang="en-US" dirty="0">
                <a:latin typeface="Calibri"/>
                <a:ea typeface="Calibri"/>
                <a:cs typeface="Calibri"/>
              </a:rPr>
              <a:t> a </a:t>
            </a:r>
            <a:r>
              <a:rPr lang="en-US" dirty="0" err="1">
                <a:latin typeface="Calibri"/>
                <a:ea typeface="Calibri"/>
                <a:cs typeface="Calibri"/>
              </a:rPr>
              <a:t>partir</a:t>
            </a:r>
            <a:r>
              <a:rPr lang="en-US" dirty="0">
                <a:latin typeface="Calibri"/>
                <a:ea typeface="Calibri"/>
                <a:cs typeface="Calibri"/>
              </a:rPr>
              <a:t> de </a:t>
            </a:r>
            <a:r>
              <a:rPr lang="en-US" dirty="0" err="1">
                <a:latin typeface="Calibri"/>
                <a:ea typeface="Calibri"/>
                <a:cs typeface="Calibri"/>
              </a:rPr>
              <a:t>aqui</a:t>
            </a:r>
            <a:r>
              <a:rPr lang="en-US" dirty="0">
                <a:latin typeface="Calibri"/>
                <a:ea typeface="Calibri"/>
                <a:cs typeface="Calibri"/>
              </a:rPr>
              <a:t> es material de </a:t>
            </a:r>
            <a:r>
              <a:rPr lang="en-US" dirty="0" err="1">
                <a:latin typeface="Calibri"/>
                <a:ea typeface="Calibri"/>
                <a:cs typeface="Calibri"/>
              </a:rPr>
              <a:t>apoyo</a:t>
            </a:r>
            <a:r>
              <a:rPr lang="en-US" dirty="0">
                <a:latin typeface="Calibri"/>
                <a:ea typeface="Calibri"/>
                <a:cs typeface="Calibri"/>
              </a:rPr>
              <a:t>, o de </a:t>
            </a:r>
            <a:r>
              <a:rPr lang="en-US" dirty="0" err="1">
                <a:latin typeface="Calibri"/>
                <a:ea typeface="Calibri"/>
                <a:cs typeface="Calibri"/>
              </a:rPr>
              <a:t>sustitucion</a:t>
            </a:r>
            <a:r>
              <a:rPr lang="en-US" dirty="0">
                <a:latin typeface="Calibri"/>
                <a:ea typeface="Calibri"/>
                <a:cs typeface="Calibri"/>
              </a:rPr>
              <a:t>, para </a:t>
            </a:r>
            <a:r>
              <a:rPr lang="en-US" dirty="0" err="1">
                <a:latin typeface="Calibri"/>
                <a:ea typeface="Calibri"/>
                <a:cs typeface="Calibri"/>
              </a:rPr>
              <a:t>cambios</a:t>
            </a:r>
            <a:r>
              <a:rPr lang="en-US" dirty="0">
                <a:latin typeface="Calibri"/>
                <a:ea typeface="Calibri"/>
                <a:cs typeface="Calibri"/>
              </a:rPr>
              <a:t> de ultima hora.  Tambien </a:t>
            </a:r>
            <a:r>
              <a:rPr lang="en-US" dirty="0" err="1">
                <a:latin typeface="Calibri"/>
                <a:ea typeface="Calibri"/>
                <a:cs typeface="Calibri"/>
              </a:rPr>
              <a:t>puede</a:t>
            </a:r>
            <a:r>
              <a:rPr lang="en-US" dirty="0">
                <a:latin typeface="Calibri"/>
                <a:ea typeface="Calibri"/>
                <a:cs typeface="Calibri"/>
              </a:rPr>
              <a:t> </a:t>
            </a:r>
            <a:r>
              <a:rPr lang="en-US" dirty="0" err="1">
                <a:latin typeface="Calibri"/>
                <a:ea typeface="Calibri"/>
                <a:cs typeface="Calibri"/>
              </a:rPr>
              <a:t>utilizarse</a:t>
            </a:r>
            <a:r>
              <a:rPr lang="en-US" dirty="0">
                <a:latin typeface="Calibri"/>
                <a:ea typeface="Calibri"/>
                <a:cs typeface="Calibri"/>
              </a:rPr>
              <a:t> </a:t>
            </a:r>
            <a:r>
              <a:rPr lang="en-US" dirty="0" err="1">
                <a:latin typeface="Calibri"/>
                <a:ea typeface="Calibri"/>
                <a:cs typeface="Calibri"/>
              </a:rPr>
              <a:t>como</a:t>
            </a:r>
            <a:r>
              <a:rPr lang="en-US" dirty="0">
                <a:latin typeface="Calibri"/>
                <a:ea typeface="Calibri"/>
                <a:cs typeface="Calibri"/>
              </a:rPr>
              <a:t> backup </a:t>
            </a:r>
            <a:r>
              <a:rPr lang="en-US" dirty="0" err="1">
                <a:latin typeface="Calibri"/>
                <a:ea typeface="Calibri"/>
                <a:cs typeface="Calibri"/>
              </a:rPr>
              <a:t>en</a:t>
            </a:r>
            <a:r>
              <a:rPr lang="en-US" dirty="0">
                <a:latin typeface="Calibri"/>
                <a:ea typeface="Calibri"/>
                <a:cs typeface="Calibri"/>
              </a:rPr>
              <a:t> </a:t>
            </a:r>
            <a:r>
              <a:rPr lang="en-US" dirty="0" err="1">
                <a:latin typeface="Calibri"/>
                <a:ea typeface="Calibri"/>
                <a:cs typeface="Calibri"/>
              </a:rPr>
              <a:t>el</a:t>
            </a:r>
            <a:r>
              <a:rPr lang="en-US" dirty="0">
                <a:latin typeface="Calibri"/>
                <a:ea typeface="Calibri"/>
                <a:cs typeface="Calibri"/>
              </a:rPr>
              <a:t> </a:t>
            </a:r>
            <a:r>
              <a:rPr lang="en-US" dirty="0" err="1">
                <a:latin typeface="Calibri"/>
                <a:ea typeface="Calibri"/>
                <a:cs typeface="Calibri"/>
              </a:rPr>
              <a:t>turno</a:t>
            </a:r>
            <a:r>
              <a:rPr lang="en-US" dirty="0">
                <a:latin typeface="Calibri"/>
                <a:ea typeface="Calibri"/>
                <a:cs typeface="Calibri"/>
              </a:rPr>
              <a:t> de </a:t>
            </a:r>
            <a:r>
              <a:rPr lang="en-US" dirty="0" err="1">
                <a:latin typeface="Calibri"/>
                <a:ea typeface="Calibri"/>
                <a:cs typeface="Calibri"/>
              </a:rPr>
              <a:t>dudas</a:t>
            </a:r>
            <a:r>
              <a:rPr lang="en-US" dirty="0">
                <a:latin typeface="Calibri"/>
                <a:ea typeface="Calibri"/>
                <a:cs typeface="Calibri"/>
              </a:rPr>
              <a:t> y </a:t>
            </a:r>
            <a:r>
              <a:rPr lang="en-US" dirty="0" err="1">
                <a:latin typeface="Calibri"/>
                <a:ea typeface="Calibri"/>
                <a:cs typeface="Calibri"/>
              </a:rPr>
              <a:t>preguntas</a:t>
            </a:r>
            <a:r>
              <a:rPr lang="en-US" dirty="0">
                <a:latin typeface="Calibri"/>
                <a:ea typeface="Calibri"/>
                <a:cs typeface="Calibri"/>
              </a:rPr>
              <a:t>, para </a:t>
            </a:r>
            <a:r>
              <a:rPr lang="en-US" dirty="0" err="1">
                <a:latin typeface="Calibri"/>
                <a:ea typeface="Calibri"/>
                <a:cs typeface="Calibri"/>
              </a:rPr>
              <a:t>aclarar</a:t>
            </a:r>
            <a:r>
              <a:rPr lang="en-US" dirty="0">
                <a:latin typeface="Calibri"/>
                <a:ea typeface="Calibri"/>
                <a:cs typeface="Calibri"/>
              </a:rPr>
              <a:t> </a:t>
            </a:r>
            <a:r>
              <a:rPr lang="en-US" dirty="0" err="1">
                <a:latin typeface="Calibri"/>
                <a:ea typeface="Calibri"/>
                <a:cs typeface="Calibri"/>
              </a:rPr>
              <a:t>algun</a:t>
            </a:r>
            <a:r>
              <a:rPr lang="en-US" dirty="0">
                <a:latin typeface="Calibri"/>
                <a:ea typeface="Calibri"/>
                <a:cs typeface="Calibri"/>
              </a:rPr>
              <a:t> </a:t>
            </a:r>
            <a:r>
              <a:rPr lang="en-US" dirty="0" err="1">
                <a:latin typeface="Calibri"/>
                <a:ea typeface="Calibri"/>
                <a:cs typeface="Calibri"/>
              </a:rPr>
              <a:t>concepto</a:t>
            </a:r>
            <a:r>
              <a:rPr lang="en-US" dirty="0">
                <a:latin typeface="Calibri"/>
                <a:ea typeface="Calibri"/>
                <a:cs typeface="Calibri"/>
              </a:rPr>
              <a:t>. </a:t>
            </a:r>
          </a:p>
        </p:txBody>
      </p:sp>
      <p:sp>
        <p:nvSpPr>
          <p:cNvPr id="4" name="Slide Number Placeholder 3"/>
          <p:cNvSpPr>
            <a:spLocks noGrp="1"/>
          </p:cNvSpPr>
          <p:nvPr>
            <p:ph type="sldNum" sz="quarter" idx="5"/>
          </p:nvPr>
        </p:nvSpPr>
        <p:spPr/>
        <p:txBody>
          <a:bodyPr/>
          <a:lstStyle/>
          <a:p>
            <a:fld id="{0729AA3B-9821-4C57-A751-ABDD52E98081}" type="slidenum">
              <a:rPr lang="es-ES" smtClean="0"/>
              <a:t>12</a:t>
            </a:fld>
            <a:endParaRPr lang="es-ES"/>
          </a:p>
        </p:txBody>
      </p:sp>
    </p:spTree>
    <p:extLst>
      <p:ext uri="{BB962C8B-B14F-4D97-AF65-F5344CB8AC3E}">
        <p14:creationId xmlns:p14="http://schemas.microsoft.com/office/powerpoint/2010/main" val="279690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0729AA3B-9821-4C57-A751-ABDD52E98081}" type="slidenum">
              <a:rPr lang="es-ES" smtClean="0"/>
              <a:t>14</a:t>
            </a:fld>
            <a:endParaRPr lang="es-ES"/>
          </a:p>
        </p:txBody>
      </p:sp>
    </p:spTree>
    <p:extLst>
      <p:ext uri="{BB962C8B-B14F-4D97-AF65-F5344CB8AC3E}">
        <p14:creationId xmlns:p14="http://schemas.microsoft.com/office/powerpoint/2010/main" val="373308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Este </a:t>
            </a:r>
            <a:r>
              <a:rPr lang="en-US" err="1">
                <a:latin typeface="Calibri"/>
                <a:ea typeface="Calibri"/>
                <a:cs typeface="Calibri"/>
              </a:rPr>
              <a:t>diagrama</a:t>
            </a:r>
            <a:r>
              <a:rPr lang="en-US">
                <a:latin typeface="Calibri"/>
                <a:ea typeface="Calibri"/>
                <a:cs typeface="Calibri"/>
              </a:rPr>
              <a:t> de </a:t>
            </a:r>
            <a:r>
              <a:rPr lang="en-US" err="1">
                <a:latin typeface="Calibri"/>
                <a:ea typeface="Calibri"/>
                <a:cs typeface="Calibri"/>
              </a:rPr>
              <a:t>flujo</a:t>
            </a:r>
            <a:r>
              <a:rPr lang="en-US">
                <a:latin typeface="Calibri"/>
                <a:ea typeface="Calibri"/>
                <a:cs typeface="Calibri"/>
              </a:rPr>
              <a:t> es </a:t>
            </a:r>
            <a:r>
              <a:rPr lang="en-US" err="1">
                <a:latin typeface="Calibri"/>
                <a:ea typeface="Calibri"/>
                <a:cs typeface="Calibri"/>
              </a:rPr>
              <a:t>opcional</a:t>
            </a:r>
            <a:r>
              <a:rPr lang="en-US">
                <a:latin typeface="Calibri"/>
                <a:ea typeface="Calibri"/>
                <a:cs typeface="Calibri"/>
              </a:rPr>
              <a:t>,  solo </a:t>
            </a:r>
            <a:r>
              <a:rPr lang="en-US" err="1">
                <a:latin typeface="Calibri"/>
                <a:ea typeface="Calibri"/>
                <a:cs typeface="Calibri"/>
              </a:rPr>
              <a:t>debemos</a:t>
            </a:r>
            <a:r>
              <a:rPr lang="en-US">
                <a:latin typeface="Calibri"/>
                <a:ea typeface="Calibri"/>
                <a:cs typeface="Calibri"/>
              </a:rPr>
              <a:t> </a:t>
            </a:r>
            <a:r>
              <a:rPr lang="en-US" err="1">
                <a:latin typeface="Calibri"/>
                <a:ea typeface="Calibri"/>
                <a:cs typeface="Calibri"/>
              </a:rPr>
              <a:t>mostrar</a:t>
            </a:r>
            <a:r>
              <a:rPr lang="en-US">
                <a:latin typeface="Calibri"/>
                <a:ea typeface="Calibri"/>
                <a:cs typeface="Calibri"/>
              </a:rPr>
              <a:t> uno </a:t>
            </a:r>
            <a:r>
              <a:rPr lang="en-US" err="1">
                <a:latin typeface="Calibri"/>
                <a:ea typeface="Calibri"/>
                <a:cs typeface="Calibri"/>
              </a:rPr>
              <a:t>en</a:t>
            </a:r>
            <a:r>
              <a:rPr lang="en-US">
                <a:latin typeface="Calibri"/>
                <a:ea typeface="Calibri"/>
                <a:cs typeface="Calibri"/>
              </a:rPr>
              <a:t> la </a:t>
            </a:r>
            <a:r>
              <a:rPr lang="en-US" err="1">
                <a:latin typeface="Calibri"/>
                <a:ea typeface="Calibri"/>
                <a:cs typeface="Calibri"/>
              </a:rPr>
              <a:t>presentacion</a:t>
            </a:r>
            <a:r>
              <a:rPr lang="en-US">
                <a:latin typeface="Calibri"/>
                <a:ea typeface="Calibri"/>
                <a:cs typeface="Calibri"/>
              </a:rPr>
              <a:t> final.   El </a:t>
            </a:r>
            <a:r>
              <a:rPr lang="en-US" err="1">
                <a:latin typeface="Calibri"/>
                <a:ea typeface="Calibri"/>
                <a:cs typeface="Calibri"/>
              </a:rPr>
              <a:t>diagrama</a:t>
            </a:r>
            <a:r>
              <a:rPr lang="en-US">
                <a:latin typeface="Calibri"/>
                <a:ea typeface="Calibri"/>
                <a:cs typeface="Calibri"/>
              </a:rPr>
              <a:t> se </a:t>
            </a:r>
            <a:r>
              <a:rPr lang="en-US" err="1">
                <a:latin typeface="Calibri"/>
                <a:ea typeface="Calibri"/>
                <a:cs typeface="Calibri"/>
              </a:rPr>
              <a:t>encuentra</a:t>
            </a:r>
            <a:r>
              <a:rPr lang="en-US">
                <a:latin typeface="Calibri"/>
                <a:ea typeface="Calibri"/>
                <a:cs typeface="Calibri"/>
              </a:rPr>
              <a:t> </a:t>
            </a:r>
            <a:r>
              <a:rPr lang="en-US" err="1">
                <a:latin typeface="Calibri"/>
                <a:ea typeface="Calibri"/>
                <a:cs typeface="Calibri"/>
              </a:rPr>
              <a:t>en</a:t>
            </a:r>
            <a:r>
              <a:rPr lang="en-US">
                <a:latin typeface="Calibri"/>
                <a:ea typeface="Calibri"/>
                <a:cs typeface="Calibri"/>
              </a:rPr>
              <a:t> </a:t>
            </a:r>
            <a:r>
              <a:rPr lang="en-US" dirty="0">
                <a:hlinkClick r:id="rId3"/>
              </a:rPr>
              <a:t>https://lucid.app/lucidchart/517f1a77-45fa-4f67-846f-b2214385ee6b/edit?invitationId=inv_ce40ec88-500a-4ccd-8f42-2f13f8eed6e4&amp;page=0_0</a:t>
            </a:r>
            <a:r>
              <a:rPr lang="en-US" dirty="0"/>
              <a:t>#</a:t>
            </a:r>
            <a:endParaRPr lang="en-US" dirty="0">
              <a:latin typeface="Calibri"/>
              <a:ea typeface="Calibri"/>
              <a:cs typeface="Calibri"/>
            </a:endParaRPr>
          </a:p>
          <a:p>
            <a:endParaRPr lang="en-US" dirty="0">
              <a:latin typeface="Aptos"/>
              <a:ea typeface="Calibri"/>
              <a:cs typeface="Calibri"/>
            </a:endParaRPr>
          </a:p>
        </p:txBody>
      </p:sp>
      <p:sp>
        <p:nvSpPr>
          <p:cNvPr id="4" name="Slide Number Placeholder 3"/>
          <p:cNvSpPr>
            <a:spLocks noGrp="1"/>
          </p:cNvSpPr>
          <p:nvPr>
            <p:ph type="sldNum" sz="quarter" idx="5"/>
          </p:nvPr>
        </p:nvSpPr>
        <p:spPr/>
        <p:txBody>
          <a:bodyPr/>
          <a:lstStyle/>
          <a:p>
            <a:fld id="{0729AA3B-9821-4C57-A751-ABDD52E98081}" type="slidenum">
              <a:rPr lang="es-ES" smtClean="0"/>
              <a:t>15</a:t>
            </a:fld>
            <a:endParaRPr lang="es-ES"/>
          </a:p>
        </p:txBody>
      </p:sp>
    </p:spTree>
    <p:extLst>
      <p:ext uri="{BB962C8B-B14F-4D97-AF65-F5344CB8AC3E}">
        <p14:creationId xmlns:p14="http://schemas.microsoft.com/office/powerpoint/2010/main" val="3952403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10/4/2024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4227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10/4/2024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94411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10/4/2024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225781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478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‹Nº›</a:t>
            </a:fld>
            <a:endParaRPr lang="en-US"/>
          </a:p>
        </p:txBody>
      </p:sp>
    </p:spTree>
    <p:extLst>
      <p:ext uri="{BB962C8B-B14F-4D97-AF65-F5344CB8AC3E}">
        <p14:creationId xmlns:p14="http://schemas.microsoft.com/office/powerpoint/2010/main" val="2618768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208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98493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758470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71560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a:p>
        </p:txBody>
      </p:sp>
    </p:spTree>
    <p:extLst>
      <p:ext uri="{BB962C8B-B14F-4D97-AF65-F5344CB8AC3E}">
        <p14:creationId xmlns:p14="http://schemas.microsoft.com/office/powerpoint/2010/main" val="3531714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a:p>
        </p:txBody>
      </p:sp>
    </p:spTree>
    <p:extLst>
      <p:ext uri="{BB962C8B-B14F-4D97-AF65-F5344CB8AC3E}">
        <p14:creationId xmlns:p14="http://schemas.microsoft.com/office/powerpoint/2010/main" val="1100608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10/4/2024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3956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137498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038545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709522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10/4/2024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9353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10/4/2024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5550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10/4/2024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600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10/4/2024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240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10/4/2024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15494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10/4/2024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148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10/4/2024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97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10/4/2024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4095192835"/>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46" r:id="rId6"/>
    <p:sldLayoutId id="2147483842" r:id="rId7"/>
    <p:sldLayoutId id="2147483843" r:id="rId8"/>
    <p:sldLayoutId id="2147483844" r:id="rId9"/>
    <p:sldLayoutId id="2147483845" r:id="rId10"/>
    <p:sldLayoutId id="214748384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9831"/>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pub.dev/packages/image_pick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DC884C-3E29-5750-E715-6DAF01C0D67B}"/>
              </a:ext>
            </a:extLst>
          </p:cNvPr>
          <p:cNvSpPr>
            <a:spLocks noGrp="1"/>
          </p:cNvSpPr>
          <p:nvPr>
            <p:ph type="ctrTitle"/>
          </p:nvPr>
        </p:nvSpPr>
        <p:spPr>
          <a:xfrm>
            <a:off x="7845906" y="664112"/>
            <a:ext cx="3562483" cy="3569241"/>
          </a:xfrm>
        </p:spPr>
        <p:txBody>
          <a:bodyPr>
            <a:normAutofit/>
          </a:bodyPr>
          <a:lstStyle/>
          <a:p>
            <a:r>
              <a:rPr lang="es-ES" sz="5800" b="1" dirty="0" err="1">
                <a:solidFill>
                  <a:schemeClr val="accent1">
                    <a:lumMod val="75000"/>
                  </a:schemeClr>
                </a:solidFill>
                <a:latin typeface="Aptos Black" panose="020F0502020204030204" pitchFamily="34" charset="0"/>
              </a:rPr>
              <a:t>DogHero</a:t>
            </a:r>
            <a:endParaRPr lang="es-ES" sz="5800" b="1" dirty="0">
              <a:solidFill>
                <a:schemeClr val="accent1">
                  <a:lumMod val="75000"/>
                </a:schemeClr>
              </a:solidFill>
              <a:latin typeface="Aptos Black" panose="020F0502020204030204" pitchFamily="34" charset="0"/>
            </a:endParaRPr>
          </a:p>
        </p:txBody>
      </p:sp>
      <p:sp>
        <p:nvSpPr>
          <p:cNvPr id="3" name="Subtítulo 2">
            <a:extLst>
              <a:ext uri="{FF2B5EF4-FFF2-40B4-BE49-F238E27FC236}">
                <a16:creationId xmlns:a16="http://schemas.microsoft.com/office/drawing/2014/main" id="{762BCF4D-AA25-5485-28B8-8A86D906C198}"/>
              </a:ext>
            </a:extLst>
          </p:cNvPr>
          <p:cNvSpPr>
            <a:spLocks noGrp="1"/>
          </p:cNvSpPr>
          <p:nvPr>
            <p:ph type="subTitle" idx="1"/>
          </p:nvPr>
        </p:nvSpPr>
        <p:spPr>
          <a:xfrm>
            <a:off x="7845906" y="4633772"/>
            <a:ext cx="3562483" cy="1569486"/>
          </a:xfrm>
        </p:spPr>
        <p:txBody>
          <a:bodyPr>
            <a:normAutofit fontScale="92500" lnSpcReduction="10000"/>
          </a:bodyPr>
          <a:lstStyle/>
          <a:p>
            <a:r>
              <a:rPr lang="es-ES" dirty="0"/>
              <a:t>Teresa Camacho Martín</a:t>
            </a:r>
          </a:p>
          <a:p>
            <a:r>
              <a:rPr lang="es-ES" dirty="0"/>
              <a:t>Nerea Gorostidi García</a:t>
            </a:r>
          </a:p>
          <a:p>
            <a:r>
              <a:rPr lang="es-ES" dirty="0"/>
              <a:t>Rodrigo Alfaro Olmos</a:t>
            </a:r>
          </a:p>
          <a:p>
            <a:endParaRPr lang="es-ES" dirty="0"/>
          </a:p>
          <a:p>
            <a:endParaRPr lang="es-ES" dirty="0"/>
          </a:p>
        </p:txBody>
      </p:sp>
      <p:sp>
        <p:nvSpPr>
          <p:cNvPr id="6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FDC075"/>
          </a:solidFill>
          <a:ln w="38100" cap="rnd">
            <a:solidFill>
              <a:srgbClr val="FDC07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17882A52-B37A-364C-D72D-ADC5B244E6FA}"/>
              </a:ext>
            </a:extLst>
          </p:cNvPr>
          <p:cNvPicPr>
            <a:picLocks noChangeAspect="1"/>
          </p:cNvPicPr>
          <p:nvPr/>
        </p:nvPicPr>
        <p:blipFill>
          <a:blip r:embed="rId3">
            <a:extLst>
              <a:ext uri="{28A0092B-C50C-407E-A947-70E740481C1C}">
                <a14:useLocalDpi xmlns:a14="http://schemas.microsoft.com/office/drawing/2010/main" val="0"/>
              </a:ext>
            </a:extLst>
          </a:blip>
          <a:srcRect l="12637" r="12636" b="-2"/>
          <a:stretch/>
        </p:blipFill>
        <p:spPr>
          <a:xfrm>
            <a:off x="1219332" y="105156"/>
            <a:ext cx="5567210" cy="5550408"/>
          </a:xfrm>
          <a:prstGeom prst="rect">
            <a:avLst/>
          </a:prstGeom>
        </p:spPr>
      </p:pic>
    </p:spTree>
    <p:extLst>
      <p:ext uri="{BB962C8B-B14F-4D97-AF65-F5344CB8AC3E}">
        <p14:creationId xmlns:p14="http://schemas.microsoft.com/office/powerpoint/2010/main" val="120671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Aplicación&#10;&#10;Descripción generada automáticamente">
            <a:extLst>
              <a:ext uri="{FF2B5EF4-FFF2-40B4-BE49-F238E27FC236}">
                <a16:creationId xmlns:a16="http://schemas.microsoft.com/office/drawing/2014/main" id="{3C085930-7649-AAAE-3707-E9712E1A45C8}"/>
              </a:ext>
            </a:extLst>
          </p:cNvPr>
          <p:cNvPicPr>
            <a:picLocks noChangeAspect="1"/>
          </p:cNvPicPr>
          <p:nvPr/>
        </p:nvPicPr>
        <p:blipFill>
          <a:blip r:embed="rId3"/>
          <a:stretch>
            <a:fillRect/>
          </a:stretch>
        </p:blipFill>
        <p:spPr>
          <a:xfrm>
            <a:off x="554924" y="1266687"/>
            <a:ext cx="2390934" cy="4749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Imagen 5" descr="Interfaz de usuario gráfica, Texto, Aplicación&#10;&#10;Descripción generada automáticamente">
            <a:extLst>
              <a:ext uri="{FF2B5EF4-FFF2-40B4-BE49-F238E27FC236}">
                <a16:creationId xmlns:a16="http://schemas.microsoft.com/office/drawing/2014/main" id="{7AACCB99-5DFB-0364-69DE-1BCEA667823F}"/>
              </a:ext>
            </a:extLst>
          </p:cNvPr>
          <p:cNvPicPr>
            <a:picLocks noChangeAspect="1"/>
          </p:cNvPicPr>
          <p:nvPr/>
        </p:nvPicPr>
        <p:blipFill>
          <a:blip r:embed="rId4"/>
          <a:stretch>
            <a:fillRect/>
          </a:stretch>
        </p:blipFill>
        <p:spPr>
          <a:xfrm>
            <a:off x="3404141" y="1266687"/>
            <a:ext cx="2396456" cy="47608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n 6" descr="Interfaz de usuario gráfica, Texto, Aplicación&#10;&#10;Descripción generada automáticamente">
            <a:extLst>
              <a:ext uri="{FF2B5EF4-FFF2-40B4-BE49-F238E27FC236}">
                <a16:creationId xmlns:a16="http://schemas.microsoft.com/office/drawing/2014/main" id="{8C96548A-8552-D80C-72A8-93FECA62C865}"/>
              </a:ext>
            </a:extLst>
          </p:cNvPr>
          <p:cNvPicPr>
            <a:picLocks noChangeAspect="1"/>
          </p:cNvPicPr>
          <p:nvPr/>
        </p:nvPicPr>
        <p:blipFill>
          <a:blip r:embed="rId5"/>
          <a:stretch>
            <a:fillRect/>
          </a:stretch>
        </p:blipFill>
        <p:spPr>
          <a:xfrm>
            <a:off x="6339951" y="1255644"/>
            <a:ext cx="2401766" cy="4777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Imagen 7">
            <a:extLst>
              <a:ext uri="{FF2B5EF4-FFF2-40B4-BE49-F238E27FC236}">
                <a16:creationId xmlns:a16="http://schemas.microsoft.com/office/drawing/2014/main" id="{9E8FAF12-022E-EC41-16F9-DC71F480586C}"/>
              </a:ext>
            </a:extLst>
          </p:cNvPr>
          <p:cNvPicPr>
            <a:picLocks noChangeAspect="1"/>
          </p:cNvPicPr>
          <p:nvPr/>
        </p:nvPicPr>
        <p:blipFill>
          <a:blip r:embed="rId6"/>
          <a:stretch>
            <a:fillRect/>
          </a:stretch>
        </p:blipFill>
        <p:spPr>
          <a:xfrm>
            <a:off x="9146750" y="1247764"/>
            <a:ext cx="2392017" cy="4785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CuadroTexto 2">
            <a:extLst>
              <a:ext uri="{FF2B5EF4-FFF2-40B4-BE49-F238E27FC236}">
                <a16:creationId xmlns:a16="http://schemas.microsoft.com/office/drawing/2014/main" id="{951798F0-B599-DBC9-58F0-B88F33156764}"/>
              </a:ext>
            </a:extLst>
          </p:cNvPr>
          <p:cNvSpPr txBox="1"/>
          <p:nvPr/>
        </p:nvSpPr>
        <p:spPr>
          <a:xfrm>
            <a:off x="2924104" y="279152"/>
            <a:ext cx="6343048" cy="984885"/>
          </a:xfrm>
          <a:prstGeom prst="rect">
            <a:avLst/>
          </a:prstGeom>
          <a:noFill/>
        </p:spPr>
        <p:txBody>
          <a:bodyPr wrap="square" lIns="91440" tIns="45720" rIns="91440" bIns="45720" rtlCol="0" anchor="t">
            <a:spAutoFit/>
          </a:bodyPr>
          <a:lstStyle/>
          <a:p>
            <a:pPr algn="ctr"/>
            <a:r>
              <a:rPr lang="es-ES" sz="4000" dirty="0">
                <a:solidFill>
                  <a:schemeClr val="accent1"/>
                </a:solidFill>
                <a:latin typeface="Aptos Black"/>
              </a:rPr>
              <a:t>WIREFRAMES</a:t>
            </a:r>
            <a:endParaRPr lang="es-ES" sz="4000" dirty="0">
              <a:solidFill>
                <a:schemeClr val="accent1"/>
              </a:solidFill>
              <a:latin typeface="Aptos Black" panose="020B0004020202020204" pitchFamily="34" charset="0"/>
            </a:endParaRPr>
          </a:p>
          <a:p>
            <a:endParaRPr lang="es-ES" dirty="0"/>
          </a:p>
        </p:txBody>
      </p:sp>
    </p:spTree>
    <p:extLst>
      <p:ext uri="{BB962C8B-B14F-4D97-AF65-F5344CB8AC3E}">
        <p14:creationId xmlns:p14="http://schemas.microsoft.com/office/powerpoint/2010/main" val="733178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 name="Rectangle 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FDC075"/>
          </a:solidFill>
          <a:ln w="38100" cap="rnd">
            <a:solidFill>
              <a:srgbClr val="FDC07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6">
            <a:extLst>
              <a:ext uri="{FF2B5EF4-FFF2-40B4-BE49-F238E27FC236}">
                <a16:creationId xmlns:a16="http://schemas.microsoft.com/office/drawing/2014/main" id="{8C95A330-BE69-1532-2793-AC110BE7DC4A}"/>
              </a:ext>
            </a:extLst>
          </p:cNvPr>
          <p:cNvPicPr>
            <a:picLocks noChangeAspect="1"/>
          </p:cNvPicPr>
          <p:nvPr/>
        </p:nvPicPr>
        <p:blipFill>
          <a:blip r:embed="rId2">
            <a:extLst>
              <a:ext uri="{28A0092B-C50C-407E-A947-70E740481C1C}">
                <a14:useLocalDpi xmlns:a14="http://schemas.microsoft.com/office/drawing/2010/main" val="0"/>
              </a:ext>
            </a:extLst>
          </a:blip>
          <a:srcRect l="12638" r="1263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CuadroTexto 2">
            <a:extLst>
              <a:ext uri="{FF2B5EF4-FFF2-40B4-BE49-F238E27FC236}">
                <a16:creationId xmlns:a16="http://schemas.microsoft.com/office/drawing/2014/main" id="{2A2034E5-1171-E0CB-CFC5-2675D38649A5}"/>
              </a:ext>
            </a:extLst>
          </p:cNvPr>
          <p:cNvSpPr txBox="1"/>
          <p:nvPr/>
        </p:nvSpPr>
        <p:spPr>
          <a:xfrm>
            <a:off x="-1977990" y="1615527"/>
            <a:ext cx="6343048" cy="984885"/>
          </a:xfrm>
          <a:prstGeom prst="rect">
            <a:avLst/>
          </a:prstGeom>
          <a:noFill/>
        </p:spPr>
        <p:txBody>
          <a:bodyPr wrap="square" lIns="91440" tIns="45720" rIns="91440" bIns="45720" rtlCol="0" anchor="t">
            <a:spAutoFit/>
          </a:bodyPr>
          <a:lstStyle/>
          <a:p>
            <a:pPr algn="ctr"/>
            <a:r>
              <a:rPr lang="es-ES" sz="4000" dirty="0">
                <a:solidFill>
                  <a:schemeClr val="accent1"/>
                </a:solidFill>
                <a:latin typeface="Aptos Black"/>
              </a:rPr>
              <a:t>FIN</a:t>
            </a:r>
            <a:endParaRPr lang="es-ES" sz="4000" dirty="0">
              <a:solidFill>
                <a:schemeClr val="accent1"/>
              </a:solidFill>
              <a:latin typeface="Aptos Black" panose="020B0004020202020204" pitchFamily="34" charset="0"/>
            </a:endParaRPr>
          </a:p>
          <a:p>
            <a:endParaRPr lang="es-ES" dirty="0"/>
          </a:p>
        </p:txBody>
      </p:sp>
      <p:sp>
        <p:nvSpPr>
          <p:cNvPr id="9" name="CuadroTexto 5">
            <a:extLst>
              <a:ext uri="{FF2B5EF4-FFF2-40B4-BE49-F238E27FC236}">
                <a16:creationId xmlns:a16="http://schemas.microsoft.com/office/drawing/2014/main" id="{A6633151-7806-A570-45A2-46320D757B9A}"/>
              </a:ext>
            </a:extLst>
          </p:cNvPr>
          <p:cNvSpPr txBox="1"/>
          <p:nvPr/>
        </p:nvSpPr>
        <p:spPr>
          <a:xfrm>
            <a:off x="838200" y="2869982"/>
            <a:ext cx="10675828" cy="984885"/>
          </a:xfrm>
          <a:prstGeom prst="rect">
            <a:avLst/>
          </a:prstGeom>
          <a:noFill/>
        </p:spPr>
        <p:txBody>
          <a:bodyPr wrap="square" rtlCol="0">
            <a:spAutoFit/>
          </a:bodyPr>
          <a:lstStyle/>
          <a:p>
            <a:r>
              <a:rPr lang="es-ES" sz="2000" dirty="0">
                <a:latin typeface="Aptos" panose="020B0004020202020204" pitchFamily="34" charset="0"/>
              </a:rPr>
              <a:t>Gracias por su atención</a:t>
            </a:r>
          </a:p>
          <a:p>
            <a:r>
              <a:rPr lang="es-ES" sz="2000" dirty="0">
                <a:latin typeface="Aptos" panose="020B0004020202020204" pitchFamily="34" charset="0"/>
              </a:rPr>
              <a:t>¿Preguntas?</a:t>
            </a:r>
          </a:p>
          <a:p>
            <a:endParaRPr lang="es-ES" dirty="0">
              <a:latin typeface="Aptos" panose="020B0004020202020204" pitchFamily="34" charset="0"/>
            </a:endParaRPr>
          </a:p>
        </p:txBody>
      </p:sp>
    </p:spTree>
    <p:extLst>
      <p:ext uri="{BB962C8B-B14F-4D97-AF65-F5344CB8AC3E}">
        <p14:creationId xmlns:p14="http://schemas.microsoft.com/office/powerpoint/2010/main" val="383289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E68DD67-DA3A-B8E4-F5EF-432C74BCACDB}"/>
              </a:ext>
            </a:extLst>
          </p:cNvPr>
          <p:cNvSpPr txBox="1"/>
          <p:nvPr/>
        </p:nvSpPr>
        <p:spPr>
          <a:xfrm>
            <a:off x="2924104" y="2128396"/>
            <a:ext cx="6343048" cy="2215991"/>
          </a:xfrm>
          <a:prstGeom prst="rect">
            <a:avLst/>
          </a:prstGeom>
          <a:noFill/>
        </p:spPr>
        <p:txBody>
          <a:bodyPr wrap="square" lIns="91440" tIns="45720" rIns="91440" bIns="45720" rtlCol="0" anchor="t">
            <a:spAutoFit/>
          </a:bodyPr>
          <a:lstStyle/>
          <a:p>
            <a:pPr algn="ctr"/>
            <a:r>
              <a:rPr lang="es-ES" sz="4000" dirty="0">
                <a:solidFill>
                  <a:schemeClr val="accent1"/>
                </a:solidFill>
                <a:latin typeface="Aptos Black"/>
              </a:rPr>
              <a:t>BACKUP SLIDES </a:t>
            </a:r>
            <a:endParaRPr lang="es-ES" sz="4000" dirty="0">
              <a:solidFill>
                <a:schemeClr val="accent1"/>
              </a:solidFill>
              <a:latin typeface="Aptos Black" panose="020B0004020202020204" pitchFamily="34" charset="0"/>
            </a:endParaRPr>
          </a:p>
          <a:p>
            <a:pPr algn="ctr"/>
            <a:r>
              <a:rPr lang="es-ES" sz="4000" dirty="0">
                <a:solidFill>
                  <a:schemeClr val="accent1"/>
                </a:solidFill>
                <a:latin typeface="Aptos Black"/>
              </a:rPr>
              <a:t>(Borradores y Material Adicional de Apoyo)</a:t>
            </a:r>
          </a:p>
          <a:p>
            <a:endParaRPr lang="es-ES" dirty="0"/>
          </a:p>
        </p:txBody>
      </p:sp>
    </p:spTree>
    <p:extLst>
      <p:ext uri="{BB962C8B-B14F-4D97-AF65-F5344CB8AC3E}">
        <p14:creationId xmlns:p14="http://schemas.microsoft.com/office/powerpoint/2010/main" val="193265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10" descr="Un perro curioso que asoma la cabeza a la vista">
            <a:extLst>
              <a:ext uri="{FF2B5EF4-FFF2-40B4-BE49-F238E27FC236}">
                <a16:creationId xmlns:a16="http://schemas.microsoft.com/office/drawing/2014/main" id="{84D2A09C-4249-D450-AEA1-E560EBA5C231}"/>
              </a:ext>
            </a:extLst>
          </p:cNvPr>
          <p:cNvPicPr>
            <a:picLocks noChangeAspect="1"/>
          </p:cNvPicPr>
          <p:nvPr/>
        </p:nvPicPr>
        <p:blipFill>
          <a:blip r:embed="rId2"/>
          <a:srcRect l="9115" r="8682" b="-1"/>
          <a:stretch/>
        </p:blipFill>
        <p:spPr>
          <a:xfrm>
            <a:off x="3048" y="0"/>
            <a:ext cx="12188952" cy="6858000"/>
          </a:xfrm>
          <a:prstGeom prst="rect">
            <a:avLst/>
          </a:prstGeom>
        </p:spPr>
      </p:pic>
      <p:sp>
        <p:nvSpPr>
          <p:cNvPr id="4" name="CuadroTexto 3">
            <a:extLst>
              <a:ext uri="{FF2B5EF4-FFF2-40B4-BE49-F238E27FC236}">
                <a16:creationId xmlns:a16="http://schemas.microsoft.com/office/drawing/2014/main" id="{9E48D479-C526-B0E2-FAF7-264D0F0D284B}"/>
              </a:ext>
            </a:extLst>
          </p:cNvPr>
          <p:cNvSpPr txBox="1"/>
          <p:nvPr/>
        </p:nvSpPr>
        <p:spPr>
          <a:xfrm>
            <a:off x="1916131" y="1225737"/>
            <a:ext cx="8383604" cy="707886"/>
          </a:xfrm>
          <a:prstGeom prst="rect">
            <a:avLst/>
          </a:prstGeom>
          <a:noFill/>
        </p:spPr>
        <p:txBody>
          <a:bodyPr wrap="square" rtlCol="0">
            <a:spAutoFit/>
          </a:bodyPr>
          <a:lstStyle/>
          <a:p>
            <a:pPr algn="ctr"/>
            <a:r>
              <a:rPr lang="es-ES" sz="4000" dirty="0">
                <a:solidFill>
                  <a:schemeClr val="accent1"/>
                </a:solidFill>
                <a:latin typeface="Aptos Black" panose="020B0004020202020204" pitchFamily="34" charset="0"/>
              </a:rPr>
              <a:t>PROBLEMÁTICA</a:t>
            </a:r>
          </a:p>
        </p:txBody>
      </p:sp>
      <p:pic>
        <p:nvPicPr>
          <p:cNvPr id="5" name="Picture 4" descr="A white cloud with black background&#10;&#10;Description automatically generated">
            <a:extLst>
              <a:ext uri="{FF2B5EF4-FFF2-40B4-BE49-F238E27FC236}">
                <a16:creationId xmlns:a16="http://schemas.microsoft.com/office/drawing/2014/main" id="{1725A38A-281B-FFAF-2C58-E6BBA2B19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308" y="717583"/>
            <a:ext cx="4425611" cy="3651129"/>
          </a:xfrm>
          <a:prstGeom prst="rect">
            <a:avLst/>
          </a:prstGeom>
        </p:spPr>
      </p:pic>
      <p:pic>
        <p:nvPicPr>
          <p:cNvPr id="7" name="Picture 6" descr="A white cloud with black background&#10;&#10;Description automatically generated">
            <a:extLst>
              <a:ext uri="{FF2B5EF4-FFF2-40B4-BE49-F238E27FC236}">
                <a16:creationId xmlns:a16="http://schemas.microsoft.com/office/drawing/2014/main" id="{7149D1FF-B800-6A48-28EA-5303B75CC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19565" y="581822"/>
            <a:ext cx="4425611" cy="3651129"/>
          </a:xfrm>
          <a:prstGeom prst="rect">
            <a:avLst/>
          </a:prstGeom>
        </p:spPr>
      </p:pic>
      <p:sp>
        <p:nvSpPr>
          <p:cNvPr id="8" name="TextBox 7">
            <a:extLst>
              <a:ext uri="{FF2B5EF4-FFF2-40B4-BE49-F238E27FC236}">
                <a16:creationId xmlns:a16="http://schemas.microsoft.com/office/drawing/2014/main" id="{EDC3DBF8-1731-D6EE-26D7-A191FB3401DB}"/>
              </a:ext>
            </a:extLst>
          </p:cNvPr>
          <p:cNvSpPr txBox="1"/>
          <p:nvPr/>
        </p:nvSpPr>
        <p:spPr>
          <a:xfrm rot="20824680">
            <a:off x="770563" y="1590536"/>
            <a:ext cx="2291137" cy="1200329"/>
          </a:xfrm>
          <a:prstGeom prst="rect">
            <a:avLst/>
          </a:prstGeom>
          <a:noFill/>
        </p:spPr>
        <p:txBody>
          <a:bodyPr wrap="square" rtlCol="0">
            <a:spAutoFit/>
          </a:bodyPr>
          <a:lstStyle/>
          <a:p>
            <a:r>
              <a:rPr lang="es-CL" dirty="0">
                <a:latin typeface="Aptos  "/>
              </a:rPr>
              <a:t>Registros y procesos engorrosos dificultan el proceso de adopción</a:t>
            </a:r>
          </a:p>
        </p:txBody>
      </p:sp>
      <p:sp>
        <p:nvSpPr>
          <p:cNvPr id="16" name="TextBox 15">
            <a:extLst>
              <a:ext uri="{FF2B5EF4-FFF2-40B4-BE49-F238E27FC236}">
                <a16:creationId xmlns:a16="http://schemas.microsoft.com/office/drawing/2014/main" id="{92BC55D2-E348-3004-C2AC-1E1042CDC789}"/>
              </a:ext>
            </a:extLst>
          </p:cNvPr>
          <p:cNvSpPr txBox="1"/>
          <p:nvPr/>
        </p:nvSpPr>
        <p:spPr>
          <a:xfrm rot="699183">
            <a:off x="9079642" y="1798698"/>
            <a:ext cx="2291137" cy="1200329"/>
          </a:xfrm>
          <a:prstGeom prst="rect">
            <a:avLst/>
          </a:prstGeom>
          <a:noFill/>
        </p:spPr>
        <p:txBody>
          <a:bodyPr wrap="square" rtlCol="0">
            <a:spAutoFit/>
          </a:bodyPr>
          <a:lstStyle/>
          <a:p>
            <a:r>
              <a:rPr lang="es-CL" dirty="0">
                <a:latin typeface="Aptos  "/>
              </a:rPr>
              <a:t>¿Si la comunicación fuese más fluida sería más efectivo el proceso?</a:t>
            </a:r>
          </a:p>
        </p:txBody>
      </p:sp>
    </p:spTree>
    <p:extLst>
      <p:ext uri="{BB962C8B-B14F-4D97-AF65-F5344CB8AC3E}">
        <p14:creationId xmlns:p14="http://schemas.microsoft.com/office/powerpoint/2010/main" val="203419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0E5E675-EC54-0208-3304-AA93A8578304}"/>
              </a:ext>
            </a:extLst>
          </p:cNvPr>
          <p:cNvSpPr txBox="1"/>
          <p:nvPr/>
        </p:nvSpPr>
        <p:spPr>
          <a:xfrm>
            <a:off x="3137836" y="548640"/>
            <a:ext cx="6343048" cy="984885"/>
          </a:xfrm>
          <a:prstGeom prst="rect">
            <a:avLst/>
          </a:prstGeom>
          <a:noFill/>
        </p:spPr>
        <p:txBody>
          <a:bodyPr wrap="square" rtlCol="0">
            <a:spAutoFit/>
          </a:bodyPr>
          <a:lstStyle/>
          <a:p>
            <a:pPr algn="ctr"/>
            <a:r>
              <a:rPr lang="es-ES" sz="4000" dirty="0">
                <a:solidFill>
                  <a:schemeClr val="accent1"/>
                </a:solidFill>
                <a:latin typeface="Aptos Black" panose="020B0004020202020204" pitchFamily="34" charset="0"/>
              </a:rPr>
              <a:t>DIAGRAMA DE FLUJO (I)</a:t>
            </a:r>
          </a:p>
          <a:p>
            <a:endParaRPr lang="es-ES" dirty="0"/>
          </a:p>
        </p:txBody>
      </p:sp>
      <p:sp>
        <p:nvSpPr>
          <p:cNvPr id="2" name="CuadroTexto 1">
            <a:extLst>
              <a:ext uri="{FF2B5EF4-FFF2-40B4-BE49-F238E27FC236}">
                <a16:creationId xmlns:a16="http://schemas.microsoft.com/office/drawing/2014/main" id="{FFAA1678-0E84-18EB-00D7-D97C501B725F}"/>
              </a:ext>
            </a:extLst>
          </p:cNvPr>
          <p:cNvSpPr txBox="1"/>
          <p:nvPr/>
        </p:nvSpPr>
        <p:spPr>
          <a:xfrm>
            <a:off x="668014" y="1147206"/>
            <a:ext cx="10510982" cy="5710794"/>
          </a:xfrm>
          <a:prstGeom prst="rect">
            <a:avLst/>
          </a:prstGeom>
          <a:noFill/>
        </p:spPr>
        <p:txBody>
          <a:bodyPr wrap="square" rtlCol="0">
            <a:spAutoFit/>
          </a:bodyPr>
          <a:lstStyle/>
          <a:p>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s-ES" sz="1800" b="1" kern="100" dirty="0">
                <a:effectLst/>
                <a:latin typeface="Aptos" panose="020B0004020202020204" pitchFamily="34" charset="0"/>
                <a:ea typeface="Aptos" panose="020B0004020202020204" pitchFamily="34" charset="0"/>
                <a:cs typeface="Times New Roman" panose="02020603050405020304" pitchFamily="18" charset="0"/>
              </a:rPr>
              <a:t>Inicio</a:t>
            </a:r>
            <a:r>
              <a:rPr lang="es-ES" sz="1800" kern="100" dirty="0">
                <a:effectLst/>
                <a:latin typeface="Aptos" panose="020B0004020202020204" pitchFamily="34" charset="0"/>
                <a:ea typeface="Aptos" panose="020B0004020202020204" pitchFamily="34" charset="0"/>
                <a:cs typeface="Times New Roman" panose="02020603050405020304" pitchFamily="18" charset="0"/>
              </a:rPr>
              <a:t>: Punto de partida de la aplicación.</a:t>
            </a:r>
          </a:p>
          <a:p>
            <a:pPr marL="342900" lvl="0" indent="-342900">
              <a:lnSpc>
                <a:spcPct val="115000"/>
              </a:lnSpc>
              <a:spcAft>
                <a:spcPts val="800"/>
              </a:spcAft>
              <a:buFont typeface="+mj-lt"/>
              <a:buAutoNum type="arabicPeriod"/>
              <a:tabLst>
                <a:tab pos="457200" algn="l"/>
              </a:tabLst>
            </a:pPr>
            <a:r>
              <a:rPr lang="es-ES" sz="1800" b="1" kern="100" dirty="0">
                <a:effectLst/>
                <a:latin typeface="Aptos" panose="020B0004020202020204" pitchFamily="34" charset="0"/>
                <a:ea typeface="Aptos" panose="020B0004020202020204" pitchFamily="34" charset="0"/>
                <a:cs typeface="Times New Roman" panose="02020603050405020304" pitchFamily="18" charset="0"/>
              </a:rPr>
              <a:t>Autenticación de Usuario</a:t>
            </a:r>
            <a:r>
              <a:rPr lang="es-ES" sz="1800" kern="100" dirty="0">
                <a:effectLst/>
                <a:latin typeface="Aptos" panose="020B0004020202020204" pitchFamily="34" charset="0"/>
                <a:ea typeface="Aptos" panose="020B0004020202020204" pitchFamily="34" charset="0"/>
                <a:cs typeface="Times New Roman" panose="02020603050405020304" pitchFamily="18" charset="0"/>
              </a:rPr>
              <a:t>: Verificación de las credenciales del usuario y tipo de acceso  (como Usuario o como Protectora)</a:t>
            </a:r>
          </a:p>
          <a:p>
            <a:pPr marL="342900" lvl="0" indent="-342900">
              <a:lnSpc>
                <a:spcPct val="115000"/>
              </a:lnSpc>
              <a:spcAft>
                <a:spcPts val="800"/>
              </a:spcAft>
              <a:buFont typeface="+mj-lt"/>
              <a:buAutoNum type="arabicPeriod"/>
              <a:tabLst>
                <a:tab pos="457200" algn="l"/>
              </a:tabLst>
            </a:pPr>
            <a:r>
              <a:rPr lang="es-ES" sz="1800" b="1" kern="100" dirty="0">
                <a:effectLst/>
                <a:latin typeface="Aptos" panose="020B0004020202020204" pitchFamily="34" charset="0"/>
                <a:ea typeface="Aptos" panose="020B0004020202020204" pitchFamily="34" charset="0"/>
                <a:cs typeface="Times New Roman" panose="02020603050405020304" pitchFamily="18" charset="0"/>
              </a:rPr>
              <a:t>Mostrar lista de perros disponibles</a:t>
            </a:r>
            <a:r>
              <a:rPr lang="es-ES" sz="1800" kern="100" dirty="0">
                <a:effectLst/>
                <a:latin typeface="Aptos" panose="020B0004020202020204" pitchFamily="34" charset="0"/>
                <a:ea typeface="Aptos" panose="020B0004020202020204" pitchFamily="34" charset="0"/>
                <a:cs typeface="Times New Roman" panose="02020603050405020304" pitchFamily="18" charset="0"/>
              </a:rPr>
              <a:t>: Presenta a los usuarios los perros que están disponibles para adopción.</a:t>
            </a:r>
          </a:p>
          <a:p>
            <a:pPr marL="342900" lvl="0" indent="-342900">
              <a:lnSpc>
                <a:spcPct val="115000"/>
              </a:lnSpc>
              <a:spcAft>
                <a:spcPts val="800"/>
              </a:spcAft>
              <a:buFont typeface="+mj-lt"/>
              <a:buAutoNum type="arabicPeriod"/>
              <a:tabLst>
                <a:tab pos="457200" algn="l"/>
              </a:tabLst>
            </a:pPr>
            <a:r>
              <a:rPr lang="es-ES" sz="1800" b="1" kern="100" dirty="0">
                <a:effectLst/>
                <a:latin typeface="Aptos" panose="020B0004020202020204" pitchFamily="34" charset="0"/>
                <a:ea typeface="Aptos" panose="020B0004020202020204" pitchFamily="34" charset="0"/>
                <a:cs typeface="Times New Roman" panose="02020603050405020304" pitchFamily="18" charset="0"/>
              </a:rPr>
              <a:t>Seleccionar un perro</a:t>
            </a:r>
            <a:r>
              <a:rPr lang="es-ES" sz="1800" kern="100" dirty="0">
                <a:effectLst/>
                <a:latin typeface="Aptos" panose="020B0004020202020204" pitchFamily="34" charset="0"/>
                <a:ea typeface="Aptos" panose="020B0004020202020204" pitchFamily="34" charset="0"/>
                <a:cs typeface="Times New Roman" panose="02020603050405020304" pitchFamily="18" charset="0"/>
              </a:rPr>
              <a:t>: El usuario elige un perro específico.</a:t>
            </a:r>
          </a:p>
          <a:p>
            <a:pPr marL="342900" lvl="0" indent="-342900">
              <a:lnSpc>
                <a:spcPct val="115000"/>
              </a:lnSpc>
              <a:spcAft>
                <a:spcPts val="800"/>
              </a:spcAft>
              <a:buFont typeface="+mj-lt"/>
              <a:buAutoNum type="arabicPeriod"/>
              <a:tabLst>
                <a:tab pos="457200" algn="l"/>
              </a:tabLst>
            </a:pPr>
            <a:r>
              <a:rPr lang="es-ES" sz="1800" b="1" kern="100" dirty="0">
                <a:effectLst/>
                <a:latin typeface="Aptos" panose="020B0004020202020204" pitchFamily="34" charset="0"/>
                <a:ea typeface="Aptos" panose="020B0004020202020204" pitchFamily="34" charset="0"/>
                <a:cs typeface="Times New Roman" panose="02020603050405020304" pitchFamily="18" charset="0"/>
              </a:rPr>
              <a:t>Mostrar detalles del perro seleccionado</a:t>
            </a:r>
            <a:r>
              <a:rPr lang="es-ES" sz="1800" kern="100" dirty="0">
                <a:effectLst/>
                <a:latin typeface="Aptos" panose="020B0004020202020204" pitchFamily="34" charset="0"/>
                <a:ea typeface="Aptos" panose="020B0004020202020204" pitchFamily="34" charset="0"/>
                <a:cs typeface="Times New Roman" panose="02020603050405020304" pitchFamily="18" charset="0"/>
              </a:rPr>
              <a:t>: Se muestran características y fotos del perro seleccionado.</a:t>
            </a:r>
          </a:p>
          <a:p>
            <a:pPr marL="342900" lvl="0" indent="-342900">
              <a:lnSpc>
                <a:spcPct val="115000"/>
              </a:lnSpc>
              <a:spcAft>
                <a:spcPts val="800"/>
              </a:spcAft>
              <a:buFont typeface="+mj-lt"/>
              <a:buAutoNum type="arabicPeriod"/>
              <a:tabLst>
                <a:tab pos="457200" algn="l"/>
              </a:tabLst>
            </a:pPr>
            <a:r>
              <a:rPr lang="es-ES" sz="1800" b="1" kern="100" dirty="0">
                <a:effectLst/>
                <a:latin typeface="Aptos" panose="020B0004020202020204" pitchFamily="34" charset="0"/>
                <a:ea typeface="Aptos" panose="020B0004020202020204" pitchFamily="34" charset="0"/>
                <a:cs typeface="Times New Roman" panose="02020603050405020304" pitchFamily="18" charset="0"/>
              </a:rPr>
              <a:t>Formulario de solicitud de adopción</a:t>
            </a:r>
            <a:r>
              <a:rPr lang="es-ES" sz="1800" kern="100" dirty="0">
                <a:effectLst/>
                <a:latin typeface="Aptos" panose="020B0004020202020204" pitchFamily="34" charset="0"/>
                <a:ea typeface="Aptos" panose="020B0004020202020204" pitchFamily="34" charset="0"/>
                <a:cs typeface="Times New Roman" panose="02020603050405020304" pitchFamily="18" charset="0"/>
              </a:rPr>
              <a:t>: El usuario completa la información requerida para la adopción.</a:t>
            </a:r>
          </a:p>
          <a:p>
            <a:pPr marL="342900" lvl="0" indent="-342900">
              <a:lnSpc>
                <a:spcPct val="115000"/>
              </a:lnSpc>
              <a:spcAft>
                <a:spcPts val="800"/>
              </a:spcAft>
              <a:buFont typeface="+mj-lt"/>
              <a:buAutoNum type="arabicPeriod"/>
              <a:tabLst>
                <a:tab pos="457200" algn="l"/>
              </a:tabLst>
            </a:pPr>
            <a:r>
              <a:rPr lang="es-ES" sz="1800" b="1" kern="100" dirty="0">
                <a:effectLst/>
                <a:latin typeface="Aptos" panose="020B0004020202020204" pitchFamily="34" charset="0"/>
                <a:ea typeface="Aptos" panose="020B0004020202020204" pitchFamily="34" charset="0"/>
                <a:cs typeface="Times New Roman" panose="02020603050405020304" pitchFamily="18" charset="0"/>
              </a:rPr>
              <a:t>Enviar solicitud</a:t>
            </a:r>
            <a:r>
              <a:rPr lang="es-ES" sz="1800" kern="100" dirty="0">
                <a:effectLst/>
                <a:latin typeface="Aptos" panose="020B0004020202020204" pitchFamily="34" charset="0"/>
                <a:ea typeface="Aptos" panose="020B0004020202020204" pitchFamily="34" charset="0"/>
                <a:cs typeface="Times New Roman" panose="02020603050405020304" pitchFamily="18" charset="0"/>
              </a:rPr>
              <a:t>: La solicitud de adopción es enviada.</a:t>
            </a:r>
          </a:p>
          <a:p>
            <a:pPr marL="342900" lvl="0" indent="-342900">
              <a:lnSpc>
                <a:spcPct val="115000"/>
              </a:lnSpc>
              <a:spcAft>
                <a:spcPts val="800"/>
              </a:spcAft>
              <a:buFont typeface="+mj-lt"/>
              <a:buAutoNum type="arabicPeriod"/>
              <a:tabLst>
                <a:tab pos="457200" algn="l"/>
              </a:tabLst>
            </a:pPr>
            <a:r>
              <a:rPr lang="es-ES" sz="1800" b="1" kern="100" dirty="0">
                <a:effectLst/>
                <a:latin typeface="Aptos" panose="020B0004020202020204" pitchFamily="34" charset="0"/>
                <a:ea typeface="Aptos" panose="020B0004020202020204" pitchFamily="34" charset="0"/>
                <a:cs typeface="Times New Roman" panose="02020603050405020304" pitchFamily="18" charset="0"/>
              </a:rPr>
              <a:t>Confirmación de solicitud</a:t>
            </a:r>
            <a:r>
              <a:rPr lang="es-ES" sz="1800" kern="100" dirty="0">
                <a:effectLst/>
                <a:latin typeface="Aptos" panose="020B0004020202020204" pitchFamily="34" charset="0"/>
                <a:ea typeface="Aptos" panose="020B0004020202020204" pitchFamily="34" charset="0"/>
                <a:cs typeface="Times New Roman" panose="02020603050405020304" pitchFamily="18" charset="0"/>
              </a:rPr>
              <a:t>: Se confirma que la solicitud ha sido recibida y está en proceso.</a:t>
            </a:r>
          </a:p>
          <a:p>
            <a:pPr marL="342900" lvl="0" indent="-342900">
              <a:lnSpc>
                <a:spcPct val="115000"/>
              </a:lnSpc>
              <a:spcAft>
                <a:spcPts val="800"/>
              </a:spcAft>
              <a:buFont typeface="+mj-lt"/>
              <a:buAutoNum type="arabicPeriod"/>
              <a:tabLst>
                <a:tab pos="457200" algn="l"/>
              </a:tabLst>
            </a:pPr>
            <a:r>
              <a:rPr lang="es-ES" sz="1800" b="1" kern="100" dirty="0">
                <a:effectLst/>
                <a:latin typeface="Aptos" panose="020B0004020202020204" pitchFamily="34" charset="0"/>
                <a:ea typeface="Aptos" panose="020B0004020202020204" pitchFamily="34" charset="0"/>
                <a:cs typeface="Times New Roman" panose="02020603050405020304" pitchFamily="18" charset="0"/>
              </a:rPr>
              <a:t>Fin</a:t>
            </a:r>
            <a:r>
              <a:rPr lang="es-ES" sz="1800" kern="100" dirty="0">
                <a:effectLst/>
                <a:latin typeface="Aptos" panose="020B0004020202020204" pitchFamily="34" charset="0"/>
                <a:ea typeface="Aptos" panose="020B0004020202020204" pitchFamily="34" charset="0"/>
                <a:cs typeface="Times New Roman" panose="02020603050405020304" pitchFamily="18" charset="0"/>
              </a:rPr>
              <a:t>: Finaliza el proceso de adopción.</a:t>
            </a:r>
          </a:p>
          <a:p>
            <a:endParaRPr lang="es-ES" dirty="0"/>
          </a:p>
        </p:txBody>
      </p:sp>
    </p:spTree>
    <p:extLst>
      <p:ext uri="{BB962C8B-B14F-4D97-AF65-F5344CB8AC3E}">
        <p14:creationId xmlns:p14="http://schemas.microsoft.com/office/powerpoint/2010/main" val="281755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78E0657C-1EA2-9DFD-EA9D-AE0C5AF1BD2A}"/>
              </a:ext>
            </a:extLst>
          </p:cNvPr>
          <p:cNvSpPr>
            <a:spLocks noGrp="1"/>
          </p:cNvSpPr>
          <p:nvPr>
            <p:ph type="title"/>
          </p:nvPr>
        </p:nvSpPr>
        <p:spPr>
          <a:xfrm>
            <a:off x="566972" y="2113911"/>
            <a:ext cx="3084844" cy="1894822"/>
          </a:xfrm>
        </p:spPr>
        <p:txBody>
          <a:bodyPr anchor="ctr">
            <a:normAutofit/>
          </a:bodyPr>
          <a:lstStyle/>
          <a:p>
            <a:pPr algn="ctr">
              <a:lnSpc>
                <a:spcPct val="150000"/>
              </a:lnSpc>
            </a:pPr>
            <a:r>
              <a:rPr lang="es-ES" sz="3200" b="1" dirty="0">
                <a:solidFill>
                  <a:schemeClr val="bg1"/>
                </a:solidFill>
                <a:ea typeface="+mj-lt"/>
                <a:cs typeface="+mj-lt"/>
              </a:rPr>
              <a:t>Diagrama </a:t>
            </a:r>
            <a:br>
              <a:rPr lang="es-ES" sz="3200" b="1" dirty="0">
                <a:ea typeface="+mj-lt"/>
                <a:cs typeface="+mj-lt"/>
              </a:rPr>
            </a:br>
            <a:r>
              <a:rPr lang="es-ES" sz="3200" b="1" dirty="0">
                <a:solidFill>
                  <a:schemeClr val="bg1"/>
                </a:solidFill>
                <a:ea typeface="+mj-lt"/>
                <a:cs typeface="+mj-lt"/>
              </a:rPr>
              <a:t>de Flujo</a:t>
            </a:r>
            <a:endParaRPr lang="es-ES" sz="3200" b="1" dirty="0">
              <a:solidFill>
                <a:schemeClr val="bg1"/>
              </a:solidFill>
              <a:ea typeface="Calibri Light"/>
              <a:cs typeface="Calibri Light"/>
            </a:endParaRP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3" name="Marcador de contenido 2">
            <a:extLst>
              <a:ext uri="{FF2B5EF4-FFF2-40B4-BE49-F238E27FC236}">
                <a16:creationId xmlns:a16="http://schemas.microsoft.com/office/drawing/2014/main" id="{5CE7FC0C-C468-8EF3-D745-77003935976B}"/>
              </a:ext>
            </a:extLst>
          </p:cNvPr>
          <p:cNvSpPr>
            <a:spLocks noGrp="1"/>
          </p:cNvSpPr>
          <p:nvPr>
            <p:ph idx="1"/>
          </p:nvPr>
        </p:nvSpPr>
        <p:spPr>
          <a:xfrm>
            <a:off x="5239527" y="536602"/>
            <a:ext cx="5976081" cy="5467371"/>
          </a:xfrm>
        </p:spPr>
        <p:txBody>
          <a:bodyPr vert="horz" lIns="0" tIns="0" rIns="0" bIns="0" rtlCol="0" anchor="t">
            <a:normAutofit/>
          </a:bodyPr>
          <a:lstStyle/>
          <a:p>
            <a:pPr marL="0" indent="0">
              <a:lnSpc>
                <a:spcPct val="160000"/>
              </a:lnSpc>
              <a:buNone/>
            </a:pPr>
            <a:endParaRPr lang="es-ES" dirty="0">
              <a:latin typeface="Calibri Light"/>
              <a:ea typeface="Calibri" panose="020F0502020204030204"/>
              <a:cs typeface="Calibri" panose="020F0502020204030204"/>
            </a:endParaRPr>
          </a:p>
          <a:p>
            <a:pPr>
              <a:buFont typeface="Wingdings"/>
              <a:buChar char="Ø"/>
            </a:pPr>
            <a:endParaRPr lang="es-ES" dirty="0">
              <a:solidFill>
                <a:srgbClr val="374151"/>
              </a:solidFill>
              <a:latin typeface="Calibri"/>
              <a:ea typeface="Calibri"/>
              <a:cs typeface="Calibri"/>
            </a:endParaRPr>
          </a:p>
          <a:p>
            <a:pPr>
              <a:buFont typeface="Wingdings"/>
              <a:buChar char="Ø"/>
            </a:pPr>
            <a:endParaRPr lang="es-ES" dirty="0">
              <a:solidFill>
                <a:srgbClr val="374151"/>
              </a:solidFill>
              <a:ea typeface="Calibri"/>
              <a:cs typeface="Calibri"/>
            </a:endParaRPr>
          </a:p>
          <a:p>
            <a:pPr marL="0" indent="0">
              <a:lnSpc>
                <a:spcPct val="150000"/>
              </a:lnSpc>
              <a:buNone/>
            </a:pPr>
            <a:endParaRPr lang="es-ES" dirty="0">
              <a:solidFill>
                <a:srgbClr val="374151"/>
              </a:solidFill>
              <a:latin typeface="Calibri"/>
              <a:ea typeface="Calibri"/>
              <a:cs typeface="Calibri"/>
            </a:endParaRPr>
          </a:p>
          <a:p>
            <a:pPr algn="ctr">
              <a:lnSpc>
                <a:spcPct val="150000"/>
              </a:lnSpc>
              <a:buNone/>
            </a:pPr>
            <a:endParaRPr lang="es-ES">
              <a:latin typeface="Calibri"/>
              <a:ea typeface="Calibri"/>
              <a:cs typeface="Calibri"/>
            </a:endParaRPr>
          </a:p>
        </p:txBody>
      </p:sp>
      <p:sp>
        <p:nvSpPr>
          <p:cNvPr id="4" name="Marcador de número de diapositiva 3">
            <a:extLst>
              <a:ext uri="{FF2B5EF4-FFF2-40B4-BE49-F238E27FC236}">
                <a16:creationId xmlns:a16="http://schemas.microsoft.com/office/drawing/2014/main" id="{598AD5D8-5A64-6100-096A-FEA067E0AC38}"/>
              </a:ext>
            </a:extLst>
          </p:cNvPr>
          <p:cNvSpPr>
            <a:spLocks noGrp="1"/>
          </p:cNvSpPr>
          <p:nvPr>
            <p:ph type="sldNum" sz="quarter" idx="12"/>
          </p:nvPr>
        </p:nvSpPr>
        <p:spPr>
          <a:xfrm>
            <a:off x="10123055" y="6459785"/>
            <a:ext cx="1089428" cy="365125"/>
          </a:xfrm>
        </p:spPr>
        <p:txBody>
          <a:bodyPr>
            <a:normAutofit/>
          </a:bodyPr>
          <a:lstStyle/>
          <a:p>
            <a:pPr>
              <a:spcAft>
                <a:spcPts val="600"/>
              </a:spcAft>
            </a:pPr>
            <a:fld id="{017DE1FC-E54A-4B87-A814-263D1E8654B2}" type="slidenum">
              <a:rPr lang="en-US">
                <a:solidFill>
                  <a:schemeClr val="tx2"/>
                </a:solidFill>
              </a:rPr>
              <a:pPr>
                <a:spcAft>
                  <a:spcPts val="600"/>
                </a:spcAft>
              </a:pPr>
              <a:t>15</a:t>
            </a:fld>
            <a:endParaRPr lang="es-ES">
              <a:solidFill>
                <a:schemeClr val="tx2"/>
              </a:solidFill>
            </a:endParaRPr>
          </a:p>
        </p:txBody>
      </p:sp>
      <p:pic>
        <p:nvPicPr>
          <p:cNvPr id="5" name="Imagen 4" descr="Diagrama&#10;&#10;Descripción generada automáticamente">
            <a:extLst>
              <a:ext uri="{FF2B5EF4-FFF2-40B4-BE49-F238E27FC236}">
                <a16:creationId xmlns:a16="http://schemas.microsoft.com/office/drawing/2014/main" id="{26CDF247-9C04-A3AE-C608-434EB5E5561B}"/>
              </a:ext>
            </a:extLst>
          </p:cNvPr>
          <p:cNvPicPr>
            <a:picLocks noChangeAspect="1"/>
          </p:cNvPicPr>
          <p:nvPr/>
        </p:nvPicPr>
        <p:blipFill>
          <a:blip r:embed="rId3"/>
          <a:stretch>
            <a:fillRect/>
          </a:stretch>
        </p:blipFill>
        <p:spPr>
          <a:xfrm>
            <a:off x="5002187" y="146006"/>
            <a:ext cx="6461218" cy="6565987"/>
          </a:xfrm>
          <a:prstGeom prst="rect">
            <a:avLst/>
          </a:prstGeom>
        </p:spPr>
      </p:pic>
    </p:spTree>
    <p:extLst>
      <p:ext uri="{BB962C8B-B14F-4D97-AF65-F5344CB8AC3E}">
        <p14:creationId xmlns:p14="http://schemas.microsoft.com/office/powerpoint/2010/main" val="3632844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CuadroTexto 1">
            <a:extLst>
              <a:ext uri="{FF2B5EF4-FFF2-40B4-BE49-F238E27FC236}">
                <a16:creationId xmlns:a16="http://schemas.microsoft.com/office/drawing/2014/main" id="{2BDFB673-C594-7599-98D9-DB7EAB68235C}"/>
              </a:ext>
            </a:extLst>
          </p:cNvPr>
          <p:cNvSpPr txBox="1"/>
          <p:nvPr/>
        </p:nvSpPr>
        <p:spPr>
          <a:xfrm>
            <a:off x="980716" y="22042"/>
            <a:ext cx="3052015" cy="3375623"/>
          </a:xfrm>
          <a:prstGeom prst="rect">
            <a:avLst/>
          </a:prstGeom>
        </p:spPr>
        <p:txBody>
          <a:bodyPr vert="horz" lIns="91440" tIns="45720" rIns="91440" bIns="45720" rtlCol="0" anchor="ctr">
            <a:normAutofit/>
          </a:bodyPr>
          <a:lstStyle/>
          <a:p>
            <a:pPr>
              <a:spcBef>
                <a:spcPct val="0"/>
              </a:spcBef>
              <a:spcAft>
                <a:spcPts val="600"/>
              </a:spcAft>
            </a:pPr>
            <a:r>
              <a:rPr lang="en-US" sz="6600">
                <a:solidFill>
                  <a:srgbClr val="FFFFFF"/>
                </a:solidFill>
                <a:latin typeface="+mj-lt"/>
                <a:ea typeface="+mj-ea"/>
                <a:cs typeface="+mj-cs"/>
              </a:rPr>
              <a:t>INDICE</a:t>
            </a:r>
          </a:p>
        </p:txBody>
      </p:sp>
      <p:sp>
        <p:nvSpPr>
          <p:cNvPr id="19" name="CuadroTexto 18">
            <a:extLst>
              <a:ext uri="{FF2B5EF4-FFF2-40B4-BE49-F238E27FC236}">
                <a16:creationId xmlns:a16="http://schemas.microsoft.com/office/drawing/2014/main" id="{24EB293B-FBB3-6176-85F4-3FE0BC42A35E}"/>
              </a:ext>
            </a:extLst>
          </p:cNvPr>
          <p:cNvSpPr txBox="1"/>
          <p:nvPr/>
        </p:nvSpPr>
        <p:spPr>
          <a:xfrm>
            <a:off x="5494350" y="644652"/>
            <a:ext cx="5856401" cy="5568696"/>
          </a:xfrm>
          <a:prstGeom prst="rect">
            <a:avLst/>
          </a:prstGeom>
        </p:spPr>
        <p:txBody>
          <a:bodyPr vert="horz" lIns="91440" tIns="45720" rIns="91440" bIns="45720" rtlCol="0" anchor="ctr">
            <a:normAutofit/>
          </a:bodyPr>
          <a:lstStyle/>
          <a:p>
            <a:pPr marL="285750" indent="-228600">
              <a:lnSpc>
                <a:spcPct val="110000"/>
              </a:lnSpc>
              <a:spcAft>
                <a:spcPts val="600"/>
              </a:spcAft>
              <a:buFont typeface="Arial" panose="020B0604020202020204" pitchFamily="34" charset="0"/>
              <a:buChar char="•"/>
            </a:pPr>
            <a:r>
              <a:rPr lang="en-US" sz="2000" dirty="0">
                <a:solidFill>
                  <a:schemeClr val="accent4">
                    <a:lumMod val="50000"/>
                  </a:schemeClr>
                </a:solidFill>
                <a:latin typeface="Aharoni"/>
                <a:cs typeface="Aharoni"/>
              </a:rPr>
              <a:t>Nombre, Logo y Breve </a:t>
            </a:r>
            <a:r>
              <a:rPr lang="en-US" sz="2000" dirty="0" err="1">
                <a:solidFill>
                  <a:schemeClr val="accent4">
                    <a:lumMod val="50000"/>
                  </a:schemeClr>
                </a:solidFill>
                <a:latin typeface="Aharoni"/>
                <a:cs typeface="Aharoni"/>
              </a:rPr>
              <a:t>Descripción</a:t>
            </a:r>
            <a:r>
              <a:rPr lang="en-US" sz="2000" dirty="0">
                <a:solidFill>
                  <a:schemeClr val="accent4">
                    <a:lumMod val="50000"/>
                  </a:schemeClr>
                </a:solidFill>
                <a:latin typeface="Aharoni"/>
                <a:cs typeface="Aharoni"/>
              </a:rPr>
              <a:t> </a:t>
            </a:r>
          </a:p>
          <a:p>
            <a:pPr marL="285750" indent="-228600">
              <a:lnSpc>
                <a:spcPct val="110000"/>
              </a:lnSpc>
              <a:spcAft>
                <a:spcPts val="600"/>
              </a:spcAft>
              <a:buFont typeface="Arial" panose="020B0604020202020204" pitchFamily="34" charset="0"/>
              <a:buChar char="•"/>
            </a:pPr>
            <a:r>
              <a:rPr lang="en-US" sz="2000" dirty="0" err="1">
                <a:solidFill>
                  <a:schemeClr val="accent4">
                    <a:lumMod val="50000"/>
                  </a:schemeClr>
                </a:solidFill>
                <a:latin typeface="Aharoni" panose="02010803020104030203" pitchFamily="2" charset="-79"/>
                <a:cs typeface="Aharoni" panose="02010803020104030203" pitchFamily="2" charset="-79"/>
              </a:rPr>
              <a:t>Problemática</a:t>
            </a:r>
            <a:endParaRPr lang="en-US" sz="2000" dirty="0">
              <a:solidFill>
                <a:schemeClr val="accent4">
                  <a:lumMod val="50000"/>
                </a:schemeClr>
              </a:solidFill>
              <a:latin typeface="Aharoni" panose="02010803020104030203" pitchFamily="2" charset="-79"/>
              <a:cs typeface="Aharoni" panose="02010803020104030203" pitchFamily="2" charset="-79"/>
            </a:endParaRPr>
          </a:p>
          <a:p>
            <a:pPr marL="285750" indent="-228600">
              <a:lnSpc>
                <a:spcPct val="110000"/>
              </a:lnSpc>
              <a:spcAft>
                <a:spcPts val="600"/>
              </a:spcAft>
              <a:buFont typeface="Arial" panose="020B0604020202020204" pitchFamily="34" charset="0"/>
              <a:buChar char="•"/>
            </a:pPr>
            <a:r>
              <a:rPr lang="en-US" sz="2000" dirty="0" err="1">
                <a:solidFill>
                  <a:schemeClr val="accent4">
                    <a:lumMod val="50000"/>
                  </a:schemeClr>
                </a:solidFill>
                <a:latin typeface="Aharoni" panose="02010803020104030203" pitchFamily="2" charset="-79"/>
                <a:cs typeface="Aharoni" panose="02010803020104030203" pitchFamily="2" charset="-79"/>
              </a:rPr>
              <a:t>Solución</a:t>
            </a:r>
            <a:endParaRPr lang="en-US" sz="2000" dirty="0">
              <a:solidFill>
                <a:schemeClr val="accent4">
                  <a:lumMod val="50000"/>
                </a:schemeClr>
              </a:solidFill>
              <a:latin typeface="Aharoni" panose="02010803020104030203" pitchFamily="2" charset="-79"/>
              <a:cs typeface="Aharoni" panose="02010803020104030203" pitchFamily="2" charset="-79"/>
            </a:endParaRPr>
          </a:p>
          <a:p>
            <a:pPr marL="285750" indent="-228600">
              <a:lnSpc>
                <a:spcPct val="110000"/>
              </a:lnSpc>
              <a:spcAft>
                <a:spcPts val="600"/>
              </a:spcAft>
              <a:buFont typeface="Arial" panose="020B0604020202020204" pitchFamily="34" charset="0"/>
              <a:buChar char="•"/>
            </a:pPr>
            <a:r>
              <a:rPr lang="en-US" sz="2000" dirty="0" err="1">
                <a:solidFill>
                  <a:schemeClr val="accent4">
                    <a:lumMod val="50000"/>
                  </a:schemeClr>
                </a:solidFill>
                <a:latin typeface="Aharoni" panose="02010803020104030203" pitchFamily="2" charset="-79"/>
                <a:cs typeface="Aharoni" panose="02010803020104030203" pitchFamily="2" charset="-79"/>
              </a:rPr>
              <a:t>Características</a:t>
            </a:r>
            <a:r>
              <a:rPr lang="en-US" sz="2000" dirty="0">
                <a:solidFill>
                  <a:schemeClr val="accent4">
                    <a:lumMod val="50000"/>
                  </a:schemeClr>
                </a:solidFill>
                <a:latin typeface="Aharoni" panose="02010803020104030203" pitchFamily="2" charset="-79"/>
                <a:cs typeface="Aharoni" panose="02010803020104030203" pitchFamily="2" charset="-79"/>
              </a:rPr>
              <a:t> </a:t>
            </a:r>
            <a:r>
              <a:rPr lang="en-US" sz="2000" dirty="0" err="1">
                <a:solidFill>
                  <a:schemeClr val="accent4">
                    <a:lumMod val="50000"/>
                  </a:schemeClr>
                </a:solidFill>
                <a:latin typeface="Aharoni" panose="02010803020104030203" pitchFamily="2" charset="-79"/>
                <a:cs typeface="Aharoni" panose="02010803020104030203" pitchFamily="2" charset="-79"/>
              </a:rPr>
              <a:t>Básicas</a:t>
            </a:r>
            <a:endParaRPr lang="en-US" sz="2000" dirty="0">
              <a:solidFill>
                <a:schemeClr val="accent4">
                  <a:lumMod val="50000"/>
                </a:schemeClr>
              </a:solidFill>
              <a:latin typeface="Aharoni" panose="02010803020104030203" pitchFamily="2" charset="-79"/>
              <a:cs typeface="Aharoni" panose="02010803020104030203" pitchFamily="2" charset="-79"/>
            </a:endParaRPr>
          </a:p>
          <a:p>
            <a:pPr marL="742950" lvl="1" indent="-228600">
              <a:lnSpc>
                <a:spcPct val="110000"/>
              </a:lnSpc>
              <a:spcAft>
                <a:spcPts val="600"/>
              </a:spcAft>
              <a:buFont typeface="Arial" panose="020B0604020202020204" pitchFamily="34" charset="0"/>
              <a:buChar char="•"/>
            </a:pPr>
            <a:r>
              <a:rPr lang="en-US" i="1" dirty="0">
                <a:solidFill>
                  <a:schemeClr val="accent1">
                    <a:lumMod val="60000"/>
                    <a:lumOff val="40000"/>
                  </a:schemeClr>
                </a:solidFill>
                <a:latin typeface="Aptos Black"/>
                <a:cs typeface="Aharoni"/>
              </a:rPr>
              <a:t>Paleta de </a:t>
            </a:r>
            <a:r>
              <a:rPr lang="en-US" i="1" err="1">
                <a:solidFill>
                  <a:schemeClr val="accent1">
                    <a:lumMod val="60000"/>
                    <a:lumOff val="40000"/>
                  </a:schemeClr>
                </a:solidFill>
                <a:latin typeface="Aptos Black"/>
                <a:cs typeface="Aharoni"/>
              </a:rPr>
              <a:t>colores</a:t>
            </a:r>
            <a:endParaRPr lang="en-US" i="1" dirty="0">
              <a:solidFill>
                <a:schemeClr val="accent1">
                  <a:lumMod val="60000"/>
                  <a:lumOff val="40000"/>
                </a:schemeClr>
              </a:solidFill>
              <a:latin typeface="Aptos Black"/>
              <a:cs typeface="Aharoni"/>
            </a:endParaRPr>
          </a:p>
          <a:p>
            <a:pPr marL="742950" lvl="1" indent="-228600">
              <a:lnSpc>
                <a:spcPct val="110000"/>
              </a:lnSpc>
              <a:spcAft>
                <a:spcPts val="600"/>
              </a:spcAft>
              <a:buFont typeface="Arial" panose="020B0604020202020204" pitchFamily="34" charset="0"/>
              <a:buChar char="•"/>
            </a:pPr>
            <a:r>
              <a:rPr lang="en-US" i="1" dirty="0">
                <a:solidFill>
                  <a:schemeClr val="accent1">
                    <a:lumMod val="60000"/>
                    <a:lumOff val="40000"/>
                  </a:schemeClr>
                </a:solidFill>
                <a:latin typeface="Aptos Black"/>
                <a:cs typeface="Aharoni"/>
              </a:rPr>
              <a:t>Sistema </a:t>
            </a:r>
            <a:r>
              <a:rPr lang="en-US" i="1" err="1">
                <a:solidFill>
                  <a:schemeClr val="accent1">
                    <a:lumMod val="60000"/>
                    <a:lumOff val="40000"/>
                  </a:schemeClr>
                </a:solidFill>
                <a:latin typeface="Aptos Black"/>
                <a:cs typeface="Aharoni"/>
              </a:rPr>
              <a:t>Operativo</a:t>
            </a:r>
            <a:endParaRPr lang="en-US" i="1" dirty="0">
              <a:solidFill>
                <a:schemeClr val="accent1">
                  <a:lumMod val="60000"/>
                  <a:lumOff val="40000"/>
                </a:schemeClr>
              </a:solidFill>
              <a:latin typeface="Aptos Black"/>
              <a:cs typeface="Aharoni"/>
            </a:endParaRPr>
          </a:p>
          <a:p>
            <a:pPr marL="742950" lvl="1" indent="-228600">
              <a:lnSpc>
                <a:spcPct val="110000"/>
              </a:lnSpc>
              <a:spcAft>
                <a:spcPts val="600"/>
              </a:spcAft>
              <a:buFont typeface="Arial" panose="020B0604020202020204" pitchFamily="34" charset="0"/>
              <a:buChar char="•"/>
            </a:pPr>
            <a:r>
              <a:rPr lang="en-US" i="1" dirty="0">
                <a:solidFill>
                  <a:schemeClr val="accent1">
                    <a:lumMod val="60000"/>
                    <a:lumOff val="40000"/>
                  </a:schemeClr>
                </a:solidFill>
                <a:latin typeface="Aptos Black"/>
                <a:cs typeface="Aharoni"/>
              </a:rPr>
              <a:t>Sistema de </a:t>
            </a:r>
            <a:r>
              <a:rPr lang="en-US" i="1" err="1">
                <a:solidFill>
                  <a:schemeClr val="accent1">
                    <a:lumMod val="60000"/>
                    <a:lumOff val="40000"/>
                  </a:schemeClr>
                </a:solidFill>
                <a:latin typeface="Aptos Black"/>
                <a:cs typeface="Aharoni"/>
              </a:rPr>
              <a:t>Diseño</a:t>
            </a:r>
            <a:r>
              <a:rPr lang="en-US" i="1" dirty="0">
                <a:solidFill>
                  <a:schemeClr val="accent1">
                    <a:lumMod val="60000"/>
                    <a:lumOff val="40000"/>
                  </a:schemeClr>
                </a:solidFill>
                <a:latin typeface="Aptos Black"/>
                <a:cs typeface="Aharoni"/>
              </a:rPr>
              <a:t> </a:t>
            </a:r>
            <a:r>
              <a:rPr lang="en-US" i="1" err="1">
                <a:solidFill>
                  <a:schemeClr val="accent1">
                    <a:lumMod val="60000"/>
                    <a:lumOff val="40000"/>
                  </a:schemeClr>
                </a:solidFill>
                <a:latin typeface="Aptos Black"/>
                <a:cs typeface="Aharoni"/>
              </a:rPr>
              <a:t>Seleccionado</a:t>
            </a:r>
            <a:endParaRPr lang="en-US" i="1" dirty="0">
              <a:solidFill>
                <a:schemeClr val="accent1">
                  <a:lumMod val="60000"/>
                  <a:lumOff val="40000"/>
                </a:schemeClr>
              </a:solidFill>
              <a:latin typeface="Aptos Black"/>
              <a:cs typeface="Aharoni"/>
            </a:endParaRPr>
          </a:p>
          <a:p>
            <a:pPr marL="742950" lvl="1" indent="-228600">
              <a:lnSpc>
                <a:spcPct val="110000"/>
              </a:lnSpc>
              <a:spcAft>
                <a:spcPts val="600"/>
              </a:spcAft>
              <a:buFont typeface="Arial" panose="020B0604020202020204" pitchFamily="34" charset="0"/>
              <a:buChar char="•"/>
            </a:pPr>
            <a:r>
              <a:rPr lang="en-US" i="1" err="1">
                <a:solidFill>
                  <a:schemeClr val="accent1">
                    <a:lumMod val="60000"/>
                    <a:lumOff val="40000"/>
                  </a:schemeClr>
                </a:solidFill>
                <a:latin typeface="Aptos Black"/>
                <a:cs typeface="Aharoni"/>
              </a:rPr>
              <a:t>Tecnologías</a:t>
            </a:r>
            <a:r>
              <a:rPr lang="en-US" i="1" dirty="0">
                <a:solidFill>
                  <a:schemeClr val="accent1">
                    <a:lumMod val="60000"/>
                    <a:lumOff val="40000"/>
                  </a:schemeClr>
                </a:solidFill>
                <a:latin typeface="Aptos Black"/>
                <a:cs typeface="Aharoni"/>
              </a:rPr>
              <a:t> </a:t>
            </a:r>
            <a:r>
              <a:rPr lang="en-US" i="1" err="1">
                <a:solidFill>
                  <a:schemeClr val="accent1">
                    <a:lumMod val="60000"/>
                    <a:lumOff val="40000"/>
                  </a:schemeClr>
                </a:solidFill>
                <a:latin typeface="Aptos Black"/>
                <a:cs typeface="Aharoni"/>
              </a:rPr>
              <a:t>Necesarias</a:t>
            </a:r>
            <a:endParaRPr lang="en-US" i="1" dirty="0">
              <a:solidFill>
                <a:schemeClr val="accent1">
                  <a:lumMod val="60000"/>
                  <a:lumOff val="40000"/>
                </a:schemeClr>
              </a:solidFill>
              <a:latin typeface="Aptos Black"/>
              <a:cs typeface="Aharoni"/>
            </a:endParaRPr>
          </a:p>
          <a:p>
            <a:pPr marL="742950" lvl="1" indent="-228600">
              <a:lnSpc>
                <a:spcPct val="110000"/>
              </a:lnSpc>
              <a:spcAft>
                <a:spcPts val="600"/>
              </a:spcAft>
              <a:buFont typeface="Arial" panose="020B0604020202020204" pitchFamily="34" charset="0"/>
              <a:buChar char="•"/>
            </a:pPr>
            <a:r>
              <a:rPr lang="en-US" i="1" err="1">
                <a:solidFill>
                  <a:schemeClr val="accent1">
                    <a:lumMod val="60000"/>
                    <a:lumOff val="40000"/>
                  </a:schemeClr>
                </a:solidFill>
                <a:latin typeface="Aptos Black"/>
                <a:cs typeface="Aharoni"/>
              </a:rPr>
              <a:t>Paquetes</a:t>
            </a:r>
            <a:r>
              <a:rPr lang="en-US" i="1" dirty="0">
                <a:solidFill>
                  <a:schemeClr val="accent1">
                    <a:lumMod val="60000"/>
                    <a:lumOff val="40000"/>
                  </a:schemeClr>
                </a:solidFill>
                <a:latin typeface="Aptos Black"/>
                <a:cs typeface="Aharoni"/>
              </a:rPr>
              <a:t> que se </a:t>
            </a:r>
            <a:r>
              <a:rPr lang="en-US" i="1" err="1">
                <a:solidFill>
                  <a:schemeClr val="accent1">
                    <a:lumMod val="60000"/>
                    <a:lumOff val="40000"/>
                  </a:schemeClr>
                </a:solidFill>
                <a:latin typeface="Aptos Black"/>
                <a:cs typeface="Aharoni"/>
              </a:rPr>
              <a:t>usarán</a:t>
            </a:r>
            <a:endParaRPr lang="en-US" i="1">
              <a:solidFill>
                <a:schemeClr val="accent1">
                  <a:lumMod val="60000"/>
                  <a:lumOff val="40000"/>
                </a:schemeClr>
              </a:solidFill>
              <a:latin typeface="Aptos Black"/>
              <a:cs typeface="Aharoni"/>
            </a:endParaRPr>
          </a:p>
          <a:p>
            <a:pPr marL="285750" indent="-228600">
              <a:lnSpc>
                <a:spcPct val="110000"/>
              </a:lnSpc>
              <a:spcAft>
                <a:spcPts val="600"/>
              </a:spcAft>
              <a:buFont typeface="Arial" panose="020B0604020202020204" pitchFamily="34" charset="0"/>
              <a:buChar char="•"/>
            </a:pPr>
            <a:r>
              <a:rPr lang="en-US" sz="2000" dirty="0" err="1">
                <a:solidFill>
                  <a:schemeClr val="accent4">
                    <a:lumMod val="50000"/>
                  </a:schemeClr>
                </a:solidFill>
                <a:latin typeface="Aharoni" panose="02010803020104030203" pitchFamily="2" charset="-79"/>
                <a:cs typeface="Aharoni" panose="02010803020104030203" pitchFamily="2" charset="-79"/>
              </a:rPr>
              <a:t>Arquitectura</a:t>
            </a:r>
            <a:endParaRPr lang="en-US" sz="2000" dirty="0">
              <a:solidFill>
                <a:schemeClr val="accent4">
                  <a:lumMod val="50000"/>
                </a:schemeClr>
              </a:solidFill>
              <a:latin typeface="Aharoni" panose="02010803020104030203" pitchFamily="2" charset="-79"/>
              <a:cs typeface="Aharoni" panose="02010803020104030203" pitchFamily="2" charset="-79"/>
            </a:endParaRPr>
          </a:p>
          <a:p>
            <a:pPr marL="285750" indent="-228600">
              <a:lnSpc>
                <a:spcPct val="110000"/>
              </a:lnSpc>
              <a:spcAft>
                <a:spcPts val="600"/>
              </a:spcAft>
              <a:buFont typeface="Arial" panose="020B0604020202020204" pitchFamily="34" charset="0"/>
              <a:buChar char="•"/>
            </a:pPr>
            <a:r>
              <a:rPr lang="en-US" sz="2000" dirty="0" err="1">
                <a:solidFill>
                  <a:schemeClr val="accent4">
                    <a:lumMod val="50000"/>
                  </a:schemeClr>
                </a:solidFill>
                <a:latin typeface="Aharoni" panose="02010803020104030203" pitchFamily="2" charset="-79"/>
                <a:cs typeface="Aharoni" panose="02010803020104030203" pitchFamily="2" charset="-79"/>
              </a:rPr>
              <a:t>Diagrama</a:t>
            </a:r>
            <a:r>
              <a:rPr lang="en-US" sz="2000" dirty="0">
                <a:solidFill>
                  <a:schemeClr val="accent4">
                    <a:lumMod val="50000"/>
                  </a:schemeClr>
                </a:solidFill>
                <a:latin typeface="Aharoni" panose="02010803020104030203" pitchFamily="2" charset="-79"/>
                <a:cs typeface="Aharoni" panose="02010803020104030203" pitchFamily="2" charset="-79"/>
              </a:rPr>
              <a:t> de </a:t>
            </a:r>
            <a:r>
              <a:rPr lang="en-US" sz="2000" dirty="0" err="1">
                <a:solidFill>
                  <a:schemeClr val="accent4">
                    <a:lumMod val="50000"/>
                  </a:schemeClr>
                </a:solidFill>
                <a:latin typeface="Aharoni" panose="02010803020104030203" pitchFamily="2" charset="-79"/>
                <a:cs typeface="Aharoni" panose="02010803020104030203" pitchFamily="2" charset="-79"/>
              </a:rPr>
              <a:t>Flujo</a:t>
            </a:r>
            <a:endParaRPr lang="en-US" sz="2000" dirty="0">
              <a:solidFill>
                <a:schemeClr val="accent4">
                  <a:lumMod val="50000"/>
                </a:schemeClr>
              </a:solidFill>
              <a:latin typeface="Aharoni" panose="02010803020104030203" pitchFamily="2" charset="-79"/>
              <a:cs typeface="Aharoni" panose="02010803020104030203" pitchFamily="2" charset="-79"/>
            </a:endParaRPr>
          </a:p>
          <a:p>
            <a:pPr marL="285750" indent="-228600">
              <a:lnSpc>
                <a:spcPct val="110000"/>
              </a:lnSpc>
              <a:spcAft>
                <a:spcPts val="600"/>
              </a:spcAft>
              <a:buFont typeface="Arial" panose="020B0604020202020204" pitchFamily="34" charset="0"/>
              <a:buChar char="•"/>
            </a:pPr>
            <a:r>
              <a:rPr lang="en-US" sz="2000" dirty="0">
                <a:solidFill>
                  <a:schemeClr val="accent4">
                    <a:lumMod val="50000"/>
                  </a:schemeClr>
                </a:solidFill>
                <a:latin typeface="Aharoni" panose="02010803020104030203" pitchFamily="2" charset="-79"/>
                <a:cs typeface="Aharoni" panose="02010803020104030203" pitchFamily="2" charset="-79"/>
              </a:rPr>
              <a:t>Wireframe</a:t>
            </a:r>
          </a:p>
          <a:p>
            <a:pPr marL="285750" indent="-228600">
              <a:lnSpc>
                <a:spcPct val="110000"/>
              </a:lnSpc>
              <a:spcAft>
                <a:spcPts val="600"/>
              </a:spcAft>
              <a:buFont typeface="Arial" panose="020B0604020202020204" pitchFamily="34" charset="0"/>
              <a:buChar char="•"/>
            </a:pPr>
            <a:endParaRPr lang="en-US" dirty="0"/>
          </a:p>
          <a:p>
            <a:pPr marL="285750" indent="-228600">
              <a:lnSpc>
                <a:spcPct val="110000"/>
              </a:lnSpc>
              <a:spcAft>
                <a:spcPts val="600"/>
              </a:spcAft>
              <a:buFont typeface="Arial" panose="020B0604020202020204" pitchFamily="34" charset="0"/>
              <a:buChar char="•"/>
            </a:pPr>
            <a:endParaRPr lang="en-US" dirty="0"/>
          </a:p>
        </p:txBody>
      </p:sp>
      <p:pic>
        <p:nvPicPr>
          <p:cNvPr id="3" name="Picture 5" descr="A pair of paw prints&#10;&#10;Description automatically generated">
            <a:extLst>
              <a:ext uri="{FF2B5EF4-FFF2-40B4-BE49-F238E27FC236}">
                <a16:creationId xmlns:a16="http://schemas.microsoft.com/office/drawing/2014/main" id="{773BED11-4CD1-4C8E-6DC3-E1C645378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06" y="2797729"/>
            <a:ext cx="3849859" cy="3753612"/>
          </a:xfrm>
          <a:prstGeom prst="rect">
            <a:avLst/>
          </a:prstGeom>
        </p:spPr>
      </p:pic>
    </p:spTree>
    <p:extLst>
      <p:ext uri="{BB962C8B-B14F-4D97-AF65-F5344CB8AC3E}">
        <p14:creationId xmlns:p14="http://schemas.microsoft.com/office/powerpoint/2010/main" val="390050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39DFE30-ECBB-4865-C694-F26A7BC95ACA}"/>
              </a:ext>
            </a:extLst>
          </p:cNvPr>
          <p:cNvPicPr>
            <a:picLocks noChangeAspect="1"/>
          </p:cNvPicPr>
          <p:nvPr/>
        </p:nvPicPr>
        <p:blipFill>
          <a:blip r:embed="rId2"/>
          <a:stretch>
            <a:fillRect/>
          </a:stretch>
        </p:blipFill>
        <p:spPr>
          <a:xfrm>
            <a:off x="0" y="0"/>
            <a:ext cx="12192000" cy="6858000"/>
          </a:xfrm>
          <a:prstGeom prst="rect">
            <a:avLst/>
          </a:prstGeom>
        </p:spPr>
      </p:pic>
      <p:sp>
        <p:nvSpPr>
          <p:cNvPr id="7" name="Elipse 6">
            <a:extLst>
              <a:ext uri="{FF2B5EF4-FFF2-40B4-BE49-F238E27FC236}">
                <a16:creationId xmlns:a16="http://schemas.microsoft.com/office/drawing/2014/main" id="{573975A0-C9D9-4438-158D-B69FAB1EA2EC}"/>
              </a:ext>
            </a:extLst>
          </p:cNvPr>
          <p:cNvSpPr/>
          <p:nvPr/>
        </p:nvSpPr>
        <p:spPr>
          <a:xfrm>
            <a:off x="956967" y="881894"/>
            <a:ext cx="5406491" cy="52120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9" name="Imagen 8">
            <a:extLst>
              <a:ext uri="{FF2B5EF4-FFF2-40B4-BE49-F238E27FC236}">
                <a16:creationId xmlns:a16="http://schemas.microsoft.com/office/drawing/2014/main" id="{B12B533B-446F-2F82-505E-8F7FFC01A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792" y="1762622"/>
            <a:ext cx="4868208" cy="3771900"/>
          </a:xfrm>
          <a:prstGeom prst="rect">
            <a:avLst/>
          </a:prstGeom>
        </p:spPr>
      </p:pic>
      <p:sp>
        <p:nvSpPr>
          <p:cNvPr id="10" name="CuadroTexto 9">
            <a:extLst>
              <a:ext uri="{FF2B5EF4-FFF2-40B4-BE49-F238E27FC236}">
                <a16:creationId xmlns:a16="http://schemas.microsoft.com/office/drawing/2014/main" id="{03820EEC-911F-0BB4-5691-ED8A7C1796C3}"/>
              </a:ext>
            </a:extLst>
          </p:cNvPr>
          <p:cNvSpPr txBox="1"/>
          <p:nvPr/>
        </p:nvSpPr>
        <p:spPr>
          <a:xfrm>
            <a:off x="3660212" y="4658022"/>
            <a:ext cx="8606304" cy="584775"/>
          </a:xfrm>
          <a:prstGeom prst="rect">
            <a:avLst/>
          </a:prstGeom>
          <a:noFill/>
        </p:spPr>
        <p:txBody>
          <a:bodyPr wrap="square" rtlCol="0">
            <a:spAutoFit/>
          </a:bodyPr>
          <a:lstStyle/>
          <a:p>
            <a:r>
              <a:rPr lang="es-ES" sz="3200" b="1" dirty="0" err="1">
                <a:solidFill>
                  <a:schemeClr val="accent1"/>
                </a:solidFill>
                <a:latin typeface="Aptos Black" panose="020B0004020202020204" pitchFamily="34" charset="0"/>
              </a:rPr>
              <a:t>DogHero</a:t>
            </a:r>
            <a:endParaRPr lang="es-ES" sz="3200" b="1" dirty="0">
              <a:solidFill>
                <a:schemeClr val="accent1"/>
              </a:solidFill>
              <a:latin typeface="Aptos Black" panose="020B0004020202020204" pitchFamily="34" charset="0"/>
            </a:endParaRPr>
          </a:p>
        </p:txBody>
      </p:sp>
      <p:sp>
        <p:nvSpPr>
          <p:cNvPr id="11" name="CuadroTexto 10">
            <a:extLst>
              <a:ext uri="{FF2B5EF4-FFF2-40B4-BE49-F238E27FC236}">
                <a16:creationId xmlns:a16="http://schemas.microsoft.com/office/drawing/2014/main" id="{CC4FE114-30CA-6891-CEB2-B4367B6AA129}"/>
              </a:ext>
            </a:extLst>
          </p:cNvPr>
          <p:cNvSpPr txBox="1"/>
          <p:nvPr/>
        </p:nvSpPr>
        <p:spPr>
          <a:xfrm>
            <a:off x="6724262" y="1890871"/>
            <a:ext cx="5106933" cy="1569660"/>
          </a:xfrm>
          <a:prstGeom prst="rect">
            <a:avLst/>
          </a:prstGeom>
          <a:noFill/>
        </p:spPr>
        <p:txBody>
          <a:bodyPr wrap="square" rtlCol="0">
            <a:spAutoFit/>
          </a:bodyPr>
          <a:lstStyle/>
          <a:p>
            <a:r>
              <a:rPr lang="es-ES" sz="24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Descripción Corta:</a:t>
            </a:r>
          </a:p>
          <a:p>
            <a:endParaRPr lang="es-ES" kern="100" dirty="0">
              <a:latin typeface="Aptos" panose="020B0004020202020204" pitchFamily="34" charset="0"/>
              <a:ea typeface="Aptos" panose="020B0004020202020204" pitchFamily="34" charset="0"/>
              <a:cs typeface="Times New Roman" panose="02020603050405020304" pitchFamily="18" charset="0"/>
            </a:endParaRPr>
          </a:p>
          <a:p>
            <a:r>
              <a:rPr lang="es-ES" b="1" kern="100" dirty="0">
                <a:latin typeface="Aptos" panose="020B0004020202020204" pitchFamily="34" charset="0"/>
                <a:ea typeface="Aptos" panose="020B0004020202020204" pitchFamily="34" charset="0"/>
                <a:cs typeface="Times New Roman" panose="02020603050405020304" pitchFamily="18" charset="0"/>
              </a:rPr>
              <a:t>A</a:t>
            </a:r>
            <a:r>
              <a:rPr lang="es-ES" sz="1800" b="1" kern="100" dirty="0">
                <a:effectLst/>
                <a:latin typeface="Aptos" panose="020B0004020202020204" pitchFamily="34" charset="0"/>
                <a:ea typeface="Aptos" panose="020B0004020202020204" pitchFamily="34" charset="0"/>
                <a:cs typeface="Times New Roman" panose="02020603050405020304" pitchFamily="18" charset="0"/>
              </a:rPr>
              <a:t>plicación que facilita la adopción de perros que necesitan un hogar.</a:t>
            </a:r>
          </a:p>
          <a:p>
            <a:endParaRPr lang="es-ES" dirty="0"/>
          </a:p>
        </p:txBody>
      </p:sp>
    </p:spTree>
    <p:extLst>
      <p:ext uri="{BB962C8B-B14F-4D97-AF65-F5344CB8AC3E}">
        <p14:creationId xmlns:p14="http://schemas.microsoft.com/office/powerpoint/2010/main" val="339911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Un perro curioso que asoma la cabeza a la vista">
            <a:extLst>
              <a:ext uri="{FF2B5EF4-FFF2-40B4-BE49-F238E27FC236}">
                <a16:creationId xmlns:a16="http://schemas.microsoft.com/office/drawing/2014/main" id="{84D2A09C-4249-D450-AEA1-E560EBA5C231}"/>
              </a:ext>
            </a:extLst>
          </p:cNvPr>
          <p:cNvPicPr>
            <a:picLocks noChangeAspect="1"/>
          </p:cNvPicPr>
          <p:nvPr/>
        </p:nvPicPr>
        <p:blipFill>
          <a:blip r:embed="rId3"/>
          <a:srcRect l="9115" r="8682" b="-1"/>
          <a:stretch/>
        </p:blipFill>
        <p:spPr>
          <a:xfrm>
            <a:off x="3048" y="0"/>
            <a:ext cx="12188952" cy="6858000"/>
          </a:xfrm>
          <a:prstGeom prst="rect">
            <a:avLst/>
          </a:prstGeom>
        </p:spPr>
      </p:pic>
      <p:sp>
        <p:nvSpPr>
          <p:cNvPr id="4" name="CuadroTexto 3">
            <a:extLst>
              <a:ext uri="{FF2B5EF4-FFF2-40B4-BE49-F238E27FC236}">
                <a16:creationId xmlns:a16="http://schemas.microsoft.com/office/drawing/2014/main" id="{9E48D479-C526-B0E2-FAF7-264D0F0D284B}"/>
              </a:ext>
            </a:extLst>
          </p:cNvPr>
          <p:cNvSpPr txBox="1"/>
          <p:nvPr/>
        </p:nvSpPr>
        <p:spPr>
          <a:xfrm>
            <a:off x="1982804" y="664143"/>
            <a:ext cx="8383604" cy="707886"/>
          </a:xfrm>
          <a:prstGeom prst="rect">
            <a:avLst/>
          </a:prstGeom>
          <a:noFill/>
        </p:spPr>
        <p:txBody>
          <a:bodyPr wrap="square" rtlCol="0">
            <a:spAutoFit/>
          </a:bodyPr>
          <a:lstStyle/>
          <a:p>
            <a:pPr algn="ctr"/>
            <a:r>
              <a:rPr lang="es-ES" sz="4000" dirty="0">
                <a:solidFill>
                  <a:schemeClr val="accent1"/>
                </a:solidFill>
                <a:latin typeface="Aptos Black" panose="020B0004020202020204" pitchFamily="34" charset="0"/>
              </a:rPr>
              <a:t>PROBLEMÁTICA</a:t>
            </a:r>
          </a:p>
        </p:txBody>
      </p:sp>
      <p:sp>
        <p:nvSpPr>
          <p:cNvPr id="6" name="CuadroTexto 5">
            <a:extLst>
              <a:ext uri="{FF2B5EF4-FFF2-40B4-BE49-F238E27FC236}">
                <a16:creationId xmlns:a16="http://schemas.microsoft.com/office/drawing/2014/main" id="{B1258A6F-23EC-5822-6707-2F76D18A8305}"/>
              </a:ext>
            </a:extLst>
          </p:cNvPr>
          <p:cNvSpPr txBox="1"/>
          <p:nvPr/>
        </p:nvSpPr>
        <p:spPr>
          <a:xfrm>
            <a:off x="836692" y="1652656"/>
            <a:ext cx="10675828" cy="1908215"/>
          </a:xfrm>
          <a:prstGeom prst="rect">
            <a:avLst/>
          </a:prstGeom>
          <a:noFill/>
        </p:spPr>
        <p:txBody>
          <a:bodyPr wrap="square" rtlCol="0">
            <a:spAutoFit/>
          </a:bodyPr>
          <a:lstStyle/>
          <a:p>
            <a:pPr marL="285750" indent="-285750">
              <a:buFont typeface="Arial" panose="020B0604020202020204" pitchFamily="34" charset="0"/>
              <a:buChar char="•"/>
            </a:pPr>
            <a:r>
              <a:rPr lang="es-ES" sz="2000" dirty="0" err="1">
                <a:latin typeface="Aptos" panose="020B0004020202020204" pitchFamily="34" charset="0"/>
              </a:rPr>
              <a:t>Multiples</a:t>
            </a:r>
            <a:r>
              <a:rPr lang="es-ES" sz="2000" dirty="0">
                <a:latin typeface="Aptos" panose="020B0004020202020204" pitchFamily="34" charset="0"/>
              </a:rPr>
              <a:t> páginas de protectoras y de adopción, que obligan al usuario a buscar en múltiples sitios y de diferentes formas (diferentes sitios webs, teléfonos, mails, contactos, </a:t>
            </a:r>
            <a:r>
              <a:rPr lang="es-ES" sz="2000" dirty="0" err="1">
                <a:latin typeface="Aptos" panose="020B0004020202020204" pitchFamily="34" charset="0"/>
              </a:rPr>
              <a:t>etc</a:t>
            </a:r>
            <a:r>
              <a:rPr lang="es-ES" sz="2000" dirty="0">
                <a:latin typeface="Aptos" panose="020B0004020202020204" pitchFamily="34" charset="0"/>
              </a:rPr>
              <a:t>).</a:t>
            </a:r>
          </a:p>
          <a:p>
            <a:pPr marL="285750" indent="-285750">
              <a:buFont typeface="Arial" panose="020B0604020202020204" pitchFamily="34" charset="0"/>
              <a:buChar char="•"/>
            </a:pPr>
            <a:r>
              <a:rPr lang="es-ES" sz="2000" dirty="0">
                <a:latin typeface="Aptos" panose="020B0004020202020204" pitchFamily="34" charset="0"/>
              </a:rPr>
              <a:t>Filtros de búsqueda poco eficientes o nulos.</a:t>
            </a:r>
          </a:p>
          <a:p>
            <a:pPr marL="285750" indent="-285750">
              <a:buFont typeface="Arial" panose="020B0604020202020204" pitchFamily="34" charset="0"/>
              <a:buChar char="•"/>
            </a:pPr>
            <a:r>
              <a:rPr lang="es-ES" sz="2000" dirty="0">
                <a:latin typeface="Aptos" panose="020B0004020202020204" pitchFamily="34" charset="0"/>
              </a:rPr>
              <a:t>Dificultad y poca claridad de la operativa de adopción.</a:t>
            </a:r>
          </a:p>
          <a:p>
            <a:pPr marL="285750" indent="-285750">
              <a:buFont typeface="Arial" panose="020B0604020202020204" pitchFamily="34" charset="0"/>
              <a:buChar char="•"/>
            </a:pPr>
            <a:r>
              <a:rPr lang="es-ES" sz="2000" dirty="0">
                <a:latin typeface="Aptos" panose="020B0004020202020204" pitchFamily="34" charset="0"/>
              </a:rPr>
              <a:t>Falta de automatizaciones (agendar citas para visitar a la perrera, </a:t>
            </a:r>
            <a:r>
              <a:rPr lang="es-ES" sz="2000" dirty="0" err="1">
                <a:latin typeface="Aptos" panose="020B0004020202020204" pitchFamily="34" charset="0"/>
              </a:rPr>
              <a:t>envio</a:t>
            </a:r>
            <a:r>
              <a:rPr lang="es-ES" sz="2000" dirty="0">
                <a:latin typeface="Aptos" panose="020B0004020202020204" pitchFamily="34" charset="0"/>
              </a:rPr>
              <a:t> información, </a:t>
            </a:r>
            <a:r>
              <a:rPr lang="es-ES" sz="2000" dirty="0" err="1">
                <a:latin typeface="Aptos" panose="020B0004020202020204" pitchFamily="34" charset="0"/>
              </a:rPr>
              <a:t>etc</a:t>
            </a:r>
            <a:r>
              <a:rPr lang="es-ES" sz="2000" dirty="0">
                <a:latin typeface="Aptos" panose="020B0004020202020204" pitchFamily="34" charset="0"/>
              </a:rPr>
              <a:t>). </a:t>
            </a:r>
          </a:p>
          <a:p>
            <a:endParaRPr lang="es-ES" dirty="0">
              <a:latin typeface="Aptos" panose="020B0004020202020204" pitchFamily="34" charset="0"/>
            </a:endParaRPr>
          </a:p>
        </p:txBody>
      </p:sp>
    </p:spTree>
    <p:extLst>
      <p:ext uri="{BB962C8B-B14F-4D97-AF65-F5344CB8AC3E}">
        <p14:creationId xmlns:p14="http://schemas.microsoft.com/office/powerpoint/2010/main" val="72873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A8F19B-3234-5B2F-70F5-773D9BE135DB}"/>
              </a:ext>
            </a:extLst>
          </p:cNvPr>
          <p:cNvSpPr txBox="1"/>
          <p:nvPr/>
        </p:nvSpPr>
        <p:spPr>
          <a:xfrm>
            <a:off x="2871786" y="544402"/>
            <a:ext cx="8302915" cy="707886"/>
          </a:xfrm>
          <a:prstGeom prst="rect">
            <a:avLst/>
          </a:prstGeom>
          <a:noFill/>
        </p:spPr>
        <p:txBody>
          <a:bodyPr wrap="square" rtlCol="0">
            <a:spAutoFit/>
          </a:bodyPr>
          <a:lstStyle/>
          <a:p>
            <a:pPr algn="ctr"/>
            <a:r>
              <a:rPr lang="es-ES" sz="4000" dirty="0">
                <a:solidFill>
                  <a:schemeClr val="accent1"/>
                </a:solidFill>
                <a:latin typeface="Aptos Black" panose="020B0004020202020204" pitchFamily="34" charset="0"/>
              </a:rPr>
              <a:t>SOLUCIÓN</a:t>
            </a:r>
          </a:p>
        </p:txBody>
      </p:sp>
      <p:pic>
        <p:nvPicPr>
          <p:cNvPr id="3" name="Picture 5" descr="Perro en el sofá">
            <a:extLst>
              <a:ext uri="{FF2B5EF4-FFF2-40B4-BE49-F238E27FC236}">
                <a16:creationId xmlns:a16="http://schemas.microsoft.com/office/drawing/2014/main" id="{C88AB2B2-364E-2DAD-5FBE-0F60BC37D079}"/>
              </a:ext>
            </a:extLst>
          </p:cNvPr>
          <p:cNvPicPr>
            <a:picLocks noChangeAspect="1"/>
          </p:cNvPicPr>
          <p:nvPr/>
        </p:nvPicPr>
        <p:blipFill>
          <a:blip r:embed="rId2"/>
          <a:srcRect l="42035" r="1806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 name="CuadroTexto 3">
            <a:extLst>
              <a:ext uri="{FF2B5EF4-FFF2-40B4-BE49-F238E27FC236}">
                <a16:creationId xmlns:a16="http://schemas.microsoft.com/office/drawing/2014/main" id="{66D6A3B2-5C56-3DBF-8468-E023FC40C0E5}"/>
              </a:ext>
            </a:extLst>
          </p:cNvPr>
          <p:cNvSpPr txBox="1"/>
          <p:nvPr/>
        </p:nvSpPr>
        <p:spPr>
          <a:xfrm>
            <a:off x="5094514" y="1632857"/>
            <a:ext cx="6248400" cy="5078313"/>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Aptos" panose="020B0004020202020204" pitchFamily="34" charset="0"/>
              </a:rPr>
              <a:t>HUB de Información para la adopción de perros y servicios relacionados,  con dos tipos de acceso diferente:</a:t>
            </a:r>
          </a:p>
          <a:p>
            <a:pPr marL="742950" lvl="1" indent="-285750">
              <a:buFont typeface="Wingdings" panose="05000000000000000000" pitchFamily="2" charset="2"/>
              <a:buChar char="Ø"/>
            </a:pPr>
            <a:r>
              <a:rPr lang="es-ES" dirty="0">
                <a:latin typeface="Aptos" panose="020B0004020202020204" pitchFamily="34" charset="0"/>
              </a:rPr>
              <a:t>Usuario particular  (padrinos). </a:t>
            </a:r>
          </a:p>
          <a:p>
            <a:pPr marL="742950" lvl="1" indent="-285750">
              <a:buFont typeface="Wingdings" panose="05000000000000000000" pitchFamily="2" charset="2"/>
              <a:buChar char="Ø"/>
            </a:pPr>
            <a:r>
              <a:rPr lang="es-ES" dirty="0">
                <a:latin typeface="Aptos" panose="020B0004020202020204" pitchFamily="34" charset="0"/>
              </a:rPr>
              <a:t>Protectora de animales  (donantes).</a:t>
            </a:r>
          </a:p>
          <a:p>
            <a:pPr lvl="1"/>
            <a:endParaRPr lang="es-ES" dirty="0">
              <a:latin typeface="Aptos" panose="020B0004020202020204" pitchFamily="34" charset="0"/>
            </a:endParaRPr>
          </a:p>
          <a:p>
            <a:pPr marL="285750" indent="-285750">
              <a:buFont typeface="Arial" panose="020B0604020202020204" pitchFamily="34" charset="0"/>
              <a:buChar char="•"/>
            </a:pPr>
            <a:r>
              <a:rPr lang="es-ES" dirty="0">
                <a:latin typeface="Aptos" panose="020B0004020202020204" pitchFamily="34" charset="0"/>
              </a:rPr>
              <a:t>Unificación y simplificación del proceso de adopción:</a:t>
            </a:r>
          </a:p>
          <a:p>
            <a:pPr marL="742950" lvl="1" indent="-285750">
              <a:buFont typeface="Wingdings" panose="05000000000000000000" pitchFamily="2" charset="2"/>
              <a:buChar char="Ø"/>
            </a:pPr>
            <a:r>
              <a:rPr lang="es-ES" dirty="0">
                <a:latin typeface="Aptos" panose="020B0004020202020204" pitchFamily="34" charset="0"/>
              </a:rPr>
              <a:t>Diferentes filtros para buscar un perro que se adapte a la situación socioeconómica de cada familia.</a:t>
            </a:r>
          </a:p>
          <a:p>
            <a:pPr marL="742950" lvl="1" indent="-285750">
              <a:buFont typeface="Wingdings" panose="05000000000000000000" pitchFamily="2" charset="2"/>
              <a:buChar char="Ø"/>
            </a:pPr>
            <a:r>
              <a:rPr lang="es-ES" dirty="0">
                <a:latin typeface="Aptos" panose="020B0004020202020204" pitchFamily="34" charset="0"/>
              </a:rPr>
              <a:t>Perfil personal para la protectora </a:t>
            </a:r>
          </a:p>
          <a:p>
            <a:pPr marL="742950" lvl="1" indent="-285750">
              <a:buFont typeface="Wingdings" panose="05000000000000000000" pitchFamily="2" charset="2"/>
              <a:buChar char="Ø"/>
            </a:pPr>
            <a:r>
              <a:rPr lang="es-ES" dirty="0">
                <a:latin typeface="Aptos" panose="020B0004020202020204" pitchFamily="34" charset="0"/>
              </a:rPr>
              <a:t>Gestión del contacto y agenda de la cita de visita a la protectora para conocer el perro.</a:t>
            </a:r>
          </a:p>
          <a:p>
            <a:pPr marL="742950" lvl="1" indent="-285750">
              <a:buFont typeface="Wingdings" panose="05000000000000000000" pitchFamily="2" charset="2"/>
              <a:buChar char="Ø"/>
            </a:pPr>
            <a:r>
              <a:rPr lang="es-ES" dirty="0">
                <a:latin typeface="Aptos" panose="020B0004020202020204" pitchFamily="34" charset="0"/>
              </a:rPr>
              <a:t>Seguimiento de la adopción </a:t>
            </a:r>
          </a:p>
          <a:p>
            <a:pPr marL="742950" lvl="1" indent="-285750">
              <a:buFont typeface="Wingdings" panose="05000000000000000000" pitchFamily="2" charset="2"/>
              <a:buChar char="Ø"/>
            </a:pPr>
            <a:endParaRPr lang="es-ES" dirty="0">
              <a:latin typeface="Aptos" panose="020B0004020202020204" pitchFamily="34" charset="0"/>
            </a:endParaRPr>
          </a:p>
          <a:p>
            <a:pPr marL="742950" lvl="1" indent="-285750">
              <a:buFont typeface="Wingdings" panose="05000000000000000000" pitchFamily="2" charset="2"/>
              <a:buChar char="Ø"/>
            </a:pPr>
            <a:endParaRPr lang="es-ES" dirty="0">
              <a:latin typeface="Aptos" panose="020B0004020202020204" pitchFamily="34" charset="0"/>
            </a:endParaRPr>
          </a:p>
          <a:p>
            <a:pPr marL="742950" lvl="1" indent="-285750">
              <a:buFont typeface="Wingdings" panose="05000000000000000000" pitchFamily="2" charset="2"/>
              <a:buChar char="Ø"/>
            </a:pPr>
            <a:endParaRPr lang="es-ES" dirty="0">
              <a:latin typeface="Aptos" panose="020B0004020202020204" pitchFamily="34" charset="0"/>
            </a:endParaRPr>
          </a:p>
          <a:p>
            <a:pPr marL="285750" indent="-285750">
              <a:buFont typeface="Arial" panose="020B0604020202020204" pitchFamily="34" charset="0"/>
              <a:buChar char="•"/>
            </a:pPr>
            <a:endParaRPr lang="es-ES" dirty="0">
              <a:latin typeface="Aptos" panose="020B0004020202020204" pitchFamily="34" charset="0"/>
            </a:endParaRPr>
          </a:p>
          <a:p>
            <a:pPr marL="285750" indent="-285750">
              <a:buFont typeface="Arial" panose="020B0604020202020204" pitchFamily="34" charset="0"/>
              <a:buChar char="•"/>
            </a:pPr>
            <a:endParaRPr lang="es-ES" dirty="0">
              <a:latin typeface="Aptos" panose="020B0004020202020204" pitchFamily="34" charset="0"/>
            </a:endParaRPr>
          </a:p>
          <a:p>
            <a:pPr marL="742950" lvl="1" indent="-285750" algn="r">
              <a:buFont typeface="Arial" panose="020B0604020202020204" pitchFamily="34" charset="0"/>
              <a:buChar char="•"/>
            </a:pPr>
            <a:endParaRPr lang="es-ES" dirty="0">
              <a:latin typeface="Aptos" panose="020B0004020202020204" pitchFamily="34" charset="0"/>
            </a:endParaRPr>
          </a:p>
        </p:txBody>
      </p:sp>
    </p:spTree>
    <p:extLst>
      <p:ext uri="{BB962C8B-B14F-4D97-AF65-F5344CB8AC3E}">
        <p14:creationId xmlns:p14="http://schemas.microsoft.com/office/powerpoint/2010/main" val="356039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E045D24-C831-BCE6-D80D-065A237E4064}"/>
              </a:ext>
            </a:extLst>
          </p:cNvPr>
          <p:cNvPicPr>
            <a:picLocks noChangeAspect="1"/>
          </p:cNvPicPr>
          <p:nvPr/>
        </p:nvPicPr>
        <p:blipFill>
          <a:blip r:embed="rId3"/>
          <a:stretch>
            <a:fillRect/>
          </a:stretch>
        </p:blipFill>
        <p:spPr>
          <a:xfrm flipH="1">
            <a:off x="5006614" y="1832837"/>
            <a:ext cx="1009761" cy="740227"/>
          </a:xfrm>
          <a:prstGeom prst="rect">
            <a:avLst/>
          </a:prstGeom>
        </p:spPr>
      </p:pic>
      <p:sp>
        <p:nvSpPr>
          <p:cNvPr id="3" name="CuadroTexto 2">
            <a:extLst>
              <a:ext uri="{FF2B5EF4-FFF2-40B4-BE49-F238E27FC236}">
                <a16:creationId xmlns:a16="http://schemas.microsoft.com/office/drawing/2014/main" id="{460255DF-4373-3EE3-D2DD-D28519B33D2A}"/>
              </a:ext>
            </a:extLst>
          </p:cNvPr>
          <p:cNvSpPr txBox="1"/>
          <p:nvPr/>
        </p:nvSpPr>
        <p:spPr>
          <a:xfrm>
            <a:off x="1864918" y="790981"/>
            <a:ext cx="8302915" cy="707886"/>
          </a:xfrm>
          <a:prstGeom prst="rect">
            <a:avLst/>
          </a:prstGeom>
          <a:noFill/>
        </p:spPr>
        <p:txBody>
          <a:bodyPr wrap="square" rtlCol="0">
            <a:spAutoFit/>
          </a:bodyPr>
          <a:lstStyle/>
          <a:p>
            <a:pPr algn="ctr"/>
            <a:r>
              <a:rPr lang="es-ES" sz="4000" dirty="0">
                <a:solidFill>
                  <a:schemeClr val="accent1"/>
                </a:solidFill>
                <a:latin typeface="Aptos Black" panose="020B0004020202020204" pitchFamily="34" charset="0"/>
              </a:rPr>
              <a:t>CARACTERISTICAS BÁSICAS</a:t>
            </a:r>
          </a:p>
        </p:txBody>
      </p:sp>
      <p:sp>
        <p:nvSpPr>
          <p:cNvPr id="6" name="CuadroTexto 5">
            <a:extLst>
              <a:ext uri="{FF2B5EF4-FFF2-40B4-BE49-F238E27FC236}">
                <a16:creationId xmlns:a16="http://schemas.microsoft.com/office/drawing/2014/main" id="{0D1A193B-60DB-6EB7-1E19-451FA8D86149}"/>
              </a:ext>
            </a:extLst>
          </p:cNvPr>
          <p:cNvSpPr txBox="1"/>
          <p:nvPr/>
        </p:nvSpPr>
        <p:spPr>
          <a:xfrm>
            <a:off x="400209" y="1987714"/>
            <a:ext cx="11614478" cy="6571507"/>
          </a:xfrm>
          <a:prstGeom prst="rect">
            <a:avLst/>
          </a:prstGeom>
          <a:noFill/>
        </p:spPr>
        <p:txBody>
          <a:bodyPr wrap="square">
            <a:spAutoFit/>
          </a:bodyPr>
          <a:lstStyle/>
          <a:p>
            <a:pPr marL="514350" lvl="1">
              <a:lnSpc>
                <a:spcPct val="110000"/>
              </a:lnSpc>
              <a:spcAft>
                <a:spcPts val="600"/>
              </a:spcAft>
            </a:pPr>
            <a:r>
              <a:rPr lang="en-US" dirty="0">
                <a:latin typeface="Aharoni" panose="02010803020104030203" pitchFamily="2" charset="-79"/>
                <a:cs typeface="Aharoni" panose="02010803020104030203" pitchFamily="2" charset="-79"/>
              </a:rPr>
              <a:t>Paleta de </a:t>
            </a:r>
            <a:r>
              <a:rPr lang="en-US" dirty="0" err="1">
                <a:latin typeface="Aharoni" panose="02010803020104030203" pitchFamily="2" charset="-79"/>
                <a:cs typeface="Aharoni" panose="02010803020104030203" pitchFamily="2" charset="-79"/>
              </a:rPr>
              <a:t>colores</a:t>
            </a:r>
            <a:endParaRPr lang="en-US" dirty="0">
              <a:latin typeface="Aharoni" panose="02010803020104030203" pitchFamily="2" charset="-79"/>
              <a:cs typeface="Aharoni" panose="02010803020104030203" pitchFamily="2" charset="-79"/>
            </a:endParaRPr>
          </a:p>
          <a:p>
            <a:pPr marL="514350" lvl="1">
              <a:lnSpc>
                <a:spcPct val="110000"/>
              </a:lnSpc>
              <a:spcAft>
                <a:spcPts val="600"/>
              </a:spcAft>
            </a:pPr>
            <a:endParaRPr lang="en-US" dirty="0">
              <a:latin typeface="Aharoni" panose="02010803020104030203" pitchFamily="2" charset="-79"/>
              <a:cs typeface="Aharoni" panose="02010803020104030203" pitchFamily="2" charset="-79"/>
            </a:endParaRPr>
          </a:p>
          <a:p>
            <a:pPr marL="514350" lvl="1">
              <a:lnSpc>
                <a:spcPct val="110000"/>
              </a:lnSpc>
              <a:spcAft>
                <a:spcPts val="600"/>
              </a:spcAft>
            </a:pPr>
            <a:r>
              <a:rPr lang="en-US" dirty="0">
                <a:latin typeface="Aharoni" panose="02010803020104030203" pitchFamily="2" charset="-79"/>
                <a:cs typeface="Aharoni" panose="02010803020104030203" pitchFamily="2" charset="-79"/>
              </a:rPr>
              <a:t>Sistema </a:t>
            </a:r>
            <a:r>
              <a:rPr lang="en-US" dirty="0" err="1">
                <a:latin typeface="Aharoni" panose="02010803020104030203" pitchFamily="2" charset="-79"/>
                <a:cs typeface="Aharoni" panose="02010803020104030203" pitchFamily="2" charset="-79"/>
              </a:rPr>
              <a:t>Operativo</a:t>
            </a: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Soportado</a:t>
            </a:r>
            <a:r>
              <a:rPr lang="en-US" dirty="0">
                <a:latin typeface="Aharoni" panose="02010803020104030203" pitchFamily="2" charset="-79"/>
                <a:cs typeface="Aharoni" panose="02010803020104030203" pitchFamily="2" charset="-79"/>
              </a:rPr>
              <a:t>	</a:t>
            </a:r>
            <a:r>
              <a:rPr lang="en-US" dirty="0">
                <a:solidFill>
                  <a:srgbClr val="4A4A4A"/>
                </a:solidFill>
                <a:latin typeface="Google Sans Text"/>
              </a:rPr>
              <a:t>Android</a:t>
            </a:r>
          </a:p>
          <a:p>
            <a:pPr marL="514350" lvl="1">
              <a:lnSpc>
                <a:spcPct val="110000"/>
              </a:lnSpc>
              <a:spcAft>
                <a:spcPts val="600"/>
              </a:spcAft>
            </a:pPr>
            <a:endParaRPr lang="en-US" dirty="0">
              <a:latin typeface="Aharoni" panose="02010803020104030203" pitchFamily="2" charset="-79"/>
              <a:cs typeface="Aharoni" panose="02010803020104030203" pitchFamily="2" charset="-79"/>
            </a:endParaRPr>
          </a:p>
          <a:p>
            <a:pPr marL="514350" lvl="1">
              <a:lnSpc>
                <a:spcPct val="110000"/>
              </a:lnSpc>
              <a:spcAft>
                <a:spcPts val="600"/>
              </a:spcAft>
            </a:pPr>
            <a:r>
              <a:rPr lang="en-US" dirty="0">
                <a:latin typeface="Aharoni" panose="02010803020104030203" pitchFamily="2" charset="-79"/>
                <a:cs typeface="Aharoni" panose="02010803020104030203" pitchFamily="2" charset="-79"/>
              </a:rPr>
              <a:t>Sistema de </a:t>
            </a:r>
            <a:r>
              <a:rPr lang="en-US" dirty="0" err="1">
                <a:latin typeface="Aharoni" panose="02010803020104030203" pitchFamily="2" charset="-79"/>
                <a:cs typeface="Aharoni" panose="02010803020104030203" pitchFamily="2" charset="-79"/>
              </a:rPr>
              <a:t>Diseño</a:t>
            </a: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Seleccionado</a:t>
            </a:r>
            <a:r>
              <a:rPr lang="en-US" dirty="0">
                <a:latin typeface="Aharoni" panose="02010803020104030203" pitchFamily="2" charset="-79"/>
                <a:cs typeface="Aharoni" panose="02010803020104030203" pitchFamily="2" charset="-79"/>
              </a:rPr>
              <a:t>	</a:t>
            </a:r>
            <a:r>
              <a:rPr lang="en-US" dirty="0">
                <a:solidFill>
                  <a:srgbClr val="4A4A4A"/>
                </a:solidFill>
                <a:latin typeface="Google Sans Text"/>
              </a:rPr>
              <a:t>Material Design</a:t>
            </a:r>
          </a:p>
          <a:p>
            <a:pPr marL="514350" lvl="1">
              <a:lnSpc>
                <a:spcPct val="110000"/>
              </a:lnSpc>
              <a:spcAft>
                <a:spcPts val="600"/>
              </a:spcAft>
            </a:pPr>
            <a:endParaRPr lang="en-US" dirty="0">
              <a:latin typeface="Aharoni" panose="02010803020104030203" pitchFamily="2" charset="-79"/>
              <a:cs typeface="Aharoni" panose="02010803020104030203" pitchFamily="2" charset="-79"/>
            </a:endParaRPr>
          </a:p>
          <a:p>
            <a:pPr marL="514350" lvl="1">
              <a:lnSpc>
                <a:spcPct val="110000"/>
              </a:lnSpc>
              <a:spcAft>
                <a:spcPts val="600"/>
              </a:spcAft>
            </a:pPr>
            <a:r>
              <a:rPr lang="en-US" dirty="0" err="1">
                <a:latin typeface="Aharoni" panose="02010803020104030203" pitchFamily="2" charset="-79"/>
                <a:cs typeface="Aharoni" panose="02010803020104030203" pitchFamily="2" charset="-79"/>
              </a:rPr>
              <a:t>Tecnologías</a:t>
            </a: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Necesarias</a:t>
            </a:r>
            <a:r>
              <a:rPr lang="en-US" dirty="0">
                <a:latin typeface="Aharoni" panose="02010803020104030203" pitchFamily="2" charset="-79"/>
                <a:cs typeface="Aharoni" panose="02010803020104030203" pitchFamily="2" charset="-79"/>
              </a:rPr>
              <a:t>		</a:t>
            </a:r>
            <a:r>
              <a:rPr lang="en-US" dirty="0">
                <a:solidFill>
                  <a:srgbClr val="4A4A4A"/>
                </a:solidFill>
                <a:latin typeface="Google Sans Text"/>
              </a:rPr>
              <a:t>Cámara (Fotos y Videos </a:t>
            </a:r>
            <a:r>
              <a:rPr lang="en-US" dirty="0" err="1">
                <a:solidFill>
                  <a:srgbClr val="4A4A4A"/>
                </a:solidFill>
                <a:latin typeface="Google Sans Text"/>
              </a:rPr>
              <a:t>Perros</a:t>
            </a:r>
            <a:r>
              <a:rPr lang="en-US" dirty="0">
                <a:solidFill>
                  <a:srgbClr val="4A4A4A"/>
                </a:solidFill>
                <a:latin typeface="Google Sans Text"/>
              </a:rPr>
              <a:t>)  </a:t>
            </a:r>
          </a:p>
          <a:p>
            <a:pPr marL="514350" lvl="1">
              <a:lnSpc>
                <a:spcPct val="110000"/>
              </a:lnSpc>
              <a:spcAft>
                <a:spcPts val="600"/>
              </a:spcAft>
            </a:pPr>
            <a:r>
              <a:rPr lang="en-US" dirty="0">
                <a:solidFill>
                  <a:srgbClr val="4A4A4A"/>
                </a:solidFill>
                <a:latin typeface="Google Sans Text"/>
              </a:rPr>
              <a:t>					GPS (</a:t>
            </a:r>
            <a:r>
              <a:rPr lang="en-US" dirty="0" err="1">
                <a:solidFill>
                  <a:srgbClr val="4A4A4A"/>
                </a:solidFill>
                <a:latin typeface="Google Sans Text"/>
              </a:rPr>
              <a:t>Ubicación</a:t>
            </a:r>
            <a:r>
              <a:rPr lang="en-US" dirty="0">
                <a:solidFill>
                  <a:srgbClr val="4A4A4A"/>
                </a:solidFill>
                <a:latin typeface="Google Sans Text"/>
              </a:rPr>
              <a:t>/</a:t>
            </a:r>
            <a:r>
              <a:rPr lang="en-US" dirty="0" err="1">
                <a:solidFill>
                  <a:srgbClr val="4A4A4A"/>
                </a:solidFill>
                <a:latin typeface="Google Sans Text"/>
              </a:rPr>
              <a:t>Distancia</a:t>
            </a:r>
            <a:r>
              <a:rPr lang="en-US" dirty="0">
                <a:solidFill>
                  <a:srgbClr val="4A4A4A"/>
                </a:solidFill>
                <a:latin typeface="Google Sans Text"/>
              </a:rPr>
              <a:t> </a:t>
            </a:r>
            <a:r>
              <a:rPr lang="en-US" dirty="0" err="1">
                <a:solidFill>
                  <a:srgbClr val="4A4A4A"/>
                </a:solidFill>
                <a:latin typeface="Google Sans Text"/>
              </a:rPr>
              <a:t>Perro</a:t>
            </a:r>
            <a:r>
              <a:rPr lang="en-US" dirty="0">
                <a:solidFill>
                  <a:srgbClr val="4A4A4A"/>
                </a:solidFill>
                <a:latin typeface="Google Sans Text"/>
              </a:rPr>
              <a:t>)</a:t>
            </a:r>
          </a:p>
          <a:p>
            <a:pPr marL="514350" lvl="1">
              <a:lnSpc>
                <a:spcPct val="110000"/>
              </a:lnSpc>
              <a:spcAft>
                <a:spcPts val="600"/>
              </a:spcAft>
            </a:pPr>
            <a:endParaRPr lang="en-US" dirty="0">
              <a:latin typeface="Aharoni" panose="02010803020104030203" pitchFamily="2" charset="-79"/>
              <a:cs typeface="Aharoni" panose="02010803020104030203" pitchFamily="2" charset="-79"/>
            </a:endParaRPr>
          </a:p>
          <a:p>
            <a:pPr marL="514350" lvl="1">
              <a:lnSpc>
                <a:spcPct val="110000"/>
              </a:lnSpc>
              <a:spcAft>
                <a:spcPts val="600"/>
              </a:spcAft>
            </a:pPr>
            <a:r>
              <a:rPr lang="en-US" dirty="0" err="1">
                <a:latin typeface="Aharoni" panose="02010803020104030203" pitchFamily="2" charset="-79"/>
                <a:cs typeface="Aharoni" panose="02010803020104030203" pitchFamily="2" charset="-79"/>
              </a:rPr>
              <a:t>Paquetes</a:t>
            </a:r>
            <a:r>
              <a:rPr lang="en-US" dirty="0">
                <a:latin typeface="Aharoni" panose="02010803020104030203" pitchFamily="2" charset="-79"/>
                <a:cs typeface="Aharoni" panose="02010803020104030203" pitchFamily="2" charset="-79"/>
              </a:rPr>
              <a:t> que se </a:t>
            </a:r>
            <a:r>
              <a:rPr lang="en-US" dirty="0" err="1">
                <a:latin typeface="Aharoni" panose="02010803020104030203" pitchFamily="2" charset="-79"/>
                <a:cs typeface="Aharoni" panose="02010803020104030203" pitchFamily="2" charset="-79"/>
              </a:rPr>
              <a:t>usarán</a:t>
            </a:r>
            <a:r>
              <a:rPr lang="en-US" dirty="0">
                <a:latin typeface="Aharoni" panose="02010803020104030203" pitchFamily="2" charset="-79"/>
                <a:cs typeface="Aharoni" panose="02010803020104030203" pitchFamily="2" charset="-79"/>
              </a:rPr>
              <a:t>		</a:t>
            </a:r>
            <a:r>
              <a:rPr lang="en-US" dirty="0">
                <a:solidFill>
                  <a:srgbClr val="4A4A4A"/>
                </a:solidFill>
                <a:latin typeface="Google Sans Text"/>
              </a:rPr>
              <a:t>F</a:t>
            </a:r>
            <a:r>
              <a:rPr lang="nb-NO" dirty="0">
                <a:solidFill>
                  <a:srgbClr val="4A4A4A"/>
                </a:solidFill>
                <a:latin typeface="Google Sans Text"/>
              </a:rPr>
              <a:t>irebase </a:t>
            </a:r>
            <a:r>
              <a:rPr lang="nb-NO" b="0" i="0" dirty="0">
                <a:solidFill>
                  <a:srgbClr val="4A4A4A"/>
                </a:solidFill>
                <a:effectLst/>
                <a:latin typeface="Google Sans Text"/>
              </a:rPr>
              <a:t>Database Plugin for Flutter </a:t>
            </a:r>
            <a:r>
              <a:rPr lang="nb-NO" sz="1200" dirty="0">
                <a:solidFill>
                  <a:srgbClr val="4A4A4A"/>
                </a:solidFill>
                <a:latin typeface="Google Sans Text"/>
              </a:rPr>
              <a:t>(https://pub.dev/packages/firebase_database)</a:t>
            </a:r>
          </a:p>
          <a:p>
            <a:pPr marL="514350" lvl="1">
              <a:lnSpc>
                <a:spcPct val="110000"/>
              </a:lnSpc>
              <a:spcAft>
                <a:spcPts val="600"/>
              </a:spcAft>
            </a:pPr>
            <a:r>
              <a:rPr lang="es-ES" b="0" i="0" dirty="0">
                <a:solidFill>
                  <a:srgbClr val="4A4A4A"/>
                </a:solidFill>
                <a:effectLst/>
                <a:latin typeface="Google Sans Text"/>
              </a:rPr>
              <a:t>					</a:t>
            </a:r>
            <a:r>
              <a:rPr lang="es-ES" b="0" i="0" dirty="0" err="1">
                <a:solidFill>
                  <a:srgbClr val="4A4A4A"/>
                </a:solidFill>
                <a:effectLst/>
                <a:latin typeface="Google Sans Text"/>
              </a:rPr>
              <a:t>Image</a:t>
            </a:r>
            <a:r>
              <a:rPr lang="es-ES" b="0" i="0" dirty="0">
                <a:solidFill>
                  <a:srgbClr val="4A4A4A"/>
                </a:solidFill>
                <a:effectLst/>
                <a:latin typeface="Google Sans Text"/>
              </a:rPr>
              <a:t> </a:t>
            </a:r>
            <a:r>
              <a:rPr lang="es-ES" b="0" i="0" dirty="0" err="1">
                <a:solidFill>
                  <a:srgbClr val="4A4A4A"/>
                </a:solidFill>
                <a:effectLst/>
                <a:latin typeface="Google Sans Text"/>
              </a:rPr>
              <a:t>Picker</a:t>
            </a:r>
            <a:r>
              <a:rPr lang="es-ES" b="0" i="0" dirty="0">
                <a:solidFill>
                  <a:srgbClr val="4A4A4A"/>
                </a:solidFill>
                <a:effectLst/>
                <a:latin typeface="Google Sans Text"/>
              </a:rPr>
              <a:t> plugin </a:t>
            </a:r>
            <a:r>
              <a:rPr lang="es-ES" b="0" i="0" dirty="0" err="1">
                <a:solidFill>
                  <a:srgbClr val="4A4A4A"/>
                </a:solidFill>
                <a:effectLst/>
                <a:latin typeface="Google Sans Text"/>
              </a:rPr>
              <a:t>for</a:t>
            </a:r>
            <a:r>
              <a:rPr lang="es-ES" b="0" i="0" dirty="0">
                <a:solidFill>
                  <a:srgbClr val="4A4A4A"/>
                </a:solidFill>
                <a:effectLst/>
                <a:latin typeface="Google Sans Text"/>
              </a:rPr>
              <a:t> </a:t>
            </a:r>
            <a:r>
              <a:rPr lang="es-ES" b="0" i="0" dirty="0" err="1">
                <a:solidFill>
                  <a:srgbClr val="4A4A4A"/>
                </a:solidFill>
                <a:effectLst/>
                <a:latin typeface="Google Sans Text"/>
              </a:rPr>
              <a:t>Flutter</a:t>
            </a:r>
            <a:r>
              <a:rPr lang="es-ES" b="0" i="0" dirty="0">
                <a:solidFill>
                  <a:srgbClr val="4A4A4A"/>
                </a:solidFill>
                <a:effectLst/>
                <a:latin typeface="Google Sans Text"/>
              </a:rPr>
              <a:t>  </a:t>
            </a:r>
            <a:r>
              <a:rPr lang="es-ES" sz="1200" b="0" i="0" dirty="0">
                <a:solidFill>
                  <a:srgbClr val="4A4A4A"/>
                </a:solidFill>
                <a:effectLst/>
                <a:latin typeface="Google Sans Text"/>
              </a:rPr>
              <a:t>(</a:t>
            </a:r>
            <a:r>
              <a:rPr lang="es-ES" sz="1200" b="0" i="0" dirty="0">
                <a:solidFill>
                  <a:srgbClr val="4A4A4A"/>
                </a:solidFill>
                <a:effectLst/>
                <a:latin typeface="Google Sans Text"/>
                <a:hlinkClick r:id="rId4"/>
              </a:rPr>
              <a:t>https://pub.dev/packages/image_picker</a:t>
            </a:r>
            <a:r>
              <a:rPr lang="es-ES" sz="1200" b="0" i="0" dirty="0">
                <a:solidFill>
                  <a:srgbClr val="4A4A4A"/>
                </a:solidFill>
                <a:effectLst/>
                <a:latin typeface="Google Sans Text"/>
              </a:rPr>
              <a:t>)</a:t>
            </a:r>
          </a:p>
          <a:p>
            <a:pPr marL="514350" lvl="1">
              <a:lnSpc>
                <a:spcPct val="110000"/>
              </a:lnSpc>
              <a:spcAft>
                <a:spcPts val="600"/>
              </a:spcAft>
            </a:pPr>
            <a:r>
              <a:rPr lang="es-ES" sz="1200" b="0" i="0" dirty="0">
                <a:solidFill>
                  <a:srgbClr val="4A4A4A"/>
                </a:solidFill>
                <a:effectLst/>
                <a:latin typeface="Google Sans Text"/>
              </a:rPr>
              <a:t>					</a:t>
            </a:r>
            <a:r>
              <a:rPr lang="es-ES" b="0" i="0" dirty="0" err="1">
                <a:solidFill>
                  <a:srgbClr val="4A4A4A"/>
                </a:solidFill>
                <a:effectLst/>
                <a:latin typeface="Google Sans Text"/>
              </a:rPr>
              <a:t>Flutter</a:t>
            </a:r>
            <a:r>
              <a:rPr lang="es-ES" b="0" i="0" dirty="0">
                <a:solidFill>
                  <a:srgbClr val="4A4A4A"/>
                </a:solidFill>
                <a:effectLst/>
                <a:latin typeface="Google Sans Text"/>
              </a:rPr>
              <a:t> </a:t>
            </a:r>
            <a:r>
              <a:rPr lang="es-ES" b="0" i="0" dirty="0" err="1">
                <a:solidFill>
                  <a:srgbClr val="4A4A4A"/>
                </a:solidFill>
                <a:effectLst/>
                <a:latin typeface="Google Sans Text"/>
              </a:rPr>
              <a:t>Geolocator</a:t>
            </a:r>
            <a:r>
              <a:rPr lang="es-ES" b="0" i="0" dirty="0">
                <a:solidFill>
                  <a:srgbClr val="4A4A4A"/>
                </a:solidFill>
                <a:effectLst/>
                <a:latin typeface="Google Sans Text"/>
              </a:rPr>
              <a:t> Plugin </a:t>
            </a:r>
            <a:r>
              <a:rPr lang="es-ES" sz="1200" b="0" i="0" dirty="0">
                <a:solidFill>
                  <a:srgbClr val="4A4A4A"/>
                </a:solidFill>
                <a:effectLst/>
                <a:latin typeface="Google Sans Text"/>
              </a:rPr>
              <a:t>(https://pub.dev/packages/geolocator)</a:t>
            </a:r>
          </a:p>
          <a:p>
            <a:pPr marL="514350" lvl="1">
              <a:lnSpc>
                <a:spcPct val="110000"/>
              </a:lnSpc>
              <a:spcAft>
                <a:spcPts val="600"/>
              </a:spcAft>
            </a:pPr>
            <a:endParaRPr lang="es-ES" sz="1200" b="0" i="0" dirty="0">
              <a:solidFill>
                <a:srgbClr val="4A4A4A"/>
              </a:solidFill>
              <a:effectLst/>
              <a:latin typeface="Google Sans Text"/>
            </a:endParaRPr>
          </a:p>
          <a:p>
            <a:pPr marL="514350" lvl="1">
              <a:lnSpc>
                <a:spcPct val="110000"/>
              </a:lnSpc>
              <a:spcAft>
                <a:spcPts val="600"/>
              </a:spcAft>
            </a:pPr>
            <a:r>
              <a:rPr lang="es-ES" sz="1200" b="0" i="0" dirty="0">
                <a:solidFill>
                  <a:srgbClr val="4A4A4A"/>
                </a:solidFill>
                <a:effectLst/>
                <a:latin typeface="Google Sans Text"/>
              </a:rPr>
              <a:t>				</a:t>
            </a:r>
            <a:r>
              <a:rPr lang="es-ES" sz="1200" dirty="0">
                <a:solidFill>
                  <a:srgbClr val="4A4A4A"/>
                </a:solidFill>
                <a:latin typeface="Google Sans Text"/>
              </a:rPr>
              <a:t>	</a:t>
            </a:r>
            <a:endParaRPr lang="es-ES" sz="1200" b="0" i="0" dirty="0">
              <a:solidFill>
                <a:srgbClr val="4A4A4A"/>
              </a:solidFill>
              <a:effectLst/>
              <a:latin typeface="Google Sans Text"/>
            </a:endParaRPr>
          </a:p>
          <a:p>
            <a:pPr marL="514350" lvl="1">
              <a:lnSpc>
                <a:spcPct val="110000"/>
              </a:lnSpc>
              <a:spcAft>
                <a:spcPts val="600"/>
              </a:spcAft>
            </a:pPr>
            <a:endParaRPr lang="es-ES" sz="1200" b="0" i="0" dirty="0">
              <a:solidFill>
                <a:srgbClr val="4A4A4A"/>
              </a:solidFill>
              <a:effectLst/>
              <a:latin typeface="Google Sans Text"/>
            </a:endParaRPr>
          </a:p>
          <a:p>
            <a:r>
              <a:rPr lang="es-ES" sz="1200" dirty="0">
                <a:solidFill>
                  <a:srgbClr val="4A4A4A"/>
                </a:solidFill>
                <a:latin typeface="Google Sans Text"/>
              </a:rPr>
              <a:t>					</a:t>
            </a:r>
            <a:endParaRPr lang="es-ES" sz="1200" b="0" i="0" dirty="0">
              <a:solidFill>
                <a:srgbClr val="4A4A4A"/>
              </a:solidFill>
              <a:effectLst/>
              <a:latin typeface="Google Sans Text"/>
            </a:endParaRPr>
          </a:p>
          <a:p>
            <a:pPr marL="514350" lvl="1">
              <a:lnSpc>
                <a:spcPct val="110000"/>
              </a:lnSpc>
              <a:spcAft>
                <a:spcPts val="600"/>
              </a:spcAft>
            </a:pPr>
            <a:endParaRPr lang="nb-NO" b="0" i="0" dirty="0">
              <a:solidFill>
                <a:srgbClr val="4A4A4A"/>
              </a:solidFill>
              <a:effectLst/>
              <a:latin typeface="Google Sans Text"/>
            </a:endParaRPr>
          </a:p>
          <a:p>
            <a:pPr marL="514350" lvl="1">
              <a:lnSpc>
                <a:spcPct val="110000"/>
              </a:lnSpc>
              <a:spcAft>
                <a:spcPts val="600"/>
              </a:spcAft>
            </a:pP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2792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418BB76-1127-A620-B33E-9402790BB66D}"/>
              </a:ext>
            </a:extLst>
          </p:cNvPr>
          <p:cNvSpPr txBox="1"/>
          <p:nvPr/>
        </p:nvSpPr>
        <p:spPr>
          <a:xfrm>
            <a:off x="1626669" y="702644"/>
            <a:ext cx="8046720" cy="923330"/>
          </a:xfrm>
          <a:prstGeom prst="rect">
            <a:avLst/>
          </a:prstGeom>
          <a:noFill/>
        </p:spPr>
        <p:txBody>
          <a:bodyPr wrap="square" rtlCol="0">
            <a:spAutoFit/>
          </a:bodyPr>
          <a:lstStyle/>
          <a:p>
            <a:pPr algn="ctr"/>
            <a:r>
              <a:rPr lang="es-ES" sz="3600" dirty="0">
                <a:solidFill>
                  <a:schemeClr val="accent1"/>
                </a:solidFill>
                <a:latin typeface="Aptos Black" panose="020B0004020202020204" pitchFamily="34" charset="0"/>
              </a:rPr>
              <a:t>ARQUITECTURA CLIENTE-SERVIDOR</a:t>
            </a:r>
          </a:p>
          <a:p>
            <a:endParaRPr lang="es-ES" dirty="0"/>
          </a:p>
        </p:txBody>
      </p:sp>
      <p:sp>
        <p:nvSpPr>
          <p:cNvPr id="3" name="Rectángulo 2">
            <a:extLst>
              <a:ext uri="{FF2B5EF4-FFF2-40B4-BE49-F238E27FC236}">
                <a16:creationId xmlns:a16="http://schemas.microsoft.com/office/drawing/2014/main" id="{B7CBBE9D-7ABB-2962-4224-C7DD37FE8B06}"/>
              </a:ext>
            </a:extLst>
          </p:cNvPr>
          <p:cNvSpPr/>
          <p:nvPr/>
        </p:nvSpPr>
        <p:spPr>
          <a:xfrm>
            <a:off x="1402846" y="3294321"/>
            <a:ext cx="1780921" cy="9162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rPr>
              <a:t>Aplicación Cliente (App </a:t>
            </a:r>
            <a:r>
              <a:rPr kumimoji="0" lang="es-ES" sz="1800" b="0" i="0" u="none" strike="noStrike" kern="1200" cap="none" spc="0" normalizeH="0" baseline="0" noProof="0" dirty="0" err="1">
                <a:ln>
                  <a:noFill/>
                </a:ln>
                <a:solidFill>
                  <a:prstClr val="white"/>
                </a:solidFill>
                <a:effectLst/>
                <a:uLnTx/>
                <a:uFillTx/>
                <a:latin typeface="Aptos" panose="02110004020202020204"/>
                <a:ea typeface="+mn-ea"/>
                <a:cs typeface="+mn-cs"/>
              </a:rPr>
              <a:t>Movil</a:t>
            </a:r>
            <a:r>
              <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rPr>
              <a:t> en </a:t>
            </a:r>
            <a:r>
              <a:rPr kumimoji="0" lang="es-ES" sz="1800" b="0" i="0" u="none" strike="noStrike" kern="1200" cap="none" spc="0" normalizeH="0" baseline="0" noProof="0" dirty="0" err="1">
                <a:ln>
                  <a:noFill/>
                </a:ln>
                <a:solidFill>
                  <a:prstClr val="white"/>
                </a:solidFill>
                <a:effectLst/>
                <a:uLnTx/>
                <a:uFillTx/>
                <a:latin typeface="Aptos" panose="02110004020202020204"/>
                <a:ea typeface="+mn-ea"/>
                <a:cs typeface="+mn-cs"/>
              </a:rPr>
              <a:t>Flutter</a:t>
            </a:r>
            <a:r>
              <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rPr>
              <a:t>)</a:t>
            </a:r>
          </a:p>
        </p:txBody>
      </p:sp>
      <p:sp>
        <p:nvSpPr>
          <p:cNvPr id="4" name="Rectángulo 3">
            <a:extLst>
              <a:ext uri="{FF2B5EF4-FFF2-40B4-BE49-F238E27FC236}">
                <a16:creationId xmlns:a16="http://schemas.microsoft.com/office/drawing/2014/main" id="{6B57D013-933B-6E76-5654-C363CB3E2FCF}"/>
              </a:ext>
            </a:extLst>
          </p:cNvPr>
          <p:cNvSpPr/>
          <p:nvPr/>
        </p:nvSpPr>
        <p:spPr>
          <a:xfrm>
            <a:off x="5027393" y="2258143"/>
            <a:ext cx="2135605" cy="420573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rPr>
              <a:t>Servidor </a:t>
            </a:r>
            <a:r>
              <a:rPr kumimoji="0" lang="es-ES" sz="1800" b="0" i="0" u="none" strike="noStrike" kern="1200" cap="none" spc="0" normalizeH="0" baseline="0" noProof="0" dirty="0" err="1">
                <a:ln>
                  <a:noFill/>
                </a:ln>
                <a:solidFill>
                  <a:prstClr val="white"/>
                </a:solidFill>
                <a:effectLst/>
                <a:uLnTx/>
                <a:uFillTx/>
                <a:latin typeface="Aptos" panose="02110004020202020204"/>
                <a:ea typeface="+mn-ea"/>
                <a:cs typeface="+mn-cs"/>
              </a:rPr>
              <a:t>FireBase</a:t>
            </a: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 name="CuadroTexto 4">
            <a:extLst>
              <a:ext uri="{FF2B5EF4-FFF2-40B4-BE49-F238E27FC236}">
                <a16:creationId xmlns:a16="http://schemas.microsoft.com/office/drawing/2014/main" id="{9F5BBBA8-1097-9456-0807-8698ABB830C3}"/>
              </a:ext>
            </a:extLst>
          </p:cNvPr>
          <p:cNvSpPr txBox="1"/>
          <p:nvPr/>
        </p:nvSpPr>
        <p:spPr>
          <a:xfrm>
            <a:off x="5248656" y="3145734"/>
            <a:ext cx="1728216" cy="923330"/>
          </a:xfrm>
          <a:prstGeom prst="rect">
            <a:avLst/>
          </a:prstGeom>
          <a:solidFill>
            <a:srgbClr val="00B0F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Servicio </a:t>
            </a:r>
            <a:r>
              <a:rPr kumimoji="0" lang="es-ES" sz="1800" b="0" i="0" u="none" strike="noStrike" kern="1200" cap="none" spc="0" normalizeH="0" baseline="0" noProof="0" dirty="0" err="1">
                <a:ln>
                  <a:noFill/>
                </a:ln>
                <a:solidFill>
                  <a:prstClr val="black"/>
                </a:solidFill>
                <a:effectLst/>
                <a:uLnTx/>
                <a:uFillTx/>
                <a:latin typeface="Aptos" panose="02110004020202020204"/>
                <a:ea typeface="+mn-ea"/>
                <a:cs typeface="+mn-cs"/>
              </a:rPr>
              <a:t>Autenticacion</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Usuarios</a:t>
            </a:r>
          </a:p>
        </p:txBody>
      </p:sp>
      <p:sp>
        <p:nvSpPr>
          <p:cNvPr id="6" name="CuadroTexto 5">
            <a:extLst>
              <a:ext uri="{FF2B5EF4-FFF2-40B4-BE49-F238E27FC236}">
                <a16:creationId xmlns:a16="http://schemas.microsoft.com/office/drawing/2014/main" id="{9AF8B4E2-8FF4-F871-B249-BA7741F16D75}"/>
              </a:ext>
            </a:extLst>
          </p:cNvPr>
          <p:cNvSpPr txBox="1"/>
          <p:nvPr/>
        </p:nvSpPr>
        <p:spPr>
          <a:xfrm>
            <a:off x="5280660" y="4409776"/>
            <a:ext cx="1664208" cy="646331"/>
          </a:xfrm>
          <a:prstGeom prst="rect">
            <a:avLst/>
          </a:prstGeom>
          <a:solidFill>
            <a:srgbClr val="00B0F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Base de Datos de Perros </a:t>
            </a:r>
          </a:p>
        </p:txBody>
      </p:sp>
      <p:sp>
        <p:nvSpPr>
          <p:cNvPr id="7" name="CuadroTexto 6">
            <a:extLst>
              <a:ext uri="{FF2B5EF4-FFF2-40B4-BE49-F238E27FC236}">
                <a16:creationId xmlns:a16="http://schemas.microsoft.com/office/drawing/2014/main" id="{E19A416B-F06A-A7B0-6AEC-0596A5F694BB}"/>
              </a:ext>
            </a:extLst>
          </p:cNvPr>
          <p:cNvSpPr txBox="1"/>
          <p:nvPr/>
        </p:nvSpPr>
        <p:spPr>
          <a:xfrm>
            <a:off x="5248656" y="5401925"/>
            <a:ext cx="1563624" cy="646331"/>
          </a:xfrm>
          <a:prstGeom prst="rect">
            <a:avLst/>
          </a:prstGeom>
          <a:solidFill>
            <a:srgbClr val="00B0F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Fotos de Perros</a:t>
            </a:r>
          </a:p>
        </p:txBody>
      </p:sp>
      <p:cxnSp>
        <p:nvCxnSpPr>
          <p:cNvPr id="8" name="Conector recto de flecha 7">
            <a:extLst>
              <a:ext uri="{FF2B5EF4-FFF2-40B4-BE49-F238E27FC236}">
                <a16:creationId xmlns:a16="http://schemas.microsoft.com/office/drawing/2014/main" id="{D3B72504-BFBE-EF98-47E5-79C3C69464E5}"/>
              </a:ext>
            </a:extLst>
          </p:cNvPr>
          <p:cNvCxnSpPr>
            <a:cxnSpLocks/>
          </p:cNvCxnSpPr>
          <p:nvPr/>
        </p:nvCxnSpPr>
        <p:spPr>
          <a:xfrm flipV="1">
            <a:off x="3369893" y="3123101"/>
            <a:ext cx="1435608" cy="2515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47AD87DD-8C42-E68C-3871-CFEB4AE8060C}"/>
              </a:ext>
            </a:extLst>
          </p:cNvPr>
          <p:cNvCxnSpPr>
            <a:cxnSpLocks/>
          </p:cNvCxnSpPr>
          <p:nvPr/>
        </p:nvCxnSpPr>
        <p:spPr>
          <a:xfrm>
            <a:off x="3502152" y="3870609"/>
            <a:ext cx="1341766" cy="381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A815221B-0BCF-D584-BE57-E7C2A7D49922}"/>
              </a:ext>
            </a:extLst>
          </p:cNvPr>
          <p:cNvCxnSpPr>
            <a:cxnSpLocks/>
          </p:cNvCxnSpPr>
          <p:nvPr/>
        </p:nvCxnSpPr>
        <p:spPr>
          <a:xfrm>
            <a:off x="3447288" y="4169664"/>
            <a:ext cx="1435608" cy="11155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2" descr="Firebase | Google's Mobile and Web App Development Platform">
            <a:extLst>
              <a:ext uri="{FF2B5EF4-FFF2-40B4-BE49-F238E27FC236}">
                <a16:creationId xmlns:a16="http://schemas.microsoft.com/office/drawing/2014/main" id="{AE53DBE8-6596-CCF7-DBD7-32B4FD3C9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5274" y="1558602"/>
            <a:ext cx="1879842" cy="51149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utter App Development - Top 11 ...">
            <a:extLst>
              <a:ext uri="{FF2B5EF4-FFF2-40B4-BE49-F238E27FC236}">
                <a16:creationId xmlns:a16="http://schemas.microsoft.com/office/drawing/2014/main" id="{ADB07E50-51EB-B2A7-A02D-8349532F1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890" y="1719985"/>
            <a:ext cx="2068946" cy="115861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32F98863-3C1E-1E2C-9C06-0822C81681E2}"/>
              </a:ext>
            </a:extLst>
          </p:cNvPr>
          <p:cNvSpPr txBox="1"/>
          <p:nvPr/>
        </p:nvSpPr>
        <p:spPr>
          <a:xfrm>
            <a:off x="7699908" y="1704074"/>
            <a:ext cx="4297680" cy="480131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srgbClr val="7030A0"/>
                </a:solidFill>
                <a:effectLst/>
                <a:uLnTx/>
                <a:uFillTx/>
                <a:latin typeface="Aptos" panose="02110004020202020204"/>
                <a:ea typeface="+mn-ea"/>
                <a:cs typeface="+mn-cs"/>
              </a:rPr>
              <a:t>Aplicación Cliente – Servidor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El cliente está realizado en </a:t>
            </a:r>
            <a:r>
              <a:rPr kumimoji="0" lang="es-ES" sz="1800" b="0" i="0" u="none" strike="noStrike" kern="1200" cap="none" spc="0" normalizeH="0" baseline="0" noProof="0" dirty="0" err="1">
                <a:ln>
                  <a:noFill/>
                </a:ln>
                <a:solidFill>
                  <a:prstClr val="black"/>
                </a:solidFill>
                <a:effectLst/>
                <a:uLnTx/>
                <a:uFillTx/>
                <a:latin typeface="Aptos" panose="02110004020202020204"/>
                <a:ea typeface="+mn-ea"/>
                <a:cs typeface="+mn-cs"/>
              </a:rPr>
              <a:t>Flutter</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y es una </a:t>
            </a:r>
            <a:r>
              <a:rPr kumimoji="0" lang="es-ES" sz="1800" b="0" i="0" u="none" strike="noStrike" kern="1200" cap="none" spc="0" normalizeH="0" baseline="0" noProof="0" dirty="0" err="1">
                <a:ln>
                  <a:noFill/>
                </a:ln>
                <a:solidFill>
                  <a:prstClr val="black"/>
                </a:solidFill>
                <a:effectLst/>
                <a:uLnTx/>
                <a:uFillTx/>
                <a:latin typeface="Aptos" panose="02110004020202020204"/>
                <a:ea typeface="+mn-ea"/>
                <a:cs typeface="+mn-cs"/>
              </a:rPr>
              <a:t>Applicación</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s-ES" sz="1800" b="0" i="0" u="none" strike="noStrike" kern="1200" cap="none" spc="0" normalizeH="0" baseline="0" noProof="0" dirty="0" err="1">
                <a:ln>
                  <a:noFill/>
                </a:ln>
                <a:solidFill>
                  <a:prstClr val="black"/>
                </a:solidFill>
                <a:effectLst/>
                <a:uLnTx/>
                <a:uFillTx/>
                <a:latin typeface="Aptos" panose="02110004020202020204"/>
                <a:ea typeface="+mn-ea"/>
                <a:cs typeface="+mn-cs"/>
              </a:rPr>
              <a:t>Movil</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para la Adopción de Perros, con acceso diferenciado para Usuarios/Padrinos o Protectoras (Donantes)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El Servidor,  se hará utilizando </a:t>
            </a:r>
            <a:r>
              <a:rPr kumimoji="0" lang="es-ES" sz="1800" b="0" i="0" u="none" strike="noStrike" kern="1200" cap="none" spc="0" normalizeH="0" baseline="0" noProof="0" dirty="0" err="1">
                <a:ln>
                  <a:noFill/>
                </a:ln>
                <a:solidFill>
                  <a:prstClr val="black"/>
                </a:solidFill>
                <a:effectLst/>
                <a:uLnTx/>
                <a:uFillTx/>
                <a:latin typeface="Aptos" panose="02110004020202020204"/>
                <a:ea typeface="+mn-ea"/>
                <a:cs typeface="+mn-cs"/>
              </a:rPr>
              <a:t>FireBase</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que proporcionará los servicios de: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Repositorio de Fotos/Videos de los Animales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Una Base de Datos con las características de todos los perros disponibles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Un Servicio de Autenticación, para el </a:t>
            </a:r>
            <a:r>
              <a:rPr kumimoji="0" lang="es-ES" sz="1800" b="0" i="0" u="none" strike="noStrike" kern="1200" cap="none" spc="0" normalizeH="0" baseline="0" noProof="0" dirty="0" err="1">
                <a:ln>
                  <a:noFill/>
                </a:ln>
                <a:solidFill>
                  <a:prstClr val="black"/>
                </a:solidFill>
                <a:effectLst/>
                <a:uLnTx/>
                <a:uFillTx/>
                <a:latin typeface="Aptos" panose="02110004020202020204"/>
                <a:ea typeface="+mn-ea"/>
                <a:cs typeface="+mn-cs"/>
              </a:rPr>
              <a:t>login</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de los usuarios.</a:t>
            </a:r>
          </a:p>
        </p:txBody>
      </p:sp>
      <p:pic>
        <p:nvPicPr>
          <p:cNvPr id="14" name="Gráfico 13" descr="Caseta de perro con relleno sólido">
            <a:extLst>
              <a:ext uri="{FF2B5EF4-FFF2-40B4-BE49-F238E27FC236}">
                <a16:creationId xmlns:a16="http://schemas.microsoft.com/office/drawing/2014/main" id="{CD8D9F95-291A-81D8-AC3D-D1E228461A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6604" y="5037059"/>
            <a:ext cx="914400" cy="914400"/>
          </a:xfrm>
          <a:prstGeom prst="rect">
            <a:avLst/>
          </a:prstGeom>
        </p:spPr>
      </p:pic>
      <p:sp>
        <p:nvSpPr>
          <p:cNvPr id="15" name="CuadroTexto 14">
            <a:extLst>
              <a:ext uri="{FF2B5EF4-FFF2-40B4-BE49-F238E27FC236}">
                <a16:creationId xmlns:a16="http://schemas.microsoft.com/office/drawing/2014/main" id="{65744D54-9FBE-0113-29C5-9FB81A507CE3}"/>
              </a:ext>
            </a:extLst>
          </p:cNvPr>
          <p:cNvSpPr txBox="1"/>
          <p:nvPr/>
        </p:nvSpPr>
        <p:spPr>
          <a:xfrm>
            <a:off x="2389413" y="6136056"/>
            <a:ext cx="13258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Protectora</a:t>
            </a:r>
          </a:p>
        </p:txBody>
      </p:sp>
      <p:pic>
        <p:nvPicPr>
          <p:cNvPr id="16" name="Gráfico 15" descr="Usuarios con relleno sólido">
            <a:extLst>
              <a:ext uri="{FF2B5EF4-FFF2-40B4-BE49-F238E27FC236}">
                <a16:creationId xmlns:a16="http://schemas.microsoft.com/office/drawing/2014/main" id="{EC8002D7-A54F-9B3A-783D-F6B01CAFFC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2286" y="5074920"/>
            <a:ext cx="914400" cy="914400"/>
          </a:xfrm>
          <a:prstGeom prst="rect">
            <a:avLst/>
          </a:prstGeom>
        </p:spPr>
      </p:pic>
      <p:sp>
        <p:nvSpPr>
          <p:cNvPr id="17" name="Flecha: hacia abajo 16">
            <a:extLst>
              <a:ext uri="{FF2B5EF4-FFF2-40B4-BE49-F238E27FC236}">
                <a16:creationId xmlns:a16="http://schemas.microsoft.com/office/drawing/2014/main" id="{08FCB1A5-BB39-43AA-370E-09C40479A68C}"/>
              </a:ext>
            </a:extLst>
          </p:cNvPr>
          <p:cNvSpPr/>
          <p:nvPr/>
        </p:nvSpPr>
        <p:spPr>
          <a:xfrm rot="10800000">
            <a:off x="1297755" y="4717018"/>
            <a:ext cx="283463" cy="2638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lecha: hacia abajo 17">
            <a:extLst>
              <a:ext uri="{FF2B5EF4-FFF2-40B4-BE49-F238E27FC236}">
                <a16:creationId xmlns:a16="http://schemas.microsoft.com/office/drawing/2014/main" id="{CA30CD75-AE7F-0D6B-70E2-F13165BDFA37}"/>
              </a:ext>
            </a:extLst>
          </p:cNvPr>
          <p:cNvSpPr/>
          <p:nvPr/>
        </p:nvSpPr>
        <p:spPr>
          <a:xfrm rot="10800000">
            <a:off x="2910622" y="4717019"/>
            <a:ext cx="283463" cy="2638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CuadroTexto 18">
            <a:extLst>
              <a:ext uri="{FF2B5EF4-FFF2-40B4-BE49-F238E27FC236}">
                <a16:creationId xmlns:a16="http://schemas.microsoft.com/office/drawing/2014/main" id="{6EEFB96C-DC30-4AB2-E384-F226543218D7}"/>
              </a:ext>
            </a:extLst>
          </p:cNvPr>
          <p:cNvSpPr txBox="1"/>
          <p:nvPr/>
        </p:nvSpPr>
        <p:spPr>
          <a:xfrm>
            <a:off x="866717" y="5969692"/>
            <a:ext cx="114306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Usuarios/Padrinos</a:t>
            </a:r>
          </a:p>
        </p:txBody>
      </p:sp>
    </p:spTree>
    <p:extLst>
      <p:ext uri="{BB962C8B-B14F-4D97-AF65-F5344CB8AC3E}">
        <p14:creationId xmlns:p14="http://schemas.microsoft.com/office/powerpoint/2010/main" val="419922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0E5E675-EC54-0208-3304-AA93A8578304}"/>
              </a:ext>
            </a:extLst>
          </p:cNvPr>
          <p:cNvSpPr txBox="1"/>
          <p:nvPr/>
        </p:nvSpPr>
        <p:spPr>
          <a:xfrm>
            <a:off x="3137836" y="548640"/>
            <a:ext cx="6957140" cy="984885"/>
          </a:xfrm>
          <a:prstGeom prst="rect">
            <a:avLst/>
          </a:prstGeom>
          <a:noFill/>
        </p:spPr>
        <p:txBody>
          <a:bodyPr wrap="square" rtlCol="0">
            <a:spAutoFit/>
          </a:bodyPr>
          <a:lstStyle/>
          <a:p>
            <a:pPr algn="ctr"/>
            <a:r>
              <a:rPr lang="es-ES" sz="4000">
                <a:solidFill>
                  <a:schemeClr val="accent1"/>
                </a:solidFill>
                <a:latin typeface="Aptos Black" panose="020B0004020202020204" pitchFamily="34" charset="0"/>
              </a:rPr>
              <a:t>REQUERIMIENTOS BASICOS</a:t>
            </a:r>
          </a:p>
          <a:p>
            <a:endParaRPr lang="es-ES" dirty="0"/>
          </a:p>
        </p:txBody>
      </p:sp>
      <p:sp>
        <p:nvSpPr>
          <p:cNvPr id="6" name="CuadroTexto 5">
            <a:extLst>
              <a:ext uri="{FF2B5EF4-FFF2-40B4-BE49-F238E27FC236}">
                <a16:creationId xmlns:a16="http://schemas.microsoft.com/office/drawing/2014/main" id="{6789F575-4865-CF92-B925-CCAB7DBB0A8E}"/>
              </a:ext>
            </a:extLst>
          </p:cNvPr>
          <p:cNvSpPr txBox="1"/>
          <p:nvPr/>
        </p:nvSpPr>
        <p:spPr>
          <a:xfrm>
            <a:off x="585216" y="1238562"/>
            <a:ext cx="5276088" cy="3358483"/>
          </a:xfrm>
          <a:prstGeom prst="rect">
            <a:avLst/>
          </a:prstGeom>
          <a:noFill/>
          <a:ln>
            <a:solidFill>
              <a:schemeClr val="bg1"/>
            </a:solidFill>
          </a:ln>
        </p:spPr>
        <p:txBody>
          <a:bodyPr wrap="square" rtlCol="0">
            <a:spAutoFit/>
          </a:bodyPr>
          <a:lstStyle/>
          <a:p>
            <a:pPr lvl="0">
              <a:lnSpc>
                <a:spcPct val="115000"/>
              </a:lnSpc>
            </a:pPr>
            <a:r>
              <a:rPr lang="es-ES" dirty="0">
                <a:solidFill>
                  <a:schemeClr val="accent5"/>
                </a:solidFill>
                <a:latin typeface="Aptos Black" panose="020B0004020202020204" pitchFamily="34" charset="0"/>
              </a:rPr>
              <a:t>FUNCIONALES</a:t>
            </a:r>
          </a:p>
          <a:p>
            <a:endParaRPr lang="es-ES" dirty="0">
              <a:solidFill>
                <a:schemeClr val="accent1"/>
              </a:solidFill>
              <a:latin typeface="Aptos Black" panose="020B0004020202020204" pitchFamily="34" charset="0"/>
            </a:endParaRPr>
          </a:p>
          <a:p>
            <a:pPr marL="285750" lvl="0" indent="-285750">
              <a:lnSpc>
                <a:spcPct val="115000"/>
              </a:lnSpc>
              <a:buFont typeface="Arial" panose="020B0604020202020204" pitchFamily="34" charset="0"/>
              <a:buChar char="•"/>
            </a:pPr>
            <a:r>
              <a:rPr lang="es-ES" sz="1400" kern="100" dirty="0" err="1">
                <a:effectLst/>
                <a:latin typeface="Aptos" panose="020B0004020202020204" pitchFamily="34" charset="0"/>
                <a:ea typeface="Aptos" panose="020B0004020202020204" pitchFamily="34" charset="0"/>
                <a:cs typeface="Times New Roman" panose="02020603050405020304" pitchFamily="18" charset="0"/>
              </a:rPr>
              <a:t>Login</a:t>
            </a:r>
            <a:r>
              <a:rPr lang="es-ES" sz="1400" kern="100" dirty="0">
                <a:effectLst/>
                <a:latin typeface="Aptos" panose="020B0004020202020204" pitchFamily="34" charset="0"/>
                <a:ea typeface="Aptos" panose="020B0004020202020204" pitchFamily="34" charset="0"/>
                <a:cs typeface="Times New Roman" panose="02020603050405020304" pitchFamily="18" charset="0"/>
              </a:rPr>
              <a:t> y Registro de Usuario</a:t>
            </a:r>
          </a:p>
          <a:p>
            <a:pPr marL="285750" lvl="0" indent="-285750">
              <a:lnSpc>
                <a:spcPct val="115000"/>
              </a:lnSpc>
              <a:buFont typeface="Arial" panose="020B0604020202020204" pitchFamily="34" charset="0"/>
              <a:buChar char="•"/>
            </a:pPr>
            <a:r>
              <a:rPr lang="es-ES" sz="1400" kern="100" dirty="0">
                <a:latin typeface="Aptos" panose="020B0004020202020204" pitchFamily="34" charset="0"/>
                <a:ea typeface="Aptos" panose="020B0004020202020204" pitchFamily="34" charset="0"/>
                <a:cs typeface="Times New Roman" panose="02020603050405020304" pitchFamily="18" charset="0"/>
              </a:rPr>
              <a:t>L</a:t>
            </a:r>
            <a:r>
              <a:rPr lang="es-ES" sz="1400" kern="100" dirty="0">
                <a:effectLst/>
                <a:latin typeface="Aptos" panose="020B0004020202020204" pitchFamily="34" charset="0"/>
                <a:ea typeface="Aptos" panose="020B0004020202020204" pitchFamily="34" charset="0"/>
                <a:cs typeface="Times New Roman" panose="02020603050405020304" pitchFamily="18" charset="0"/>
              </a:rPr>
              <a:t>istar los perros disponibles para adoptar</a:t>
            </a:r>
          </a:p>
          <a:p>
            <a:pPr marL="285750" lvl="0" indent="-285750">
              <a:lnSpc>
                <a:spcPct val="115000"/>
              </a:lnSpc>
              <a:buFont typeface="Arial" panose="020B0604020202020204" pitchFamily="34" charset="0"/>
              <a:buChar char="•"/>
            </a:pPr>
            <a:r>
              <a:rPr lang="es-ES" sz="1400" kern="100" dirty="0">
                <a:effectLst/>
                <a:latin typeface="Aptos" panose="020B0004020202020204" pitchFamily="34" charset="0"/>
                <a:ea typeface="Aptos" panose="020B0004020202020204" pitchFamily="34" charset="0"/>
                <a:cs typeface="Times New Roman" panose="02020603050405020304" pitchFamily="18" charset="0"/>
              </a:rPr>
              <a:t>Filtrar el listado de perros por tamaño, edad, peso, urgencia, distancia, protectora/particular,  circunstancia (adopción, acogida temporal, paseo/acompañamiento) …</a:t>
            </a:r>
          </a:p>
          <a:p>
            <a:pPr marL="285750" lvl="0" indent="-285750">
              <a:lnSpc>
                <a:spcPct val="115000"/>
              </a:lnSpc>
              <a:buFont typeface="Arial" panose="020B0604020202020204" pitchFamily="34" charset="0"/>
              <a:buChar char="•"/>
            </a:pPr>
            <a:r>
              <a:rPr lang="es-ES" sz="1400" kern="100" dirty="0">
                <a:latin typeface="Aptos" panose="020B0004020202020204" pitchFamily="34" charset="0"/>
                <a:ea typeface="Aptos" panose="020B0004020202020204" pitchFamily="34" charset="0"/>
                <a:cs typeface="Times New Roman" panose="02020603050405020304" pitchFamily="18" charset="0"/>
              </a:rPr>
              <a:t>Ver ficha/detalles específicos del perro seleccionado</a:t>
            </a: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lvl="0" indent="-285750">
              <a:lnSpc>
                <a:spcPct val="115000"/>
              </a:lnSpc>
              <a:spcAft>
                <a:spcPts val="800"/>
              </a:spcAft>
              <a:buFont typeface="Arial" panose="020B0604020202020204" pitchFamily="34" charset="0"/>
              <a:buChar char="•"/>
            </a:pPr>
            <a:r>
              <a:rPr lang="es-ES" sz="1400" kern="100" dirty="0">
                <a:effectLst/>
                <a:latin typeface="Aptos" panose="020B0004020202020204" pitchFamily="34" charset="0"/>
                <a:ea typeface="Aptos" panose="020B0004020202020204" pitchFamily="34" charset="0"/>
                <a:cs typeface="Times New Roman" panose="02020603050405020304" pitchFamily="18" charset="0"/>
              </a:rPr>
              <a:t>Enviar solicitud de adopción (formulario) de un perro seleccionado</a:t>
            </a:r>
          </a:p>
          <a:p>
            <a:pPr marL="285750" lvl="0" indent="-285750">
              <a:lnSpc>
                <a:spcPct val="115000"/>
              </a:lnSpc>
              <a:spcAft>
                <a:spcPts val="800"/>
              </a:spcAft>
              <a:buFont typeface="Arial" panose="020B0604020202020204" pitchFamily="34" charset="0"/>
              <a:buChar char="•"/>
            </a:pPr>
            <a:r>
              <a:rPr lang="es-ES" sz="1400" kern="100" dirty="0">
                <a:latin typeface="Aptos" panose="020B0004020202020204" pitchFamily="34" charset="0"/>
                <a:ea typeface="Aptos" panose="020B0004020202020204" pitchFamily="34" charset="0"/>
                <a:cs typeface="Times New Roman" panose="02020603050405020304" pitchFamily="18" charset="0"/>
              </a:rPr>
              <a:t>Comprobar estado de adopción</a:t>
            </a: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lvl="0" indent="-285750">
              <a:lnSpc>
                <a:spcPct val="115000"/>
              </a:lnSpc>
              <a:spcAft>
                <a:spcPts val="800"/>
              </a:spcAft>
              <a:buFont typeface="Arial" panose="020B0604020202020204" pitchFamily="34" charset="0"/>
              <a:buChar char="•"/>
            </a:pP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06B35E4A-37A2-8DEE-9EF7-1EDE26DD9E0A}"/>
              </a:ext>
            </a:extLst>
          </p:cNvPr>
          <p:cNvSpPr txBox="1"/>
          <p:nvPr/>
        </p:nvSpPr>
        <p:spPr>
          <a:xfrm>
            <a:off x="6330696" y="1238562"/>
            <a:ext cx="5276088" cy="4639860"/>
          </a:xfrm>
          <a:prstGeom prst="rect">
            <a:avLst/>
          </a:prstGeom>
          <a:noFill/>
        </p:spPr>
        <p:txBody>
          <a:bodyPr wrap="square" rtlCol="0">
            <a:spAutoFit/>
          </a:bodyPr>
          <a:lstStyle/>
          <a:p>
            <a:pPr>
              <a:lnSpc>
                <a:spcPct val="115000"/>
              </a:lnSpc>
            </a:pPr>
            <a:r>
              <a:rPr lang="es-ES" dirty="0">
                <a:solidFill>
                  <a:schemeClr val="accent5"/>
                </a:solidFill>
                <a:latin typeface="Aptos Black" panose="020B0004020202020204" pitchFamily="34" charset="0"/>
              </a:rPr>
              <a:t>NO FUNCIONALES</a:t>
            </a:r>
          </a:p>
          <a:p>
            <a:endParaRPr lang="es-ES" dirty="0">
              <a:solidFill>
                <a:schemeClr val="accent1"/>
              </a:solidFill>
              <a:latin typeface="Aptos Black" panose="020B0004020202020204" pitchFamily="34" charset="0"/>
            </a:endParaRPr>
          </a:p>
          <a:p>
            <a:pPr marL="342900" lvl="0" indent="-342900">
              <a:lnSpc>
                <a:spcPct val="115000"/>
              </a:lnSpc>
              <a:buFont typeface="Symbol" panose="05050102010706020507" pitchFamily="18" charset="2"/>
              <a:buChar char=""/>
            </a:pPr>
            <a:r>
              <a:rPr lang="es-ES" sz="1400" b="1" kern="100" dirty="0">
                <a:effectLst/>
                <a:latin typeface="Aptos" panose="020B0004020202020204" pitchFamily="34" charset="0"/>
                <a:ea typeface="Aptos" panose="020B0004020202020204" pitchFamily="34" charset="0"/>
                <a:cs typeface="Times New Roman" panose="02020603050405020304" pitchFamily="18" charset="0"/>
              </a:rPr>
              <a:t>Rendimiento:  </a:t>
            </a:r>
            <a:r>
              <a:rPr lang="es-ES" sz="1400" kern="100" dirty="0">
                <a:effectLst/>
                <a:latin typeface="Aptos" panose="020B0004020202020204" pitchFamily="34" charset="0"/>
                <a:ea typeface="Aptos" panose="020B0004020202020204" pitchFamily="34" charset="0"/>
                <a:cs typeface="Times New Roman" panose="02020603050405020304" pitchFamily="18" charset="0"/>
              </a:rPr>
              <a:t>La aplicación debe cargar la lista de perros disponibles en menos de 3 segundos bajo una conexión de internet promedio.</a:t>
            </a:r>
          </a:p>
          <a:p>
            <a:pPr marL="342900" lvl="0" indent="-342900">
              <a:lnSpc>
                <a:spcPct val="115000"/>
              </a:lnSpc>
              <a:buFont typeface="Symbol" panose="05050102010706020507" pitchFamily="18" charset="2"/>
              <a:buChar char=""/>
            </a:pPr>
            <a:r>
              <a:rPr lang="es-ES" sz="1400" b="1" kern="100" dirty="0">
                <a:effectLst/>
                <a:latin typeface="Aptos" panose="020B0004020202020204" pitchFamily="34" charset="0"/>
                <a:ea typeface="Aptos" panose="020B0004020202020204" pitchFamily="34" charset="0"/>
                <a:cs typeface="Times New Roman" panose="02020603050405020304" pitchFamily="18" charset="0"/>
              </a:rPr>
              <a:t>Usabilidad: </a:t>
            </a:r>
            <a:r>
              <a:rPr lang="es-ES" sz="1400" kern="100" dirty="0">
                <a:effectLst/>
                <a:latin typeface="Aptos" panose="020B0004020202020204" pitchFamily="34" charset="0"/>
                <a:ea typeface="Aptos" panose="020B0004020202020204" pitchFamily="34" charset="0"/>
                <a:cs typeface="Times New Roman" panose="02020603050405020304" pitchFamily="18" charset="0"/>
              </a:rPr>
              <a:t>La aplicación debe tener una interfaz intuitiva, con un diseño que permita a los usuarios completar el proceso de adopción o de oferta en adopción en no más de 6 pasos</a:t>
            </a:r>
          </a:p>
          <a:p>
            <a:pPr marL="342900" lvl="0" indent="-342900">
              <a:lnSpc>
                <a:spcPct val="115000"/>
              </a:lnSpc>
              <a:buFont typeface="Symbol" panose="05050102010706020507" pitchFamily="18" charset="2"/>
              <a:buChar char=""/>
            </a:pPr>
            <a:r>
              <a:rPr lang="es-ES" sz="1400" b="1" kern="100" dirty="0">
                <a:effectLst/>
                <a:latin typeface="Aptos" panose="020B0004020202020204" pitchFamily="34" charset="0"/>
                <a:ea typeface="Aptos" panose="020B0004020202020204" pitchFamily="34" charset="0"/>
                <a:cs typeface="Times New Roman" panose="02020603050405020304" pitchFamily="18" charset="0"/>
              </a:rPr>
              <a:t>Confiabilidad: </a:t>
            </a:r>
            <a:r>
              <a:rPr lang="es-ES" sz="1400" kern="100" dirty="0">
                <a:effectLst/>
                <a:latin typeface="Aptos" panose="020B0004020202020204" pitchFamily="34" charset="0"/>
                <a:ea typeface="Aptos" panose="020B0004020202020204" pitchFamily="34" charset="0"/>
                <a:cs typeface="Times New Roman" panose="02020603050405020304" pitchFamily="18" charset="0"/>
              </a:rPr>
              <a:t>Debe implementarse un mecanismo de recuperación automática para errores comunes, como fallos en la conexión a </a:t>
            </a:r>
            <a:r>
              <a:rPr lang="es-ES" sz="1400" kern="100" dirty="0" err="1">
                <a:effectLst/>
                <a:latin typeface="Aptos" panose="020B0004020202020204" pitchFamily="34" charset="0"/>
                <a:ea typeface="Aptos" panose="020B0004020202020204" pitchFamily="34" charset="0"/>
                <a:cs typeface="Times New Roman" panose="02020603050405020304" pitchFamily="18" charset="0"/>
              </a:rPr>
              <a:t>Firebase</a:t>
            </a:r>
            <a:r>
              <a:rPr lang="es-ES" sz="14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15000"/>
              </a:lnSpc>
              <a:buFont typeface="Symbol" panose="05050102010706020507" pitchFamily="18" charset="2"/>
              <a:buChar char=""/>
            </a:pPr>
            <a:r>
              <a:rPr lang="es-ES" sz="1400" b="1" kern="100" dirty="0" err="1">
                <a:effectLst/>
                <a:latin typeface="Aptos" panose="020B0004020202020204" pitchFamily="34" charset="0"/>
                <a:ea typeface="Aptos" panose="020B0004020202020204" pitchFamily="34" charset="0"/>
                <a:cs typeface="Times New Roman" panose="02020603050405020304" pitchFamily="18" charset="0"/>
              </a:rPr>
              <a:t>Escabilidad</a:t>
            </a:r>
            <a:r>
              <a:rPr lang="es-ES"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es-ES" sz="1400" kern="100" dirty="0">
                <a:effectLst/>
                <a:latin typeface="Aptos" panose="020B0004020202020204" pitchFamily="34" charset="0"/>
                <a:ea typeface="Aptos" panose="020B0004020202020204" pitchFamily="34" charset="0"/>
                <a:cs typeface="Times New Roman" panose="02020603050405020304" pitchFamily="18" charset="0"/>
              </a:rPr>
              <a:t>El almacenamiento de fotos y datos debe ser escalable para soportar el crecimiento del número de perros en adopción.</a:t>
            </a:r>
          </a:p>
          <a:p>
            <a:pPr marL="342900" lvl="0" indent="-342900">
              <a:lnSpc>
                <a:spcPct val="115000"/>
              </a:lnSpc>
              <a:spcAft>
                <a:spcPts val="800"/>
              </a:spcAft>
              <a:buFont typeface="Symbol" panose="05050102010706020507" pitchFamily="18" charset="2"/>
              <a:buChar char=""/>
            </a:pPr>
            <a:r>
              <a:rPr lang="es-ES" sz="1400" b="1" kern="100" dirty="0">
                <a:effectLst/>
                <a:latin typeface="Aptos" panose="020B0004020202020204" pitchFamily="34" charset="0"/>
                <a:ea typeface="Aptos" panose="020B0004020202020204" pitchFamily="34" charset="0"/>
                <a:cs typeface="Times New Roman" panose="02020603050405020304" pitchFamily="18" charset="0"/>
              </a:rPr>
              <a:t>Mantenibilidad: </a:t>
            </a:r>
            <a:r>
              <a:rPr lang="es-ES" sz="1400" kern="100" dirty="0">
                <a:effectLst/>
                <a:latin typeface="Aptos" panose="020B0004020202020204" pitchFamily="34" charset="0"/>
                <a:ea typeface="Aptos" panose="020B0004020202020204" pitchFamily="34" charset="0"/>
                <a:cs typeface="Times New Roman" panose="02020603050405020304" pitchFamily="18" charset="0"/>
              </a:rPr>
              <a:t>El </a:t>
            </a:r>
            <a:r>
              <a:rPr lang="es-ES" sz="1400" kern="100" dirty="0">
                <a:latin typeface="Aptos" panose="020B0004020202020204" pitchFamily="34" charset="0"/>
                <a:cs typeface="Times New Roman" panose="02020603050405020304" pitchFamily="18" charset="0"/>
              </a:rPr>
              <a:t>código de la aplicación debe estar documentado y seguir un estándar de codificación para facilitar futuras actualizaciones y mantenimiento.</a:t>
            </a:r>
          </a:p>
        </p:txBody>
      </p:sp>
      <p:sp>
        <p:nvSpPr>
          <p:cNvPr id="9" name="CuadroTexto 8">
            <a:extLst>
              <a:ext uri="{FF2B5EF4-FFF2-40B4-BE49-F238E27FC236}">
                <a16:creationId xmlns:a16="http://schemas.microsoft.com/office/drawing/2014/main" id="{08230B19-D843-C9C1-904F-5C918A8540E6}"/>
              </a:ext>
            </a:extLst>
          </p:cNvPr>
          <p:cNvSpPr txBox="1"/>
          <p:nvPr/>
        </p:nvSpPr>
        <p:spPr>
          <a:xfrm>
            <a:off x="585216" y="4757683"/>
            <a:ext cx="5276088" cy="1849865"/>
          </a:xfrm>
          <a:prstGeom prst="rect">
            <a:avLst/>
          </a:prstGeom>
          <a:noFill/>
          <a:ln>
            <a:solidFill>
              <a:schemeClr val="bg1"/>
            </a:solidFill>
          </a:ln>
        </p:spPr>
        <p:txBody>
          <a:bodyPr wrap="square" rtlCol="0">
            <a:spAutoFit/>
          </a:bodyPr>
          <a:lstStyle/>
          <a:p>
            <a:pPr lvl="0">
              <a:lnSpc>
                <a:spcPct val="115000"/>
              </a:lnSpc>
            </a:pPr>
            <a:r>
              <a:rPr lang="es-ES" sz="1400" kern="100" dirty="0">
                <a:solidFill>
                  <a:schemeClr val="accent5"/>
                </a:solidFill>
                <a:effectLst/>
                <a:latin typeface="Aptos Black" panose="020B0004020202020204" pitchFamily="34" charset="0"/>
                <a:ea typeface="Aptos" panose="020B0004020202020204" pitchFamily="34" charset="0"/>
                <a:cs typeface="Times New Roman" panose="02020603050405020304" pitchFamily="18" charset="0"/>
              </a:rPr>
              <a:t>NOTA IMPORTANTE:   </a:t>
            </a:r>
            <a:r>
              <a:rPr lang="es-ES" sz="1200" kern="100" dirty="0">
                <a:latin typeface="Aptos" panose="020B0004020202020204" pitchFamily="34" charset="0"/>
                <a:ea typeface="Aptos" panose="020B0004020202020204" pitchFamily="34" charset="0"/>
                <a:cs typeface="Times New Roman" panose="02020603050405020304" pitchFamily="18" charset="0"/>
              </a:rPr>
              <a:t>En este ámbito de la aplicación, no se contempla realizar la funcionalidad de la protectora, nos centraremos en la parte del usuario particular.   La funcionalidad de la protectora se realizará después, bien dentro de la misma aplicación (con un usuario tipo “protectora”), o bien dentro de una aplicación distinta propia para las protectoras, sobre la misma base de datos  (que podría incluso ser una aplicación esta vez ya en web, en vez de móvil, aspecto que queda por definir)</a:t>
            </a:r>
            <a:endParaRPr lang="es-ES" sz="1200" kern="100" dirty="0">
              <a:effectLst/>
              <a:latin typeface="Aptos" panose="020B0004020202020204" pitchFamily="34" charset="0"/>
              <a:ea typeface="Aptos" panose="020B0004020202020204" pitchFamily="34" charset="0"/>
              <a:cs typeface="Times New Roman" panose="02020603050405020304" pitchFamily="18" charset="0"/>
            </a:endParaRPr>
          </a:p>
          <a:p>
            <a:pPr lvl="0">
              <a:lnSpc>
                <a:spcPct val="115000"/>
              </a:lnSpc>
            </a:pPr>
            <a:endParaRPr lang="es-E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3553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0E5E675-EC54-0208-3304-AA93A8578304}"/>
              </a:ext>
            </a:extLst>
          </p:cNvPr>
          <p:cNvSpPr txBox="1"/>
          <p:nvPr/>
        </p:nvSpPr>
        <p:spPr>
          <a:xfrm>
            <a:off x="3137836" y="548640"/>
            <a:ext cx="6343048" cy="984885"/>
          </a:xfrm>
          <a:prstGeom prst="rect">
            <a:avLst/>
          </a:prstGeom>
          <a:noFill/>
        </p:spPr>
        <p:txBody>
          <a:bodyPr wrap="square" lIns="91440" tIns="45720" rIns="91440" bIns="45720" rtlCol="0" anchor="t">
            <a:spAutoFit/>
          </a:bodyPr>
          <a:lstStyle/>
          <a:p>
            <a:pPr algn="ctr"/>
            <a:r>
              <a:rPr lang="es-ES" sz="4000" dirty="0">
                <a:solidFill>
                  <a:schemeClr val="accent1"/>
                </a:solidFill>
                <a:latin typeface="Aptos Black"/>
              </a:rPr>
              <a:t>DIAGRAMA DE FLUJO</a:t>
            </a:r>
          </a:p>
          <a:p>
            <a:endParaRPr lang="es-ES" dirty="0"/>
          </a:p>
        </p:txBody>
      </p:sp>
      <p:pic>
        <p:nvPicPr>
          <p:cNvPr id="5" name="Picture 4">
            <a:extLst>
              <a:ext uri="{FF2B5EF4-FFF2-40B4-BE49-F238E27FC236}">
                <a16:creationId xmlns:a16="http://schemas.microsoft.com/office/drawing/2014/main" id="{3EA212DC-B02D-CF09-D0C6-8FC99F6049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548810"/>
            <a:ext cx="12192000" cy="4495528"/>
          </a:xfrm>
          <a:prstGeom prst="rect">
            <a:avLst/>
          </a:prstGeom>
        </p:spPr>
      </p:pic>
    </p:spTree>
    <p:extLst>
      <p:ext uri="{BB962C8B-B14F-4D97-AF65-F5344CB8AC3E}">
        <p14:creationId xmlns:p14="http://schemas.microsoft.com/office/powerpoint/2010/main" val="174243923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1809f85-99d2-4871-a4f6-ff142ff951a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8A1C361180CBE45AC86E6A3E36027EA" ma:contentTypeVersion="17" ma:contentTypeDescription="Crear nuevo documento." ma:contentTypeScope="" ma:versionID="9c05b406702c1a1b0ba0a949fbc21b48">
  <xsd:schema xmlns:xsd="http://www.w3.org/2001/XMLSchema" xmlns:xs="http://www.w3.org/2001/XMLSchema" xmlns:p="http://schemas.microsoft.com/office/2006/metadata/properties" xmlns:ns3="e1809f85-99d2-4871-a4f6-ff142ff951a2" xmlns:ns4="bdf78849-789b-434f-befb-41c543323edb" targetNamespace="http://schemas.microsoft.com/office/2006/metadata/properties" ma:root="true" ma:fieldsID="b2af937306a8c990f779c9305b213546" ns3:_="" ns4:_="">
    <xsd:import namespace="e1809f85-99d2-4871-a4f6-ff142ff951a2"/>
    <xsd:import namespace="bdf78849-789b-434f-befb-41c543323ed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_activity" minOccurs="0"/>
                <xsd:element ref="ns3:MediaServiceSystem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809f85-99d2-4871-a4f6-ff142ff951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df78849-789b-434f-befb-41c543323edb"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67451A-09F4-491F-858F-199E74BC25B5}">
  <ds:schemaRefs>
    <ds:schemaRef ds:uri="e1809f85-99d2-4871-a4f6-ff142ff951a2"/>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elements/1.1/"/>
    <ds:schemaRef ds:uri="bdf78849-789b-434f-befb-41c543323edb"/>
    <ds:schemaRef ds:uri="http://purl.org/dc/dcmitype/"/>
  </ds:schemaRefs>
</ds:datastoreItem>
</file>

<file path=customXml/itemProps2.xml><?xml version="1.0" encoding="utf-8"?>
<ds:datastoreItem xmlns:ds="http://schemas.openxmlformats.org/officeDocument/2006/customXml" ds:itemID="{0F7CB50F-F24C-464D-B0B4-8CF8275404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809f85-99d2-4871-a4f6-ff142ff951a2"/>
    <ds:schemaRef ds:uri="bdf78849-789b-434f-befb-41c543323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080BCF-1F47-4295-9AA8-4F77CFB6E8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TM03457485[[fn=Malla]]</Template>
  <TotalTime>2523</TotalTime>
  <Words>1060</Words>
  <Application>Microsoft Office PowerPoint</Application>
  <PresentationFormat>Panorámica</PresentationFormat>
  <Paragraphs>137</Paragraphs>
  <Slides>15</Slides>
  <Notes>9</Notes>
  <HiddenSlides>4</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15</vt:i4>
      </vt:variant>
    </vt:vector>
  </HeadingPairs>
  <TitlesOfParts>
    <vt:vector size="29" baseType="lpstr">
      <vt:lpstr>Aharoni</vt:lpstr>
      <vt:lpstr>Aptos</vt:lpstr>
      <vt:lpstr>Aptos  </vt:lpstr>
      <vt:lpstr>Aptos Black</vt:lpstr>
      <vt:lpstr>Arial</vt:lpstr>
      <vt:lpstr>Calibri</vt:lpstr>
      <vt:lpstr>Calibri Light</vt:lpstr>
      <vt:lpstr>Google Sans Text</vt:lpstr>
      <vt:lpstr>Symbol</vt:lpstr>
      <vt:lpstr>The Hand Bold</vt:lpstr>
      <vt:lpstr>The Serif Hand Black</vt:lpstr>
      <vt:lpstr>Wingdings</vt:lpstr>
      <vt:lpstr>SketchyVTI</vt:lpstr>
      <vt:lpstr>Retrospect</vt:lpstr>
      <vt:lpstr>DogHero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Diagrama  de Flujo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DogHero</dc:title>
  <dc:creator>Nerea Gorostidi Garcia</dc:creator>
  <cp:lastModifiedBy>Nerea Gorostidi</cp:lastModifiedBy>
  <cp:revision>7</cp:revision>
  <dcterms:created xsi:type="dcterms:W3CDTF">2024-08-28T01:15:06Z</dcterms:created>
  <dcterms:modified xsi:type="dcterms:W3CDTF">2024-10-04T20:35:33Z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0x01010018A1C361180CBE45AC86E6A3E36027EA</vt:lpwstr>
  </property>
</Properties>
</file>