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E3FF6-80AD-48DB-824F-F7B91CEA7700}" v="1" dt="2024-01-10T19:02:36.8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mu Matilainen" userId="3344dd91-dd8f-47c6-94c9-4b8ca534fb11" providerId="ADAL" clId="{E74E3FF6-80AD-48DB-824F-F7B91CEA7700}"/>
    <pc:docChg chg="custSel delSld modSld">
      <pc:chgData name="Teemu Matilainen" userId="3344dd91-dd8f-47c6-94c9-4b8ca534fb11" providerId="ADAL" clId="{E74E3FF6-80AD-48DB-824F-F7B91CEA7700}" dt="2024-01-10T19:07:22.099" v="18" actId="47"/>
      <pc:docMkLst>
        <pc:docMk/>
      </pc:docMkLst>
      <pc:sldChg chg="modSp mod">
        <pc:chgData name="Teemu Matilainen" userId="3344dd91-dd8f-47c6-94c9-4b8ca534fb11" providerId="ADAL" clId="{E74E3FF6-80AD-48DB-824F-F7B91CEA7700}" dt="2024-01-10T19:05:17.190" v="4" actId="1076"/>
        <pc:sldMkLst>
          <pc:docMk/>
          <pc:sldMk cId="0" sldId="258"/>
        </pc:sldMkLst>
        <pc:spChg chg="mod">
          <ac:chgData name="Teemu Matilainen" userId="3344dd91-dd8f-47c6-94c9-4b8ca534fb11" providerId="ADAL" clId="{E74E3FF6-80AD-48DB-824F-F7B91CEA7700}" dt="2024-01-10T19:05:17.190" v="4" actId="1076"/>
          <ac:spMkLst>
            <pc:docMk/>
            <pc:sldMk cId="0" sldId="258"/>
            <ac:spMk id="2" creationId="{00000000-0000-0000-0000-000000000000}"/>
          </ac:spMkLst>
        </pc:spChg>
        <pc:picChg chg="mod">
          <ac:chgData name="Teemu Matilainen" userId="3344dd91-dd8f-47c6-94c9-4b8ca534fb11" providerId="ADAL" clId="{E74E3FF6-80AD-48DB-824F-F7B91CEA7700}" dt="2024-01-10T19:04:51.877" v="2" actId="1076"/>
          <ac:picMkLst>
            <pc:docMk/>
            <pc:sldMk cId="0" sldId="258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E74E3FF6-80AD-48DB-824F-F7B91CEA7700}" dt="2024-01-10T19:05:24.770" v="5" actId="1076"/>
        <pc:sldMkLst>
          <pc:docMk/>
          <pc:sldMk cId="0" sldId="259"/>
        </pc:sldMkLst>
        <pc:picChg chg="mod">
          <ac:chgData name="Teemu Matilainen" userId="3344dd91-dd8f-47c6-94c9-4b8ca534fb11" providerId="ADAL" clId="{E74E3FF6-80AD-48DB-824F-F7B91CEA7700}" dt="2024-01-10T19:05:24.770" v="5" actId="1076"/>
          <ac:picMkLst>
            <pc:docMk/>
            <pc:sldMk cId="0" sldId="259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E74E3FF6-80AD-48DB-824F-F7B91CEA7700}" dt="2024-01-10T19:05:29.414" v="6" actId="1076"/>
        <pc:sldMkLst>
          <pc:docMk/>
          <pc:sldMk cId="0" sldId="260"/>
        </pc:sldMkLst>
        <pc:picChg chg="mod">
          <ac:chgData name="Teemu Matilainen" userId="3344dd91-dd8f-47c6-94c9-4b8ca534fb11" providerId="ADAL" clId="{E74E3FF6-80AD-48DB-824F-F7B91CEA7700}" dt="2024-01-10T19:05:29.414" v="6" actId="1076"/>
          <ac:picMkLst>
            <pc:docMk/>
            <pc:sldMk cId="0" sldId="260"/>
            <ac:picMk id="4" creationId="{00000000-0000-0000-0000-000000000000}"/>
          </ac:picMkLst>
        </pc:picChg>
      </pc:sldChg>
      <pc:sldChg chg="modSp mod">
        <pc:chgData name="Teemu Matilainen" userId="3344dd91-dd8f-47c6-94c9-4b8ca534fb11" providerId="ADAL" clId="{E74E3FF6-80AD-48DB-824F-F7B91CEA7700}" dt="2024-01-10T19:05:36.682" v="7" actId="1076"/>
        <pc:sldMkLst>
          <pc:docMk/>
          <pc:sldMk cId="0" sldId="263"/>
        </pc:sldMkLst>
        <pc:picChg chg="mod">
          <ac:chgData name="Teemu Matilainen" userId="3344dd91-dd8f-47c6-94c9-4b8ca534fb11" providerId="ADAL" clId="{E74E3FF6-80AD-48DB-824F-F7B91CEA7700}" dt="2024-01-10T19:05:36.682" v="7" actId="1076"/>
          <ac:picMkLst>
            <pc:docMk/>
            <pc:sldMk cId="0" sldId="263"/>
            <ac:picMk id="3" creationId="{00000000-0000-0000-0000-000000000000}"/>
          </ac:picMkLst>
        </pc:picChg>
      </pc:sldChg>
      <pc:sldChg chg="modSp mod">
        <pc:chgData name="Teemu Matilainen" userId="3344dd91-dd8f-47c6-94c9-4b8ca534fb11" providerId="ADAL" clId="{E74E3FF6-80AD-48DB-824F-F7B91CEA7700}" dt="2024-01-10T19:05:44.406" v="8" actId="1076"/>
        <pc:sldMkLst>
          <pc:docMk/>
          <pc:sldMk cId="0" sldId="264"/>
        </pc:sldMkLst>
        <pc:picChg chg="mod">
          <ac:chgData name="Teemu Matilainen" userId="3344dd91-dd8f-47c6-94c9-4b8ca534fb11" providerId="ADAL" clId="{E74E3FF6-80AD-48DB-824F-F7B91CEA7700}" dt="2024-01-10T19:05:44.406" v="8" actId="1076"/>
          <ac:picMkLst>
            <pc:docMk/>
            <pc:sldMk cId="0" sldId="264"/>
            <ac:picMk id="2" creationId="{00000000-0000-0000-0000-000000000000}"/>
          </ac:picMkLst>
        </pc:picChg>
      </pc:sldChg>
      <pc:sldChg chg="modSp mod">
        <pc:chgData name="Teemu Matilainen" userId="3344dd91-dd8f-47c6-94c9-4b8ca534fb11" providerId="ADAL" clId="{E74E3FF6-80AD-48DB-824F-F7B91CEA7700}" dt="2024-01-10T19:06:01.029" v="9" actId="1076"/>
        <pc:sldMkLst>
          <pc:docMk/>
          <pc:sldMk cId="0" sldId="275"/>
        </pc:sldMkLst>
        <pc:picChg chg="mod">
          <ac:chgData name="Teemu Matilainen" userId="3344dd91-dd8f-47c6-94c9-4b8ca534fb11" providerId="ADAL" clId="{E74E3FF6-80AD-48DB-824F-F7B91CEA7700}" dt="2024-01-10T19:06:01.029" v="9" actId="1076"/>
          <ac:picMkLst>
            <pc:docMk/>
            <pc:sldMk cId="0" sldId="275"/>
            <ac:picMk id="4" creationId="{00000000-0000-0000-0000-000000000000}"/>
          </ac:picMkLst>
        </pc:picChg>
      </pc:sldChg>
      <pc:sldChg chg="addSp delSp modSp mod">
        <pc:chgData name="Teemu Matilainen" userId="3344dd91-dd8f-47c6-94c9-4b8ca534fb11" providerId="ADAL" clId="{E74E3FF6-80AD-48DB-824F-F7B91CEA7700}" dt="2024-01-10T19:06:56.473" v="17" actId="1076"/>
        <pc:sldMkLst>
          <pc:docMk/>
          <pc:sldMk cId="0" sldId="276"/>
        </pc:sldMkLst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" creationId="{00000000-0000-0000-0000-000000000000}"/>
          </ac:spMkLst>
        </pc:spChg>
        <pc:spChg chg="add mod">
          <ac:chgData name="Teemu Matilainen" userId="3344dd91-dd8f-47c6-94c9-4b8ca534fb11" providerId="ADAL" clId="{E74E3FF6-80AD-48DB-824F-F7B91CEA7700}" dt="2024-01-10T19:06:56.473" v="17" actId="1076"/>
          <ac:spMkLst>
            <pc:docMk/>
            <pc:sldMk cId="0" sldId="276"/>
            <ac:spMk id="3" creationId="{321E4A18-3C97-A515-94DF-D63B4C8809F6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1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2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3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4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5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6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7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5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6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7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8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89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0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1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2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3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4" creationId="{00000000-0000-0000-0000-000000000000}"/>
          </ac:spMkLst>
        </pc:spChg>
        <pc:spChg chg="del">
          <ac:chgData name="Teemu Matilainen" userId="3344dd91-dd8f-47c6-94c9-4b8ca534fb11" providerId="ADAL" clId="{E74E3FF6-80AD-48DB-824F-F7B91CEA7700}" dt="2024-01-10T19:02:32.968" v="0" actId="478"/>
          <ac:spMkLst>
            <pc:docMk/>
            <pc:sldMk cId="0" sldId="276"/>
            <ac:spMk id="95" creationId="{00000000-0000-0000-0000-000000000000}"/>
          </ac:spMkLst>
        </pc:spChg>
        <pc:graphicFrameChg chg="del">
          <ac:chgData name="Teemu Matilainen" userId="3344dd91-dd8f-47c6-94c9-4b8ca534fb11" providerId="ADAL" clId="{E74E3FF6-80AD-48DB-824F-F7B91CEA7700}" dt="2024-01-10T19:02:32.968" v="0" actId="478"/>
          <ac:graphicFrameMkLst>
            <pc:docMk/>
            <pc:sldMk cId="0" sldId="276"/>
            <ac:graphicFrameMk id="35" creationId="{00000000-0000-0000-0000-000000000000}"/>
          </ac:graphicFrameMkLst>
        </pc:graphicFrameChg>
        <pc:picChg chg="add mod">
          <ac:chgData name="Teemu Matilainen" userId="3344dd91-dd8f-47c6-94c9-4b8ca534fb11" providerId="ADAL" clId="{E74E3FF6-80AD-48DB-824F-F7B91CEA7700}" dt="2024-01-10T19:06:13.516" v="10" actId="1076"/>
          <ac:picMkLst>
            <pc:docMk/>
            <pc:sldMk cId="0" sldId="276"/>
            <ac:picMk id="96" creationId="{7249345F-6E7A-2683-8D51-3CEEA763A69C}"/>
          </ac:picMkLst>
        </pc:picChg>
      </pc:sldChg>
      <pc:sldChg chg="modSp del mod">
        <pc:chgData name="Teemu Matilainen" userId="3344dd91-dd8f-47c6-94c9-4b8ca534fb11" providerId="ADAL" clId="{E74E3FF6-80AD-48DB-824F-F7B91CEA7700}" dt="2024-01-10T19:07:22.099" v="18" actId="47"/>
        <pc:sldMkLst>
          <pc:docMk/>
          <pc:sldMk cId="0" sldId="277"/>
        </pc:sldMkLst>
        <pc:spChg chg="mod">
          <ac:chgData name="Teemu Matilainen" userId="3344dd91-dd8f-47c6-94c9-4b8ca534fb11" providerId="ADAL" clId="{E74E3FF6-80AD-48DB-824F-F7B91CEA7700}" dt="2024-01-10T19:06:21.964" v="11" actId="21"/>
          <ac:spMkLst>
            <pc:docMk/>
            <pc:sldMk cId="0" sldId="27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884936"/>
            <a:ext cx="741299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718704"/>
            <a:ext cx="8783955" cy="429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emu.matilainen@savonia.fi" TargetMode="Externa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2247" y="1607922"/>
            <a:ext cx="316420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36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Oriented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Programming Using</a:t>
            </a:r>
            <a:endParaRPr sz="2000">
              <a:latin typeface="Times New Roman"/>
              <a:cs typeface="Times New Roman"/>
            </a:endParaRPr>
          </a:p>
          <a:p>
            <a:pPr marL="5080" algn="ctr">
              <a:lnSpc>
                <a:spcPct val="100000"/>
              </a:lnSpc>
              <a:spcBef>
                <a:spcPts val="885"/>
              </a:spcBef>
            </a:pPr>
            <a:r>
              <a:rPr sz="2000" spc="-10" dirty="0">
                <a:latin typeface="Times New Roman"/>
                <a:cs typeface="Times New Roman"/>
              </a:rPr>
              <a:t>Python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4064" y="3689705"/>
            <a:ext cx="306197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9120">
              <a:lnSpc>
                <a:spcPct val="137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Teemu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Matilainen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teemu.matilainen@savonia.fi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1301056"/>
            <a:ext cx="8870950" cy="305689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widely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10" dirty="0">
                <a:latin typeface="Times New Roman"/>
                <a:cs typeface="Times New Roman"/>
              </a:rPr>
              <a:t> settings,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-20" dirty="0">
                <a:latin typeface="Times New Roman"/>
                <a:cs typeface="Times New Roman"/>
              </a:rPr>
              <a:t> JSON-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way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700" marR="119380">
              <a:lnSpc>
                <a:spcPct val="103400"/>
              </a:lnSpc>
              <a:spcBef>
                <a:spcPts val="805"/>
              </a:spcBef>
            </a:pPr>
            <a:r>
              <a:rPr sz="2000" dirty="0">
                <a:latin typeface="Times New Roman"/>
                <a:cs typeface="Times New Roman"/>
              </a:rPr>
              <a:t>It's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3.7,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insertion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items.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0" dirty="0">
                <a:latin typeface="Times New Roman"/>
                <a:cs typeface="Times New Roman"/>
              </a:rPr>
              <a:t> key-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preserved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iterating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dictionary.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20" dirty="0">
                <a:latin typeface="Times New Roman"/>
                <a:cs typeface="Times New Roman"/>
              </a:rPr>
              <a:t> 3.7,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guarantee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  <a:p>
            <a:pPr marL="12700" marR="267970">
              <a:lnSpc>
                <a:spcPct val="103000"/>
              </a:lnSpc>
              <a:spcBef>
                <a:spcPts val="815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representations.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dictionary: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Literal</a:t>
            </a:r>
            <a:r>
              <a:rPr spc="-25" dirty="0"/>
              <a:t> </a:t>
            </a:r>
            <a:r>
              <a:rPr spc="-10" dirty="0"/>
              <a:t>Notation: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7371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dirty="0"/>
              <a:t>In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above example, </a:t>
            </a:r>
            <a:r>
              <a:rPr b="1" spc="-10" dirty="0">
                <a:latin typeface="Times New Roman"/>
                <a:cs typeface="Times New Roman"/>
              </a:rPr>
              <a:t>dict_representation_1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b="1" spc="-10" dirty="0">
                <a:latin typeface="Times New Roman"/>
                <a:cs typeface="Times New Roman"/>
              </a:rPr>
              <a:t>dict_representation_2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spc="-25" dirty="0"/>
              <a:t>are </a:t>
            </a:r>
            <a:r>
              <a:rPr dirty="0"/>
              <a:t>structurally</a:t>
            </a:r>
            <a:r>
              <a:rPr spc="-5" dirty="0"/>
              <a:t> </a:t>
            </a:r>
            <a:r>
              <a:rPr dirty="0"/>
              <a:t>identical</a:t>
            </a:r>
            <a:r>
              <a:rPr spc="-20" dirty="0"/>
              <a:t> </a:t>
            </a:r>
            <a:r>
              <a:rPr dirty="0"/>
              <a:t>even</a:t>
            </a:r>
            <a:r>
              <a:rPr spc="-15" dirty="0"/>
              <a:t> </a:t>
            </a:r>
            <a:r>
              <a:rPr dirty="0"/>
              <a:t>though</a:t>
            </a:r>
            <a:r>
              <a:rPr spc="-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order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key-</a:t>
            </a:r>
            <a:r>
              <a:rPr dirty="0"/>
              <a:t>value</a:t>
            </a:r>
            <a:r>
              <a:rPr spc="-20" dirty="0"/>
              <a:t> </a:t>
            </a:r>
            <a:r>
              <a:rPr dirty="0"/>
              <a:t>pairs</a:t>
            </a:r>
            <a:r>
              <a:rPr spc="-1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different.</a:t>
            </a:r>
            <a:r>
              <a:rPr spc="-15" dirty="0"/>
              <a:t> </a:t>
            </a:r>
            <a:r>
              <a:rPr spc="-10" dirty="0"/>
              <a:t>Starting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Python</a:t>
            </a:r>
            <a:r>
              <a:rPr spc="-15" dirty="0"/>
              <a:t> </a:t>
            </a:r>
            <a:r>
              <a:rPr dirty="0"/>
              <a:t>3.7,</a:t>
            </a:r>
            <a:r>
              <a:rPr spc="-15" dirty="0"/>
              <a:t> </a:t>
            </a:r>
            <a:r>
              <a:rPr dirty="0"/>
              <a:t>dictionaries</a:t>
            </a:r>
            <a:r>
              <a:rPr spc="-20" dirty="0"/>
              <a:t> </a:t>
            </a:r>
            <a:r>
              <a:rPr dirty="0"/>
              <a:t>preserve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order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insertion,</a:t>
            </a:r>
            <a:r>
              <a:rPr spc="-5" dirty="0"/>
              <a:t> </a:t>
            </a:r>
            <a:r>
              <a:rPr dirty="0"/>
              <a:t>so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order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key-value </a:t>
            </a:r>
            <a:r>
              <a:rPr dirty="0"/>
              <a:t>pairs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maintained</a:t>
            </a:r>
            <a:r>
              <a:rPr spc="-25" dirty="0"/>
              <a:t> </a:t>
            </a:r>
            <a:r>
              <a:rPr dirty="0"/>
              <a:t>when</a:t>
            </a:r>
            <a:r>
              <a:rPr spc="-5" dirty="0"/>
              <a:t> </a:t>
            </a:r>
            <a:r>
              <a:rPr dirty="0"/>
              <a:t>iterating</a:t>
            </a:r>
            <a:r>
              <a:rPr spc="-25" dirty="0"/>
              <a:t> </a:t>
            </a:r>
            <a:r>
              <a:rPr dirty="0"/>
              <a:t>over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dictionary.</a:t>
            </a:r>
            <a:r>
              <a:rPr spc="-20" dirty="0"/>
              <a:t> </a:t>
            </a:r>
            <a:r>
              <a:rPr spc="-10" dirty="0"/>
              <a:t>However,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any</a:t>
            </a:r>
            <a:r>
              <a:rPr spc="-20" dirty="0"/>
              <a:t> </a:t>
            </a:r>
            <a:r>
              <a:rPr dirty="0"/>
              <a:t>version</a:t>
            </a:r>
            <a:r>
              <a:rPr spc="-25" dirty="0"/>
              <a:t> of </a:t>
            </a:r>
            <a:r>
              <a:rPr dirty="0"/>
              <a:t>Python,</a:t>
            </a:r>
            <a:r>
              <a:rPr spc="-15" dirty="0"/>
              <a:t> </a:t>
            </a:r>
            <a:r>
              <a:rPr dirty="0"/>
              <a:t>these</a:t>
            </a:r>
            <a:r>
              <a:rPr spc="-20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dirty="0"/>
              <a:t>dictionaries</a:t>
            </a:r>
            <a:r>
              <a:rPr spc="-25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considered</a:t>
            </a:r>
            <a:r>
              <a:rPr spc="-25" dirty="0"/>
              <a:t> </a:t>
            </a:r>
            <a:r>
              <a:rPr spc="-10" dirty="0"/>
              <a:t>equivalent.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31201"/>
            <a:ext cx="5731497" cy="13842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493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Using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dict()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Constructor: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780766"/>
            <a:ext cx="8863330" cy="23253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-6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dict_representation_1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dict_representation_2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again </a:t>
            </a:r>
            <a:r>
              <a:rPr sz="2000" dirty="0">
                <a:latin typeface="Times New Roman"/>
                <a:cs typeface="Times New Roman"/>
              </a:rPr>
              <a:t>structurally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identical,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though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dict()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constructor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keyword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arguments.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key-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pairs.</a:t>
            </a:r>
            <a:endParaRPr sz="2000">
              <a:latin typeface="Times New Roman"/>
              <a:cs typeface="Times New Roman"/>
            </a:endParaRPr>
          </a:p>
          <a:p>
            <a:pPr marL="12700" marR="176530">
              <a:lnSpc>
                <a:spcPct val="103499"/>
              </a:lnSpc>
              <a:spcBef>
                <a:spcPts val="790"/>
              </a:spcBef>
            </a:pPr>
            <a:r>
              <a:rPr sz="2000" dirty="0">
                <a:latin typeface="Times New Roman"/>
                <a:cs typeface="Times New Roman"/>
              </a:rPr>
              <a:t>It's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equality,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considers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 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key-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regardless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insertion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10" dirty="0">
                <a:latin typeface="Times New Roman"/>
                <a:cs typeface="Times New Roman"/>
              </a:rPr>
              <a:t> them.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31201"/>
            <a:ext cx="5723752" cy="13550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30" dirty="0"/>
              <a:t> </a:t>
            </a:r>
            <a:r>
              <a:rPr spc="-10" dirty="0"/>
              <a:t>Objects: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718704"/>
            <a:ext cx="8480425" cy="21101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every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(class).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Whether it's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 structures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dictionaries,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objects:</a:t>
            </a: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Integers: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248" y="4725970"/>
            <a:ext cx="1116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Strings: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502" y="5958807"/>
            <a:ext cx="862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Lists: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944111"/>
            <a:ext cx="5731509" cy="682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171317"/>
            <a:ext cx="5731497" cy="6915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86" y="1733766"/>
            <a:ext cx="1651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Dictionaries: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540" y="3001725"/>
            <a:ext cx="1412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Functions: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795" y="4705401"/>
            <a:ext cx="1130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Classes: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5731497" cy="7232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179828"/>
            <a:ext cx="5731509" cy="7270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3448811"/>
            <a:ext cx="5731509" cy="11597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5152644"/>
            <a:ext cx="5731497" cy="13817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7.</a:t>
            </a:r>
            <a:r>
              <a:rPr b="0" spc="-210" dirty="0">
                <a:latin typeface="Times New Roman"/>
                <a:cs typeface="Times New Roman"/>
              </a:rPr>
              <a:t> </a:t>
            </a:r>
            <a:r>
              <a:rPr dirty="0"/>
              <a:t>Modules:</a:t>
            </a:r>
            <a:r>
              <a:rPr spc="-40" dirty="0"/>
              <a:t> </a:t>
            </a:r>
            <a:r>
              <a:rPr b="0" dirty="0">
                <a:latin typeface="Times New Roman"/>
                <a:cs typeface="Times New Roman"/>
              </a:rPr>
              <a:t>Modules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themselves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objects.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300" y="2169692"/>
            <a:ext cx="8312784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Custom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Objects: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You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instantiate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them.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60" y="5309303"/>
            <a:ext cx="8846185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Understanding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everything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fundamental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passed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around,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manipulated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31201"/>
            <a:ext cx="5731497" cy="7359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930880"/>
            <a:ext cx="5731509" cy="18668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methods: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445" y="1718704"/>
            <a:ext cx="8865870" cy="179578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variety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built-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manipulate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string methods: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str.capitalize():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</a:t>
            </a:r>
            <a:r>
              <a:rPr sz="2000" spc="-10" dirty="0">
                <a:latin typeface="Times New Roman"/>
                <a:cs typeface="Times New Roman"/>
              </a:rPr>
              <a:t> capitalized.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993" y="4680159"/>
            <a:ext cx="8194040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str.upper()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str.lower()</a:t>
            </a:r>
            <a:r>
              <a:rPr sz="2000" spc="-2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uppercase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lowercase.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628796"/>
            <a:ext cx="5731497" cy="9563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286" y="2440901"/>
            <a:ext cx="7856855" cy="6451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41300" marR="5080" indent="-229235">
              <a:lnSpc>
                <a:spcPct val="103000"/>
              </a:lnSpc>
              <a:spcBef>
                <a:spcPts val="30"/>
              </a:spcBef>
            </a:pPr>
            <a:r>
              <a:rPr b="0" dirty="0">
                <a:latin typeface="Times New Roman"/>
                <a:cs typeface="Times New Roman"/>
              </a:rPr>
              <a:t>3.</a:t>
            </a:r>
            <a:r>
              <a:rPr b="0" spc="-210" dirty="0">
                <a:latin typeface="Times New Roman"/>
                <a:cs typeface="Times New Roman"/>
              </a:rPr>
              <a:t> </a:t>
            </a:r>
            <a:r>
              <a:rPr spc="-10" dirty="0"/>
              <a:t>str.title()</a:t>
            </a:r>
            <a:r>
              <a:rPr b="0" spc="-10" dirty="0">
                <a:latin typeface="Times New Roman"/>
                <a:cs typeface="Times New Roman"/>
              </a:rPr>
              <a:t>: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Returns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titlecased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version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string,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where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words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start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with </a:t>
            </a:r>
            <a:r>
              <a:rPr b="0" dirty="0">
                <a:latin typeface="Times New Roman"/>
                <a:cs typeface="Times New Roman"/>
              </a:rPr>
              <a:t>uppercase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letters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remaining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characters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lowercase.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540" y="4271323"/>
            <a:ext cx="7964805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str.strip()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trailing</a:t>
            </a:r>
            <a:r>
              <a:rPr sz="2000" spc="-10" dirty="0">
                <a:latin typeface="Times New Roman"/>
                <a:cs typeface="Times New Roman"/>
              </a:rPr>
              <a:t> whitespace removed.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914400"/>
            <a:ext cx="5731509" cy="14306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201924"/>
            <a:ext cx="5731509" cy="9745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5033772"/>
            <a:ext cx="5731497" cy="9532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84936"/>
            <a:ext cx="8452485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b="0" dirty="0">
                <a:latin typeface="Times New Roman"/>
                <a:cs typeface="Times New Roman"/>
              </a:rPr>
              <a:t>5.</a:t>
            </a:r>
            <a:r>
              <a:rPr b="0" spc="-210" dirty="0">
                <a:latin typeface="Times New Roman"/>
                <a:cs typeface="Times New Roman"/>
              </a:rPr>
              <a:t> </a:t>
            </a:r>
            <a:r>
              <a:rPr spc="-10" dirty="0"/>
              <a:t>str.startswith(prefix)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str.endswith(suffix)</a:t>
            </a:r>
            <a:r>
              <a:rPr b="0" spc="-10" dirty="0">
                <a:latin typeface="Times New Roman"/>
                <a:cs typeface="Times New Roman"/>
              </a:rPr>
              <a:t>: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Returns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20" dirty="0"/>
              <a:t>True</a:t>
            </a:r>
            <a:r>
              <a:rPr spc="-35" dirty="0"/>
              <a:t> </a:t>
            </a:r>
            <a:r>
              <a:rPr b="0" dirty="0">
                <a:latin typeface="Times New Roman"/>
                <a:cs typeface="Times New Roman"/>
              </a:rPr>
              <a:t>if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string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starts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specified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prefix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or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ends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specified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suffix;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otherwise,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returns </a:t>
            </a:r>
            <a:r>
              <a:rPr spc="-10" dirty="0"/>
              <a:t>False</a:t>
            </a:r>
            <a:r>
              <a:rPr b="0" spc="-1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063" y="2997352"/>
            <a:ext cx="8157845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str.replace(old,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new)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occurrences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substring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old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replaced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new</a:t>
            </a:r>
            <a:r>
              <a:rPr sz="2000" spc="-2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63" y="4829300"/>
            <a:ext cx="7712709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7.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str.split(separator)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Splits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 into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substrings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separator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961603"/>
            <a:ext cx="5731509" cy="941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3759708"/>
            <a:ext cx="5731509" cy="974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5591555"/>
            <a:ext cx="5731509" cy="9689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884936"/>
            <a:ext cx="8575675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41300" marR="5080" indent="-229235">
              <a:lnSpc>
                <a:spcPct val="103499"/>
              </a:lnSpc>
              <a:spcBef>
                <a:spcPts val="20"/>
              </a:spcBef>
            </a:pPr>
            <a:r>
              <a:rPr b="0" dirty="0">
                <a:latin typeface="Times New Roman"/>
                <a:cs typeface="Times New Roman"/>
              </a:rPr>
              <a:t>8.</a:t>
            </a:r>
            <a:r>
              <a:rPr b="0" spc="-210" dirty="0">
                <a:latin typeface="Times New Roman"/>
                <a:cs typeface="Times New Roman"/>
              </a:rPr>
              <a:t> </a:t>
            </a:r>
            <a:r>
              <a:rPr spc="-10" dirty="0"/>
              <a:t>str.join(iterable)</a:t>
            </a:r>
            <a:r>
              <a:rPr b="0" spc="-10" dirty="0">
                <a:latin typeface="Times New Roman"/>
                <a:cs typeface="Times New Roman"/>
              </a:rPr>
              <a:t>: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Joins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iterable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(e.g.,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list)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into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single</a:t>
            </a:r>
            <a:r>
              <a:rPr b="0" spc="-10" dirty="0">
                <a:latin typeface="Times New Roman"/>
                <a:cs typeface="Times New Roman"/>
              </a:rPr>
              <a:t> string </a:t>
            </a:r>
            <a:r>
              <a:rPr b="0" dirty="0">
                <a:latin typeface="Times New Roman"/>
                <a:cs typeface="Times New Roman"/>
              </a:rPr>
              <a:t>using 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original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string as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separator.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6" y="3129951"/>
            <a:ext cx="8696325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String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powerful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manipulation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essential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working </a:t>
            </a:r>
            <a:r>
              <a:rPr sz="2000" dirty="0">
                <a:latin typeface="Times New Roman"/>
                <a:cs typeface="Times New Roman"/>
              </a:rPr>
              <a:t>with text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Python.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46402"/>
            <a:ext cx="5731497" cy="9626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14400"/>
            <a:ext cx="117221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Lecture</a:t>
            </a:r>
            <a:r>
              <a:rPr sz="2000" b="1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1#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748028"/>
            <a:ext cx="309118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Sequence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Types: lists,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 tuples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164080"/>
            <a:ext cx="3030220" cy="294640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Mapping</a:t>
            </a:r>
            <a:r>
              <a:rPr sz="20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Type:</a:t>
            </a:r>
            <a:r>
              <a:rPr sz="20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dictionaries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2581656"/>
            <a:ext cx="2223770" cy="292735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Text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type: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strings,…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997708"/>
            <a:ext cx="378460" cy="294640"/>
          </a:xfrm>
          <a:prstGeom prst="rect">
            <a:avLst/>
          </a:prstGeom>
          <a:solidFill>
            <a:srgbClr val="FBFBFB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70"/>
              </a:lnSpc>
            </a:pP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3801940"/>
            <a:ext cx="8830945" cy="1795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Tuple: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immutable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to lists,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modified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created.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parentheses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()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imes New Roman"/>
                <a:cs typeface="Times New Roman"/>
              </a:rPr>
              <a:t>Here’s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example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usage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dictionary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object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it’s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method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-10" dirty="0"/>
              <a:t>values</a:t>
            </a:r>
            <a:r>
              <a:rPr b="0" spc="-1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4605079"/>
            <a:ext cx="8716645" cy="12776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Here's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average_city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dictionary </a:t>
            </a:r>
            <a:r>
              <a:rPr sz="2000" dirty="0">
                <a:latin typeface="Times New Roman"/>
                <a:cs typeface="Times New Roman"/>
              </a:rPr>
              <a:t>objects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cities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calculates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average </a:t>
            </a:r>
            <a:r>
              <a:rPr sz="2000" dirty="0">
                <a:latin typeface="Times New Roman"/>
                <a:cs typeface="Times New Roman"/>
              </a:rPr>
              <a:t>population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density.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expected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'name'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'population'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key.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1507658"/>
            <a:ext cx="6877048" cy="27622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7249345F-6E7A-2683-8D51-3CEEA763A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550227"/>
            <a:ext cx="5731510" cy="64623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1E4A18-3C97-A515-94DF-D63B4C8809F6}"/>
              </a:ext>
            </a:extLst>
          </p:cNvPr>
          <p:cNvSpPr txBox="1"/>
          <p:nvPr/>
        </p:nvSpPr>
        <p:spPr>
          <a:xfrm>
            <a:off x="6413500" y="550227"/>
            <a:ext cx="38862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Times New Roman"/>
                <a:cs typeface="Times New Roman"/>
              </a:rPr>
              <a:t>In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this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example,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each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city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is</a:t>
            </a:r>
            <a:r>
              <a:rPr lang="en-US" b="0" spc="-3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represented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by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dictionary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with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'name'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spc="-10" dirty="0">
                <a:latin typeface="Times New Roman"/>
                <a:cs typeface="Times New Roman"/>
              </a:rPr>
              <a:t>key,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spc="-50" dirty="0">
                <a:latin typeface="Times New Roman"/>
                <a:cs typeface="Times New Roman"/>
              </a:rPr>
              <a:t>a </a:t>
            </a:r>
            <a:r>
              <a:rPr lang="en-US" b="0" dirty="0">
                <a:latin typeface="Times New Roman"/>
                <a:cs typeface="Times New Roman"/>
              </a:rPr>
              <a:t>'population'</a:t>
            </a:r>
            <a:r>
              <a:rPr lang="en-US" b="0" spc="-35" dirty="0">
                <a:latin typeface="Times New Roman"/>
                <a:cs typeface="Times New Roman"/>
              </a:rPr>
              <a:t> </a:t>
            </a:r>
            <a:r>
              <a:rPr lang="en-US" b="0" spc="-10" dirty="0">
                <a:latin typeface="Times New Roman"/>
                <a:cs typeface="Times New Roman"/>
              </a:rPr>
              <a:t>key,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and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an</a:t>
            </a:r>
            <a:r>
              <a:rPr lang="en-US" b="0" spc="-3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optional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'area'</a:t>
            </a:r>
            <a:r>
              <a:rPr lang="en-US" b="0" spc="-3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key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(defaulted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to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1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if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not</a:t>
            </a:r>
            <a:r>
              <a:rPr lang="en-US" b="0" spc="-3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provided).</a:t>
            </a:r>
            <a:r>
              <a:rPr lang="en-US" b="0" spc="-50" dirty="0">
                <a:latin typeface="Times New Roman"/>
                <a:cs typeface="Times New Roman"/>
              </a:rPr>
              <a:t> </a:t>
            </a:r>
            <a:r>
              <a:rPr lang="en-US" b="0" spc="-25" dirty="0">
                <a:latin typeface="Times New Roman"/>
                <a:cs typeface="Times New Roman"/>
              </a:rPr>
              <a:t>The </a:t>
            </a:r>
            <a:r>
              <a:rPr lang="en-US" dirty="0" err="1"/>
              <a:t>calculate_population_density</a:t>
            </a:r>
            <a:r>
              <a:rPr lang="en-US" spc="-20" dirty="0"/>
              <a:t> </a:t>
            </a:r>
            <a:r>
              <a:rPr lang="en-US" b="0" dirty="0">
                <a:latin typeface="Times New Roman"/>
                <a:cs typeface="Times New Roman"/>
              </a:rPr>
              <a:t>function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calculates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3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population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density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for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spc="-10" dirty="0">
                <a:latin typeface="Times New Roman"/>
                <a:cs typeface="Times New Roman"/>
              </a:rPr>
              <a:t>city, </a:t>
            </a:r>
            <a:r>
              <a:rPr lang="en-US" b="0" dirty="0">
                <a:latin typeface="Times New Roman"/>
                <a:cs typeface="Times New Roman"/>
              </a:rPr>
              <a:t>and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25" dirty="0">
                <a:latin typeface="Times New Roman"/>
                <a:cs typeface="Times New Roman"/>
              </a:rPr>
              <a:t> </a:t>
            </a:r>
            <a:r>
              <a:rPr lang="en-US" dirty="0" err="1"/>
              <a:t>average_city</a:t>
            </a:r>
            <a:r>
              <a:rPr lang="en-US" dirty="0"/>
              <a:t> </a:t>
            </a:r>
            <a:r>
              <a:rPr lang="en-US" b="0" dirty="0">
                <a:latin typeface="Times New Roman"/>
                <a:cs typeface="Times New Roman"/>
              </a:rPr>
              <a:t>function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compares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3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population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densities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of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three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cities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spc="-25" dirty="0">
                <a:latin typeface="Times New Roman"/>
                <a:cs typeface="Times New Roman"/>
              </a:rPr>
              <a:t>and </a:t>
            </a:r>
            <a:r>
              <a:rPr lang="en-US" b="0" dirty="0">
                <a:latin typeface="Times New Roman"/>
                <a:cs typeface="Times New Roman"/>
              </a:rPr>
              <a:t>returns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name</a:t>
            </a:r>
            <a:r>
              <a:rPr lang="en-US" b="0" spc="-1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of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the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city</a:t>
            </a:r>
            <a:r>
              <a:rPr lang="en-US" b="0" spc="-15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with the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highest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average</a:t>
            </a:r>
            <a:r>
              <a:rPr lang="en-US" b="0" spc="-20" dirty="0">
                <a:latin typeface="Times New Roman"/>
                <a:cs typeface="Times New Roman"/>
              </a:rPr>
              <a:t> </a:t>
            </a:r>
            <a:r>
              <a:rPr lang="en-US" b="0" dirty="0">
                <a:latin typeface="Times New Roman"/>
                <a:cs typeface="Times New Roman"/>
              </a:rPr>
              <a:t>population </a:t>
            </a:r>
            <a:r>
              <a:rPr lang="en-US" b="0" spc="-10" dirty="0">
                <a:latin typeface="Times New Roman"/>
                <a:cs typeface="Times New Roman"/>
              </a:rPr>
              <a:t>density.</a:t>
            </a:r>
            <a:endParaRPr lang="fi-FI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Assignment</a:t>
            </a:r>
            <a:r>
              <a:rPr spc="-25" dirty="0"/>
              <a:t> </a:t>
            </a:r>
            <a:r>
              <a:rPr dirty="0"/>
              <a:t>1#:</a:t>
            </a:r>
            <a:r>
              <a:rPr spc="-25" dirty="0"/>
              <a:t> </a:t>
            </a:r>
            <a:r>
              <a:rPr dirty="0"/>
              <a:t>Find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Smallest</a:t>
            </a:r>
            <a:r>
              <a:rPr spc="-45" dirty="0"/>
              <a:t> </a:t>
            </a:r>
            <a:r>
              <a:rPr spc="-1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954" y="1608201"/>
            <a:ext cx="8783955" cy="24244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000" b="1" spc="-10" dirty="0">
                <a:latin typeface="Times New Roman"/>
                <a:cs typeface="Times New Roman"/>
              </a:rPr>
              <a:t>Objective:</a:t>
            </a:r>
            <a:endParaRPr sz="2000">
              <a:latin typeface="Times New Roman"/>
              <a:cs typeface="Times New Roman"/>
            </a:endParaRPr>
          </a:p>
          <a:p>
            <a:pPr marL="469900" marR="5080" indent="-229235">
              <a:lnSpc>
                <a:spcPct val="103499"/>
              </a:lnSpc>
              <a:spcBef>
                <a:spcPts val="790"/>
              </a:spcBef>
              <a:buSzPct val="50000"/>
              <a:buFont typeface="Symbol"/>
              <a:buChar char="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Write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Python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smallest_value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objects </a:t>
            </a:r>
            <a:r>
              <a:rPr sz="2000" dirty="0">
                <a:latin typeface="Times New Roman"/>
                <a:cs typeface="Times New Roman"/>
              </a:rPr>
              <a:t>as its </a:t>
            </a:r>
            <a:r>
              <a:rPr sz="2000" spc="-10" dirty="0">
                <a:latin typeface="Times New Roman"/>
                <a:cs typeface="Times New Roman"/>
              </a:rPr>
              <a:t>arguments.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b="1" spc="-10" dirty="0">
                <a:latin typeface="Times New Roman"/>
                <a:cs typeface="Times New Roman"/>
              </a:rPr>
              <a:t>Instructions:</a:t>
            </a:r>
            <a:endParaRPr sz="20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2000" b="1" dirty="0">
                <a:latin typeface="Times New Roman"/>
                <a:cs typeface="Times New Roman"/>
              </a:rPr>
              <a:t>Function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Declaration:</a:t>
            </a:r>
            <a:endParaRPr sz="20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885"/>
              </a:spcBef>
              <a:buSzPct val="50000"/>
              <a:buFont typeface="Symbol"/>
              <a:buChar char=""/>
              <a:tabLst>
                <a:tab pos="926465" algn="l"/>
              </a:tabLst>
            </a:pPr>
            <a:r>
              <a:rPr sz="2000" dirty="0">
                <a:latin typeface="Times New Roman"/>
                <a:cs typeface="Times New Roman"/>
              </a:rPr>
              <a:t>Declare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smallest_value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signature: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709" y="4951422"/>
            <a:ext cx="8402320" cy="148907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75"/>
              </a:spcBef>
              <a:buFont typeface="Times New Roman"/>
              <a:buAutoNum type="arabicPeriod" startAt="2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Dictionary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Structure:</a:t>
            </a:r>
            <a:endParaRPr sz="2000">
              <a:latin typeface="Times New Roman"/>
              <a:cs typeface="Times New Roman"/>
            </a:endParaRPr>
          </a:p>
          <a:p>
            <a:pPr marL="697230" marR="5080" lvl="1" indent="-228600">
              <a:lnSpc>
                <a:spcPct val="103499"/>
              </a:lnSpc>
              <a:spcBef>
                <a:spcPts val="790"/>
              </a:spcBef>
              <a:buSzPct val="50000"/>
              <a:buFont typeface="Symbol"/>
              <a:buChar char=""/>
              <a:tabLst>
                <a:tab pos="697230" algn="l"/>
              </a:tabLst>
            </a:pP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person_1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person_2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person_3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person's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'age',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'height',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'weight'). </a:t>
            </a:r>
            <a:r>
              <a:rPr sz="2000" dirty="0">
                <a:latin typeface="Times New Roman"/>
                <a:cs typeface="Times New Roman"/>
              </a:rPr>
              <a:t>Assume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147194"/>
            <a:ext cx="6219825" cy="8096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00" y="774293"/>
            <a:ext cx="8555990" cy="45186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75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Find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Smallest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Value:</a:t>
            </a:r>
            <a:endParaRPr sz="200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ct val="103499"/>
              </a:lnSpc>
              <a:spcBef>
                <a:spcPts val="790"/>
              </a:spcBef>
              <a:buSzPct val="50000"/>
              <a:buFont typeface="Symbol"/>
              <a:buChar char=""/>
              <a:tabLst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attribute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'age')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10" dirty="0">
                <a:latin typeface="Times New Roman"/>
                <a:cs typeface="Times New Roman"/>
              </a:rPr>
              <a:t> dictionaries.</a:t>
            </a:r>
            <a:endParaRPr sz="20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890"/>
              </a:spcBef>
              <a:buSzPct val="50000"/>
              <a:buFont typeface="Symbol"/>
              <a:buChar char=""/>
              <a:tabLst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smallest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attribute.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Return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Result:</a:t>
            </a:r>
            <a:endParaRPr sz="2000">
              <a:latin typeface="Times New Roman"/>
              <a:cs typeface="Times New Roman"/>
            </a:endParaRPr>
          </a:p>
          <a:p>
            <a:pPr marL="698500" marR="168910" lvl="1" indent="-228600">
              <a:lnSpc>
                <a:spcPct val="103499"/>
              </a:lnSpc>
              <a:spcBef>
                <a:spcPts val="805"/>
              </a:spcBef>
              <a:buSzPct val="50000"/>
              <a:buFont typeface="Symbol"/>
              <a:buChar char=""/>
              <a:tabLst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corresponding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attribute value.</a:t>
            </a:r>
            <a:endParaRPr sz="2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875"/>
              </a:spcBef>
              <a:buFont typeface="Times New Roman"/>
              <a:buAutoNum type="arabicPeriod" startAt="3"/>
              <a:tabLst>
                <a:tab pos="2406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Example:</a:t>
            </a:r>
            <a:endParaRPr sz="2000">
              <a:latin typeface="Times New Roman"/>
              <a:cs typeface="Times New Roman"/>
            </a:endParaRPr>
          </a:p>
          <a:p>
            <a:pPr marL="698500" marR="52705" lvl="1" indent="-228600">
              <a:lnSpc>
                <a:spcPct val="103400"/>
              </a:lnSpc>
              <a:spcBef>
                <a:spcPts val="805"/>
              </a:spcBef>
              <a:buSzPct val="50000"/>
              <a:buFont typeface="Symbol"/>
              <a:buChar char=""/>
              <a:tabLst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smallest_value({'name':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'Alice',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'age':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25,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'height': </a:t>
            </a:r>
            <a:r>
              <a:rPr sz="2000" b="1" dirty="0">
                <a:latin typeface="Times New Roman"/>
                <a:cs typeface="Times New Roman"/>
              </a:rPr>
              <a:t>160},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{'name':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'Bob',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'age':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30,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'height':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175},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{'name':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'Charlie',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'age': </a:t>
            </a:r>
            <a:r>
              <a:rPr sz="2000" b="1" dirty="0">
                <a:latin typeface="Times New Roman"/>
                <a:cs typeface="Times New Roman"/>
              </a:rPr>
              <a:t>22,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'height':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155})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might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('Charlie',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22)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comparing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'age' attribute.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Assignment</a:t>
            </a:r>
            <a:r>
              <a:rPr spc="-65" dirty="0"/>
              <a:t> </a:t>
            </a:r>
            <a:r>
              <a:rPr spc="-25" dirty="0"/>
              <a:t>2#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180340">
              <a:lnSpc>
                <a:spcPct val="103499"/>
              </a:lnSpc>
              <a:spcBef>
                <a:spcPts val="20"/>
              </a:spcBef>
            </a:pPr>
            <a:r>
              <a:rPr dirty="0"/>
              <a:t>Write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function</a:t>
            </a:r>
            <a:r>
              <a:rPr spc="-35" dirty="0"/>
              <a:t> </a:t>
            </a:r>
            <a:r>
              <a:rPr dirty="0"/>
              <a:t>named</a:t>
            </a:r>
            <a:r>
              <a:rPr spc="-20" dirty="0"/>
              <a:t> </a:t>
            </a:r>
            <a:r>
              <a:rPr dirty="0"/>
              <a:t>calculate_row_sums(my_m_matrix:</a:t>
            </a:r>
            <a:r>
              <a:rPr spc="-35" dirty="0"/>
              <a:t> </a:t>
            </a:r>
            <a:r>
              <a:rPr dirty="0"/>
              <a:t>list),</a:t>
            </a:r>
            <a:r>
              <a:rPr spc="-25" dirty="0"/>
              <a:t> </a:t>
            </a:r>
            <a:r>
              <a:rPr dirty="0"/>
              <a:t>where</a:t>
            </a:r>
            <a:r>
              <a:rPr spc="-40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give</a:t>
            </a:r>
            <a:r>
              <a:rPr spc="-30" dirty="0"/>
              <a:t> </a:t>
            </a:r>
            <a:r>
              <a:rPr spc="-25" dirty="0"/>
              <a:t>an </a:t>
            </a:r>
            <a:r>
              <a:rPr dirty="0"/>
              <a:t>integer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1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its </a:t>
            </a:r>
            <a:r>
              <a:rPr spc="-10" dirty="0"/>
              <a:t>argument.</a:t>
            </a: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pc="-10" dirty="0"/>
          </a:p>
          <a:p>
            <a:pPr marL="12700" marR="5080" indent="-635">
              <a:lnSpc>
                <a:spcPct val="103499"/>
              </a:lnSpc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5" dirty="0"/>
              <a:t> </a:t>
            </a:r>
            <a:r>
              <a:rPr dirty="0"/>
              <a:t>adds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new</a:t>
            </a:r>
            <a:r>
              <a:rPr spc="-20" dirty="0"/>
              <a:t> </a:t>
            </a:r>
            <a:r>
              <a:rPr dirty="0"/>
              <a:t>element</a:t>
            </a:r>
            <a:r>
              <a:rPr spc="-25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dirty="0"/>
              <a:t>each</a:t>
            </a:r>
            <a:r>
              <a:rPr spc="-20" dirty="0"/>
              <a:t> </a:t>
            </a:r>
            <a:r>
              <a:rPr dirty="0"/>
              <a:t>row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matrix.</a:t>
            </a:r>
            <a:r>
              <a:rPr spc="-5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element</a:t>
            </a:r>
            <a:r>
              <a:rPr spc="-15" dirty="0"/>
              <a:t> </a:t>
            </a:r>
            <a:r>
              <a:rPr dirty="0"/>
              <a:t>contains</a:t>
            </a:r>
            <a:r>
              <a:rPr spc="-15" dirty="0"/>
              <a:t> </a:t>
            </a:r>
            <a:r>
              <a:rPr spc="-25" dirty="0"/>
              <a:t>the </a:t>
            </a:r>
            <a:r>
              <a:rPr dirty="0"/>
              <a:t>sum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other</a:t>
            </a:r>
            <a:r>
              <a:rPr spc="-5" dirty="0"/>
              <a:t> </a:t>
            </a:r>
            <a:r>
              <a:rPr dirty="0"/>
              <a:t>elements</a:t>
            </a:r>
            <a:r>
              <a:rPr spc="-10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spc="-20" dirty="0"/>
              <a:t>row.</a:t>
            </a: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pc="-20" dirty="0"/>
          </a:p>
          <a:p>
            <a:pPr marL="12700" marR="7597775">
              <a:lnSpc>
                <a:spcPct val="136500"/>
              </a:lnSpc>
            </a:pPr>
            <a:r>
              <a:rPr dirty="0"/>
              <a:t>#</a:t>
            </a:r>
            <a:r>
              <a:rPr spc="10" dirty="0"/>
              <a:t> </a:t>
            </a:r>
            <a:r>
              <a:rPr spc="-10" dirty="0"/>
              <a:t>Example: </a:t>
            </a:r>
            <a:r>
              <a:rPr dirty="0"/>
              <a:t>matrix</a:t>
            </a:r>
            <a:r>
              <a:rPr spc="5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spc="-50" dirty="0"/>
              <a:t>[</a:t>
            </a:r>
          </a:p>
          <a:p>
            <a:pPr marL="267335">
              <a:lnSpc>
                <a:spcPct val="100000"/>
              </a:lnSpc>
              <a:spcBef>
                <a:spcPts val="890"/>
              </a:spcBef>
            </a:pPr>
            <a:r>
              <a:rPr dirty="0"/>
              <a:t>[1,</a:t>
            </a:r>
            <a:r>
              <a:rPr spc="-10" dirty="0"/>
              <a:t> </a:t>
            </a:r>
            <a:r>
              <a:rPr dirty="0"/>
              <a:t>2,</a:t>
            </a:r>
            <a:r>
              <a:rPr spc="-5" dirty="0"/>
              <a:t> </a:t>
            </a:r>
            <a:r>
              <a:rPr spc="-25" dirty="0"/>
              <a:t>3],</a:t>
            </a:r>
          </a:p>
          <a:p>
            <a:pPr marL="267335">
              <a:lnSpc>
                <a:spcPct val="100000"/>
              </a:lnSpc>
              <a:spcBef>
                <a:spcPts val="875"/>
              </a:spcBef>
            </a:pPr>
            <a:r>
              <a:rPr dirty="0"/>
              <a:t>[4,</a:t>
            </a:r>
            <a:r>
              <a:rPr spc="-10" dirty="0"/>
              <a:t> </a:t>
            </a:r>
            <a:r>
              <a:rPr dirty="0"/>
              <a:t>5,</a:t>
            </a:r>
            <a:r>
              <a:rPr spc="-5" dirty="0"/>
              <a:t> </a:t>
            </a:r>
            <a:r>
              <a:rPr spc="-25" dirty="0"/>
              <a:t>6],</a:t>
            </a:r>
          </a:p>
          <a:p>
            <a:pPr marL="267335">
              <a:lnSpc>
                <a:spcPct val="100000"/>
              </a:lnSpc>
              <a:spcBef>
                <a:spcPts val="890"/>
              </a:spcBef>
            </a:pPr>
            <a:r>
              <a:rPr dirty="0"/>
              <a:t>[7,</a:t>
            </a:r>
            <a:r>
              <a:rPr spc="-10" dirty="0"/>
              <a:t> </a:t>
            </a:r>
            <a:r>
              <a:rPr dirty="0"/>
              <a:t>8,</a:t>
            </a:r>
            <a:r>
              <a:rPr spc="-5" dirty="0"/>
              <a:t> </a:t>
            </a:r>
            <a:r>
              <a:rPr spc="-25" dirty="0"/>
              <a:t>9]]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84936"/>
            <a:ext cx="1212215" cy="199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Result: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[1,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6]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latin typeface="Times New Roman"/>
                <a:cs typeface="Times New Roman"/>
              </a:rPr>
              <a:t>[4,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15]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Times New Roman"/>
                <a:cs typeface="Times New Roman"/>
              </a:rPr>
              <a:t>[7,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24]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1571625"/>
            <a:ext cx="7412990" cy="33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Here's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couple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basic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examples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creating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tuple: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2409825"/>
            <a:ext cx="3267075" cy="24669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686" y="5121686"/>
            <a:ext cx="8694420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Tuples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immutability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important.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(unlike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lists)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situations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 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modified after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creation.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962025"/>
            <a:ext cx="5731509" cy="3688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84936"/>
            <a:ext cx="8185150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3499"/>
              </a:lnSpc>
              <a:spcBef>
                <a:spcPts val="20"/>
              </a:spcBef>
            </a:pPr>
            <a:r>
              <a:rPr b="0" dirty="0">
                <a:latin typeface="Times New Roman"/>
                <a:cs typeface="Times New Roman"/>
              </a:rPr>
              <a:t>It's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important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note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while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elements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tuple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cannot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changed,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if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the </a:t>
            </a:r>
            <a:r>
              <a:rPr b="0" dirty="0">
                <a:latin typeface="Times New Roman"/>
                <a:cs typeface="Times New Roman"/>
              </a:rPr>
              <a:t>elements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themselves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mutable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(for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example,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list),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their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internal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state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be </a:t>
            </a:r>
            <a:r>
              <a:rPr b="0" dirty="0">
                <a:latin typeface="Times New Roman"/>
                <a:cs typeface="Times New Roman"/>
              </a:rPr>
              <a:t>modified.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However,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tuple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still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cannot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reassigned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modified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directly.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3732117"/>
            <a:ext cx="7934959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above,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mutable,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modified,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itself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reassigned.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691" y="2105025"/>
            <a:ext cx="5731509" cy="12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Another</a:t>
            </a:r>
            <a:r>
              <a:rPr spc="-75" dirty="0"/>
              <a:t> </a:t>
            </a:r>
            <a:r>
              <a:rPr spc="-10" dirty="0"/>
              <a:t>example: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4950955"/>
            <a:ext cx="8639810" cy="6464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sz="2000" dirty="0">
                <a:latin typeface="Times New Roman"/>
                <a:cs typeface="Times New Roman"/>
              </a:rPr>
              <a:t>Remember,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tuples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immutable,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can't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modify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tuple in-</a:t>
            </a:r>
            <a:r>
              <a:rPr sz="2000" dirty="0">
                <a:latin typeface="Times New Roman"/>
                <a:cs typeface="Times New Roman"/>
              </a:rPr>
              <a:t>place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lists.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31201"/>
            <a:ext cx="5731497" cy="35204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712171"/>
            <a:ext cx="5731497" cy="6997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301056"/>
            <a:ext cx="8437880" cy="9620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3499"/>
              </a:lnSpc>
              <a:spcBef>
                <a:spcPts val="20"/>
              </a:spcBef>
            </a:pPr>
            <a:r>
              <a:rPr b="0" dirty="0">
                <a:latin typeface="Times New Roman"/>
                <a:cs typeface="Times New Roman"/>
              </a:rPr>
              <a:t>Tuples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useful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when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you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want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create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collection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items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should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be </a:t>
            </a:r>
            <a:r>
              <a:rPr b="0" dirty="0">
                <a:latin typeface="Times New Roman"/>
                <a:cs typeface="Times New Roman"/>
              </a:rPr>
              <a:t>changed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throughout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program.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They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are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also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often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used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functions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return </a:t>
            </a:r>
            <a:r>
              <a:rPr b="0" dirty="0">
                <a:latin typeface="Times New Roman"/>
                <a:cs typeface="Times New Roman"/>
              </a:rPr>
              <a:t>multiple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445" y="884936"/>
            <a:ext cx="8836660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Dictionary: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</a:pP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built-in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 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retrieve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key-value </a:t>
            </a:r>
            <a:r>
              <a:rPr sz="2000" dirty="0">
                <a:latin typeface="Times New Roman"/>
                <a:cs typeface="Times New Roman"/>
              </a:rPr>
              <a:t>pairs.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{}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key-value </a:t>
            </a:r>
            <a:r>
              <a:rPr sz="2000" dirty="0">
                <a:latin typeface="Times New Roman"/>
                <a:cs typeface="Times New Roman"/>
              </a:rPr>
              <a:t>pairs,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unique.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dirty="0">
                <a:latin typeface="Times New Roman"/>
                <a:cs typeface="Times New Roman"/>
              </a:rPr>
              <a:t>Here's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dictionary: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45" y="3476625"/>
            <a:ext cx="6743698" cy="26473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300" y="809625"/>
            <a:ext cx="4953558" cy="558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1497</Words>
  <Application>Microsoft Office PowerPoint</Application>
  <PresentationFormat>Custom</PresentationFormat>
  <Paragraphs>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Symbol</vt:lpstr>
      <vt:lpstr>Times New Roman</vt:lpstr>
      <vt:lpstr>Office Theme</vt:lpstr>
      <vt:lpstr>PowerPoint Presentation</vt:lpstr>
      <vt:lpstr>PowerPoint Presentation</vt:lpstr>
      <vt:lpstr>Here's a couple of basic examples of creating a tuple:</vt:lpstr>
      <vt:lpstr>PowerPoint Presentation</vt:lpstr>
      <vt:lpstr>It's important to note that while the elements of a tuple cannot be changed, if the elements themselves are mutable (for example, a list), their internal state can be modified. However, the tuple still cannot be reassigned or modified directly.</vt:lpstr>
      <vt:lpstr>Another example:</vt:lpstr>
      <vt:lpstr>Tuples are useful when you want to create a collection of items that should not be changed throughout the program. They are also often used for functions that return multiple values.</vt:lpstr>
      <vt:lpstr>PowerPoint Presentation</vt:lpstr>
      <vt:lpstr>PowerPoint Presentation</vt:lpstr>
      <vt:lpstr>PowerPoint Presentation</vt:lpstr>
      <vt:lpstr>Using Literal Notation:</vt:lpstr>
      <vt:lpstr>PowerPoint Presentation</vt:lpstr>
      <vt:lpstr>Python Objects:</vt:lpstr>
      <vt:lpstr>PowerPoint Presentation</vt:lpstr>
      <vt:lpstr>7. Modules: Modules themselves are objects.</vt:lpstr>
      <vt:lpstr>Objects and methods:</vt:lpstr>
      <vt:lpstr>3. str.title(): Returns a titlecased version of the string, where words start with uppercase letters and the remaining characters are lowercase.</vt:lpstr>
      <vt:lpstr>5. str.startswith(prefix) and str.endswith(suffix): Returns True if the string starts with the specified prefix or ends with the specified suffix; otherwise, it returns False.</vt:lpstr>
      <vt:lpstr>8. str.join(iterable): Joins the elements of an iterable (e.g., a list) into a single string using the original string as a separator.</vt:lpstr>
      <vt:lpstr>Here’s an example for usage of dictionary object and it’s method values:</vt:lpstr>
      <vt:lpstr>PowerPoint Presentation</vt:lpstr>
      <vt:lpstr>Assignment 1#: Find the Smallest Value</vt:lpstr>
      <vt:lpstr>PowerPoint Presentation</vt:lpstr>
      <vt:lpstr>Assignment 2#</vt:lpstr>
      <vt:lpstr>PowerPoint Presentation</vt:lpstr>
    </vt:vector>
  </TitlesOfParts>
  <Company>Savonia-ammattikorkeakoulu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Teemu Matilainen</dc:creator>
  <dc:description/>
  <cp:lastModifiedBy>Teemu Matilainen</cp:lastModifiedBy>
  <cp:revision>1</cp:revision>
  <dcterms:created xsi:type="dcterms:W3CDTF">2024-01-10T19:00:37Z</dcterms:created>
  <dcterms:modified xsi:type="dcterms:W3CDTF">2024-01-10T19:07:23Z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2024-01-10T00:00:00Z</vt:filetime>
  </property>
  <property fmtid="{D5CDD505-2E9C-101B-9397-08002B2CF9AE}" pid="3" name="Creator">
    <vt:lpwstr>Acrobat PDFMaker 23 for Word</vt:lpwstr>
  </property>
  <property fmtid="{D5CDD505-2E9C-101B-9397-08002B2CF9AE}" pid="4" name="LastSaved">
    <vt:filetime>2024-01-10T00:00:00Z</vt:filetime>
  </property>
  <property fmtid="{D5CDD505-2E9C-101B-9397-08002B2CF9AE}" pid="5" name="Producer">
    <vt:lpwstr>Adobe PDF Library 23.8.234</vt:lpwstr>
  </property>
  <property fmtid="{D5CDD505-2E9C-101B-9397-08002B2CF9AE}" pid="6" name="SourceModified">
    <vt:lpwstr/>
  </property>
</Properties>
</file>