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Lst>
  <p:sldSz cy="5143500" cx="9144000"/>
  <p:notesSz cx="6858000" cy="9144000"/>
  <p:embeddedFontLst>
    <p:embeddedFont>
      <p:font typeface="Lato"/>
      <p:regular r:id="rId141"/>
      <p:bold r:id="rId142"/>
      <p:italic r:id="rId143"/>
      <p:boldItalic r:id="rId144"/>
    </p:embeddedFont>
    <p:embeddedFont>
      <p:font typeface="Titillium Web"/>
      <p:regular r:id="rId145"/>
      <p:bold r:id="rId146"/>
      <p:italic r:id="rId147"/>
      <p:boldItalic r:id="rId148"/>
    </p:embeddedFont>
    <p:embeddedFont>
      <p:font typeface="Varela Round"/>
      <p:regular r:id="rId1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BC0CF3-C2DD-4024-B5DF-9F89EF07B007}">
  <a:tblStyle styleId="{1CBC0CF3-C2DD-4024-B5DF-9F89EF07B00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AC628BDE-DCD0-490D-95B2-C253C473550F}" styleName="Table_1">
    <a:wholeTbl>
      <a:tcTxStyle b="off" i="off">
        <a:font>
          <a:latin typeface="Calibri"/>
          <a:ea typeface="Calibri"/>
          <a:cs typeface="Calibri"/>
        </a:font>
        <a:srgbClr val="266D78"/>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9ED155"/>
          </a:solidFill>
        </a:fill>
      </a:tcStyle>
    </a:lastCol>
    <a:firstCol>
      <a:tcTxStyle b="on" i="off">
        <a:font>
          <a:latin typeface="Calibri"/>
          <a:ea typeface="Calibri"/>
          <a:cs typeface="Calibri"/>
        </a:font>
        <a:srgbClr val="FFFFFF"/>
      </a:tcTxStyle>
      <a:tcStyle>
        <a:fill>
          <a:solidFill>
            <a:srgbClr val="9ED15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9ED15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9ED155"/>
          </a:solidFill>
        </a:fill>
      </a:tcStyle>
    </a:firstRow>
    <a:neCell>
      <a:tcTxStyle/>
    </a:neCell>
    <a:nwCell>
      <a:tcTxStyle/>
    </a:nwCell>
  </a:tblStyle>
  <a:tblStyle styleId="{96D13768-21E0-4D15-8369-C822CCEAE92D}"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VarelaRound-regular.fntdata"/><Relationship Id="rId4" Type="http://schemas.openxmlformats.org/officeDocument/2006/relationships/tableStyles" Target="tableStyles.xml"/><Relationship Id="rId148" Type="http://schemas.openxmlformats.org/officeDocument/2006/relationships/font" Target="fonts/TitilliumWeb-boldItalic.fntdata"/><Relationship Id="rId9" Type="http://schemas.openxmlformats.org/officeDocument/2006/relationships/slide" Target="slides/slide3.xml"/><Relationship Id="rId143" Type="http://schemas.openxmlformats.org/officeDocument/2006/relationships/font" Target="fonts/Lato-italic.fntdata"/><Relationship Id="rId142" Type="http://schemas.openxmlformats.org/officeDocument/2006/relationships/font" Target="fonts/Lato-bold.fntdata"/><Relationship Id="rId141" Type="http://schemas.openxmlformats.org/officeDocument/2006/relationships/font" Target="fonts/Lato-regular.fntdata"/><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font" Target="fonts/TitilliumWeb-italic.fntdata"/><Relationship Id="rId6" Type="http://schemas.openxmlformats.org/officeDocument/2006/relationships/notesMaster" Target="notesMasters/notesMaster1.xml"/><Relationship Id="rId146" Type="http://schemas.openxmlformats.org/officeDocument/2006/relationships/font" Target="fonts/TitilliumWeb-bold.fntdata"/><Relationship Id="rId7" Type="http://schemas.openxmlformats.org/officeDocument/2006/relationships/slide" Target="slides/slide1.xml"/><Relationship Id="rId145" Type="http://schemas.openxmlformats.org/officeDocument/2006/relationships/font" Target="fonts/TitilliumWeb-regular.fntdata"/><Relationship Id="rId8" Type="http://schemas.openxmlformats.org/officeDocument/2006/relationships/slide" Target="slides/slide2.xml"/><Relationship Id="rId144" Type="http://schemas.openxmlformats.org/officeDocument/2006/relationships/font" Target="fonts/Lato-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acc1f5c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acc1f5c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acc1f5cf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acc1f5cf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SLIDES_API10956622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SLIDES_API10956622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d6b3db12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d6b3db12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d49840b5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d49840b5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SLIDES_API17289974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SLIDES_API17289974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SLIDES_API180023099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SLIDES_API180023099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dacf1970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dacf1970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d49840b5ab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1" name="Google Shape;1481;gd49840b5a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d49840b5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d49840b5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dacf1970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dacf1970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d49840b5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d49840b5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19321528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19321528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d49840b5a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d49840b5a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SLIDES_API107048675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SLIDES_API107048675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d49840b5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d49840b5a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SLIDES_API212281529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SLIDES_API212281529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d4b7a5351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d4b7a535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SLIDES_API7929738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SLIDES_API7929738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d4b7a535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d4b7a535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d4b7a5351c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d4b7a5351c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d4b7a5351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d4b7a5351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d4b7a5351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d4b7a5351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SLIDES_API9275899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SLIDES_API9275899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d4b7a5351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d4b7a5351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d4b7a5351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d4b7a5351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d4b7a5351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d4b7a5351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d4b7a5351c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d4b7a5351c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SLIDES_API12197146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SLIDES_API12197146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d4b7a5351c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d4b7a5351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d4b7a5351c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d4b7a5351c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d4b7a5351c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d4b7a5351c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d4b7a5351c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d4b7a5351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dacf1970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dacf1970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d4988c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d4988c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dacf1970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dacf1970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dacf1970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dacf1970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dacf19706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dacf19706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SLIDES_API4267764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SLIDES_API4267764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d4b7a5351c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d4b7a5351c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5acc1f5cf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5acc1f5cf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5acc1f5cf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5acc1f5cf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5acc1f5cf_0_2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5acc1f5cf_0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5acc1f5cf_0_2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5acc1f5cf_0_2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5acc1f5cf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5acc1f5cf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5acc1f5cf_0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5acc1f5cf_0_2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af12fe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af12fe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5acc1f5cf_0_2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5acc1f5cf_0_2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5acc1f5cf_0_1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5acc1f5cf_0_1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8396d5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8396d5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5acc1f5cf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5acc1f5cf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5acc1f5cf_0_6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d5acc1f5cf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5acc1f5cf_0_6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d5acc1f5cf_0_6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SLIDES_API13563152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SLIDES_API13563152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5acc1f5cf_0_7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d5acc1f5cf_0_7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4af12fef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4af12fef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5acc1f5cf_0_8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d5acc1f5cf_0_8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af12fe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af12fe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firms and the choices they make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4af12fef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4af12fef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4af12fef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4af12fef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5acc1f5cf_0_9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d5acc1f5cf_0_9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4b7a5351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d4b7a5351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d4b7a5351c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gd4b7a5351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d5acc1f5cf_0_12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gd5acc1f5cf_0_1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5d4988c3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5d4988c3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SLIDES_API118347157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SLIDES_API11834715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d5d4988c3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d5d4988c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d5d4988c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d5d4988c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acc1f5cf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acc1f5cf_0_1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5d4988c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d5d4988c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SLIDES_API3736359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SLIDES_API3736359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d5d4988c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d5d4988c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SLIDES_API1138457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SLIDES_API1138457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d5d4988c3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d5d4988c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d5d4988c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d5d4988c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d5d4988c3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d5d4988c3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d5d4988c3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d5d4988c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d13b5389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d13b5389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SLIDES_API62027716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SLIDES_API62027716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63ba8c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63ba8c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d13b538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d13b538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d13b5389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d13b5389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SLIDES_API14024563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SLIDES_API14024563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d13b5389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d13b5389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d13b53892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d13b5389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SLIDES_API13163909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SLIDES_API13163909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d13b5389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d13b5389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d13b53892d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gd13b53892d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d13b5389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d13b5389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5acc1f5cf_0_15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9" name="Google Shape;849;gd5acc1f5cf_0_1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af12fef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af12fef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d13b5389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d13b5389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d5acc1f5cf_0_15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1" name="Google Shape;871;gd5acc1f5cf_0_1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d13b53892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d13b53892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d13b53892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d13b5389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d7c4dd00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d7c4dd00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SLIDES_API4932142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SLIDES_API4932142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d13b53892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d13b53892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d5acc1f5cf_0_15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5" name="Google Shape;935;gd5acc1f5cf_0_1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d5acc1f5cf_0_16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1" name="Google Shape;961;gd5acc1f5cf_0_1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d13b53892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d13b53892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af12fef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af12fef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SLIDES_API8699915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SLIDES_API8699915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d7c4dd00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d7c4dd00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d5acc1f5cf_0_16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7" name="Google Shape;1007;gd5acc1f5cf_0_1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d13b53892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d13b53892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d60cf1d49f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d60cf1d49f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SLIDES_API202905980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SLIDES_API20290598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d60cf1d49f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d60cf1d49f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d60cf1d49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gd60cf1d49f_0_8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d60cf1d49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d60cf1d49f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d60cf1d49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d60cf1d49f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acc1f5c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acc1f5c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d60cf1d49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gd60cf1d49f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d60cf1d49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gd60cf1d49f_0_7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d60cf1d49f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gd60cf1d49f_0_8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d60cf1d49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gd60cf1d49f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d60cf1d49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d60cf1d49f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d60cf1d49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gd60cf1d49f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d60cf1d49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gd60cf1d49f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SLIDES_API1508756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SLIDES_API1508756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d60cf1d49f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gd60cf1d49f_0_8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d60cf1d49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d60cf1d49f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acc1f5cf_0_1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acc1f5cf_0_1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d60cf1d49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gd60cf1d49f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d60cf1d49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d60cf1d49f_0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d60cf1d49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d60cf1d49f_0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dadeee45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gdadeee45ad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SLIDES_API393419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SLIDES_API393419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d60cf1d49f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d60cf1d49f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d60cf1d49f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gd60cf1d49f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d60cf1d49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gd60cf1d49f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d60cf1d49f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gd60cf1d49f_0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d60cf1d49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gd60cf1d49f_0_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 name="Google Shape;12;p2"/>
          <p:cNvSpPr txBox="1"/>
          <p:nvPr>
            <p:ph type="ctrTitle"/>
          </p:nvPr>
        </p:nvSpPr>
        <p:spPr>
          <a:xfrm>
            <a:off x="685800" y="1915625"/>
            <a:ext cx="5412300" cy="1159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_1_1">
    <p:spTree>
      <p:nvGrpSpPr>
        <p:cNvPr id="61" name="Shape 61"/>
        <p:cNvGrpSpPr/>
        <p:nvPr/>
      </p:nvGrpSpPr>
      <p:grpSpPr>
        <a:xfrm>
          <a:off x="0" y="0"/>
          <a:ext cx="0" cy="0"/>
          <a:chOff x="0" y="0"/>
          <a:chExt cx="0" cy="0"/>
        </a:xfrm>
      </p:grpSpPr>
      <p:sp>
        <p:nvSpPr>
          <p:cNvPr id="62" name="Google Shape;62;p11"/>
          <p:cNvSpPr/>
          <p:nvPr/>
        </p:nvSpPr>
        <p:spPr>
          <a:xfrm>
            <a:off x="0" y="0"/>
            <a:ext cx="2292000" cy="5143500"/>
          </a:xfrm>
          <a:prstGeom prst="rect">
            <a:avLst/>
          </a:prstGeom>
          <a:solidFill>
            <a:srgbClr val="FF0040">
              <a:alpha val="8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2"/>
          <p:cNvSpPr txBox="1"/>
          <p:nvPr>
            <p:ph idx="1" type="body"/>
          </p:nvPr>
        </p:nvSpPr>
        <p:spPr>
          <a:xfrm>
            <a:off x="633300" y="4285675"/>
            <a:ext cx="8053500" cy="5196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SzPts val="1400"/>
              <a:buNone/>
              <a:defRPr sz="1400"/>
            </a:lvl1pPr>
          </a:lstStyle>
          <a:p/>
        </p:txBody>
      </p:sp>
      <p:sp>
        <p:nvSpPr>
          <p:cNvPr id="66" name="Google Shape;66;p12"/>
          <p:cNvSpPr/>
          <p:nvPr/>
        </p:nvSpPr>
        <p:spPr>
          <a:xfrm>
            <a:off x="579000" y="44679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3"/>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72"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75" name="Shape 75"/>
        <p:cNvGrpSpPr/>
        <p:nvPr/>
      </p:nvGrpSpPr>
      <p:grpSpPr>
        <a:xfrm>
          <a:off x="0" y="0"/>
          <a:ext cx="0" cy="0"/>
          <a:chOff x="0" y="0"/>
          <a:chExt cx="0" cy="0"/>
        </a:xfrm>
      </p:grpSpPr>
      <p:sp>
        <p:nvSpPr>
          <p:cNvPr id="76" name="Google Shape;76;p15"/>
          <p:cNvSpPr txBox="1"/>
          <p:nvPr>
            <p:ph type="ctrTitle"/>
          </p:nvPr>
        </p:nvSpPr>
        <p:spPr>
          <a:xfrm>
            <a:off x="685800" y="1597821"/>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7" name="Google Shape;77;p15"/>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78" name="Google Shape;78;p1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5"/>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3" name="Google Shape;83;p16"/>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4" name="Google Shape;84;p1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6"/>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 name="Google Shape;16;p3"/>
          <p:cNvSpPr txBox="1"/>
          <p:nvPr>
            <p:ph type="ctrTitle"/>
          </p:nvPr>
        </p:nvSpPr>
        <p:spPr>
          <a:xfrm>
            <a:off x="826350" y="1519225"/>
            <a:ext cx="46383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17" name="Google Shape;17;p3"/>
          <p:cNvSpPr txBox="1"/>
          <p:nvPr>
            <p:ph idx="1" type="subTitle"/>
          </p:nvPr>
        </p:nvSpPr>
        <p:spPr>
          <a:xfrm>
            <a:off x="826350" y="2763850"/>
            <a:ext cx="7632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p:txBody>
      </p:sp>
      <p:sp>
        <p:nvSpPr>
          <p:cNvPr id="18" name="Google Shape;18;p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9750"/>
            <a:ext cx="7726800" cy="51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261050" y="1058150"/>
            <a:ext cx="5404500" cy="2744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rtl="0">
              <a:spcBef>
                <a:spcPts val="0"/>
              </a:spcBef>
              <a:spcAft>
                <a:spcPts val="0"/>
              </a:spcAft>
              <a:buClr>
                <a:srgbClr val="FFFFFF"/>
              </a:buClr>
              <a:buSzPts val="3000"/>
              <a:buChar char="▹"/>
              <a:defRPr i="1" sz="3000">
                <a:solidFill>
                  <a:srgbClr val="FFFFFF"/>
                </a:solidFill>
              </a:defRPr>
            </a:lvl9pPr>
          </a:lstStyle>
          <a:p/>
        </p:txBody>
      </p:sp>
      <p:sp>
        <p:nvSpPr>
          <p:cNvPr id="22" name="Google Shape;22;p4"/>
          <p:cNvSpPr txBox="1"/>
          <p:nvPr/>
        </p:nvSpPr>
        <p:spPr>
          <a:xfrm>
            <a:off x="439873" y="742344"/>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FFFFF"/>
                </a:solidFill>
              </a:rPr>
              <a:t>“</a:t>
            </a:r>
            <a:endParaRPr b="1" sz="9600">
              <a:solidFill>
                <a:srgbClr val="FFFFFF"/>
              </a:solidFill>
            </a:endParaRPr>
          </a:p>
        </p:txBody>
      </p:sp>
      <p:sp>
        <p:nvSpPr>
          <p:cNvPr id="23" name="Google Shape;23;p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6" name="Google Shape;26;p5"/>
          <p:cNvSpPr txBox="1"/>
          <p:nvPr>
            <p:ph idx="1" type="body"/>
          </p:nvPr>
        </p:nvSpPr>
        <p:spPr>
          <a:xfrm>
            <a:off x="844425" y="1586325"/>
            <a:ext cx="5971500" cy="3148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7" name="Google Shape;27;p5"/>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2" name="Google Shape;32;p6"/>
          <p:cNvSpPr txBox="1"/>
          <p:nvPr>
            <p:ph idx="1" type="body"/>
          </p:nvPr>
        </p:nvSpPr>
        <p:spPr>
          <a:xfrm>
            <a:off x="844425" y="1584700"/>
            <a:ext cx="3267300" cy="3219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6"/>
          <p:cNvSpPr txBox="1"/>
          <p:nvPr>
            <p:ph idx="2" type="body"/>
          </p:nvPr>
        </p:nvSpPr>
        <p:spPr>
          <a:xfrm>
            <a:off x="4308498" y="1584700"/>
            <a:ext cx="3267300" cy="3219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4" name="Google Shape;34;p6"/>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 name="Google Shape;39;p7"/>
          <p:cNvSpPr txBox="1"/>
          <p:nvPr>
            <p:ph idx="1" type="body"/>
          </p:nvPr>
        </p:nvSpPr>
        <p:spPr>
          <a:xfrm>
            <a:off x="844425"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 name="Google Shape;40;p7"/>
          <p:cNvSpPr txBox="1"/>
          <p:nvPr>
            <p:ph idx="2" type="body"/>
          </p:nvPr>
        </p:nvSpPr>
        <p:spPr>
          <a:xfrm>
            <a:off x="321728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7"/>
          <p:cNvSpPr txBox="1"/>
          <p:nvPr>
            <p:ph idx="3" type="body"/>
          </p:nvPr>
        </p:nvSpPr>
        <p:spPr>
          <a:xfrm>
            <a:off x="5590146" y="1610450"/>
            <a:ext cx="2257200" cy="33153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 name="Google Shape;42;p7"/>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7" name="Google Shape;47;p8"/>
          <p:cNvSpPr/>
          <p:nvPr/>
        </p:nvSpPr>
        <p:spPr>
          <a:xfrm>
            <a:off x="579000" y="579000"/>
            <a:ext cx="54300" cy="67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9089700" y="0"/>
            <a:ext cx="5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lor">
  <p:cSld name="TITLE_ONLY_1">
    <p:spTree>
      <p:nvGrpSpPr>
        <p:cNvPr id="50" name="Shape 50"/>
        <p:cNvGrpSpPr/>
        <p:nvPr/>
      </p:nvGrpSpPr>
      <p:grpSpPr>
        <a:xfrm>
          <a:off x="0" y="0"/>
          <a:ext cx="0" cy="0"/>
          <a:chOff x="0" y="0"/>
          <a:chExt cx="0" cy="0"/>
        </a:xfrm>
      </p:grpSpPr>
      <p:sp>
        <p:nvSpPr>
          <p:cNvPr id="51" name="Google Shape;51;p9"/>
          <p:cNvSpPr/>
          <p:nvPr/>
        </p:nvSpPr>
        <p:spPr>
          <a:xfrm>
            <a:off x="0" y="0"/>
            <a:ext cx="9144000" cy="374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3" name="Google Shape;53;p9"/>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 name="Google Shape;54;p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half">
  <p:cSld name="TITLE_ONLY_1_1">
    <p:spTree>
      <p:nvGrpSpPr>
        <p:cNvPr id="55" name="Shape 55"/>
        <p:cNvGrpSpPr/>
        <p:nvPr/>
      </p:nvGrpSpPr>
      <p:grpSpPr>
        <a:xfrm>
          <a:off x="0" y="0"/>
          <a:ext cx="0" cy="0"/>
          <a:chOff x="0" y="0"/>
          <a:chExt cx="0" cy="0"/>
        </a:xfrm>
      </p:grpSpPr>
      <p:sp>
        <p:nvSpPr>
          <p:cNvPr id="56" name="Google Shape;56;p10"/>
          <p:cNvSpPr/>
          <p:nvPr/>
        </p:nvSpPr>
        <p:spPr>
          <a:xfrm>
            <a:off x="0" y="0"/>
            <a:ext cx="457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844425" y="422500"/>
            <a:ext cx="3226800" cy="857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p:txBody>
      </p:sp>
      <p:sp>
        <p:nvSpPr>
          <p:cNvPr id="58" name="Google Shape;58;p10"/>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10"/>
          <p:cNvSpPr/>
          <p:nvPr/>
        </p:nvSpPr>
        <p:spPr>
          <a:xfrm>
            <a:off x="9089700" y="0"/>
            <a:ext cx="54300" cy="5143500"/>
          </a:xfrm>
          <a:prstGeom prst="rect">
            <a:avLst/>
          </a:prstGeom>
          <a:solidFill>
            <a:srgbClr val="FF0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2pPr>
            <a:lvl3pPr lvl="2"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3pPr>
            <a:lvl4pPr lvl="3"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4pPr>
            <a:lvl5pPr lvl="4"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5pPr>
            <a:lvl6pPr lvl="5"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6pPr>
            <a:lvl7pPr lvl="6"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7pPr>
            <a:lvl8pPr lvl="7"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8pPr>
            <a:lvl9pPr lvl="8" rtl="0">
              <a:spcBef>
                <a:spcPts val="0"/>
              </a:spcBef>
              <a:spcAft>
                <a:spcPts val="0"/>
              </a:spcAft>
              <a:buClr>
                <a:schemeClr val="dk1"/>
              </a:buClr>
              <a:buSzPts val="2600"/>
              <a:buFont typeface="Titillium Web"/>
              <a:buNone/>
              <a:defRPr b="1" sz="2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100" cy="31485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indent="-342900" lvl="1" marL="914400" rtl="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indent="-342900" lvl="2" marL="1371600" rtl="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indent="-342900" lvl="3" marL="18288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indent="-342900" lvl="4" marL="22860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indent="-342900" lvl="5" marL="27432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indent="-342900" lvl="6" marL="32004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indent="-342900" lvl="7" marL="36576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indent="-342900" lvl="8" marL="4114800" rtl="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200">
                <a:solidFill>
                  <a:schemeClr val="accent1"/>
                </a:solidFill>
                <a:latin typeface="Titillium Web"/>
                <a:ea typeface="Titillium Web"/>
                <a:cs typeface="Titillium Web"/>
                <a:sym typeface="Titillium Web"/>
              </a:defRPr>
            </a:lvl1pPr>
            <a:lvl2pPr lvl="1" rtl="0" algn="r">
              <a:buNone/>
              <a:defRPr b="1" sz="1200">
                <a:solidFill>
                  <a:schemeClr val="accent1"/>
                </a:solidFill>
                <a:latin typeface="Titillium Web"/>
                <a:ea typeface="Titillium Web"/>
                <a:cs typeface="Titillium Web"/>
                <a:sym typeface="Titillium Web"/>
              </a:defRPr>
            </a:lvl2pPr>
            <a:lvl3pPr lvl="2" rtl="0" algn="r">
              <a:buNone/>
              <a:defRPr b="1" sz="1200">
                <a:solidFill>
                  <a:schemeClr val="accent1"/>
                </a:solidFill>
                <a:latin typeface="Titillium Web"/>
                <a:ea typeface="Titillium Web"/>
                <a:cs typeface="Titillium Web"/>
                <a:sym typeface="Titillium Web"/>
              </a:defRPr>
            </a:lvl3pPr>
            <a:lvl4pPr lvl="3" rtl="0" algn="r">
              <a:buNone/>
              <a:defRPr b="1" sz="1200">
                <a:solidFill>
                  <a:schemeClr val="accent1"/>
                </a:solidFill>
                <a:latin typeface="Titillium Web"/>
                <a:ea typeface="Titillium Web"/>
                <a:cs typeface="Titillium Web"/>
                <a:sym typeface="Titillium Web"/>
              </a:defRPr>
            </a:lvl4pPr>
            <a:lvl5pPr lvl="4" rtl="0" algn="r">
              <a:buNone/>
              <a:defRPr b="1" sz="1200">
                <a:solidFill>
                  <a:schemeClr val="accent1"/>
                </a:solidFill>
                <a:latin typeface="Titillium Web"/>
                <a:ea typeface="Titillium Web"/>
                <a:cs typeface="Titillium Web"/>
                <a:sym typeface="Titillium Web"/>
              </a:defRPr>
            </a:lvl5pPr>
            <a:lvl6pPr lvl="5" rtl="0" algn="r">
              <a:buNone/>
              <a:defRPr b="1" sz="1200">
                <a:solidFill>
                  <a:schemeClr val="accent1"/>
                </a:solidFill>
                <a:latin typeface="Titillium Web"/>
                <a:ea typeface="Titillium Web"/>
                <a:cs typeface="Titillium Web"/>
                <a:sym typeface="Titillium Web"/>
              </a:defRPr>
            </a:lvl6pPr>
            <a:lvl7pPr lvl="6" rtl="0" algn="r">
              <a:buNone/>
              <a:defRPr b="1" sz="1200">
                <a:solidFill>
                  <a:schemeClr val="accent1"/>
                </a:solidFill>
                <a:latin typeface="Titillium Web"/>
                <a:ea typeface="Titillium Web"/>
                <a:cs typeface="Titillium Web"/>
                <a:sym typeface="Titillium Web"/>
              </a:defRPr>
            </a:lvl7pPr>
            <a:lvl8pPr lvl="7" rtl="0" algn="r">
              <a:buNone/>
              <a:defRPr b="1" sz="1200">
                <a:solidFill>
                  <a:schemeClr val="accent1"/>
                </a:solidFill>
                <a:latin typeface="Titillium Web"/>
                <a:ea typeface="Titillium Web"/>
                <a:cs typeface="Titillium Web"/>
                <a:sym typeface="Titillium Web"/>
              </a:defRPr>
            </a:lvl8pPr>
            <a:lvl9pPr lvl="8" rtl="0" algn="r">
              <a:buNone/>
              <a:defRPr b="1" sz="1200">
                <a:solidFill>
                  <a:schemeClr val="accen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 Id="rId3" Type="http://schemas.openxmlformats.org/officeDocument/2006/relationships/image" Target="../media/image30.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 Id="rId3" Type="http://schemas.openxmlformats.org/officeDocument/2006/relationships/image" Target="../media/image32.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 Id="rId3" Type="http://schemas.openxmlformats.org/officeDocument/2006/relationships/hyperlink" Target="https://www.investopedia.com/terms/c/complement.asp"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 Id="rId3" Type="http://schemas.openxmlformats.org/officeDocument/2006/relationships/image" Target="../media/image27.jpg"/><Relationship Id="rId4" Type="http://schemas.openxmlformats.org/officeDocument/2006/relationships/image" Target="../media/image2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2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 Id="rId3" Type="http://schemas.openxmlformats.org/officeDocument/2006/relationships/image" Target="../media/image3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 Id="rId3" Type="http://schemas.openxmlformats.org/officeDocument/2006/relationships/image" Target="../media/image34.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www.toppr.com/guides/business-studies/marketing/produc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3.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15.jpg"/><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18.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 Id="rId3" Type="http://schemas.openxmlformats.org/officeDocument/2006/relationships/image" Target="../media/image2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 Id="rId3" Type="http://schemas.openxmlformats.org/officeDocument/2006/relationships/image" Target="../media/image2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685800" y="1915625"/>
            <a:ext cx="73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Production</a:t>
            </a:r>
            <a:r>
              <a:rPr lang="en"/>
              <a:t>, </a:t>
            </a:r>
            <a:r>
              <a:rPr b="1" lang="en"/>
              <a:t>Cost &amp; Revenue</a:t>
            </a:r>
            <a:endParaRPr b="1" i="1"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Production Function - Types</a:t>
            </a:r>
            <a:endParaRPr>
              <a:solidFill>
                <a:srgbClr val="FF004E"/>
              </a:solidFill>
            </a:endParaRPr>
          </a:p>
        </p:txBody>
      </p:sp>
      <p:sp>
        <p:nvSpPr>
          <p:cNvPr id="157" name="Google Shape;157;p26"/>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Short Run </a:t>
            </a:r>
            <a:r>
              <a:rPr lang="en" sz="2400"/>
              <a:t>Production Function</a:t>
            </a:r>
            <a:endParaRPr sz="2400"/>
          </a:p>
          <a:p>
            <a:pPr indent="0" lvl="0" marL="457200" rtl="0" algn="l">
              <a:spcBef>
                <a:spcPts val="0"/>
              </a:spcBef>
              <a:spcAft>
                <a:spcPts val="0"/>
              </a:spcAft>
              <a:buNone/>
            </a:pPr>
            <a:r>
              <a:rPr lang="en" sz="2400"/>
              <a:t>It refers to the production in the short run where there are some fixed factors.</a:t>
            </a:r>
            <a:endParaRPr sz="2400"/>
          </a:p>
          <a:p>
            <a:pPr indent="0" lvl="0" marL="457200" rtl="0" algn="l">
              <a:spcBef>
                <a:spcPts val="600"/>
              </a:spcBef>
              <a:spcAft>
                <a:spcPts val="0"/>
              </a:spcAft>
              <a:buNone/>
            </a:pPr>
            <a:r>
              <a:rPr lang="en" sz="2400"/>
              <a:t> </a:t>
            </a:r>
            <a:endParaRPr sz="2400"/>
          </a:p>
          <a:p>
            <a:pPr indent="-381000" lvl="0" marL="457200" rtl="0" algn="l">
              <a:spcBef>
                <a:spcPts val="600"/>
              </a:spcBef>
              <a:spcAft>
                <a:spcPts val="0"/>
              </a:spcAft>
              <a:buSzPts val="2400"/>
              <a:buChar char="●"/>
            </a:pPr>
            <a:r>
              <a:rPr lang="en" sz="2400"/>
              <a:t>Long Run Production Function</a:t>
            </a:r>
            <a:endParaRPr sz="2400"/>
          </a:p>
          <a:p>
            <a:pPr indent="0" lvl="0" marL="457200" rtl="0" algn="l">
              <a:spcBef>
                <a:spcPts val="0"/>
              </a:spcBef>
              <a:spcAft>
                <a:spcPts val="0"/>
              </a:spcAft>
              <a:buNone/>
            </a:pPr>
            <a:r>
              <a:rPr lang="en" sz="2400"/>
              <a:t>It refers to the production in the long run where all the factors are in variable supply.</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5" name="Shape 1445"/>
        <p:cNvGrpSpPr/>
        <p:nvPr/>
      </p:nvGrpSpPr>
      <p:grpSpPr>
        <a:xfrm>
          <a:off x="0" y="0"/>
          <a:ext cx="0" cy="0"/>
          <a:chOff x="0" y="0"/>
          <a:chExt cx="0" cy="0"/>
        </a:xfrm>
      </p:grpSpPr>
      <p:sp>
        <p:nvSpPr>
          <p:cNvPr descr="title-id" id="1446" name="Google Shape;1446;p116"/>
          <p:cNvSpPr txBox="1"/>
          <p:nvPr/>
        </p:nvSpPr>
        <p:spPr>
          <a:xfrm>
            <a:off x="0" y="141675"/>
            <a:ext cx="9144000" cy="12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As a manager what do you think the long run AC tells you?</a:t>
            </a:r>
            <a:endParaRPr sz="3600">
              <a:solidFill>
                <a:srgbClr val="424242"/>
              </a:solidFill>
              <a:latin typeface="Lato"/>
              <a:ea typeface="Lato"/>
              <a:cs typeface="Lato"/>
              <a:sym typeface="Lato"/>
            </a:endParaRPr>
          </a:p>
        </p:txBody>
      </p:sp>
      <p:sp>
        <p:nvSpPr>
          <p:cNvPr id="1447" name="Google Shape;1447;p116"/>
          <p:cNvSpPr txBox="1"/>
          <p:nvPr/>
        </p:nvSpPr>
        <p:spPr>
          <a:xfrm>
            <a:off x="686525" y="2342900"/>
            <a:ext cx="807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Whether and to what extent, larger plants have cost advantage over small ones</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1000"/>
                                        <p:tgtEl>
                                          <p:spTgt spid="1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17"/>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Scale of Economies and Managers</a:t>
            </a:r>
            <a:endParaRPr sz="2400">
              <a:solidFill>
                <a:schemeClr val="accent1"/>
              </a:solidFill>
            </a:endParaRPr>
          </a:p>
        </p:txBody>
      </p:sp>
      <p:pic>
        <p:nvPicPr>
          <p:cNvPr id="1453" name="Google Shape;1453;p117"/>
          <p:cNvPicPr preferRelativeResize="0"/>
          <p:nvPr/>
        </p:nvPicPr>
        <p:blipFill rotWithShape="1">
          <a:blip r:embed="rId3">
            <a:alphaModFix/>
          </a:blip>
          <a:srcRect b="5437" l="47586" r="0" t="0"/>
          <a:stretch/>
        </p:blipFill>
        <p:spPr>
          <a:xfrm>
            <a:off x="2611925" y="2205600"/>
            <a:ext cx="4168052" cy="2842700"/>
          </a:xfrm>
          <a:prstGeom prst="rect">
            <a:avLst/>
          </a:prstGeom>
          <a:noFill/>
          <a:ln cap="flat" cmpd="sng" w="9525">
            <a:solidFill>
              <a:schemeClr val="dk1"/>
            </a:solidFill>
            <a:prstDash val="solid"/>
            <a:miter lim="800000"/>
            <a:headEnd len="sm" w="sm" type="none"/>
            <a:tailEnd len="sm" w="sm" type="none"/>
          </a:ln>
        </p:spPr>
      </p:pic>
      <p:sp>
        <p:nvSpPr>
          <p:cNvPr id="1454" name="Google Shape;1454;p117"/>
          <p:cNvSpPr txBox="1"/>
          <p:nvPr>
            <p:ph idx="4294967295" type="body"/>
          </p:nvPr>
        </p:nvSpPr>
        <p:spPr>
          <a:xfrm>
            <a:off x="615825" y="1357725"/>
            <a:ext cx="8395500" cy="9126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Economies of scale occur when the firm’s  average unit cost decreases as output increases.</a:t>
            </a:r>
            <a:endParaRPr sz="2200">
              <a:solidFill>
                <a:srgbClr val="424242"/>
              </a:solidFill>
            </a:endParaRPr>
          </a:p>
          <a:p>
            <a:pPr indent="0" lvl="0" marL="457200" rtl="0" algn="l">
              <a:spcBef>
                <a:spcPts val="600"/>
              </a:spcBef>
              <a:spcAft>
                <a:spcPts val="0"/>
              </a:spcAft>
              <a:buNone/>
            </a:pPr>
            <a:r>
              <a:t/>
            </a:r>
            <a:endParaRPr sz="2200">
              <a:solidFill>
                <a:srgbClr val="424242"/>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118"/>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How to achieve </a:t>
            </a:r>
            <a:r>
              <a:rPr lang="en" sz="2400">
                <a:solidFill>
                  <a:schemeClr val="accent1"/>
                </a:solidFill>
              </a:rPr>
              <a:t>Scale of Economies by Managers</a:t>
            </a:r>
            <a:endParaRPr sz="2400">
              <a:solidFill>
                <a:schemeClr val="accent1"/>
              </a:solidFill>
            </a:endParaRPr>
          </a:p>
        </p:txBody>
      </p:sp>
      <p:sp>
        <p:nvSpPr>
          <p:cNvPr id="1460" name="Google Shape;1460;p118"/>
          <p:cNvSpPr txBox="1"/>
          <p:nvPr>
            <p:ph idx="4294967295" type="body"/>
          </p:nvPr>
        </p:nvSpPr>
        <p:spPr>
          <a:xfrm>
            <a:off x="615825" y="1357725"/>
            <a:ext cx="84069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highlight>
                  <a:srgbClr val="FFFFFF"/>
                </a:highlight>
              </a:rPr>
              <a:t>Economies of scale are cost advantages companies experience when production becomes efficient, as costs can be spread over a larger amount of goods.</a:t>
            </a:r>
            <a:endParaRPr sz="2200">
              <a:solidFill>
                <a:srgbClr val="424242"/>
              </a:solidFill>
              <a:highlight>
                <a:srgbClr val="FFFFFF"/>
              </a:highlight>
            </a:endParaRPr>
          </a:p>
          <a:p>
            <a:pPr indent="-368300" lvl="0" marL="457200" rtl="0" algn="l">
              <a:spcBef>
                <a:spcPts val="0"/>
              </a:spcBef>
              <a:spcAft>
                <a:spcPts val="0"/>
              </a:spcAft>
              <a:buClr>
                <a:srgbClr val="424242"/>
              </a:buClr>
              <a:buSzPts val="2200"/>
              <a:buChar char="●"/>
            </a:pPr>
            <a:r>
              <a:rPr lang="en" sz="2200">
                <a:solidFill>
                  <a:srgbClr val="424242"/>
                </a:solidFill>
                <a:highlight>
                  <a:srgbClr val="FFFFFF"/>
                </a:highlight>
              </a:rPr>
              <a:t>A business's size is related to whether it can achieve an economy of scale—larger companies will have more cost savings and higher production levels.</a:t>
            </a:r>
            <a:endParaRPr sz="2200">
              <a:solidFill>
                <a:srgbClr val="424242"/>
              </a:solidFill>
              <a:highlight>
                <a:srgbClr val="FFFFFF"/>
              </a:highlight>
            </a:endParaRPr>
          </a:p>
          <a:p>
            <a:pPr indent="-368300" lvl="0" marL="457200" rtl="0" algn="l">
              <a:spcBef>
                <a:spcPts val="0"/>
              </a:spcBef>
              <a:spcAft>
                <a:spcPts val="0"/>
              </a:spcAft>
              <a:buClr>
                <a:srgbClr val="424242"/>
              </a:buClr>
              <a:buSzPts val="2200"/>
              <a:buChar char="●"/>
            </a:pPr>
            <a:r>
              <a:rPr lang="en" sz="2200">
                <a:solidFill>
                  <a:srgbClr val="424242"/>
                </a:solidFill>
                <a:highlight>
                  <a:srgbClr val="FFFFFF"/>
                </a:highlight>
              </a:rPr>
              <a:t>Economies of scale can be both internal and external. Internal economies are caused by factors within a single company while external factors affect the entire industry.</a:t>
            </a:r>
            <a:endParaRPr sz="2200">
              <a:solidFill>
                <a:srgbClr val="424242"/>
              </a:solidFill>
              <a:highlight>
                <a:srgbClr val="FFFFFF"/>
              </a:highlight>
            </a:endParaRPr>
          </a:p>
          <a:p>
            <a:pPr indent="0" lvl="0" marL="457200" rtl="0" algn="l">
              <a:spcBef>
                <a:spcPts val="400"/>
              </a:spcBef>
              <a:spcAft>
                <a:spcPts val="0"/>
              </a:spcAft>
              <a:buNone/>
            </a:pPr>
            <a:r>
              <a:t/>
            </a:r>
            <a:endParaRPr sz="2200">
              <a:solidFill>
                <a:srgbClr val="42424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4" name="Shape 1464"/>
        <p:cNvGrpSpPr/>
        <p:nvPr/>
      </p:nvGrpSpPr>
      <p:grpSpPr>
        <a:xfrm>
          <a:off x="0" y="0"/>
          <a:ext cx="0" cy="0"/>
          <a:chOff x="0" y="0"/>
          <a:chExt cx="0" cy="0"/>
        </a:xfrm>
      </p:grpSpPr>
      <p:sp>
        <p:nvSpPr>
          <p:cNvPr descr="title-id" id="1465" name="Google Shape;1465;p119"/>
          <p:cNvSpPr txBox="1"/>
          <p:nvPr/>
        </p:nvSpPr>
        <p:spPr>
          <a:xfrm>
            <a:off x="0" y="130750"/>
            <a:ext cx="9144000" cy="11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Which one of the following are </a:t>
            </a:r>
            <a:r>
              <a:rPr lang="en" sz="3600">
                <a:solidFill>
                  <a:srgbClr val="424242"/>
                </a:solidFill>
                <a:latin typeface="Lato"/>
                <a:ea typeface="Lato"/>
                <a:cs typeface="Lato"/>
                <a:sym typeface="Lato"/>
              </a:rPr>
              <a:t>the internal economies of scale?</a:t>
            </a:r>
            <a:endParaRPr sz="3600">
              <a:solidFill>
                <a:srgbClr val="424242"/>
              </a:solidFill>
              <a:latin typeface="Lato"/>
              <a:ea typeface="Lato"/>
              <a:cs typeface="Lato"/>
              <a:sym typeface="Lato"/>
            </a:endParaRPr>
          </a:p>
        </p:txBody>
      </p:sp>
      <p:sp>
        <p:nvSpPr>
          <p:cNvPr id="1466" name="Google Shape;1466;p119"/>
          <p:cNvSpPr txBox="1"/>
          <p:nvPr/>
        </p:nvSpPr>
        <p:spPr>
          <a:xfrm>
            <a:off x="98075" y="1612800"/>
            <a:ext cx="89358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Having a division of labor and management leading to labor specialization</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Able to afford more expensive and yet more efficient equipment</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Able to adapt to the latest technology that increases productivity</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Able to adapt enhanced quality control measures</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Able to use market information and knowledge in a better way</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xEl>
                                              <p:pRg end="0" st="0"/>
                                            </p:txEl>
                                          </p:spTgt>
                                        </p:tgtEl>
                                        <p:attrNameLst>
                                          <p:attrName>style.visibility</p:attrName>
                                        </p:attrNameLst>
                                      </p:cBhvr>
                                      <p:to>
                                        <p:strVal val="visible"/>
                                      </p:to>
                                    </p:set>
                                    <p:animEffect filter="fade" transition="in">
                                      <p:cBhvr>
                                        <p:cTn dur="1000"/>
                                        <p:tgtEl>
                                          <p:spTgt spid="14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xEl>
                                              <p:pRg end="1" st="1"/>
                                            </p:txEl>
                                          </p:spTgt>
                                        </p:tgtEl>
                                        <p:attrNameLst>
                                          <p:attrName>style.visibility</p:attrName>
                                        </p:attrNameLst>
                                      </p:cBhvr>
                                      <p:to>
                                        <p:strVal val="visible"/>
                                      </p:to>
                                    </p:set>
                                    <p:animEffect filter="fade" transition="in">
                                      <p:cBhvr>
                                        <p:cTn dur="1000"/>
                                        <p:tgtEl>
                                          <p:spTgt spid="14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xEl>
                                              <p:pRg end="2" st="2"/>
                                            </p:txEl>
                                          </p:spTgt>
                                        </p:tgtEl>
                                        <p:attrNameLst>
                                          <p:attrName>style.visibility</p:attrName>
                                        </p:attrNameLst>
                                      </p:cBhvr>
                                      <p:to>
                                        <p:strVal val="visible"/>
                                      </p:to>
                                    </p:set>
                                    <p:animEffect filter="fade" transition="in">
                                      <p:cBhvr>
                                        <p:cTn dur="1000"/>
                                        <p:tgtEl>
                                          <p:spTgt spid="14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xEl>
                                              <p:pRg end="3" st="3"/>
                                            </p:txEl>
                                          </p:spTgt>
                                        </p:tgtEl>
                                        <p:attrNameLst>
                                          <p:attrName>style.visibility</p:attrName>
                                        </p:attrNameLst>
                                      </p:cBhvr>
                                      <p:to>
                                        <p:strVal val="visible"/>
                                      </p:to>
                                    </p:set>
                                    <p:animEffect filter="fade" transition="in">
                                      <p:cBhvr>
                                        <p:cTn dur="1000"/>
                                        <p:tgtEl>
                                          <p:spTgt spid="14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xEl>
                                              <p:pRg end="4" st="4"/>
                                            </p:txEl>
                                          </p:spTgt>
                                        </p:tgtEl>
                                        <p:attrNameLst>
                                          <p:attrName>style.visibility</p:attrName>
                                        </p:attrNameLst>
                                      </p:cBhvr>
                                      <p:to>
                                        <p:strVal val="visible"/>
                                      </p:to>
                                    </p:set>
                                    <p:animEffect filter="fade" transition="in">
                                      <p:cBhvr>
                                        <p:cTn dur="1000"/>
                                        <p:tgtEl>
                                          <p:spTgt spid="14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0" name="Shape 1470"/>
        <p:cNvGrpSpPr/>
        <p:nvPr/>
      </p:nvGrpSpPr>
      <p:grpSpPr>
        <a:xfrm>
          <a:off x="0" y="0"/>
          <a:ext cx="0" cy="0"/>
          <a:chOff x="0" y="0"/>
          <a:chExt cx="0" cy="0"/>
        </a:xfrm>
      </p:grpSpPr>
      <p:sp>
        <p:nvSpPr>
          <p:cNvPr descr="title-id" id="1471" name="Google Shape;1471;p120"/>
          <p:cNvSpPr txBox="1"/>
          <p:nvPr/>
        </p:nvSpPr>
        <p:spPr>
          <a:xfrm>
            <a:off x="0" y="152575"/>
            <a:ext cx="9144000" cy="11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Which one of the following are the external economies of scale?</a:t>
            </a:r>
            <a:endParaRPr sz="3600">
              <a:solidFill>
                <a:srgbClr val="424242"/>
              </a:solidFill>
              <a:latin typeface="Lato"/>
              <a:ea typeface="Lato"/>
              <a:cs typeface="Lato"/>
              <a:sym typeface="Lato"/>
            </a:endParaRPr>
          </a:p>
        </p:txBody>
      </p:sp>
      <p:sp>
        <p:nvSpPr>
          <p:cNvPr id="1472" name="Google Shape;1472;p120"/>
          <p:cNvSpPr txBox="1"/>
          <p:nvPr/>
        </p:nvSpPr>
        <p:spPr>
          <a:xfrm>
            <a:off x="98075" y="1623700"/>
            <a:ext cx="86415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Lower prices of its raw materials due to special discounts from its suppliers.</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Lower rate of interest.</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Massive advertisement campaigns by the firm</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Lower transportation costs due to fall in oil prices</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121"/>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Learning Curve </a:t>
            </a:r>
            <a:endParaRPr>
              <a:solidFill>
                <a:srgbClr val="FF004E"/>
              </a:solidFill>
            </a:endParaRPr>
          </a:p>
        </p:txBody>
      </p:sp>
      <p:sp>
        <p:nvSpPr>
          <p:cNvPr id="1478" name="Google Shape;1478;p121"/>
          <p:cNvSpPr txBox="1"/>
          <p:nvPr>
            <p:ph idx="1" type="body"/>
          </p:nvPr>
        </p:nvSpPr>
        <p:spPr>
          <a:xfrm>
            <a:off x="615825" y="12815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Clr>
                <a:srgbClr val="434343"/>
              </a:buClr>
              <a:buSzPts val="2400"/>
              <a:buChar char="●"/>
            </a:pPr>
            <a:r>
              <a:rPr lang="en" sz="2400">
                <a:solidFill>
                  <a:srgbClr val="434343"/>
                </a:solidFill>
              </a:rPr>
              <a:t>This curve shows the decline in the average cost (AC) of production with a rise in cumulative total output over time.</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As firms gain experience in production of a commodity or service, their AC of production declines.</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Long manufacturing experience enables firms to lower their AC of production.</a:t>
            </a:r>
            <a:endParaRPr sz="2400">
              <a:solidFill>
                <a:srgbClr val="434343"/>
              </a:solidFill>
            </a:endParaRPr>
          </a:p>
          <a:p>
            <a:pPr indent="0" lvl="0" marL="457200" rtl="0" algn="l">
              <a:spcBef>
                <a:spcPts val="600"/>
              </a:spcBef>
              <a:spcAft>
                <a:spcPts val="0"/>
              </a:spcAft>
              <a:buNone/>
            </a:pPr>
            <a:r>
              <a:t/>
            </a:r>
            <a:endParaRPr sz="2400">
              <a:solidFill>
                <a:srgbClr val="434343"/>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cxnSp>
        <p:nvCxnSpPr>
          <p:cNvPr id="1483" name="Google Shape;1483;p122"/>
          <p:cNvCxnSpPr/>
          <p:nvPr/>
        </p:nvCxnSpPr>
        <p:spPr>
          <a:xfrm rot="10800000">
            <a:off x="1371600" y="1047750"/>
            <a:ext cx="0" cy="33528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1484" name="Google Shape;1484;p122"/>
          <p:cNvCxnSpPr/>
          <p:nvPr/>
        </p:nvCxnSpPr>
        <p:spPr>
          <a:xfrm>
            <a:off x="1371600" y="4400550"/>
            <a:ext cx="61722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sp>
        <p:nvSpPr>
          <p:cNvPr id="1485" name="Google Shape;1485;p122"/>
          <p:cNvSpPr/>
          <p:nvPr/>
        </p:nvSpPr>
        <p:spPr>
          <a:xfrm>
            <a:off x="1676401" y="1136073"/>
            <a:ext cx="4189614" cy="2959539"/>
          </a:xfrm>
          <a:custGeom>
            <a:rect b="b" l="l" r="r" t="t"/>
            <a:pathLst>
              <a:path extrusionOk="0" h="2798618" w="2618509">
                <a:moveTo>
                  <a:pt x="0" y="0"/>
                </a:moveTo>
                <a:cubicBezTo>
                  <a:pt x="114300" y="743527"/>
                  <a:pt x="228600" y="1487055"/>
                  <a:pt x="665018" y="1953491"/>
                </a:cubicBezTo>
                <a:cubicBezTo>
                  <a:pt x="1101436" y="2419927"/>
                  <a:pt x="2618509" y="2798618"/>
                  <a:pt x="2618509" y="2798618"/>
                </a:cubicBezTo>
                <a:lnTo>
                  <a:pt x="2618509" y="2798618"/>
                </a:lnTo>
              </a:path>
            </a:pathLst>
          </a:cu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6" name="Google Shape;1486;p122"/>
          <p:cNvSpPr txBox="1"/>
          <p:nvPr/>
        </p:nvSpPr>
        <p:spPr>
          <a:xfrm>
            <a:off x="5943600" y="3867150"/>
            <a:ext cx="403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Calibri"/>
                <a:ea typeface="Calibri"/>
                <a:cs typeface="Calibri"/>
                <a:sym typeface="Calibri"/>
              </a:rPr>
              <a:t>LC</a:t>
            </a:r>
            <a:endParaRPr b="1" i="0" sz="1800" u="none" cap="none" strike="noStrike">
              <a:solidFill>
                <a:srgbClr val="FF0000"/>
              </a:solidFill>
              <a:latin typeface="Calibri"/>
              <a:ea typeface="Calibri"/>
              <a:cs typeface="Calibri"/>
              <a:sym typeface="Calibri"/>
            </a:endParaRPr>
          </a:p>
        </p:txBody>
      </p:sp>
      <p:sp>
        <p:nvSpPr>
          <p:cNvPr id="1487" name="Google Shape;1487;p122"/>
          <p:cNvSpPr txBox="1"/>
          <p:nvPr/>
        </p:nvSpPr>
        <p:spPr>
          <a:xfrm>
            <a:off x="779726" y="971550"/>
            <a:ext cx="56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AC</a:t>
            </a:r>
            <a:endParaRPr b="1" i="0" sz="1800" u="none" cap="none" strike="noStrike">
              <a:solidFill>
                <a:schemeClr val="dk1"/>
              </a:solidFill>
              <a:latin typeface="Calibri"/>
              <a:ea typeface="Calibri"/>
              <a:cs typeface="Calibri"/>
              <a:sym typeface="Calibri"/>
            </a:endParaRPr>
          </a:p>
        </p:txBody>
      </p:sp>
      <p:sp>
        <p:nvSpPr>
          <p:cNvPr id="1488" name="Google Shape;1488;p122"/>
          <p:cNvSpPr txBox="1"/>
          <p:nvPr/>
        </p:nvSpPr>
        <p:spPr>
          <a:xfrm>
            <a:off x="1084521" y="4336018"/>
            <a:ext cx="30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0</a:t>
            </a:r>
            <a:endParaRPr b="1" i="0" sz="1800" u="none" cap="none" strike="noStrike">
              <a:solidFill>
                <a:schemeClr val="dk1"/>
              </a:solidFill>
              <a:latin typeface="Calibri"/>
              <a:ea typeface="Calibri"/>
              <a:cs typeface="Calibri"/>
              <a:sym typeface="Calibri"/>
            </a:endParaRPr>
          </a:p>
        </p:txBody>
      </p:sp>
      <p:sp>
        <p:nvSpPr>
          <p:cNvPr id="1489" name="Google Shape;1489;p122"/>
          <p:cNvSpPr txBox="1"/>
          <p:nvPr/>
        </p:nvSpPr>
        <p:spPr>
          <a:xfrm>
            <a:off x="6543519" y="4564618"/>
            <a:ext cx="25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Cumulative Total Output</a:t>
            </a:r>
            <a:endParaRPr b="1" i="0" sz="1800" u="none" cap="none" strike="noStrike">
              <a:solidFill>
                <a:schemeClr val="dk1"/>
              </a:solidFill>
              <a:latin typeface="Calibri"/>
              <a:ea typeface="Calibri"/>
              <a:cs typeface="Calibri"/>
              <a:sym typeface="Calibri"/>
            </a:endParaRPr>
          </a:p>
        </p:txBody>
      </p:sp>
      <p:cxnSp>
        <p:nvCxnSpPr>
          <p:cNvPr id="1490" name="Google Shape;1490;p122"/>
          <p:cNvCxnSpPr/>
          <p:nvPr/>
        </p:nvCxnSpPr>
        <p:spPr>
          <a:xfrm>
            <a:off x="1371600" y="1733550"/>
            <a:ext cx="457200" cy="0"/>
          </a:xfrm>
          <a:prstGeom prst="straightConnector1">
            <a:avLst/>
          </a:prstGeom>
          <a:noFill/>
          <a:ln cap="flat" cmpd="sng" w="28575">
            <a:solidFill>
              <a:srgbClr val="0000CC"/>
            </a:solidFill>
            <a:prstDash val="dot"/>
            <a:round/>
            <a:headEnd len="sm" w="sm" type="none"/>
            <a:tailEnd len="sm" w="sm" type="none"/>
          </a:ln>
          <a:effectLst>
            <a:outerShdw blurRad="40000" rotWithShape="0" dir="5400000" dist="23000">
              <a:srgbClr val="000000">
                <a:alpha val="34510"/>
              </a:srgbClr>
            </a:outerShdw>
          </a:effectLst>
        </p:spPr>
      </p:cxnSp>
      <p:cxnSp>
        <p:nvCxnSpPr>
          <p:cNvPr id="1491" name="Google Shape;1491;p122"/>
          <p:cNvCxnSpPr/>
          <p:nvPr/>
        </p:nvCxnSpPr>
        <p:spPr>
          <a:xfrm rot="10800000">
            <a:off x="1828800" y="1733550"/>
            <a:ext cx="76200" cy="2667000"/>
          </a:xfrm>
          <a:prstGeom prst="straightConnector1">
            <a:avLst/>
          </a:prstGeom>
          <a:noFill/>
          <a:ln cap="flat" cmpd="sng" w="28575">
            <a:solidFill>
              <a:srgbClr val="0000CC"/>
            </a:solidFill>
            <a:prstDash val="dot"/>
            <a:round/>
            <a:headEnd len="sm" w="sm" type="none"/>
            <a:tailEnd len="sm" w="sm" type="none"/>
          </a:ln>
          <a:effectLst>
            <a:outerShdw blurRad="40000" rotWithShape="0" dir="5400000" dist="23000">
              <a:srgbClr val="000000">
                <a:alpha val="34510"/>
              </a:srgbClr>
            </a:outerShdw>
          </a:effectLst>
        </p:spPr>
      </p:cxnSp>
      <p:cxnSp>
        <p:nvCxnSpPr>
          <p:cNvPr id="1492" name="Google Shape;1492;p122"/>
          <p:cNvCxnSpPr/>
          <p:nvPr/>
        </p:nvCxnSpPr>
        <p:spPr>
          <a:xfrm rot="10800000">
            <a:off x="2895600" y="3333750"/>
            <a:ext cx="0" cy="1066800"/>
          </a:xfrm>
          <a:prstGeom prst="straightConnector1">
            <a:avLst/>
          </a:prstGeom>
          <a:noFill/>
          <a:ln cap="flat" cmpd="sng" w="28575">
            <a:solidFill>
              <a:srgbClr val="00B050"/>
            </a:solidFill>
            <a:prstDash val="dot"/>
            <a:round/>
            <a:headEnd len="sm" w="sm" type="none"/>
            <a:tailEnd len="sm" w="sm" type="none"/>
          </a:ln>
        </p:spPr>
      </p:cxnSp>
      <p:cxnSp>
        <p:nvCxnSpPr>
          <p:cNvPr id="1493" name="Google Shape;1493;p122"/>
          <p:cNvCxnSpPr/>
          <p:nvPr/>
        </p:nvCxnSpPr>
        <p:spPr>
          <a:xfrm>
            <a:off x="1371600" y="3333750"/>
            <a:ext cx="1524000" cy="0"/>
          </a:xfrm>
          <a:prstGeom prst="straightConnector1">
            <a:avLst/>
          </a:prstGeom>
          <a:noFill/>
          <a:ln cap="flat" cmpd="sng" w="28575">
            <a:solidFill>
              <a:srgbClr val="00B050"/>
            </a:solidFill>
            <a:prstDash val="dot"/>
            <a:round/>
            <a:headEnd len="sm" w="sm" type="none"/>
            <a:tailEnd len="sm" w="sm" type="none"/>
          </a:ln>
        </p:spPr>
      </p:cxnSp>
      <p:cxnSp>
        <p:nvCxnSpPr>
          <p:cNvPr id="1494" name="Google Shape;1494;p122"/>
          <p:cNvCxnSpPr/>
          <p:nvPr/>
        </p:nvCxnSpPr>
        <p:spPr>
          <a:xfrm rot="10800000">
            <a:off x="5105400" y="3943350"/>
            <a:ext cx="0" cy="457200"/>
          </a:xfrm>
          <a:prstGeom prst="straightConnector1">
            <a:avLst/>
          </a:prstGeom>
          <a:noFill/>
          <a:ln cap="flat" cmpd="sng" w="28575">
            <a:solidFill>
              <a:srgbClr val="FF0066"/>
            </a:solidFill>
            <a:prstDash val="dot"/>
            <a:round/>
            <a:headEnd len="sm" w="sm" type="none"/>
            <a:tailEnd len="sm" w="sm" type="none"/>
          </a:ln>
        </p:spPr>
      </p:cxnSp>
      <p:cxnSp>
        <p:nvCxnSpPr>
          <p:cNvPr id="1495" name="Google Shape;1495;p122"/>
          <p:cNvCxnSpPr>
            <a:stCxn id="1496" idx="3"/>
          </p:cNvCxnSpPr>
          <p:nvPr/>
        </p:nvCxnSpPr>
        <p:spPr>
          <a:xfrm>
            <a:off x="1371718" y="3911068"/>
            <a:ext cx="3733800" cy="32400"/>
          </a:xfrm>
          <a:prstGeom prst="straightConnector1">
            <a:avLst/>
          </a:prstGeom>
          <a:noFill/>
          <a:ln cap="flat" cmpd="sng" w="28575">
            <a:solidFill>
              <a:srgbClr val="FF0066"/>
            </a:solidFill>
            <a:prstDash val="dot"/>
            <a:round/>
            <a:headEnd len="sm" w="sm" type="none"/>
            <a:tailEnd len="sm" w="sm" type="none"/>
          </a:ln>
        </p:spPr>
      </p:cxnSp>
      <p:sp>
        <p:nvSpPr>
          <p:cNvPr id="1497" name="Google Shape;1497;p122"/>
          <p:cNvSpPr txBox="1"/>
          <p:nvPr/>
        </p:nvSpPr>
        <p:spPr>
          <a:xfrm>
            <a:off x="1752600" y="4400550"/>
            <a:ext cx="457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B0F0"/>
                </a:solidFill>
                <a:latin typeface="Calibri"/>
                <a:ea typeface="Calibri"/>
                <a:cs typeface="Calibri"/>
                <a:sym typeface="Calibri"/>
              </a:rPr>
              <a:t>Q1</a:t>
            </a:r>
            <a:endParaRPr b="1" i="0" sz="1800" u="none" cap="none" strike="noStrike">
              <a:solidFill>
                <a:srgbClr val="00B0F0"/>
              </a:solidFill>
              <a:latin typeface="Calibri"/>
              <a:ea typeface="Calibri"/>
              <a:cs typeface="Calibri"/>
              <a:sym typeface="Calibri"/>
            </a:endParaRPr>
          </a:p>
        </p:txBody>
      </p:sp>
      <p:sp>
        <p:nvSpPr>
          <p:cNvPr id="1498" name="Google Shape;1498;p122"/>
          <p:cNvSpPr txBox="1"/>
          <p:nvPr/>
        </p:nvSpPr>
        <p:spPr>
          <a:xfrm>
            <a:off x="2667024" y="4400550"/>
            <a:ext cx="46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8000"/>
                </a:solidFill>
                <a:latin typeface="Calibri"/>
                <a:ea typeface="Calibri"/>
                <a:cs typeface="Calibri"/>
                <a:sym typeface="Calibri"/>
              </a:rPr>
              <a:t>Q2</a:t>
            </a:r>
            <a:endParaRPr b="1" i="0" sz="1800" u="none" cap="none" strike="noStrike">
              <a:solidFill>
                <a:srgbClr val="008000"/>
              </a:solidFill>
              <a:latin typeface="Calibri"/>
              <a:ea typeface="Calibri"/>
              <a:cs typeface="Calibri"/>
              <a:sym typeface="Calibri"/>
            </a:endParaRPr>
          </a:p>
        </p:txBody>
      </p:sp>
      <p:sp>
        <p:nvSpPr>
          <p:cNvPr id="1499" name="Google Shape;1499;p122"/>
          <p:cNvSpPr txBox="1"/>
          <p:nvPr/>
        </p:nvSpPr>
        <p:spPr>
          <a:xfrm>
            <a:off x="4876800" y="4400550"/>
            <a:ext cx="46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66"/>
                </a:solidFill>
                <a:latin typeface="Calibri"/>
                <a:ea typeface="Calibri"/>
                <a:cs typeface="Calibri"/>
                <a:sym typeface="Calibri"/>
              </a:rPr>
              <a:t>Q3</a:t>
            </a:r>
            <a:endParaRPr b="1" i="0" sz="1800" u="none" cap="none" strike="noStrike">
              <a:solidFill>
                <a:srgbClr val="FF0066"/>
              </a:solidFill>
              <a:latin typeface="Calibri"/>
              <a:ea typeface="Calibri"/>
              <a:cs typeface="Calibri"/>
              <a:sym typeface="Calibri"/>
            </a:endParaRPr>
          </a:p>
        </p:txBody>
      </p:sp>
      <p:sp>
        <p:nvSpPr>
          <p:cNvPr id="1500" name="Google Shape;1500;p122"/>
          <p:cNvSpPr txBox="1"/>
          <p:nvPr/>
        </p:nvSpPr>
        <p:spPr>
          <a:xfrm>
            <a:off x="735118" y="1657350"/>
            <a:ext cx="56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B0F0"/>
                </a:solidFill>
                <a:latin typeface="Calibri"/>
                <a:ea typeface="Calibri"/>
                <a:cs typeface="Calibri"/>
                <a:sym typeface="Calibri"/>
              </a:rPr>
              <a:t>AC1</a:t>
            </a:r>
            <a:endParaRPr b="1" i="0" sz="1800" u="none" cap="none" strike="noStrike">
              <a:solidFill>
                <a:srgbClr val="00B0F0"/>
              </a:solidFill>
              <a:latin typeface="Calibri"/>
              <a:ea typeface="Calibri"/>
              <a:cs typeface="Calibri"/>
              <a:sym typeface="Calibri"/>
            </a:endParaRPr>
          </a:p>
        </p:txBody>
      </p:sp>
      <p:sp>
        <p:nvSpPr>
          <p:cNvPr id="1501" name="Google Shape;1501;p122"/>
          <p:cNvSpPr txBox="1"/>
          <p:nvPr/>
        </p:nvSpPr>
        <p:spPr>
          <a:xfrm>
            <a:off x="811318" y="3116818"/>
            <a:ext cx="56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8000"/>
                </a:solidFill>
                <a:latin typeface="Calibri"/>
                <a:ea typeface="Calibri"/>
                <a:cs typeface="Calibri"/>
                <a:sym typeface="Calibri"/>
              </a:rPr>
              <a:t>AC2</a:t>
            </a:r>
            <a:endParaRPr b="1" i="0" sz="1800" u="none" cap="none" strike="noStrike">
              <a:solidFill>
                <a:srgbClr val="008000"/>
              </a:solidFill>
              <a:latin typeface="Calibri"/>
              <a:ea typeface="Calibri"/>
              <a:cs typeface="Calibri"/>
              <a:sym typeface="Calibri"/>
            </a:endParaRPr>
          </a:p>
        </p:txBody>
      </p:sp>
      <p:sp>
        <p:nvSpPr>
          <p:cNvPr id="1496" name="Google Shape;1496;p122"/>
          <p:cNvSpPr txBox="1"/>
          <p:nvPr/>
        </p:nvSpPr>
        <p:spPr>
          <a:xfrm>
            <a:off x="811318" y="3726418"/>
            <a:ext cx="56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66"/>
                </a:solidFill>
                <a:latin typeface="Calibri"/>
                <a:ea typeface="Calibri"/>
                <a:cs typeface="Calibri"/>
                <a:sym typeface="Calibri"/>
              </a:rPr>
              <a:t>AC3</a:t>
            </a:r>
            <a:endParaRPr b="1" i="0" sz="1800" u="none" cap="none" strike="noStrike">
              <a:solidFill>
                <a:srgbClr val="FF0066"/>
              </a:solidFill>
              <a:latin typeface="Calibri"/>
              <a:ea typeface="Calibri"/>
              <a:cs typeface="Calibri"/>
              <a:sym typeface="Calibri"/>
            </a:endParaRPr>
          </a:p>
        </p:txBody>
      </p:sp>
      <p:sp>
        <p:nvSpPr>
          <p:cNvPr id="1502" name="Google Shape;1502;p122"/>
          <p:cNvSpPr/>
          <p:nvPr/>
        </p:nvSpPr>
        <p:spPr>
          <a:xfrm>
            <a:off x="1447800" y="4781550"/>
            <a:ext cx="4191000" cy="228600"/>
          </a:xfrm>
          <a:prstGeom prst="notchedRightArrow">
            <a:avLst>
              <a:gd fmla="val 50000" name="adj1"/>
              <a:gd fmla="val 50000" name="adj2"/>
            </a:avLst>
          </a:prstGeom>
          <a:solidFill>
            <a:srgbClr val="00FF00"/>
          </a:solidFill>
          <a:ln cap="flat" cmpd="sng" w="254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3" name="Google Shape;1503;p122"/>
          <p:cNvSpPr/>
          <p:nvPr/>
        </p:nvSpPr>
        <p:spPr>
          <a:xfrm>
            <a:off x="609600" y="1276350"/>
            <a:ext cx="228600" cy="3505200"/>
          </a:xfrm>
          <a:prstGeom prst="downArrow">
            <a:avLst>
              <a:gd fmla="val 50000" name="adj1"/>
              <a:gd fmla="val 50000" name="adj2"/>
            </a:avLst>
          </a:prstGeom>
          <a:solidFill>
            <a:srgbClr val="00FF00"/>
          </a:solidFill>
          <a:ln cap="flat" cmpd="sng" w="254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4" name="Google Shape;1504;p122"/>
          <p:cNvSpPr txBox="1"/>
          <p:nvPr>
            <p:ph type="title"/>
          </p:nvPr>
        </p:nvSpPr>
        <p:spPr>
          <a:xfrm>
            <a:off x="692025" y="5430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Learning Curve </a:t>
            </a:r>
            <a:endParaRPr>
              <a:solidFill>
                <a:srgbClr val="FF004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23"/>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Scale of Economies &amp; Managers</a:t>
            </a:r>
            <a:endParaRPr sz="2400">
              <a:solidFill>
                <a:schemeClr val="accent1"/>
              </a:solidFill>
            </a:endParaRPr>
          </a:p>
        </p:txBody>
      </p:sp>
      <p:sp>
        <p:nvSpPr>
          <p:cNvPr id="1510" name="Google Shape;1510;p123"/>
          <p:cNvSpPr txBox="1"/>
          <p:nvPr>
            <p:ph idx="4294967295" type="body"/>
          </p:nvPr>
        </p:nvSpPr>
        <p:spPr>
          <a:xfrm>
            <a:off x="605125" y="1352300"/>
            <a:ext cx="8347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All managers have the opportunity to exploit the scale of economies in some form, though some fail to recognize their </a:t>
            </a:r>
            <a:r>
              <a:rPr lang="en" sz="2200">
                <a:solidFill>
                  <a:srgbClr val="424242"/>
                </a:solidFill>
              </a:rPr>
              <a:t>opportunities</a:t>
            </a:r>
            <a:r>
              <a:rPr lang="en" sz="2200">
                <a:solidFill>
                  <a:srgbClr val="424242"/>
                </a:solidFill>
              </a:rPr>
              <a:t>.</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124"/>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Can Scale of Diseconomies be felt by Managers</a:t>
            </a:r>
            <a:endParaRPr sz="2400">
              <a:solidFill>
                <a:schemeClr val="accent1"/>
              </a:solidFill>
            </a:endParaRPr>
          </a:p>
        </p:txBody>
      </p:sp>
      <p:sp>
        <p:nvSpPr>
          <p:cNvPr id="1516" name="Google Shape;1516;p124"/>
          <p:cNvSpPr txBox="1"/>
          <p:nvPr>
            <p:ph idx="4294967295" type="body"/>
          </p:nvPr>
        </p:nvSpPr>
        <p:spPr>
          <a:xfrm>
            <a:off x="605125" y="1352300"/>
            <a:ext cx="46239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Yes.</a:t>
            </a:r>
            <a:endParaRPr sz="2200">
              <a:solidFill>
                <a:srgbClr val="424242"/>
              </a:solidFill>
            </a:endParaRPr>
          </a:p>
          <a:p>
            <a:pPr indent="-368300" lvl="0" marL="457200" rtl="0" algn="l">
              <a:spcBef>
                <a:spcPts val="0"/>
              </a:spcBef>
              <a:spcAft>
                <a:spcPts val="0"/>
              </a:spcAft>
              <a:buClr>
                <a:srgbClr val="424242"/>
              </a:buClr>
              <a:buSzPts val="2200"/>
              <a:buChar char="●"/>
            </a:pPr>
            <a:r>
              <a:rPr lang="en" sz="2200">
                <a:solidFill>
                  <a:srgbClr val="424242"/>
                </a:solidFill>
              </a:rPr>
              <a:t>When being so large that  managers often find it difficult to coordinate work activities, communicate their directives to the right persons in satisfactory time, and monitor personnel effectively.</a:t>
            </a:r>
            <a:endParaRPr sz="2200">
              <a:solidFill>
                <a:srgbClr val="424242"/>
              </a:solidFill>
            </a:endParaRPr>
          </a:p>
          <a:p>
            <a:pPr indent="-349250" lvl="0" marL="457200" rtl="0" algn="l">
              <a:spcBef>
                <a:spcPts val="0"/>
              </a:spcBef>
              <a:spcAft>
                <a:spcPts val="0"/>
              </a:spcAft>
              <a:buClr>
                <a:srgbClr val="424242"/>
              </a:buClr>
              <a:buSzPts val="1900"/>
              <a:buChar char="●"/>
            </a:pPr>
            <a:r>
              <a:rPr lang="en" sz="1900">
                <a:solidFill>
                  <a:srgbClr val="424242"/>
                </a:solidFill>
              </a:rPr>
              <a:t>Overlapping and duplication of business functions and product lines</a:t>
            </a:r>
            <a:endParaRPr sz="1900">
              <a:solidFill>
                <a:srgbClr val="424242"/>
              </a:solidFill>
            </a:endParaRPr>
          </a:p>
          <a:p>
            <a:pPr indent="0" lvl="0" marL="457200" rtl="0" algn="l">
              <a:spcBef>
                <a:spcPts val="400"/>
              </a:spcBef>
              <a:spcAft>
                <a:spcPts val="0"/>
              </a:spcAft>
              <a:buNone/>
            </a:pPr>
            <a:r>
              <a:t/>
            </a:r>
            <a:endParaRPr sz="2200">
              <a:solidFill>
                <a:srgbClr val="424242"/>
              </a:solidFill>
            </a:endParaRPr>
          </a:p>
        </p:txBody>
      </p:sp>
      <p:pic>
        <p:nvPicPr>
          <p:cNvPr descr="MPj03826730000[1]" id="1517" name="Google Shape;1517;p124"/>
          <p:cNvPicPr preferRelativeResize="0"/>
          <p:nvPr/>
        </p:nvPicPr>
        <p:blipFill rotWithShape="1">
          <a:blip r:embed="rId3">
            <a:alphaModFix/>
          </a:blip>
          <a:srcRect b="0" l="0" r="0" t="0"/>
          <a:stretch/>
        </p:blipFill>
        <p:spPr>
          <a:xfrm>
            <a:off x="5181601" y="1352299"/>
            <a:ext cx="3337481" cy="3505451"/>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25"/>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What can be the OPTIMUM SIZE of the firm for</a:t>
            </a:r>
            <a:r>
              <a:rPr lang="en" sz="2400">
                <a:solidFill>
                  <a:schemeClr val="accent1"/>
                </a:solidFill>
              </a:rPr>
              <a:t> Managers</a:t>
            </a:r>
            <a:endParaRPr sz="2400">
              <a:solidFill>
                <a:schemeClr val="accent1"/>
              </a:solidFill>
            </a:endParaRPr>
          </a:p>
        </p:txBody>
      </p:sp>
      <p:sp>
        <p:nvSpPr>
          <p:cNvPr id="1523" name="Google Shape;1523;p125"/>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Optimum size of the firm denotes the size of the firm at which there is maximum efficiency in operation.</a:t>
            </a:r>
            <a:endParaRPr sz="2200">
              <a:solidFill>
                <a:srgbClr val="424242"/>
              </a:solidFill>
            </a:endParaRPr>
          </a:p>
          <a:p>
            <a:pPr indent="0" lvl="0" marL="457200" rtl="0" algn="l">
              <a:spcBef>
                <a:spcPts val="0"/>
              </a:spcBef>
              <a:spcAft>
                <a:spcPts val="0"/>
              </a:spcAft>
              <a:buNone/>
            </a:pPr>
            <a:r>
              <a:t/>
            </a:r>
            <a:endParaRPr b="1" sz="2200">
              <a:solidFill>
                <a:srgbClr val="424242"/>
              </a:solidFill>
            </a:endParaRPr>
          </a:p>
          <a:p>
            <a:pPr indent="-368300" lvl="0" marL="457200" rtl="0" algn="l">
              <a:spcBef>
                <a:spcPts val="0"/>
              </a:spcBef>
              <a:spcAft>
                <a:spcPts val="0"/>
              </a:spcAft>
              <a:buClr>
                <a:srgbClr val="424242"/>
              </a:buClr>
              <a:buSzPts val="2200"/>
              <a:buChar char="●"/>
            </a:pPr>
            <a:r>
              <a:rPr lang="en" sz="2200">
                <a:solidFill>
                  <a:srgbClr val="424242"/>
                </a:solidFill>
              </a:rPr>
              <a:t>An optimum firm utilizes the existing conditions of technique with organizing ability so that the average cost of production is minimum. </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descr="title-id" id="162" name="Google Shape;162;p27"/>
          <p:cNvSpPr txBox="1"/>
          <p:nvPr/>
        </p:nvSpPr>
        <p:spPr>
          <a:xfrm>
            <a:off x="0" y="142875"/>
            <a:ext cx="9144000" cy="25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424242"/>
                </a:solidFill>
                <a:latin typeface="Lato"/>
                <a:ea typeface="Lato"/>
                <a:cs typeface="Lato"/>
                <a:sym typeface="Lato"/>
              </a:rPr>
              <a:t>Gulab</a:t>
            </a:r>
            <a:r>
              <a:rPr lang="en" sz="3600">
                <a:solidFill>
                  <a:srgbClr val="424242"/>
                </a:solidFill>
                <a:latin typeface="Lato"/>
                <a:ea typeface="Lato"/>
                <a:cs typeface="Lato"/>
                <a:sym typeface="Lato"/>
              </a:rPr>
              <a:t> sells all types of indian and nepalese sweets. With Tihar approaching, </a:t>
            </a:r>
            <a:r>
              <a:rPr i="1" lang="en" sz="3600">
                <a:solidFill>
                  <a:srgbClr val="424242"/>
                </a:solidFill>
                <a:latin typeface="Lato"/>
                <a:ea typeface="Lato"/>
                <a:cs typeface="Lato"/>
                <a:sym typeface="Lato"/>
              </a:rPr>
              <a:t>Gulab</a:t>
            </a:r>
            <a:r>
              <a:rPr lang="en" sz="3600">
                <a:solidFill>
                  <a:srgbClr val="424242"/>
                </a:solidFill>
                <a:latin typeface="Lato"/>
                <a:ea typeface="Lato"/>
                <a:cs typeface="Lato"/>
                <a:sym typeface="Lato"/>
              </a:rPr>
              <a:t> is expecting a surge in demand for sweets. How can </a:t>
            </a:r>
            <a:r>
              <a:rPr i="1" lang="en" sz="3600">
                <a:solidFill>
                  <a:srgbClr val="424242"/>
                </a:solidFill>
                <a:latin typeface="Lato"/>
                <a:ea typeface="Lato"/>
                <a:cs typeface="Lato"/>
                <a:sym typeface="Lato"/>
              </a:rPr>
              <a:t>Gulab</a:t>
            </a:r>
            <a:r>
              <a:rPr lang="en" sz="3600">
                <a:solidFill>
                  <a:srgbClr val="424242"/>
                </a:solidFill>
                <a:latin typeface="Lato"/>
                <a:ea typeface="Lato"/>
                <a:cs typeface="Lato"/>
                <a:sym typeface="Lato"/>
              </a:rPr>
              <a:t> deal with this surge? </a:t>
            </a:r>
            <a:endParaRPr sz="3600">
              <a:solidFill>
                <a:srgbClr val="424242"/>
              </a:solidFill>
              <a:latin typeface="Lato"/>
              <a:ea typeface="Lato"/>
              <a:cs typeface="Lato"/>
              <a:sym typeface="Lato"/>
            </a:endParaRPr>
          </a:p>
        </p:txBody>
      </p:sp>
      <p:sp>
        <p:nvSpPr>
          <p:cNvPr id="163" name="Google Shape;163;p27"/>
          <p:cNvSpPr txBox="1"/>
          <p:nvPr/>
        </p:nvSpPr>
        <p:spPr>
          <a:xfrm>
            <a:off x="261375" y="2768225"/>
            <a:ext cx="88269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by getting existing employees to take on extra shifts or work longer shifts</a:t>
            </a:r>
            <a:endParaRPr b="1" sz="2400">
              <a:solidFill>
                <a:srgbClr val="FF004E"/>
              </a:solidFill>
              <a:latin typeface="Titillium Web"/>
              <a:ea typeface="Titillium Web"/>
              <a:cs typeface="Titillium Web"/>
              <a:sym typeface="Titillium Web"/>
            </a:endParaRPr>
          </a:p>
        </p:txBody>
      </p:sp>
      <p:sp>
        <p:nvSpPr>
          <p:cNvPr id="164" name="Google Shape;164;p27"/>
          <p:cNvSpPr txBox="1"/>
          <p:nvPr/>
        </p:nvSpPr>
        <p:spPr>
          <a:xfrm>
            <a:off x="234750" y="3759400"/>
            <a:ext cx="88269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ordering additional raw materials for the production of baked goods</a:t>
            </a:r>
            <a:endParaRPr b="1" sz="2400">
              <a:solidFill>
                <a:srgbClr val="0055FF"/>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126"/>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Economies of Scope and Managers</a:t>
            </a:r>
            <a:endParaRPr sz="2400">
              <a:solidFill>
                <a:schemeClr val="accent1"/>
              </a:solidFill>
            </a:endParaRPr>
          </a:p>
        </p:txBody>
      </p:sp>
      <p:sp>
        <p:nvSpPr>
          <p:cNvPr id="1529" name="Google Shape;1529;p126"/>
          <p:cNvSpPr txBox="1"/>
          <p:nvPr>
            <p:ph idx="4294967295" type="body"/>
          </p:nvPr>
        </p:nvSpPr>
        <p:spPr>
          <a:xfrm>
            <a:off x="615825" y="12815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highlight>
                  <a:srgbClr val="FFFFFF"/>
                </a:highlight>
              </a:rPr>
              <a:t>An economy of scope means that the production of one good reduces the cost of producing another related good. </a:t>
            </a:r>
            <a:endParaRPr sz="2200">
              <a:solidFill>
                <a:srgbClr val="424242"/>
              </a:solidFill>
              <a:highlight>
                <a:srgbClr val="FFFFFF"/>
              </a:highlight>
            </a:endParaRPr>
          </a:p>
          <a:p>
            <a:pPr indent="-368300" lvl="0" marL="457200" rtl="0" algn="l">
              <a:spcBef>
                <a:spcPts val="0"/>
              </a:spcBef>
              <a:spcAft>
                <a:spcPts val="0"/>
              </a:spcAft>
              <a:buClr>
                <a:srgbClr val="424242"/>
              </a:buClr>
              <a:buSzPts val="2200"/>
              <a:buChar char="●"/>
            </a:pPr>
            <a:r>
              <a:rPr lang="en" sz="2200">
                <a:solidFill>
                  <a:srgbClr val="424242"/>
                </a:solidFill>
                <a:highlight>
                  <a:srgbClr val="FFFFFF"/>
                </a:highlight>
              </a:rPr>
              <a:t>Economies of scope occur when producing a wider variety of goods or services is more cost effective for a firm than producing each good independently. </a:t>
            </a:r>
            <a:endParaRPr sz="2200">
              <a:solidFill>
                <a:srgbClr val="424242"/>
              </a:solidFill>
              <a:highlight>
                <a:srgbClr val="FFFFFF"/>
              </a:highlight>
            </a:endParaRPr>
          </a:p>
          <a:p>
            <a:pPr indent="-368300" lvl="0" marL="457200" rtl="0" algn="l">
              <a:spcBef>
                <a:spcPts val="0"/>
              </a:spcBef>
              <a:spcAft>
                <a:spcPts val="0"/>
              </a:spcAft>
              <a:buClr>
                <a:srgbClr val="424242"/>
              </a:buClr>
              <a:buSzPts val="2200"/>
              <a:buChar char="●"/>
            </a:pPr>
            <a:r>
              <a:rPr lang="en" sz="2200">
                <a:solidFill>
                  <a:srgbClr val="424242"/>
                </a:solidFill>
                <a:highlight>
                  <a:srgbClr val="FFFFFF"/>
                </a:highlight>
              </a:rPr>
              <a:t>In such a case, the long-run AC and MC of a firm decreases due to the production of </a:t>
            </a:r>
            <a:r>
              <a:rPr lang="en" sz="2200">
                <a:solidFill>
                  <a:srgbClr val="424242"/>
                </a:solidFill>
                <a:highlight>
                  <a:srgbClr val="FFFFFF"/>
                </a:highlight>
                <a:uFill>
                  <a:noFill/>
                </a:uFill>
                <a:hlinkClick r:id="rId3">
                  <a:extLst>
                    <a:ext uri="{A12FA001-AC4F-418D-AE19-62706E023703}">
                      <ahyp:hlinkClr val="tx"/>
                    </a:ext>
                  </a:extLst>
                </a:hlinkClick>
              </a:rPr>
              <a:t>complementary goods</a:t>
            </a:r>
            <a:r>
              <a:rPr lang="en" sz="2200">
                <a:solidFill>
                  <a:srgbClr val="424242"/>
                </a:solidFill>
                <a:highlight>
                  <a:srgbClr val="FFFFFF"/>
                </a:highlight>
              </a:rPr>
              <a:t> and services.</a:t>
            </a:r>
            <a:endParaRPr sz="2200">
              <a:solidFill>
                <a:srgbClr val="424242"/>
              </a:solidFill>
              <a:highlight>
                <a:srgbClr val="FFFFFF"/>
              </a:highlight>
            </a:endParaRPr>
          </a:p>
          <a:p>
            <a:pPr indent="0" lvl="0" marL="457200" rtl="0" algn="l">
              <a:lnSpc>
                <a:spcPct val="115000"/>
              </a:lnSpc>
              <a:spcBef>
                <a:spcPts val="0"/>
              </a:spcBef>
              <a:spcAft>
                <a:spcPts val="2100"/>
              </a:spcAft>
              <a:buNone/>
            </a:pPr>
            <a:r>
              <a:t/>
            </a:r>
            <a:endParaRPr sz="2200">
              <a:solidFill>
                <a:srgbClr val="424242"/>
              </a:solidFill>
              <a:highlight>
                <a:srgbClr val="FFFFFF"/>
              </a:highligh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3" name="Shape 1533"/>
        <p:cNvGrpSpPr/>
        <p:nvPr/>
      </p:nvGrpSpPr>
      <p:grpSpPr>
        <a:xfrm>
          <a:off x="0" y="0"/>
          <a:ext cx="0" cy="0"/>
          <a:chOff x="0" y="0"/>
          <a:chExt cx="0" cy="0"/>
        </a:xfrm>
      </p:grpSpPr>
      <p:sp>
        <p:nvSpPr>
          <p:cNvPr descr="title-id" id="1534" name="Google Shape;1534;p127"/>
          <p:cNvSpPr txBox="1"/>
          <p:nvPr/>
        </p:nvSpPr>
        <p:spPr>
          <a:xfrm>
            <a:off x="0" y="119875"/>
            <a:ext cx="9144000" cy="7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Which statement is correct?</a:t>
            </a:r>
            <a:endParaRPr sz="3600">
              <a:solidFill>
                <a:srgbClr val="424242"/>
              </a:solidFill>
              <a:latin typeface="Lato"/>
              <a:ea typeface="Lato"/>
              <a:cs typeface="Lato"/>
              <a:sym typeface="Lato"/>
            </a:endParaRPr>
          </a:p>
        </p:txBody>
      </p:sp>
      <p:sp>
        <p:nvSpPr>
          <p:cNvPr id="1535" name="Google Shape;1535;p127"/>
          <p:cNvSpPr txBox="1"/>
          <p:nvPr/>
        </p:nvSpPr>
        <p:spPr>
          <a:xfrm>
            <a:off x="239750" y="1035250"/>
            <a:ext cx="88269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While economies of scope are characterized by efficiencies formed by volume, economies of scale are instead characterized by variety.</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While economies of scope are characterized by efficiencies formed by variety and volume, economies of scale are instead characterized by volume only.</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While economies of scope are characterized by efficiencies formed by variety, economies of scale are instead characterized by volume</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128"/>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Economies of Scope and Managers</a:t>
            </a:r>
            <a:endParaRPr sz="2400">
              <a:solidFill>
                <a:schemeClr val="accent1"/>
              </a:solidFill>
            </a:endParaRPr>
          </a:p>
        </p:txBody>
      </p:sp>
      <p:sp>
        <p:nvSpPr>
          <p:cNvPr id="1541" name="Google Shape;1541;p128"/>
          <p:cNvSpPr txBox="1"/>
          <p:nvPr>
            <p:ph idx="4294967295" type="body"/>
          </p:nvPr>
        </p:nvSpPr>
        <p:spPr>
          <a:xfrm>
            <a:off x="692025" y="1281525"/>
            <a:ext cx="8419500" cy="3669000"/>
          </a:xfrm>
          <a:prstGeom prst="rect">
            <a:avLst/>
          </a:prstGeom>
        </p:spPr>
        <p:txBody>
          <a:bodyPr anchorCtr="0" anchor="t" bIns="91425" lIns="91425" spcFirstLastPara="1" rIns="91425" wrap="square" tIns="91425">
            <a:noAutofit/>
          </a:bodyPr>
          <a:lstStyle/>
          <a:p>
            <a:pPr indent="0" lvl="0" marL="457200" rtl="0" algn="l">
              <a:spcBef>
                <a:spcPts val="400"/>
              </a:spcBef>
              <a:spcAft>
                <a:spcPts val="0"/>
              </a:spcAft>
              <a:buNone/>
            </a:pPr>
            <a:r>
              <a:t/>
            </a:r>
            <a:endParaRPr sz="2200">
              <a:solidFill>
                <a:srgbClr val="111111"/>
              </a:solidFill>
              <a:highlight>
                <a:srgbClr val="FFFFFF"/>
              </a:highlight>
            </a:endParaRPr>
          </a:p>
          <a:p>
            <a:pPr indent="-368300" lvl="0" marL="457200" rtl="0" algn="l">
              <a:spcBef>
                <a:spcPts val="400"/>
              </a:spcBef>
              <a:spcAft>
                <a:spcPts val="0"/>
              </a:spcAft>
              <a:buSzPts val="2200"/>
              <a:buChar char="●"/>
            </a:pPr>
            <a:r>
              <a:t/>
            </a:r>
            <a:endParaRPr sz="2200">
              <a:solidFill>
                <a:srgbClr val="111111"/>
              </a:solidFill>
              <a:highlight>
                <a:srgbClr val="FFFFFF"/>
              </a:highlight>
            </a:endParaRPr>
          </a:p>
          <a:p>
            <a:pPr indent="-368300" lvl="0" marL="457200" rtl="0" algn="l">
              <a:spcBef>
                <a:spcPts val="0"/>
              </a:spcBef>
              <a:spcAft>
                <a:spcPts val="0"/>
              </a:spcAft>
              <a:buSzPts val="2200"/>
              <a:buChar char="●"/>
            </a:pPr>
            <a:r>
              <a:rPr lang="en" sz="2400">
                <a:solidFill>
                  <a:srgbClr val="4D4D4D"/>
                </a:solidFill>
                <a:latin typeface="Verdana"/>
                <a:ea typeface="Verdana"/>
                <a:cs typeface="Verdana"/>
                <a:sym typeface="Verdana"/>
              </a:rPr>
              <a:t>S = Degree of economies of scope</a:t>
            </a:r>
            <a:endParaRPr sz="2800">
              <a:solidFill>
                <a:srgbClr val="4D4D4D"/>
              </a:solidFill>
              <a:latin typeface="Verdana"/>
              <a:ea typeface="Verdana"/>
              <a:cs typeface="Verdana"/>
              <a:sym typeface="Verdana"/>
            </a:endParaRPr>
          </a:p>
          <a:p>
            <a:pPr indent="-381000" lvl="0" marL="457200" rtl="0" algn="l">
              <a:lnSpc>
                <a:spcPct val="90000"/>
              </a:lnSpc>
              <a:spcBef>
                <a:spcPts val="480"/>
              </a:spcBef>
              <a:spcAft>
                <a:spcPts val="0"/>
              </a:spcAft>
              <a:buClr>
                <a:srgbClr val="FFD400"/>
              </a:buClr>
              <a:buSzPts val="2400"/>
              <a:buFont typeface="Verdana"/>
              <a:buChar char="●"/>
            </a:pPr>
            <a:r>
              <a:rPr lang="en" sz="2400">
                <a:solidFill>
                  <a:srgbClr val="4D4D4D"/>
                </a:solidFill>
                <a:latin typeface="Verdana"/>
                <a:ea typeface="Verdana"/>
                <a:cs typeface="Verdana"/>
                <a:sym typeface="Verdana"/>
              </a:rPr>
              <a:t>C(Q</a:t>
            </a:r>
            <a:r>
              <a:rPr baseline="-25000" lang="en" sz="2400">
                <a:solidFill>
                  <a:srgbClr val="4D4D4D"/>
                </a:solidFill>
                <a:latin typeface="Verdana"/>
                <a:ea typeface="Verdana"/>
                <a:cs typeface="Verdana"/>
                <a:sym typeface="Verdana"/>
              </a:rPr>
              <a:t>1</a:t>
            </a:r>
            <a:r>
              <a:rPr lang="en" sz="2400">
                <a:solidFill>
                  <a:srgbClr val="4D4D4D"/>
                </a:solidFill>
                <a:latin typeface="Verdana"/>
                <a:ea typeface="Verdana"/>
                <a:cs typeface="Verdana"/>
                <a:sym typeface="Verdana"/>
              </a:rPr>
              <a:t>) = Cost of producing Q</a:t>
            </a:r>
            <a:r>
              <a:rPr baseline="-25000" lang="en" sz="2400">
                <a:solidFill>
                  <a:srgbClr val="4D4D4D"/>
                </a:solidFill>
                <a:latin typeface="Verdana"/>
                <a:ea typeface="Verdana"/>
                <a:cs typeface="Verdana"/>
                <a:sym typeface="Verdana"/>
              </a:rPr>
              <a:t>1</a:t>
            </a:r>
            <a:r>
              <a:rPr lang="en" sz="2400">
                <a:solidFill>
                  <a:srgbClr val="4D4D4D"/>
                </a:solidFill>
                <a:latin typeface="Verdana"/>
                <a:ea typeface="Verdana"/>
                <a:cs typeface="Verdana"/>
                <a:sym typeface="Verdana"/>
              </a:rPr>
              <a:t> units of product 1</a:t>
            </a:r>
            <a:endParaRPr sz="2800">
              <a:solidFill>
                <a:srgbClr val="4D4D4D"/>
              </a:solidFill>
              <a:latin typeface="Verdana"/>
              <a:ea typeface="Verdana"/>
              <a:cs typeface="Verdana"/>
              <a:sym typeface="Verdana"/>
            </a:endParaRPr>
          </a:p>
          <a:p>
            <a:pPr indent="-381000" lvl="0" marL="457200" rtl="0" algn="l">
              <a:lnSpc>
                <a:spcPct val="90000"/>
              </a:lnSpc>
              <a:spcBef>
                <a:spcPts val="480"/>
              </a:spcBef>
              <a:spcAft>
                <a:spcPts val="0"/>
              </a:spcAft>
              <a:buClr>
                <a:srgbClr val="FFD400"/>
              </a:buClr>
              <a:buSzPts val="2400"/>
              <a:buFont typeface="Verdana"/>
              <a:buChar char="●"/>
            </a:pPr>
            <a:r>
              <a:rPr lang="en" sz="2400">
                <a:solidFill>
                  <a:srgbClr val="4D4D4D"/>
                </a:solidFill>
                <a:latin typeface="Verdana"/>
                <a:ea typeface="Verdana"/>
                <a:cs typeface="Verdana"/>
                <a:sym typeface="Verdana"/>
              </a:rPr>
              <a:t>C(Q</a:t>
            </a:r>
            <a:r>
              <a:rPr baseline="-25000" lang="en" sz="2400">
                <a:solidFill>
                  <a:srgbClr val="4D4D4D"/>
                </a:solidFill>
                <a:latin typeface="Verdana"/>
                <a:ea typeface="Verdana"/>
                <a:cs typeface="Verdana"/>
                <a:sym typeface="Verdana"/>
              </a:rPr>
              <a:t>2</a:t>
            </a:r>
            <a:r>
              <a:rPr lang="en" sz="2400">
                <a:solidFill>
                  <a:srgbClr val="4D4D4D"/>
                </a:solidFill>
                <a:latin typeface="Verdana"/>
                <a:ea typeface="Verdana"/>
                <a:cs typeface="Verdana"/>
                <a:sym typeface="Verdana"/>
              </a:rPr>
              <a:t>) = Cost of producing Q</a:t>
            </a:r>
            <a:r>
              <a:rPr baseline="-25000" lang="en" sz="2400">
                <a:solidFill>
                  <a:srgbClr val="4D4D4D"/>
                </a:solidFill>
                <a:latin typeface="Verdana"/>
                <a:ea typeface="Verdana"/>
                <a:cs typeface="Verdana"/>
                <a:sym typeface="Verdana"/>
              </a:rPr>
              <a:t>2</a:t>
            </a:r>
            <a:r>
              <a:rPr lang="en" sz="2400">
                <a:solidFill>
                  <a:srgbClr val="4D4D4D"/>
                </a:solidFill>
                <a:latin typeface="Verdana"/>
                <a:ea typeface="Verdana"/>
                <a:cs typeface="Verdana"/>
                <a:sym typeface="Verdana"/>
              </a:rPr>
              <a:t> units of product 2</a:t>
            </a:r>
            <a:endParaRPr sz="2800">
              <a:solidFill>
                <a:srgbClr val="4D4D4D"/>
              </a:solidFill>
              <a:latin typeface="Verdana"/>
              <a:ea typeface="Verdana"/>
              <a:cs typeface="Verdana"/>
              <a:sym typeface="Verdana"/>
            </a:endParaRPr>
          </a:p>
          <a:p>
            <a:pPr indent="-381000" lvl="0" marL="457200" rtl="0" algn="l">
              <a:lnSpc>
                <a:spcPct val="90000"/>
              </a:lnSpc>
              <a:spcBef>
                <a:spcPts val="480"/>
              </a:spcBef>
              <a:spcAft>
                <a:spcPts val="0"/>
              </a:spcAft>
              <a:buClr>
                <a:srgbClr val="FFD400"/>
              </a:buClr>
              <a:buSzPts val="2400"/>
              <a:buFont typeface="Verdana"/>
              <a:buChar char="●"/>
            </a:pPr>
            <a:r>
              <a:rPr lang="en" sz="2400">
                <a:solidFill>
                  <a:srgbClr val="4D4D4D"/>
                </a:solidFill>
                <a:latin typeface="Verdana"/>
                <a:ea typeface="Verdana"/>
                <a:cs typeface="Verdana"/>
                <a:sym typeface="Verdana"/>
              </a:rPr>
              <a:t>C(Q</a:t>
            </a:r>
            <a:r>
              <a:rPr baseline="-25000" lang="en" sz="2400">
                <a:solidFill>
                  <a:srgbClr val="4D4D4D"/>
                </a:solidFill>
                <a:latin typeface="Verdana"/>
                <a:ea typeface="Verdana"/>
                <a:cs typeface="Verdana"/>
                <a:sym typeface="Verdana"/>
              </a:rPr>
              <a:t>1</a:t>
            </a:r>
            <a:r>
              <a:rPr lang="en" sz="2400">
                <a:solidFill>
                  <a:srgbClr val="4D4D4D"/>
                </a:solidFill>
                <a:latin typeface="Verdana"/>
                <a:ea typeface="Verdana"/>
                <a:cs typeface="Verdana"/>
                <a:sym typeface="Verdana"/>
              </a:rPr>
              <a:t> + Q</a:t>
            </a:r>
            <a:r>
              <a:rPr baseline="-25000" lang="en" sz="2400">
                <a:solidFill>
                  <a:srgbClr val="4D4D4D"/>
                </a:solidFill>
                <a:latin typeface="Verdana"/>
                <a:ea typeface="Verdana"/>
                <a:cs typeface="Verdana"/>
                <a:sym typeface="Verdana"/>
              </a:rPr>
              <a:t>2</a:t>
            </a:r>
            <a:r>
              <a:rPr lang="en" sz="2400">
                <a:solidFill>
                  <a:srgbClr val="4D4D4D"/>
                </a:solidFill>
                <a:latin typeface="Verdana"/>
                <a:ea typeface="Verdana"/>
                <a:cs typeface="Verdana"/>
                <a:sym typeface="Verdana"/>
              </a:rPr>
              <a:t>) = Cost of producing Q</a:t>
            </a:r>
            <a:r>
              <a:rPr baseline="-25000" lang="en" sz="2400">
                <a:solidFill>
                  <a:srgbClr val="4D4D4D"/>
                </a:solidFill>
                <a:latin typeface="Verdana"/>
                <a:ea typeface="Verdana"/>
                <a:cs typeface="Verdana"/>
                <a:sym typeface="Verdana"/>
              </a:rPr>
              <a:t>1</a:t>
            </a:r>
            <a:r>
              <a:rPr lang="en" sz="2400">
                <a:solidFill>
                  <a:srgbClr val="4D4D4D"/>
                </a:solidFill>
                <a:latin typeface="Verdana"/>
                <a:ea typeface="Verdana"/>
                <a:cs typeface="Verdana"/>
                <a:sym typeface="Verdana"/>
              </a:rPr>
              <a:t> units of product 1 and Q</a:t>
            </a:r>
            <a:r>
              <a:rPr baseline="-25000" lang="en" sz="2400">
                <a:solidFill>
                  <a:srgbClr val="4D4D4D"/>
                </a:solidFill>
                <a:latin typeface="Verdana"/>
                <a:ea typeface="Verdana"/>
                <a:cs typeface="Verdana"/>
                <a:sym typeface="Verdana"/>
              </a:rPr>
              <a:t>2</a:t>
            </a:r>
            <a:r>
              <a:rPr lang="en" sz="2400">
                <a:solidFill>
                  <a:srgbClr val="4D4D4D"/>
                </a:solidFill>
                <a:latin typeface="Verdana"/>
                <a:ea typeface="Verdana"/>
                <a:cs typeface="Verdana"/>
                <a:sym typeface="Verdana"/>
              </a:rPr>
              <a:t> units of product 2 </a:t>
            </a:r>
            <a:r>
              <a:rPr lang="en" sz="1900">
                <a:solidFill>
                  <a:srgbClr val="4D4D4D"/>
                </a:solidFill>
              </a:rPr>
              <a:t>(TV /radio/print media; univ education/consulting; refrigerator/AC, lawnmower/snowblower)</a:t>
            </a:r>
            <a:endParaRPr sz="1900">
              <a:solidFill>
                <a:srgbClr val="4D4D4D"/>
              </a:solidFill>
            </a:endParaRPr>
          </a:p>
          <a:p>
            <a:pPr indent="-381000" lvl="0" marL="457200" rtl="0" algn="l">
              <a:lnSpc>
                <a:spcPct val="90000"/>
              </a:lnSpc>
              <a:spcBef>
                <a:spcPts val="480"/>
              </a:spcBef>
              <a:spcAft>
                <a:spcPts val="0"/>
              </a:spcAft>
              <a:buClr>
                <a:srgbClr val="FF0066"/>
              </a:buClr>
              <a:buSzPts val="2400"/>
              <a:buChar char="●"/>
            </a:pPr>
            <a:r>
              <a:rPr lang="en" sz="2400">
                <a:solidFill>
                  <a:srgbClr val="FF0066"/>
                </a:solidFill>
              </a:rPr>
              <a:t>It measures the percentage of saving that results from producing jointly rather than individually.</a:t>
            </a:r>
            <a:endParaRPr sz="2400">
              <a:solidFill>
                <a:srgbClr val="FF0066"/>
              </a:solidFill>
            </a:endParaRPr>
          </a:p>
        </p:txBody>
      </p:sp>
      <p:pic>
        <p:nvPicPr>
          <p:cNvPr descr="eq5-6" id="1542" name="Google Shape;1542;p128"/>
          <p:cNvPicPr preferRelativeResize="0"/>
          <p:nvPr/>
        </p:nvPicPr>
        <p:blipFill rotWithShape="1">
          <a:blip r:embed="rId3">
            <a:alphaModFix/>
          </a:blip>
          <a:srcRect b="0" l="0" r="0" t="0"/>
          <a:stretch/>
        </p:blipFill>
        <p:spPr>
          <a:xfrm>
            <a:off x="799175" y="1203700"/>
            <a:ext cx="3886200" cy="911225"/>
          </a:xfrm>
          <a:prstGeom prst="rect">
            <a:avLst/>
          </a:prstGeom>
          <a:noFill/>
          <a:ln>
            <a:noFill/>
          </a:ln>
        </p:spPr>
      </p:pic>
      <p:pic>
        <p:nvPicPr>
          <p:cNvPr id="1543" name="Google Shape;1543;p128"/>
          <p:cNvPicPr preferRelativeResize="0"/>
          <p:nvPr/>
        </p:nvPicPr>
        <p:blipFill rotWithShape="1">
          <a:blip r:embed="rId4">
            <a:alphaModFix/>
          </a:blip>
          <a:srcRect b="0" l="0" r="0" t="0"/>
          <a:stretch/>
        </p:blipFill>
        <p:spPr>
          <a:xfrm>
            <a:off x="8488775" y="4685975"/>
            <a:ext cx="560975" cy="4733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7" name="Shape 1547"/>
        <p:cNvGrpSpPr/>
        <p:nvPr/>
      </p:nvGrpSpPr>
      <p:grpSpPr>
        <a:xfrm>
          <a:off x="0" y="0"/>
          <a:ext cx="0" cy="0"/>
          <a:chOff x="0" y="0"/>
          <a:chExt cx="0" cy="0"/>
        </a:xfrm>
      </p:grpSpPr>
      <p:sp>
        <p:nvSpPr>
          <p:cNvPr descr="title-id" id="1548" name="Google Shape;1548;p129"/>
          <p:cNvSpPr txBox="1"/>
          <p:nvPr/>
        </p:nvSpPr>
        <p:spPr>
          <a:xfrm>
            <a:off x="0" y="217800"/>
            <a:ext cx="9144000" cy="108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 you think cost savings arise as explained by the Economies of Scope?</a:t>
            </a:r>
            <a:endParaRPr sz="3600">
              <a:solidFill>
                <a:srgbClr val="424242"/>
              </a:solidFill>
              <a:latin typeface="Lato"/>
              <a:ea typeface="Lato"/>
              <a:cs typeface="Lato"/>
              <a:sym typeface="Lato"/>
            </a:endParaRPr>
          </a:p>
        </p:txBody>
      </p:sp>
      <p:sp>
        <p:nvSpPr>
          <p:cNvPr id="1549" name="Google Shape;1549;p129"/>
          <p:cNvSpPr txBox="1"/>
          <p:nvPr/>
        </p:nvSpPr>
        <p:spPr>
          <a:xfrm>
            <a:off x="316025" y="1667275"/>
            <a:ext cx="6276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because of distribution process.</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because of shared distribution process</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because of shared resources</a:t>
            </a:r>
            <a:endParaRPr b="1" sz="2400">
              <a:solidFill>
                <a:schemeClr val="dk1"/>
              </a:solidFill>
              <a:highlight>
                <a:srgbClr val="FFFFFF"/>
              </a:highlight>
              <a:latin typeface="Titillium Web"/>
              <a:ea typeface="Titillium Web"/>
              <a:cs typeface="Titillium Web"/>
              <a:sym typeface="Titillium Web"/>
            </a:endParaRPr>
          </a:p>
          <a:p>
            <a:pPr indent="0" lvl="0" marL="457200" rtl="0" algn="l">
              <a:spcBef>
                <a:spcPts val="0"/>
              </a:spcBef>
              <a:spcAft>
                <a:spcPts val="0"/>
              </a:spcAft>
              <a:buNone/>
            </a:pPr>
            <a:r>
              <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30"/>
          <p:cNvSpPr txBox="1"/>
          <p:nvPr>
            <p:ph type="ctrTitle"/>
          </p:nvPr>
        </p:nvSpPr>
        <p:spPr>
          <a:xfrm>
            <a:off x="685800" y="1915625"/>
            <a:ext cx="73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Revenue</a:t>
            </a:r>
            <a:endParaRPr b="1" i="1" sz="34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8" name="Shape 1558"/>
        <p:cNvGrpSpPr/>
        <p:nvPr/>
      </p:nvGrpSpPr>
      <p:grpSpPr>
        <a:xfrm>
          <a:off x="0" y="0"/>
          <a:ext cx="0" cy="0"/>
          <a:chOff x="0" y="0"/>
          <a:chExt cx="0" cy="0"/>
        </a:xfrm>
      </p:grpSpPr>
      <p:sp>
        <p:nvSpPr>
          <p:cNvPr descr="title-id" id="1559" name="Google Shape;1559;p131"/>
          <p:cNvSpPr txBox="1"/>
          <p:nvPr/>
        </p:nvSpPr>
        <p:spPr>
          <a:xfrm>
            <a:off x="0" y="152575"/>
            <a:ext cx="9144000" cy="10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is revenue to a firm?</a:t>
            </a:r>
            <a:endParaRPr sz="3600">
              <a:solidFill>
                <a:srgbClr val="424242"/>
              </a:solidFill>
              <a:latin typeface="Lato"/>
              <a:ea typeface="Lato"/>
              <a:cs typeface="Lato"/>
              <a:sym typeface="Lato"/>
            </a:endParaRPr>
          </a:p>
        </p:txBody>
      </p:sp>
      <p:sp>
        <p:nvSpPr>
          <p:cNvPr id="1560" name="Google Shape;1560;p131"/>
          <p:cNvSpPr txBox="1"/>
          <p:nvPr/>
        </p:nvSpPr>
        <p:spPr>
          <a:xfrm>
            <a:off x="588450" y="1296775"/>
            <a:ext cx="6276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latin typeface="Titillium Web"/>
                <a:ea typeface="Titillium Web"/>
                <a:cs typeface="Titillium Web"/>
                <a:sym typeface="Titillium Web"/>
              </a:rPr>
              <a:t>Profit</a:t>
            </a:r>
            <a:endParaRPr b="1" sz="2400">
              <a:latin typeface="Titillium Web"/>
              <a:ea typeface="Titillium Web"/>
              <a:cs typeface="Titillium Web"/>
              <a:sym typeface="Titillium Web"/>
            </a:endParaRPr>
          </a:p>
          <a:p>
            <a:pPr indent="-381000" lvl="0" marL="457200" rtl="0" algn="l">
              <a:spcBef>
                <a:spcPts val="0"/>
              </a:spcBef>
              <a:spcAft>
                <a:spcPts val="0"/>
              </a:spcAft>
              <a:buSzPts val="2400"/>
              <a:buFont typeface="Titillium Web"/>
              <a:buAutoNum type="alphaUcPeriod"/>
            </a:pPr>
            <a:r>
              <a:rPr b="1" lang="en" sz="2400">
                <a:latin typeface="Titillium Web"/>
                <a:ea typeface="Titillium Web"/>
                <a:cs typeface="Titillium Web"/>
                <a:sym typeface="Titillium Web"/>
              </a:rPr>
              <a:t>Loss</a:t>
            </a:r>
            <a:endParaRPr b="1" sz="2400">
              <a:latin typeface="Titillium Web"/>
              <a:ea typeface="Titillium Web"/>
              <a:cs typeface="Titillium Web"/>
              <a:sym typeface="Titillium Web"/>
            </a:endParaRPr>
          </a:p>
          <a:p>
            <a:pPr indent="-381000" lvl="0" marL="457200" rtl="0" algn="l">
              <a:spcBef>
                <a:spcPts val="0"/>
              </a:spcBef>
              <a:spcAft>
                <a:spcPts val="0"/>
              </a:spcAft>
              <a:buSzPts val="2400"/>
              <a:buFont typeface="Titillium Web"/>
              <a:buAutoNum type="alphaUcPeriod"/>
            </a:pPr>
            <a:r>
              <a:rPr b="1" lang="en" sz="2400">
                <a:latin typeface="Titillium Web"/>
                <a:ea typeface="Titillium Web"/>
                <a:cs typeface="Titillium Web"/>
                <a:sym typeface="Titillium Web"/>
              </a:rPr>
              <a:t>Profit and Loss</a:t>
            </a:r>
            <a:endParaRPr b="1" sz="2400">
              <a:latin typeface="Titillium Web"/>
              <a:ea typeface="Titillium Web"/>
              <a:cs typeface="Titillium Web"/>
              <a:sym typeface="Titillium Web"/>
            </a:endParaRPr>
          </a:p>
          <a:p>
            <a:pPr indent="0" lvl="0" marL="0" rtl="0" algn="l">
              <a:spcBef>
                <a:spcPts val="0"/>
              </a:spcBef>
              <a:spcAft>
                <a:spcPts val="0"/>
              </a:spcAft>
              <a:buNone/>
            </a:pPr>
            <a:r>
              <a:t/>
            </a:r>
            <a:endParaRPr b="1" sz="2400">
              <a:latin typeface="Titillium Web"/>
              <a:ea typeface="Titillium Web"/>
              <a:cs typeface="Titillium Web"/>
              <a:sym typeface="Titillium Web"/>
            </a:endParaRPr>
          </a:p>
        </p:txBody>
      </p:sp>
      <p:sp>
        <p:nvSpPr>
          <p:cNvPr id="1561" name="Google Shape;1561;p131"/>
          <p:cNvSpPr txBox="1"/>
          <p:nvPr/>
        </p:nvSpPr>
        <p:spPr>
          <a:xfrm>
            <a:off x="468575" y="3334550"/>
            <a:ext cx="627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latin typeface="Titillium Web"/>
                <a:ea typeface="Titillium Web"/>
                <a:cs typeface="Titillium Web"/>
                <a:sym typeface="Titillium Web"/>
              </a:rPr>
              <a:t>Receipts from Sales</a:t>
            </a:r>
            <a:endParaRPr b="1" sz="2400">
              <a:solidFill>
                <a:srgbClr val="FF004E"/>
              </a:solidFill>
              <a:latin typeface="Titillium Web"/>
              <a:ea typeface="Titillium Web"/>
              <a:cs typeface="Titillium Web"/>
              <a:sym typeface="Titillium Web"/>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32"/>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What is Revenue?</a:t>
            </a:r>
            <a:endParaRPr sz="2400">
              <a:solidFill>
                <a:schemeClr val="accent1"/>
              </a:solidFill>
            </a:endParaRPr>
          </a:p>
        </p:txBody>
      </p:sp>
      <p:pic>
        <p:nvPicPr>
          <p:cNvPr id="1567" name="Google Shape;1567;p132"/>
          <p:cNvPicPr preferRelativeResize="0"/>
          <p:nvPr/>
        </p:nvPicPr>
        <p:blipFill>
          <a:blip r:embed="rId3">
            <a:alphaModFix/>
          </a:blip>
          <a:stretch>
            <a:fillRect/>
          </a:stretch>
        </p:blipFill>
        <p:spPr>
          <a:xfrm>
            <a:off x="488475" y="1593300"/>
            <a:ext cx="8540373" cy="3513800"/>
          </a:xfrm>
          <a:prstGeom prst="rect">
            <a:avLst/>
          </a:prstGeom>
          <a:noFill/>
          <a:ln>
            <a:noFill/>
          </a:ln>
        </p:spPr>
      </p:pic>
      <p:pic>
        <p:nvPicPr>
          <p:cNvPr id="1568" name="Google Shape;1568;p132"/>
          <p:cNvPicPr preferRelativeResize="0"/>
          <p:nvPr/>
        </p:nvPicPr>
        <p:blipFill>
          <a:blip r:embed="rId4">
            <a:alphaModFix/>
          </a:blip>
          <a:stretch>
            <a:fillRect/>
          </a:stretch>
        </p:blipFill>
        <p:spPr>
          <a:xfrm>
            <a:off x="5304075" y="1593300"/>
            <a:ext cx="3731710" cy="3513800"/>
          </a:xfrm>
          <a:prstGeom prst="rect">
            <a:avLst/>
          </a:prstGeom>
          <a:noFill/>
          <a:ln>
            <a:noFill/>
          </a:ln>
        </p:spPr>
      </p:pic>
      <p:pic>
        <p:nvPicPr>
          <p:cNvPr id="1569" name="Google Shape;1569;p132"/>
          <p:cNvPicPr preferRelativeResize="0"/>
          <p:nvPr/>
        </p:nvPicPr>
        <p:blipFill>
          <a:blip r:embed="rId5">
            <a:alphaModFix/>
          </a:blip>
          <a:stretch>
            <a:fillRect/>
          </a:stretch>
        </p:blipFill>
        <p:spPr>
          <a:xfrm>
            <a:off x="488475" y="1487675"/>
            <a:ext cx="8599451" cy="361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1000"/>
                                        <p:tgtEl>
                                          <p:spTgt spid="1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33"/>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Revenue - Types</a:t>
            </a:r>
            <a:endParaRPr sz="2400">
              <a:solidFill>
                <a:schemeClr val="accent1"/>
              </a:solidFill>
            </a:endParaRPr>
          </a:p>
        </p:txBody>
      </p:sp>
      <p:sp>
        <p:nvSpPr>
          <p:cNvPr id="1575" name="Google Shape;1575;p133"/>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Total Revenue</a:t>
            </a:r>
            <a:endParaRPr sz="2200">
              <a:solidFill>
                <a:srgbClr val="424242"/>
              </a:solidFill>
            </a:endParaRPr>
          </a:p>
          <a:p>
            <a:pPr indent="-368300" lvl="0" marL="457200" rtl="0" algn="l">
              <a:spcBef>
                <a:spcPts val="0"/>
              </a:spcBef>
              <a:spcAft>
                <a:spcPts val="0"/>
              </a:spcAft>
              <a:buClr>
                <a:srgbClr val="424242"/>
              </a:buClr>
              <a:buSzPts val="2200"/>
              <a:buChar char="●"/>
            </a:pPr>
            <a:r>
              <a:rPr lang="en" sz="2200">
                <a:solidFill>
                  <a:srgbClr val="424242"/>
                </a:solidFill>
              </a:rPr>
              <a:t>Average Revenue</a:t>
            </a:r>
            <a:endParaRPr sz="2200">
              <a:solidFill>
                <a:srgbClr val="424242"/>
              </a:solidFill>
            </a:endParaRPr>
          </a:p>
          <a:p>
            <a:pPr indent="-368300" lvl="0" marL="457200" rtl="0" algn="l">
              <a:spcBef>
                <a:spcPts val="0"/>
              </a:spcBef>
              <a:spcAft>
                <a:spcPts val="0"/>
              </a:spcAft>
              <a:buClr>
                <a:srgbClr val="424242"/>
              </a:buClr>
              <a:buSzPts val="2200"/>
              <a:buChar char="●"/>
            </a:pPr>
            <a:r>
              <a:rPr lang="en" sz="2200">
                <a:solidFill>
                  <a:srgbClr val="424242"/>
                </a:solidFill>
              </a:rPr>
              <a:t>Marginal Revenue</a:t>
            </a:r>
            <a:endParaRPr sz="2200">
              <a:solidFill>
                <a:srgbClr val="424242"/>
              </a:solidFill>
              <a:highlight>
                <a:srgbClr val="FFFFFF"/>
              </a:highlight>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134"/>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Total </a:t>
            </a:r>
            <a:r>
              <a:rPr lang="en" sz="2400">
                <a:solidFill>
                  <a:schemeClr val="accent1"/>
                </a:solidFill>
              </a:rPr>
              <a:t>Revenue (TR) </a:t>
            </a:r>
            <a:endParaRPr sz="2400">
              <a:solidFill>
                <a:schemeClr val="accent1"/>
              </a:solidFill>
            </a:endParaRPr>
          </a:p>
        </p:txBody>
      </p:sp>
      <p:sp>
        <p:nvSpPr>
          <p:cNvPr id="1581" name="Google Shape;1581;p134"/>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TR is defined as the total or aggregate of proceeds to the firm from the sale of a commodity.</a:t>
            </a:r>
            <a:endParaRPr sz="2200">
              <a:solidFill>
                <a:srgbClr val="424242"/>
              </a:solidFill>
            </a:endParaRPr>
          </a:p>
          <a:p>
            <a:pPr indent="0" lvl="0" marL="457200" rtl="0" algn="l">
              <a:spcBef>
                <a:spcPts val="0"/>
              </a:spcBef>
              <a:spcAft>
                <a:spcPts val="0"/>
              </a:spcAft>
              <a:buNone/>
            </a:pPr>
            <a:r>
              <a:t/>
            </a:r>
            <a:endParaRPr sz="2200">
              <a:solidFill>
                <a:srgbClr val="424242"/>
              </a:solidFill>
            </a:endParaRPr>
          </a:p>
          <a:p>
            <a:pPr indent="0" lvl="0" marL="457200" rtl="0" algn="l">
              <a:spcBef>
                <a:spcPts val="0"/>
              </a:spcBef>
              <a:spcAft>
                <a:spcPts val="0"/>
              </a:spcAft>
              <a:buNone/>
            </a:pPr>
            <a:r>
              <a:rPr lang="en" sz="2200">
                <a:solidFill>
                  <a:srgbClr val="424242"/>
                </a:solidFill>
              </a:rPr>
              <a:t>	Symbolically,</a:t>
            </a:r>
            <a:endParaRPr sz="2200">
              <a:solidFill>
                <a:srgbClr val="424242"/>
              </a:solidFill>
            </a:endParaRPr>
          </a:p>
          <a:p>
            <a:pPr indent="0" lvl="0" marL="457200" rtl="0" algn="l">
              <a:spcBef>
                <a:spcPts val="0"/>
              </a:spcBef>
              <a:spcAft>
                <a:spcPts val="0"/>
              </a:spcAft>
              <a:buNone/>
            </a:pPr>
            <a:r>
              <a:rPr lang="en" sz="2200">
                <a:solidFill>
                  <a:srgbClr val="424242"/>
                </a:solidFill>
              </a:rPr>
              <a:t>			TR = P X Q</a:t>
            </a:r>
            <a:endParaRPr sz="2200">
              <a:solidFill>
                <a:srgbClr val="424242"/>
              </a:solidFill>
            </a:endParaRPr>
          </a:p>
          <a:p>
            <a:pPr indent="0" lvl="0" marL="457200" rtl="0" algn="l">
              <a:spcBef>
                <a:spcPts val="0"/>
              </a:spcBef>
              <a:spcAft>
                <a:spcPts val="0"/>
              </a:spcAft>
              <a:buNone/>
            </a:pPr>
            <a:r>
              <a:rPr lang="en" sz="2200">
                <a:solidFill>
                  <a:srgbClr val="424242"/>
                </a:solidFill>
              </a:rPr>
              <a:t>				P = Price</a:t>
            </a:r>
            <a:endParaRPr sz="2200">
              <a:solidFill>
                <a:srgbClr val="424242"/>
              </a:solidFill>
            </a:endParaRPr>
          </a:p>
          <a:p>
            <a:pPr indent="0" lvl="0" marL="457200" rtl="0" algn="l">
              <a:spcBef>
                <a:spcPts val="0"/>
              </a:spcBef>
              <a:spcAft>
                <a:spcPts val="0"/>
              </a:spcAft>
              <a:buNone/>
            </a:pPr>
            <a:r>
              <a:rPr lang="en" sz="2200">
                <a:solidFill>
                  <a:srgbClr val="424242"/>
                </a:solidFill>
              </a:rPr>
              <a:t>				Q = Quantity</a:t>
            </a:r>
            <a:endParaRPr sz="2200">
              <a:solidFill>
                <a:srgbClr val="424242"/>
              </a:solidFill>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35"/>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Average</a:t>
            </a:r>
            <a:r>
              <a:rPr lang="en" sz="2400">
                <a:solidFill>
                  <a:schemeClr val="accent1"/>
                </a:solidFill>
              </a:rPr>
              <a:t> Revenue (AR) </a:t>
            </a:r>
            <a:endParaRPr sz="2400">
              <a:solidFill>
                <a:schemeClr val="accent1"/>
              </a:solidFill>
            </a:endParaRPr>
          </a:p>
        </p:txBody>
      </p:sp>
      <p:sp>
        <p:nvSpPr>
          <p:cNvPr id="1587" name="Google Shape;1587;p135"/>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Average Revenue is the revenue per unit of output sold.</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a:t>
            </a:r>
            <a:endParaRPr sz="2200">
              <a:solidFill>
                <a:srgbClr val="424242"/>
              </a:solidFill>
            </a:endParaRPr>
          </a:p>
          <a:p>
            <a:pPr indent="-368300" lvl="0" marL="457200" rtl="0" algn="l">
              <a:lnSpc>
                <a:spcPct val="90000"/>
              </a:lnSpc>
              <a:spcBef>
                <a:spcPts val="0"/>
              </a:spcBef>
              <a:spcAft>
                <a:spcPts val="0"/>
              </a:spcAft>
              <a:buClr>
                <a:srgbClr val="424242"/>
              </a:buClr>
              <a:buSzPts val="2200"/>
              <a:buChar char="●"/>
            </a:pPr>
            <a:r>
              <a:rPr lang="en" sz="2200">
                <a:solidFill>
                  <a:srgbClr val="424242"/>
                </a:solidFill>
              </a:rPr>
              <a:t>Symbolically,</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AR = </a:t>
            </a:r>
            <a:r>
              <a:rPr lang="en" sz="2200" u="sng">
                <a:solidFill>
                  <a:srgbClr val="424242"/>
                </a:solidFill>
              </a:rPr>
              <a:t>TR</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Q</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or, AR = </a:t>
            </a:r>
            <a:r>
              <a:rPr lang="en" sz="2200" u="sng">
                <a:solidFill>
                  <a:srgbClr val="424242"/>
                </a:solidFill>
              </a:rPr>
              <a:t>P x Q</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Q</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or, AR = P</a:t>
            </a:r>
            <a:endParaRPr sz="2200">
              <a:solidFill>
                <a:srgbClr val="424242"/>
              </a:solidFill>
            </a:endParaRPr>
          </a:p>
          <a:p>
            <a:pPr indent="0" lvl="0" marL="457200" rtl="0" algn="l">
              <a:lnSpc>
                <a:spcPct val="90000"/>
              </a:lnSpc>
              <a:spcBef>
                <a:spcPts val="0"/>
              </a:spcBef>
              <a:spcAft>
                <a:spcPts val="0"/>
              </a:spcAft>
              <a:buNone/>
            </a:pPr>
            <a:r>
              <a:t/>
            </a:r>
            <a:endParaRPr sz="2200">
              <a:solidFill>
                <a:srgbClr val="424242"/>
              </a:solidFill>
            </a:endParaRPr>
          </a:p>
          <a:p>
            <a:pPr indent="-368300" lvl="0" marL="457200" rtl="0" algn="l">
              <a:lnSpc>
                <a:spcPct val="90000"/>
              </a:lnSpc>
              <a:spcBef>
                <a:spcPts val="0"/>
              </a:spcBef>
              <a:spcAft>
                <a:spcPts val="0"/>
              </a:spcAft>
              <a:buClr>
                <a:srgbClr val="424242"/>
              </a:buClr>
              <a:buSzPts val="2200"/>
              <a:buChar char="●"/>
            </a:pPr>
            <a:r>
              <a:rPr lang="en" sz="2200">
                <a:solidFill>
                  <a:srgbClr val="424242"/>
                </a:solidFill>
              </a:rPr>
              <a:t>AR is always identical with the price.</a:t>
            </a:r>
            <a:endParaRPr sz="2200">
              <a:solidFill>
                <a:srgbClr val="424242"/>
              </a:solidFill>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descr="title-id" id="169" name="Google Shape;169;p28"/>
          <p:cNvSpPr txBox="1"/>
          <p:nvPr/>
        </p:nvSpPr>
        <p:spPr>
          <a:xfrm>
            <a:off x="0" y="142875"/>
            <a:ext cx="9144000" cy="25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424242"/>
                </a:solidFill>
                <a:latin typeface="Lato"/>
                <a:ea typeface="Lato"/>
                <a:cs typeface="Lato"/>
                <a:sym typeface="Lato"/>
              </a:rPr>
              <a:t>Nanglo Bakery</a:t>
            </a:r>
            <a:r>
              <a:rPr lang="en" sz="3600">
                <a:solidFill>
                  <a:srgbClr val="424242"/>
                </a:solidFill>
                <a:latin typeface="Lato"/>
                <a:ea typeface="Lato"/>
                <a:cs typeface="Lato"/>
                <a:sym typeface="Lato"/>
              </a:rPr>
              <a:t> sells all types of baked goods. With increasing trend of migrants in the area, </a:t>
            </a:r>
            <a:r>
              <a:rPr i="1" lang="en" sz="3600">
                <a:solidFill>
                  <a:srgbClr val="424242"/>
                </a:solidFill>
                <a:latin typeface="Lato"/>
                <a:ea typeface="Lato"/>
                <a:cs typeface="Lato"/>
                <a:sym typeface="Lato"/>
              </a:rPr>
              <a:t>Nanglo Bakery</a:t>
            </a:r>
            <a:r>
              <a:rPr lang="en" sz="3600">
                <a:solidFill>
                  <a:srgbClr val="424242"/>
                </a:solidFill>
                <a:latin typeface="Lato"/>
                <a:ea typeface="Lato"/>
                <a:cs typeface="Lato"/>
                <a:sym typeface="Lato"/>
              </a:rPr>
              <a:t> is expecting a surge in demand for baked goods in coming years. How can </a:t>
            </a:r>
            <a:r>
              <a:rPr i="1" lang="en" sz="3600">
                <a:solidFill>
                  <a:srgbClr val="424242"/>
                </a:solidFill>
                <a:latin typeface="Lato"/>
                <a:ea typeface="Lato"/>
                <a:cs typeface="Lato"/>
                <a:sym typeface="Lato"/>
              </a:rPr>
              <a:t>Nanglo Bakery</a:t>
            </a:r>
            <a:r>
              <a:rPr lang="en" sz="3600">
                <a:solidFill>
                  <a:srgbClr val="424242"/>
                </a:solidFill>
                <a:latin typeface="Lato"/>
                <a:ea typeface="Lato"/>
                <a:cs typeface="Lato"/>
                <a:sym typeface="Lato"/>
              </a:rPr>
              <a:t> deal with this surge?</a:t>
            </a:r>
            <a:endParaRPr sz="3600">
              <a:solidFill>
                <a:srgbClr val="424242"/>
              </a:solidFill>
              <a:latin typeface="Lato"/>
              <a:ea typeface="Lato"/>
              <a:cs typeface="Lato"/>
              <a:sym typeface="Lato"/>
            </a:endParaRPr>
          </a:p>
        </p:txBody>
      </p:sp>
      <p:sp>
        <p:nvSpPr>
          <p:cNvPr id="170" name="Google Shape;170;p28"/>
          <p:cNvSpPr txBox="1"/>
          <p:nvPr/>
        </p:nvSpPr>
        <p:spPr>
          <a:xfrm>
            <a:off x="261525" y="2985850"/>
            <a:ext cx="627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by hiring more employees</a:t>
            </a:r>
            <a:endParaRPr b="1" sz="2400">
              <a:solidFill>
                <a:srgbClr val="FF004E"/>
              </a:solidFill>
              <a:latin typeface="Titillium Web"/>
              <a:ea typeface="Titillium Web"/>
              <a:cs typeface="Titillium Web"/>
              <a:sym typeface="Titillium Web"/>
            </a:endParaRPr>
          </a:p>
        </p:txBody>
      </p:sp>
      <p:sp>
        <p:nvSpPr>
          <p:cNvPr id="171" name="Google Shape;171;p28"/>
          <p:cNvSpPr txBox="1"/>
          <p:nvPr/>
        </p:nvSpPr>
        <p:spPr>
          <a:xfrm>
            <a:off x="250625" y="3748650"/>
            <a:ext cx="873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install and operate additional machinery to increase capacity</a:t>
            </a:r>
            <a:endParaRPr b="1" sz="2400">
              <a:solidFill>
                <a:srgbClr val="0055FF"/>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136"/>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Marginal</a:t>
            </a:r>
            <a:r>
              <a:rPr lang="en" sz="2400">
                <a:solidFill>
                  <a:schemeClr val="accent1"/>
                </a:solidFill>
              </a:rPr>
              <a:t> Revenue (MR) </a:t>
            </a:r>
            <a:endParaRPr sz="2400">
              <a:solidFill>
                <a:schemeClr val="accent1"/>
              </a:solidFill>
            </a:endParaRPr>
          </a:p>
        </p:txBody>
      </p:sp>
      <p:sp>
        <p:nvSpPr>
          <p:cNvPr id="1593" name="Google Shape;1593;p136"/>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Marginal Revenue is the revenue received by selling one extra unit of output.    </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a:p>
            <a:pPr indent="-368300" lvl="0" marL="457200" rtl="0" algn="l">
              <a:lnSpc>
                <a:spcPct val="90000"/>
              </a:lnSpc>
              <a:spcBef>
                <a:spcPts val="0"/>
              </a:spcBef>
              <a:spcAft>
                <a:spcPts val="0"/>
              </a:spcAft>
              <a:buClr>
                <a:srgbClr val="424242"/>
              </a:buClr>
              <a:buSzPts val="2200"/>
              <a:buChar char="●"/>
            </a:pPr>
            <a:r>
              <a:rPr lang="en" sz="2200">
                <a:solidFill>
                  <a:srgbClr val="424242"/>
                </a:solidFill>
              </a:rPr>
              <a:t>MR = </a:t>
            </a:r>
            <a:r>
              <a:rPr lang="en" sz="2200" u="sng">
                <a:solidFill>
                  <a:srgbClr val="424242"/>
                </a:solidFill>
              </a:rPr>
              <a:t>Change in Total Revenue</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Change in Quantity Sold</a:t>
            </a:r>
            <a:endParaRPr sz="2200">
              <a:solidFill>
                <a:srgbClr val="424242"/>
              </a:solidFill>
            </a:endParaRPr>
          </a:p>
          <a:p>
            <a:pPr indent="0" lvl="0" marL="457200" rtl="0" algn="l">
              <a:lnSpc>
                <a:spcPct val="90000"/>
              </a:lnSpc>
              <a:spcBef>
                <a:spcPts val="0"/>
              </a:spcBef>
              <a:spcAft>
                <a:spcPts val="0"/>
              </a:spcAft>
              <a:buNone/>
            </a:pPr>
            <a:r>
              <a:t/>
            </a:r>
            <a:endParaRPr sz="2200">
              <a:solidFill>
                <a:srgbClr val="424242"/>
              </a:solidFill>
            </a:endParaRPr>
          </a:p>
          <a:p>
            <a:pPr indent="-368300" lvl="0" marL="457200" rtl="0" algn="l">
              <a:lnSpc>
                <a:spcPct val="90000"/>
              </a:lnSpc>
              <a:spcBef>
                <a:spcPts val="0"/>
              </a:spcBef>
              <a:spcAft>
                <a:spcPts val="0"/>
              </a:spcAft>
              <a:buClr>
                <a:srgbClr val="424242"/>
              </a:buClr>
              <a:buSzPts val="2200"/>
              <a:buChar char="●"/>
            </a:pPr>
            <a:r>
              <a:rPr lang="en" sz="2200">
                <a:solidFill>
                  <a:srgbClr val="424242"/>
                </a:solidFill>
              </a:rPr>
              <a:t>		MR = </a:t>
            </a:r>
            <a:r>
              <a:rPr lang="en" sz="2200" u="sng">
                <a:solidFill>
                  <a:srgbClr val="424242"/>
                </a:solidFill>
              </a:rPr>
              <a:t>ΔTR</a:t>
            </a:r>
            <a:endParaRPr sz="2200">
              <a:solidFill>
                <a:srgbClr val="424242"/>
              </a:solidFill>
            </a:endParaRPr>
          </a:p>
          <a:p>
            <a:pPr indent="0" lvl="0" marL="457200" rtl="0" algn="l">
              <a:lnSpc>
                <a:spcPct val="90000"/>
              </a:lnSpc>
              <a:spcBef>
                <a:spcPts val="0"/>
              </a:spcBef>
              <a:spcAft>
                <a:spcPts val="0"/>
              </a:spcAft>
              <a:buNone/>
            </a:pPr>
            <a:r>
              <a:rPr lang="en" sz="2200">
                <a:solidFill>
                  <a:srgbClr val="424242"/>
                </a:solidFill>
              </a:rPr>
              <a:t>			     Δ Q</a:t>
            </a:r>
            <a:endParaRPr sz="2200">
              <a:solidFill>
                <a:srgbClr val="424242"/>
              </a:solidFill>
            </a:endParaRPr>
          </a:p>
          <a:p>
            <a:pPr indent="0" lvl="0" marL="457200" rtl="0" algn="l">
              <a:lnSpc>
                <a:spcPct val="90000"/>
              </a:lnSpc>
              <a:spcBef>
                <a:spcPts val="0"/>
              </a:spcBef>
              <a:spcAft>
                <a:spcPts val="0"/>
              </a:spcAft>
              <a:buNone/>
            </a:pPr>
            <a:r>
              <a:t/>
            </a:r>
            <a:endParaRPr sz="2200">
              <a:solidFill>
                <a:srgbClr val="424242"/>
              </a:solidFill>
            </a:endParaRPr>
          </a:p>
          <a:p>
            <a:pPr indent="-368300" lvl="0" marL="457200" rtl="0" algn="l">
              <a:lnSpc>
                <a:spcPct val="90000"/>
              </a:lnSpc>
              <a:spcBef>
                <a:spcPts val="0"/>
              </a:spcBef>
              <a:spcAft>
                <a:spcPts val="0"/>
              </a:spcAft>
              <a:buClr>
                <a:srgbClr val="424242"/>
              </a:buClr>
              <a:buSzPts val="2200"/>
              <a:buChar char="●"/>
            </a:pPr>
            <a:r>
              <a:rPr lang="en" sz="2200">
                <a:solidFill>
                  <a:srgbClr val="424242"/>
                </a:solidFill>
              </a:rPr>
              <a:t>Also, MR </a:t>
            </a:r>
            <a:r>
              <a:rPr baseline="-25000" lang="en" sz="2200">
                <a:solidFill>
                  <a:srgbClr val="424242"/>
                </a:solidFill>
              </a:rPr>
              <a:t>n </a:t>
            </a:r>
            <a:r>
              <a:rPr lang="en" sz="2200">
                <a:solidFill>
                  <a:srgbClr val="424242"/>
                </a:solidFill>
              </a:rPr>
              <a:t>= TR </a:t>
            </a:r>
            <a:r>
              <a:rPr baseline="-25000" lang="en" sz="2200">
                <a:solidFill>
                  <a:srgbClr val="424242"/>
                </a:solidFill>
              </a:rPr>
              <a:t>n </a:t>
            </a:r>
            <a:r>
              <a:rPr lang="en" sz="2200">
                <a:solidFill>
                  <a:srgbClr val="424242"/>
                </a:solidFill>
              </a:rPr>
              <a:t>– TR </a:t>
            </a:r>
            <a:r>
              <a:rPr baseline="-25000" lang="en" sz="2200">
                <a:solidFill>
                  <a:srgbClr val="424242"/>
                </a:solidFill>
              </a:rPr>
              <a:t>n-1</a:t>
            </a:r>
            <a:endParaRPr sz="2200">
              <a:solidFill>
                <a:srgbClr val="424242"/>
              </a:solidFill>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37"/>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Revenue - When Price is Constant</a:t>
            </a:r>
            <a:endParaRPr sz="2400">
              <a:solidFill>
                <a:schemeClr val="accent1"/>
              </a:solidFill>
            </a:endParaRPr>
          </a:p>
        </p:txBody>
      </p:sp>
      <p:graphicFrame>
        <p:nvGraphicFramePr>
          <p:cNvPr id="1599" name="Google Shape;1599;p137"/>
          <p:cNvGraphicFramePr/>
          <p:nvPr/>
        </p:nvGraphicFramePr>
        <p:xfrm>
          <a:off x="533400" y="1279900"/>
          <a:ext cx="3000000" cy="3000000"/>
        </p:xfrm>
        <a:graphic>
          <a:graphicData uri="http://schemas.openxmlformats.org/drawingml/2006/table">
            <a:tbl>
              <a:tblPr>
                <a:noFill/>
                <a:tableStyleId>{96D13768-21E0-4D15-8369-C822CCEAE92D}</a:tableStyleId>
              </a:tblPr>
              <a:tblGrid>
                <a:gridCol w="807575"/>
                <a:gridCol w="807550"/>
                <a:gridCol w="808350"/>
                <a:gridCol w="807575"/>
                <a:gridCol w="807550"/>
              </a:tblGrid>
              <a:tr h="718250">
                <a:tc>
                  <a:txBody>
                    <a:bodyPr/>
                    <a:lstStyle/>
                    <a:p>
                      <a:pPr indent="0" lvl="0" marL="0" marR="0" rtl="0" algn="ctr">
                        <a:lnSpc>
                          <a:spcPct val="100000"/>
                        </a:lnSpc>
                        <a:spcBef>
                          <a:spcPts val="0"/>
                        </a:spcBef>
                        <a:spcAft>
                          <a:spcPts val="0"/>
                        </a:spcAft>
                        <a:buClr>
                          <a:schemeClr val="dk1"/>
                        </a:buClr>
                        <a:buSzPts val="2000"/>
                        <a:buFont typeface="Palatino Linotype"/>
                        <a:buNone/>
                      </a:pPr>
                      <a:r>
                        <a:rPr i="0" lang="en" sz="2200" u="none" cap="none" strike="noStrike">
                          <a:solidFill>
                            <a:schemeClr val="dk1"/>
                          </a:solidFill>
                          <a:latin typeface="Titillium Web"/>
                          <a:ea typeface="Titillium Web"/>
                          <a:cs typeface="Titillium Web"/>
                          <a:sym typeface="Titillium Web"/>
                        </a:rPr>
                        <a:t>Units sold</a:t>
                      </a:r>
                      <a:endParaRPr sz="2200">
                        <a:latin typeface="Titillium Web"/>
                        <a:ea typeface="Titillium Web"/>
                        <a:cs typeface="Titillium Web"/>
                        <a:sym typeface="Titillium Web"/>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Price (P)</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TR=PxQ</a:t>
                      </a:r>
                      <a:endParaRPr i="0" sz="2200" u="none" cap="none" strike="noStrike">
                        <a:solidFill>
                          <a:schemeClr val="dk1"/>
                        </a:solidFill>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AR=TR/Q</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MR</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69400">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3</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5</a:t>
                      </a:r>
                      <a:endParaRPr sz="2200">
                        <a:latin typeface="Titillium Web"/>
                        <a:ea typeface="Titillium Web"/>
                        <a:cs typeface="Titillium Web"/>
                        <a:sym typeface="Titillium Web"/>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30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50</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0" name="Google Shape;1600;p137"/>
          <p:cNvSpPr txBox="1"/>
          <p:nvPr/>
        </p:nvSpPr>
        <p:spPr>
          <a:xfrm>
            <a:off x="609600" y="4253020"/>
            <a:ext cx="2207700" cy="702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 sz="2200">
                <a:solidFill>
                  <a:schemeClr val="dk1"/>
                </a:solidFill>
                <a:latin typeface="Titillium Web"/>
                <a:ea typeface="Titillium Web"/>
                <a:cs typeface="Titillium Web"/>
                <a:sym typeface="Titillium Web"/>
              </a:rPr>
              <a:t>Here, 	AR=P=d</a:t>
            </a:r>
            <a:endParaRPr sz="2200">
              <a:latin typeface="Titillium Web"/>
              <a:ea typeface="Titillium Web"/>
              <a:cs typeface="Titillium Web"/>
              <a:sym typeface="Titillium Web"/>
            </a:endParaRPr>
          </a:p>
          <a:p>
            <a:pPr indent="0" lvl="0" marL="0" marR="0" rtl="0" algn="l">
              <a:lnSpc>
                <a:spcPct val="90000"/>
              </a:lnSpc>
              <a:spcBef>
                <a:spcPts val="0"/>
              </a:spcBef>
              <a:spcAft>
                <a:spcPts val="0"/>
              </a:spcAft>
              <a:buNone/>
            </a:pPr>
            <a:r>
              <a:rPr lang="en" sz="2200">
                <a:solidFill>
                  <a:schemeClr val="dk1"/>
                </a:solidFill>
                <a:latin typeface="Titillium Web"/>
                <a:ea typeface="Titillium Web"/>
                <a:cs typeface="Titillium Web"/>
                <a:sym typeface="Titillium Web"/>
              </a:rPr>
              <a:t>	AR=MR</a:t>
            </a:r>
            <a:endParaRPr sz="2200">
              <a:solidFill>
                <a:schemeClr val="dk1"/>
              </a:solidFill>
              <a:latin typeface="Titillium Web"/>
              <a:ea typeface="Titillium Web"/>
              <a:cs typeface="Titillium Web"/>
              <a:sym typeface="Titillium Web"/>
            </a:endParaRPr>
          </a:p>
        </p:txBody>
      </p:sp>
      <p:cxnSp>
        <p:nvCxnSpPr>
          <p:cNvPr id="1601" name="Google Shape;1601;p137"/>
          <p:cNvCxnSpPr/>
          <p:nvPr/>
        </p:nvCxnSpPr>
        <p:spPr>
          <a:xfrm flipH="1" rot="10800000">
            <a:off x="5105400" y="1753650"/>
            <a:ext cx="6000" cy="24183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602" name="Google Shape;1602;p137"/>
          <p:cNvCxnSpPr/>
          <p:nvPr/>
        </p:nvCxnSpPr>
        <p:spPr>
          <a:xfrm>
            <a:off x="5090025" y="4159700"/>
            <a:ext cx="3749100" cy="123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603" name="Google Shape;1603;p137"/>
          <p:cNvSpPr txBox="1"/>
          <p:nvPr/>
        </p:nvSpPr>
        <p:spPr>
          <a:xfrm>
            <a:off x="4920848" y="4095750"/>
            <a:ext cx="33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604" name="Google Shape;1604;p137"/>
          <p:cNvSpPr txBox="1"/>
          <p:nvPr/>
        </p:nvSpPr>
        <p:spPr>
          <a:xfrm>
            <a:off x="7919037" y="4400550"/>
            <a:ext cx="100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Quantity</a:t>
            </a:r>
            <a:endParaRPr sz="1800">
              <a:solidFill>
                <a:schemeClr val="dk1"/>
              </a:solidFill>
              <a:latin typeface="Calibri"/>
              <a:ea typeface="Calibri"/>
              <a:cs typeface="Calibri"/>
              <a:sym typeface="Calibri"/>
            </a:endParaRPr>
          </a:p>
        </p:txBody>
      </p:sp>
      <p:sp>
        <p:nvSpPr>
          <p:cNvPr id="1605" name="Google Shape;1605;p137"/>
          <p:cNvSpPr txBox="1"/>
          <p:nvPr/>
        </p:nvSpPr>
        <p:spPr>
          <a:xfrm>
            <a:off x="4648204" y="1352550"/>
            <a:ext cx="99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Revenue</a:t>
            </a:r>
            <a:endParaRPr sz="1800">
              <a:solidFill>
                <a:schemeClr val="dk1"/>
              </a:solidFill>
              <a:latin typeface="Calibri"/>
              <a:ea typeface="Calibri"/>
              <a:cs typeface="Calibri"/>
              <a:sym typeface="Calibri"/>
            </a:endParaRPr>
          </a:p>
        </p:txBody>
      </p:sp>
      <p:cxnSp>
        <p:nvCxnSpPr>
          <p:cNvPr id="1606" name="Google Shape;1606;p137"/>
          <p:cNvCxnSpPr/>
          <p:nvPr/>
        </p:nvCxnSpPr>
        <p:spPr>
          <a:xfrm flipH="1" rot="10800000">
            <a:off x="5096925" y="3333825"/>
            <a:ext cx="3132600" cy="780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0"/>
              </a:srgbClr>
            </a:outerShdw>
          </a:effectLst>
        </p:spPr>
      </p:cxnSp>
      <p:sp>
        <p:nvSpPr>
          <p:cNvPr id="1607" name="Google Shape;1607;p137"/>
          <p:cNvSpPr txBox="1"/>
          <p:nvPr/>
        </p:nvSpPr>
        <p:spPr>
          <a:xfrm>
            <a:off x="7696200" y="3333750"/>
            <a:ext cx="13518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500">
                <a:solidFill>
                  <a:schemeClr val="accent1"/>
                </a:solidFill>
                <a:latin typeface="Calibri"/>
                <a:ea typeface="Calibri"/>
                <a:cs typeface="Calibri"/>
                <a:sym typeface="Calibri"/>
              </a:rPr>
              <a:t>P=AR=MR=d</a:t>
            </a:r>
            <a:endParaRPr b="1" sz="1500">
              <a:solidFill>
                <a:schemeClr val="accent1"/>
              </a:solidFill>
              <a:latin typeface="Calibri"/>
              <a:ea typeface="Calibri"/>
              <a:cs typeface="Calibri"/>
              <a:sym typeface="Calibri"/>
            </a:endParaRPr>
          </a:p>
        </p:txBody>
      </p:sp>
      <p:cxnSp>
        <p:nvCxnSpPr>
          <p:cNvPr id="1608" name="Google Shape;1608;p137"/>
          <p:cNvCxnSpPr/>
          <p:nvPr/>
        </p:nvCxnSpPr>
        <p:spPr>
          <a:xfrm flipH="1" rot="10800000">
            <a:off x="5090025" y="2053100"/>
            <a:ext cx="2502300" cy="2118900"/>
          </a:xfrm>
          <a:prstGeom prst="straightConnector1">
            <a:avLst/>
          </a:prstGeom>
          <a:noFill/>
          <a:ln cap="flat" cmpd="sng" w="38100">
            <a:solidFill>
              <a:srgbClr val="006600"/>
            </a:solidFill>
            <a:prstDash val="solid"/>
            <a:round/>
            <a:headEnd len="sm" w="sm" type="none"/>
            <a:tailEnd len="sm" w="sm" type="none"/>
          </a:ln>
          <a:effectLst>
            <a:outerShdw blurRad="40000" rotWithShape="0" dir="5400000" dist="23000">
              <a:srgbClr val="000000">
                <a:alpha val="34900"/>
              </a:srgbClr>
            </a:outerShdw>
          </a:effectLst>
        </p:spPr>
      </p:cxnSp>
      <p:sp>
        <p:nvSpPr>
          <p:cNvPr id="1609" name="Google Shape;1609;p137"/>
          <p:cNvSpPr txBox="1"/>
          <p:nvPr/>
        </p:nvSpPr>
        <p:spPr>
          <a:xfrm>
            <a:off x="7467600" y="1733550"/>
            <a:ext cx="76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6600"/>
                </a:solidFill>
                <a:latin typeface="Calibri"/>
                <a:ea typeface="Calibri"/>
                <a:cs typeface="Calibri"/>
                <a:sym typeface="Calibri"/>
              </a:rPr>
              <a:t>TR</a:t>
            </a:r>
            <a:endParaRPr b="1" sz="1800">
              <a:solidFill>
                <a:srgbClr val="006600"/>
              </a:solidFill>
              <a:latin typeface="Calibri"/>
              <a:ea typeface="Calibri"/>
              <a:cs typeface="Calibri"/>
              <a:sym typeface="Calibri"/>
            </a:endParaRPr>
          </a:p>
        </p:txBody>
      </p:sp>
      <p:sp>
        <p:nvSpPr>
          <p:cNvPr id="1610" name="Google Shape;1610;p137"/>
          <p:cNvSpPr txBox="1"/>
          <p:nvPr/>
        </p:nvSpPr>
        <p:spPr>
          <a:xfrm>
            <a:off x="4844648" y="3105150"/>
            <a:ext cx="33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accent1"/>
                </a:solidFill>
                <a:latin typeface="Calibri"/>
                <a:ea typeface="Calibri"/>
                <a:cs typeface="Calibri"/>
                <a:sym typeface="Calibri"/>
              </a:rPr>
              <a:t>P</a:t>
            </a:r>
            <a:endParaRPr b="1" sz="18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0"/>
                                        </p:tgtEl>
                                        <p:attrNameLst>
                                          <p:attrName>style.visibility</p:attrName>
                                        </p:attrNameLst>
                                      </p:cBhvr>
                                      <p:to>
                                        <p:strVal val="visible"/>
                                      </p:to>
                                    </p:set>
                                    <p:animEffect filter="fade" transition="in">
                                      <p:cBhvr>
                                        <p:cTn dur="1000"/>
                                        <p:tgtEl>
                                          <p:spTgt spid="1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1000"/>
                                        <p:tgtEl>
                                          <p:spTgt spid="1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1000"/>
                                        <p:tgtEl>
                                          <p:spTgt spid="1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1000"/>
                                        <p:tgtEl>
                                          <p:spTgt spid="1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9"/>
                                        </p:tgtEl>
                                        <p:attrNameLst>
                                          <p:attrName>style.visibility</p:attrName>
                                        </p:attrNameLst>
                                      </p:cBhvr>
                                      <p:to>
                                        <p:strVal val="visible"/>
                                      </p:to>
                                    </p:set>
                                    <p:animEffect filter="fade" transition="in">
                                      <p:cBhvr>
                                        <p:cTn dur="1000"/>
                                        <p:tgtEl>
                                          <p:spTgt spid="1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138"/>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Revenue - When Price is NOT Constant</a:t>
            </a:r>
            <a:endParaRPr sz="2400">
              <a:solidFill>
                <a:schemeClr val="accent1"/>
              </a:solidFill>
            </a:endParaRPr>
          </a:p>
        </p:txBody>
      </p:sp>
      <p:cxnSp>
        <p:nvCxnSpPr>
          <p:cNvPr id="1616" name="Google Shape;1616;p138"/>
          <p:cNvCxnSpPr/>
          <p:nvPr/>
        </p:nvCxnSpPr>
        <p:spPr>
          <a:xfrm flipH="1" rot="10800000">
            <a:off x="5105400" y="1753650"/>
            <a:ext cx="6000" cy="24183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617" name="Google Shape;1617;p138"/>
          <p:cNvCxnSpPr/>
          <p:nvPr/>
        </p:nvCxnSpPr>
        <p:spPr>
          <a:xfrm>
            <a:off x="5090025" y="4159700"/>
            <a:ext cx="3749100" cy="123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618" name="Google Shape;1618;p138"/>
          <p:cNvSpPr txBox="1"/>
          <p:nvPr/>
        </p:nvSpPr>
        <p:spPr>
          <a:xfrm>
            <a:off x="4920848" y="4095750"/>
            <a:ext cx="33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619" name="Google Shape;1619;p138"/>
          <p:cNvSpPr txBox="1"/>
          <p:nvPr/>
        </p:nvSpPr>
        <p:spPr>
          <a:xfrm>
            <a:off x="7919037" y="4400550"/>
            <a:ext cx="100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Quantity</a:t>
            </a:r>
            <a:endParaRPr sz="1800">
              <a:solidFill>
                <a:schemeClr val="dk1"/>
              </a:solidFill>
              <a:latin typeface="Calibri"/>
              <a:ea typeface="Calibri"/>
              <a:cs typeface="Calibri"/>
              <a:sym typeface="Calibri"/>
            </a:endParaRPr>
          </a:p>
        </p:txBody>
      </p:sp>
      <p:sp>
        <p:nvSpPr>
          <p:cNvPr id="1620" name="Google Shape;1620;p138"/>
          <p:cNvSpPr txBox="1"/>
          <p:nvPr/>
        </p:nvSpPr>
        <p:spPr>
          <a:xfrm>
            <a:off x="4648204" y="1352550"/>
            <a:ext cx="99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Revenue</a:t>
            </a:r>
            <a:endParaRPr sz="1800">
              <a:solidFill>
                <a:schemeClr val="dk1"/>
              </a:solidFill>
              <a:latin typeface="Calibri"/>
              <a:ea typeface="Calibri"/>
              <a:cs typeface="Calibri"/>
              <a:sym typeface="Calibri"/>
            </a:endParaRPr>
          </a:p>
        </p:txBody>
      </p:sp>
      <p:graphicFrame>
        <p:nvGraphicFramePr>
          <p:cNvPr id="1621" name="Google Shape;1621;p138"/>
          <p:cNvGraphicFramePr/>
          <p:nvPr/>
        </p:nvGraphicFramePr>
        <p:xfrm>
          <a:off x="519950" y="1279900"/>
          <a:ext cx="3000000" cy="3000000"/>
        </p:xfrm>
        <a:graphic>
          <a:graphicData uri="http://schemas.openxmlformats.org/drawingml/2006/table">
            <a:tbl>
              <a:tblPr>
                <a:noFill/>
                <a:tableStyleId>{96D13768-21E0-4D15-8369-C822CCEAE92D}</a:tableStyleId>
              </a:tblPr>
              <a:tblGrid>
                <a:gridCol w="825500"/>
                <a:gridCol w="825500"/>
                <a:gridCol w="826300"/>
                <a:gridCol w="825500"/>
                <a:gridCol w="825500"/>
              </a:tblGrid>
              <a:tr h="610825">
                <a:tc>
                  <a:txBody>
                    <a:bodyPr/>
                    <a:lstStyle/>
                    <a:p>
                      <a:pPr indent="0" lvl="0" marL="0" marR="0" rtl="0" algn="ctr">
                        <a:lnSpc>
                          <a:spcPct val="100000"/>
                        </a:lnSpc>
                        <a:spcBef>
                          <a:spcPts val="0"/>
                        </a:spcBef>
                        <a:spcAft>
                          <a:spcPts val="0"/>
                        </a:spcAft>
                        <a:buClr>
                          <a:schemeClr val="dk1"/>
                        </a:buClr>
                        <a:buSzPts val="2000"/>
                        <a:buFont typeface="Palatino Linotype"/>
                        <a:buNone/>
                      </a:pPr>
                      <a:r>
                        <a:rPr i="0" lang="en" sz="1900" u="none" cap="none" strike="noStrike">
                          <a:solidFill>
                            <a:schemeClr val="dk1"/>
                          </a:solidFill>
                          <a:latin typeface="Titillium Web"/>
                          <a:ea typeface="Titillium Web"/>
                          <a:cs typeface="Titillium Web"/>
                          <a:sym typeface="Titillium Web"/>
                        </a:rPr>
                        <a:t>Units sold</a:t>
                      </a:r>
                      <a:endParaRPr sz="1900">
                        <a:latin typeface="Titillium Web"/>
                        <a:ea typeface="Titillium Web"/>
                        <a:cs typeface="Titillium Web"/>
                        <a:sym typeface="Titillium Web"/>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1900" u="none" cap="none" strike="noStrike">
                          <a:solidFill>
                            <a:schemeClr val="dk1"/>
                          </a:solidFill>
                          <a:latin typeface="Titillium Web"/>
                          <a:ea typeface="Titillium Web"/>
                          <a:cs typeface="Titillium Web"/>
                          <a:sym typeface="Titillium Web"/>
                        </a:rPr>
                        <a:t>Price (P)</a:t>
                      </a:r>
                      <a:endParaRPr sz="19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1900" u="none" cap="none" strike="noStrike">
                          <a:solidFill>
                            <a:schemeClr val="dk1"/>
                          </a:solidFill>
                          <a:latin typeface="Titillium Web"/>
                          <a:ea typeface="Titillium Web"/>
                          <a:cs typeface="Titillium Web"/>
                          <a:sym typeface="Titillium Web"/>
                        </a:rPr>
                        <a:t>TR</a:t>
                      </a:r>
                      <a:endParaRPr sz="19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1900" u="none" cap="none" strike="noStrike">
                          <a:solidFill>
                            <a:schemeClr val="dk1"/>
                          </a:solidFill>
                          <a:latin typeface="Titillium Web"/>
                          <a:ea typeface="Titillium Web"/>
                          <a:cs typeface="Titillium Web"/>
                          <a:sym typeface="Titillium Web"/>
                        </a:rPr>
                        <a:t>AR</a:t>
                      </a:r>
                      <a:endParaRPr sz="19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1900" u="none" cap="none" strike="noStrike">
                          <a:solidFill>
                            <a:schemeClr val="dk1"/>
                          </a:solidFill>
                          <a:latin typeface="Titillium Web"/>
                          <a:ea typeface="Titillium Web"/>
                          <a:cs typeface="Titillium Web"/>
                          <a:sym typeface="Titillium Web"/>
                        </a:rPr>
                        <a:t>MR</a:t>
                      </a:r>
                      <a:endParaRPr sz="19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0825">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3</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5</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6</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7</a:t>
                      </a:r>
                      <a:endParaRPr sz="2200">
                        <a:latin typeface="Titillium Web"/>
                        <a:ea typeface="Titillium Web"/>
                        <a:cs typeface="Titillium Web"/>
                        <a:sym typeface="Titillium Web"/>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9</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8</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7</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6</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5</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18</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24</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28</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30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30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28</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9</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8</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7</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6</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5</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10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8</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6</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4</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0</a:t>
                      </a:r>
                      <a:endParaRPr sz="2200">
                        <a:latin typeface="Titillium Web"/>
                        <a:ea typeface="Titillium Web"/>
                        <a:cs typeface="Titillium Web"/>
                        <a:sym typeface="Titillium Web"/>
                      </a:endParaRPr>
                    </a:p>
                    <a:p>
                      <a:pPr indent="0" lvl="0" marL="0" marR="0" rtl="0" algn="ctr">
                        <a:lnSpc>
                          <a:spcPct val="100000"/>
                        </a:lnSpc>
                        <a:spcBef>
                          <a:spcPts val="480"/>
                        </a:spcBef>
                        <a:spcAft>
                          <a:spcPts val="0"/>
                        </a:spcAft>
                        <a:buClr>
                          <a:schemeClr val="dk1"/>
                        </a:buClr>
                        <a:buSzPts val="2400"/>
                        <a:buFont typeface="Palatino Linotype"/>
                        <a:buNone/>
                      </a:pPr>
                      <a:r>
                        <a:rPr i="0" lang="en" sz="2200" u="none" cap="none" strike="noStrike">
                          <a:solidFill>
                            <a:schemeClr val="dk1"/>
                          </a:solidFill>
                          <a:latin typeface="Titillium Web"/>
                          <a:ea typeface="Titillium Web"/>
                          <a:cs typeface="Titillium Web"/>
                          <a:sym typeface="Titillium Web"/>
                        </a:rPr>
                        <a:t>-2</a:t>
                      </a:r>
                      <a:endParaRPr sz="2200">
                        <a:latin typeface="Titillium Web"/>
                        <a:ea typeface="Titillium Web"/>
                        <a:cs typeface="Titillium Web"/>
                        <a:sym typeface="Titillium Web"/>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22" name="Google Shape;1622;p138"/>
          <p:cNvSpPr txBox="1"/>
          <p:nvPr/>
        </p:nvSpPr>
        <p:spPr>
          <a:xfrm>
            <a:off x="876850" y="4846050"/>
            <a:ext cx="2716200" cy="6186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 sz="1800">
                <a:solidFill>
                  <a:schemeClr val="dk1"/>
                </a:solidFill>
                <a:latin typeface="Titillium Web"/>
                <a:ea typeface="Titillium Web"/>
                <a:cs typeface="Titillium Web"/>
                <a:sym typeface="Titillium Web"/>
              </a:rPr>
              <a:t>Here, AR=P=d but AR≠MR</a:t>
            </a:r>
            <a:endParaRPr>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p:txBody>
      </p:sp>
      <p:cxnSp>
        <p:nvCxnSpPr>
          <p:cNvPr id="1623" name="Google Shape;1623;p138"/>
          <p:cNvCxnSpPr/>
          <p:nvPr/>
        </p:nvCxnSpPr>
        <p:spPr>
          <a:xfrm>
            <a:off x="5144775" y="2101200"/>
            <a:ext cx="2479500" cy="1705500"/>
          </a:xfrm>
          <a:prstGeom prst="straightConnector1">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0"/>
              </a:srgbClr>
            </a:outerShdw>
          </a:effectLst>
        </p:spPr>
      </p:cxnSp>
      <p:sp>
        <p:nvSpPr>
          <p:cNvPr id="1624" name="Google Shape;1624;p138"/>
          <p:cNvSpPr txBox="1"/>
          <p:nvPr/>
        </p:nvSpPr>
        <p:spPr>
          <a:xfrm>
            <a:off x="8015450" y="3790950"/>
            <a:ext cx="6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AR</a:t>
            </a:r>
            <a:endParaRPr b="1" sz="1800">
              <a:solidFill>
                <a:srgbClr val="FF0000"/>
              </a:solidFill>
              <a:latin typeface="Calibri"/>
              <a:ea typeface="Calibri"/>
              <a:cs typeface="Calibri"/>
              <a:sym typeface="Calibri"/>
            </a:endParaRPr>
          </a:p>
        </p:txBody>
      </p:sp>
      <p:cxnSp>
        <p:nvCxnSpPr>
          <p:cNvPr id="1625" name="Google Shape;1625;p138"/>
          <p:cNvCxnSpPr/>
          <p:nvPr/>
        </p:nvCxnSpPr>
        <p:spPr>
          <a:xfrm>
            <a:off x="5105400" y="2038350"/>
            <a:ext cx="1663500" cy="2527800"/>
          </a:xfrm>
          <a:prstGeom prst="straightConnector1">
            <a:avLst/>
          </a:prstGeom>
          <a:noFill/>
          <a:ln cap="flat" cmpd="sng" w="38100">
            <a:solidFill>
              <a:srgbClr val="A64D79"/>
            </a:solidFill>
            <a:prstDash val="solid"/>
            <a:round/>
            <a:headEnd len="sm" w="sm" type="none"/>
            <a:tailEnd len="sm" w="sm" type="none"/>
          </a:ln>
          <a:effectLst>
            <a:outerShdw blurRad="40000" rotWithShape="0" dir="5400000" dist="23000">
              <a:srgbClr val="000000">
                <a:alpha val="34900"/>
              </a:srgbClr>
            </a:outerShdw>
          </a:effectLst>
        </p:spPr>
      </p:cxnSp>
      <p:sp>
        <p:nvSpPr>
          <p:cNvPr id="1626" name="Google Shape;1626;p138"/>
          <p:cNvSpPr txBox="1"/>
          <p:nvPr/>
        </p:nvSpPr>
        <p:spPr>
          <a:xfrm>
            <a:off x="6579723" y="4488425"/>
            <a:ext cx="6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A64D79"/>
                </a:solidFill>
                <a:latin typeface="Calibri"/>
                <a:ea typeface="Calibri"/>
                <a:cs typeface="Calibri"/>
                <a:sym typeface="Calibri"/>
              </a:rPr>
              <a:t>MR</a:t>
            </a:r>
            <a:endParaRPr b="1" sz="1800">
              <a:solidFill>
                <a:srgbClr val="A64D79"/>
              </a:solidFill>
              <a:latin typeface="Calibri"/>
              <a:ea typeface="Calibri"/>
              <a:cs typeface="Calibri"/>
              <a:sym typeface="Calibri"/>
            </a:endParaRPr>
          </a:p>
        </p:txBody>
      </p:sp>
      <p:sp>
        <p:nvSpPr>
          <p:cNvPr id="1627" name="Google Shape;1627;p138"/>
          <p:cNvSpPr/>
          <p:nvPr/>
        </p:nvSpPr>
        <p:spPr>
          <a:xfrm>
            <a:off x="5110475" y="1584500"/>
            <a:ext cx="2135734" cy="2575052"/>
          </a:xfrm>
          <a:custGeom>
            <a:rect b="b" l="l" r="r" t="t"/>
            <a:pathLst>
              <a:path extrusionOk="0" h="3479800" w="2773680">
                <a:moveTo>
                  <a:pt x="0" y="3479800"/>
                </a:moveTo>
                <a:cubicBezTo>
                  <a:pt x="510540" y="2080260"/>
                  <a:pt x="1021080" y="680720"/>
                  <a:pt x="1483360" y="340360"/>
                </a:cubicBezTo>
                <a:cubicBezTo>
                  <a:pt x="1945640" y="0"/>
                  <a:pt x="2359660" y="718820"/>
                  <a:pt x="2773680" y="1437640"/>
                </a:cubicBezTo>
              </a:path>
            </a:pathLst>
          </a:custGeom>
          <a:noFill/>
          <a:ln cap="flat" cmpd="sng" w="38100">
            <a:solidFill>
              <a:srgbClr val="0066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28" name="Google Shape;1628;p138"/>
          <p:cNvCxnSpPr/>
          <p:nvPr/>
        </p:nvCxnSpPr>
        <p:spPr>
          <a:xfrm flipH="1" rot="10800000">
            <a:off x="6477000" y="1796550"/>
            <a:ext cx="3300" cy="2375400"/>
          </a:xfrm>
          <a:prstGeom prst="straightConnector1">
            <a:avLst/>
          </a:prstGeom>
          <a:noFill/>
          <a:ln cap="flat" cmpd="sng" w="38100">
            <a:solidFill>
              <a:srgbClr val="006600"/>
            </a:solidFill>
            <a:prstDash val="dash"/>
            <a:round/>
            <a:headEnd len="sm" w="sm" type="none"/>
            <a:tailEnd len="sm" w="sm" type="none"/>
          </a:ln>
          <a:effectLst>
            <a:outerShdw blurRad="40000" rotWithShape="0" dir="5400000" dist="23000">
              <a:srgbClr val="000000">
                <a:alpha val="34900"/>
              </a:srgbClr>
            </a:outerShdw>
          </a:effectLst>
        </p:spPr>
      </p:cxnSp>
      <p:sp>
        <p:nvSpPr>
          <p:cNvPr id="1629" name="Google Shape;1629;p138"/>
          <p:cNvSpPr/>
          <p:nvPr/>
        </p:nvSpPr>
        <p:spPr>
          <a:xfrm>
            <a:off x="6362550" y="16681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38"/>
          <p:cNvSpPr/>
          <p:nvPr/>
        </p:nvSpPr>
        <p:spPr>
          <a:xfrm>
            <a:off x="6362550" y="40303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38"/>
          <p:cNvSpPr txBox="1"/>
          <p:nvPr/>
        </p:nvSpPr>
        <p:spPr>
          <a:xfrm>
            <a:off x="7045706" y="2583425"/>
            <a:ext cx="6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6600"/>
                </a:solidFill>
                <a:latin typeface="Calibri"/>
                <a:ea typeface="Calibri"/>
                <a:cs typeface="Calibri"/>
                <a:sym typeface="Calibri"/>
              </a:rPr>
              <a:t>TR</a:t>
            </a:r>
            <a:endParaRPr b="1" sz="1800">
              <a:solidFill>
                <a:srgbClr val="006600"/>
              </a:solidFill>
              <a:latin typeface="Calibri"/>
              <a:ea typeface="Calibri"/>
              <a:cs typeface="Calibri"/>
              <a:sym typeface="Calibri"/>
            </a:endParaRPr>
          </a:p>
        </p:txBody>
      </p:sp>
      <p:cxnSp>
        <p:nvCxnSpPr>
          <p:cNvPr id="1632" name="Google Shape;1632;p138"/>
          <p:cNvCxnSpPr/>
          <p:nvPr/>
        </p:nvCxnSpPr>
        <p:spPr>
          <a:xfrm>
            <a:off x="5105400" y="2038350"/>
            <a:ext cx="3010800" cy="2110800"/>
          </a:xfrm>
          <a:prstGeom prst="straightConnector1">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0"/>
              </a:srgbClr>
            </a:outerShdw>
          </a:effectLst>
        </p:spPr>
      </p:cxnSp>
      <p:cxnSp>
        <p:nvCxnSpPr>
          <p:cNvPr id="1633" name="Google Shape;1633;p138"/>
          <p:cNvCxnSpPr/>
          <p:nvPr/>
        </p:nvCxnSpPr>
        <p:spPr>
          <a:xfrm flipH="1">
            <a:off x="6587100" y="2085200"/>
            <a:ext cx="812700" cy="866100"/>
          </a:xfrm>
          <a:prstGeom prst="straightConnector1">
            <a:avLst/>
          </a:prstGeom>
          <a:noFill/>
          <a:ln cap="flat" cmpd="sng" w="28575">
            <a:solidFill>
              <a:srgbClr val="1155CC"/>
            </a:solidFill>
            <a:prstDash val="solid"/>
            <a:round/>
            <a:headEnd len="med" w="med" type="none"/>
            <a:tailEnd len="med" w="med" type="triangle"/>
          </a:ln>
        </p:spPr>
      </p:cxnSp>
      <p:sp>
        <p:nvSpPr>
          <p:cNvPr id="1634" name="Google Shape;1634;p138"/>
          <p:cNvSpPr txBox="1"/>
          <p:nvPr/>
        </p:nvSpPr>
        <p:spPr>
          <a:xfrm>
            <a:off x="7351050" y="1796550"/>
            <a:ext cx="91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1155CC"/>
                </a:solidFill>
                <a:latin typeface="Calibri"/>
                <a:ea typeface="Calibri"/>
                <a:cs typeface="Calibri"/>
                <a:sym typeface="Calibri"/>
              </a:rPr>
              <a:t>PED = 1</a:t>
            </a:r>
            <a:endParaRPr b="1" sz="1800">
              <a:solidFill>
                <a:srgbClr val="1155CC"/>
              </a:solidFill>
              <a:latin typeface="Calibri"/>
              <a:ea typeface="Calibri"/>
              <a:cs typeface="Calibri"/>
              <a:sym typeface="Calibri"/>
            </a:endParaRPr>
          </a:p>
        </p:txBody>
      </p:sp>
      <p:cxnSp>
        <p:nvCxnSpPr>
          <p:cNvPr id="1635" name="Google Shape;1635;p138"/>
          <p:cNvCxnSpPr/>
          <p:nvPr/>
        </p:nvCxnSpPr>
        <p:spPr>
          <a:xfrm flipH="1">
            <a:off x="6587125" y="3678500"/>
            <a:ext cx="1259100" cy="339600"/>
          </a:xfrm>
          <a:prstGeom prst="straightConnector1">
            <a:avLst/>
          </a:prstGeom>
          <a:noFill/>
          <a:ln cap="flat" cmpd="sng" w="28575">
            <a:solidFill>
              <a:srgbClr val="1155CC"/>
            </a:solidFill>
            <a:prstDash val="solid"/>
            <a:round/>
            <a:headEnd len="med" w="med" type="none"/>
            <a:tailEnd len="med" w="med" type="triangle"/>
          </a:ln>
        </p:spPr>
      </p:cxnSp>
      <p:sp>
        <p:nvSpPr>
          <p:cNvPr id="1636" name="Google Shape;1636;p138"/>
          <p:cNvSpPr txBox="1"/>
          <p:nvPr/>
        </p:nvSpPr>
        <p:spPr>
          <a:xfrm>
            <a:off x="7732050" y="3396750"/>
            <a:ext cx="91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1155CC"/>
                </a:solidFill>
                <a:latin typeface="Calibri"/>
                <a:ea typeface="Calibri"/>
                <a:cs typeface="Calibri"/>
                <a:sym typeface="Calibri"/>
              </a:rPr>
              <a:t>MR=0</a:t>
            </a:r>
            <a:endParaRPr b="1" sz="1800">
              <a:solidFill>
                <a:srgbClr val="1155CC"/>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3"/>
                                        </p:tgtEl>
                                        <p:attrNameLst>
                                          <p:attrName>style.visibility</p:attrName>
                                        </p:attrNameLst>
                                      </p:cBhvr>
                                      <p:to>
                                        <p:strVal val="visible"/>
                                      </p:to>
                                    </p:set>
                                    <p:animEffect filter="fade" transition="in">
                                      <p:cBhvr>
                                        <p:cTn dur="1000"/>
                                        <p:tgtEl>
                                          <p:spTgt spid="1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4"/>
                                        </p:tgtEl>
                                        <p:attrNameLst>
                                          <p:attrName>style.visibility</p:attrName>
                                        </p:attrNameLst>
                                      </p:cBhvr>
                                      <p:to>
                                        <p:strVal val="visible"/>
                                      </p:to>
                                    </p:set>
                                    <p:animEffect filter="fade" transition="in">
                                      <p:cBhvr>
                                        <p:cTn dur="1000"/>
                                        <p:tgtEl>
                                          <p:spTgt spid="1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5"/>
                                        </p:tgtEl>
                                        <p:attrNameLst>
                                          <p:attrName>style.visibility</p:attrName>
                                        </p:attrNameLst>
                                      </p:cBhvr>
                                      <p:to>
                                        <p:strVal val="visible"/>
                                      </p:to>
                                    </p:set>
                                    <p:animEffect filter="fade" transition="in">
                                      <p:cBhvr>
                                        <p:cTn dur="1000"/>
                                        <p:tgtEl>
                                          <p:spTgt spid="1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6"/>
                                        </p:tgtEl>
                                        <p:attrNameLst>
                                          <p:attrName>style.visibility</p:attrName>
                                        </p:attrNameLst>
                                      </p:cBhvr>
                                      <p:to>
                                        <p:strVal val="visible"/>
                                      </p:to>
                                    </p:set>
                                    <p:animEffect filter="fade" transition="in">
                                      <p:cBhvr>
                                        <p:cTn dur="1000"/>
                                        <p:tgtEl>
                                          <p:spTgt spid="1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1000"/>
                                        <p:tgtEl>
                                          <p:spTgt spid="1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1"/>
                                        </p:tgtEl>
                                        <p:attrNameLst>
                                          <p:attrName>style.visibility</p:attrName>
                                        </p:attrNameLst>
                                      </p:cBhvr>
                                      <p:to>
                                        <p:strVal val="visible"/>
                                      </p:to>
                                    </p:set>
                                    <p:animEffect filter="fade" transition="in">
                                      <p:cBhvr>
                                        <p:cTn dur="1000"/>
                                        <p:tgtEl>
                                          <p:spTgt spid="1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9"/>
                                        </p:tgtEl>
                                        <p:attrNameLst>
                                          <p:attrName>style.visibility</p:attrName>
                                        </p:attrNameLst>
                                      </p:cBhvr>
                                      <p:to>
                                        <p:strVal val="visible"/>
                                      </p:to>
                                    </p:set>
                                    <p:animEffect filter="fade" transition="in">
                                      <p:cBhvr>
                                        <p:cTn dur="1000"/>
                                        <p:tgtEl>
                                          <p:spTgt spid="1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1000"/>
                                        <p:tgtEl>
                                          <p:spTgt spid="1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0"/>
                                        </p:tgtEl>
                                        <p:attrNameLst>
                                          <p:attrName>style.visibility</p:attrName>
                                        </p:attrNameLst>
                                      </p:cBhvr>
                                      <p:to>
                                        <p:strVal val="visible"/>
                                      </p:to>
                                    </p:set>
                                    <p:animEffect filter="fade" transition="in">
                                      <p:cBhvr>
                                        <p:cTn dur="1000"/>
                                        <p:tgtEl>
                                          <p:spTgt spid="1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gtEl>
                                        <p:attrNameLst>
                                          <p:attrName>style.visibility</p:attrName>
                                        </p:attrNameLst>
                                      </p:cBhvr>
                                      <p:to>
                                        <p:strVal val="visible"/>
                                      </p:to>
                                    </p:set>
                                    <p:animEffect filter="fade" transition="in">
                                      <p:cBhvr>
                                        <p:cTn dur="1000"/>
                                        <p:tgtEl>
                                          <p:spTgt spid="1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3"/>
                                        </p:tgtEl>
                                        <p:attrNameLst>
                                          <p:attrName>style.visibility</p:attrName>
                                        </p:attrNameLst>
                                      </p:cBhvr>
                                      <p:to>
                                        <p:strVal val="visible"/>
                                      </p:to>
                                    </p:set>
                                    <p:animEffect filter="fade" transition="in">
                                      <p:cBhvr>
                                        <p:cTn dur="1000"/>
                                        <p:tgtEl>
                                          <p:spTgt spid="1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4"/>
                                        </p:tgtEl>
                                        <p:attrNameLst>
                                          <p:attrName>style.visibility</p:attrName>
                                        </p:attrNameLst>
                                      </p:cBhvr>
                                      <p:to>
                                        <p:strVal val="visible"/>
                                      </p:to>
                                    </p:set>
                                    <p:animEffect filter="fade" transition="in">
                                      <p:cBhvr>
                                        <p:cTn dur="1000"/>
                                        <p:tgtEl>
                                          <p:spTgt spid="1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5"/>
                                        </p:tgtEl>
                                        <p:attrNameLst>
                                          <p:attrName>style.visibility</p:attrName>
                                        </p:attrNameLst>
                                      </p:cBhvr>
                                      <p:to>
                                        <p:strVal val="visible"/>
                                      </p:to>
                                    </p:set>
                                    <p:animEffect filter="fade" transition="in">
                                      <p:cBhvr>
                                        <p:cTn dur="1000"/>
                                        <p:tgtEl>
                                          <p:spTgt spid="1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6"/>
                                        </p:tgtEl>
                                        <p:attrNameLst>
                                          <p:attrName>style.visibility</p:attrName>
                                        </p:attrNameLst>
                                      </p:cBhvr>
                                      <p:to>
                                        <p:strVal val="visible"/>
                                      </p:to>
                                    </p:set>
                                    <p:animEffect filter="fade" transition="in">
                                      <p:cBhvr>
                                        <p:cTn dur="1000"/>
                                        <p:tgtEl>
                                          <p:spTgt spid="1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39"/>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Maximization by Firms</a:t>
            </a:r>
            <a:endParaRPr sz="2400">
              <a:solidFill>
                <a:schemeClr val="accent1"/>
              </a:solidFill>
            </a:endParaRPr>
          </a:p>
        </p:txBody>
      </p:sp>
      <p:sp>
        <p:nvSpPr>
          <p:cNvPr id="1642" name="Google Shape;1642;p139"/>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34343"/>
              </a:buClr>
              <a:buSzPts val="2200"/>
              <a:buChar char="●"/>
            </a:pPr>
            <a:r>
              <a:rPr lang="en" sz="2200">
                <a:solidFill>
                  <a:srgbClr val="434343"/>
                </a:solidFill>
              </a:rPr>
              <a:t>A producer is said to be in equilibrium when he produces the level of output at which his profits are maximum.</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It is a situation of profit maximization.</a:t>
            </a:r>
            <a:endParaRPr sz="2200">
              <a:solidFill>
                <a:srgbClr val="434343"/>
              </a:solidFill>
            </a:endParaRPr>
          </a:p>
          <a:p>
            <a:pPr indent="0" lvl="0" marL="457200" rtl="0" algn="l">
              <a:spcBef>
                <a:spcPts val="400"/>
              </a:spcBef>
              <a:spcAft>
                <a:spcPts val="0"/>
              </a:spcAft>
              <a:buNone/>
            </a:pPr>
            <a:r>
              <a:t/>
            </a:r>
            <a:endParaRPr sz="2200">
              <a:solidFill>
                <a:srgbClr val="434343"/>
              </a:solidFill>
            </a:endParaRPr>
          </a:p>
          <a:p>
            <a:pPr indent="0" lvl="0" marL="457200" rtl="0" algn="l">
              <a:spcBef>
                <a:spcPts val="400"/>
              </a:spcBef>
              <a:spcAft>
                <a:spcPts val="0"/>
              </a:spcAft>
              <a:buNone/>
            </a:pPr>
            <a:r>
              <a:t/>
            </a:r>
            <a:endParaRPr sz="2200">
              <a:solidFill>
                <a:srgbClr val="434343"/>
              </a:solidFill>
              <a:highlight>
                <a:srgbClr val="FFFFFF"/>
              </a:highligh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6" name="Shape 1646"/>
        <p:cNvGrpSpPr/>
        <p:nvPr/>
      </p:nvGrpSpPr>
      <p:grpSpPr>
        <a:xfrm>
          <a:off x="0" y="0"/>
          <a:ext cx="0" cy="0"/>
          <a:chOff x="0" y="0"/>
          <a:chExt cx="0" cy="0"/>
        </a:xfrm>
      </p:grpSpPr>
      <p:sp>
        <p:nvSpPr>
          <p:cNvPr descr="title-id" id="1647" name="Google Shape;1647;p140"/>
          <p:cNvSpPr txBox="1"/>
          <p:nvPr/>
        </p:nvSpPr>
        <p:spPr>
          <a:xfrm>
            <a:off x="0" y="219075"/>
            <a:ext cx="9144000" cy="8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is Profit?</a:t>
            </a:r>
            <a:endParaRPr sz="3600">
              <a:solidFill>
                <a:srgbClr val="424242"/>
              </a:solidFill>
              <a:latin typeface="Lato"/>
              <a:ea typeface="Lato"/>
              <a:cs typeface="Lato"/>
              <a:sym typeface="Lato"/>
            </a:endParaRPr>
          </a:p>
        </p:txBody>
      </p:sp>
      <p:sp>
        <p:nvSpPr>
          <p:cNvPr id="1648" name="Google Shape;1648;p140"/>
          <p:cNvSpPr txBox="1"/>
          <p:nvPr/>
        </p:nvSpPr>
        <p:spPr>
          <a:xfrm>
            <a:off x="294225" y="1242275"/>
            <a:ext cx="6276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tillium Web"/>
              <a:buAutoNum type="alphaUcPeriod"/>
            </a:pPr>
            <a:r>
              <a:rPr b="1" lang="en" sz="2400">
                <a:latin typeface="Titillium Web"/>
                <a:ea typeface="Titillium Web"/>
                <a:cs typeface="Titillium Web"/>
                <a:sym typeface="Titillium Web"/>
              </a:rPr>
              <a:t>Profit = </a:t>
            </a:r>
            <a:r>
              <a:rPr b="1" lang="en" sz="2400">
                <a:solidFill>
                  <a:schemeClr val="dk1"/>
                </a:solidFill>
                <a:highlight>
                  <a:srgbClr val="FFFFFF"/>
                </a:highlight>
                <a:latin typeface="Titillium Web"/>
                <a:ea typeface="Titillium Web"/>
                <a:cs typeface="Titillium Web"/>
                <a:sym typeface="Titillium Web"/>
              </a:rPr>
              <a:t>TR-TC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Profit = TR - (TFC+TVC)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Profit = TR - TVC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Profit = TR-TFC-TVC</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141"/>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Maximization by Firms</a:t>
            </a:r>
            <a:endParaRPr sz="2400">
              <a:solidFill>
                <a:schemeClr val="accent1"/>
              </a:solidFill>
            </a:endParaRPr>
          </a:p>
        </p:txBody>
      </p:sp>
      <p:sp>
        <p:nvSpPr>
          <p:cNvPr id="1654" name="Google Shape;1654;p141"/>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Profit is the difference between total revenue and total cost:	</a:t>
            </a:r>
            <a:endParaRPr sz="2200">
              <a:solidFill>
                <a:srgbClr val="424242"/>
              </a:solidFill>
            </a:endParaRPr>
          </a:p>
          <a:p>
            <a:pPr indent="0" lvl="0" marL="457200" rtl="0" algn="l">
              <a:spcBef>
                <a:spcPts val="400"/>
              </a:spcBef>
              <a:spcAft>
                <a:spcPts val="0"/>
              </a:spcAft>
              <a:buNone/>
            </a:pPr>
            <a:r>
              <a:rPr lang="en" sz="2200">
                <a:solidFill>
                  <a:srgbClr val="424242"/>
                </a:solidFill>
              </a:rPr>
              <a:t>π = TR - TC</a:t>
            </a:r>
            <a:endParaRPr sz="2200">
              <a:solidFill>
                <a:srgbClr val="424242"/>
              </a:solidFill>
            </a:endParaRPr>
          </a:p>
          <a:p>
            <a:pPr indent="-368300" lvl="0" marL="457200" rtl="0" algn="l">
              <a:spcBef>
                <a:spcPts val="400"/>
              </a:spcBef>
              <a:spcAft>
                <a:spcPts val="0"/>
              </a:spcAft>
              <a:buClr>
                <a:srgbClr val="424242"/>
              </a:buClr>
              <a:buSzPts val="2200"/>
              <a:buChar char="●"/>
            </a:pPr>
            <a:r>
              <a:rPr lang="en" sz="2200">
                <a:solidFill>
                  <a:srgbClr val="424242"/>
                </a:solidFill>
              </a:rPr>
              <a:t>Producer is in equilibrium at that level of output at which he is earning maximum profits i.e. the difference between TR and TC is maximum.</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142"/>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Maximization by Firms with TR/TC Approach</a:t>
            </a:r>
            <a:endParaRPr sz="2400">
              <a:solidFill>
                <a:schemeClr val="accent1"/>
              </a:solidFill>
            </a:endParaRPr>
          </a:p>
        </p:txBody>
      </p:sp>
      <p:sp>
        <p:nvSpPr>
          <p:cNvPr id="1660" name="Google Shape;1660;p142"/>
          <p:cNvSpPr txBox="1"/>
          <p:nvPr>
            <p:ph idx="4294967295" type="body"/>
          </p:nvPr>
        </p:nvSpPr>
        <p:spPr>
          <a:xfrm>
            <a:off x="5742325" y="1357725"/>
            <a:ext cx="3293100" cy="3669000"/>
          </a:xfrm>
          <a:prstGeom prst="rect">
            <a:avLst/>
          </a:prstGeom>
        </p:spPr>
        <p:txBody>
          <a:bodyPr anchorCtr="0" anchor="t" bIns="91425" lIns="91425" spcFirstLastPara="1" rIns="91425" wrap="square" tIns="91425">
            <a:noAutofit/>
          </a:bodyPr>
          <a:lstStyle/>
          <a:p>
            <a:pPr indent="-139700" lvl="0" marL="0" rtl="0" algn="l">
              <a:lnSpc>
                <a:spcPct val="90000"/>
              </a:lnSpc>
              <a:spcBef>
                <a:spcPts val="0"/>
              </a:spcBef>
              <a:spcAft>
                <a:spcPts val="0"/>
              </a:spcAft>
              <a:buClr>
                <a:srgbClr val="424242"/>
              </a:buClr>
              <a:buSzPts val="2200"/>
              <a:buFont typeface="Titillium Web"/>
              <a:buChar char="⮚"/>
            </a:pPr>
            <a:r>
              <a:rPr lang="en" sz="2200">
                <a:solidFill>
                  <a:srgbClr val="424242"/>
                </a:solidFill>
              </a:rPr>
              <a:t>Profits are maximum where the following two conditions are satisfied.</a:t>
            </a:r>
            <a:endParaRPr sz="2200">
              <a:solidFill>
                <a:srgbClr val="424242"/>
              </a:solidFill>
            </a:endParaRPr>
          </a:p>
          <a:p>
            <a:pPr indent="0" lvl="0" marL="0" rtl="0" algn="l">
              <a:lnSpc>
                <a:spcPct val="90000"/>
              </a:lnSpc>
              <a:spcBef>
                <a:spcPts val="0"/>
              </a:spcBef>
              <a:spcAft>
                <a:spcPts val="0"/>
              </a:spcAft>
              <a:buNone/>
            </a:pPr>
            <a:r>
              <a:rPr lang="en" sz="2200">
                <a:solidFill>
                  <a:srgbClr val="424242"/>
                </a:solidFill>
              </a:rPr>
              <a:t>	1.	The vertical </a:t>
            </a:r>
            <a:endParaRPr sz="2200">
              <a:solidFill>
                <a:srgbClr val="424242"/>
              </a:solidFill>
            </a:endParaRPr>
          </a:p>
          <a:p>
            <a:pPr indent="457200" lvl="0" marL="457200" rtl="0" algn="l">
              <a:lnSpc>
                <a:spcPct val="90000"/>
              </a:lnSpc>
              <a:spcBef>
                <a:spcPts val="0"/>
              </a:spcBef>
              <a:spcAft>
                <a:spcPts val="0"/>
              </a:spcAft>
              <a:buNone/>
            </a:pPr>
            <a:r>
              <a:rPr lang="en" sz="2200">
                <a:solidFill>
                  <a:srgbClr val="424242"/>
                </a:solidFill>
              </a:rPr>
              <a:t>distance between </a:t>
            </a:r>
            <a:endParaRPr sz="2200">
              <a:solidFill>
                <a:srgbClr val="424242"/>
              </a:solidFill>
            </a:endParaRPr>
          </a:p>
          <a:p>
            <a:pPr indent="0" lvl="0" marL="914400" rtl="0" algn="l">
              <a:lnSpc>
                <a:spcPct val="90000"/>
              </a:lnSpc>
              <a:spcBef>
                <a:spcPts val="0"/>
              </a:spcBef>
              <a:spcAft>
                <a:spcPts val="0"/>
              </a:spcAft>
              <a:buClr>
                <a:schemeClr val="dk1"/>
              </a:buClr>
              <a:buFont typeface="Arial"/>
              <a:buNone/>
            </a:pPr>
            <a:r>
              <a:rPr lang="en" sz="2200">
                <a:solidFill>
                  <a:srgbClr val="424242"/>
                </a:solidFill>
              </a:rPr>
              <a:t>TR and TC is maximum.</a:t>
            </a:r>
            <a:endParaRPr sz="2200">
              <a:solidFill>
                <a:srgbClr val="424242"/>
              </a:solidFill>
            </a:endParaRPr>
          </a:p>
          <a:p>
            <a:pPr indent="0" lvl="0" marL="0" rtl="0" algn="l">
              <a:lnSpc>
                <a:spcPct val="90000"/>
              </a:lnSpc>
              <a:spcBef>
                <a:spcPts val="0"/>
              </a:spcBef>
              <a:spcAft>
                <a:spcPts val="0"/>
              </a:spcAft>
              <a:buNone/>
            </a:pPr>
            <a:r>
              <a:rPr lang="en" sz="2200">
                <a:solidFill>
                  <a:srgbClr val="424242"/>
                </a:solidFill>
              </a:rPr>
              <a:t>	2.	Profits fall if one </a:t>
            </a:r>
            <a:endParaRPr sz="2200">
              <a:solidFill>
                <a:srgbClr val="424242"/>
              </a:solidFill>
            </a:endParaRPr>
          </a:p>
          <a:p>
            <a:pPr indent="0" lvl="0" marL="914400" rtl="0" algn="l">
              <a:lnSpc>
                <a:spcPct val="90000"/>
              </a:lnSpc>
              <a:spcBef>
                <a:spcPts val="0"/>
              </a:spcBef>
              <a:spcAft>
                <a:spcPts val="0"/>
              </a:spcAft>
              <a:buClr>
                <a:schemeClr val="dk1"/>
              </a:buClr>
              <a:buFont typeface="Arial"/>
              <a:buNone/>
            </a:pPr>
            <a:r>
              <a:rPr lang="en" sz="2200">
                <a:solidFill>
                  <a:srgbClr val="424242"/>
                </a:solidFill>
              </a:rPr>
              <a:t>more unit of output is 		produced.</a:t>
            </a:r>
            <a:endParaRPr sz="2200">
              <a:solidFill>
                <a:srgbClr val="424242"/>
              </a:solidFill>
            </a:endParaRPr>
          </a:p>
          <a:p>
            <a:pPr indent="0" lvl="0" marL="457200" rtl="0" algn="l">
              <a:spcBef>
                <a:spcPts val="400"/>
              </a:spcBef>
              <a:spcAft>
                <a:spcPts val="0"/>
              </a:spcAft>
              <a:buNone/>
            </a:pPr>
            <a:r>
              <a:t/>
            </a:r>
            <a:endParaRPr sz="2200">
              <a:solidFill>
                <a:srgbClr val="424242"/>
              </a:solidFill>
            </a:endParaRPr>
          </a:p>
        </p:txBody>
      </p:sp>
      <p:cxnSp>
        <p:nvCxnSpPr>
          <p:cNvPr id="1661" name="Google Shape;1661;p142"/>
          <p:cNvCxnSpPr/>
          <p:nvPr/>
        </p:nvCxnSpPr>
        <p:spPr>
          <a:xfrm rot="10800000">
            <a:off x="838200" y="1352550"/>
            <a:ext cx="0" cy="1752600"/>
          </a:xfrm>
          <a:prstGeom prst="straightConnector1">
            <a:avLst/>
          </a:prstGeom>
          <a:noFill/>
          <a:ln cap="flat" cmpd="sng" w="19050">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62" name="Google Shape;1662;p142"/>
          <p:cNvCxnSpPr/>
          <p:nvPr/>
        </p:nvCxnSpPr>
        <p:spPr>
          <a:xfrm>
            <a:off x="838200" y="3105150"/>
            <a:ext cx="2819400" cy="0"/>
          </a:xfrm>
          <a:prstGeom prst="straightConnector1">
            <a:avLst/>
          </a:prstGeom>
          <a:noFill/>
          <a:ln cap="flat" cmpd="sng" w="19050">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63" name="Google Shape;1663;p142"/>
          <p:cNvCxnSpPr/>
          <p:nvPr/>
        </p:nvCxnSpPr>
        <p:spPr>
          <a:xfrm rot="10800000">
            <a:off x="838200" y="3181350"/>
            <a:ext cx="0" cy="1752600"/>
          </a:xfrm>
          <a:prstGeom prst="straightConnector1">
            <a:avLst/>
          </a:prstGeom>
          <a:noFill/>
          <a:ln cap="flat" cmpd="sng" w="19050">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64" name="Google Shape;1664;p142"/>
          <p:cNvCxnSpPr/>
          <p:nvPr/>
        </p:nvCxnSpPr>
        <p:spPr>
          <a:xfrm>
            <a:off x="838200" y="4933950"/>
            <a:ext cx="2819400" cy="0"/>
          </a:xfrm>
          <a:prstGeom prst="straightConnector1">
            <a:avLst/>
          </a:prstGeom>
          <a:noFill/>
          <a:ln cap="flat" cmpd="sng" w="19050">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sp>
        <p:nvSpPr>
          <p:cNvPr id="1665" name="Google Shape;1665;p142"/>
          <p:cNvSpPr/>
          <p:nvPr/>
        </p:nvSpPr>
        <p:spPr>
          <a:xfrm>
            <a:off x="838200" y="1444426"/>
            <a:ext cx="2271344" cy="1659581"/>
          </a:xfrm>
          <a:custGeom>
            <a:rect b="b" l="l" r="r" t="t"/>
            <a:pathLst>
              <a:path extrusionOk="0" h="1512147" w="2265680">
                <a:moveTo>
                  <a:pt x="0" y="1512147"/>
                </a:moveTo>
                <a:cubicBezTo>
                  <a:pt x="334433" y="927100"/>
                  <a:pt x="668867" y="342054"/>
                  <a:pt x="1046480" y="171027"/>
                </a:cubicBezTo>
                <a:cubicBezTo>
                  <a:pt x="1424093" y="0"/>
                  <a:pt x="1844886" y="242993"/>
                  <a:pt x="2265680" y="485987"/>
                </a:cubicBezTo>
              </a:path>
            </a:pathLst>
          </a:custGeom>
          <a:noFill/>
          <a:ln cap="flat" cmpd="sng" w="28575">
            <a:solidFill>
              <a:srgbClr val="0000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66" name="Google Shape;1666;p142"/>
          <p:cNvSpPr/>
          <p:nvPr/>
        </p:nvSpPr>
        <p:spPr>
          <a:xfrm>
            <a:off x="833120" y="1442722"/>
            <a:ext cx="2174240" cy="1320800"/>
          </a:xfrm>
          <a:custGeom>
            <a:rect b="b" l="l" r="r" t="t"/>
            <a:pathLst>
              <a:path extrusionOk="0" h="1320800" w="2174240">
                <a:moveTo>
                  <a:pt x="0" y="1320800"/>
                </a:moveTo>
                <a:cubicBezTo>
                  <a:pt x="12700" y="1220893"/>
                  <a:pt x="25400" y="1120987"/>
                  <a:pt x="264160" y="1046480"/>
                </a:cubicBezTo>
                <a:cubicBezTo>
                  <a:pt x="502920" y="971973"/>
                  <a:pt x="1114213" y="1048173"/>
                  <a:pt x="1432560" y="873760"/>
                </a:cubicBezTo>
                <a:cubicBezTo>
                  <a:pt x="1750907" y="699347"/>
                  <a:pt x="2174240" y="0"/>
                  <a:pt x="2174240" y="0"/>
                </a:cubicBezTo>
                <a:lnTo>
                  <a:pt x="2174240" y="0"/>
                </a:lnTo>
              </a:path>
            </a:pathLst>
          </a:custGeom>
          <a:noFill/>
          <a:ln cap="flat" cmpd="sng" w="28575">
            <a:solidFill>
              <a:srgbClr val="FF00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142"/>
          <p:cNvSpPr txBox="1"/>
          <p:nvPr/>
        </p:nvSpPr>
        <p:spPr>
          <a:xfrm>
            <a:off x="2861041" y="1135618"/>
            <a:ext cx="41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TC</a:t>
            </a:r>
            <a:endParaRPr b="1" sz="1800">
              <a:solidFill>
                <a:srgbClr val="FF0000"/>
              </a:solidFill>
              <a:latin typeface="Calibri"/>
              <a:ea typeface="Calibri"/>
              <a:cs typeface="Calibri"/>
              <a:sym typeface="Calibri"/>
            </a:endParaRPr>
          </a:p>
        </p:txBody>
      </p:sp>
      <p:sp>
        <p:nvSpPr>
          <p:cNvPr id="1668" name="Google Shape;1668;p142"/>
          <p:cNvSpPr txBox="1"/>
          <p:nvPr/>
        </p:nvSpPr>
        <p:spPr>
          <a:xfrm>
            <a:off x="3007090" y="1885950"/>
            <a:ext cx="42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TR</a:t>
            </a:r>
            <a:endParaRPr b="1" sz="1800">
              <a:solidFill>
                <a:srgbClr val="0000CC"/>
              </a:solidFill>
              <a:latin typeface="Calibri"/>
              <a:ea typeface="Calibri"/>
              <a:cs typeface="Calibri"/>
              <a:sym typeface="Calibri"/>
            </a:endParaRPr>
          </a:p>
        </p:txBody>
      </p:sp>
      <p:sp>
        <p:nvSpPr>
          <p:cNvPr id="1669" name="Google Shape;1669;p142"/>
          <p:cNvSpPr/>
          <p:nvPr/>
        </p:nvSpPr>
        <p:spPr>
          <a:xfrm>
            <a:off x="1066800" y="3938695"/>
            <a:ext cx="1808480" cy="1049867"/>
          </a:xfrm>
          <a:custGeom>
            <a:rect b="b" l="l" r="r" t="t"/>
            <a:pathLst>
              <a:path extrusionOk="0" h="1049867" w="1808480">
                <a:moveTo>
                  <a:pt x="0" y="1049867"/>
                </a:moveTo>
                <a:cubicBezTo>
                  <a:pt x="331893" y="528320"/>
                  <a:pt x="663787" y="6774"/>
                  <a:pt x="965200" y="3387"/>
                </a:cubicBezTo>
                <a:cubicBezTo>
                  <a:pt x="1266613" y="0"/>
                  <a:pt x="1808480" y="1029547"/>
                  <a:pt x="1808480" y="1029547"/>
                </a:cubicBezTo>
                <a:lnTo>
                  <a:pt x="1808480" y="1029547"/>
                </a:lnTo>
              </a:path>
            </a:pathLst>
          </a:custGeom>
          <a:noFill/>
          <a:ln cap="flat" cmpd="sng" w="28575">
            <a:solidFill>
              <a:srgbClr val="C000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70" name="Google Shape;1670;p142"/>
          <p:cNvCxnSpPr/>
          <p:nvPr/>
        </p:nvCxnSpPr>
        <p:spPr>
          <a:xfrm rot="10800000">
            <a:off x="1143000" y="2571750"/>
            <a:ext cx="0" cy="2362200"/>
          </a:xfrm>
          <a:prstGeom prst="straightConnector1">
            <a:avLst/>
          </a:prstGeom>
          <a:noFill/>
          <a:ln cap="flat" cmpd="sng" w="28575">
            <a:solidFill>
              <a:srgbClr val="009900"/>
            </a:solidFill>
            <a:prstDash val="dash"/>
            <a:round/>
            <a:headEnd len="sm" w="sm" type="none"/>
            <a:tailEnd len="sm" w="sm" type="none"/>
          </a:ln>
          <a:effectLst>
            <a:outerShdw blurRad="40000" rotWithShape="0" dir="5400000" dist="20000">
              <a:srgbClr val="000000">
                <a:alpha val="37650"/>
              </a:srgbClr>
            </a:outerShdw>
          </a:effectLst>
        </p:spPr>
      </p:cxnSp>
      <p:cxnSp>
        <p:nvCxnSpPr>
          <p:cNvPr id="1671" name="Google Shape;1671;p142"/>
          <p:cNvCxnSpPr/>
          <p:nvPr/>
        </p:nvCxnSpPr>
        <p:spPr>
          <a:xfrm rot="10800000">
            <a:off x="2057400" y="1581150"/>
            <a:ext cx="0" cy="3352800"/>
          </a:xfrm>
          <a:prstGeom prst="straightConnector1">
            <a:avLst/>
          </a:prstGeom>
          <a:noFill/>
          <a:ln cap="flat" cmpd="sng" w="28575">
            <a:solidFill>
              <a:schemeClr val="accent1"/>
            </a:solidFill>
            <a:prstDash val="dash"/>
            <a:round/>
            <a:headEnd len="sm" w="sm" type="none"/>
            <a:tailEnd len="sm" w="sm" type="none"/>
          </a:ln>
          <a:effectLst>
            <a:outerShdw blurRad="40000" rotWithShape="0" dir="5400000" dist="20000">
              <a:srgbClr val="000000">
                <a:alpha val="37650"/>
              </a:srgbClr>
            </a:outerShdw>
          </a:effectLst>
        </p:spPr>
      </p:cxnSp>
      <p:cxnSp>
        <p:nvCxnSpPr>
          <p:cNvPr id="1672" name="Google Shape;1672;p142"/>
          <p:cNvCxnSpPr/>
          <p:nvPr/>
        </p:nvCxnSpPr>
        <p:spPr>
          <a:xfrm rot="10800000">
            <a:off x="2819400" y="1809750"/>
            <a:ext cx="0" cy="3124200"/>
          </a:xfrm>
          <a:prstGeom prst="straightConnector1">
            <a:avLst/>
          </a:prstGeom>
          <a:noFill/>
          <a:ln cap="flat" cmpd="sng" w="28575">
            <a:solidFill>
              <a:srgbClr val="00FF00"/>
            </a:solidFill>
            <a:prstDash val="dash"/>
            <a:round/>
            <a:headEnd len="sm" w="sm" type="none"/>
            <a:tailEnd len="sm" w="sm" type="none"/>
          </a:ln>
          <a:effectLst>
            <a:outerShdw blurRad="40000" rotWithShape="0" dir="5400000" dist="20000">
              <a:srgbClr val="000000">
                <a:alpha val="37650"/>
              </a:srgbClr>
            </a:outerShdw>
          </a:effectLst>
        </p:spPr>
      </p:cxnSp>
      <p:sp>
        <p:nvSpPr>
          <p:cNvPr id="1673" name="Google Shape;1673;p142"/>
          <p:cNvSpPr/>
          <p:nvPr/>
        </p:nvSpPr>
        <p:spPr>
          <a:xfrm>
            <a:off x="1828800" y="1657350"/>
            <a:ext cx="152400" cy="685800"/>
          </a:xfrm>
          <a:prstGeom prst="leftBrace">
            <a:avLst>
              <a:gd fmla="val 8333" name="adj1"/>
              <a:gd fmla="val 50000"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4" name="Google Shape;1674;p142"/>
          <p:cNvSpPr/>
          <p:nvPr/>
        </p:nvSpPr>
        <p:spPr>
          <a:xfrm>
            <a:off x="1828800" y="4095750"/>
            <a:ext cx="152400" cy="762000"/>
          </a:xfrm>
          <a:prstGeom prst="leftBrace">
            <a:avLst>
              <a:gd fmla="val 8333" name="adj1"/>
              <a:gd fmla="val 50000"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142"/>
          <p:cNvSpPr txBox="1"/>
          <p:nvPr/>
        </p:nvSpPr>
        <p:spPr>
          <a:xfrm>
            <a:off x="76200" y="1276350"/>
            <a:ext cx="75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TR/TC</a:t>
            </a:r>
            <a:endParaRPr b="1" sz="1800">
              <a:solidFill>
                <a:schemeClr val="dk1"/>
              </a:solidFill>
              <a:latin typeface="Calibri"/>
              <a:ea typeface="Calibri"/>
              <a:cs typeface="Calibri"/>
              <a:sym typeface="Calibri"/>
            </a:endParaRPr>
          </a:p>
        </p:txBody>
      </p:sp>
      <p:sp>
        <p:nvSpPr>
          <p:cNvPr id="1676" name="Google Shape;1676;p142"/>
          <p:cNvSpPr txBox="1"/>
          <p:nvPr/>
        </p:nvSpPr>
        <p:spPr>
          <a:xfrm>
            <a:off x="449094" y="3116818"/>
            <a:ext cx="31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π</a:t>
            </a:r>
            <a:endParaRPr b="1" sz="1800">
              <a:solidFill>
                <a:schemeClr val="dk1"/>
              </a:solidFill>
              <a:latin typeface="Calibri"/>
              <a:ea typeface="Calibri"/>
              <a:cs typeface="Calibri"/>
              <a:sym typeface="Calibri"/>
            </a:endParaRPr>
          </a:p>
        </p:txBody>
      </p:sp>
      <p:sp>
        <p:nvSpPr>
          <p:cNvPr id="1677" name="Google Shape;1677;p142"/>
          <p:cNvSpPr txBox="1"/>
          <p:nvPr/>
        </p:nvSpPr>
        <p:spPr>
          <a:xfrm>
            <a:off x="1108502" y="3105150"/>
            <a:ext cx="40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X</a:t>
            </a:r>
            <a:r>
              <a:rPr b="1" baseline="-25000" lang="en" sz="1800">
                <a:solidFill>
                  <a:schemeClr val="dk1"/>
                </a:solidFill>
                <a:latin typeface="Calibri"/>
                <a:ea typeface="Calibri"/>
                <a:cs typeface="Calibri"/>
                <a:sym typeface="Calibri"/>
              </a:rPr>
              <a:t>A</a:t>
            </a:r>
            <a:endParaRPr b="1" baseline="-25000" sz="1800">
              <a:solidFill>
                <a:schemeClr val="dk1"/>
              </a:solidFill>
              <a:latin typeface="Calibri"/>
              <a:ea typeface="Calibri"/>
              <a:cs typeface="Calibri"/>
              <a:sym typeface="Calibri"/>
            </a:endParaRPr>
          </a:p>
        </p:txBody>
      </p:sp>
      <p:sp>
        <p:nvSpPr>
          <p:cNvPr id="1678" name="Google Shape;1678;p142"/>
          <p:cNvSpPr txBox="1"/>
          <p:nvPr/>
        </p:nvSpPr>
        <p:spPr>
          <a:xfrm>
            <a:off x="2022902" y="3105150"/>
            <a:ext cx="3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X</a:t>
            </a:r>
            <a:r>
              <a:rPr b="1" baseline="-25000" lang="en" sz="1800">
                <a:solidFill>
                  <a:schemeClr val="dk1"/>
                </a:solidFill>
                <a:latin typeface="Calibri"/>
                <a:ea typeface="Calibri"/>
                <a:cs typeface="Calibri"/>
                <a:sym typeface="Calibri"/>
              </a:rPr>
              <a:t>B</a:t>
            </a:r>
            <a:endParaRPr b="1" baseline="-25000" sz="1800">
              <a:solidFill>
                <a:schemeClr val="dk1"/>
              </a:solidFill>
              <a:latin typeface="Calibri"/>
              <a:ea typeface="Calibri"/>
              <a:cs typeface="Calibri"/>
              <a:sym typeface="Calibri"/>
            </a:endParaRPr>
          </a:p>
        </p:txBody>
      </p:sp>
      <p:sp>
        <p:nvSpPr>
          <p:cNvPr id="1679" name="Google Shape;1679;p142"/>
          <p:cNvSpPr txBox="1"/>
          <p:nvPr/>
        </p:nvSpPr>
        <p:spPr>
          <a:xfrm>
            <a:off x="2819400" y="3105150"/>
            <a:ext cx="38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X</a:t>
            </a:r>
            <a:r>
              <a:rPr b="1" baseline="-25000" lang="en" sz="1800">
                <a:solidFill>
                  <a:schemeClr val="dk1"/>
                </a:solidFill>
                <a:latin typeface="Calibri"/>
                <a:ea typeface="Calibri"/>
                <a:cs typeface="Calibri"/>
                <a:sym typeface="Calibri"/>
              </a:rPr>
              <a:t>C</a:t>
            </a:r>
            <a:endParaRPr b="1" baseline="-25000" sz="1800">
              <a:solidFill>
                <a:schemeClr val="dk1"/>
              </a:solidFill>
              <a:latin typeface="Calibri"/>
              <a:ea typeface="Calibri"/>
              <a:cs typeface="Calibri"/>
              <a:sym typeface="Calibri"/>
            </a:endParaRPr>
          </a:p>
        </p:txBody>
      </p:sp>
      <p:sp>
        <p:nvSpPr>
          <p:cNvPr id="1680" name="Google Shape;1680;p142"/>
          <p:cNvSpPr txBox="1"/>
          <p:nvPr/>
        </p:nvSpPr>
        <p:spPr>
          <a:xfrm>
            <a:off x="3429000" y="4171952"/>
            <a:ext cx="2590800" cy="591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 sz="1800">
                <a:solidFill>
                  <a:schemeClr val="dk1"/>
                </a:solidFill>
                <a:latin typeface="Calibri"/>
                <a:ea typeface="Calibri"/>
                <a:cs typeface="Calibri"/>
                <a:sym typeface="Calibri"/>
              </a:rPr>
              <a:t>At X</a:t>
            </a:r>
            <a:r>
              <a:rPr b="1" baseline="-25000" lang="en" sz="1800">
                <a:solidFill>
                  <a:schemeClr val="dk1"/>
                </a:solidFill>
                <a:latin typeface="Calibri"/>
                <a:ea typeface="Calibri"/>
                <a:cs typeface="Calibri"/>
                <a:sym typeface="Calibri"/>
              </a:rPr>
              <a:t>A </a:t>
            </a:r>
            <a:r>
              <a:rPr b="1" lang="en" sz="1800">
                <a:solidFill>
                  <a:schemeClr val="dk1"/>
                </a:solidFill>
                <a:latin typeface="Calibri"/>
                <a:ea typeface="Calibri"/>
                <a:cs typeface="Calibri"/>
                <a:sym typeface="Calibri"/>
              </a:rPr>
              <a:t>and X</a:t>
            </a:r>
            <a:r>
              <a:rPr b="1" baseline="-25000" lang="en" sz="1800">
                <a:solidFill>
                  <a:schemeClr val="dk1"/>
                </a:solidFill>
                <a:latin typeface="Calibri"/>
                <a:ea typeface="Calibri"/>
                <a:cs typeface="Calibri"/>
                <a:sym typeface="Calibri"/>
              </a:rPr>
              <a:t>C </a:t>
            </a:r>
            <a:r>
              <a:rPr b="1" lang="en" sz="1800">
                <a:solidFill>
                  <a:schemeClr val="dk1"/>
                </a:solidFill>
                <a:latin typeface="Calibri"/>
                <a:ea typeface="Calibri"/>
                <a:cs typeface="Calibri"/>
                <a:sym typeface="Calibri"/>
              </a:rPr>
              <a:t>π is zero. No- </a:t>
            </a:r>
            <a:endParaRPr/>
          </a:p>
          <a:p>
            <a:pPr indent="0" lvl="0" marL="0" marR="0" rtl="0" algn="l">
              <a:lnSpc>
                <a:spcPct val="90000"/>
              </a:lnSpc>
              <a:spcBef>
                <a:spcPts val="0"/>
              </a:spcBef>
              <a:spcAft>
                <a:spcPts val="0"/>
              </a:spcAft>
              <a:buNone/>
            </a:pPr>
            <a:r>
              <a:rPr b="1" lang="en" sz="1800">
                <a:solidFill>
                  <a:schemeClr val="dk1"/>
                </a:solidFill>
                <a:latin typeface="Calibri"/>
                <a:ea typeface="Calibri"/>
                <a:cs typeface="Calibri"/>
                <a:sym typeface="Calibri"/>
              </a:rPr>
              <a:t>profit-no-loss points</a:t>
            </a:r>
            <a:endParaRPr b="1" sz="1800">
              <a:solidFill>
                <a:schemeClr val="dk1"/>
              </a:solidFill>
              <a:latin typeface="Calibri"/>
              <a:ea typeface="Calibri"/>
              <a:cs typeface="Calibri"/>
              <a:sym typeface="Calibri"/>
            </a:endParaRPr>
          </a:p>
        </p:txBody>
      </p:sp>
      <p:cxnSp>
        <p:nvCxnSpPr>
          <p:cNvPr id="1681" name="Google Shape;1681;p142"/>
          <p:cNvCxnSpPr/>
          <p:nvPr/>
        </p:nvCxnSpPr>
        <p:spPr>
          <a:xfrm rot="10800000">
            <a:off x="2971741" y="1733400"/>
            <a:ext cx="651300" cy="32400"/>
          </a:xfrm>
          <a:prstGeom prst="straightConnector1">
            <a:avLst/>
          </a:prstGeom>
          <a:noFill/>
          <a:ln cap="flat" cmpd="sng" w="28575">
            <a:solidFill>
              <a:srgbClr val="0000CC"/>
            </a:solidFill>
            <a:prstDash val="solid"/>
            <a:round/>
            <a:headEnd len="sm" w="sm" type="none"/>
            <a:tailEnd len="med" w="med" type="stealth"/>
          </a:ln>
        </p:spPr>
      </p:cxnSp>
      <p:sp>
        <p:nvSpPr>
          <p:cNvPr id="1682" name="Google Shape;1682;p142"/>
          <p:cNvSpPr txBox="1"/>
          <p:nvPr/>
        </p:nvSpPr>
        <p:spPr>
          <a:xfrm>
            <a:off x="3623041" y="1581150"/>
            <a:ext cx="179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Break Even Point</a:t>
            </a:r>
            <a:endParaRPr b="1" sz="1800">
              <a:solidFill>
                <a:srgbClr val="0000CC"/>
              </a:solidFill>
              <a:latin typeface="Calibri"/>
              <a:ea typeface="Calibri"/>
              <a:cs typeface="Calibri"/>
              <a:sym typeface="Calibri"/>
            </a:endParaRPr>
          </a:p>
        </p:txBody>
      </p:sp>
      <p:sp>
        <p:nvSpPr>
          <p:cNvPr id="1683" name="Google Shape;1683;p142"/>
          <p:cNvSpPr/>
          <p:nvPr/>
        </p:nvSpPr>
        <p:spPr>
          <a:xfrm>
            <a:off x="1942950" y="14395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2"/>
          <p:cNvSpPr/>
          <p:nvPr/>
        </p:nvSpPr>
        <p:spPr>
          <a:xfrm>
            <a:off x="1942950" y="22777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2"/>
          <p:cNvSpPr/>
          <p:nvPr/>
        </p:nvSpPr>
        <p:spPr>
          <a:xfrm>
            <a:off x="1942950" y="38779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2"/>
          <p:cNvSpPr/>
          <p:nvPr/>
        </p:nvSpPr>
        <p:spPr>
          <a:xfrm>
            <a:off x="2704950" y="4792350"/>
            <a:ext cx="217200" cy="181800"/>
          </a:xfrm>
          <a:prstGeom prst="ellipse">
            <a:avLst/>
          </a:prstGeom>
          <a:solidFill>
            <a:srgbClr val="00FFFF"/>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2"/>
          <p:cNvSpPr/>
          <p:nvPr/>
        </p:nvSpPr>
        <p:spPr>
          <a:xfrm>
            <a:off x="1028550" y="4792350"/>
            <a:ext cx="217200" cy="181800"/>
          </a:xfrm>
          <a:prstGeom prst="ellipse">
            <a:avLst/>
          </a:prstGeom>
          <a:solidFill>
            <a:srgbClr val="00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2"/>
          <p:cNvSpPr/>
          <p:nvPr/>
        </p:nvSpPr>
        <p:spPr>
          <a:xfrm>
            <a:off x="1028550" y="2430150"/>
            <a:ext cx="217200" cy="181800"/>
          </a:xfrm>
          <a:prstGeom prst="ellipse">
            <a:avLst/>
          </a:prstGeom>
          <a:solidFill>
            <a:srgbClr val="00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2"/>
          <p:cNvSpPr/>
          <p:nvPr/>
        </p:nvSpPr>
        <p:spPr>
          <a:xfrm>
            <a:off x="2704950" y="1668150"/>
            <a:ext cx="217200" cy="181800"/>
          </a:xfrm>
          <a:prstGeom prst="ellipse">
            <a:avLst/>
          </a:prstGeom>
          <a:solidFill>
            <a:srgbClr val="00FFFF"/>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6"/>
                                        </p:tgtEl>
                                        <p:attrNameLst>
                                          <p:attrName>style.visibility</p:attrName>
                                        </p:attrNameLst>
                                      </p:cBhvr>
                                      <p:to>
                                        <p:strVal val="visible"/>
                                      </p:to>
                                    </p:set>
                                    <p:animEffect filter="fade" transition="in">
                                      <p:cBhvr>
                                        <p:cTn dur="1000"/>
                                        <p:tgtEl>
                                          <p:spTgt spid="1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7"/>
                                        </p:tgtEl>
                                        <p:attrNameLst>
                                          <p:attrName>style.visibility</p:attrName>
                                        </p:attrNameLst>
                                      </p:cBhvr>
                                      <p:to>
                                        <p:strVal val="visible"/>
                                      </p:to>
                                    </p:set>
                                    <p:animEffect filter="fade" transition="in">
                                      <p:cBhvr>
                                        <p:cTn dur="1000"/>
                                        <p:tgtEl>
                                          <p:spTgt spid="1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gtEl>
                                        <p:attrNameLst>
                                          <p:attrName>style.visibility</p:attrName>
                                        </p:attrNameLst>
                                      </p:cBhvr>
                                      <p:to>
                                        <p:strVal val="visible"/>
                                      </p:to>
                                    </p:set>
                                    <p:animEffect filter="fade" transition="in">
                                      <p:cBhvr>
                                        <p:cTn dur="1000"/>
                                        <p:tgtEl>
                                          <p:spTgt spid="1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gtEl>
                                        <p:attrNameLst>
                                          <p:attrName>style.visibility</p:attrName>
                                        </p:attrNameLst>
                                      </p:cBhvr>
                                      <p:to>
                                        <p:strVal val="visible"/>
                                      </p:to>
                                    </p:set>
                                    <p:animEffect filter="fade" transition="in">
                                      <p:cBhvr>
                                        <p:cTn dur="1000"/>
                                        <p:tgtEl>
                                          <p:spTgt spid="1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9"/>
                                        </p:tgtEl>
                                        <p:attrNameLst>
                                          <p:attrName>style.visibility</p:attrName>
                                        </p:attrNameLst>
                                      </p:cBhvr>
                                      <p:to>
                                        <p:strVal val="visible"/>
                                      </p:to>
                                    </p:set>
                                    <p:animEffect filter="fade" transition="in">
                                      <p:cBhvr>
                                        <p:cTn dur="1000"/>
                                        <p:tgtEl>
                                          <p:spTgt spid="1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3"/>
                                        </p:tgtEl>
                                        <p:attrNameLst>
                                          <p:attrName>style.visibility</p:attrName>
                                        </p:attrNameLst>
                                      </p:cBhvr>
                                      <p:to>
                                        <p:strVal val="visible"/>
                                      </p:to>
                                    </p:set>
                                    <p:animEffect filter="fade" transition="in">
                                      <p:cBhvr>
                                        <p:cTn dur="1000"/>
                                        <p:tgtEl>
                                          <p:spTgt spid="1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4"/>
                                        </p:tgtEl>
                                        <p:attrNameLst>
                                          <p:attrName>style.visibility</p:attrName>
                                        </p:attrNameLst>
                                      </p:cBhvr>
                                      <p:to>
                                        <p:strVal val="visible"/>
                                      </p:to>
                                    </p:set>
                                    <p:animEffect filter="fade" transition="in">
                                      <p:cBhvr>
                                        <p:cTn dur="1000"/>
                                        <p:tgtEl>
                                          <p:spTgt spid="16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5"/>
                                        </p:tgtEl>
                                        <p:attrNameLst>
                                          <p:attrName>style.visibility</p:attrName>
                                        </p:attrNameLst>
                                      </p:cBhvr>
                                      <p:to>
                                        <p:strVal val="visible"/>
                                      </p:to>
                                    </p:set>
                                    <p:animEffect filter="fade" transition="in">
                                      <p:cBhvr>
                                        <p:cTn dur="1000"/>
                                        <p:tgtEl>
                                          <p:spTgt spid="1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1"/>
                                        </p:tgtEl>
                                        <p:attrNameLst>
                                          <p:attrName>style.visibility</p:attrName>
                                        </p:attrNameLst>
                                      </p:cBhvr>
                                      <p:to>
                                        <p:strVal val="visible"/>
                                      </p:to>
                                    </p:set>
                                    <p:animEffect filter="fade" transition="in">
                                      <p:cBhvr>
                                        <p:cTn dur="1000"/>
                                        <p:tgtEl>
                                          <p:spTgt spid="1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8"/>
                                        </p:tgtEl>
                                        <p:attrNameLst>
                                          <p:attrName>style.visibility</p:attrName>
                                        </p:attrNameLst>
                                      </p:cBhvr>
                                      <p:to>
                                        <p:strVal val="visible"/>
                                      </p:to>
                                    </p:set>
                                    <p:animEffect filter="fade" transition="in">
                                      <p:cBhvr>
                                        <p:cTn dur="1000"/>
                                        <p:tgtEl>
                                          <p:spTgt spid="1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3"/>
                                        </p:tgtEl>
                                        <p:attrNameLst>
                                          <p:attrName>style.visibility</p:attrName>
                                        </p:attrNameLst>
                                      </p:cBhvr>
                                      <p:to>
                                        <p:strVal val="visible"/>
                                      </p:to>
                                    </p:set>
                                    <p:animEffect filter="fade" transition="in">
                                      <p:cBhvr>
                                        <p:cTn dur="1000"/>
                                        <p:tgtEl>
                                          <p:spTgt spid="1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4"/>
                                        </p:tgtEl>
                                        <p:attrNameLst>
                                          <p:attrName>style.visibility</p:attrName>
                                        </p:attrNameLst>
                                      </p:cBhvr>
                                      <p:to>
                                        <p:strVal val="visible"/>
                                      </p:to>
                                    </p:set>
                                    <p:animEffect filter="fade" transition="in">
                                      <p:cBhvr>
                                        <p:cTn dur="1000"/>
                                        <p:tgtEl>
                                          <p:spTgt spid="1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8"/>
                                        </p:tgtEl>
                                        <p:attrNameLst>
                                          <p:attrName>style.visibility</p:attrName>
                                        </p:attrNameLst>
                                      </p:cBhvr>
                                      <p:to>
                                        <p:strVal val="visible"/>
                                      </p:to>
                                    </p:set>
                                    <p:animEffect filter="fade" transition="in">
                                      <p:cBhvr>
                                        <p:cTn dur="1000"/>
                                        <p:tgtEl>
                                          <p:spTgt spid="16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0"/>
                                        </p:tgtEl>
                                        <p:attrNameLst>
                                          <p:attrName>style.visibility</p:attrName>
                                        </p:attrNameLst>
                                      </p:cBhvr>
                                      <p:to>
                                        <p:strVal val="visible"/>
                                      </p:to>
                                    </p:set>
                                    <p:animEffect filter="fade" transition="in">
                                      <p:cBhvr>
                                        <p:cTn dur="1000"/>
                                        <p:tgtEl>
                                          <p:spTgt spid="1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7"/>
                                        </p:tgtEl>
                                        <p:attrNameLst>
                                          <p:attrName>style.visibility</p:attrName>
                                        </p:attrNameLst>
                                      </p:cBhvr>
                                      <p:to>
                                        <p:strVal val="visible"/>
                                      </p:to>
                                    </p:set>
                                    <p:animEffect filter="fade" transition="in">
                                      <p:cBhvr>
                                        <p:cTn dur="1000"/>
                                        <p:tgtEl>
                                          <p:spTgt spid="1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7"/>
                                        </p:tgtEl>
                                        <p:attrNameLst>
                                          <p:attrName>style.visibility</p:attrName>
                                        </p:attrNameLst>
                                      </p:cBhvr>
                                      <p:to>
                                        <p:strVal val="visible"/>
                                      </p:to>
                                    </p:set>
                                    <p:animEffect filter="fade" transition="in">
                                      <p:cBhvr>
                                        <p:cTn dur="1000"/>
                                        <p:tgtEl>
                                          <p:spTgt spid="1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9"/>
                                        </p:tgtEl>
                                        <p:attrNameLst>
                                          <p:attrName>style.visibility</p:attrName>
                                        </p:attrNameLst>
                                      </p:cBhvr>
                                      <p:to>
                                        <p:strVal val="visible"/>
                                      </p:to>
                                    </p:set>
                                    <p:animEffect filter="fade" transition="in">
                                      <p:cBhvr>
                                        <p:cTn dur="1000"/>
                                        <p:tgtEl>
                                          <p:spTgt spid="1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2"/>
                                        </p:tgtEl>
                                        <p:attrNameLst>
                                          <p:attrName>style.visibility</p:attrName>
                                        </p:attrNameLst>
                                      </p:cBhvr>
                                      <p:to>
                                        <p:strVal val="visible"/>
                                      </p:to>
                                    </p:set>
                                    <p:animEffect filter="fade" transition="in">
                                      <p:cBhvr>
                                        <p:cTn dur="1000"/>
                                        <p:tgtEl>
                                          <p:spTgt spid="1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gtEl>
                                        <p:attrNameLst>
                                          <p:attrName>style.visibility</p:attrName>
                                        </p:attrNameLst>
                                      </p:cBhvr>
                                      <p:to>
                                        <p:strVal val="visible"/>
                                      </p:to>
                                    </p:set>
                                    <p:animEffect filter="fade" transition="in">
                                      <p:cBhvr>
                                        <p:cTn dur="1000"/>
                                        <p:tgtEl>
                                          <p:spTgt spid="1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9"/>
                                        </p:tgtEl>
                                        <p:attrNameLst>
                                          <p:attrName>style.visibility</p:attrName>
                                        </p:attrNameLst>
                                      </p:cBhvr>
                                      <p:to>
                                        <p:strVal val="visible"/>
                                      </p:to>
                                    </p:set>
                                    <p:animEffect filter="fade" transition="in">
                                      <p:cBhvr>
                                        <p:cTn dur="1000"/>
                                        <p:tgtEl>
                                          <p:spTgt spid="1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1"/>
                                        </p:tgtEl>
                                        <p:attrNameLst>
                                          <p:attrName>style.visibility</p:attrName>
                                        </p:attrNameLst>
                                      </p:cBhvr>
                                      <p:to>
                                        <p:strVal val="visible"/>
                                      </p:to>
                                    </p:set>
                                    <p:animEffect filter="fade" transition="in">
                                      <p:cBhvr>
                                        <p:cTn dur="1000"/>
                                        <p:tgtEl>
                                          <p:spTgt spid="1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2"/>
                                        </p:tgtEl>
                                        <p:attrNameLst>
                                          <p:attrName>style.visibility</p:attrName>
                                        </p:attrNameLst>
                                      </p:cBhvr>
                                      <p:to>
                                        <p:strVal val="visible"/>
                                      </p:to>
                                    </p:set>
                                    <p:animEffect filter="fade" transition="in">
                                      <p:cBhvr>
                                        <p:cTn dur="1000"/>
                                        <p:tgtEl>
                                          <p:spTgt spid="1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143"/>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Maximization by Firms with MR/MC Approach</a:t>
            </a:r>
            <a:endParaRPr sz="2400">
              <a:solidFill>
                <a:schemeClr val="accent1"/>
              </a:solidFill>
            </a:endParaRPr>
          </a:p>
        </p:txBody>
      </p:sp>
      <p:sp>
        <p:nvSpPr>
          <p:cNvPr id="1695" name="Google Shape;1695;p143"/>
          <p:cNvSpPr txBox="1"/>
          <p:nvPr>
            <p:ph idx="4294967295" type="body"/>
          </p:nvPr>
        </p:nvSpPr>
        <p:spPr>
          <a:xfrm>
            <a:off x="4906625" y="1302900"/>
            <a:ext cx="41079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Profits are maximum where the following two conditions are satisfied.</a:t>
            </a:r>
            <a:endParaRPr sz="2200">
              <a:solidFill>
                <a:srgbClr val="424242"/>
              </a:solidFill>
            </a:endParaRPr>
          </a:p>
          <a:p>
            <a:pPr indent="0" lvl="0" marL="0" rtl="0" algn="l">
              <a:spcBef>
                <a:spcPts val="0"/>
              </a:spcBef>
              <a:spcAft>
                <a:spcPts val="0"/>
              </a:spcAft>
              <a:buNone/>
            </a:pPr>
            <a:r>
              <a:rPr lang="en" sz="2200">
                <a:solidFill>
                  <a:srgbClr val="424242"/>
                </a:solidFill>
              </a:rPr>
              <a:t>	1.	MR=MC</a:t>
            </a:r>
            <a:endParaRPr sz="2200">
              <a:solidFill>
                <a:srgbClr val="424242"/>
              </a:solidFill>
            </a:endParaRPr>
          </a:p>
          <a:p>
            <a:pPr indent="0" lvl="0" marL="0" rtl="0" algn="l">
              <a:spcBef>
                <a:spcPts val="0"/>
              </a:spcBef>
              <a:spcAft>
                <a:spcPts val="0"/>
              </a:spcAft>
              <a:buNone/>
            </a:pPr>
            <a:r>
              <a:rPr lang="en" sz="2200">
                <a:solidFill>
                  <a:srgbClr val="424242"/>
                </a:solidFill>
              </a:rPr>
              <a:t>	2.	MC curve must  </a:t>
            </a:r>
            <a:endParaRPr sz="2200">
              <a:solidFill>
                <a:srgbClr val="424242"/>
              </a:solidFill>
            </a:endParaRPr>
          </a:p>
          <a:p>
            <a:pPr indent="457200" lvl="0" marL="457200" rtl="0" algn="l">
              <a:spcBef>
                <a:spcPts val="0"/>
              </a:spcBef>
              <a:spcAft>
                <a:spcPts val="0"/>
              </a:spcAft>
              <a:buNone/>
            </a:pPr>
            <a:r>
              <a:rPr lang="en" sz="2200">
                <a:solidFill>
                  <a:srgbClr val="424242"/>
                </a:solidFill>
              </a:rPr>
              <a:t>be rising</a:t>
            </a:r>
            <a:endParaRPr sz="2200">
              <a:solidFill>
                <a:srgbClr val="424242"/>
              </a:solidFill>
            </a:endParaRPr>
          </a:p>
          <a:p>
            <a:pPr indent="0" lvl="0" marL="457200" rtl="0" algn="l">
              <a:spcBef>
                <a:spcPts val="400"/>
              </a:spcBef>
              <a:spcAft>
                <a:spcPts val="0"/>
              </a:spcAft>
              <a:buNone/>
            </a:pPr>
            <a:r>
              <a:t/>
            </a:r>
            <a:endParaRPr sz="2200"/>
          </a:p>
        </p:txBody>
      </p:sp>
      <p:cxnSp>
        <p:nvCxnSpPr>
          <p:cNvPr id="1696" name="Google Shape;1696;p143"/>
          <p:cNvCxnSpPr/>
          <p:nvPr/>
        </p:nvCxnSpPr>
        <p:spPr>
          <a:xfrm rot="10800000">
            <a:off x="838200" y="1200150"/>
            <a:ext cx="0" cy="1752600"/>
          </a:xfrm>
          <a:prstGeom prst="straightConnector1">
            <a:avLst/>
          </a:prstGeom>
          <a:noFill/>
          <a:ln cap="flat" cmpd="sng" w="28575">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97" name="Google Shape;1697;p143"/>
          <p:cNvCxnSpPr/>
          <p:nvPr/>
        </p:nvCxnSpPr>
        <p:spPr>
          <a:xfrm>
            <a:off x="838200" y="2952750"/>
            <a:ext cx="2819400" cy="0"/>
          </a:xfrm>
          <a:prstGeom prst="straightConnector1">
            <a:avLst/>
          </a:prstGeom>
          <a:noFill/>
          <a:ln cap="flat" cmpd="sng" w="28575">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98" name="Google Shape;1698;p143"/>
          <p:cNvCxnSpPr/>
          <p:nvPr/>
        </p:nvCxnSpPr>
        <p:spPr>
          <a:xfrm rot="10800000">
            <a:off x="838200" y="3105150"/>
            <a:ext cx="0" cy="1752600"/>
          </a:xfrm>
          <a:prstGeom prst="straightConnector1">
            <a:avLst/>
          </a:prstGeom>
          <a:noFill/>
          <a:ln cap="flat" cmpd="sng" w="28575">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699" name="Google Shape;1699;p143"/>
          <p:cNvCxnSpPr/>
          <p:nvPr/>
        </p:nvCxnSpPr>
        <p:spPr>
          <a:xfrm>
            <a:off x="838200" y="4857750"/>
            <a:ext cx="2819400" cy="0"/>
          </a:xfrm>
          <a:prstGeom prst="straightConnector1">
            <a:avLst/>
          </a:prstGeom>
          <a:noFill/>
          <a:ln cap="flat" cmpd="sng" w="28575">
            <a:solidFill>
              <a:schemeClr val="dk1"/>
            </a:solidFill>
            <a:prstDash val="solid"/>
            <a:round/>
            <a:headEnd len="med" w="med" type="none"/>
            <a:tailEnd len="med" w="med" type="triangle"/>
          </a:ln>
          <a:effectLst>
            <a:outerShdw blurRad="40000" rotWithShape="0" dir="5400000" dist="23000">
              <a:srgbClr val="000000">
                <a:alpha val="34900"/>
              </a:srgbClr>
            </a:outerShdw>
          </a:effectLst>
        </p:spPr>
      </p:cxnSp>
      <p:cxnSp>
        <p:nvCxnSpPr>
          <p:cNvPr id="1700" name="Google Shape;1700;p143"/>
          <p:cNvCxnSpPr/>
          <p:nvPr/>
        </p:nvCxnSpPr>
        <p:spPr>
          <a:xfrm>
            <a:off x="990600" y="1657350"/>
            <a:ext cx="2362200" cy="1143000"/>
          </a:xfrm>
          <a:prstGeom prst="straightConnector1">
            <a:avLst/>
          </a:prstGeom>
          <a:noFill/>
          <a:ln cap="flat" cmpd="sng" w="28575">
            <a:solidFill>
              <a:srgbClr val="FF0000"/>
            </a:solidFill>
            <a:prstDash val="solid"/>
            <a:round/>
            <a:headEnd len="sm" w="sm" type="none"/>
            <a:tailEnd len="sm" w="sm" type="none"/>
          </a:ln>
          <a:effectLst>
            <a:outerShdw blurRad="40000" rotWithShape="0" dir="5400000" dist="23000">
              <a:srgbClr val="000000">
                <a:alpha val="34900"/>
              </a:srgbClr>
            </a:outerShdw>
          </a:effectLst>
        </p:spPr>
      </p:cxnSp>
      <p:sp>
        <p:nvSpPr>
          <p:cNvPr id="1701" name="Google Shape;1701;p143"/>
          <p:cNvSpPr txBox="1"/>
          <p:nvPr/>
        </p:nvSpPr>
        <p:spPr>
          <a:xfrm>
            <a:off x="3226930" y="2431018"/>
            <a:ext cx="51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MR</a:t>
            </a:r>
            <a:endParaRPr b="1" sz="1800">
              <a:solidFill>
                <a:srgbClr val="FF0000"/>
              </a:solidFill>
              <a:latin typeface="Calibri"/>
              <a:ea typeface="Calibri"/>
              <a:cs typeface="Calibri"/>
              <a:sym typeface="Calibri"/>
            </a:endParaRPr>
          </a:p>
        </p:txBody>
      </p:sp>
      <p:sp>
        <p:nvSpPr>
          <p:cNvPr id="1702" name="Google Shape;1702;p143"/>
          <p:cNvSpPr/>
          <p:nvPr/>
        </p:nvSpPr>
        <p:spPr>
          <a:xfrm>
            <a:off x="914400" y="1428752"/>
            <a:ext cx="2001520" cy="1222587"/>
          </a:xfrm>
          <a:custGeom>
            <a:rect b="b" l="l" r="r" t="t"/>
            <a:pathLst>
              <a:path extrusionOk="0" h="1222587" w="2001520">
                <a:moveTo>
                  <a:pt x="0" y="873760"/>
                </a:moveTo>
                <a:cubicBezTo>
                  <a:pt x="153246" y="1048173"/>
                  <a:pt x="306493" y="1222587"/>
                  <a:pt x="640080" y="1076960"/>
                </a:cubicBezTo>
                <a:cubicBezTo>
                  <a:pt x="973667" y="931333"/>
                  <a:pt x="1487593" y="465666"/>
                  <a:pt x="2001520" y="0"/>
                </a:cubicBezTo>
              </a:path>
            </a:pathLst>
          </a:custGeom>
          <a:noFill/>
          <a:ln cap="flat" cmpd="sng" w="28575">
            <a:solidFill>
              <a:srgbClr val="0000CC"/>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143"/>
          <p:cNvSpPr txBox="1"/>
          <p:nvPr/>
        </p:nvSpPr>
        <p:spPr>
          <a:xfrm>
            <a:off x="2937241" y="1288018"/>
            <a:ext cx="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MC</a:t>
            </a:r>
            <a:endParaRPr b="1" sz="1800">
              <a:solidFill>
                <a:srgbClr val="0000CC"/>
              </a:solidFill>
              <a:latin typeface="Calibri"/>
              <a:ea typeface="Calibri"/>
              <a:cs typeface="Calibri"/>
              <a:sym typeface="Calibri"/>
            </a:endParaRPr>
          </a:p>
        </p:txBody>
      </p:sp>
      <p:cxnSp>
        <p:nvCxnSpPr>
          <p:cNvPr id="1704" name="Google Shape;1704;p143"/>
          <p:cNvCxnSpPr/>
          <p:nvPr/>
        </p:nvCxnSpPr>
        <p:spPr>
          <a:xfrm rot="10800000">
            <a:off x="2057525" y="2190850"/>
            <a:ext cx="6300" cy="2651100"/>
          </a:xfrm>
          <a:prstGeom prst="straightConnector1">
            <a:avLst/>
          </a:prstGeom>
          <a:noFill/>
          <a:ln cap="flat" cmpd="sng" w="19050">
            <a:solidFill>
              <a:schemeClr val="accent1"/>
            </a:solidFill>
            <a:prstDash val="dash"/>
            <a:round/>
            <a:headEnd len="sm" w="sm" type="none"/>
            <a:tailEnd len="sm" w="sm" type="none"/>
          </a:ln>
          <a:effectLst>
            <a:outerShdw blurRad="40000" rotWithShape="0" dir="5400000" dist="20000">
              <a:srgbClr val="000000">
                <a:alpha val="37650"/>
              </a:srgbClr>
            </a:outerShdw>
          </a:effectLst>
        </p:spPr>
      </p:cxnSp>
      <p:sp>
        <p:nvSpPr>
          <p:cNvPr id="1705" name="Google Shape;1705;p143"/>
          <p:cNvSpPr/>
          <p:nvPr/>
        </p:nvSpPr>
        <p:spPr>
          <a:xfrm>
            <a:off x="1066800" y="3938695"/>
            <a:ext cx="1808480" cy="1049867"/>
          </a:xfrm>
          <a:custGeom>
            <a:rect b="b" l="l" r="r" t="t"/>
            <a:pathLst>
              <a:path extrusionOk="0" h="1049867" w="1808480">
                <a:moveTo>
                  <a:pt x="0" y="1049867"/>
                </a:moveTo>
                <a:cubicBezTo>
                  <a:pt x="331893" y="528320"/>
                  <a:pt x="663787" y="6774"/>
                  <a:pt x="965200" y="3387"/>
                </a:cubicBezTo>
                <a:cubicBezTo>
                  <a:pt x="1266613" y="0"/>
                  <a:pt x="1808480" y="1029547"/>
                  <a:pt x="1808480" y="1029547"/>
                </a:cubicBezTo>
                <a:lnTo>
                  <a:pt x="1808480" y="1029547"/>
                </a:lnTo>
              </a:path>
            </a:pathLst>
          </a:custGeom>
          <a:noFill/>
          <a:ln cap="flat" cmpd="sng" w="28575">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143"/>
          <p:cNvSpPr/>
          <p:nvPr/>
        </p:nvSpPr>
        <p:spPr>
          <a:xfrm>
            <a:off x="1942950" y="20491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3"/>
          <p:cNvSpPr/>
          <p:nvPr/>
        </p:nvSpPr>
        <p:spPr>
          <a:xfrm>
            <a:off x="1942950" y="3877950"/>
            <a:ext cx="217200" cy="181800"/>
          </a:xfrm>
          <a:prstGeom prst="ellipse">
            <a:avLst/>
          </a:prstGeom>
          <a:solidFill>
            <a:srgbClr val="FFFF00"/>
          </a:solid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3"/>
          <p:cNvSpPr txBox="1"/>
          <p:nvPr/>
        </p:nvSpPr>
        <p:spPr>
          <a:xfrm>
            <a:off x="2022902" y="2952750"/>
            <a:ext cx="3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X</a:t>
            </a:r>
            <a:r>
              <a:rPr b="1" baseline="-25000" lang="en" sz="1800">
                <a:solidFill>
                  <a:schemeClr val="dk1"/>
                </a:solidFill>
                <a:latin typeface="Calibri"/>
                <a:ea typeface="Calibri"/>
                <a:cs typeface="Calibri"/>
                <a:sym typeface="Calibri"/>
              </a:rPr>
              <a:t>B</a:t>
            </a:r>
            <a:endParaRPr b="1" baseline="-25000" sz="1800">
              <a:solidFill>
                <a:schemeClr val="dk1"/>
              </a:solidFill>
              <a:latin typeface="Calibri"/>
              <a:ea typeface="Calibri"/>
              <a:cs typeface="Calibri"/>
              <a:sym typeface="Calibri"/>
            </a:endParaRPr>
          </a:p>
        </p:txBody>
      </p:sp>
      <p:sp>
        <p:nvSpPr>
          <p:cNvPr id="1709" name="Google Shape;1709;p143"/>
          <p:cNvSpPr txBox="1"/>
          <p:nvPr/>
        </p:nvSpPr>
        <p:spPr>
          <a:xfrm>
            <a:off x="525294" y="3040618"/>
            <a:ext cx="31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π</a:t>
            </a:r>
            <a:endParaRPr b="1" sz="1800">
              <a:solidFill>
                <a:schemeClr val="dk1"/>
              </a:solidFill>
              <a:latin typeface="Calibri"/>
              <a:ea typeface="Calibri"/>
              <a:cs typeface="Calibri"/>
              <a:sym typeface="Calibri"/>
            </a:endParaRPr>
          </a:p>
        </p:txBody>
      </p:sp>
      <p:sp>
        <p:nvSpPr>
          <p:cNvPr id="1710" name="Google Shape;1710;p143"/>
          <p:cNvSpPr txBox="1"/>
          <p:nvPr/>
        </p:nvSpPr>
        <p:spPr>
          <a:xfrm>
            <a:off x="-76196" y="1352550"/>
            <a:ext cx="939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MR/MC</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1000"/>
                                        <p:tgtEl>
                                          <p:spTgt spid="1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3"/>
                                        </p:tgtEl>
                                        <p:attrNameLst>
                                          <p:attrName>style.visibility</p:attrName>
                                        </p:attrNameLst>
                                      </p:cBhvr>
                                      <p:to>
                                        <p:strVal val="visible"/>
                                      </p:to>
                                    </p:set>
                                    <p:animEffect filter="fade" transition="in">
                                      <p:cBhvr>
                                        <p:cTn dur="1000"/>
                                        <p:tgtEl>
                                          <p:spTgt spid="1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0"/>
                                        </p:tgtEl>
                                        <p:attrNameLst>
                                          <p:attrName>style.visibility</p:attrName>
                                        </p:attrNameLst>
                                      </p:cBhvr>
                                      <p:to>
                                        <p:strVal val="visible"/>
                                      </p:to>
                                    </p:set>
                                    <p:animEffect filter="fade" transition="in">
                                      <p:cBhvr>
                                        <p:cTn dur="1000"/>
                                        <p:tgtEl>
                                          <p:spTgt spid="1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1"/>
                                        </p:tgtEl>
                                        <p:attrNameLst>
                                          <p:attrName>style.visibility</p:attrName>
                                        </p:attrNameLst>
                                      </p:cBhvr>
                                      <p:to>
                                        <p:strVal val="visible"/>
                                      </p:to>
                                    </p:set>
                                    <p:animEffect filter="fade" transition="in">
                                      <p:cBhvr>
                                        <p:cTn dur="1000"/>
                                        <p:tgtEl>
                                          <p:spTgt spid="1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5"/>
                                        </p:tgtEl>
                                        <p:attrNameLst>
                                          <p:attrName>style.visibility</p:attrName>
                                        </p:attrNameLst>
                                      </p:cBhvr>
                                      <p:to>
                                        <p:strVal val="visible"/>
                                      </p:to>
                                    </p:set>
                                    <p:animEffect filter="fade" transition="in">
                                      <p:cBhvr>
                                        <p:cTn dur="1000"/>
                                        <p:tgtEl>
                                          <p:spTgt spid="1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1000"/>
                                        <p:tgtEl>
                                          <p:spTgt spid="1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1000"/>
                                        <p:tgtEl>
                                          <p:spTgt spid="1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1000"/>
                                        <p:tgtEl>
                                          <p:spTgt spid="1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8"/>
                                        </p:tgtEl>
                                        <p:attrNameLst>
                                          <p:attrName>style.visibility</p:attrName>
                                        </p:attrNameLst>
                                      </p:cBhvr>
                                      <p:to>
                                        <p:strVal val="visible"/>
                                      </p:to>
                                    </p:set>
                                    <p:animEffect filter="fade" transition="in">
                                      <p:cBhvr>
                                        <p:cTn dur="1000"/>
                                        <p:tgtEl>
                                          <p:spTgt spid="1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144"/>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Maximization by Firms - TR/TC &amp; MR/MC Approach</a:t>
            </a:r>
            <a:endParaRPr sz="2400">
              <a:solidFill>
                <a:schemeClr val="accent1"/>
              </a:solidFill>
            </a:endParaRPr>
          </a:p>
        </p:txBody>
      </p:sp>
      <p:pic>
        <p:nvPicPr>
          <p:cNvPr id="1716" name="Google Shape;1716;p144"/>
          <p:cNvPicPr preferRelativeResize="0"/>
          <p:nvPr/>
        </p:nvPicPr>
        <p:blipFill>
          <a:blip r:embed="rId3">
            <a:alphaModFix/>
          </a:blip>
          <a:stretch>
            <a:fillRect/>
          </a:stretch>
        </p:blipFill>
        <p:spPr>
          <a:xfrm>
            <a:off x="1905000" y="1127500"/>
            <a:ext cx="3415925" cy="389835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45"/>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Break Even and Managers</a:t>
            </a:r>
            <a:endParaRPr sz="2400">
              <a:solidFill>
                <a:schemeClr val="accent1"/>
              </a:solidFill>
            </a:endParaRPr>
          </a:p>
        </p:txBody>
      </p:sp>
      <p:sp>
        <p:nvSpPr>
          <p:cNvPr id="1722" name="Google Shape;1722;p145"/>
          <p:cNvSpPr txBox="1"/>
          <p:nvPr>
            <p:ph idx="4294967295" type="body"/>
          </p:nvPr>
        </p:nvSpPr>
        <p:spPr>
          <a:xfrm>
            <a:off x="615825" y="12815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SzPts val="2200"/>
              <a:buChar char="●"/>
            </a:pPr>
            <a:r>
              <a:rPr lang="en" sz="2200">
                <a:solidFill>
                  <a:srgbClr val="4D4D4D"/>
                </a:solidFill>
              </a:rPr>
              <a:t>It looks at the relative </a:t>
            </a:r>
            <a:r>
              <a:rPr lang="en" sz="2200">
                <a:solidFill>
                  <a:srgbClr val="4D4D4D"/>
                </a:solidFill>
              </a:rPr>
              <a:t>positioning</a:t>
            </a:r>
            <a:r>
              <a:rPr lang="en" sz="2200">
                <a:solidFill>
                  <a:srgbClr val="4D4D4D"/>
                </a:solidFill>
              </a:rPr>
              <a:t> of costs and revenue and managers use it to estimate the relationships among sales and costs, receipts and profits.</a:t>
            </a:r>
            <a:endParaRPr sz="2200">
              <a:solidFill>
                <a:srgbClr val="4D4D4D"/>
              </a:solidFill>
            </a:endParaRPr>
          </a:p>
          <a:p>
            <a:pPr indent="-368300" lvl="0" marL="457200" rtl="0" algn="l">
              <a:spcBef>
                <a:spcPts val="0"/>
              </a:spcBef>
              <a:spcAft>
                <a:spcPts val="0"/>
              </a:spcAft>
              <a:buSzPts val="2200"/>
              <a:buChar char="●"/>
            </a:pPr>
            <a:r>
              <a:rPr lang="en" sz="2200">
                <a:solidFill>
                  <a:srgbClr val="4D4D4D"/>
                </a:solidFill>
              </a:rPr>
              <a:t>It signifies the output level that must be reached if managers are to avoid losses</a:t>
            </a:r>
            <a:endParaRPr sz="2200">
              <a:solidFill>
                <a:srgbClr val="4D4D4D"/>
              </a:solidFill>
            </a:endParaRPr>
          </a:p>
          <a:p>
            <a:pPr indent="-368300" lvl="0" marL="457200" rtl="0" algn="l">
              <a:lnSpc>
                <a:spcPct val="90000"/>
              </a:lnSpc>
              <a:spcBef>
                <a:spcPts val="1200"/>
              </a:spcBef>
              <a:spcAft>
                <a:spcPts val="0"/>
              </a:spcAft>
              <a:buClr>
                <a:srgbClr val="FFD400"/>
              </a:buClr>
              <a:buSzPts val="2200"/>
              <a:buChar char="●"/>
            </a:pPr>
            <a:r>
              <a:rPr lang="en" sz="2200">
                <a:solidFill>
                  <a:srgbClr val="4D4D4D"/>
                </a:solidFill>
              </a:rPr>
              <a:t>Q</a:t>
            </a:r>
            <a:r>
              <a:rPr baseline="-25000" lang="en" sz="2200">
                <a:solidFill>
                  <a:srgbClr val="4D4D4D"/>
                </a:solidFill>
              </a:rPr>
              <a:t>B</a:t>
            </a:r>
            <a:r>
              <a:rPr lang="en" sz="2200">
                <a:solidFill>
                  <a:srgbClr val="4D4D4D"/>
                </a:solidFill>
              </a:rPr>
              <a:t> = TFC/(P – AVC)</a:t>
            </a:r>
            <a:endParaRPr sz="2200">
              <a:solidFill>
                <a:srgbClr val="4D4D4D"/>
              </a:solidFill>
            </a:endParaRPr>
          </a:p>
          <a:p>
            <a:pPr indent="-368300" lvl="1" marL="914400" rtl="0" algn="l">
              <a:lnSpc>
                <a:spcPct val="90000"/>
              </a:lnSpc>
              <a:spcBef>
                <a:spcPts val="1000"/>
              </a:spcBef>
              <a:spcAft>
                <a:spcPts val="0"/>
              </a:spcAft>
              <a:buClr>
                <a:srgbClr val="FFD400"/>
              </a:buClr>
              <a:buSzPts val="2200"/>
              <a:buChar char="○"/>
            </a:pPr>
            <a:r>
              <a:rPr lang="en" sz="2200">
                <a:solidFill>
                  <a:srgbClr val="4D4D4D"/>
                </a:solidFill>
              </a:rPr>
              <a:t>TFC = Total fixed cost </a:t>
            </a:r>
            <a:endParaRPr sz="2200">
              <a:solidFill>
                <a:srgbClr val="4D4D4D"/>
              </a:solidFill>
            </a:endParaRPr>
          </a:p>
          <a:p>
            <a:pPr indent="-368300" lvl="1" marL="914400" rtl="0" algn="l">
              <a:lnSpc>
                <a:spcPct val="90000"/>
              </a:lnSpc>
              <a:spcBef>
                <a:spcPts val="400"/>
              </a:spcBef>
              <a:spcAft>
                <a:spcPts val="0"/>
              </a:spcAft>
              <a:buClr>
                <a:srgbClr val="FFD400"/>
              </a:buClr>
              <a:buSzPts val="2200"/>
              <a:buChar char="○"/>
            </a:pPr>
            <a:r>
              <a:rPr lang="en" sz="2200">
                <a:solidFill>
                  <a:srgbClr val="4D4D4D"/>
                </a:solidFill>
              </a:rPr>
              <a:t>P = Price</a:t>
            </a:r>
            <a:endParaRPr sz="2200">
              <a:solidFill>
                <a:srgbClr val="4D4D4D"/>
              </a:solidFill>
            </a:endParaRPr>
          </a:p>
          <a:p>
            <a:pPr indent="-368300" lvl="1" marL="914400" rtl="0" algn="l">
              <a:lnSpc>
                <a:spcPct val="90000"/>
              </a:lnSpc>
              <a:spcBef>
                <a:spcPts val="400"/>
              </a:spcBef>
              <a:spcAft>
                <a:spcPts val="0"/>
              </a:spcAft>
              <a:buClr>
                <a:srgbClr val="FFD400"/>
              </a:buClr>
              <a:buSzPts val="2200"/>
              <a:buChar char="○"/>
            </a:pPr>
            <a:r>
              <a:rPr lang="en" sz="2200">
                <a:solidFill>
                  <a:srgbClr val="4D4D4D"/>
                </a:solidFill>
              </a:rPr>
              <a:t>AVC = Average variable cost</a:t>
            </a:r>
            <a:endParaRPr sz="2200">
              <a:solidFill>
                <a:srgbClr val="4D4D4D"/>
              </a:solidFill>
            </a:endParaRPr>
          </a:p>
          <a:p>
            <a:pPr indent="0" lvl="0" marL="457200" rtl="0" algn="l">
              <a:lnSpc>
                <a:spcPct val="90000"/>
              </a:lnSpc>
              <a:spcBef>
                <a:spcPts val="600"/>
              </a:spcBef>
              <a:spcAft>
                <a:spcPts val="0"/>
              </a:spcAft>
              <a:buNone/>
            </a:pPr>
            <a:r>
              <a:t/>
            </a:r>
            <a:endParaRPr sz="2200">
              <a:solidFill>
                <a:srgbClr val="11111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76200" y="2038350"/>
            <a:ext cx="8915400" cy="3048000"/>
          </a:xfrm>
          <a:prstGeom prst="rect">
            <a:avLst/>
          </a:prstGeom>
          <a:noFill/>
          <a:ln>
            <a:noFill/>
          </a:ln>
        </p:spPr>
        <p:txBody>
          <a:bodyPr anchorCtr="0" anchor="t" bIns="45700" lIns="91425" spcFirstLastPara="1" rIns="91425" wrap="square" tIns="45700">
            <a:normAutofit/>
          </a:bodyPr>
          <a:lstStyle/>
          <a:p>
            <a:pPr indent="-401637" lvl="0" marL="401637" marR="0" rtl="0" algn="ctr">
              <a:lnSpc>
                <a:spcPct val="100000"/>
              </a:lnSpc>
              <a:spcBef>
                <a:spcPts val="0"/>
              </a:spcBef>
              <a:spcAft>
                <a:spcPts val="0"/>
              </a:spcAft>
              <a:buClr>
                <a:srgbClr val="000000"/>
              </a:buClr>
              <a:buSzPts val="3600"/>
              <a:buFont typeface="Arial"/>
              <a:buNone/>
            </a:pPr>
            <a:r>
              <a:rPr b="1" lang="en" sz="3600">
                <a:solidFill>
                  <a:schemeClr val="dk1"/>
                </a:solidFill>
                <a:latin typeface="Titillium Web"/>
                <a:ea typeface="Titillium Web"/>
                <a:cs typeface="Titillium Web"/>
                <a:sym typeface="Titillium Web"/>
              </a:rPr>
              <a:t>Short</a:t>
            </a:r>
            <a:r>
              <a:rPr b="1" i="0" lang="en" sz="3600" u="none" cap="none" strike="noStrike">
                <a:solidFill>
                  <a:schemeClr val="dk1"/>
                </a:solidFill>
                <a:latin typeface="Titillium Web"/>
                <a:ea typeface="Titillium Web"/>
                <a:cs typeface="Titillium Web"/>
                <a:sym typeface="Titillium Web"/>
              </a:rPr>
              <a:t>-run Production Function</a:t>
            </a:r>
            <a:endParaRPr i="0" sz="1400" u="none" cap="none" strike="noStrike">
              <a:solidFill>
                <a:srgbClr val="000000"/>
              </a:solidFill>
              <a:latin typeface="Titillium Web"/>
              <a:ea typeface="Titillium Web"/>
              <a:cs typeface="Titillium Web"/>
              <a:sym typeface="Titillium Web"/>
            </a:endParaRPr>
          </a:p>
          <a:p>
            <a:pPr indent="-401637" lvl="0" marL="401637" marR="0" rtl="0" algn="ctr">
              <a:lnSpc>
                <a:spcPct val="100000"/>
              </a:lnSpc>
              <a:spcBef>
                <a:spcPts val="0"/>
              </a:spcBef>
              <a:spcAft>
                <a:spcPts val="0"/>
              </a:spcAft>
              <a:buClr>
                <a:srgbClr val="000000"/>
              </a:buClr>
              <a:buSzPts val="3600"/>
              <a:buFont typeface="Arial"/>
              <a:buNone/>
            </a:pPr>
            <a:r>
              <a:rPr b="1" i="0" lang="en" sz="3600" u="none" cap="none" strike="noStrike">
                <a:solidFill>
                  <a:srgbClr val="FF0066"/>
                </a:solidFill>
                <a:latin typeface="Titillium Web"/>
                <a:ea typeface="Titillium Web"/>
                <a:cs typeface="Titillium Web"/>
                <a:sym typeface="Titillium Web"/>
              </a:rPr>
              <a:t>Law of </a:t>
            </a:r>
            <a:r>
              <a:rPr b="1" lang="en" sz="3600">
                <a:solidFill>
                  <a:srgbClr val="FF0066"/>
                </a:solidFill>
                <a:latin typeface="Titillium Web"/>
                <a:ea typeface="Titillium Web"/>
                <a:cs typeface="Titillium Web"/>
                <a:sym typeface="Titillium Web"/>
              </a:rPr>
              <a:t>Variable Proportions</a:t>
            </a:r>
            <a:endParaRPr i="0" sz="3600" u="none" cap="none" strike="noStrike">
              <a:solidFill>
                <a:schemeClr val="dk1"/>
              </a:solidFill>
              <a:latin typeface="Titillium Web"/>
              <a:ea typeface="Titillium Web"/>
              <a:cs typeface="Titillium Web"/>
              <a:sym typeface="Titillium Web"/>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146"/>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Break Even and Managers</a:t>
            </a:r>
            <a:endParaRPr sz="2400">
              <a:solidFill>
                <a:schemeClr val="accent1"/>
              </a:solidFill>
            </a:endParaRPr>
          </a:p>
        </p:txBody>
      </p:sp>
      <p:pic>
        <p:nvPicPr>
          <p:cNvPr descr="fig05-07" id="1728" name="Google Shape;1728;p146"/>
          <p:cNvPicPr preferRelativeResize="0"/>
          <p:nvPr/>
        </p:nvPicPr>
        <p:blipFill rotWithShape="1">
          <a:blip r:embed="rId3">
            <a:alphaModFix/>
          </a:blip>
          <a:srcRect b="10560" l="10269" r="10308" t="3794"/>
          <a:stretch/>
        </p:blipFill>
        <p:spPr>
          <a:xfrm>
            <a:off x="4572050" y="1094225"/>
            <a:ext cx="4380599" cy="3937726"/>
          </a:xfrm>
          <a:prstGeom prst="rect">
            <a:avLst/>
          </a:prstGeom>
          <a:noFill/>
          <a:ln>
            <a:noFill/>
          </a:ln>
        </p:spPr>
      </p:pic>
      <p:sp>
        <p:nvSpPr>
          <p:cNvPr id="1729" name="Google Shape;1729;p146"/>
          <p:cNvSpPr txBox="1"/>
          <p:nvPr/>
        </p:nvSpPr>
        <p:spPr>
          <a:xfrm>
            <a:off x="655250" y="1315150"/>
            <a:ext cx="3916800" cy="27363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600"/>
              </a:spcBef>
              <a:spcAft>
                <a:spcPts val="0"/>
              </a:spcAft>
              <a:buClr>
                <a:srgbClr val="FFD400"/>
              </a:buClr>
              <a:buSzPts val="2200"/>
              <a:buFont typeface="Titillium Web"/>
              <a:buChar char="●"/>
            </a:pPr>
            <a:r>
              <a:rPr lang="en" sz="2200">
                <a:solidFill>
                  <a:srgbClr val="4D4D4D"/>
                </a:solidFill>
                <a:latin typeface="Titillium Web"/>
                <a:ea typeface="Titillium Web"/>
                <a:cs typeface="Titillium Web"/>
                <a:sym typeface="Titillium Web"/>
              </a:rPr>
              <a:t>Break Even </a:t>
            </a:r>
            <a:endParaRPr sz="2200">
              <a:solidFill>
                <a:srgbClr val="4D4D4D"/>
              </a:solidFill>
              <a:latin typeface="Titillium Web"/>
              <a:ea typeface="Titillium Web"/>
              <a:cs typeface="Titillium Web"/>
              <a:sym typeface="Titillium Web"/>
            </a:endParaRPr>
          </a:p>
          <a:p>
            <a:pPr indent="0" lvl="0" marL="457200" rtl="0" algn="l">
              <a:lnSpc>
                <a:spcPct val="90000"/>
              </a:lnSpc>
              <a:spcBef>
                <a:spcPts val="600"/>
              </a:spcBef>
              <a:spcAft>
                <a:spcPts val="0"/>
              </a:spcAft>
              <a:buNone/>
            </a:pPr>
            <a:r>
              <a:rPr lang="en" sz="2200">
                <a:solidFill>
                  <a:srgbClr val="4D4D4D"/>
                </a:solidFill>
                <a:latin typeface="Titillium Web"/>
                <a:ea typeface="Titillium Web"/>
                <a:cs typeface="Titillium Web"/>
                <a:sym typeface="Titillium Web"/>
              </a:rPr>
              <a:t>Q</a:t>
            </a:r>
            <a:r>
              <a:rPr baseline="-25000" lang="en" sz="2200">
                <a:solidFill>
                  <a:srgbClr val="4D4D4D"/>
                </a:solidFill>
                <a:latin typeface="Titillium Web"/>
                <a:ea typeface="Titillium Web"/>
                <a:cs typeface="Titillium Web"/>
                <a:sym typeface="Titillium Web"/>
              </a:rPr>
              <a:t>B</a:t>
            </a:r>
            <a:r>
              <a:rPr lang="en" sz="2200">
                <a:solidFill>
                  <a:srgbClr val="4D4D4D"/>
                </a:solidFill>
                <a:latin typeface="Titillium Web"/>
                <a:ea typeface="Titillium Web"/>
                <a:cs typeface="Titillium Web"/>
                <a:sym typeface="Titillium Web"/>
              </a:rPr>
              <a:t> = TFC/(P – AVC)</a:t>
            </a:r>
            <a:endParaRPr sz="2200">
              <a:solidFill>
                <a:srgbClr val="4D4D4D"/>
              </a:solidFill>
              <a:latin typeface="Titillium Web"/>
              <a:ea typeface="Titillium Web"/>
              <a:cs typeface="Titillium Web"/>
              <a:sym typeface="Titillium Web"/>
            </a:endParaRPr>
          </a:p>
          <a:p>
            <a:pPr indent="0" lvl="0" marL="457200" rtl="0" algn="l">
              <a:lnSpc>
                <a:spcPct val="90000"/>
              </a:lnSpc>
              <a:spcBef>
                <a:spcPts val="600"/>
              </a:spcBef>
              <a:spcAft>
                <a:spcPts val="0"/>
              </a:spcAft>
              <a:buNone/>
            </a:pPr>
            <a:r>
              <a:t/>
            </a:r>
            <a:endParaRPr sz="800">
              <a:solidFill>
                <a:srgbClr val="4D4D4D"/>
              </a:solidFill>
              <a:latin typeface="Titillium Web"/>
              <a:ea typeface="Titillium Web"/>
              <a:cs typeface="Titillium Web"/>
              <a:sym typeface="Titillium Web"/>
            </a:endParaRPr>
          </a:p>
          <a:p>
            <a:pPr indent="-368300" lvl="1" marL="914400" rtl="0" algn="l">
              <a:lnSpc>
                <a:spcPct val="90000"/>
              </a:lnSpc>
              <a:spcBef>
                <a:spcPts val="1000"/>
              </a:spcBef>
              <a:spcAft>
                <a:spcPts val="0"/>
              </a:spcAft>
              <a:buClr>
                <a:srgbClr val="FFD400"/>
              </a:buClr>
              <a:buSzPts val="2200"/>
              <a:buFont typeface="Titillium Web"/>
              <a:buChar char="○"/>
            </a:pPr>
            <a:r>
              <a:rPr lang="en" sz="2200">
                <a:solidFill>
                  <a:srgbClr val="4D4D4D"/>
                </a:solidFill>
                <a:latin typeface="Titillium Web"/>
                <a:ea typeface="Titillium Web"/>
                <a:cs typeface="Titillium Web"/>
                <a:sym typeface="Titillium Web"/>
              </a:rPr>
              <a:t>TFC = $600,000</a:t>
            </a:r>
            <a:endParaRPr sz="2200">
              <a:solidFill>
                <a:srgbClr val="4D4D4D"/>
              </a:solidFill>
              <a:latin typeface="Titillium Web"/>
              <a:ea typeface="Titillium Web"/>
              <a:cs typeface="Titillium Web"/>
              <a:sym typeface="Titillium Web"/>
            </a:endParaRPr>
          </a:p>
          <a:p>
            <a:pPr indent="-368300" lvl="1" marL="914400" rtl="0" algn="l">
              <a:lnSpc>
                <a:spcPct val="90000"/>
              </a:lnSpc>
              <a:spcBef>
                <a:spcPts val="400"/>
              </a:spcBef>
              <a:spcAft>
                <a:spcPts val="0"/>
              </a:spcAft>
              <a:buClr>
                <a:srgbClr val="FFD400"/>
              </a:buClr>
              <a:buSzPts val="2200"/>
              <a:buFont typeface="Titillium Web"/>
              <a:buChar char="○"/>
            </a:pPr>
            <a:r>
              <a:rPr lang="en" sz="2200">
                <a:solidFill>
                  <a:srgbClr val="4D4D4D"/>
                </a:solidFill>
                <a:latin typeface="Titillium Web"/>
                <a:ea typeface="Titillium Web"/>
                <a:cs typeface="Titillium Web"/>
                <a:sym typeface="Titillium Web"/>
              </a:rPr>
              <a:t>P = $3</a:t>
            </a:r>
            <a:endParaRPr sz="2200">
              <a:solidFill>
                <a:srgbClr val="4D4D4D"/>
              </a:solidFill>
              <a:latin typeface="Titillium Web"/>
              <a:ea typeface="Titillium Web"/>
              <a:cs typeface="Titillium Web"/>
              <a:sym typeface="Titillium Web"/>
            </a:endParaRPr>
          </a:p>
          <a:p>
            <a:pPr indent="-368300" lvl="1" marL="914400" rtl="0" algn="l">
              <a:lnSpc>
                <a:spcPct val="90000"/>
              </a:lnSpc>
              <a:spcBef>
                <a:spcPts val="400"/>
              </a:spcBef>
              <a:spcAft>
                <a:spcPts val="0"/>
              </a:spcAft>
              <a:buClr>
                <a:srgbClr val="FFD400"/>
              </a:buClr>
              <a:buSzPts val="2200"/>
              <a:buFont typeface="Titillium Web"/>
              <a:buChar char="○"/>
            </a:pPr>
            <a:r>
              <a:rPr lang="en" sz="2200">
                <a:solidFill>
                  <a:srgbClr val="4D4D4D"/>
                </a:solidFill>
                <a:latin typeface="Titillium Web"/>
                <a:ea typeface="Titillium Web"/>
                <a:cs typeface="Titillium Web"/>
                <a:sym typeface="Titillium Web"/>
              </a:rPr>
              <a:t>AVC = $2</a:t>
            </a:r>
            <a:endParaRPr sz="2200">
              <a:solidFill>
                <a:srgbClr val="4D4D4D"/>
              </a:solidFill>
              <a:latin typeface="Titillium Web"/>
              <a:ea typeface="Titillium Web"/>
              <a:cs typeface="Titillium Web"/>
              <a:sym typeface="Titillium Web"/>
            </a:endParaRPr>
          </a:p>
          <a:p>
            <a:pPr indent="0" lvl="0" marL="914400" rtl="0" algn="l">
              <a:lnSpc>
                <a:spcPct val="90000"/>
              </a:lnSpc>
              <a:spcBef>
                <a:spcPts val="400"/>
              </a:spcBef>
              <a:spcAft>
                <a:spcPts val="0"/>
              </a:spcAft>
              <a:buNone/>
            </a:pPr>
            <a:r>
              <a:t/>
            </a:r>
            <a:endParaRPr sz="900">
              <a:solidFill>
                <a:schemeClr val="accent1"/>
              </a:solidFill>
              <a:latin typeface="Titillium Web"/>
              <a:ea typeface="Titillium Web"/>
              <a:cs typeface="Titillium Web"/>
              <a:sym typeface="Titillium Web"/>
            </a:endParaRPr>
          </a:p>
          <a:p>
            <a:pPr indent="0" lvl="0" marL="914400" rtl="0" algn="l">
              <a:lnSpc>
                <a:spcPct val="90000"/>
              </a:lnSpc>
              <a:spcBef>
                <a:spcPts val="400"/>
              </a:spcBef>
              <a:spcAft>
                <a:spcPts val="0"/>
              </a:spcAft>
              <a:buNone/>
            </a:pPr>
            <a:r>
              <a:rPr lang="en" sz="2200">
                <a:solidFill>
                  <a:srgbClr val="4D4D4D"/>
                </a:solidFill>
                <a:latin typeface="Titillium Web"/>
                <a:ea typeface="Titillium Web"/>
                <a:cs typeface="Titillium Web"/>
                <a:sym typeface="Titillium Web"/>
              </a:rPr>
              <a:t>Q</a:t>
            </a:r>
            <a:r>
              <a:rPr baseline="-25000" lang="en" sz="2200">
                <a:solidFill>
                  <a:srgbClr val="4D4D4D"/>
                </a:solidFill>
                <a:latin typeface="Titillium Web"/>
                <a:ea typeface="Titillium Web"/>
                <a:cs typeface="Titillium Web"/>
                <a:sym typeface="Titillium Web"/>
              </a:rPr>
              <a:t>B</a:t>
            </a:r>
            <a:r>
              <a:rPr lang="en" sz="2200">
                <a:solidFill>
                  <a:srgbClr val="4D4D4D"/>
                </a:solidFill>
                <a:latin typeface="Titillium Web"/>
                <a:ea typeface="Titillium Web"/>
                <a:cs typeface="Titillium Web"/>
                <a:sym typeface="Titillium Web"/>
              </a:rPr>
              <a:t> = 600,000</a:t>
            </a:r>
            <a:endParaRPr/>
          </a:p>
        </p:txBody>
      </p:sp>
      <p:sp>
        <p:nvSpPr>
          <p:cNvPr id="1730" name="Google Shape;1730;p146"/>
          <p:cNvSpPr txBox="1"/>
          <p:nvPr/>
        </p:nvSpPr>
        <p:spPr>
          <a:xfrm>
            <a:off x="717425" y="3906875"/>
            <a:ext cx="4480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200">
                <a:solidFill>
                  <a:srgbClr val="FF0066"/>
                </a:solidFill>
                <a:latin typeface="Titillium Web"/>
                <a:ea typeface="Titillium Web"/>
                <a:cs typeface="Titillium Web"/>
                <a:sym typeface="Titillium Web"/>
              </a:rPr>
              <a:t>High variance in prices or difficulties in estimating cost structure can decrease the accuracy of results.</a:t>
            </a:r>
            <a:endParaRPr b="1" i="1" sz="2200">
              <a:solidFill>
                <a:srgbClr val="FF0066"/>
              </a:solidFill>
              <a:latin typeface="Titillium Web"/>
              <a:ea typeface="Titillium Web"/>
              <a:cs typeface="Titillium Web"/>
              <a:sym typeface="Titillium Web"/>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147"/>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Contribution Analysis for Managers</a:t>
            </a:r>
            <a:endParaRPr sz="2400">
              <a:solidFill>
                <a:schemeClr val="accent1"/>
              </a:solidFill>
            </a:endParaRPr>
          </a:p>
        </p:txBody>
      </p:sp>
      <p:sp>
        <p:nvSpPr>
          <p:cNvPr id="1736" name="Google Shape;1736;p147"/>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highlight>
                  <a:srgbClr val="FFFFFF"/>
                </a:highlight>
              </a:rPr>
              <a:t>It is a</a:t>
            </a:r>
            <a:r>
              <a:rPr lang="en" sz="2200">
                <a:solidFill>
                  <a:srgbClr val="424242"/>
                </a:solidFill>
              </a:rPr>
              <a:t> break-even analysis to understand the relationship between price and profit</a:t>
            </a:r>
            <a:endParaRPr sz="2200">
              <a:solidFill>
                <a:srgbClr val="424242"/>
              </a:solidFill>
            </a:endParaRPr>
          </a:p>
          <a:p>
            <a:pPr indent="-368300" lvl="0" marL="457200" rtl="0" algn="l">
              <a:spcBef>
                <a:spcPts val="1200"/>
              </a:spcBef>
              <a:spcAft>
                <a:spcPts val="0"/>
              </a:spcAft>
              <a:buClr>
                <a:srgbClr val="424242"/>
              </a:buClr>
              <a:buSzPts val="2200"/>
              <a:buChar char="●"/>
            </a:pPr>
            <a:r>
              <a:rPr lang="en" sz="2200">
                <a:solidFill>
                  <a:srgbClr val="424242"/>
                </a:solidFill>
              </a:rPr>
              <a:t>Q</a:t>
            </a:r>
            <a:r>
              <a:rPr baseline="-25000" lang="en" sz="2200">
                <a:solidFill>
                  <a:srgbClr val="424242"/>
                </a:solidFill>
              </a:rPr>
              <a:t>B’</a:t>
            </a:r>
            <a:r>
              <a:rPr lang="en" sz="2200">
                <a:solidFill>
                  <a:srgbClr val="424242"/>
                </a:solidFill>
              </a:rPr>
              <a:t> = (TFC + Profit target)/(P – AVC)</a:t>
            </a:r>
            <a:endParaRPr sz="2200">
              <a:solidFill>
                <a:srgbClr val="424242"/>
              </a:solidFill>
            </a:endParaRPr>
          </a:p>
          <a:p>
            <a:pPr indent="-368300" lvl="1" marL="914400" rtl="0" algn="l">
              <a:spcBef>
                <a:spcPts val="1160"/>
              </a:spcBef>
              <a:spcAft>
                <a:spcPts val="0"/>
              </a:spcAft>
              <a:buClr>
                <a:srgbClr val="FFD400"/>
              </a:buClr>
              <a:buSzPts val="2200"/>
              <a:buChar char="○"/>
            </a:pPr>
            <a:r>
              <a:rPr lang="en" sz="2200">
                <a:solidFill>
                  <a:srgbClr val="4D4D4D"/>
                </a:solidFill>
              </a:rPr>
              <a:t>Q</a:t>
            </a:r>
            <a:r>
              <a:rPr baseline="-25000" lang="en" sz="2200">
                <a:solidFill>
                  <a:srgbClr val="4D4D4D"/>
                </a:solidFill>
              </a:rPr>
              <a:t>B’</a:t>
            </a:r>
            <a:r>
              <a:rPr lang="en" sz="2200">
                <a:solidFill>
                  <a:srgbClr val="4D4D4D"/>
                </a:solidFill>
              </a:rPr>
              <a:t> = Minimum output level that will attain the profit target</a:t>
            </a:r>
            <a:endParaRPr sz="2200">
              <a:solidFill>
                <a:srgbClr val="4D4D4D"/>
              </a:solidFill>
            </a:endParaRPr>
          </a:p>
          <a:p>
            <a:pPr indent="0" lvl="0" marL="457200" rtl="0" algn="l">
              <a:spcBef>
                <a:spcPts val="400"/>
              </a:spcBef>
              <a:spcAft>
                <a:spcPts val="0"/>
              </a:spcAft>
              <a:buNone/>
            </a:pPr>
            <a:r>
              <a:t/>
            </a:r>
            <a:endParaRPr sz="2200">
              <a:solidFill>
                <a:srgbClr val="111111"/>
              </a:solidFill>
              <a:highlight>
                <a:srgbClr val="FFFFFF"/>
              </a:highligh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148"/>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Profit Contribution Analysis for Managers</a:t>
            </a:r>
            <a:endParaRPr sz="2400">
              <a:solidFill>
                <a:schemeClr val="accent1"/>
              </a:solidFill>
            </a:endParaRPr>
          </a:p>
        </p:txBody>
      </p:sp>
      <p:sp>
        <p:nvSpPr>
          <p:cNvPr id="1742" name="Google Shape;1742;p148"/>
          <p:cNvSpPr txBox="1"/>
          <p:nvPr>
            <p:ph idx="4294967295" type="body"/>
          </p:nvPr>
        </p:nvSpPr>
        <p:spPr>
          <a:xfrm>
            <a:off x="615825" y="1357725"/>
            <a:ext cx="8419500" cy="36690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Clr>
                <a:srgbClr val="424242"/>
              </a:buClr>
              <a:buSzPts val="2200"/>
              <a:buChar char="●"/>
            </a:pPr>
            <a:r>
              <a:rPr lang="en" sz="2200">
                <a:solidFill>
                  <a:srgbClr val="424242"/>
                </a:solidFill>
              </a:rPr>
              <a:t>Profit contribution analysis (Continued)</a:t>
            </a:r>
            <a:endParaRPr sz="2200">
              <a:solidFill>
                <a:srgbClr val="424242"/>
              </a:solidFill>
            </a:endParaRPr>
          </a:p>
          <a:p>
            <a:pPr indent="-368300" lvl="0" marL="457200" rtl="0" algn="l">
              <a:lnSpc>
                <a:spcPct val="90000"/>
              </a:lnSpc>
              <a:spcBef>
                <a:spcPts val="1200"/>
              </a:spcBef>
              <a:spcAft>
                <a:spcPts val="0"/>
              </a:spcAft>
              <a:buClr>
                <a:srgbClr val="424242"/>
              </a:buClr>
              <a:buSzPts val="2200"/>
              <a:buChar char="●"/>
            </a:pPr>
            <a:r>
              <a:rPr lang="en" sz="2200">
                <a:solidFill>
                  <a:srgbClr val="424242"/>
                </a:solidFill>
              </a:rPr>
              <a:t>Example</a:t>
            </a:r>
            <a:endParaRPr sz="2200">
              <a:solidFill>
                <a:srgbClr val="424242"/>
              </a:solidFill>
            </a:endParaRPr>
          </a:p>
          <a:p>
            <a:pPr indent="-368300" lvl="1" marL="914400" rtl="0" algn="l">
              <a:lnSpc>
                <a:spcPct val="90000"/>
              </a:lnSpc>
              <a:spcBef>
                <a:spcPts val="1080"/>
              </a:spcBef>
              <a:spcAft>
                <a:spcPts val="0"/>
              </a:spcAft>
              <a:buClr>
                <a:srgbClr val="424242"/>
              </a:buClr>
              <a:buSzPts val="2200"/>
              <a:buChar char="○"/>
            </a:pPr>
            <a:r>
              <a:rPr lang="en" sz="2200">
                <a:solidFill>
                  <a:srgbClr val="424242"/>
                </a:solidFill>
              </a:rPr>
              <a:t>Q</a:t>
            </a:r>
            <a:r>
              <a:rPr baseline="-25000" lang="en" sz="2200">
                <a:solidFill>
                  <a:srgbClr val="424242"/>
                </a:solidFill>
              </a:rPr>
              <a:t>B’</a:t>
            </a:r>
            <a:r>
              <a:rPr lang="en" sz="2200">
                <a:solidFill>
                  <a:srgbClr val="424242"/>
                </a:solidFill>
              </a:rPr>
              <a:t> = ($600,000 + $1,000,000)/($3 – $2) = 1,600,000</a:t>
            </a:r>
            <a:endParaRPr sz="2200">
              <a:solidFill>
                <a:srgbClr val="424242"/>
              </a:solidFill>
            </a:endParaRPr>
          </a:p>
          <a:p>
            <a:pPr indent="0" lvl="0" marL="914400" rtl="0" algn="l">
              <a:lnSpc>
                <a:spcPct val="90000"/>
              </a:lnSpc>
              <a:spcBef>
                <a:spcPts val="1080"/>
              </a:spcBef>
              <a:spcAft>
                <a:spcPts val="0"/>
              </a:spcAft>
              <a:buNone/>
            </a:pPr>
            <a:r>
              <a:t/>
            </a:r>
            <a:endParaRPr sz="2200">
              <a:solidFill>
                <a:srgbClr val="424242"/>
              </a:solidFill>
            </a:endParaRPr>
          </a:p>
          <a:p>
            <a:pPr indent="-368300" lvl="1" marL="914400" rtl="0" algn="l">
              <a:lnSpc>
                <a:spcPct val="90000"/>
              </a:lnSpc>
              <a:spcBef>
                <a:spcPts val="480"/>
              </a:spcBef>
              <a:spcAft>
                <a:spcPts val="0"/>
              </a:spcAft>
              <a:buClr>
                <a:srgbClr val="424242"/>
              </a:buClr>
              <a:buSzPts val="2200"/>
              <a:buChar char="○"/>
            </a:pPr>
            <a:r>
              <a:rPr lang="en" sz="2200">
                <a:solidFill>
                  <a:srgbClr val="424242"/>
                </a:solidFill>
              </a:rPr>
              <a:t>TFC = $600,000</a:t>
            </a:r>
            <a:endParaRPr sz="2200">
              <a:solidFill>
                <a:srgbClr val="424242"/>
              </a:solidFill>
            </a:endParaRPr>
          </a:p>
          <a:p>
            <a:pPr indent="-368300" lvl="1" marL="914400" rtl="0" algn="l">
              <a:lnSpc>
                <a:spcPct val="90000"/>
              </a:lnSpc>
              <a:spcBef>
                <a:spcPts val="480"/>
              </a:spcBef>
              <a:spcAft>
                <a:spcPts val="0"/>
              </a:spcAft>
              <a:buClr>
                <a:srgbClr val="424242"/>
              </a:buClr>
              <a:buSzPts val="2200"/>
              <a:buChar char="○"/>
            </a:pPr>
            <a:r>
              <a:rPr lang="en" sz="2200">
                <a:solidFill>
                  <a:srgbClr val="424242"/>
                </a:solidFill>
              </a:rPr>
              <a:t>Profit target = $1,000,000</a:t>
            </a:r>
            <a:endParaRPr sz="2200">
              <a:solidFill>
                <a:srgbClr val="424242"/>
              </a:solidFill>
            </a:endParaRPr>
          </a:p>
          <a:p>
            <a:pPr indent="-368300" lvl="1" marL="914400" rtl="0" algn="l">
              <a:lnSpc>
                <a:spcPct val="90000"/>
              </a:lnSpc>
              <a:spcBef>
                <a:spcPts val="480"/>
              </a:spcBef>
              <a:spcAft>
                <a:spcPts val="0"/>
              </a:spcAft>
              <a:buClr>
                <a:srgbClr val="424242"/>
              </a:buClr>
              <a:buSzPts val="2200"/>
              <a:buChar char="○"/>
            </a:pPr>
            <a:r>
              <a:rPr lang="en" sz="2200">
                <a:solidFill>
                  <a:srgbClr val="424242"/>
                </a:solidFill>
              </a:rPr>
              <a:t>Price = $3</a:t>
            </a:r>
            <a:endParaRPr sz="2200">
              <a:solidFill>
                <a:srgbClr val="424242"/>
              </a:solidFill>
            </a:endParaRPr>
          </a:p>
          <a:p>
            <a:pPr indent="-368300" lvl="1" marL="914400" rtl="0" algn="l">
              <a:lnSpc>
                <a:spcPct val="90000"/>
              </a:lnSpc>
              <a:spcBef>
                <a:spcPts val="480"/>
              </a:spcBef>
              <a:spcAft>
                <a:spcPts val="0"/>
              </a:spcAft>
              <a:buClr>
                <a:srgbClr val="424242"/>
              </a:buClr>
              <a:buSzPts val="2200"/>
              <a:buChar char="○"/>
            </a:pPr>
            <a:r>
              <a:rPr lang="en" sz="2200">
                <a:solidFill>
                  <a:srgbClr val="424242"/>
                </a:solidFill>
              </a:rPr>
              <a:t>AVC = $2</a:t>
            </a:r>
            <a:endParaRPr sz="2200">
              <a:solidFill>
                <a:srgbClr val="424242"/>
              </a:solidFill>
            </a:endParaRPr>
          </a:p>
          <a:p>
            <a:pPr indent="0" lvl="0" marL="457200" rtl="0" algn="l">
              <a:spcBef>
                <a:spcPts val="400"/>
              </a:spcBef>
              <a:spcAft>
                <a:spcPts val="0"/>
              </a:spcAft>
              <a:buNone/>
            </a:pPr>
            <a:r>
              <a:t/>
            </a:r>
            <a:endParaRPr sz="2200">
              <a:solidFill>
                <a:srgbClr val="424242"/>
              </a:solidFill>
              <a:highlight>
                <a:srgbClr val="FFFFFF"/>
              </a:highlight>
            </a:endParaRPr>
          </a:p>
          <a:p>
            <a:pPr indent="0" lvl="0" marL="457200" rtl="0" algn="l">
              <a:spcBef>
                <a:spcPts val="400"/>
              </a:spcBef>
              <a:spcAft>
                <a:spcPts val="0"/>
              </a:spcAft>
              <a:buNone/>
            </a:pPr>
            <a:r>
              <a:t/>
            </a:r>
            <a:endParaRPr sz="2200">
              <a:solidFill>
                <a:srgbClr val="424242"/>
              </a:solidFill>
              <a:highlight>
                <a:srgbClr val="FFFFFF"/>
              </a:highligh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6" name="Shape 1746"/>
        <p:cNvGrpSpPr/>
        <p:nvPr/>
      </p:nvGrpSpPr>
      <p:grpSpPr>
        <a:xfrm>
          <a:off x="0" y="0"/>
          <a:ext cx="0" cy="0"/>
          <a:chOff x="0" y="0"/>
          <a:chExt cx="0" cy="0"/>
        </a:xfrm>
      </p:grpSpPr>
      <p:sp>
        <p:nvSpPr>
          <p:cNvPr descr="title-id" id="1747" name="Google Shape;1747;p149"/>
          <p:cNvSpPr txBox="1"/>
          <p:nvPr/>
        </p:nvSpPr>
        <p:spPr>
          <a:xfrm>
            <a:off x="0" y="219075"/>
            <a:ext cx="9144000" cy="7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How can we calculate Break Even?</a:t>
            </a:r>
            <a:endParaRPr sz="3600">
              <a:solidFill>
                <a:srgbClr val="424242"/>
              </a:solidFill>
              <a:latin typeface="Lato"/>
              <a:ea typeface="Lato"/>
              <a:cs typeface="Lato"/>
              <a:sym typeface="Lato"/>
            </a:endParaRPr>
          </a:p>
        </p:txBody>
      </p:sp>
      <p:sp>
        <p:nvSpPr>
          <p:cNvPr id="1748" name="Google Shape;1748;p149"/>
          <p:cNvSpPr txBox="1"/>
          <p:nvPr/>
        </p:nvSpPr>
        <p:spPr>
          <a:xfrm>
            <a:off x="348700" y="1198700"/>
            <a:ext cx="6276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QB = TFC/(AVC – AFC)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QB = TFC/(P – AVC)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QB = TFC/(TC – AVC)</a:t>
            </a:r>
            <a:endParaRPr b="1" sz="2400">
              <a:solidFill>
                <a:schemeClr val="dk1"/>
              </a:solidFill>
              <a:highlight>
                <a:srgbClr val="FFFFFF"/>
              </a:highlight>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AutoNum type="alphaUcPeriod"/>
            </a:pPr>
            <a:r>
              <a:rPr b="1" lang="en" sz="2400">
                <a:solidFill>
                  <a:schemeClr val="dk1"/>
                </a:solidFill>
                <a:highlight>
                  <a:srgbClr val="FFFFFF"/>
                </a:highlight>
                <a:latin typeface="Titillium Web"/>
                <a:ea typeface="Titillium Web"/>
                <a:cs typeface="Titillium Web"/>
                <a:sym typeface="Titillium Web"/>
              </a:rPr>
              <a:t>QB = TFC/(TVC – AVC)</a:t>
            </a:r>
            <a:endParaRPr b="1" sz="2400">
              <a:solidFill>
                <a:schemeClr val="dk1"/>
              </a:solidFill>
              <a:highlight>
                <a:srgbClr val="FFFFFF"/>
              </a:highlight>
              <a:latin typeface="Titillium Web"/>
              <a:ea typeface="Titillium Web"/>
              <a:cs typeface="Titillium Web"/>
              <a:sym typeface="Titillium Web"/>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50"/>
          <p:cNvSpPr txBox="1"/>
          <p:nvPr>
            <p:ph type="title"/>
          </p:nvPr>
        </p:nvSpPr>
        <p:spPr>
          <a:xfrm>
            <a:off x="844425" y="1939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100"/>
              <a:t>NEXT</a:t>
            </a:r>
            <a:endParaRPr sz="8100"/>
          </a:p>
        </p:txBody>
      </p:sp>
      <p:sp>
        <p:nvSpPr>
          <p:cNvPr id="1754" name="Google Shape;1754;p150"/>
          <p:cNvSpPr txBox="1"/>
          <p:nvPr>
            <p:ph type="title"/>
          </p:nvPr>
        </p:nvSpPr>
        <p:spPr>
          <a:xfrm>
            <a:off x="844425" y="2022700"/>
            <a:ext cx="3226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Market Structure and Pricing Strategies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SR </a:t>
            </a:r>
            <a:r>
              <a:rPr lang="en">
                <a:solidFill>
                  <a:srgbClr val="FF004E"/>
                </a:solidFill>
              </a:rPr>
              <a:t>Production Function with One Variable Input</a:t>
            </a:r>
            <a:endParaRPr>
              <a:solidFill>
                <a:srgbClr val="FF004E"/>
              </a:solidFill>
            </a:endParaRPr>
          </a:p>
        </p:txBody>
      </p:sp>
      <p:sp>
        <p:nvSpPr>
          <p:cNvPr id="182" name="Google Shape;182;p30"/>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Q = f (L</a:t>
            </a:r>
            <a:r>
              <a:rPr baseline="-25000" lang="en" sz="2400"/>
              <a:t>b</a:t>
            </a:r>
            <a:r>
              <a:rPr lang="en" sz="2400"/>
              <a:t>, K)		</a:t>
            </a:r>
            <a:endParaRPr sz="2400"/>
          </a:p>
          <a:p>
            <a:pPr indent="0" lvl="0" marL="457200" rtl="0" algn="l">
              <a:spcBef>
                <a:spcPts val="600"/>
              </a:spcBef>
              <a:spcAft>
                <a:spcPts val="0"/>
              </a:spcAft>
              <a:buNone/>
            </a:pPr>
            <a:r>
              <a:t/>
            </a:r>
            <a:endParaRPr sz="2400"/>
          </a:p>
        </p:txBody>
      </p:sp>
      <p:sp>
        <p:nvSpPr>
          <p:cNvPr id="183" name="Google Shape;183;p30"/>
          <p:cNvSpPr txBox="1"/>
          <p:nvPr/>
        </p:nvSpPr>
        <p:spPr>
          <a:xfrm>
            <a:off x="2492600" y="1991600"/>
            <a:ext cx="3886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Where,	Q = Output</a:t>
            </a:r>
            <a:endParaRPr sz="20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		Lb = Labor</a:t>
            </a:r>
            <a:endParaRPr sz="20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		K = Capital - Fixed Factor</a:t>
            </a:r>
            <a:endParaRPr sz="2000">
              <a:solidFill>
                <a:schemeClr val="dk1"/>
              </a:solidFill>
              <a:latin typeface="Titillium Web"/>
              <a:ea typeface="Titillium Web"/>
              <a:cs typeface="Titillium Web"/>
              <a:sym typeface="Titillium Web"/>
            </a:endParaRPr>
          </a:p>
        </p:txBody>
      </p:sp>
      <p:cxnSp>
        <p:nvCxnSpPr>
          <p:cNvPr id="184" name="Google Shape;184;p30"/>
          <p:cNvCxnSpPr/>
          <p:nvPr/>
        </p:nvCxnSpPr>
        <p:spPr>
          <a:xfrm>
            <a:off x="2287300" y="1530825"/>
            <a:ext cx="2268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Total Product (TP)</a:t>
            </a:r>
            <a:endParaRPr>
              <a:solidFill>
                <a:srgbClr val="FF004E"/>
              </a:solidFill>
            </a:endParaRPr>
          </a:p>
        </p:txBody>
      </p:sp>
      <p:sp>
        <p:nvSpPr>
          <p:cNvPr id="190" name="Google Shape;190;p31"/>
          <p:cNvSpPr txBox="1"/>
          <p:nvPr>
            <p:ph idx="1" type="body"/>
          </p:nvPr>
        </p:nvSpPr>
        <p:spPr>
          <a:xfrm>
            <a:off x="615825" y="1357725"/>
            <a:ext cx="47430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In the short run TP can be increased by employing more units of variable factor combined with fixed factor.</a:t>
            </a:r>
            <a:endParaRPr sz="2400"/>
          </a:p>
          <a:p>
            <a:pPr indent="0" lvl="0" marL="0" rtl="0" algn="l">
              <a:spcBef>
                <a:spcPts val="600"/>
              </a:spcBef>
              <a:spcAft>
                <a:spcPts val="0"/>
              </a:spcAft>
              <a:buNone/>
            </a:pPr>
            <a:r>
              <a:t/>
            </a:r>
            <a:endParaRPr sz="2400"/>
          </a:p>
        </p:txBody>
      </p:sp>
      <p:graphicFrame>
        <p:nvGraphicFramePr>
          <p:cNvPr id="191" name="Google Shape;191;p31"/>
          <p:cNvGraphicFramePr/>
          <p:nvPr/>
        </p:nvGraphicFramePr>
        <p:xfrm>
          <a:off x="5358850" y="264450"/>
          <a:ext cx="3000000" cy="3000000"/>
        </p:xfrm>
        <a:graphic>
          <a:graphicData uri="http://schemas.openxmlformats.org/drawingml/2006/table">
            <a:tbl>
              <a:tblPr bandRow="1" firstRow="1">
                <a:noFill/>
                <a:tableStyleId>{1CBC0CF3-C2DD-4024-B5DF-9F89EF07B007}</a:tableStyleId>
              </a:tblPr>
              <a:tblGrid>
                <a:gridCol w="1163400"/>
                <a:gridCol w="1163400"/>
                <a:gridCol w="1071975"/>
              </a:tblGrid>
              <a:tr h="1188725">
                <a:tc>
                  <a:txBody>
                    <a:bodyPr/>
                    <a:lstStyle/>
                    <a:p>
                      <a:pPr indent="0" lvl="0" marL="0" marR="0" rtl="0" algn="ctr">
                        <a:lnSpc>
                          <a:spcPct val="100000"/>
                        </a:lnSpc>
                        <a:spcBef>
                          <a:spcPts val="0"/>
                        </a:spcBef>
                        <a:spcAft>
                          <a:spcPts val="0"/>
                        </a:spcAft>
                        <a:buNone/>
                      </a:pPr>
                      <a:r>
                        <a:rPr lang="en" sz="1800"/>
                        <a:t>Units of Capital (K)</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Total Product (TP)</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None/>
                      </a:pPr>
                      <a:r>
                        <a:rPr b="1" lang="en" sz="1800"/>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None/>
                      </a:pPr>
                      <a:r>
                        <a:rPr b="1" lang="en" sz="1800"/>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r>
              <a:tr h="370850">
                <a:tc>
                  <a:txBody>
                    <a:bodyPr/>
                    <a:lstStyle/>
                    <a:p>
                      <a:pPr indent="0" lvl="0" marL="0" rtl="0" algn="ctr">
                        <a:spcBef>
                          <a:spcPts val="0"/>
                        </a:spcBef>
                        <a:spcAft>
                          <a:spcPts val="0"/>
                        </a:spcAft>
                        <a:buNone/>
                      </a:pPr>
                      <a:r>
                        <a:rPr b="1" lang="en" sz="1800">
                          <a:solidFill>
                            <a:schemeClr val="dk1"/>
                          </a:solidFill>
                          <a:latin typeface="Calibri"/>
                          <a:ea typeface="Calibri"/>
                          <a:cs typeface="Calibri"/>
                          <a:sym typeface="Calibri"/>
                        </a:rPr>
                        <a:t>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Total Product (TP)</a:t>
            </a:r>
            <a:endParaRPr>
              <a:solidFill>
                <a:srgbClr val="FF004E"/>
              </a:solidFill>
            </a:endParaRPr>
          </a:p>
        </p:txBody>
      </p:sp>
      <p:graphicFrame>
        <p:nvGraphicFramePr>
          <p:cNvPr id="197" name="Google Shape;197;p32"/>
          <p:cNvGraphicFramePr/>
          <p:nvPr/>
        </p:nvGraphicFramePr>
        <p:xfrm>
          <a:off x="5358900" y="895350"/>
          <a:ext cx="3000000" cy="3000000"/>
        </p:xfrm>
        <a:graphic>
          <a:graphicData uri="http://schemas.openxmlformats.org/drawingml/2006/table">
            <a:tbl>
              <a:tblPr bandRow="1" firstRow="1">
                <a:noFill/>
                <a:tableStyleId>{1CBC0CF3-C2DD-4024-B5DF-9F89EF07B007}</a:tableStyleId>
              </a:tblPr>
              <a:tblGrid>
                <a:gridCol w="1774425"/>
                <a:gridCol w="1635000"/>
              </a:tblGrid>
              <a:tr h="6401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Total Product (TP)</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r>
            </a:tbl>
          </a:graphicData>
        </a:graphic>
      </p:graphicFrame>
      <p:cxnSp>
        <p:nvCxnSpPr>
          <p:cNvPr id="198" name="Google Shape;198;p32"/>
          <p:cNvCxnSpPr/>
          <p:nvPr/>
        </p:nvCxnSpPr>
        <p:spPr>
          <a:xfrm rot="-5400000">
            <a:off x="-533444" y="3105194"/>
            <a:ext cx="30480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199" name="Google Shape;199;p32"/>
          <p:cNvCxnSpPr/>
          <p:nvPr/>
        </p:nvCxnSpPr>
        <p:spPr>
          <a:xfrm>
            <a:off x="990600" y="4629150"/>
            <a:ext cx="37338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sp>
        <p:nvSpPr>
          <p:cNvPr id="200" name="Google Shape;200;p32"/>
          <p:cNvSpPr txBox="1"/>
          <p:nvPr/>
        </p:nvSpPr>
        <p:spPr>
          <a:xfrm>
            <a:off x="3854048" y="4629150"/>
            <a:ext cx="1529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Units of Labor</a:t>
            </a:r>
            <a:endParaRPr b="1" i="0" sz="1800" u="none" cap="none" strike="noStrike">
              <a:solidFill>
                <a:schemeClr val="dk1"/>
              </a:solidFill>
              <a:latin typeface="Calibri"/>
              <a:ea typeface="Calibri"/>
              <a:cs typeface="Calibri"/>
              <a:sym typeface="Calibri"/>
            </a:endParaRPr>
          </a:p>
        </p:txBody>
      </p:sp>
      <p:sp>
        <p:nvSpPr>
          <p:cNvPr id="201" name="Google Shape;201;p32"/>
          <p:cNvSpPr txBox="1"/>
          <p:nvPr/>
        </p:nvSpPr>
        <p:spPr>
          <a:xfrm>
            <a:off x="533400" y="1657350"/>
            <a:ext cx="42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TP</a:t>
            </a:r>
            <a:endParaRPr b="1" i="0" sz="1800" u="none" cap="none" strike="noStrike">
              <a:solidFill>
                <a:schemeClr val="dk1"/>
              </a:solidFill>
              <a:latin typeface="Calibri"/>
              <a:ea typeface="Calibri"/>
              <a:cs typeface="Calibri"/>
              <a:sym typeface="Calibri"/>
            </a:endParaRPr>
          </a:p>
        </p:txBody>
      </p:sp>
      <p:sp>
        <p:nvSpPr>
          <p:cNvPr id="202" name="Google Shape;202;p32"/>
          <p:cNvSpPr txBox="1"/>
          <p:nvPr/>
        </p:nvSpPr>
        <p:spPr>
          <a:xfrm>
            <a:off x="762000" y="4564618"/>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O</a:t>
            </a:r>
            <a:endParaRPr b="1" i="0" sz="1800" u="none" cap="none" strike="noStrike">
              <a:solidFill>
                <a:schemeClr val="dk1"/>
              </a:solidFill>
              <a:latin typeface="Calibri"/>
              <a:ea typeface="Calibri"/>
              <a:cs typeface="Calibri"/>
              <a:sym typeface="Calibri"/>
            </a:endParaRPr>
          </a:p>
        </p:txBody>
      </p:sp>
      <p:sp>
        <p:nvSpPr>
          <p:cNvPr id="203" name="Google Shape;203;p32"/>
          <p:cNvSpPr/>
          <p:nvPr/>
        </p:nvSpPr>
        <p:spPr>
          <a:xfrm>
            <a:off x="982133" y="1625600"/>
            <a:ext cx="2726267" cy="2997200"/>
          </a:xfrm>
          <a:custGeom>
            <a:rect b="b" l="l" r="r" t="t"/>
            <a:pathLst>
              <a:path extrusionOk="0" h="2997200" w="2726267">
                <a:moveTo>
                  <a:pt x="0" y="2997200"/>
                </a:moveTo>
                <a:cubicBezTo>
                  <a:pt x="589844" y="1862667"/>
                  <a:pt x="1179689" y="728134"/>
                  <a:pt x="1634067" y="364067"/>
                </a:cubicBezTo>
                <a:cubicBezTo>
                  <a:pt x="2088445" y="0"/>
                  <a:pt x="2407356" y="406400"/>
                  <a:pt x="2726267" y="812800"/>
                </a:cubicBezTo>
              </a:path>
            </a:pathLst>
          </a:custGeom>
          <a:noFill/>
          <a:ln cap="flat" cmpd="sng" w="57150">
            <a:solidFill>
              <a:srgbClr val="FF0000"/>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32"/>
          <p:cNvSpPr txBox="1"/>
          <p:nvPr/>
        </p:nvSpPr>
        <p:spPr>
          <a:xfrm>
            <a:off x="3657600" y="2354818"/>
            <a:ext cx="42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Calibri"/>
                <a:ea typeface="Calibri"/>
                <a:cs typeface="Calibri"/>
                <a:sym typeface="Calibri"/>
              </a:rPr>
              <a:t>TP</a:t>
            </a:r>
            <a:endParaRPr b="1" i="0" sz="1800" u="none" cap="none" strike="noStrike">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Average</a:t>
            </a:r>
            <a:r>
              <a:rPr lang="en">
                <a:solidFill>
                  <a:srgbClr val="FF004E"/>
                </a:solidFill>
              </a:rPr>
              <a:t> Product (AP)</a:t>
            </a:r>
            <a:endParaRPr>
              <a:solidFill>
                <a:srgbClr val="FF004E"/>
              </a:solidFill>
            </a:endParaRPr>
          </a:p>
        </p:txBody>
      </p:sp>
      <p:graphicFrame>
        <p:nvGraphicFramePr>
          <p:cNvPr id="210" name="Google Shape;210;p33"/>
          <p:cNvGraphicFramePr/>
          <p:nvPr/>
        </p:nvGraphicFramePr>
        <p:xfrm>
          <a:off x="5358825" y="774675"/>
          <a:ext cx="3000000" cy="3000000"/>
        </p:xfrm>
        <a:graphic>
          <a:graphicData uri="http://schemas.openxmlformats.org/drawingml/2006/table">
            <a:tbl>
              <a:tblPr bandRow="1" firstRow="1">
                <a:noFill/>
                <a:tableStyleId>{1CBC0CF3-C2DD-4024-B5DF-9F89EF07B007}</a:tableStyleId>
              </a:tblPr>
              <a:tblGrid>
                <a:gridCol w="1186550"/>
                <a:gridCol w="1186550"/>
                <a:gridCol w="1186550"/>
              </a:tblGrid>
              <a:tr h="9144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Total Product (TP)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Average Product (AP)</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4.3</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3.5</a:t>
                      </a:r>
                      <a:endParaRPr b="1" sz="1800" u="none" cap="none" strike="noStrike"/>
                    </a:p>
                  </a:txBody>
                  <a:tcPr marT="45725" marB="45725" marR="91450" marL="91450"/>
                </a:tc>
              </a:tr>
            </a:tbl>
          </a:graphicData>
        </a:graphic>
      </p:graphicFrame>
      <p:sp>
        <p:nvSpPr>
          <p:cNvPr id="211" name="Google Shape;211;p33"/>
          <p:cNvSpPr txBox="1"/>
          <p:nvPr>
            <p:ph idx="1" type="body"/>
          </p:nvPr>
        </p:nvSpPr>
        <p:spPr>
          <a:xfrm>
            <a:off x="615825" y="1357725"/>
            <a:ext cx="47430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00"/>
              <a:t>  </a:t>
            </a:r>
            <a:r>
              <a:rPr lang="en" sz="2400"/>
              <a:t>Average Product (AP) or) is the amount of output produced per unit of a variable factor during a specific time period.</a:t>
            </a:r>
            <a:endParaRPr sz="2400"/>
          </a:p>
          <a:p>
            <a:pPr indent="-381000" lvl="0" marL="457200" rtl="0" algn="l">
              <a:spcBef>
                <a:spcPts val="0"/>
              </a:spcBef>
              <a:spcAft>
                <a:spcPts val="0"/>
              </a:spcAft>
              <a:buSzPts val="2400"/>
              <a:buChar char="●"/>
            </a:pPr>
            <a:r>
              <a:rPr lang="en" sz="2400"/>
              <a:t>AP = </a:t>
            </a:r>
            <a:r>
              <a:rPr lang="en" sz="2400" u="sng"/>
              <a:t>Total Product </a:t>
            </a:r>
            <a:r>
              <a:rPr lang="en" sz="2400"/>
              <a:t> </a:t>
            </a:r>
            <a:endParaRPr sz="2400"/>
          </a:p>
          <a:p>
            <a:pPr indent="0" lvl="0" marL="457200" rtl="0" algn="l">
              <a:spcBef>
                <a:spcPts val="600"/>
              </a:spcBef>
              <a:spcAft>
                <a:spcPts val="0"/>
              </a:spcAft>
              <a:buNone/>
            </a:pPr>
            <a:r>
              <a:rPr lang="en" sz="2400"/>
              <a:t>           Labor Input </a:t>
            </a:r>
            <a:endParaRPr sz="2400"/>
          </a:p>
          <a:p>
            <a:pPr indent="-381000" lvl="0" marL="457200" rtl="0" algn="l">
              <a:spcBef>
                <a:spcPts val="600"/>
              </a:spcBef>
              <a:spcAft>
                <a:spcPts val="0"/>
              </a:spcAft>
              <a:buSzPts val="2400"/>
              <a:buChar char="●"/>
            </a:pPr>
            <a:r>
              <a:rPr lang="en" sz="2400"/>
              <a:t>AP= </a:t>
            </a:r>
            <a:r>
              <a:rPr lang="en" sz="2400" u="sng"/>
              <a:t>TP</a:t>
            </a:r>
            <a:endParaRPr sz="2400" u="sng"/>
          </a:p>
          <a:p>
            <a:pPr indent="0" lvl="0" marL="457200" rtl="0" algn="l">
              <a:spcBef>
                <a:spcPts val="600"/>
              </a:spcBef>
              <a:spcAft>
                <a:spcPts val="0"/>
              </a:spcAft>
              <a:buNone/>
            </a:pPr>
            <a:r>
              <a:rPr lang="en" sz="2400"/>
              <a:t>          L</a:t>
            </a:r>
            <a:endParaRPr sz="24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1000"/>
                                        <p:tgtEl>
                                          <p:spTgt spid="2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1000"/>
                                        <p:tgtEl>
                                          <p:spTgt spid="2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animEffect filter="fade" transition="in">
                                      <p:cBhvr>
                                        <p:cTn dur="1000"/>
                                        <p:tgtEl>
                                          <p:spTgt spid="2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animEffect filter="fade" transition="in">
                                      <p:cBhvr>
                                        <p:cTn dur="1000"/>
                                        <p:tgtEl>
                                          <p:spTgt spid="2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Average</a:t>
            </a:r>
            <a:r>
              <a:rPr lang="en">
                <a:solidFill>
                  <a:srgbClr val="FF004E"/>
                </a:solidFill>
              </a:rPr>
              <a:t> Product (AP)</a:t>
            </a:r>
            <a:endParaRPr>
              <a:solidFill>
                <a:srgbClr val="FF004E"/>
              </a:solidFill>
            </a:endParaRPr>
          </a:p>
        </p:txBody>
      </p:sp>
      <p:cxnSp>
        <p:nvCxnSpPr>
          <p:cNvPr id="217" name="Google Shape;217;p34"/>
          <p:cNvCxnSpPr/>
          <p:nvPr/>
        </p:nvCxnSpPr>
        <p:spPr>
          <a:xfrm rot="-5400000">
            <a:off x="-533444" y="3105194"/>
            <a:ext cx="30480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218" name="Google Shape;218;p34"/>
          <p:cNvCxnSpPr/>
          <p:nvPr/>
        </p:nvCxnSpPr>
        <p:spPr>
          <a:xfrm>
            <a:off x="990600" y="4629150"/>
            <a:ext cx="37338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sp>
        <p:nvSpPr>
          <p:cNvPr id="219" name="Google Shape;219;p34"/>
          <p:cNvSpPr txBox="1"/>
          <p:nvPr/>
        </p:nvSpPr>
        <p:spPr>
          <a:xfrm>
            <a:off x="3854048" y="4629150"/>
            <a:ext cx="1529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Units of Labor</a:t>
            </a:r>
            <a:endParaRPr b="1" i="0" sz="1800" u="none" cap="none" strike="noStrike">
              <a:solidFill>
                <a:schemeClr val="dk1"/>
              </a:solidFill>
              <a:latin typeface="Calibri"/>
              <a:ea typeface="Calibri"/>
              <a:cs typeface="Calibri"/>
              <a:sym typeface="Calibri"/>
            </a:endParaRPr>
          </a:p>
        </p:txBody>
      </p:sp>
      <p:sp>
        <p:nvSpPr>
          <p:cNvPr id="220" name="Google Shape;220;p34"/>
          <p:cNvSpPr txBox="1"/>
          <p:nvPr/>
        </p:nvSpPr>
        <p:spPr>
          <a:xfrm>
            <a:off x="452525" y="1657350"/>
            <a:ext cx="50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A</a:t>
            </a:r>
            <a:r>
              <a:rPr b="1" i="0" lang="en" sz="1800" u="none" cap="none" strike="noStrike">
                <a:solidFill>
                  <a:schemeClr val="dk1"/>
                </a:solidFill>
                <a:latin typeface="Calibri"/>
                <a:ea typeface="Calibri"/>
                <a:cs typeface="Calibri"/>
                <a:sym typeface="Calibri"/>
              </a:rPr>
              <a:t>P</a:t>
            </a:r>
            <a:endParaRPr b="1" i="0" sz="1800" u="none" cap="none" strike="noStrike">
              <a:solidFill>
                <a:schemeClr val="dk1"/>
              </a:solidFill>
              <a:latin typeface="Calibri"/>
              <a:ea typeface="Calibri"/>
              <a:cs typeface="Calibri"/>
              <a:sym typeface="Calibri"/>
            </a:endParaRPr>
          </a:p>
        </p:txBody>
      </p:sp>
      <p:sp>
        <p:nvSpPr>
          <p:cNvPr id="221" name="Google Shape;221;p34"/>
          <p:cNvSpPr txBox="1"/>
          <p:nvPr/>
        </p:nvSpPr>
        <p:spPr>
          <a:xfrm>
            <a:off x="762000" y="4564618"/>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O</a:t>
            </a:r>
            <a:endParaRPr b="1" i="0" sz="1800" u="none" cap="none" strike="noStrike">
              <a:solidFill>
                <a:schemeClr val="dk1"/>
              </a:solidFill>
              <a:latin typeface="Calibri"/>
              <a:ea typeface="Calibri"/>
              <a:cs typeface="Calibri"/>
              <a:sym typeface="Calibri"/>
            </a:endParaRPr>
          </a:p>
        </p:txBody>
      </p:sp>
      <p:graphicFrame>
        <p:nvGraphicFramePr>
          <p:cNvPr id="222" name="Google Shape;222;p34"/>
          <p:cNvGraphicFramePr/>
          <p:nvPr/>
        </p:nvGraphicFramePr>
        <p:xfrm>
          <a:off x="5358825" y="622275"/>
          <a:ext cx="3000000" cy="3000000"/>
        </p:xfrm>
        <a:graphic>
          <a:graphicData uri="http://schemas.openxmlformats.org/drawingml/2006/table">
            <a:tbl>
              <a:tblPr bandRow="1" firstRow="1">
                <a:noFill/>
                <a:tableStyleId>{1CBC0CF3-C2DD-4024-B5DF-9F89EF07B007}</a:tableStyleId>
              </a:tblPr>
              <a:tblGrid>
                <a:gridCol w="1186550"/>
                <a:gridCol w="1186550"/>
                <a:gridCol w="1186550"/>
              </a:tblGrid>
              <a:tr h="9144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Total Product (TP)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Average Product (AP)</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5.6</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4.3</a:t>
                      </a:r>
                      <a:endParaRPr b="1"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3.5</a:t>
                      </a:r>
                      <a:endParaRPr b="1" sz="1800" u="none" cap="none" strike="noStrike"/>
                    </a:p>
                  </a:txBody>
                  <a:tcPr marT="45725" marB="45725" marR="91450" marL="91450"/>
                </a:tc>
              </a:tr>
            </a:tbl>
          </a:graphicData>
        </a:graphic>
      </p:graphicFrame>
      <p:sp>
        <p:nvSpPr>
          <p:cNvPr id="223" name="Google Shape;223;p34"/>
          <p:cNvSpPr/>
          <p:nvPr/>
        </p:nvSpPr>
        <p:spPr>
          <a:xfrm>
            <a:off x="987136" y="3352800"/>
            <a:ext cx="2732809" cy="1260764"/>
          </a:xfrm>
          <a:custGeom>
            <a:rect b="b" l="l" r="r" t="t"/>
            <a:pathLst>
              <a:path extrusionOk="0" h="1260764" w="2732809">
                <a:moveTo>
                  <a:pt x="0" y="1260764"/>
                </a:moveTo>
                <a:cubicBezTo>
                  <a:pt x="484043" y="716973"/>
                  <a:pt x="968087" y="173182"/>
                  <a:pt x="1423555" y="86591"/>
                </a:cubicBezTo>
                <a:cubicBezTo>
                  <a:pt x="1879023" y="0"/>
                  <a:pt x="2305916" y="370609"/>
                  <a:pt x="2732809" y="741218"/>
                </a:cubicBezTo>
              </a:path>
            </a:pathLst>
          </a:custGeom>
          <a:noFill/>
          <a:ln cap="flat" cmpd="sng" w="5715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34"/>
          <p:cNvSpPr txBox="1"/>
          <p:nvPr/>
        </p:nvSpPr>
        <p:spPr>
          <a:xfrm>
            <a:off x="3678462" y="3878818"/>
            <a:ext cx="447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CC"/>
                </a:solidFill>
                <a:latin typeface="Calibri"/>
                <a:ea typeface="Calibri"/>
                <a:cs typeface="Calibri"/>
                <a:sym typeface="Calibri"/>
              </a:rPr>
              <a:t>AP</a:t>
            </a:r>
            <a:endParaRPr b="1" i="0" sz="1800" u="none" cap="none" strike="noStrike">
              <a:solidFill>
                <a:srgbClr val="0000CC"/>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Marginal Product (MP)</a:t>
            </a:r>
            <a:endParaRPr>
              <a:solidFill>
                <a:srgbClr val="FF004E"/>
              </a:solidFill>
            </a:endParaRPr>
          </a:p>
        </p:txBody>
      </p:sp>
      <p:sp>
        <p:nvSpPr>
          <p:cNvPr id="230" name="Google Shape;230;p35"/>
          <p:cNvSpPr txBox="1"/>
          <p:nvPr>
            <p:ph idx="1" type="body"/>
          </p:nvPr>
        </p:nvSpPr>
        <p:spPr>
          <a:xfrm>
            <a:off x="615825" y="1357725"/>
            <a:ext cx="47430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Marginal Product (MP) is the change in Total Product due to the change in employing one extra unit of  a variable factor.</a:t>
            </a:r>
            <a:endParaRPr sz="2400"/>
          </a:p>
          <a:p>
            <a:pPr indent="-381000" lvl="0" marL="457200" rtl="0" algn="l">
              <a:spcBef>
                <a:spcPts val="0"/>
              </a:spcBef>
              <a:spcAft>
                <a:spcPts val="0"/>
              </a:spcAft>
              <a:buSzPts val="2400"/>
              <a:buChar char="●"/>
            </a:pPr>
            <a:r>
              <a:rPr lang="en" sz="2400"/>
              <a:t>MP = </a:t>
            </a:r>
            <a:r>
              <a:rPr lang="en" sz="2400" u="sng"/>
              <a:t>Change in Total Product </a:t>
            </a:r>
            <a:r>
              <a:rPr lang="en" sz="2400"/>
              <a:t> </a:t>
            </a:r>
            <a:endParaRPr sz="2400"/>
          </a:p>
          <a:p>
            <a:pPr indent="0" lvl="0" marL="457200" rtl="0" algn="l">
              <a:spcBef>
                <a:spcPts val="600"/>
              </a:spcBef>
              <a:spcAft>
                <a:spcPts val="0"/>
              </a:spcAft>
              <a:buNone/>
            </a:pPr>
            <a:r>
              <a:rPr lang="en" sz="2400"/>
              <a:t>          Change in Labor Input </a:t>
            </a:r>
            <a:endParaRPr sz="2400"/>
          </a:p>
          <a:p>
            <a:pPr indent="-381000" lvl="0" marL="457200" rtl="0" algn="l">
              <a:spcBef>
                <a:spcPts val="600"/>
              </a:spcBef>
              <a:spcAft>
                <a:spcPts val="0"/>
              </a:spcAft>
              <a:buSzPts val="2400"/>
              <a:buChar char="●"/>
            </a:pPr>
            <a:r>
              <a:rPr lang="en" sz="2400"/>
              <a:t>MP= </a:t>
            </a:r>
            <a:r>
              <a:rPr lang="en" sz="3000" u="sng">
                <a:latin typeface="Times New Roman"/>
                <a:ea typeface="Times New Roman"/>
                <a:cs typeface="Times New Roman"/>
                <a:sym typeface="Times New Roman"/>
              </a:rPr>
              <a:t>Δ</a:t>
            </a:r>
            <a:r>
              <a:rPr lang="en" sz="2400" u="sng"/>
              <a:t>TP</a:t>
            </a:r>
            <a:endParaRPr sz="2400" u="sng"/>
          </a:p>
          <a:p>
            <a:pPr indent="0" lvl="0" marL="457200" rtl="0" algn="l">
              <a:spcBef>
                <a:spcPts val="600"/>
              </a:spcBef>
              <a:spcAft>
                <a:spcPts val="0"/>
              </a:spcAft>
              <a:buNone/>
            </a:pPr>
            <a:r>
              <a:rPr lang="en" sz="2400"/>
              <a:t>          </a:t>
            </a:r>
            <a:r>
              <a:rPr lang="en" sz="3000">
                <a:latin typeface="Times New Roman"/>
                <a:ea typeface="Times New Roman"/>
                <a:cs typeface="Times New Roman"/>
                <a:sym typeface="Times New Roman"/>
              </a:rPr>
              <a:t>Δ</a:t>
            </a:r>
            <a:r>
              <a:rPr lang="en" sz="2400"/>
              <a:t>L</a:t>
            </a:r>
            <a:endParaRPr sz="2400"/>
          </a:p>
          <a:p>
            <a:pPr indent="0" lvl="0" marL="0" rtl="0" algn="l">
              <a:spcBef>
                <a:spcPts val="0"/>
              </a:spcBef>
              <a:spcAft>
                <a:spcPts val="0"/>
              </a:spcAft>
              <a:buNone/>
            </a:pPr>
            <a:r>
              <a:rPr lang="en" sz="2400"/>
              <a:t>			</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600"/>
              </a:spcBef>
              <a:spcAft>
                <a:spcPts val="0"/>
              </a:spcAft>
              <a:buNone/>
            </a:pPr>
            <a:r>
              <a:t/>
            </a:r>
            <a:endParaRPr sz="2400"/>
          </a:p>
        </p:txBody>
      </p:sp>
      <p:graphicFrame>
        <p:nvGraphicFramePr>
          <p:cNvPr id="231" name="Google Shape;231;p35"/>
          <p:cNvGraphicFramePr/>
          <p:nvPr/>
        </p:nvGraphicFramePr>
        <p:xfrm>
          <a:off x="5193075" y="820350"/>
          <a:ext cx="3000000" cy="3000000"/>
        </p:xfrm>
        <a:graphic>
          <a:graphicData uri="http://schemas.openxmlformats.org/drawingml/2006/table">
            <a:tbl>
              <a:tblPr bandRow="1" firstRow="1">
                <a:noFill/>
                <a:tableStyleId>{1CBC0CF3-C2DD-4024-B5DF-9F89EF07B007}</a:tableStyleId>
              </a:tblPr>
              <a:tblGrid>
                <a:gridCol w="1265750"/>
                <a:gridCol w="1265750"/>
                <a:gridCol w="1265750"/>
              </a:tblGrid>
              <a:tr h="9144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Total Product (TP)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Marginal Product (MP)</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- 2</a:t>
                      </a:r>
                      <a:endParaRPr b="1"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692025" y="574900"/>
            <a:ext cx="440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Let’s Read………….</a:t>
            </a:r>
            <a:endParaRPr sz="3000"/>
          </a:p>
        </p:txBody>
      </p:sp>
      <p:sp>
        <p:nvSpPr>
          <p:cNvPr id="97" name="Google Shape;97;p18"/>
          <p:cNvSpPr txBox="1"/>
          <p:nvPr/>
        </p:nvSpPr>
        <p:spPr>
          <a:xfrm>
            <a:off x="721600" y="1130625"/>
            <a:ext cx="7797300" cy="3909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Titillium Web"/>
              <a:buChar char="●"/>
            </a:pPr>
            <a:r>
              <a:rPr lang="en" sz="2200">
                <a:solidFill>
                  <a:schemeClr val="dk1"/>
                </a:solidFill>
                <a:latin typeface="Titillium Web"/>
                <a:ea typeface="Titillium Web"/>
                <a:cs typeface="Titillium Web"/>
                <a:sym typeface="Titillium Web"/>
              </a:rPr>
              <a:t>In the fall of 1990, a British scientist named Tim Berners- Lee invented the World Wide Web. </a:t>
            </a:r>
            <a:endParaRPr sz="2200">
              <a:solidFill>
                <a:schemeClr val="dk1"/>
              </a:solidFill>
              <a:latin typeface="Titillium Web"/>
              <a:ea typeface="Titillium Web"/>
              <a:cs typeface="Titillium Web"/>
              <a:sym typeface="Titillium Web"/>
            </a:endParaRPr>
          </a:p>
          <a:p>
            <a:pPr indent="-368300" lvl="0" marL="457200" rtl="0" algn="l">
              <a:spcBef>
                <a:spcPts val="0"/>
              </a:spcBef>
              <a:spcAft>
                <a:spcPts val="0"/>
              </a:spcAft>
              <a:buClr>
                <a:schemeClr val="dk1"/>
              </a:buClr>
              <a:buSzPts val="2200"/>
              <a:buFont typeface="Titillium Web"/>
              <a:buChar char="●"/>
            </a:pPr>
            <a:r>
              <a:rPr lang="en" sz="2200">
                <a:solidFill>
                  <a:schemeClr val="dk1"/>
                </a:solidFill>
                <a:latin typeface="Titillium Web"/>
                <a:ea typeface="Titillium Web"/>
                <a:cs typeface="Titillium Web"/>
                <a:sym typeface="Titillium Web"/>
              </a:rPr>
              <a:t>This remarkable idea paved the way for the creation of thousands of profitable businesses that include Facebook and Twitter, Apple, Microsoft, Google, and Yahoo!. </a:t>
            </a:r>
            <a:endParaRPr sz="2200">
              <a:solidFill>
                <a:schemeClr val="dk1"/>
              </a:solidFill>
              <a:latin typeface="Titillium Web"/>
              <a:ea typeface="Titillium Web"/>
              <a:cs typeface="Titillium Web"/>
              <a:sym typeface="Titillium Web"/>
            </a:endParaRPr>
          </a:p>
          <a:p>
            <a:pPr indent="-368300" lvl="0" marL="457200" rtl="0" algn="l">
              <a:spcBef>
                <a:spcPts val="0"/>
              </a:spcBef>
              <a:spcAft>
                <a:spcPts val="0"/>
              </a:spcAft>
              <a:buClr>
                <a:schemeClr val="dk1"/>
              </a:buClr>
              <a:buSzPts val="2200"/>
              <a:buFont typeface="Titillium Web"/>
              <a:buChar char="●"/>
            </a:pPr>
            <a:r>
              <a:rPr lang="en" sz="2200">
                <a:solidFill>
                  <a:schemeClr val="dk1"/>
                </a:solidFill>
                <a:latin typeface="Titillium Web"/>
                <a:ea typeface="Titillium Web"/>
                <a:cs typeface="Titillium Web"/>
                <a:sym typeface="Titillium Web"/>
              </a:rPr>
              <a:t>Some of these successful dot.com firms sell goods and others sell services. </a:t>
            </a:r>
            <a:endParaRPr sz="2200">
              <a:solidFill>
                <a:schemeClr val="dk1"/>
              </a:solidFill>
              <a:latin typeface="Titillium Web"/>
              <a:ea typeface="Titillium Web"/>
              <a:cs typeface="Titillium Web"/>
              <a:sym typeface="Titillium Web"/>
            </a:endParaRPr>
          </a:p>
          <a:p>
            <a:pPr indent="-368300" lvl="0" marL="457200" rtl="0" algn="l">
              <a:spcBef>
                <a:spcPts val="0"/>
              </a:spcBef>
              <a:spcAft>
                <a:spcPts val="0"/>
              </a:spcAft>
              <a:buClr>
                <a:schemeClr val="dk1"/>
              </a:buClr>
              <a:buSzPts val="2200"/>
              <a:buFont typeface="Titillium Web"/>
              <a:buChar char="●"/>
            </a:pPr>
            <a:r>
              <a:rPr lang="en" sz="2200">
                <a:solidFill>
                  <a:schemeClr val="dk1"/>
                </a:solidFill>
                <a:latin typeface="Titillium Web"/>
                <a:ea typeface="Titillium Web"/>
                <a:cs typeface="Titillium Web"/>
                <a:sym typeface="Titillium Web"/>
              </a:rPr>
              <a:t>But many firms don’t make the things they sell.They buy them from other firms. For eg, Apple doesn’t make the iPhone. Intel makes its memory chip and Foxconn, a firm in Taiwan, assembles its components. </a:t>
            </a:r>
            <a:endParaRPr sz="2200">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Marginal Product (MP)</a:t>
            </a:r>
            <a:endParaRPr>
              <a:solidFill>
                <a:srgbClr val="FF004E"/>
              </a:solidFill>
            </a:endParaRPr>
          </a:p>
        </p:txBody>
      </p:sp>
      <p:cxnSp>
        <p:nvCxnSpPr>
          <p:cNvPr id="237" name="Google Shape;237;p36"/>
          <p:cNvCxnSpPr/>
          <p:nvPr/>
        </p:nvCxnSpPr>
        <p:spPr>
          <a:xfrm rot="-5400000">
            <a:off x="-533444" y="3105194"/>
            <a:ext cx="30480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238" name="Google Shape;238;p36"/>
          <p:cNvCxnSpPr/>
          <p:nvPr/>
        </p:nvCxnSpPr>
        <p:spPr>
          <a:xfrm>
            <a:off x="990600" y="4629150"/>
            <a:ext cx="37338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sp>
        <p:nvSpPr>
          <p:cNvPr id="239" name="Google Shape;239;p36"/>
          <p:cNvSpPr txBox="1"/>
          <p:nvPr/>
        </p:nvSpPr>
        <p:spPr>
          <a:xfrm>
            <a:off x="3854048" y="4629150"/>
            <a:ext cx="1529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Units of Labor</a:t>
            </a:r>
            <a:endParaRPr b="1" i="0" sz="1800" u="none" cap="none" strike="noStrike">
              <a:solidFill>
                <a:schemeClr val="dk1"/>
              </a:solidFill>
              <a:latin typeface="Calibri"/>
              <a:ea typeface="Calibri"/>
              <a:cs typeface="Calibri"/>
              <a:sym typeface="Calibri"/>
            </a:endParaRPr>
          </a:p>
        </p:txBody>
      </p:sp>
      <p:sp>
        <p:nvSpPr>
          <p:cNvPr id="240" name="Google Shape;240;p36"/>
          <p:cNvSpPr txBox="1"/>
          <p:nvPr/>
        </p:nvSpPr>
        <p:spPr>
          <a:xfrm>
            <a:off x="452525" y="1657350"/>
            <a:ext cx="72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M</a:t>
            </a:r>
            <a:r>
              <a:rPr b="1" i="0" lang="en" sz="1800" u="none" cap="none" strike="noStrike">
                <a:solidFill>
                  <a:schemeClr val="dk1"/>
                </a:solidFill>
                <a:latin typeface="Calibri"/>
                <a:ea typeface="Calibri"/>
                <a:cs typeface="Calibri"/>
                <a:sym typeface="Calibri"/>
              </a:rPr>
              <a:t>P</a:t>
            </a:r>
            <a:endParaRPr b="1" i="0" sz="1800" u="none" cap="none" strike="noStrike">
              <a:solidFill>
                <a:schemeClr val="dk1"/>
              </a:solidFill>
              <a:latin typeface="Calibri"/>
              <a:ea typeface="Calibri"/>
              <a:cs typeface="Calibri"/>
              <a:sym typeface="Calibri"/>
            </a:endParaRPr>
          </a:p>
        </p:txBody>
      </p:sp>
      <p:sp>
        <p:nvSpPr>
          <p:cNvPr id="241" name="Google Shape;241;p36"/>
          <p:cNvSpPr txBox="1"/>
          <p:nvPr/>
        </p:nvSpPr>
        <p:spPr>
          <a:xfrm>
            <a:off x="762000" y="4564618"/>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O</a:t>
            </a:r>
            <a:endParaRPr b="1" i="0" sz="1800" u="none" cap="none" strike="noStrike">
              <a:solidFill>
                <a:schemeClr val="dk1"/>
              </a:solidFill>
              <a:latin typeface="Calibri"/>
              <a:ea typeface="Calibri"/>
              <a:cs typeface="Calibri"/>
              <a:sym typeface="Calibri"/>
            </a:endParaRPr>
          </a:p>
        </p:txBody>
      </p:sp>
      <p:sp>
        <p:nvSpPr>
          <p:cNvPr id="242" name="Google Shape;242;p36"/>
          <p:cNvSpPr/>
          <p:nvPr/>
        </p:nvSpPr>
        <p:spPr>
          <a:xfrm>
            <a:off x="987136" y="2919845"/>
            <a:ext cx="2452255" cy="1901537"/>
          </a:xfrm>
          <a:custGeom>
            <a:rect b="b" l="l" r="r" t="t"/>
            <a:pathLst>
              <a:path extrusionOk="0" h="1901537" w="2452255">
                <a:moveTo>
                  <a:pt x="0" y="1714500"/>
                </a:moveTo>
                <a:cubicBezTo>
                  <a:pt x="320386" y="857250"/>
                  <a:pt x="640773" y="0"/>
                  <a:pt x="1049482" y="31173"/>
                </a:cubicBezTo>
                <a:cubicBezTo>
                  <a:pt x="1458191" y="62346"/>
                  <a:pt x="2452255" y="1901537"/>
                  <a:pt x="2452255" y="1901537"/>
                </a:cubicBezTo>
                <a:lnTo>
                  <a:pt x="2452255" y="1901537"/>
                </a:lnTo>
              </a:path>
            </a:pathLst>
          </a:custGeom>
          <a:noFill/>
          <a:ln cap="flat" cmpd="sng" w="57150">
            <a:solidFill>
              <a:srgbClr val="990099"/>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36"/>
          <p:cNvSpPr txBox="1"/>
          <p:nvPr/>
        </p:nvSpPr>
        <p:spPr>
          <a:xfrm>
            <a:off x="3352800" y="4717018"/>
            <a:ext cx="510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990099"/>
                </a:solidFill>
                <a:latin typeface="Calibri"/>
                <a:ea typeface="Calibri"/>
                <a:cs typeface="Calibri"/>
                <a:sym typeface="Calibri"/>
              </a:rPr>
              <a:t>MP</a:t>
            </a:r>
            <a:endParaRPr b="1" i="0" sz="1800" u="none" cap="none" strike="noStrike">
              <a:solidFill>
                <a:srgbClr val="990099"/>
              </a:solidFill>
              <a:latin typeface="Calibri"/>
              <a:ea typeface="Calibri"/>
              <a:cs typeface="Calibri"/>
              <a:sym typeface="Calibri"/>
            </a:endParaRPr>
          </a:p>
        </p:txBody>
      </p:sp>
      <p:graphicFrame>
        <p:nvGraphicFramePr>
          <p:cNvPr id="244" name="Google Shape;244;p36"/>
          <p:cNvGraphicFramePr/>
          <p:nvPr/>
        </p:nvGraphicFramePr>
        <p:xfrm>
          <a:off x="5194350" y="438150"/>
          <a:ext cx="3000000" cy="3000000"/>
        </p:xfrm>
        <a:graphic>
          <a:graphicData uri="http://schemas.openxmlformats.org/drawingml/2006/table">
            <a:tbl>
              <a:tblPr bandRow="1" firstRow="1">
                <a:noFill/>
                <a:tableStyleId>{1CBC0CF3-C2DD-4024-B5DF-9F89EF07B007}</a:tableStyleId>
              </a:tblPr>
              <a:tblGrid>
                <a:gridCol w="1265750"/>
                <a:gridCol w="1265750"/>
                <a:gridCol w="1265750"/>
              </a:tblGrid>
              <a:tr h="9144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Units of Labor (L)</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Total Product (TP)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Marginal Product (MP)</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sz="14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18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4</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7</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30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0</a:t>
                      </a:r>
                      <a:endParaRPr b="1" sz="1800" u="none" cap="none" strike="noStrike"/>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28</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- 2</a:t>
                      </a:r>
                      <a:endParaRPr b="1"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TP, AP &amp; MP with Law of Variable Proportions</a:t>
            </a:r>
            <a:endParaRPr>
              <a:solidFill>
                <a:srgbClr val="FF004E"/>
              </a:solidFill>
            </a:endParaRPr>
          </a:p>
        </p:txBody>
      </p:sp>
      <p:sp>
        <p:nvSpPr>
          <p:cNvPr id="250" name="Google Shape;250;p37"/>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Law of Variable Proportion states that as we combine more and more of the variable factor along with the fixed factor, TP initially increases at an increasing rate, then at diminishing rate and then at a negative rate.</a:t>
            </a:r>
            <a:endParaRPr sz="2400"/>
          </a:p>
          <a:p>
            <a:pPr indent="0" lvl="0" marL="457200" rtl="0" algn="l">
              <a:spcBef>
                <a:spcPts val="6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Variable Proportions - Assumptions</a:t>
            </a:r>
            <a:endParaRPr>
              <a:solidFill>
                <a:srgbClr val="FF004E"/>
              </a:solidFill>
            </a:endParaRPr>
          </a:p>
        </p:txBody>
      </p:sp>
      <p:sp>
        <p:nvSpPr>
          <p:cNvPr id="256" name="Google Shape;256;p38"/>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State of technology is constant.</a:t>
            </a:r>
            <a:endParaRPr sz="2400"/>
          </a:p>
          <a:p>
            <a:pPr indent="-381000" lvl="0" marL="457200" rtl="0" algn="l">
              <a:spcBef>
                <a:spcPts val="0"/>
              </a:spcBef>
              <a:spcAft>
                <a:spcPts val="0"/>
              </a:spcAft>
              <a:buSzPts val="2400"/>
              <a:buChar char="●"/>
            </a:pPr>
            <a:r>
              <a:rPr lang="en" sz="2400"/>
              <a:t>All units of the variable factor are homogenous.</a:t>
            </a:r>
            <a:endParaRPr sz="2400"/>
          </a:p>
          <a:p>
            <a:pPr indent="-381000" lvl="0" marL="457200" rtl="0" algn="l">
              <a:spcBef>
                <a:spcPts val="0"/>
              </a:spcBef>
              <a:spcAft>
                <a:spcPts val="0"/>
              </a:spcAft>
              <a:buSzPts val="2400"/>
              <a:buChar char="●"/>
            </a:pPr>
            <a:r>
              <a:rPr lang="en" sz="2400"/>
              <a:t>There must always be some fixed input.</a:t>
            </a:r>
            <a:endParaRPr sz="2400"/>
          </a:p>
          <a:p>
            <a:pPr indent="0" lvl="0" marL="9144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1000"/>
                                        <p:tgtEl>
                                          <p:spTgt spid="2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Three Stages of</a:t>
            </a:r>
            <a:r>
              <a:rPr lang="en">
                <a:solidFill>
                  <a:srgbClr val="FF004E"/>
                </a:solidFill>
              </a:rPr>
              <a:t> Law of Variable Proportions</a:t>
            </a:r>
            <a:endParaRPr>
              <a:solidFill>
                <a:srgbClr val="FF004E"/>
              </a:solidFill>
            </a:endParaRPr>
          </a:p>
        </p:txBody>
      </p:sp>
      <p:sp>
        <p:nvSpPr>
          <p:cNvPr id="262" name="Google Shape;262;p39"/>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Stage of Increasing Returns</a:t>
            </a:r>
            <a:endParaRPr sz="2400"/>
          </a:p>
          <a:p>
            <a:pPr indent="-381000" lvl="0" marL="457200" rtl="0" algn="l">
              <a:spcBef>
                <a:spcPts val="0"/>
              </a:spcBef>
              <a:spcAft>
                <a:spcPts val="0"/>
              </a:spcAft>
              <a:buSzPts val="2400"/>
              <a:buChar char="●"/>
            </a:pPr>
            <a:r>
              <a:rPr lang="en" sz="2400"/>
              <a:t>Stage of Diminishing Returns</a:t>
            </a:r>
            <a:endParaRPr sz="2400"/>
          </a:p>
          <a:p>
            <a:pPr indent="-381000" lvl="0" marL="457200" rtl="0" algn="l">
              <a:spcBef>
                <a:spcPts val="0"/>
              </a:spcBef>
              <a:spcAft>
                <a:spcPts val="0"/>
              </a:spcAft>
              <a:buSzPts val="2400"/>
              <a:buChar char="●"/>
            </a:pPr>
            <a:r>
              <a:rPr lang="en" sz="2400"/>
              <a:t>Stage of Negative Returns</a:t>
            </a:r>
            <a:endParaRPr sz="2400"/>
          </a:p>
          <a:p>
            <a:pPr indent="0" lvl="0" marL="457200" rtl="0" algn="l">
              <a:spcBef>
                <a:spcPts val="600"/>
              </a:spcBef>
              <a:spcAft>
                <a:spcPts val="0"/>
              </a:spcAft>
              <a:buNone/>
            </a:pPr>
            <a:r>
              <a:t/>
            </a:r>
            <a:endParaRPr sz="2400"/>
          </a:p>
          <a:p>
            <a:pPr indent="0" lvl="0" marL="9144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cxnSp>
        <p:nvCxnSpPr>
          <p:cNvPr id="267" name="Google Shape;267;p40"/>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268" name="Google Shape;268;p40"/>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269" name="Google Shape;269;p40"/>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270" name="Google Shape;270;p40"/>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271" name="Google Shape;271;p40"/>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272" name="Google Shape;272;p40"/>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273" name="Google Shape;273;p40"/>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274" name="Google Shape;274;p40"/>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275" name="Google Shape;275;p40"/>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276" name="Google Shape;276;p40"/>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277" name="Google Shape;277;p40"/>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40"/>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279" name="Google Shape;279;p40"/>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280" name="Google Shape;280;p40"/>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281" name="Google Shape;281;p40"/>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282" name="Google Shape;282;p40"/>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283" name="Google Shape;283;p40"/>
          <p:cNvCxnSpPr>
            <a:endCxn id="284"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285" name="Google Shape;285;p40"/>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6" name="Google Shape;286;p40"/>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284" name="Google Shape;284;p40"/>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40"/>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288" name="Google Shape;288;p40"/>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289" name="Google Shape;289;p40"/>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290" name="Google Shape;290;p40"/>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291" name="Google Shape;291;p40"/>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292" name="Google Shape;292;p40"/>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293" name="Google Shape;293;p40"/>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294" name="Google Shape;294;p40"/>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295" name="Google Shape;295;p40"/>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296" name="Google Shape;296;p40"/>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297" name="Google Shape;297;p40"/>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298" name="Google Shape;298;p40"/>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299" name="Google Shape;299;p40"/>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300" name="Google Shape;300;p40"/>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301" name="Google Shape;301;p40"/>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302" name="Google Shape;302;p40"/>
          <p:cNvCxnSpPr>
            <a:endCxn id="290" idx="0"/>
          </p:cNvCxnSpPr>
          <p:nvPr/>
        </p:nvCxnSpPr>
        <p:spPr>
          <a:xfrm>
            <a:off x="6373419" y="902396"/>
            <a:ext cx="139500" cy="217800"/>
          </a:xfrm>
          <a:prstGeom prst="straightConnector1">
            <a:avLst/>
          </a:prstGeom>
          <a:noFill/>
          <a:ln cap="flat" cmpd="sng" w="19050">
            <a:solidFill>
              <a:srgbClr val="FF0066"/>
            </a:solidFill>
            <a:prstDash val="solid"/>
            <a:round/>
            <a:headEnd len="sm" w="sm" type="none"/>
            <a:tailEnd len="med" w="med" type="triangle"/>
          </a:ln>
        </p:spPr>
      </p:cxnSp>
      <p:sp>
        <p:nvSpPr>
          <p:cNvPr id="303" name="Google Shape;303;p40"/>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304" name="Google Shape;304;p40"/>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305" name="Google Shape;305;p40"/>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306" name="Google Shape;306;p40"/>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7" name="Google Shape;307;p40"/>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40"/>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p40"/>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0" name="Google Shape;310;p40"/>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1" name="Google Shape;311;p40"/>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2" name="Google Shape;312;p40"/>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3" name="Google Shape;313;p40"/>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4" name="Google Shape;314;p40"/>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 name="Google Shape;315;p40"/>
          <p:cNvSpPr txBox="1"/>
          <p:nvPr>
            <p:ph type="title"/>
          </p:nvPr>
        </p:nvSpPr>
        <p:spPr>
          <a:xfrm>
            <a:off x="615825" y="498700"/>
            <a:ext cx="4368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FF004E"/>
                </a:solidFill>
              </a:rPr>
              <a:t>Law of Variable Proportions</a:t>
            </a:r>
            <a:endParaRPr u="sng">
              <a:solidFill>
                <a:srgbClr val="0000CC"/>
              </a:solidFill>
            </a:endParaRPr>
          </a:p>
        </p:txBody>
      </p:sp>
      <p:graphicFrame>
        <p:nvGraphicFramePr>
          <p:cNvPr id="316" name="Google Shape;316;p40"/>
          <p:cNvGraphicFramePr/>
          <p:nvPr/>
        </p:nvGraphicFramePr>
        <p:xfrm>
          <a:off x="688800" y="1243035"/>
          <a:ext cx="3000000" cy="3000000"/>
        </p:xfrm>
        <a:graphic>
          <a:graphicData uri="http://schemas.openxmlformats.org/drawingml/2006/table">
            <a:tbl>
              <a:tblPr bandRow="1" firstRow="1">
                <a:noFill/>
                <a:tableStyleId>{1CBC0CF3-C2DD-4024-B5DF-9F89EF07B007}</a:tableStyleId>
              </a:tblPr>
              <a:tblGrid>
                <a:gridCol w="1067575"/>
                <a:gridCol w="1067575"/>
                <a:gridCol w="1067575"/>
                <a:gridCol w="1067575"/>
              </a:tblGrid>
              <a:tr h="472425">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Titillium Web"/>
                          <a:ea typeface="Titillium Web"/>
                          <a:cs typeface="Titillium Web"/>
                          <a:sym typeface="Titillium Web"/>
                        </a:rPr>
                        <a:t>L</a:t>
                      </a:r>
                      <a:endParaRPr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Titillium Web"/>
                          <a:ea typeface="Titillium Web"/>
                          <a:cs typeface="Titillium Web"/>
                          <a:sym typeface="Titillium Web"/>
                        </a:rPr>
                        <a:t> </a:t>
                      </a:r>
                      <a:r>
                        <a:rPr lang="en" sz="1800">
                          <a:latin typeface="Titillium Web"/>
                          <a:ea typeface="Titillium Web"/>
                          <a:cs typeface="Titillium Web"/>
                          <a:sym typeface="Titillium Web"/>
                        </a:rPr>
                        <a:t>TP</a:t>
                      </a:r>
                      <a:endParaRPr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None/>
                      </a:pPr>
                      <a:r>
                        <a:rPr lang="en" sz="1800">
                          <a:latin typeface="Titillium Web"/>
                          <a:ea typeface="Titillium Web"/>
                          <a:cs typeface="Titillium Web"/>
                          <a:sym typeface="Titillium Web"/>
                        </a:rPr>
                        <a:t>AP</a:t>
                      </a:r>
                      <a:endParaRPr sz="1800" u="none" cap="none" strike="noStrike">
                        <a:latin typeface="Titillium Web"/>
                        <a:ea typeface="Titillium Web"/>
                        <a:cs typeface="Titillium Web"/>
                        <a:sym typeface="Titillium Web"/>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Titillium Web"/>
                          <a:ea typeface="Titillium Web"/>
                          <a:cs typeface="Titillium Web"/>
                          <a:sym typeface="Titillium Web"/>
                        </a:rPr>
                        <a:t>MP</a:t>
                      </a:r>
                      <a:endParaRPr sz="1800" u="none" cap="none" strike="noStrike">
                        <a:latin typeface="Titillium Web"/>
                        <a:ea typeface="Titillium Web"/>
                        <a:cs typeface="Titillium Web"/>
                        <a:sym typeface="Titillium Web"/>
                      </a:endParaRPr>
                    </a:p>
                  </a:txBody>
                  <a:tcPr marT="45725" marB="45725" marR="91450" marL="91450"/>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0</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0</a:t>
                      </a:r>
                      <a:endParaRPr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0</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0</a:t>
                      </a:r>
                      <a:endParaRPr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1</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2</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10</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5</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6</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3</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18</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6</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8</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24</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6</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6</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5</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28</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5.6</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6</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30</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5</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2</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7</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30</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4.3</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0</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r h="36577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8</a:t>
                      </a:r>
                      <a:endParaRPr b="1" sz="1800" u="none" cap="none" strike="noStrike">
                        <a:latin typeface="Titillium Web"/>
                        <a:ea typeface="Titillium Web"/>
                        <a:cs typeface="Titillium Web"/>
                        <a:sym typeface="Titillium Web"/>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28</a:t>
                      </a:r>
                      <a:endParaRPr b="1" sz="1800" u="none" cap="none" strike="noStrike">
                        <a:latin typeface="Titillium Web"/>
                        <a:ea typeface="Titillium Web"/>
                        <a:cs typeface="Titillium Web"/>
                        <a:sym typeface="Titillium Web"/>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3.5</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tillium Web"/>
                          <a:ea typeface="Titillium Web"/>
                          <a:cs typeface="Titillium Web"/>
                          <a:sym typeface="Titillium Web"/>
                        </a:rPr>
                        <a:t>- 2</a:t>
                      </a:r>
                      <a:endParaRPr b="1" sz="1800" u="none" cap="none" strike="noStrike">
                        <a:latin typeface="Titillium Web"/>
                        <a:ea typeface="Titillium Web"/>
                        <a:cs typeface="Titillium Web"/>
                        <a:sym typeface="Titillium Web"/>
                      </a:endParaRPr>
                    </a:p>
                  </a:txBody>
                  <a:tcPr marT="45725" marB="45725" marR="91450" marL="91450">
                    <a:lnL cap="flat" cmpd="sng" w="12700">
                      <a:solidFill>
                        <a:schemeClr val="lt1"/>
                      </a:solidFill>
                      <a:prstDash val="solid"/>
                      <a:round/>
                      <a:headEnd len="sm" w="sm" type="none"/>
                      <a:tailEnd len="sm" w="sm" type="none"/>
                    </a:lnL>
                  </a:tcPr>
                </a:tc>
              </a:tr>
            </a:tbl>
          </a:graphicData>
        </a:graphic>
      </p:graphicFrame>
      <p:sp>
        <p:nvSpPr>
          <p:cNvPr id="317" name="Google Shape;317;p40"/>
          <p:cNvSpPr/>
          <p:nvPr/>
        </p:nvSpPr>
        <p:spPr>
          <a:xfrm>
            <a:off x="713250" y="1707800"/>
            <a:ext cx="4229400" cy="1794600"/>
          </a:xfrm>
          <a:prstGeom prst="rect">
            <a:avLst/>
          </a:prstGeom>
          <a:solidFill>
            <a:srgbClr val="69F90E">
              <a:alpha val="25490"/>
            </a:srgbClr>
          </a:solidFill>
          <a:ln cap="flat" cmpd="sng" w="38100">
            <a:solidFill>
              <a:srgbClr val="00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713250" y="3546500"/>
            <a:ext cx="4229400" cy="1045800"/>
          </a:xfrm>
          <a:prstGeom prst="rect">
            <a:avLst/>
          </a:prstGeom>
          <a:solidFill>
            <a:srgbClr val="FF0000">
              <a:alpha val="21370"/>
            </a:srgbClr>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713250" y="4593675"/>
            <a:ext cx="4229400" cy="367800"/>
          </a:xfrm>
          <a:prstGeom prst="rect">
            <a:avLst/>
          </a:prstGeom>
          <a:solidFill>
            <a:srgbClr val="AA00FF">
              <a:alpha val="17440"/>
            </a:srgbClr>
          </a:solidFill>
          <a:ln cap="flat" cmpd="sng" w="38100">
            <a:solidFill>
              <a:srgbClr val="9900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cxnSp>
        <p:nvCxnSpPr>
          <p:cNvPr id="324" name="Google Shape;324;p41"/>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25" name="Google Shape;325;p41"/>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26" name="Google Shape;326;p41"/>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27" name="Google Shape;327;p41"/>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328" name="Google Shape;328;p41"/>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329" name="Google Shape;329;p41"/>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330" name="Google Shape;330;p41"/>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331" name="Google Shape;331;p41"/>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332" name="Google Shape;332;p41"/>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333" name="Google Shape;333;p41"/>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334" name="Google Shape;334;p41"/>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5" name="Google Shape;335;p41"/>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336" name="Google Shape;336;p41"/>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337" name="Google Shape;337;p41"/>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338" name="Google Shape;338;p41"/>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339" name="Google Shape;339;p41"/>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340" name="Google Shape;340;p41"/>
          <p:cNvCxnSpPr>
            <a:endCxn id="341"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342" name="Google Shape;342;p41"/>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3" name="Google Shape;343;p41"/>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341" name="Google Shape;341;p41"/>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4" name="Google Shape;344;p41"/>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345" name="Google Shape;345;p41"/>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346" name="Google Shape;346;p41"/>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347" name="Google Shape;347;p41"/>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348" name="Google Shape;348;p41"/>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349" name="Google Shape;349;p41"/>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350" name="Google Shape;350;p41"/>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351" name="Google Shape;351;p41"/>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352" name="Google Shape;352;p41"/>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353" name="Google Shape;353;p41"/>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354" name="Google Shape;354;p41"/>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355" name="Google Shape;355;p41"/>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356" name="Google Shape;356;p41"/>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357" name="Google Shape;357;p41"/>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358" name="Google Shape;358;p41"/>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359" name="Google Shape;359;p41"/>
          <p:cNvCxnSpPr>
            <a:endCxn id="347"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360" name="Google Shape;360;p41"/>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361" name="Google Shape;361;p41"/>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362" name="Google Shape;362;p41"/>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363" name="Google Shape;363;p41"/>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4" name="Google Shape;364;p41"/>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5" name="Google Shape;365;p41"/>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6" name="Google Shape;366;p41"/>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7" name="Google Shape;367;p41"/>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41"/>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41"/>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0" name="Google Shape;370;p41"/>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1" name="Google Shape;371;p41"/>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2" name="Google Shape;372;p41"/>
          <p:cNvSpPr txBox="1"/>
          <p:nvPr/>
        </p:nvSpPr>
        <p:spPr>
          <a:xfrm>
            <a:off x="228600" y="1510427"/>
            <a:ext cx="4876800" cy="3047700"/>
          </a:xfrm>
          <a:prstGeom prst="rect">
            <a:avLst/>
          </a:prstGeom>
          <a:noFill/>
          <a:ln>
            <a:noFill/>
          </a:ln>
        </p:spPr>
        <p:txBody>
          <a:bodyPr anchorCtr="0" anchor="t" bIns="45700" lIns="91425" spcFirstLastPara="1" rIns="91425" wrap="square" tIns="45700">
            <a:spAutoFit/>
          </a:bodyPr>
          <a:lstStyle/>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MP&gt;AP</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After point E’ – MP is decreasing but more than AP</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Up to Point E, TP increases at an increasing rate and MP will be maximum.</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Stage I ends when MP = AP</a:t>
            </a:r>
            <a:endParaRPr i="0" sz="24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200"/>
              <a:buFont typeface="Arial"/>
              <a:buNone/>
            </a:pPr>
            <a:r>
              <a:t/>
            </a:r>
            <a:endParaRPr i="0" sz="2400" u="none" cap="none" strike="noStrike">
              <a:solidFill>
                <a:schemeClr val="dk1"/>
              </a:solidFill>
              <a:latin typeface="Titillium Web"/>
              <a:ea typeface="Titillium Web"/>
              <a:cs typeface="Titillium Web"/>
              <a:sym typeface="Titillium Web"/>
            </a:endParaRPr>
          </a:p>
        </p:txBody>
      </p:sp>
      <p:sp>
        <p:nvSpPr>
          <p:cNvPr id="373" name="Google Shape;373;p41"/>
          <p:cNvSpPr/>
          <p:nvPr/>
        </p:nvSpPr>
        <p:spPr>
          <a:xfrm>
            <a:off x="5541978" y="2620982"/>
            <a:ext cx="1459500" cy="206100"/>
          </a:xfrm>
          <a:prstGeom prst="leftRightArrow">
            <a:avLst>
              <a:gd fmla="val 50000" name="adj1"/>
              <a:gd fmla="val 50000" name="adj2"/>
            </a:avLst>
          </a:prstGeom>
          <a:solidFill>
            <a:srgbClr val="800080"/>
          </a:solidFill>
          <a:ln cap="flat" cmpd="sng" w="2540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4" name="Google Shape;374;p41"/>
          <p:cNvSpPr txBox="1"/>
          <p:nvPr>
            <p:ph type="title"/>
          </p:nvPr>
        </p:nvSpPr>
        <p:spPr>
          <a:xfrm>
            <a:off x="615825" y="498700"/>
            <a:ext cx="4368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FF004E"/>
                </a:solidFill>
              </a:rPr>
              <a:t>Law of Variable Proportions</a:t>
            </a:r>
            <a:endParaRPr>
              <a:solidFill>
                <a:srgbClr val="FF004E"/>
              </a:solidFill>
            </a:endParaRPr>
          </a:p>
          <a:p>
            <a:pPr indent="0" lvl="0" marL="0" rtl="0" algn="l">
              <a:spcBef>
                <a:spcPts val="0"/>
              </a:spcBef>
              <a:spcAft>
                <a:spcPts val="0"/>
              </a:spcAft>
              <a:buClr>
                <a:schemeClr val="dk1"/>
              </a:buClr>
              <a:buSzPts val="1100"/>
              <a:buFont typeface="Arial"/>
              <a:buNone/>
            </a:pPr>
            <a:r>
              <a:rPr lang="en">
                <a:solidFill>
                  <a:srgbClr val="FF004E"/>
                </a:solidFill>
              </a:rPr>
              <a:t>Stage I</a:t>
            </a:r>
            <a:endParaRPr>
              <a:solidFill>
                <a:srgbClr val="FF004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1000"/>
                                        <p:tgtEl>
                                          <p:spTgt spid="3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Effect filter="fade" transition="in">
                                      <p:cBhvr>
                                        <p:cTn dur="1000"/>
                                        <p:tgtEl>
                                          <p:spTgt spid="3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Effect filter="fade" transition="in">
                                      <p:cBhvr>
                                        <p:cTn dur="1000"/>
                                        <p:tgtEl>
                                          <p:spTgt spid="3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Effect filter="fade" transition="in">
                                      <p:cBhvr>
                                        <p:cTn dur="1000"/>
                                        <p:tgtEl>
                                          <p:spTgt spid="3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animEffect filter="fade" transition="in">
                                      <p:cBhvr>
                                        <p:cTn dur="1000"/>
                                        <p:tgtEl>
                                          <p:spTgt spid="3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sp>
        <p:nvSpPr>
          <p:cNvPr descr="title-id" id="379" name="Google Shape;379;p42"/>
          <p:cNvSpPr txBox="1"/>
          <p:nvPr/>
        </p:nvSpPr>
        <p:spPr>
          <a:xfrm>
            <a:off x="0" y="142875"/>
            <a:ext cx="9144000" cy="144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does TP is increasing at an increasing rate in Stage I of Law of Variable Proportions?</a:t>
            </a:r>
            <a:endParaRPr sz="3600">
              <a:solidFill>
                <a:srgbClr val="424242"/>
              </a:solidFill>
              <a:latin typeface="Lato"/>
              <a:ea typeface="Lato"/>
              <a:cs typeface="Lato"/>
              <a:sym typeface="Lato"/>
            </a:endParaRPr>
          </a:p>
        </p:txBody>
      </p:sp>
      <p:sp>
        <p:nvSpPr>
          <p:cNvPr id="380" name="Google Shape;380;p42"/>
          <p:cNvSpPr txBox="1"/>
          <p:nvPr/>
        </p:nvSpPr>
        <p:spPr>
          <a:xfrm>
            <a:off x="326925" y="1994275"/>
            <a:ext cx="861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there is greater cooperation and high degree of specialization between different units of the variable factor</a:t>
            </a:r>
            <a:endParaRPr b="1" sz="2400">
              <a:solidFill>
                <a:srgbClr val="FF004E"/>
              </a:solidFill>
              <a:latin typeface="Titillium Web"/>
              <a:ea typeface="Titillium Web"/>
              <a:cs typeface="Titillium Web"/>
              <a:sym typeface="Titillium Web"/>
            </a:endParaRPr>
          </a:p>
        </p:txBody>
      </p:sp>
      <p:sp>
        <p:nvSpPr>
          <p:cNvPr id="381" name="Google Shape;381;p42"/>
          <p:cNvSpPr txBox="1"/>
          <p:nvPr/>
        </p:nvSpPr>
        <p:spPr>
          <a:xfrm>
            <a:off x="403225" y="4293525"/>
            <a:ext cx="8216400" cy="554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6600"/>
                </a:solidFill>
                <a:highlight>
                  <a:srgbClr val="FFFFFF"/>
                </a:highlight>
                <a:latin typeface="Titillium Web"/>
                <a:ea typeface="Titillium Web"/>
                <a:cs typeface="Titillium Web"/>
                <a:sym typeface="Titillium Web"/>
              </a:rPr>
              <a:t>Because both MP and AP is increasing.</a:t>
            </a:r>
            <a:endParaRPr b="1" sz="2400">
              <a:solidFill>
                <a:srgbClr val="006600"/>
              </a:solidFill>
              <a:latin typeface="Titillium Web"/>
              <a:ea typeface="Titillium Web"/>
              <a:cs typeface="Titillium Web"/>
              <a:sym typeface="Titillium Web"/>
            </a:endParaRPr>
          </a:p>
        </p:txBody>
      </p:sp>
      <p:sp>
        <p:nvSpPr>
          <p:cNvPr id="382" name="Google Shape;382;p42"/>
          <p:cNvSpPr txBox="1"/>
          <p:nvPr/>
        </p:nvSpPr>
        <p:spPr>
          <a:xfrm>
            <a:off x="751575" y="3193050"/>
            <a:ext cx="8216400" cy="1081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Complete utilisation of the fixed factor</a:t>
            </a:r>
            <a:endParaRPr b="1" sz="2400">
              <a:solidFill>
                <a:srgbClr val="0055FF"/>
              </a:solidFill>
              <a:highlight>
                <a:srgbClr val="FFFFFF"/>
              </a:highlight>
              <a:latin typeface="Titillium Web"/>
              <a:ea typeface="Titillium Web"/>
              <a:cs typeface="Titillium Web"/>
              <a:sym typeface="Titillium Web"/>
            </a:endParaRPr>
          </a:p>
          <a:p>
            <a:pPr indent="0" lvl="0" marL="0" rtl="0" algn="l">
              <a:spcBef>
                <a:spcPts val="800"/>
              </a:spcBef>
              <a:spcAft>
                <a:spcPts val="0"/>
              </a:spcAft>
              <a:buNone/>
            </a:pPr>
            <a:r>
              <a:t/>
            </a:r>
            <a:endParaRPr b="1" sz="2400">
              <a:solidFill>
                <a:srgbClr val="0055FF"/>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43"/>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88" name="Google Shape;388;p43"/>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89" name="Google Shape;389;p43"/>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390" name="Google Shape;390;p43"/>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391" name="Google Shape;391;p43"/>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392" name="Google Shape;392;p43"/>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393" name="Google Shape;393;p43"/>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394" name="Google Shape;394;p43"/>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395" name="Google Shape;395;p43"/>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396" name="Google Shape;396;p43"/>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397" name="Google Shape;397;p43"/>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8" name="Google Shape;398;p43"/>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399" name="Google Shape;399;p43"/>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400" name="Google Shape;400;p43"/>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401" name="Google Shape;401;p43"/>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402" name="Google Shape;402;p43"/>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403" name="Google Shape;403;p43"/>
          <p:cNvCxnSpPr>
            <a:endCxn id="404"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405" name="Google Shape;405;p43"/>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6" name="Google Shape;406;p43"/>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404" name="Google Shape;404;p43"/>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7" name="Google Shape;407;p43"/>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408" name="Google Shape;408;p43"/>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409" name="Google Shape;409;p43"/>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410" name="Google Shape;410;p43"/>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411" name="Google Shape;411;p43"/>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412" name="Google Shape;412;p43"/>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413" name="Google Shape;413;p43"/>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414" name="Google Shape;414;p43"/>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415" name="Google Shape;415;p43"/>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416" name="Google Shape;416;p43"/>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417" name="Google Shape;417;p43"/>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418" name="Google Shape;418;p43"/>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419" name="Google Shape;419;p43"/>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420" name="Google Shape;420;p43"/>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421" name="Google Shape;421;p43"/>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422" name="Google Shape;422;p43"/>
          <p:cNvCxnSpPr>
            <a:endCxn id="410"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423" name="Google Shape;423;p43"/>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424" name="Google Shape;424;p43"/>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425" name="Google Shape;425;p43"/>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426" name="Google Shape;426;p43"/>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7" name="Google Shape;427;p43"/>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8" name="Google Shape;428;p43"/>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9" name="Google Shape;429;p43"/>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0" name="Google Shape;430;p43"/>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1" name="Google Shape;431;p43"/>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2" name="Google Shape;432;p43"/>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3" name="Google Shape;433;p43"/>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4" name="Google Shape;434;p43"/>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5" name="Google Shape;435;p43"/>
          <p:cNvSpPr txBox="1"/>
          <p:nvPr/>
        </p:nvSpPr>
        <p:spPr>
          <a:xfrm>
            <a:off x="304800" y="1662827"/>
            <a:ext cx="4876800" cy="2308800"/>
          </a:xfrm>
          <a:prstGeom prst="rect">
            <a:avLst/>
          </a:prstGeom>
          <a:noFill/>
          <a:ln>
            <a:noFill/>
          </a:ln>
        </p:spPr>
        <p:txBody>
          <a:bodyPr anchorCtr="0" anchor="t" bIns="45700" lIns="91425" spcFirstLastPara="1" rIns="91425" wrap="square" tIns="45700">
            <a:spAutoFit/>
          </a:bodyPr>
          <a:lstStyle/>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MP&lt;AP</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AP and MP both will be decreasing</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The stage ends when MP = 0 and TP is maximum</a:t>
            </a:r>
            <a:endParaRPr i="0" sz="24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200"/>
              <a:buFont typeface="Arial"/>
              <a:buNone/>
            </a:pPr>
            <a:r>
              <a:t/>
            </a:r>
            <a:endParaRPr i="0" sz="2400" u="none" cap="none" strike="noStrike">
              <a:solidFill>
                <a:schemeClr val="dk1"/>
              </a:solidFill>
              <a:latin typeface="Titillium Web"/>
              <a:ea typeface="Titillium Web"/>
              <a:cs typeface="Titillium Web"/>
              <a:sym typeface="Titillium Web"/>
            </a:endParaRPr>
          </a:p>
        </p:txBody>
      </p:sp>
      <p:sp>
        <p:nvSpPr>
          <p:cNvPr id="436" name="Google Shape;436;p43"/>
          <p:cNvSpPr/>
          <p:nvPr/>
        </p:nvSpPr>
        <p:spPr>
          <a:xfrm>
            <a:off x="7098467" y="2482712"/>
            <a:ext cx="522600" cy="1944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7" name="Google Shape;437;p43"/>
          <p:cNvSpPr txBox="1"/>
          <p:nvPr>
            <p:ph type="title"/>
          </p:nvPr>
        </p:nvSpPr>
        <p:spPr>
          <a:xfrm>
            <a:off x="615825" y="422500"/>
            <a:ext cx="45969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FF004E"/>
                </a:solidFill>
              </a:rPr>
              <a:t>Law of Variable Proportions</a:t>
            </a:r>
            <a:endParaRPr>
              <a:solidFill>
                <a:srgbClr val="FF004E"/>
              </a:solidFill>
            </a:endParaRPr>
          </a:p>
          <a:p>
            <a:pPr indent="0" lvl="0" marL="0" rtl="0" algn="l">
              <a:spcBef>
                <a:spcPts val="0"/>
              </a:spcBef>
              <a:spcAft>
                <a:spcPts val="0"/>
              </a:spcAft>
              <a:buClr>
                <a:schemeClr val="dk1"/>
              </a:buClr>
              <a:buSzPts val="1100"/>
              <a:buFont typeface="Arial"/>
              <a:buNone/>
            </a:pPr>
            <a:r>
              <a:rPr lang="en">
                <a:solidFill>
                  <a:srgbClr val="FF004E"/>
                </a:solidFill>
              </a:rPr>
              <a:t>Stage II</a:t>
            </a:r>
            <a:endParaRPr>
              <a:solidFill>
                <a:srgbClr val="FF004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1000"/>
                                        <p:tgtEl>
                                          <p:spTgt spid="4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1000"/>
                                        <p:tgtEl>
                                          <p:spTgt spid="4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1" st="1"/>
                                            </p:txEl>
                                          </p:spTgt>
                                        </p:tgtEl>
                                        <p:attrNameLst>
                                          <p:attrName>style.visibility</p:attrName>
                                        </p:attrNameLst>
                                      </p:cBhvr>
                                      <p:to>
                                        <p:strVal val="visible"/>
                                      </p:to>
                                    </p:set>
                                    <p:animEffect filter="fade" transition="in">
                                      <p:cBhvr>
                                        <p:cTn dur="1000"/>
                                        <p:tgtEl>
                                          <p:spTgt spid="4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2" st="2"/>
                                            </p:txEl>
                                          </p:spTgt>
                                        </p:tgtEl>
                                        <p:attrNameLst>
                                          <p:attrName>style.visibility</p:attrName>
                                        </p:attrNameLst>
                                      </p:cBhvr>
                                      <p:to>
                                        <p:strVal val="visible"/>
                                      </p:to>
                                    </p:set>
                                    <p:animEffect filter="fade" transition="in">
                                      <p:cBhvr>
                                        <p:cTn dur="1000"/>
                                        <p:tgtEl>
                                          <p:spTgt spid="4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3" st="3"/>
                                            </p:txEl>
                                          </p:spTgt>
                                        </p:tgtEl>
                                        <p:attrNameLst>
                                          <p:attrName>style.visibility</p:attrName>
                                        </p:attrNameLst>
                                      </p:cBhvr>
                                      <p:to>
                                        <p:strVal val="visible"/>
                                      </p:to>
                                    </p:set>
                                    <p:animEffect filter="fade" transition="in">
                                      <p:cBhvr>
                                        <p:cTn dur="1000"/>
                                        <p:tgtEl>
                                          <p:spTgt spid="4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1" name="Shape 441"/>
        <p:cNvGrpSpPr/>
        <p:nvPr/>
      </p:nvGrpSpPr>
      <p:grpSpPr>
        <a:xfrm>
          <a:off x="0" y="0"/>
          <a:ext cx="0" cy="0"/>
          <a:chOff x="0" y="0"/>
          <a:chExt cx="0" cy="0"/>
        </a:xfrm>
      </p:grpSpPr>
      <p:sp>
        <p:nvSpPr>
          <p:cNvPr id="442" name="Google Shape;442;p44"/>
          <p:cNvSpPr txBox="1"/>
          <p:nvPr/>
        </p:nvSpPr>
        <p:spPr>
          <a:xfrm>
            <a:off x="326925" y="1994275"/>
            <a:ext cx="861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0"/>
                </a:solidFill>
                <a:highlight>
                  <a:srgbClr val="FFFFFF"/>
                </a:highlight>
                <a:latin typeface="Titillium Web"/>
                <a:ea typeface="Titillium Web"/>
                <a:cs typeface="Titillium Web"/>
                <a:sym typeface="Titillium Web"/>
              </a:rPr>
              <a:t>Scarcity of the fixed factor relative to the quantity of the variable factor</a:t>
            </a:r>
            <a:endParaRPr b="1" sz="2400">
              <a:solidFill>
                <a:srgbClr val="FF0040"/>
              </a:solidFill>
              <a:latin typeface="Titillium Web"/>
              <a:ea typeface="Titillium Web"/>
              <a:cs typeface="Titillium Web"/>
              <a:sym typeface="Titillium Web"/>
            </a:endParaRPr>
          </a:p>
        </p:txBody>
      </p:sp>
      <p:sp>
        <p:nvSpPr>
          <p:cNvPr id="443" name="Google Shape;443;p44"/>
          <p:cNvSpPr txBox="1"/>
          <p:nvPr/>
        </p:nvSpPr>
        <p:spPr>
          <a:xfrm>
            <a:off x="403225" y="4293525"/>
            <a:ext cx="8216400" cy="554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6600"/>
                </a:solidFill>
                <a:highlight>
                  <a:srgbClr val="FFFFFF"/>
                </a:highlight>
                <a:latin typeface="Titillium Web"/>
                <a:ea typeface="Titillium Web"/>
                <a:cs typeface="Titillium Web"/>
                <a:sym typeface="Titillium Web"/>
              </a:rPr>
              <a:t>Imperfect substitutability of the factors</a:t>
            </a:r>
            <a:endParaRPr b="1" sz="2400">
              <a:solidFill>
                <a:srgbClr val="006600"/>
              </a:solidFill>
              <a:latin typeface="Titillium Web"/>
              <a:ea typeface="Titillium Web"/>
              <a:cs typeface="Titillium Web"/>
              <a:sym typeface="Titillium Web"/>
            </a:endParaRPr>
          </a:p>
        </p:txBody>
      </p:sp>
      <p:sp>
        <p:nvSpPr>
          <p:cNvPr id="444" name="Google Shape;444;p44"/>
          <p:cNvSpPr txBox="1"/>
          <p:nvPr/>
        </p:nvSpPr>
        <p:spPr>
          <a:xfrm>
            <a:off x="751575" y="3193050"/>
            <a:ext cx="8216400" cy="1081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Indivisibility of fixed factor</a:t>
            </a:r>
            <a:endParaRPr b="1" sz="2400">
              <a:solidFill>
                <a:srgbClr val="0055FF"/>
              </a:solidFill>
              <a:highlight>
                <a:srgbClr val="FFFFFF"/>
              </a:highlight>
              <a:latin typeface="Titillium Web"/>
              <a:ea typeface="Titillium Web"/>
              <a:cs typeface="Titillium Web"/>
              <a:sym typeface="Titillium Web"/>
            </a:endParaRPr>
          </a:p>
          <a:p>
            <a:pPr indent="0" lvl="0" marL="0" rtl="0" algn="l">
              <a:spcBef>
                <a:spcPts val="800"/>
              </a:spcBef>
              <a:spcAft>
                <a:spcPts val="0"/>
              </a:spcAft>
              <a:buNone/>
            </a:pPr>
            <a:r>
              <a:t/>
            </a:r>
            <a:endParaRPr b="1" sz="2400">
              <a:solidFill>
                <a:srgbClr val="0055FF"/>
              </a:solidFill>
              <a:latin typeface="Titillium Web"/>
              <a:ea typeface="Titillium Web"/>
              <a:cs typeface="Titillium Web"/>
              <a:sym typeface="Titillium Web"/>
            </a:endParaRPr>
          </a:p>
        </p:txBody>
      </p:sp>
      <p:sp>
        <p:nvSpPr>
          <p:cNvPr descr="title-id" id="445" name="Google Shape;445;p44"/>
          <p:cNvSpPr txBox="1"/>
          <p:nvPr/>
        </p:nvSpPr>
        <p:spPr>
          <a:xfrm>
            <a:off x="0" y="196000"/>
            <a:ext cx="9144000" cy="14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does TP is increasing at a decreasing rate in Stage II of Law of Variable Proportions?</a:t>
            </a:r>
            <a:endParaRPr sz="3600">
              <a:solidFill>
                <a:srgbClr val="42424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cxnSp>
        <p:nvCxnSpPr>
          <p:cNvPr id="450" name="Google Shape;450;p45"/>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451" name="Google Shape;451;p45"/>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452" name="Google Shape;452;p45"/>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453" name="Google Shape;453;p45"/>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454" name="Google Shape;454;p45"/>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455" name="Google Shape;455;p45"/>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456" name="Google Shape;456;p45"/>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457" name="Google Shape;457;p45"/>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458" name="Google Shape;458;p45"/>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459" name="Google Shape;459;p45"/>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460" name="Google Shape;460;p45"/>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1" name="Google Shape;461;p45"/>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462" name="Google Shape;462;p45"/>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463" name="Google Shape;463;p45"/>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464" name="Google Shape;464;p45"/>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465" name="Google Shape;465;p45"/>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466" name="Google Shape;466;p45"/>
          <p:cNvCxnSpPr>
            <a:endCxn id="467"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468" name="Google Shape;468;p45"/>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9" name="Google Shape;469;p45"/>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467" name="Google Shape;467;p45"/>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0" name="Google Shape;470;p45"/>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471" name="Google Shape;471;p45"/>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472" name="Google Shape;472;p45"/>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473" name="Google Shape;473;p45"/>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474" name="Google Shape;474;p45"/>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475" name="Google Shape;475;p45"/>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476" name="Google Shape;476;p45"/>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477" name="Google Shape;477;p45"/>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478" name="Google Shape;478;p45"/>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479" name="Google Shape;479;p45"/>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480" name="Google Shape;480;p45"/>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481" name="Google Shape;481;p45"/>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482" name="Google Shape;482;p45"/>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483" name="Google Shape;483;p45"/>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484" name="Google Shape;484;p45"/>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485" name="Google Shape;485;p45"/>
          <p:cNvCxnSpPr>
            <a:endCxn id="473"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486" name="Google Shape;486;p45"/>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487" name="Google Shape;487;p45"/>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488" name="Google Shape;488;p45"/>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489" name="Google Shape;489;p45"/>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0" name="Google Shape;490;p45"/>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1" name="Google Shape;491;p45"/>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2" name="Google Shape;492;p45"/>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3" name="Google Shape;493;p45"/>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4" name="Google Shape;494;p45"/>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5" name="Google Shape;495;p45"/>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6" name="Google Shape;496;p45"/>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7" name="Google Shape;497;p45"/>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8" name="Google Shape;498;p45"/>
          <p:cNvSpPr txBox="1"/>
          <p:nvPr/>
        </p:nvSpPr>
        <p:spPr>
          <a:xfrm>
            <a:off x="457200" y="1586627"/>
            <a:ext cx="4876800" cy="1569900"/>
          </a:xfrm>
          <a:prstGeom prst="rect">
            <a:avLst/>
          </a:prstGeom>
          <a:noFill/>
          <a:ln>
            <a:noFill/>
          </a:ln>
        </p:spPr>
        <p:txBody>
          <a:bodyPr anchorCtr="0" anchor="t" bIns="45700" lIns="91425" spcFirstLastPara="1" rIns="91425" wrap="square" tIns="45700">
            <a:spAutoFit/>
          </a:bodyPr>
          <a:lstStyle/>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MP&lt;AP </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MP is declining and is negative</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AP is declining and is positive</a:t>
            </a:r>
            <a:endParaRPr i="0" sz="2400" u="none" cap="none" strike="noStrike">
              <a:solidFill>
                <a:srgbClr val="000000"/>
              </a:solidFill>
              <a:latin typeface="Titillium Web"/>
              <a:ea typeface="Titillium Web"/>
              <a:cs typeface="Titillium Web"/>
              <a:sym typeface="Titillium Web"/>
            </a:endParaRPr>
          </a:p>
          <a:p>
            <a:pPr indent="-209550" lvl="0" marL="234950" marR="0" rtl="0" algn="l">
              <a:lnSpc>
                <a:spcPct val="100000"/>
              </a:lnSpc>
              <a:spcBef>
                <a:spcPts val="0"/>
              </a:spcBef>
              <a:spcAft>
                <a:spcPts val="0"/>
              </a:spcAft>
              <a:buClr>
                <a:schemeClr val="dk1"/>
              </a:buClr>
              <a:buSzPts val="2400"/>
              <a:buFont typeface="Titillium Web"/>
              <a:buChar char="•"/>
            </a:pPr>
            <a:r>
              <a:rPr i="0" lang="en" sz="2400" u="none" cap="none" strike="noStrike">
                <a:solidFill>
                  <a:schemeClr val="dk1"/>
                </a:solidFill>
                <a:latin typeface="Titillium Web"/>
                <a:ea typeface="Titillium Web"/>
                <a:cs typeface="Titillium Web"/>
                <a:sym typeface="Titillium Web"/>
              </a:rPr>
              <a:t> TP is declining</a:t>
            </a:r>
            <a:endParaRPr i="0" sz="2400" u="none" cap="none" strike="noStrike">
              <a:solidFill>
                <a:schemeClr val="dk1"/>
              </a:solidFill>
              <a:latin typeface="Titillium Web"/>
              <a:ea typeface="Titillium Web"/>
              <a:cs typeface="Titillium Web"/>
              <a:sym typeface="Titillium Web"/>
            </a:endParaRPr>
          </a:p>
        </p:txBody>
      </p:sp>
      <p:sp>
        <p:nvSpPr>
          <p:cNvPr id="499" name="Google Shape;499;p45"/>
          <p:cNvSpPr/>
          <p:nvPr/>
        </p:nvSpPr>
        <p:spPr>
          <a:xfrm>
            <a:off x="7708925" y="2525073"/>
            <a:ext cx="803700" cy="2025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0" name="Google Shape;500;p45"/>
          <p:cNvSpPr txBox="1"/>
          <p:nvPr>
            <p:ph type="title"/>
          </p:nvPr>
        </p:nvSpPr>
        <p:spPr>
          <a:xfrm>
            <a:off x="615825" y="422500"/>
            <a:ext cx="45969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rgbClr val="FF004E"/>
                </a:solidFill>
              </a:rPr>
              <a:t>Law of Variable Proportions</a:t>
            </a:r>
            <a:endParaRPr>
              <a:solidFill>
                <a:srgbClr val="FF004E"/>
              </a:solidFill>
            </a:endParaRPr>
          </a:p>
          <a:p>
            <a:pPr indent="0" lvl="0" marL="0" rtl="0" algn="l">
              <a:spcBef>
                <a:spcPts val="0"/>
              </a:spcBef>
              <a:spcAft>
                <a:spcPts val="0"/>
              </a:spcAft>
              <a:buClr>
                <a:schemeClr val="dk1"/>
              </a:buClr>
              <a:buSzPts val="1100"/>
              <a:buFont typeface="Arial"/>
              <a:buNone/>
            </a:pPr>
            <a:r>
              <a:rPr lang="en">
                <a:solidFill>
                  <a:srgbClr val="FF004E"/>
                </a:solidFill>
              </a:rPr>
              <a:t>Stage III</a:t>
            </a:r>
            <a:endParaRPr>
              <a:solidFill>
                <a:srgbClr val="FF004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1000"/>
                                        <p:tgtEl>
                                          <p:spTgt spid="4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1000"/>
                                        <p:tgtEl>
                                          <p:spTgt spid="4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Effect filter="fade" transition="in">
                                      <p:cBhvr>
                                        <p:cTn dur="1000"/>
                                        <p:tgtEl>
                                          <p:spTgt spid="4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Effect filter="fade" transition="in">
                                      <p:cBhvr>
                                        <p:cTn dur="1000"/>
                                        <p:tgtEl>
                                          <p:spTgt spid="4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Effect filter="fade" transition="in">
                                      <p:cBhvr>
                                        <p:cTn dur="1000"/>
                                        <p:tgtEl>
                                          <p:spTgt spid="4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692025" y="574900"/>
            <a:ext cx="440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Let’s Think………….</a:t>
            </a:r>
            <a:endParaRPr sz="3000"/>
          </a:p>
        </p:txBody>
      </p:sp>
      <p:sp>
        <p:nvSpPr>
          <p:cNvPr id="103" name="Google Shape;103;p19"/>
          <p:cNvSpPr txBox="1"/>
          <p:nvPr/>
        </p:nvSpPr>
        <p:spPr>
          <a:xfrm>
            <a:off x="721600" y="1359225"/>
            <a:ext cx="77973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tillium Web"/>
              <a:buChar char="●"/>
            </a:pPr>
            <a:r>
              <a:rPr b="1" lang="en" sz="2400">
                <a:solidFill>
                  <a:schemeClr val="accent1"/>
                </a:solidFill>
                <a:latin typeface="Titillium Web"/>
                <a:ea typeface="Titillium Web"/>
                <a:cs typeface="Titillium Web"/>
                <a:sym typeface="Titillium Web"/>
              </a:rPr>
              <a:t>Why doesn’t Apple make the iPhone?</a:t>
            </a:r>
            <a:r>
              <a:rPr lang="en" sz="2400">
                <a:solidFill>
                  <a:schemeClr val="dk1"/>
                </a:solidFill>
                <a:latin typeface="Titillium Web"/>
                <a:ea typeface="Titillium Web"/>
                <a:cs typeface="Titillium Web"/>
                <a:sym typeface="Titillium Web"/>
              </a:rPr>
              <a:t> </a:t>
            </a:r>
            <a:endParaRPr sz="2400">
              <a:solidFill>
                <a:schemeClr val="dk1"/>
              </a:solidFill>
              <a:latin typeface="Titillium Web"/>
              <a:ea typeface="Titillium Web"/>
              <a:cs typeface="Titillium Web"/>
              <a:sym typeface="Titillium Web"/>
            </a:endParaRPr>
          </a:p>
          <a:p>
            <a:pPr indent="-381000" lvl="0" marL="457200" rtl="0" algn="l">
              <a:spcBef>
                <a:spcPts val="0"/>
              </a:spcBef>
              <a:spcAft>
                <a:spcPts val="0"/>
              </a:spcAft>
              <a:buClr>
                <a:schemeClr val="dk1"/>
              </a:buClr>
              <a:buSzPts val="2400"/>
              <a:buFont typeface="Titillium Web"/>
              <a:buChar char="●"/>
            </a:pPr>
            <a:r>
              <a:rPr b="1" lang="en" sz="2400">
                <a:solidFill>
                  <a:srgbClr val="0055FF"/>
                </a:solidFill>
                <a:latin typeface="Titillium Web"/>
                <a:ea typeface="Titillium Web"/>
                <a:cs typeface="Titillium Web"/>
                <a:sym typeface="Titillium Web"/>
              </a:rPr>
              <a:t>How do firms decide what to make themselves and what to buy from other firms?</a:t>
            </a:r>
            <a:r>
              <a:rPr lang="en" sz="2400">
                <a:solidFill>
                  <a:schemeClr val="dk1"/>
                </a:solidFill>
                <a:latin typeface="Titillium Web"/>
                <a:ea typeface="Titillium Web"/>
                <a:cs typeface="Titillium Web"/>
                <a:sym typeface="Titillium Web"/>
              </a:rPr>
              <a:t> </a:t>
            </a:r>
            <a:endParaRPr sz="2400">
              <a:solidFill>
                <a:schemeClr val="dk1"/>
              </a:solidFill>
              <a:latin typeface="Titillium Web"/>
              <a:ea typeface="Titillium Web"/>
              <a:cs typeface="Titillium Web"/>
              <a:sym typeface="Titillium Web"/>
            </a:endParaRPr>
          </a:p>
          <a:p>
            <a:pPr indent="-381000" lvl="0" marL="457200" rtl="0" algn="l">
              <a:spcBef>
                <a:spcPts val="0"/>
              </a:spcBef>
              <a:spcAft>
                <a:spcPts val="0"/>
              </a:spcAft>
              <a:buClr>
                <a:srgbClr val="008000"/>
              </a:buClr>
              <a:buSzPts val="2400"/>
              <a:buFont typeface="Titillium Web"/>
              <a:buChar char="●"/>
            </a:pPr>
            <a:r>
              <a:rPr b="1" lang="en" sz="2400">
                <a:solidFill>
                  <a:srgbClr val="008000"/>
                </a:solidFill>
                <a:latin typeface="Titillium Web"/>
                <a:ea typeface="Titillium Web"/>
                <a:cs typeface="Titillium Web"/>
                <a:sym typeface="Titillium Web"/>
              </a:rPr>
              <a:t>How do Facebook, Twitter, Apple, Microsoft, Google, Intel, Foxconn, and the millions of other firms make their business decisions? </a:t>
            </a:r>
            <a:endParaRPr b="1" sz="2400">
              <a:solidFill>
                <a:srgbClr val="008000"/>
              </a:solidFill>
              <a:latin typeface="Titillium Web"/>
              <a:ea typeface="Titillium Web"/>
              <a:cs typeface="Titillium Web"/>
              <a:sym typeface="Titillium Web"/>
            </a:endParaRPr>
          </a:p>
        </p:txBody>
      </p:sp>
      <p:pic>
        <p:nvPicPr>
          <p:cNvPr id="104" name="Google Shape;104;p19"/>
          <p:cNvPicPr preferRelativeResize="0"/>
          <p:nvPr/>
        </p:nvPicPr>
        <p:blipFill>
          <a:blip r:embed="rId3">
            <a:alphaModFix/>
          </a:blip>
          <a:stretch>
            <a:fillRect/>
          </a:stretch>
        </p:blipFill>
        <p:spPr>
          <a:xfrm>
            <a:off x="7308050" y="3414725"/>
            <a:ext cx="1728775" cy="17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4" name="Shape 504"/>
        <p:cNvGrpSpPr/>
        <p:nvPr/>
      </p:nvGrpSpPr>
      <p:grpSpPr>
        <a:xfrm>
          <a:off x="0" y="0"/>
          <a:ext cx="0" cy="0"/>
          <a:chOff x="0" y="0"/>
          <a:chExt cx="0" cy="0"/>
        </a:xfrm>
      </p:grpSpPr>
      <p:sp>
        <p:nvSpPr>
          <p:cNvPr id="505" name="Google Shape;505;p46"/>
          <p:cNvSpPr txBox="1"/>
          <p:nvPr/>
        </p:nvSpPr>
        <p:spPr>
          <a:xfrm>
            <a:off x="326925" y="1994275"/>
            <a:ext cx="861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Poor Coordination between Fixed and the Variable Factors</a:t>
            </a:r>
            <a:endParaRPr b="1" sz="2400">
              <a:solidFill>
                <a:srgbClr val="FF004E"/>
              </a:solidFill>
              <a:latin typeface="Titillium Web"/>
              <a:ea typeface="Titillium Web"/>
              <a:cs typeface="Titillium Web"/>
              <a:sym typeface="Titillium Web"/>
            </a:endParaRPr>
          </a:p>
        </p:txBody>
      </p:sp>
      <p:sp>
        <p:nvSpPr>
          <p:cNvPr id="506" name="Google Shape;506;p46"/>
          <p:cNvSpPr txBox="1"/>
          <p:nvPr/>
        </p:nvSpPr>
        <p:spPr>
          <a:xfrm>
            <a:off x="381425" y="3977525"/>
            <a:ext cx="8216400" cy="978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6600"/>
                </a:solidFill>
                <a:highlight>
                  <a:srgbClr val="FFFFFF"/>
                </a:highlight>
                <a:latin typeface="Titillium Web"/>
                <a:ea typeface="Titillium Web"/>
                <a:cs typeface="Titillium Web"/>
                <a:sym typeface="Titillium Web"/>
              </a:rPr>
              <a:t>With continuous increase in variable factor, the advantages of specialization and division of labor start diminishing</a:t>
            </a:r>
            <a:endParaRPr b="1" sz="2400">
              <a:solidFill>
                <a:srgbClr val="006600"/>
              </a:solidFill>
              <a:latin typeface="Titillium Web"/>
              <a:ea typeface="Titillium Web"/>
              <a:cs typeface="Titillium Web"/>
              <a:sym typeface="Titillium Web"/>
            </a:endParaRPr>
          </a:p>
        </p:txBody>
      </p:sp>
      <p:sp>
        <p:nvSpPr>
          <p:cNvPr id="507" name="Google Shape;507;p46"/>
          <p:cNvSpPr txBox="1"/>
          <p:nvPr/>
        </p:nvSpPr>
        <p:spPr>
          <a:xfrm>
            <a:off x="751575" y="2964450"/>
            <a:ext cx="8216400" cy="1081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Excess Variable Factors to Fixed Factors</a:t>
            </a:r>
            <a:endParaRPr b="1" sz="2400">
              <a:solidFill>
                <a:srgbClr val="0055FF"/>
              </a:solidFill>
              <a:highlight>
                <a:srgbClr val="FFFFFF"/>
              </a:highlight>
              <a:latin typeface="Titillium Web"/>
              <a:ea typeface="Titillium Web"/>
              <a:cs typeface="Titillium Web"/>
              <a:sym typeface="Titillium Web"/>
            </a:endParaRPr>
          </a:p>
          <a:p>
            <a:pPr indent="0" lvl="0" marL="0" rtl="0" algn="l">
              <a:spcBef>
                <a:spcPts val="800"/>
              </a:spcBef>
              <a:spcAft>
                <a:spcPts val="0"/>
              </a:spcAft>
              <a:buNone/>
            </a:pPr>
            <a:r>
              <a:t/>
            </a:r>
            <a:endParaRPr b="1" sz="2400">
              <a:solidFill>
                <a:srgbClr val="0055FF"/>
              </a:solidFill>
              <a:latin typeface="Titillium Web"/>
              <a:ea typeface="Titillium Web"/>
              <a:cs typeface="Titillium Web"/>
              <a:sym typeface="Titillium Web"/>
            </a:endParaRPr>
          </a:p>
        </p:txBody>
      </p:sp>
      <p:sp>
        <p:nvSpPr>
          <p:cNvPr descr="title-id" id="508" name="Google Shape;508;p46"/>
          <p:cNvSpPr txBox="1"/>
          <p:nvPr/>
        </p:nvSpPr>
        <p:spPr>
          <a:xfrm>
            <a:off x="0" y="98075"/>
            <a:ext cx="9144000" cy="144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does TP is decreasing in Stage III of Law of Variable Proportions?</a:t>
            </a:r>
            <a:endParaRPr sz="3600">
              <a:solidFill>
                <a:srgbClr val="42424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2" name="Shape 512"/>
        <p:cNvGrpSpPr/>
        <p:nvPr/>
      </p:nvGrpSpPr>
      <p:grpSpPr>
        <a:xfrm>
          <a:off x="0" y="0"/>
          <a:ext cx="0" cy="0"/>
          <a:chOff x="0" y="0"/>
          <a:chExt cx="0" cy="0"/>
        </a:xfrm>
      </p:grpSpPr>
      <p:sp>
        <p:nvSpPr>
          <p:cNvPr descr="title-id" id="513" name="Google Shape;513;p47"/>
          <p:cNvSpPr txBox="1"/>
          <p:nvPr/>
        </p:nvSpPr>
        <p:spPr>
          <a:xfrm>
            <a:off x="0" y="1569225"/>
            <a:ext cx="9144000" cy="174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According to law of variable proportions, at which stage do you think a rational producer produce? Why?</a:t>
            </a:r>
            <a:endParaRPr sz="3600">
              <a:solidFill>
                <a:srgbClr val="424242"/>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cxnSp>
        <p:nvCxnSpPr>
          <p:cNvPr id="518" name="Google Shape;518;p48"/>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19" name="Google Shape;519;p48"/>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20" name="Google Shape;520;p48"/>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21" name="Google Shape;521;p48"/>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522" name="Google Shape;522;p48"/>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523" name="Google Shape;523;p48"/>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524" name="Google Shape;524;p48"/>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525" name="Google Shape;525;p48"/>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526" name="Google Shape;526;p48"/>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527" name="Google Shape;527;p48"/>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528" name="Google Shape;528;p48"/>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9" name="Google Shape;529;p48"/>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530" name="Google Shape;530;p48"/>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531" name="Google Shape;531;p48"/>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532" name="Google Shape;532;p48"/>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533" name="Google Shape;533;p48"/>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534" name="Google Shape;534;p48"/>
          <p:cNvCxnSpPr>
            <a:endCxn id="535"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536" name="Google Shape;536;p48"/>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7" name="Google Shape;537;p48"/>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535" name="Google Shape;535;p48"/>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8" name="Google Shape;538;p48"/>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539" name="Google Shape;539;p48"/>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540" name="Google Shape;540;p48"/>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541" name="Google Shape;541;p48"/>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542" name="Google Shape;542;p48"/>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543" name="Google Shape;543;p48"/>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544" name="Google Shape;544;p48"/>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545" name="Google Shape;545;p48"/>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546" name="Google Shape;546;p48"/>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547" name="Google Shape;547;p48"/>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548" name="Google Shape;548;p48"/>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549" name="Google Shape;549;p48"/>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550" name="Google Shape;550;p48"/>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551" name="Google Shape;551;p48"/>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552" name="Google Shape;552;p48"/>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553" name="Google Shape;553;p48"/>
          <p:cNvCxnSpPr>
            <a:endCxn id="541"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554" name="Google Shape;554;p48"/>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555" name="Google Shape;555;p48"/>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556" name="Google Shape;556;p48"/>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557" name="Google Shape;557;p48"/>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8" name="Google Shape;558;p48"/>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9" name="Google Shape;559;p48"/>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0" name="Google Shape;560;p48"/>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1" name="Google Shape;561;p48"/>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2" name="Google Shape;562;p48"/>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3" name="Google Shape;563;p48"/>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4" name="Google Shape;564;p48"/>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5" name="Google Shape;565;p48"/>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6" name="Google Shape;566;p48"/>
          <p:cNvSpPr txBox="1"/>
          <p:nvPr>
            <p:ph type="title"/>
          </p:nvPr>
        </p:nvSpPr>
        <p:spPr>
          <a:xfrm>
            <a:off x="658675" y="422500"/>
            <a:ext cx="4637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rgbClr val="FF004E"/>
                </a:solidFill>
              </a:rPr>
              <a:t>In which stage does the producer produce</a:t>
            </a:r>
            <a:endParaRPr sz="2400">
              <a:solidFill>
                <a:srgbClr val="FF004E"/>
              </a:solidFill>
            </a:endParaRPr>
          </a:p>
        </p:txBody>
      </p:sp>
      <p:sp>
        <p:nvSpPr>
          <p:cNvPr id="567" name="Google Shape;567;p48"/>
          <p:cNvSpPr txBox="1"/>
          <p:nvPr/>
        </p:nvSpPr>
        <p:spPr>
          <a:xfrm>
            <a:off x="514375" y="1312850"/>
            <a:ext cx="4590900" cy="3478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Titillium Web"/>
              <a:buChar char="●"/>
            </a:pPr>
            <a:r>
              <a:rPr lang="en" sz="2000">
                <a:solidFill>
                  <a:schemeClr val="dk1"/>
                </a:solidFill>
                <a:highlight>
                  <a:srgbClr val="FFFFFF"/>
                </a:highlight>
                <a:latin typeface="Titillium Web"/>
                <a:ea typeface="Titillium Web"/>
                <a:cs typeface="Titillium Web"/>
                <a:sym typeface="Titillium Web"/>
              </a:rPr>
              <a:t>A producer does not operate in Stage I. </a:t>
            </a:r>
            <a:endParaRPr sz="2000">
              <a:solidFill>
                <a:schemeClr val="dk1"/>
              </a:solidFill>
              <a:highlight>
                <a:srgbClr val="FFFFFF"/>
              </a:highlight>
              <a:latin typeface="Titillium Web"/>
              <a:ea typeface="Titillium Web"/>
              <a:cs typeface="Titillium Web"/>
              <a:sym typeface="Titillium Web"/>
            </a:endParaRPr>
          </a:p>
          <a:p>
            <a:pPr indent="-355600" lvl="0" marL="457200" marR="0" rtl="0" algn="l">
              <a:lnSpc>
                <a:spcPct val="100000"/>
              </a:lnSpc>
              <a:spcBef>
                <a:spcPts val="0"/>
              </a:spcBef>
              <a:spcAft>
                <a:spcPts val="0"/>
              </a:spcAft>
              <a:buClr>
                <a:schemeClr val="dk1"/>
              </a:buClr>
              <a:buSzPts val="2000"/>
              <a:buFont typeface="Titillium Web"/>
              <a:buChar char="●"/>
            </a:pPr>
            <a:r>
              <a:rPr lang="en" sz="2000">
                <a:solidFill>
                  <a:schemeClr val="dk1"/>
                </a:solidFill>
                <a:highlight>
                  <a:srgbClr val="FFFFFF"/>
                </a:highlight>
                <a:latin typeface="Titillium Web"/>
                <a:ea typeface="Titillium Web"/>
                <a:cs typeface="Titillium Web"/>
                <a:sym typeface="Titillium Web"/>
              </a:rPr>
              <a:t>In this stage, the marginal product increases with an increase in the variable factor.</a:t>
            </a:r>
            <a:endParaRPr sz="2000">
              <a:solidFill>
                <a:schemeClr val="dk1"/>
              </a:solidFill>
              <a:highlight>
                <a:srgbClr val="FFFFFF"/>
              </a:highlight>
              <a:latin typeface="Titillium Web"/>
              <a:ea typeface="Titillium Web"/>
              <a:cs typeface="Titillium Web"/>
              <a:sym typeface="Titillium Web"/>
            </a:endParaRPr>
          </a:p>
          <a:p>
            <a:pPr indent="-355600" lvl="0" marL="457200" marR="0" rtl="0" algn="l">
              <a:lnSpc>
                <a:spcPct val="100000"/>
              </a:lnSpc>
              <a:spcBef>
                <a:spcPts val="0"/>
              </a:spcBef>
              <a:spcAft>
                <a:spcPts val="0"/>
              </a:spcAft>
              <a:buClr>
                <a:schemeClr val="dk1"/>
              </a:buClr>
              <a:buSzPts val="2000"/>
              <a:buFont typeface="Titillium Web"/>
              <a:buChar char="●"/>
            </a:pPr>
            <a:r>
              <a:rPr lang="en" sz="2000">
                <a:solidFill>
                  <a:schemeClr val="dk1"/>
                </a:solidFill>
                <a:highlight>
                  <a:srgbClr val="FFFFFF"/>
                </a:highlight>
                <a:latin typeface="Titillium Web"/>
                <a:ea typeface="Titillium Web"/>
                <a:cs typeface="Titillium Web"/>
                <a:sym typeface="Titillium Web"/>
              </a:rPr>
              <a:t>Therefore, the producer can employ more units of the variable to efficiently utilize the fixed factors. </a:t>
            </a:r>
            <a:endParaRPr sz="2000">
              <a:solidFill>
                <a:schemeClr val="dk1"/>
              </a:solidFill>
              <a:highlight>
                <a:srgbClr val="FFFFFF"/>
              </a:highlight>
              <a:latin typeface="Titillium Web"/>
              <a:ea typeface="Titillium Web"/>
              <a:cs typeface="Titillium Web"/>
              <a:sym typeface="Titillium Web"/>
            </a:endParaRPr>
          </a:p>
          <a:p>
            <a:pPr indent="-355600" lvl="0" marL="457200" marR="0" rtl="0" algn="l">
              <a:lnSpc>
                <a:spcPct val="100000"/>
              </a:lnSpc>
              <a:spcBef>
                <a:spcPts val="0"/>
              </a:spcBef>
              <a:spcAft>
                <a:spcPts val="0"/>
              </a:spcAft>
              <a:buClr>
                <a:schemeClr val="dk1"/>
              </a:buClr>
              <a:buSzPts val="2000"/>
              <a:buFont typeface="Titillium Web"/>
              <a:buChar char="●"/>
            </a:pPr>
            <a:r>
              <a:rPr lang="en" sz="2000">
                <a:solidFill>
                  <a:schemeClr val="dk1"/>
                </a:solidFill>
                <a:highlight>
                  <a:srgbClr val="FFFFFF"/>
                </a:highlight>
                <a:latin typeface="Titillium Web"/>
                <a:ea typeface="Titillium Web"/>
                <a:cs typeface="Titillium Web"/>
                <a:sym typeface="Titillium Web"/>
              </a:rPr>
              <a:t>Hence, the producer would prefer to not stop in Stage I but will try to expand further.</a:t>
            </a:r>
            <a:endParaRPr sz="2000">
              <a:solidFill>
                <a:schemeClr val="dk1"/>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animEffect filter="fade" transition="in">
                                      <p:cBhvr>
                                        <p:cTn dur="1000"/>
                                        <p:tgtEl>
                                          <p:spTgt spid="5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1" st="1"/>
                                            </p:txEl>
                                          </p:spTgt>
                                        </p:tgtEl>
                                        <p:attrNameLst>
                                          <p:attrName>style.visibility</p:attrName>
                                        </p:attrNameLst>
                                      </p:cBhvr>
                                      <p:to>
                                        <p:strVal val="visible"/>
                                      </p:to>
                                    </p:set>
                                    <p:animEffect filter="fade" transition="in">
                                      <p:cBhvr>
                                        <p:cTn dur="1000"/>
                                        <p:tgtEl>
                                          <p:spTgt spid="5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2" st="2"/>
                                            </p:txEl>
                                          </p:spTgt>
                                        </p:tgtEl>
                                        <p:attrNameLst>
                                          <p:attrName>style.visibility</p:attrName>
                                        </p:attrNameLst>
                                      </p:cBhvr>
                                      <p:to>
                                        <p:strVal val="visible"/>
                                      </p:to>
                                    </p:set>
                                    <p:animEffect filter="fade" transition="in">
                                      <p:cBhvr>
                                        <p:cTn dur="1000"/>
                                        <p:tgtEl>
                                          <p:spTgt spid="5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xEl>
                                              <p:pRg end="3" st="3"/>
                                            </p:txEl>
                                          </p:spTgt>
                                        </p:tgtEl>
                                        <p:attrNameLst>
                                          <p:attrName>style.visibility</p:attrName>
                                        </p:attrNameLst>
                                      </p:cBhvr>
                                      <p:to>
                                        <p:strVal val="visible"/>
                                      </p:to>
                                    </p:set>
                                    <p:animEffect filter="fade" transition="in">
                                      <p:cBhvr>
                                        <p:cTn dur="1000"/>
                                        <p:tgtEl>
                                          <p:spTgt spid="5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cxnSp>
        <p:nvCxnSpPr>
          <p:cNvPr id="572" name="Google Shape;572;p49"/>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73" name="Google Shape;573;p49"/>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74" name="Google Shape;574;p49"/>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575" name="Google Shape;575;p49"/>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576" name="Google Shape;576;p49"/>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577" name="Google Shape;577;p49"/>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578" name="Google Shape;578;p49"/>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579" name="Google Shape;579;p49"/>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580" name="Google Shape;580;p49"/>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581" name="Google Shape;581;p49"/>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582" name="Google Shape;582;p49"/>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3" name="Google Shape;583;p49"/>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584" name="Google Shape;584;p49"/>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585" name="Google Shape;585;p49"/>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586" name="Google Shape;586;p49"/>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587" name="Google Shape;587;p49"/>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588" name="Google Shape;588;p49"/>
          <p:cNvCxnSpPr>
            <a:endCxn id="589"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590" name="Google Shape;590;p49"/>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1" name="Google Shape;591;p49"/>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589" name="Google Shape;589;p49"/>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2" name="Google Shape;592;p49"/>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593" name="Google Shape;593;p49"/>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594" name="Google Shape;594;p49"/>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595" name="Google Shape;595;p49"/>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596" name="Google Shape;596;p49"/>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597" name="Google Shape;597;p49"/>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598" name="Google Shape;598;p49"/>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599" name="Google Shape;599;p49"/>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600" name="Google Shape;600;p49"/>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601" name="Google Shape;601;p49"/>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602" name="Google Shape;602;p49"/>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603" name="Google Shape;603;p49"/>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604" name="Google Shape;604;p49"/>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605" name="Google Shape;605;p49"/>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606" name="Google Shape;606;p49"/>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607" name="Google Shape;607;p49"/>
          <p:cNvCxnSpPr>
            <a:endCxn id="595"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608" name="Google Shape;608;p49"/>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609" name="Google Shape;609;p49"/>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610" name="Google Shape;610;p49"/>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611" name="Google Shape;611;p49"/>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2" name="Google Shape;612;p49"/>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3" name="Google Shape;613;p49"/>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4" name="Google Shape;614;p49"/>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5" name="Google Shape;615;p49"/>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6" name="Google Shape;616;p49"/>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7" name="Google Shape;617;p49"/>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8" name="Google Shape;618;p49"/>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9" name="Google Shape;619;p49"/>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0" name="Google Shape;620;p49"/>
          <p:cNvSpPr txBox="1"/>
          <p:nvPr>
            <p:ph type="title"/>
          </p:nvPr>
        </p:nvSpPr>
        <p:spPr>
          <a:xfrm>
            <a:off x="658675" y="422500"/>
            <a:ext cx="4637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rgbClr val="FF004E"/>
                </a:solidFill>
              </a:rPr>
              <a:t>In which stage does the producer produce</a:t>
            </a:r>
            <a:endParaRPr sz="2400">
              <a:solidFill>
                <a:srgbClr val="FF004E"/>
              </a:solidFill>
            </a:endParaRPr>
          </a:p>
        </p:txBody>
      </p:sp>
      <p:sp>
        <p:nvSpPr>
          <p:cNvPr id="621" name="Google Shape;621;p49"/>
          <p:cNvSpPr txBox="1"/>
          <p:nvPr/>
        </p:nvSpPr>
        <p:spPr>
          <a:xfrm>
            <a:off x="514375" y="1312850"/>
            <a:ext cx="4590900" cy="2801400"/>
          </a:xfrm>
          <a:prstGeom prst="rect">
            <a:avLst/>
          </a:prstGeom>
          <a:noFill/>
          <a:ln>
            <a:noFill/>
          </a:ln>
        </p:spPr>
        <p:txBody>
          <a:bodyPr anchorCtr="0" anchor="t" bIns="45700" lIns="91425" spcFirstLastPara="1" rIns="91425" wrap="square" tIns="45700">
            <a:spAutoFit/>
          </a:bodyPr>
          <a:lstStyle/>
          <a:p>
            <a:pPr indent="-368300" lvl="0" marL="457200" rtl="0" algn="l">
              <a:lnSpc>
                <a:spcPct val="100000"/>
              </a:lnSpc>
              <a:spcBef>
                <a:spcPts val="800"/>
              </a:spcBef>
              <a:spcAft>
                <a:spcPts val="0"/>
              </a:spcAft>
              <a:buSzPts val="2200"/>
              <a:buFont typeface="Titillium Web"/>
              <a:buChar char="●"/>
            </a:pPr>
            <a:r>
              <a:rPr lang="en" sz="2200">
                <a:solidFill>
                  <a:schemeClr val="dk1"/>
                </a:solidFill>
                <a:highlight>
                  <a:srgbClr val="FFFFFF"/>
                </a:highlight>
                <a:latin typeface="Titillium Web"/>
                <a:ea typeface="Titillium Web"/>
                <a:cs typeface="Titillium Web"/>
                <a:sym typeface="Titillium Web"/>
              </a:rPr>
              <a:t>Producers do not like to operate in Stage III either. </a:t>
            </a:r>
            <a:endParaRPr sz="2200">
              <a:solidFill>
                <a:schemeClr val="dk1"/>
              </a:solidFill>
              <a:highlight>
                <a:srgbClr val="FFFFFF"/>
              </a:highlight>
              <a:latin typeface="Titillium Web"/>
              <a:ea typeface="Titillium Web"/>
              <a:cs typeface="Titillium Web"/>
              <a:sym typeface="Titillium Web"/>
            </a:endParaRPr>
          </a:p>
          <a:p>
            <a:pPr indent="-368300" lvl="0" marL="457200" rtl="0" algn="l">
              <a:lnSpc>
                <a:spcPct val="100000"/>
              </a:lnSpc>
              <a:spcBef>
                <a:spcPts val="0"/>
              </a:spcBef>
              <a:spcAft>
                <a:spcPts val="0"/>
              </a:spcAft>
              <a:buSzPts val="2200"/>
              <a:buFont typeface="Titillium Web"/>
              <a:buChar char="●"/>
            </a:pPr>
            <a:r>
              <a:rPr lang="en" sz="2200">
                <a:solidFill>
                  <a:schemeClr val="dk1"/>
                </a:solidFill>
                <a:highlight>
                  <a:srgbClr val="FFFFFF"/>
                </a:highlight>
                <a:latin typeface="Titillium Web"/>
                <a:ea typeface="Titillium Web"/>
                <a:cs typeface="Titillium Web"/>
                <a:sym typeface="Titillium Web"/>
              </a:rPr>
              <a:t>In this stage, there is a decline in total product and the marginal </a:t>
            </a:r>
            <a:r>
              <a:rPr lang="en" sz="2200">
                <a:solidFill>
                  <a:srgbClr val="434343"/>
                </a:solidFill>
                <a:highlight>
                  <a:srgbClr val="FFFFFF"/>
                </a:highlight>
                <a:uFill>
                  <a:noFill/>
                </a:uFill>
                <a:latin typeface="Titillium Web"/>
                <a:ea typeface="Titillium Web"/>
                <a:cs typeface="Titillium Web"/>
                <a:sym typeface="Titillium Web"/>
                <a:hlinkClick r:id="rId3">
                  <a:extLst>
                    <a:ext uri="{A12FA001-AC4F-418D-AE19-62706E023703}">
                      <ahyp:hlinkClr val="tx"/>
                    </a:ext>
                  </a:extLst>
                </a:hlinkClick>
              </a:rPr>
              <a:t>product</a:t>
            </a:r>
            <a:r>
              <a:rPr lang="en" sz="2200">
                <a:solidFill>
                  <a:schemeClr val="dk1"/>
                </a:solidFill>
                <a:highlight>
                  <a:srgbClr val="FFFFFF"/>
                </a:highlight>
                <a:latin typeface="Titillium Web"/>
                <a:ea typeface="Titillium Web"/>
                <a:cs typeface="Titillium Web"/>
                <a:sym typeface="Titillium Web"/>
              </a:rPr>
              <a:t> becomes negative.</a:t>
            </a:r>
            <a:endParaRPr sz="2200">
              <a:solidFill>
                <a:schemeClr val="dk1"/>
              </a:solidFill>
              <a:highlight>
                <a:srgbClr val="FFFFFF"/>
              </a:highlight>
              <a:latin typeface="Titillium Web"/>
              <a:ea typeface="Titillium Web"/>
              <a:cs typeface="Titillium Web"/>
              <a:sym typeface="Titillium Web"/>
            </a:endParaRPr>
          </a:p>
          <a:p>
            <a:pPr indent="-368300" lvl="0" marL="457200" rtl="0" algn="l">
              <a:lnSpc>
                <a:spcPct val="100000"/>
              </a:lnSpc>
              <a:spcBef>
                <a:spcPts val="0"/>
              </a:spcBef>
              <a:spcAft>
                <a:spcPts val="0"/>
              </a:spcAft>
              <a:buClr>
                <a:schemeClr val="dk1"/>
              </a:buClr>
              <a:buSzPts val="2200"/>
              <a:buFont typeface="Titillium Web"/>
              <a:buChar char="●"/>
            </a:pPr>
            <a:r>
              <a:rPr lang="en" sz="2200">
                <a:solidFill>
                  <a:schemeClr val="dk1"/>
                </a:solidFill>
                <a:highlight>
                  <a:srgbClr val="FFFFFF"/>
                </a:highlight>
                <a:latin typeface="Titillium Web"/>
                <a:ea typeface="Titillium Web"/>
                <a:cs typeface="Titillium Web"/>
                <a:sym typeface="Titillium Web"/>
              </a:rPr>
              <a:t>In Stage III, he incurs higher costs and also gets lesser revenue thereby getting reduced profits.</a:t>
            </a:r>
            <a:endParaRPr sz="2200">
              <a:solidFill>
                <a:schemeClr val="dk1"/>
              </a:solidFill>
              <a:highlight>
                <a:srgbClr val="FFFFFF"/>
              </a:highlight>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Effect filter="fade" transition="in">
                                      <p:cBhvr>
                                        <p:cTn dur="1000"/>
                                        <p:tgtEl>
                                          <p:spTgt spid="6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animEffect filter="fade" transition="in">
                                      <p:cBhvr>
                                        <p:cTn dur="1000"/>
                                        <p:tgtEl>
                                          <p:spTgt spid="6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animEffect filter="fade" transition="in">
                                      <p:cBhvr>
                                        <p:cTn dur="1000"/>
                                        <p:tgtEl>
                                          <p:spTgt spid="6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cxnSp>
        <p:nvCxnSpPr>
          <p:cNvPr id="626" name="Google Shape;626;p50"/>
          <p:cNvCxnSpPr/>
          <p:nvPr/>
        </p:nvCxnSpPr>
        <p:spPr>
          <a:xfrm flipH="1" rot="10800000">
            <a:off x="5453742" y="9244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627" name="Google Shape;627;p50"/>
          <p:cNvCxnSpPr/>
          <p:nvPr/>
        </p:nvCxnSpPr>
        <p:spPr>
          <a:xfrm>
            <a:off x="5464628" y="2215244"/>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628" name="Google Shape;628;p50"/>
          <p:cNvCxnSpPr/>
          <p:nvPr/>
        </p:nvCxnSpPr>
        <p:spPr>
          <a:xfrm flipH="1" rot="10800000">
            <a:off x="5442856" y="2549894"/>
            <a:ext cx="10800" cy="212280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cxnSp>
        <p:nvCxnSpPr>
          <p:cNvPr id="629" name="Google Shape;629;p50"/>
          <p:cNvCxnSpPr/>
          <p:nvPr/>
        </p:nvCxnSpPr>
        <p:spPr>
          <a:xfrm>
            <a:off x="5421085" y="4669971"/>
            <a:ext cx="34509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0"/>
              </a:srgbClr>
            </a:outerShdw>
          </a:effectLst>
        </p:spPr>
      </p:cxnSp>
      <p:sp>
        <p:nvSpPr>
          <p:cNvPr id="630" name="Google Shape;630;p50"/>
          <p:cNvSpPr txBox="1"/>
          <p:nvPr/>
        </p:nvSpPr>
        <p:spPr>
          <a:xfrm>
            <a:off x="4982474" y="92529"/>
            <a:ext cx="46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TPP</a:t>
            </a:r>
            <a:endParaRPr b="1" i="0" sz="1100" u="none" cap="none" strike="noStrike">
              <a:solidFill>
                <a:srgbClr val="000000"/>
              </a:solidFill>
              <a:latin typeface="Arial"/>
              <a:ea typeface="Arial"/>
              <a:cs typeface="Arial"/>
              <a:sym typeface="Arial"/>
            </a:endParaRPr>
          </a:p>
        </p:txBody>
      </p:sp>
      <p:sp>
        <p:nvSpPr>
          <p:cNvPr id="631" name="Google Shape;631;p50"/>
          <p:cNvSpPr txBox="1"/>
          <p:nvPr/>
        </p:nvSpPr>
        <p:spPr>
          <a:xfrm>
            <a:off x="5212665" y="2121001"/>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632" name="Google Shape;632;p50"/>
          <p:cNvSpPr txBox="1"/>
          <p:nvPr/>
        </p:nvSpPr>
        <p:spPr>
          <a:xfrm>
            <a:off x="8872772" y="2215244"/>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633" name="Google Shape;633;p50"/>
          <p:cNvSpPr txBox="1"/>
          <p:nvPr/>
        </p:nvSpPr>
        <p:spPr>
          <a:xfrm>
            <a:off x="8872772" y="4745819"/>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L</a:t>
            </a:r>
            <a:endParaRPr b="1" i="0" sz="1100" u="none" cap="none" strike="noStrike">
              <a:solidFill>
                <a:srgbClr val="000000"/>
              </a:solidFill>
              <a:latin typeface="Arial"/>
              <a:ea typeface="Arial"/>
              <a:cs typeface="Arial"/>
              <a:sym typeface="Arial"/>
            </a:endParaRPr>
          </a:p>
        </p:txBody>
      </p:sp>
      <p:sp>
        <p:nvSpPr>
          <p:cNvPr id="634" name="Google Shape;634;p50"/>
          <p:cNvSpPr txBox="1"/>
          <p:nvPr/>
        </p:nvSpPr>
        <p:spPr>
          <a:xfrm>
            <a:off x="5296021" y="4709255"/>
            <a:ext cx="293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O</a:t>
            </a:r>
            <a:endParaRPr b="1" i="0" sz="1100" u="none" cap="none" strike="noStrike">
              <a:solidFill>
                <a:srgbClr val="000000"/>
              </a:solidFill>
              <a:latin typeface="Arial"/>
              <a:ea typeface="Arial"/>
              <a:cs typeface="Arial"/>
              <a:sym typeface="Arial"/>
            </a:endParaRPr>
          </a:p>
        </p:txBody>
      </p:sp>
      <p:sp>
        <p:nvSpPr>
          <p:cNvPr id="635" name="Google Shape;635;p50"/>
          <p:cNvSpPr txBox="1"/>
          <p:nvPr/>
        </p:nvSpPr>
        <p:spPr>
          <a:xfrm>
            <a:off x="4959110" y="2508504"/>
            <a:ext cx="4908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APP</a:t>
            </a:r>
            <a:endParaRPr/>
          </a:p>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MPP</a:t>
            </a:r>
            <a:endParaRPr b="1" i="0" sz="1100" u="none" cap="none" strike="noStrike">
              <a:solidFill>
                <a:srgbClr val="000000"/>
              </a:solidFill>
              <a:latin typeface="Arial"/>
              <a:ea typeface="Arial"/>
              <a:cs typeface="Arial"/>
              <a:sym typeface="Arial"/>
            </a:endParaRPr>
          </a:p>
        </p:txBody>
      </p:sp>
      <p:sp>
        <p:nvSpPr>
          <p:cNvPr id="636" name="Google Shape;636;p50"/>
          <p:cNvSpPr/>
          <p:nvPr/>
        </p:nvSpPr>
        <p:spPr>
          <a:xfrm>
            <a:off x="5475514" y="293741"/>
            <a:ext cx="2764971" cy="1914521"/>
          </a:xfrm>
          <a:custGeom>
            <a:rect b="b" l="l" r="r" t="t"/>
            <a:pathLst>
              <a:path extrusionOk="0" h="1914521" w="2764971">
                <a:moveTo>
                  <a:pt x="0" y="1914521"/>
                </a:moveTo>
                <a:cubicBezTo>
                  <a:pt x="250371" y="1862814"/>
                  <a:pt x="500742" y="1811107"/>
                  <a:pt x="740228" y="1587950"/>
                </a:cubicBezTo>
                <a:cubicBezTo>
                  <a:pt x="979714" y="1364793"/>
                  <a:pt x="1260928" y="816878"/>
                  <a:pt x="1436914" y="575578"/>
                </a:cubicBezTo>
                <a:cubicBezTo>
                  <a:pt x="1612900" y="334278"/>
                  <a:pt x="1652815" y="234493"/>
                  <a:pt x="1796143" y="140150"/>
                </a:cubicBezTo>
                <a:cubicBezTo>
                  <a:pt x="1939471" y="45807"/>
                  <a:pt x="2135414" y="-26765"/>
                  <a:pt x="2296885" y="9521"/>
                </a:cubicBezTo>
                <a:cubicBezTo>
                  <a:pt x="2458356" y="45807"/>
                  <a:pt x="2611663" y="201835"/>
                  <a:pt x="2764971" y="357864"/>
                </a:cubicBezTo>
              </a:path>
            </a:pathLst>
          </a:custGeom>
          <a:noFill/>
          <a:ln cap="flat" cmpd="sng" w="5715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7" name="Google Shape;637;p50"/>
          <p:cNvSpPr txBox="1"/>
          <p:nvPr/>
        </p:nvSpPr>
        <p:spPr>
          <a:xfrm>
            <a:off x="8240485" y="655659"/>
            <a:ext cx="60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F0000"/>
                </a:solidFill>
                <a:latin typeface="Arial"/>
                <a:ea typeface="Arial"/>
                <a:cs typeface="Arial"/>
                <a:sym typeface="Arial"/>
              </a:rPr>
              <a:t>TPP</a:t>
            </a:r>
            <a:r>
              <a:rPr b="1" baseline="-25000" i="0" lang="en" sz="1400" u="none" cap="none" strike="noStrike">
                <a:solidFill>
                  <a:srgbClr val="FF0000"/>
                </a:solidFill>
                <a:latin typeface="Arial"/>
                <a:ea typeface="Arial"/>
                <a:cs typeface="Arial"/>
                <a:sym typeface="Arial"/>
              </a:rPr>
              <a:t>L</a:t>
            </a:r>
            <a:endParaRPr b="1" baseline="-25000" i="0" sz="1400" u="none" cap="none" strike="noStrike">
              <a:solidFill>
                <a:srgbClr val="FF0000"/>
              </a:solidFill>
              <a:latin typeface="Arial"/>
              <a:ea typeface="Arial"/>
              <a:cs typeface="Arial"/>
              <a:sym typeface="Arial"/>
            </a:endParaRPr>
          </a:p>
        </p:txBody>
      </p:sp>
      <p:cxnSp>
        <p:nvCxnSpPr>
          <p:cNvPr id="638" name="Google Shape;638;p50"/>
          <p:cNvCxnSpPr/>
          <p:nvPr/>
        </p:nvCxnSpPr>
        <p:spPr>
          <a:xfrm>
            <a:off x="7053944" y="282855"/>
            <a:ext cx="1186500" cy="0"/>
          </a:xfrm>
          <a:prstGeom prst="straightConnector1">
            <a:avLst/>
          </a:prstGeom>
          <a:noFill/>
          <a:ln cap="flat" cmpd="sng" w="25400">
            <a:solidFill>
              <a:srgbClr val="0000CC"/>
            </a:solidFill>
            <a:prstDash val="solid"/>
            <a:round/>
            <a:headEnd len="sm" w="sm" type="none"/>
            <a:tailEnd len="sm" w="sm" type="none"/>
          </a:ln>
          <a:effectLst>
            <a:outerShdw blurRad="40000" rotWithShape="0" dir="5400000" dist="20000">
              <a:srgbClr val="000000">
                <a:alpha val="37650"/>
              </a:srgbClr>
            </a:outerShdw>
          </a:effectLst>
        </p:spPr>
      </p:cxnSp>
      <p:sp>
        <p:nvSpPr>
          <p:cNvPr id="639" name="Google Shape;639;p50"/>
          <p:cNvSpPr txBox="1"/>
          <p:nvPr/>
        </p:nvSpPr>
        <p:spPr>
          <a:xfrm>
            <a:off x="7515607" y="32132"/>
            <a:ext cx="263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cxnSp>
        <p:nvCxnSpPr>
          <p:cNvPr id="640" name="Google Shape;640;p50"/>
          <p:cNvCxnSpPr/>
          <p:nvPr/>
        </p:nvCxnSpPr>
        <p:spPr>
          <a:xfrm flipH="1">
            <a:off x="7646440" y="303262"/>
            <a:ext cx="17100" cy="4406100"/>
          </a:xfrm>
          <a:prstGeom prst="straightConnector1">
            <a:avLst/>
          </a:pr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cxnSp>
      <p:cxnSp>
        <p:nvCxnSpPr>
          <p:cNvPr id="641" name="Google Shape;641;p50"/>
          <p:cNvCxnSpPr/>
          <p:nvPr/>
        </p:nvCxnSpPr>
        <p:spPr>
          <a:xfrm flipH="1">
            <a:off x="7044693" y="655659"/>
            <a:ext cx="24600" cy="31632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cxnSp>
        <p:nvCxnSpPr>
          <p:cNvPr id="642" name="Google Shape;642;p50"/>
          <p:cNvCxnSpPr>
            <a:endCxn id="643" idx="1"/>
          </p:cNvCxnSpPr>
          <p:nvPr/>
        </p:nvCxnSpPr>
        <p:spPr>
          <a:xfrm>
            <a:off x="6612947" y="1338943"/>
            <a:ext cx="15000" cy="22260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sp>
        <p:nvSpPr>
          <p:cNvPr id="644" name="Google Shape;644;p50"/>
          <p:cNvSpPr/>
          <p:nvPr/>
        </p:nvSpPr>
        <p:spPr>
          <a:xfrm>
            <a:off x="5453743" y="3818734"/>
            <a:ext cx="3058886" cy="85123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5" name="Google Shape;645;p50"/>
          <p:cNvSpPr txBox="1"/>
          <p:nvPr/>
        </p:nvSpPr>
        <p:spPr>
          <a:xfrm>
            <a:off x="8393119" y="4103308"/>
            <a:ext cx="62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9900"/>
                </a:solidFill>
                <a:latin typeface="Arial"/>
                <a:ea typeface="Arial"/>
                <a:cs typeface="Arial"/>
                <a:sym typeface="Arial"/>
              </a:rPr>
              <a:t>APP</a:t>
            </a:r>
            <a:r>
              <a:rPr b="1" baseline="-25000" i="0" lang="en" sz="1400" u="none" cap="none" strike="noStrike">
                <a:solidFill>
                  <a:srgbClr val="009900"/>
                </a:solidFill>
                <a:latin typeface="Arial"/>
                <a:ea typeface="Arial"/>
                <a:cs typeface="Arial"/>
                <a:sym typeface="Arial"/>
              </a:rPr>
              <a:t>L</a:t>
            </a:r>
            <a:endParaRPr b="1" baseline="-25000" i="0" sz="1400" u="none" cap="none" strike="noStrike">
              <a:solidFill>
                <a:srgbClr val="009900"/>
              </a:solidFill>
              <a:latin typeface="Arial"/>
              <a:ea typeface="Arial"/>
              <a:cs typeface="Arial"/>
              <a:sym typeface="Arial"/>
            </a:endParaRPr>
          </a:p>
        </p:txBody>
      </p:sp>
      <p:sp>
        <p:nvSpPr>
          <p:cNvPr id="643" name="Google Shape;643;p50"/>
          <p:cNvSpPr/>
          <p:nvPr/>
        </p:nvSpPr>
        <p:spPr>
          <a:xfrm flipH="1">
            <a:off x="5452115" y="3560938"/>
            <a:ext cx="2431814" cy="1532227"/>
          </a:xfrm>
          <a:custGeom>
            <a:rect b="b" l="l" r="r" t="t"/>
            <a:pathLst>
              <a:path extrusionOk="0" h="851237" w="3058886">
                <a:moveTo>
                  <a:pt x="0" y="851237"/>
                </a:moveTo>
                <a:cubicBezTo>
                  <a:pt x="534307" y="448466"/>
                  <a:pt x="1068614" y="45695"/>
                  <a:pt x="1578428" y="2152"/>
                </a:cubicBezTo>
                <a:cubicBezTo>
                  <a:pt x="2088242" y="-41391"/>
                  <a:pt x="3058886" y="589980"/>
                  <a:pt x="3058886" y="589980"/>
                </a:cubicBezTo>
                <a:lnTo>
                  <a:pt x="3058886" y="589980"/>
                </a:lnTo>
              </a:path>
            </a:pathLst>
          </a:custGeom>
          <a:noFill/>
          <a:ln cap="flat" cmpd="sng" w="5715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6" name="Google Shape;646;p50"/>
          <p:cNvSpPr txBox="1"/>
          <p:nvPr/>
        </p:nvSpPr>
        <p:spPr>
          <a:xfrm>
            <a:off x="7833959" y="4773878"/>
            <a:ext cx="6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990099"/>
                </a:solidFill>
                <a:latin typeface="Arial"/>
                <a:ea typeface="Arial"/>
                <a:cs typeface="Arial"/>
                <a:sym typeface="Arial"/>
              </a:rPr>
              <a:t>MPP</a:t>
            </a:r>
            <a:r>
              <a:rPr b="1" baseline="-25000" i="0" lang="en" sz="1400" u="none" cap="none" strike="noStrike">
                <a:solidFill>
                  <a:srgbClr val="990099"/>
                </a:solidFill>
                <a:latin typeface="Arial"/>
                <a:ea typeface="Arial"/>
                <a:cs typeface="Arial"/>
                <a:sym typeface="Arial"/>
              </a:rPr>
              <a:t>L</a:t>
            </a:r>
            <a:endParaRPr b="1" baseline="-25000" i="0" sz="1400" u="none" cap="none" strike="noStrike">
              <a:solidFill>
                <a:srgbClr val="990099"/>
              </a:solidFill>
              <a:latin typeface="Arial"/>
              <a:ea typeface="Arial"/>
              <a:cs typeface="Arial"/>
              <a:sym typeface="Arial"/>
            </a:endParaRPr>
          </a:p>
        </p:txBody>
      </p:sp>
      <p:cxnSp>
        <p:nvCxnSpPr>
          <p:cNvPr id="647" name="Google Shape;647;p50"/>
          <p:cNvCxnSpPr/>
          <p:nvPr/>
        </p:nvCxnSpPr>
        <p:spPr>
          <a:xfrm flipH="1">
            <a:off x="6612980" y="3553955"/>
            <a:ext cx="11100" cy="1116300"/>
          </a:xfrm>
          <a:prstGeom prst="straightConnector1">
            <a:avLst/>
          </a:prstGeom>
          <a:noFill/>
          <a:ln cap="flat" cmpd="sng" w="38100">
            <a:solidFill>
              <a:srgbClr val="990099"/>
            </a:solidFill>
            <a:prstDash val="dot"/>
            <a:round/>
            <a:headEnd len="sm" w="sm" type="none"/>
            <a:tailEnd len="sm" w="sm" type="none"/>
          </a:ln>
          <a:effectLst>
            <a:outerShdw blurRad="40000" rotWithShape="0" dir="5400000" dist="23000">
              <a:srgbClr val="000000">
                <a:alpha val="34900"/>
              </a:srgbClr>
            </a:outerShdw>
          </a:effectLst>
        </p:spPr>
      </p:cxnSp>
      <p:cxnSp>
        <p:nvCxnSpPr>
          <p:cNvPr id="648" name="Google Shape;648;p50"/>
          <p:cNvCxnSpPr/>
          <p:nvPr/>
        </p:nvCxnSpPr>
        <p:spPr>
          <a:xfrm flipH="1">
            <a:off x="7048844" y="3831983"/>
            <a:ext cx="5100" cy="837900"/>
          </a:xfrm>
          <a:prstGeom prst="straightConnector1">
            <a:avLst/>
          </a:prstGeom>
          <a:noFill/>
          <a:ln cap="flat" cmpd="sng" w="38100">
            <a:solidFill>
              <a:srgbClr val="009900"/>
            </a:solidFill>
            <a:prstDash val="solid"/>
            <a:round/>
            <a:headEnd len="sm" w="sm" type="none"/>
            <a:tailEnd len="sm" w="sm" type="none"/>
          </a:ln>
          <a:effectLst>
            <a:outerShdw blurRad="40000" rotWithShape="0" dir="5400000" dist="23000">
              <a:srgbClr val="000000">
                <a:alpha val="34900"/>
              </a:srgbClr>
            </a:outerShdw>
          </a:effectLst>
        </p:spPr>
      </p:cxnSp>
      <p:sp>
        <p:nvSpPr>
          <p:cNvPr id="649" name="Google Shape;649;p50"/>
          <p:cNvSpPr txBox="1"/>
          <p:nvPr/>
        </p:nvSpPr>
        <p:spPr>
          <a:xfrm>
            <a:off x="6373269" y="1120196"/>
            <a:ext cx="279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650" name="Google Shape;650;p50"/>
          <p:cNvSpPr txBox="1"/>
          <p:nvPr/>
        </p:nvSpPr>
        <p:spPr>
          <a:xfrm>
            <a:off x="6342569" y="3308430"/>
            <a:ext cx="3177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E’</a:t>
            </a:r>
            <a:endParaRPr b="1" i="0" sz="1100" u="none" cap="none" strike="noStrike">
              <a:solidFill>
                <a:srgbClr val="990099"/>
              </a:solidFill>
              <a:latin typeface="Arial"/>
              <a:ea typeface="Arial"/>
              <a:cs typeface="Arial"/>
              <a:sym typeface="Arial"/>
            </a:endParaRPr>
          </a:p>
        </p:txBody>
      </p:sp>
      <p:sp>
        <p:nvSpPr>
          <p:cNvPr id="651" name="Google Shape;651;p50"/>
          <p:cNvSpPr txBox="1"/>
          <p:nvPr/>
        </p:nvSpPr>
        <p:spPr>
          <a:xfrm>
            <a:off x="6843564" y="420948"/>
            <a:ext cx="2712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652" name="Google Shape;652;p50"/>
          <p:cNvSpPr txBox="1"/>
          <p:nvPr/>
        </p:nvSpPr>
        <p:spPr>
          <a:xfrm>
            <a:off x="6797902" y="3439568"/>
            <a:ext cx="309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F’</a:t>
            </a:r>
            <a:endParaRPr b="1" i="0" sz="1100" u="none" cap="none" strike="noStrike">
              <a:solidFill>
                <a:srgbClr val="009900"/>
              </a:solidFill>
              <a:latin typeface="Arial"/>
              <a:ea typeface="Arial"/>
              <a:cs typeface="Arial"/>
              <a:sym typeface="Arial"/>
            </a:endParaRPr>
          </a:p>
        </p:txBody>
      </p:sp>
      <p:sp>
        <p:nvSpPr>
          <p:cNvPr id="653" name="Google Shape;653;p50"/>
          <p:cNvSpPr txBox="1"/>
          <p:nvPr/>
        </p:nvSpPr>
        <p:spPr>
          <a:xfrm>
            <a:off x="7622657" y="4409723"/>
            <a:ext cx="301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J’</a:t>
            </a:r>
            <a:endParaRPr b="1" i="0" sz="1100" u="none" cap="none" strike="noStrike">
              <a:solidFill>
                <a:srgbClr val="FF0066"/>
              </a:solidFill>
              <a:latin typeface="Arial"/>
              <a:ea typeface="Arial"/>
              <a:cs typeface="Arial"/>
              <a:sym typeface="Arial"/>
            </a:endParaRPr>
          </a:p>
        </p:txBody>
      </p:sp>
      <p:sp>
        <p:nvSpPr>
          <p:cNvPr id="654" name="Google Shape;654;p50"/>
          <p:cNvSpPr txBox="1"/>
          <p:nvPr/>
        </p:nvSpPr>
        <p:spPr>
          <a:xfrm>
            <a:off x="6286688" y="2263464"/>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655" name="Google Shape;655;p50"/>
          <p:cNvSpPr txBox="1"/>
          <p:nvPr/>
        </p:nvSpPr>
        <p:spPr>
          <a:xfrm>
            <a:off x="6448126"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990099"/>
                </a:solidFill>
                <a:latin typeface="Arial"/>
                <a:ea typeface="Arial"/>
                <a:cs typeface="Arial"/>
                <a:sym typeface="Arial"/>
              </a:rPr>
              <a:t>L1</a:t>
            </a:r>
            <a:endParaRPr b="1" i="0" sz="1100" u="none" cap="none" strike="noStrike">
              <a:solidFill>
                <a:srgbClr val="990099"/>
              </a:solidFill>
              <a:latin typeface="Arial"/>
              <a:ea typeface="Arial"/>
              <a:cs typeface="Arial"/>
              <a:sym typeface="Arial"/>
            </a:endParaRPr>
          </a:p>
        </p:txBody>
      </p:sp>
      <p:sp>
        <p:nvSpPr>
          <p:cNvPr id="656" name="Google Shape;656;p50"/>
          <p:cNvSpPr txBox="1"/>
          <p:nvPr/>
        </p:nvSpPr>
        <p:spPr>
          <a:xfrm>
            <a:off x="6719143"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657" name="Google Shape;657;p50"/>
          <p:cNvSpPr txBox="1"/>
          <p:nvPr/>
        </p:nvSpPr>
        <p:spPr>
          <a:xfrm>
            <a:off x="6909587" y="470218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009900"/>
                </a:solidFill>
                <a:latin typeface="Arial"/>
                <a:ea typeface="Arial"/>
                <a:cs typeface="Arial"/>
                <a:sym typeface="Arial"/>
              </a:rPr>
              <a:t>L2</a:t>
            </a:r>
            <a:endParaRPr b="1" i="0" sz="1100" u="none" cap="none" strike="noStrike">
              <a:solidFill>
                <a:srgbClr val="009900"/>
              </a:solidFill>
              <a:latin typeface="Arial"/>
              <a:ea typeface="Arial"/>
              <a:cs typeface="Arial"/>
              <a:sym typeface="Arial"/>
            </a:endParaRPr>
          </a:p>
        </p:txBody>
      </p:sp>
      <p:sp>
        <p:nvSpPr>
          <p:cNvPr id="658" name="Google Shape;658;p50"/>
          <p:cNvSpPr txBox="1"/>
          <p:nvPr/>
        </p:nvSpPr>
        <p:spPr>
          <a:xfrm>
            <a:off x="7350725" y="2241677"/>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659" name="Google Shape;659;p50"/>
          <p:cNvSpPr txBox="1"/>
          <p:nvPr/>
        </p:nvSpPr>
        <p:spPr>
          <a:xfrm>
            <a:off x="7363497" y="4689019"/>
            <a:ext cx="349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100" u="none" cap="none" strike="noStrike">
                <a:solidFill>
                  <a:srgbClr val="FF0066"/>
                </a:solidFill>
                <a:latin typeface="Arial"/>
                <a:ea typeface="Arial"/>
                <a:cs typeface="Arial"/>
                <a:sym typeface="Arial"/>
              </a:rPr>
              <a:t>L3</a:t>
            </a:r>
            <a:endParaRPr b="1" i="0" sz="1100" u="none" cap="none" strike="noStrike">
              <a:solidFill>
                <a:srgbClr val="FF0066"/>
              </a:solidFill>
              <a:latin typeface="Arial"/>
              <a:ea typeface="Arial"/>
              <a:cs typeface="Arial"/>
              <a:sym typeface="Arial"/>
            </a:endParaRPr>
          </a:p>
        </p:txBody>
      </p:sp>
      <p:sp>
        <p:nvSpPr>
          <p:cNvPr id="660" name="Google Shape;660;p50"/>
          <p:cNvSpPr txBox="1"/>
          <p:nvPr/>
        </p:nvSpPr>
        <p:spPr>
          <a:xfrm>
            <a:off x="5562830" y="649843"/>
            <a:ext cx="1271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Point of Inflexion</a:t>
            </a:r>
            <a:endParaRPr b="1" i="0" sz="1050" u="none" cap="none" strike="noStrike">
              <a:solidFill>
                <a:srgbClr val="FF0066"/>
              </a:solidFill>
              <a:latin typeface="Arial"/>
              <a:ea typeface="Arial"/>
              <a:cs typeface="Arial"/>
              <a:sym typeface="Arial"/>
            </a:endParaRPr>
          </a:p>
        </p:txBody>
      </p:sp>
      <p:cxnSp>
        <p:nvCxnSpPr>
          <p:cNvPr id="661" name="Google Shape;661;p50"/>
          <p:cNvCxnSpPr>
            <a:endCxn id="649" idx="0"/>
          </p:cNvCxnSpPr>
          <p:nvPr/>
        </p:nvCxnSpPr>
        <p:spPr>
          <a:xfrm>
            <a:off x="6373419" y="902396"/>
            <a:ext cx="139500" cy="217800"/>
          </a:xfrm>
          <a:prstGeom prst="straightConnector1">
            <a:avLst/>
          </a:prstGeom>
          <a:noFill/>
          <a:ln cap="flat" cmpd="sng" w="38100">
            <a:solidFill>
              <a:srgbClr val="FF0066"/>
            </a:solidFill>
            <a:prstDash val="solid"/>
            <a:round/>
            <a:headEnd len="sm" w="sm" type="none"/>
            <a:tailEnd len="med" w="med" type="triangle"/>
          </a:ln>
        </p:spPr>
      </p:cxnSp>
      <p:sp>
        <p:nvSpPr>
          <p:cNvPr id="662" name="Google Shape;662;p50"/>
          <p:cNvSpPr txBox="1"/>
          <p:nvPr/>
        </p:nvSpPr>
        <p:spPr>
          <a:xfrm>
            <a:off x="5864100" y="2763073"/>
            <a:ext cx="625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990099"/>
                </a:solidFill>
                <a:latin typeface="Arial"/>
                <a:ea typeface="Arial"/>
                <a:cs typeface="Arial"/>
                <a:sym typeface="Arial"/>
              </a:rPr>
              <a:t>Stage I</a:t>
            </a:r>
            <a:endParaRPr b="1" i="0" sz="1050" u="none" cap="none" strike="noStrike">
              <a:solidFill>
                <a:srgbClr val="990099"/>
              </a:solidFill>
              <a:latin typeface="Arial"/>
              <a:ea typeface="Arial"/>
              <a:cs typeface="Arial"/>
              <a:sym typeface="Arial"/>
            </a:endParaRPr>
          </a:p>
        </p:txBody>
      </p:sp>
      <p:sp>
        <p:nvSpPr>
          <p:cNvPr id="663" name="Google Shape;663;p50"/>
          <p:cNvSpPr txBox="1"/>
          <p:nvPr/>
        </p:nvSpPr>
        <p:spPr>
          <a:xfrm>
            <a:off x="7038047" y="2729027"/>
            <a:ext cx="662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009900"/>
                </a:solidFill>
                <a:latin typeface="Arial"/>
                <a:ea typeface="Arial"/>
                <a:cs typeface="Arial"/>
                <a:sym typeface="Arial"/>
              </a:rPr>
              <a:t>Stage II</a:t>
            </a:r>
            <a:endParaRPr b="1" i="0" sz="1050" u="none" cap="none" strike="noStrike">
              <a:solidFill>
                <a:srgbClr val="009900"/>
              </a:solidFill>
              <a:latin typeface="Arial"/>
              <a:ea typeface="Arial"/>
              <a:cs typeface="Arial"/>
              <a:sym typeface="Arial"/>
            </a:endParaRPr>
          </a:p>
        </p:txBody>
      </p:sp>
      <p:sp>
        <p:nvSpPr>
          <p:cNvPr id="664" name="Google Shape;664;p50"/>
          <p:cNvSpPr txBox="1"/>
          <p:nvPr/>
        </p:nvSpPr>
        <p:spPr>
          <a:xfrm>
            <a:off x="7749522" y="2709065"/>
            <a:ext cx="6993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66"/>
                </a:solidFill>
                <a:latin typeface="Arial"/>
                <a:ea typeface="Arial"/>
                <a:cs typeface="Arial"/>
                <a:sym typeface="Arial"/>
              </a:rPr>
              <a:t>Stage III</a:t>
            </a:r>
            <a:endParaRPr b="1" i="0" sz="1050" u="none" cap="none" strike="noStrike">
              <a:solidFill>
                <a:srgbClr val="FF0066"/>
              </a:solidFill>
              <a:latin typeface="Arial"/>
              <a:ea typeface="Arial"/>
              <a:cs typeface="Arial"/>
              <a:sym typeface="Arial"/>
            </a:endParaRPr>
          </a:p>
        </p:txBody>
      </p:sp>
      <p:sp>
        <p:nvSpPr>
          <p:cNvPr id="665" name="Google Shape;665;p50"/>
          <p:cNvSpPr/>
          <p:nvPr/>
        </p:nvSpPr>
        <p:spPr>
          <a:xfrm>
            <a:off x="7133464" y="3013686"/>
            <a:ext cx="464700" cy="52500"/>
          </a:xfrm>
          <a:prstGeom prst="leftRightArrow">
            <a:avLst>
              <a:gd fmla="val 50000" name="adj1"/>
              <a:gd fmla="val 50000" name="adj2"/>
            </a:avLst>
          </a:prstGeom>
          <a:solidFill>
            <a:srgbClr val="009900"/>
          </a:solidFill>
          <a:ln cap="flat" cmpd="sng" w="25400">
            <a:solidFill>
              <a:srgbClr val="00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6" name="Google Shape;666;p50"/>
          <p:cNvSpPr/>
          <p:nvPr/>
        </p:nvSpPr>
        <p:spPr>
          <a:xfrm>
            <a:off x="5531684" y="3013686"/>
            <a:ext cx="1459500" cy="45600"/>
          </a:xfrm>
          <a:prstGeom prst="leftRightArrow">
            <a:avLst>
              <a:gd fmla="val 50000" name="adj1"/>
              <a:gd fmla="val 50000" name="adj2"/>
            </a:avLst>
          </a:prstGeom>
          <a:solidFill>
            <a:srgbClr val="990099"/>
          </a:solidFill>
          <a:ln cap="flat" cmpd="sng" w="25400">
            <a:solidFill>
              <a:srgbClr val="99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7" name="Google Shape;667;p50"/>
          <p:cNvSpPr/>
          <p:nvPr/>
        </p:nvSpPr>
        <p:spPr>
          <a:xfrm>
            <a:off x="7721291" y="3002877"/>
            <a:ext cx="791400" cy="45600"/>
          </a:xfrm>
          <a:prstGeom prst="leftRightArrow">
            <a:avLst>
              <a:gd fmla="val 50000" name="adj1"/>
              <a:gd fmla="val 50000" name="adj2"/>
            </a:avLst>
          </a:prstGeom>
          <a:solidFill>
            <a:srgbClr val="FF0066"/>
          </a:solidFill>
          <a:ln cap="flat" cmpd="sng" w="25400">
            <a:solidFill>
              <a:srgbClr val="FF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8" name="Google Shape;668;p50"/>
          <p:cNvSpPr/>
          <p:nvPr/>
        </p:nvSpPr>
        <p:spPr>
          <a:xfrm>
            <a:off x="7009630" y="3764628"/>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9" name="Google Shape;669;p50"/>
          <p:cNvSpPr/>
          <p:nvPr/>
        </p:nvSpPr>
        <p:spPr>
          <a:xfrm>
            <a:off x="6576590" y="350250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0" name="Google Shape;670;p50"/>
          <p:cNvSpPr/>
          <p:nvPr/>
        </p:nvSpPr>
        <p:spPr>
          <a:xfrm>
            <a:off x="7586162" y="4592211"/>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1" name="Google Shape;671;p50"/>
          <p:cNvSpPr/>
          <p:nvPr/>
        </p:nvSpPr>
        <p:spPr>
          <a:xfrm>
            <a:off x="6550010" y="1305930"/>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2" name="Google Shape;672;p50"/>
          <p:cNvSpPr/>
          <p:nvPr/>
        </p:nvSpPr>
        <p:spPr>
          <a:xfrm>
            <a:off x="7019933" y="61434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3" name="Google Shape;673;p50"/>
          <p:cNvSpPr/>
          <p:nvPr/>
        </p:nvSpPr>
        <p:spPr>
          <a:xfrm>
            <a:off x="7607149" y="222125"/>
            <a:ext cx="98100" cy="137700"/>
          </a:xfrm>
          <a:prstGeom prst="ellipse">
            <a:avLst/>
          </a:prstGeom>
          <a:solidFill>
            <a:srgbClr val="FF0066"/>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4" name="Google Shape;674;p50"/>
          <p:cNvSpPr txBox="1"/>
          <p:nvPr>
            <p:ph type="title"/>
          </p:nvPr>
        </p:nvSpPr>
        <p:spPr>
          <a:xfrm>
            <a:off x="638075" y="422500"/>
            <a:ext cx="46581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rgbClr val="FF004E"/>
                </a:solidFill>
              </a:rPr>
              <a:t>In which stage does the producer produce</a:t>
            </a:r>
            <a:endParaRPr sz="2400">
              <a:solidFill>
                <a:srgbClr val="FF004E"/>
              </a:solidFill>
            </a:endParaRPr>
          </a:p>
        </p:txBody>
      </p:sp>
      <p:sp>
        <p:nvSpPr>
          <p:cNvPr id="675" name="Google Shape;675;p50"/>
          <p:cNvSpPr txBox="1"/>
          <p:nvPr/>
        </p:nvSpPr>
        <p:spPr>
          <a:xfrm>
            <a:off x="304800" y="1356100"/>
            <a:ext cx="4876800" cy="3478500"/>
          </a:xfrm>
          <a:prstGeom prst="rect">
            <a:avLst/>
          </a:prstGeom>
          <a:noFill/>
          <a:ln>
            <a:noFill/>
          </a:ln>
        </p:spPr>
        <p:txBody>
          <a:bodyPr anchorCtr="0" anchor="t" bIns="45700" lIns="91425" spcFirstLastPara="1" rIns="91425" wrap="square" tIns="45700">
            <a:spAutoFit/>
          </a:bodyPr>
          <a:lstStyle/>
          <a:p>
            <a:pPr indent="-196850" lvl="0" marL="234950" marR="0" rtl="0" algn="l">
              <a:lnSpc>
                <a:spcPct val="100000"/>
              </a:lnSpc>
              <a:spcBef>
                <a:spcPts val="0"/>
              </a:spcBef>
              <a:spcAft>
                <a:spcPts val="0"/>
              </a:spcAft>
              <a:buClr>
                <a:schemeClr val="dk1"/>
              </a:buClr>
              <a:buSzPts val="2200"/>
              <a:buFont typeface="Arial"/>
              <a:buChar char="•"/>
            </a:pPr>
            <a:r>
              <a:rPr i="0" lang="en" sz="2200" u="none" cap="none" strike="noStrike">
                <a:solidFill>
                  <a:schemeClr val="dk1"/>
                </a:solidFill>
                <a:latin typeface="Titillium Web"/>
                <a:ea typeface="Titillium Web"/>
                <a:cs typeface="Titillium Web"/>
                <a:sym typeface="Titillium Web"/>
              </a:rPr>
              <a:t> </a:t>
            </a:r>
            <a:r>
              <a:rPr lang="en" sz="2200">
                <a:solidFill>
                  <a:schemeClr val="dk1"/>
                </a:solidFill>
                <a:highlight>
                  <a:srgbClr val="FFFFFF"/>
                </a:highlight>
                <a:latin typeface="Titillium Web"/>
                <a:ea typeface="Titillium Web"/>
                <a:cs typeface="Titillium Web"/>
                <a:sym typeface="Titillium Web"/>
              </a:rPr>
              <a:t>Any rational producer avoids the first as well as third stages of production. </a:t>
            </a:r>
            <a:endParaRPr sz="2200">
              <a:solidFill>
                <a:schemeClr val="dk1"/>
              </a:solidFill>
              <a:highlight>
                <a:srgbClr val="FFFFFF"/>
              </a:highlight>
              <a:latin typeface="Titillium Web"/>
              <a:ea typeface="Titillium Web"/>
              <a:cs typeface="Titillium Web"/>
              <a:sym typeface="Titillium Web"/>
            </a:endParaRPr>
          </a:p>
          <a:p>
            <a:pPr indent="-196850" lvl="0" marL="234950" marR="0" rtl="0" algn="l">
              <a:lnSpc>
                <a:spcPct val="100000"/>
              </a:lnSpc>
              <a:spcBef>
                <a:spcPts val="0"/>
              </a:spcBef>
              <a:spcAft>
                <a:spcPts val="0"/>
              </a:spcAft>
              <a:buClr>
                <a:schemeClr val="dk1"/>
              </a:buClr>
              <a:buSzPts val="2200"/>
              <a:buFont typeface="Arial"/>
              <a:buChar char="•"/>
            </a:pPr>
            <a:r>
              <a:rPr lang="en" sz="2200">
                <a:solidFill>
                  <a:schemeClr val="dk1"/>
                </a:solidFill>
                <a:highlight>
                  <a:srgbClr val="FFFFFF"/>
                </a:highlight>
                <a:latin typeface="Titillium Web"/>
                <a:ea typeface="Titillium Web"/>
                <a:cs typeface="Titillium Web"/>
                <a:sym typeface="Titillium Web"/>
              </a:rPr>
              <a:t>Therefore, producers prefer Stage II – the stage of diminishing returns. </a:t>
            </a:r>
            <a:endParaRPr sz="2200">
              <a:solidFill>
                <a:schemeClr val="dk1"/>
              </a:solidFill>
              <a:highlight>
                <a:srgbClr val="FFFFFF"/>
              </a:highlight>
              <a:latin typeface="Titillium Web"/>
              <a:ea typeface="Titillium Web"/>
              <a:cs typeface="Titillium Web"/>
              <a:sym typeface="Titillium Web"/>
            </a:endParaRPr>
          </a:p>
          <a:p>
            <a:pPr indent="-196850" lvl="0" marL="234950" marR="0" rtl="0" algn="l">
              <a:lnSpc>
                <a:spcPct val="100000"/>
              </a:lnSpc>
              <a:spcBef>
                <a:spcPts val="0"/>
              </a:spcBef>
              <a:spcAft>
                <a:spcPts val="0"/>
              </a:spcAft>
              <a:buClr>
                <a:schemeClr val="dk1"/>
              </a:buClr>
              <a:buSzPts val="2200"/>
              <a:buFont typeface="Arial"/>
              <a:buChar char="•"/>
            </a:pPr>
            <a:r>
              <a:rPr lang="en" sz="2200">
                <a:solidFill>
                  <a:schemeClr val="dk1"/>
                </a:solidFill>
                <a:highlight>
                  <a:srgbClr val="FFFFFF"/>
                </a:highlight>
                <a:latin typeface="Titillium Web"/>
                <a:ea typeface="Titillium Web"/>
                <a:cs typeface="Titillium Web"/>
                <a:sym typeface="Titillium Web"/>
              </a:rPr>
              <a:t>This stage is the most relevant stage of operation for a producer according to the law of variable proportions as it </a:t>
            </a:r>
            <a:r>
              <a:rPr lang="en" sz="2200">
                <a:solidFill>
                  <a:schemeClr val="dk1"/>
                </a:solidFill>
                <a:latin typeface="Titillium Web"/>
                <a:ea typeface="Titillium Web"/>
                <a:cs typeface="Titillium Web"/>
                <a:sym typeface="Titillium Web"/>
              </a:rPr>
              <a:t>guarantees that MP is +ve, TP is increasing and maximizes. </a:t>
            </a:r>
            <a:endParaRPr b="1" sz="2200">
              <a:solidFill>
                <a:srgbClr val="FF0000"/>
              </a:solidFill>
              <a:latin typeface="Titillium Web"/>
              <a:ea typeface="Titillium Web"/>
              <a:cs typeface="Titillium Web"/>
              <a:sym typeface="Titillium Web"/>
            </a:endParaRPr>
          </a:p>
          <a:p>
            <a:pPr indent="0" lvl="0" marL="457200" marR="0" rtl="0" algn="l">
              <a:lnSpc>
                <a:spcPct val="100000"/>
              </a:lnSpc>
              <a:spcBef>
                <a:spcPts val="0"/>
              </a:spcBef>
              <a:spcAft>
                <a:spcPts val="0"/>
              </a:spcAft>
              <a:buNone/>
            </a:pPr>
            <a:r>
              <a:t/>
            </a:r>
            <a:endParaRPr sz="2200">
              <a:solidFill>
                <a:schemeClr val="dk1"/>
              </a:solidFill>
              <a:highlight>
                <a:srgbClr val="FFFFFF"/>
              </a:highlight>
              <a:latin typeface="Titillium Web"/>
              <a:ea typeface="Titillium Web"/>
              <a:cs typeface="Titillium Web"/>
              <a:sym typeface="Titillium Web"/>
            </a:endParaRPr>
          </a:p>
        </p:txBody>
      </p:sp>
      <p:sp>
        <p:nvSpPr>
          <p:cNvPr id="676" name="Google Shape;676;p50"/>
          <p:cNvSpPr/>
          <p:nvPr/>
        </p:nvSpPr>
        <p:spPr>
          <a:xfrm>
            <a:off x="5523829" y="2494181"/>
            <a:ext cx="2122800" cy="268800"/>
          </a:xfrm>
          <a:prstGeom prst="leftRightArrow">
            <a:avLst>
              <a:gd fmla="val 50000" name="adj1"/>
              <a:gd fmla="val 50000" name="adj2"/>
            </a:avLst>
          </a:prstGeom>
          <a:solidFill>
            <a:srgbClr val="660033"/>
          </a:solidFill>
          <a:ln cap="flat" cmpd="sng" w="25400">
            <a:solidFill>
              <a:srgbClr val="6600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1"/>
                                        <p:tgtEl>
                                          <p:spTgt spid="6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1000"/>
                                        <p:tgtEl>
                                          <p:spTgt spid="6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1000"/>
                                        <p:tgtEl>
                                          <p:spTgt spid="6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1000"/>
                                        <p:tgtEl>
                                          <p:spTgt spid="6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1000"/>
                                        <p:tgtEl>
                                          <p:spTgt spid="6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1"/>
          <p:cNvSpPr txBox="1"/>
          <p:nvPr>
            <p:ph idx="4294967295" type="title"/>
          </p:nvPr>
        </p:nvSpPr>
        <p:spPr>
          <a:xfrm>
            <a:off x="76200" y="57150"/>
            <a:ext cx="89154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4800"/>
              <a:buFont typeface="Times New Roman"/>
              <a:buNone/>
            </a:pPr>
            <a:r>
              <a:rPr lang="en" sz="2400">
                <a:solidFill>
                  <a:schemeClr val="accent1"/>
                </a:solidFill>
              </a:rPr>
              <a:t>Short Run </a:t>
            </a:r>
            <a:r>
              <a:rPr lang="en" sz="2400">
                <a:solidFill>
                  <a:schemeClr val="accent1"/>
                </a:solidFill>
              </a:rPr>
              <a:t>Production Function - AP &amp; MP</a:t>
            </a:r>
            <a:endParaRPr sz="2400">
              <a:solidFill>
                <a:schemeClr val="accent1"/>
              </a:solidFill>
            </a:endParaRPr>
          </a:p>
        </p:txBody>
      </p:sp>
      <p:sp>
        <p:nvSpPr>
          <p:cNvPr id="682" name="Google Shape;682;p51"/>
          <p:cNvSpPr txBox="1"/>
          <p:nvPr/>
        </p:nvSpPr>
        <p:spPr>
          <a:xfrm>
            <a:off x="76200" y="846875"/>
            <a:ext cx="8915400" cy="4239600"/>
          </a:xfrm>
          <a:prstGeom prst="rect">
            <a:avLst/>
          </a:prstGeom>
          <a:noFill/>
          <a:ln>
            <a:noFill/>
          </a:ln>
        </p:spPr>
        <p:txBody>
          <a:bodyPr anchorCtr="0" anchor="t" bIns="45700" lIns="91425" spcFirstLastPara="1" rIns="91425" wrap="square" tIns="45700">
            <a:normAutofit/>
          </a:bodyPr>
          <a:lstStyle/>
          <a:p>
            <a:pPr indent="-401637" lvl="0" marL="401637" marR="0" rtl="0" algn="l">
              <a:lnSpc>
                <a:spcPct val="100000"/>
              </a:lnSpc>
              <a:spcBef>
                <a:spcPts val="0"/>
              </a:spcBef>
              <a:spcAft>
                <a:spcPts val="0"/>
              </a:spcAft>
              <a:buClr>
                <a:srgbClr val="000000"/>
              </a:buClr>
              <a:buSzPts val="3600"/>
              <a:buFont typeface="Arial"/>
              <a:buNone/>
            </a:pPr>
            <a:r>
              <a:rPr lang="en" sz="2200">
                <a:solidFill>
                  <a:schemeClr val="dk1"/>
                </a:solidFill>
                <a:latin typeface="Titillium Web"/>
                <a:ea typeface="Titillium Web"/>
                <a:cs typeface="Titillium Web"/>
                <a:sym typeface="Titillium Web"/>
              </a:rPr>
              <a:t>Production Function:-</a:t>
            </a:r>
            <a:endParaRPr sz="2200">
              <a:solidFill>
                <a:schemeClr val="dk1"/>
              </a:solidFill>
              <a:latin typeface="Titillium Web"/>
              <a:ea typeface="Titillium Web"/>
              <a:cs typeface="Titillium Web"/>
              <a:sym typeface="Titillium Web"/>
            </a:endParaRPr>
          </a:p>
          <a:p>
            <a:pPr indent="-401637" lvl="0" marL="401637" marR="0" rtl="0" algn="l">
              <a:lnSpc>
                <a:spcPct val="100000"/>
              </a:lnSpc>
              <a:spcBef>
                <a:spcPts val="0"/>
              </a:spcBef>
              <a:spcAft>
                <a:spcPts val="0"/>
              </a:spcAft>
              <a:buClr>
                <a:srgbClr val="000000"/>
              </a:buClr>
              <a:buSzPts val="3600"/>
              <a:buFont typeface="Arial"/>
              <a:buNone/>
            </a:pPr>
            <a:r>
              <a:rPr lang="en" sz="2200">
                <a:solidFill>
                  <a:schemeClr val="dk1"/>
                </a:solidFill>
                <a:latin typeface="Titillium Web"/>
                <a:ea typeface="Titillium Web"/>
                <a:cs typeface="Titillium Web"/>
                <a:sym typeface="Titillium Web"/>
              </a:rPr>
              <a:t>	Q = 30X+11X</a:t>
            </a:r>
            <a:r>
              <a:rPr baseline="30000" lang="en" sz="2200">
                <a:solidFill>
                  <a:schemeClr val="dk1"/>
                </a:solidFill>
                <a:latin typeface="Titillium Web"/>
                <a:ea typeface="Titillium Web"/>
                <a:cs typeface="Titillium Web"/>
                <a:sym typeface="Titillium Web"/>
              </a:rPr>
              <a:t>2</a:t>
            </a:r>
            <a:r>
              <a:rPr lang="en" sz="2200">
                <a:solidFill>
                  <a:schemeClr val="dk1"/>
                </a:solidFill>
                <a:latin typeface="Titillium Web"/>
                <a:ea typeface="Titillium Web"/>
                <a:cs typeface="Titillium Web"/>
                <a:sym typeface="Titillium Web"/>
              </a:rPr>
              <a:t>-1.1X</a:t>
            </a:r>
            <a:r>
              <a:rPr baseline="30000" lang="en" sz="2200">
                <a:solidFill>
                  <a:schemeClr val="dk1"/>
                </a:solidFill>
                <a:latin typeface="Titillium Web"/>
                <a:ea typeface="Titillium Web"/>
                <a:cs typeface="Titillium Web"/>
                <a:sym typeface="Titillium Web"/>
              </a:rPr>
              <a:t>3</a:t>
            </a:r>
            <a:endParaRPr baseline="30000" sz="2200">
              <a:solidFill>
                <a:schemeClr val="dk1"/>
              </a:solidFill>
              <a:latin typeface="Titillium Web"/>
              <a:ea typeface="Titillium Web"/>
              <a:cs typeface="Titillium Web"/>
              <a:sym typeface="Titillium Web"/>
            </a:endParaRPr>
          </a:p>
          <a:p>
            <a:pPr indent="-401637" lvl="0" marL="401637" marR="0" rtl="0" algn="l">
              <a:lnSpc>
                <a:spcPct val="100000"/>
              </a:lnSpc>
              <a:spcBef>
                <a:spcPts val="0"/>
              </a:spcBef>
              <a:spcAft>
                <a:spcPts val="0"/>
              </a:spcAft>
              <a:buClr>
                <a:srgbClr val="000000"/>
              </a:buClr>
              <a:buSzPts val="3600"/>
              <a:buFont typeface="Arial"/>
              <a:buNone/>
            </a:pPr>
            <a:r>
              <a:rPr lang="en" sz="2200">
                <a:solidFill>
                  <a:schemeClr val="dk1"/>
                </a:solidFill>
                <a:latin typeface="Titillium Web"/>
                <a:ea typeface="Titillium Web"/>
                <a:cs typeface="Titillium Web"/>
                <a:sym typeface="Titillium Web"/>
              </a:rPr>
              <a:t>AP = TP/X = 30 + 11X - 1.1X</a:t>
            </a:r>
            <a:r>
              <a:rPr baseline="30000" lang="en" sz="2200">
                <a:solidFill>
                  <a:schemeClr val="dk1"/>
                </a:solidFill>
                <a:latin typeface="Titillium Web"/>
                <a:ea typeface="Titillium Web"/>
                <a:cs typeface="Titillium Web"/>
                <a:sym typeface="Titillium Web"/>
              </a:rPr>
              <a:t>2</a:t>
            </a:r>
            <a:endParaRPr baseline="30000" sz="2200">
              <a:solidFill>
                <a:schemeClr val="dk1"/>
              </a:solidFill>
              <a:latin typeface="Titillium Web"/>
              <a:ea typeface="Titillium Web"/>
              <a:cs typeface="Titillium Web"/>
              <a:sym typeface="Titillium Web"/>
            </a:endParaRPr>
          </a:p>
          <a:p>
            <a:pPr indent="-401637" lvl="0" marL="401637" marR="0" rtl="0" algn="l">
              <a:lnSpc>
                <a:spcPct val="100000"/>
              </a:lnSpc>
              <a:spcBef>
                <a:spcPts val="0"/>
              </a:spcBef>
              <a:spcAft>
                <a:spcPts val="0"/>
              </a:spcAft>
              <a:buClr>
                <a:srgbClr val="000000"/>
              </a:buClr>
              <a:buSzPts val="3600"/>
              <a:buFont typeface="Arial"/>
              <a:buNone/>
            </a:pPr>
            <a:r>
              <a:rPr lang="en" sz="2200">
                <a:solidFill>
                  <a:schemeClr val="dk1"/>
                </a:solidFill>
                <a:latin typeface="Titillium Web"/>
                <a:ea typeface="Titillium Web"/>
                <a:cs typeface="Titillium Web"/>
                <a:sym typeface="Titillium Web"/>
              </a:rPr>
              <a:t>MP = dTP/dX = 30 + 22X - 3.3X</a:t>
            </a:r>
            <a:r>
              <a:rPr baseline="30000" lang="en" sz="2200">
                <a:solidFill>
                  <a:schemeClr val="dk1"/>
                </a:solidFill>
                <a:latin typeface="Titillium Web"/>
                <a:ea typeface="Titillium Web"/>
                <a:cs typeface="Titillium Web"/>
                <a:sym typeface="Titillium Web"/>
              </a:rPr>
              <a:t>2</a:t>
            </a:r>
            <a:endParaRPr baseline="30000" sz="2200">
              <a:solidFill>
                <a:schemeClr val="dk1"/>
              </a:solidFill>
              <a:latin typeface="Titillium Web"/>
              <a:ea typeface="Titillium Web"/>
              <a:cs typeface="Titillium Web"/>
              <a:sym typeface="Titillium Web"/>
            </a:endParaRPr>
          </a:p>
          <a:p>
            <a:pPr indent="-401637" lvl="0" marL="401637" marR="0" rtl="0" algn="l">
              <a:lnSpc>
                <a:spcPct val="100000"/>
              </a:lnSpc>
              <a:spcBef>
                <a:spcPts val="0"/>
              </a:spcBef>
              <a:spcAft>
                <a:spcPts val="0"/>
              </a:spcAft>
              <a:buClr>
                <a:srgbClr val="000000"/>
              </a:buClr>
              <a:buSzPts val="3600"/>
              <a:buFont typeface="Arial"/>
              <a:buNone/>
            </a:pPr>
            <a:r>
              <a:t/>
            </a:r>
            <a:endParaRPr sz="2200">
              <a:solidFill>
                <a:schemeClr val="dk1"/>
              </a:solidFill>
              <a:latin typeface="Titillium Web"/>
              <a:ea typeface="Titillium Web"/>
              <a:cs typeface="Titillium Web"/>
              <a:sym typeface="Titillium Web"/>
            </a:endParaRPr>
          </a:p>
          <a:p>
            <a:pPr indent="-401637" lvl="0" marL="401637" marR="0" rtl="0" algn="l">
              <a:lnSpc>
                <a:spcPct val="100000"/>
              </a:lnSpc>
              <a:spcBef>
                <a:spcPts val="0"/>
              </a:spcBef>
              <a:spcAft>
                <a:spcPts val="0"/>
              </a:spcAft>
              <a:buClr>
                <a:srgbClr val="000000"/>
              </a:buClr>
              <a:buSzPts val="3600"/>
              <a:buFont typeface="Arial"/>
              <a:buNone/>
            </a:pPr>
            <a:r>
              <a:rPr lang="en" sz="2200">
                <a:solidFill>
                  <a:schemeClr val="dk1"/>
                </a:solidFill>
                <a:latin typeface="Titillium Web"/>
                <a:ea typeface="Titillium Web"/>
                <a:cs typeface="Titillium Web"/>
                <a:sym typeface="Titillium Web"/>
              </a:rPr>
              <a:t>Optimum output a rational producer will produce </a:t>
            </a:r>
            <a:r>
              <a:rPr lang="en" sz="2200">
                <a:solidFill>
                  <a:schemeClr val="dk1"/>
                </a:solidFill>
                <a:latin typeface="Titillium Web"/>
                <a:ea typeface="Titillium Web"/>
                <a:cs typeface="Titillium Web"/>
                <a:sym typeface="Titillium Web"/>
              </a:rPr>
              <a:t>when</a:t>
            </a:r>
            <a:r>
              <a:rPr lang="en" sz="2200">
                <a:solidFill>
                  <a:schemeClr val="dk1"/>
                </a:solidFill>
                <a:latin typeface="Titillium Web"/>
                <a:ea typeface="Titillium Web"/>
                <a:cs typeface="Titillium Web"/>
                <a:sym typeface="Titillium Web"/>
              </a:rPr>
              <a:t> MP=0 (When TP will be maximum. </a:t>
            </a:r>
            <a:endParaRPr sz="2200">
              <a:solidFill>
                <a:schemeClr val="dk1"/>
              </a:solidFill>
              <a:latin typeface="Titillium Web"/>
              <a:ea typeface="Titillium Web"/>
              <a:cs typeface="Titillium Web"/>
              <a:sym typeface="Titillium Web"/>
            </a:endParaRPr>
          </a:p>
          <a:p>
            <a:pPr indent="-401637" lvl="0" marL="858837" rtl="0" algn="l">
              <a:spcBef>
                <a:spcPts val="0"/>
              </a:spcBef>
              <a:spcAft>
                <a:spcPts val="0"/>
              </a:spcAft>
              <a:buClr>
                <a:schemeClr val="dk1"/>
              </a:buClr>
              <a:buSzPts val="3600"/>
              <a:buFont typeface="Arial"/>
              <a:buNone/>
            </a:pPr>
            <a:r>
              <a:rPr lang="en" sz="2200">
                <a:solidFill>
                  <a:schemeClr val="dk1"/>
                </a:solidFill>
                <a:latin typeface="Titillium Web"/>
                <a:ea typeface="Titillium Web"/>
                <a:cs typeface="Titillium Web"/>
                <a:sym typeface="Titillium Web"/>
              </a:rPr>
              <a:t>30 + 22X - 3.3X</a:t>
            </a:r>
            <a:r>
              <a:rPr baseline="30000" lang="en" sz="2200">
                <a:solidFill>
                  <a:schemeClr val="dk1"/>
                </a:solidFill>
                <a:latin typeface="Titillium Web"/>
                <a:ea typeface="Titillium Web"/>
                <a:cs typeface="Titillium Web"/>
                <a:sym typeface="Titillium Web"/>
              </a:rPr>
              <a:t>2</a:t>
            </a:r>
            <a:r>
              <a:rPr lang="en" sz="2200">
                <a:solidFill>
                  <a:schemeClr val="dk1"/>
                </a:solidFill>
                <a:latin typeface="Titillium Web"/>
                <a:ea typeface="Titillium Web"/>
                <a:cs typeface="Titillium Web"/>
                <a:sym typeface="Titillium Web"/>
              </a:rPr>
              <a:t>= 0</a:t>
            </a:r>
            <a:endParaRPr sz="2200">
              <a:solidFill>
                <a:schemeClr val="dk1"/>
              </a:solidFill>
              <a:latin typeface="Titillium Web"/>
              <a:ea typeface="Titillium Web"/>
              <a:cs typeface="Titillium Web"/>
              <a:sym typeface="Titillium Web"/>
            </a:endParaRPr>
          </a:p>
          <a:p>
            <a:pPr indent="-401637" lvl="0" marL="858837" rtl="0" algn="l">
              <a:spcBef>
                <a:spcPts val="0"/>
              </a:spcBef>
              <a:spcAft>
                <a:spcPts val="0"/>
              </a:spcAft>
              <a:buClr>
                <a:schemeClr val="dk1"/>
              </a:buClr>
              <a:buSzPts val="3600"/>
              <a:buFont typeface="Arial"/>
              <a:buNone/>
            </a:pPr>
            <a:r>
              <a:rPr lang="en" sz="2200">
                <a:solidFill>
                  <a:schemeClr val="dk1"/>
                </a:solidFill>
                <a:latin typeface="Titillium Web"/>
                <a:ea typeface="Titillium Web"/>
                <a:cs typeface="Titillium Web"/>
                <a:sym typeface="Titillium Web"/>
              </a:rPr>
              <a:t>X = 7.828</a:t>
            </a:r>
            <a:endParaRPr sz="22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SzPts val="3600"/>
              <a:buFont typeface="Arial"/>
              <a:buNone/>
            </a:pPr>
            <a:r>
              <a:t/>
            </a:r>
            <a:endParaRPr sz="22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SzPts val="3600"/>
              <a:buFont typeface="Arial"/>
              <a:buNone/>
            </a:pPr>
            <a:r>
              <a:rPr lang="en" sz="2200">
                <a:solidFill>
                  <a:schemeClr val="dk1"/>
                </a:solidFill>
                <a:latin typeface="Titillium Web"/>
                <a:ea typeface="Titillium Web"/>
                <a:cs typeface="Titillium Web"/>
                <a:sym typeface="Titillium Web"/>
              </a:rPr>
              <a:t>So, a rational producer will no go beyond hiring 7.828 units of X</a:t>
            </a:r>
            <a:endParaRPr sz="2200">
              <a:solidFill>
                <a:schemeClr val="dk1"/>
              </a:solidFill>
              <a:latin typeface="Titillium Web"/>
              <a:ea typeface="Titillium Web"/>
              <a:cs typeface="Titillium Web"/>
              <a:sym typeface="Titillium Web"/>
            </a:endParaRPr>
          </a:p>
        </p:txBody>
      </p:sp>
      <p:sp>
        <p:nvSpPr>
          <p:cNvPr id="683" name="Google Shape;683;p51"/>
          <p:cNvSpPr txBox="1"/>
          <p:nvPr/>
        </p:nvSpPr>
        <p:spPr>
          <a:xfrm>
            <a:off x="535500" y="5400"/>
            <a:ext cx="6058500" cy="7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pic>
        <p:nvPicPr>
          <p:cNvPr id="684" name="Google Shape;684;p51"/>
          <p:cNvPicPr preferRelativeResize="0"/>
          <p:nvPr/>
        </p:nvPicPr>
        <p:blipFill>
          <a:blip r:embed="rId3">
            <a:alphaModFix/>
          </a:blip>
          <a:stretch>
            <a:fillRect/>
          </a:stretch>
        </p:blipFill>
        <p:spPr>
          <a:xfrm>
            <a:off x="5635626" y="3045225"/>
            <a:ext cx="2283125" cy="1019450"/>
          </a:xfrm>
          <a:prstGeom prst="rect">
            <a:avLst/>
          </a:prstGeom>
          <a:noFill/>
          <a:ln cap="flat" cmpd="sng" w="19050">
            <a:solidFill>
              <a:schemeClr val="accen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Effect filter="fade" transition="in">
                                      <p:cBhvr>
                                        <p:cTn dur="1000"/>
                                        <p:tgtEl>
                                          <p:spTgt spid="6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Effect filter="fade" transition="in">
                                      <p:cBhvr>
                                        <p:cTn dur="1000"/>
                                        <p:tgtEl>
                                          <p:spTgt spid="6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Effect filter="fade" transition="in">
                                      <p:cBhvr>
                                        <p:cTn dur="1000"/>
                                        <p:tgtEl>
                                          <p:spTgt spid="6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3" st="3"/>
                                            </p:txEl>
                                          </p:spTgt>
                                        </p:tgtEl>
                                        <p:attrNameLst>
                                          <p:attrName>style.visibility</p:attrName>
                                        </p:attrNameLst>
                                      </p:cBhvr>
                                      <p:to>
                                        <p:strVal val="visible"/>
                                      </p:to>
                                    </p:set>
                                    <p:animEffect filter="fade" transition="in">
                                      <p:cBhvr>
                                        <p:cTn dur="1000"/>
                                        <p:tgtEl>
                                          <p:spTgt spid="6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4" st="4"/>
                                            </p:txEl>
                                          </p:spTgt>
                                        </p:tgtEl>
                                        <p:attrNameLst>
                                          <p:attrName>style.visibility</p:attrName>
                                        </p:attrNameLst>
                                      </p:cBhvr>
                                      <p:to>
                                        <p:strVal val="visible"/>
                                      </p:to>
                                    </p:set>
                                    <p:animEffect filter="fade" transition="in">
                                      <p:cBhvr>
                                        <p:cTn dur="1000"/>
                                        <p:tgtEl>
                                          <p:spTgt spid="6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5" st="5"/>
                                            </p:txEl>
                                          </p:spTgt>
                                        </p:tgtEl>
                                        <p:attrNameLst>
                                          <p:attrName>style.visibility</p:attrName>
                                        </p:attrNameLst>
                                      </p:cBhvr>
                                      <p:to>
                                        <p:strVal val="visible"/>
                                      </p:to>
                                    </p:set>
                                    <p:animEffect filter="fade" transition="in">
                                      <p:cBhvr>
                                        <p:cTn dur="1000"/>
                                        <p:tgtEl>
                                          <p:spTgt spid="6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6" st="6"/>
                                            </p:txEl>
                                          </p:spTgt>
                                        </p:tgtEl>
                                        <p:attrNameLst>
                                          <p:attrName>style.visibility</p:attrName>
                                        </p:attrNameLst>
                                      </p:cBhvr>
                                      <p:to>
                                        <p:strVal val="visible"/>
                                      </p:to>
                                    </p:set>
                                    <p:animEffect filter="fade" transition="in">
                                      <p:cBhvr>
                                        <p:cTn dur="1000"/>
                                        <p:tgtEl>
                                          <p:spTgt spid="6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7" st="7"/>
                                            </p:txEl>
                                          </p:spTgt>
                                        </p:tgtEl>
                                        <p:attrNameLst>
                                          <p:attrName>style.visibility</p:attrName>
                                        </p:attrNameLst>
                                      </p:cBhvr>
                                      <p:to>
                                        <p:strVal val="visible"/>
                                      </p:to>
                                    </p:set>
                                    <p:animEffect filter="fade" transition="in">
                                      <p:cBhvr>
                                        <p:cTn dur="1000"/>
                                        <p:tgtEl>
                                          <p:spTgt spid="6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8" st="8"/>
                                            </p:txEl>
                                          </p:spTgt>
                                        </p:tgtEl>
                                        <p:attrNameLst>
                                          <p:attrName>style.visibility</p:attrName>
                                        </p:attrNameLst>
                                      </p:cBhvr>
                                      <p:to>
                                        <p:strVal val="visible"/>
                                      </p:to>
                                    </p:set>
                                    <p:animEffect filter="fade" transition="in">
                                      <p:cBhvr>
                                        <p:cTn dur="1000"/>
                                        <p:tgtEl>
                                          <p:spTgt spid="6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9" st="9"/>
                                            </p:txEl>
                                          </p:spTgt>
                                        </p:tgtEl>
                                        <p:attrNameLst>
                                          <p:attrName>style.visibility</p:attrName>
                                        </p:attrNameLst>
                                      </p:cBhvr>
                                      <p:to>
                                        <p:strVal val="visible"/>
                                      </p:to>
                                    </p:set>
                                    <p:animEffect filter="fade" transition="in">
                                      <p:cBhvr>
                                        <p:cTn dur="1000"/>
                                        <p:tgtEl>
                                          <p:spTgt spid="6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2"/>
          <p:cNvSpPr txBox="1"/>
          <p:nvPr/>
        </p:nvSpPr>
        <p:spPr>
          <a:xfrm>
            <a:off x="76200" y="2038350"/>
            <a:ext cx="8915400" cy="3048000"/>
          </a:xfrm>
          <a:prstGeom prst="rect">
            <a:avLst/>
          </a:prstGeom>
          <a:noFill/>
          <a:ln>
            <a:noFill/>
          </a:ln>
        </p:spPr>
        <p:txBody>
          <a:bodyPr anchorCtr="0" anchor="t" bIns="45700" lIns="91425" spcFirstLastPara="1" rIns="91425" wrap="square" tIns="45700">
            <a:normAutofit/>
          </a:bodyPr>
          <a:lstStyle/>
          <a:p>
            <a:pPr indent="-401637" lvl="0" marL="401637" marR="0" rtl="0" algn="ctr">
              <a:lnSpc>
                <a:spcPct val="100000"/>
              </a:lnSpc>
              <a:spcBef>
                <a:spcPts val="0"/>
              </a:spcBef>
              <a:spcAft>
                <a:spcPts val="0"/>
              </a:spcAft>
              <a:buClr>
                <a:srgbClr val="000000"/>
              </a:buClr>
              <a:buSzPts val="3600"/>
              <a:buFont typeface="Arial"/>
              <a:buNone/>
            </a:pPr>
            <a:r>
              <a:rPr b="1" i="0" lang="en" sz="3600" u="none" cap="none" strike="noStrike">
                <a:solidFill>
                  <a:schemeClr val="dk1"/>
                </a:solidFill>
                <a:latin typeface="Titillium Web"/>
                <a:ea typeface="Titillium Web"/>
                <a:cs typeface="Titillium Web"/>
                <a:sym typeface="Titillium Web"/>
              </a:rPr>
              <a:t>Long-run Production Function</a:t>
            </a:r>
            <a:endParaRPr i="0" sz="1400" u="none" cap="none" strike="noStrike">
              <a:solidFill>
                <a:srgbClr val="000000"/>
              </a:solidFill>
              <a:latin typeface="Titillium Web"/>
              <a:ea typeface="Titillium Web"/>
              <a:cs typeface="Titillium Web"/>
              <a:sym typeface="Titillium Web"/>
            </a:endParaRPr>
          </a:p>
          <a:p>
            <a:pPr indent="-401637" lvl="0" marL="401637" marR="0" rtl="0" algn="ctr">
              <a:lnSpc>
                <a:spcPct val="100000"/>
              </a:lnSpc>
              <a:spcBef>
                <a:spcPts val="0"/>
              </a:spcBef>
              <a:spcAft>
                <a:spcPts val="0"/>
              </a:spcAft>
              <a:buClr>
                <a:srgbClr val="000000"/>
              </a:buClr>
              <a:buSzPts val="3600"/>
              <a:buFont typeface="Arial"/>
              <a:buNone/>
            </a:pPr>
            <a:r>
              <a:rPr b="1" i="0" lang="en" sz="3600" u="none" cap="none" strike="noStrike">
                <a:solidFill>
                  <a:srgbClr val="FF0066"/>
                </a:solidFill>
                <a:latin typeface="Titillium Web"/>
                <a:ea typeface="Titillium Web"/>
                <a:cs typeface="Titillium Web"/>
                <a:sym typeface="Titillium Web"/>
              </a:rPr>
              <a:t>Law of Returns to Scale</a:t>
            </a:r>
            <a:endParaRPr i="0" sz="3600" u="none" cap="none" strike="noStrike">
              <a:solidFill>
                <a:schemeClr val="dk1"/>
              </a:solidFill>
              <a:latin typeface="Titillium Web"/>
              <a:ea typeface="Titillium Web"/>
              <a:cs typeface="Titillium Web"/>
              <a:sym typeface="Titillium Web"/>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3" name="Shape 693"/>
        <p:cNvGrpSpPr/>
        <p:nvPr/>
      </p:nvGrpSpPr>
      <p:grpSpPr>
        <a:xfrm>
          <a:off x="0" y="0"/>
          <a:ext cx="0" cy="0"/>
          <a:chOff x="0" y="0"/>
          <a:chExt cx="0" cy="0"/>
        </a:xfrm>
      </p:grpSpPr>
      <p:sp>
        <p:nvSpPr>
          <p:cNvPr descr="title-id" id="694" name="Google Shape;694;p53"/>
          <p:cNvSpPr txBox="1"/>
          <p:nvPr/>
        </p:nvSpPr>
        <p:spPr>
          <a:xfrm>
            <a:off x="65375" y="65375"/>
            <a:ext cx="9144000" cy="12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How can you distinguish between long run and short run?</a:t>
            </a:r>
            <a:endParaRPr sz="3600">
              <a:solidFill>
                <a:srgbClr val="424242"/>
              </a:solidFill>
              <a:latin typeface="Lato"/>
              <a:ea typeface="Lato"/>
              <a:cs typeface="Lato"/>
              <a:sym typeface="Lato"/>
            </a:endParaRPr>
          </a:p>
        </p:txBody>
      </p:sp>
      <p:sp>
        <p:nvSpPr>
          <p:cNvPr id="695" name="Google Shape;695;p53"/>
          <p:cNvSpPr txBox="1"/>
          <p:nvPr/>
        </p:nvSpPr>
        <p:spPr>
          <a:xfrm>
            <a:off x="164100" y="1460225"/>
            <a:ext cx="88158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0"/>
                </a:solidFill>
                <a:highlight>
                  <a:srgbClr val="FFFFFF"/>
                </a:highlight>
                <a:latin typeface="Titillium Web"/>
                <a:ea typeface="Titillium Web"/>
                <a:cs typeface="Titillium Web"/>
                <a:sym typeface="Titillium Web"/>
              </a:rPr>
              <a:t>Enough time to increase the scale of production like building bigger factory, expanding the outlets</a:t>
            </a:r>
            <a:endParaRPr b="1" sz="2400">
              <a:solidFill>
                <a:srgbClr val="FF0040"/>
              </a:solidFill>
              <a:latin typeface="Titillium Web"/>
              <a:ea typeface="Titillium Web"/>
              <a:cs typeface="Titillium Web"/>
              <a:sym typeface="Titillium Web"/>
            </a:endParaRPr>
          </a:p>
        </p:txBody>
      </p:sp>
      <p:sp>
        <p:nvSpPr>
          <p:cNvPr id="696" name="Google Shape;696;p53"/>
          <p:cNvSpPr txBox="1"/>
          <p:nvPr/>
        </p:nvSpPr>
        <p:spPr>
          <a:xfrm>
            <a:off x="741000" y="2459825"/>
            <a:ext cx="62769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Firms can enter or leave a market.</a:t>
            </a:r>
            <a:endParaRPr b="1" sz="2400">
              <a:solidFill>
                <a:srgbClr val="0055FF"/>
              </a:solidFill>
              <a:latin typeface="Titillium Web"/>
              <a:ea typeface="Titillium Web"/>
              <a:cs typeface="Titillium Web"/>
              <a:sym typeface="Titillium Web"/>
            </a:endParaRPr>
          </a:p>
        </p:txBody>
      </p:sp>
      <p:sp>
        <p:nvSpPr>
          <p:cNvPr id="697" name="Google Shape;697;p53"/>
          <p:cNvSpPr txBox="1"/>
          <p:nvPr/>
        </p:nvSpPr>
        <p:spPr>
          <a:xfrm>
            <a:off x="1732650" y="3166325"/>
            <a:ext cx="62769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8000"/>
                </a:solidFill>
                <a:highlight>
                  <a:srgbClr val="FFFFFF"/>
                </a:highlight>
                <a:latin typeface="Titillium Web"/>
                <a:ea typeface="Titillium Web"/>
                <a:cs typeface="Titillium Web"/>
                <a:sym typeface="Titillium Web"/>
              </a:rPr>
              <a:t>Prices have time to adjust</a:t>
            </a:r>
            <a:endParaRPr b="1" sz="2400">
              <a:solidFill>
                <a:srgbClr val="008000"/>
              </a:solidFill>
              <a:latin typeface="Titillium Web"/>
              <a:ea typeface="Titillium Web"/>
              <a:cs typeface="Titillium Web"/>
              <a:sym typeface="Titillium Web"/>
            </a:endParaRPr>
          </a:p>
        </p:txBody>
      </p:sp>
      <p:sp>
        <p:nvSpPr>
          <p:cNvPr id="698" name="Google Shape;698;p53"/>
          <p:cNvSpPr txBox="1"/>
          <p:nvPr/>
        </p:nvSpPr>
        <p:spPr>
          <a:xfrm>
            <a:off x="2703000" y="3872825"/>
            <a:ext cx="62769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990099"/>
                </a:solidFill>
                <a:highlight>
                  <a:srgbClr val="FFFFFF"/>
                </a:highlight>
                <a:latin typeface="Titillium Web"/>
                <a:ea typeface="Titillium Web"/>
                <a:cs typeface="Titillium Web"/>
                <a:sym typeface="Titillium Web"/>
              </a:rPr>
              <a:t>Price elasticity of demand can vary</a:t>
            </a:r>
            <a:endParaRPr b="1" sz="2400">
              <a:solidFill>
                <a:srgbClr val="990099"/>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4"/>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t>
            </a:r>
            <a:r>
              <a:rPr lang="en">
                <a:solidFill>
                  <a:srgbClr val="FF004E"/>
                </a:solidFill>
              </a:rPr>
              <a:t>R Production Function with Two Variable Input</a:t>
            </a:r>
            <a:endParaRPr>
              <a:solidFill>
                <a:srgbClr val="FF004E"/>
              </a:solidFill>
            </a:endParaRPr>
          </a:p>
        </p:txBody>
      </p:sp>
      <p:sp>
        <p:nvSpPr>
          <p:cNvPr id="704" name="Google Shape;704;p54"/>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One of the decisions a firm can face in the long run is which combination of factors of production to use. </a:t>
            </a:r>
            <a:endParaRPr sz="2200"/>
          </a:p>
          <a:p>
            <a:pPr indent="-368300" lvl="0" marL="457200" rtl="0" algn="l">
              <a:spcBef>
                <a:spcPts val="0"/>
              </a:spcBef>
              <a:spcAft>
                <a:spcPts val="0"/>
              </a:spcAft>
              <a:buSzPts val="2200"/>
              <a:buChar char="●"/>
            </a:pPr>
            <a:r>
              <a:rPr lang="en" sz="2200"/>
              <a:t>Economic efficiency involves choosing those factors so that the </a:t>
            </a:r>
            <a:r>
              <a:rPr b="1" lang="en" sz="2200"/>
              <a:t>cost of production is at minimum</a:t>
            </a:r>
            <a:r>
              <a:rPr lang="en" sz="2200"/>
              <a:t>.</a:t>
            </a:r>
            <a:endParaRPr sz="2200"/>
          </a:p>
          <a:p>
            <a:pPr indent="-368300" lvl="0" marL="457200" rtl="0" algn="l">
              <a:spcBef>
                <a:spcPts val="0"/>
              </a:spcBef>
              <a:spcAft>
                <a:spcPts val="0"/>
              </a:spcAft>
              <a:buSzPts val="2200"/>
              <a:buChar char="●"/>
            </a:pPr>
            <a:r>
              <a:rPr lang="en" sz="2200"/>
              <a:t>Q = f (L</a:t>
            </a:r>
            <a:r>
              <a:rPr baseline="-25000" lang="en" sz="2200"/>
              <a:t>b</a:t>
            </a:r>
            <a:r>
              <a:rPr lang="en" sz="2200"/>
              <a:t>, K)		</a:t>
            </a:r>
            <a:endParaRPr sz="2200"/>
          </a:p>
          <a:p>
            <a:pPr indent="0" lvl="0" marL="457200" rtl="0" algn="l">
              <a:spcBef>
                <a:spcPts val="600"/>
              </a:spcBef>
              <a:spcAft>
                <a:spcPts val="0"/>
              </a:spcAft>
              <a:buNone/>
            </a:pPr>
            <a:r>
              <a:t/>
            </a:r>
            <a:endParaRPr sz="2200"/>
          </a:p>
        </p:txBody>
      </p:sp>
      <p:sp>
        <p:nvSpPr>
          <p:cNvPr id="705" name="Google Shape;705;p54"/>
          <p:cNvSpPr txBox="1"/>
          <p:nvPr/>
        </p:nvSpPr>
        <p:spPr>
          <a:xfrm>
            <a:off x="2492600" y="3210800"/>
            <a:ext cx="3886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Where,	Q = Output</a:t>
            </a:r>
            <a:endParaRPr sz="20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		L</a:t>
            </a:r>
            <a:r>
              <a:rPr baseline="-25000" lang="en" sz="2000">
                <a:solidFill>
                  <a:schemeClr val="dk1"/>
                </a:solidFill>
                <a:latin typeface="Titillium Web"/>
                <a:ea typeface="Titillium Web"/>
                <a:cs typeface="Titillium Web"/>
                <a:sym typeface="Titillium Web"/>
              </a:rPr>
              <a:t>b</a:t>
            </a:r>
            <a:r>
              <a:rPr lang="en" sz="2000">
                <a:solidFill>
                  <a:schemeClr val="dk1"/>
                </a:solidFill>
                <a:latin typeface="Titillium Web"/>
                <a:ea typeface="Titillium Web"/>
                <a:cs typeface="Titillium Web"/>
                <a:sym typeface="Titillium Web"/>
              </a:rPr>
              <a:t> = Labor</a:t>
            </a:r>
            <a:endParaRPr sz="20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lang="en" sz="2000">
                <a:solidFill>
                  <a:schemeClr val="dk1"/>
                </a:solidFill>
                <a:latin typeface="Titillium Web"/>
                <a:ea typeface="Titillium Web"/>
                <a:cs typeface="Titillium Web"/>
                <a:sym typeface="Titillium Web"/>
              </a:rPr>
              <a:t>		K = Capital </a:t>
            </a:r>
            <a:endParaRPr sz="2000">
              <a:solidFill>
                <a:schemeClr val="dk1"/>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0" st="0"/>
                                            </p:txEl>
                                          </p:spTgt>
                                        </p:tgtEl>
                                        <p:attrNameLst>
                                          <p:attrName>style.visibility</p:attrName>
                                        </p:attrNameLst>
                                      </p:cBhvr>
                                      <p:to>
                                        <p:strVal val="visible"/>
                                      </p:to>
                                    </p:set>
                                    <p:animEffect filter="fade" transition="in">
                                      <p:cBhvr>
                                        <p:cTn dur="1000"/>
                                        <p:tgtEl>
                                          <p:spTgt spid="7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1" st="1"/>
                                            </p:txEl>
                                          </p:spTgt>
                                        </p:tgtEl>
                                        <p:attrNameLst>
                                          <p:attrName>style.visibility</p:attrName>
                                        </p:attrNameLst>
                                      </p:cBhvr>
                                      <p:to>
                                        <p:strVal val="visible"/>
                                      </p:to>
                                    </p:set>
                                    <p:animEffect filter="fade" transition="in">
                                      <p:cBhvr>
                                        <p:cTn dur="1000"/>
                                        <p:tgtEl>
                                          <p:spTgt spid="7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2" st="2"/>
                                            </p:txEl>
                                          </p:spTgt>
                                        </p:tgtEl>
                                        <p:attrNameLst>
                                          <p:attrName>style.visibility</p:attrName>
                                        </p:attrNameLst>
                                      </p:cBhvr>
                                      <p:to>
                                        <p:strVal val="visible"/>
                                      </p:to>
                                    </p:set>
                                    <p:animEffect filter="fade" transition="in">
                                      <p:cBhvr>
                                        <p:cTn dur="1000"/>
                                        <p:tgtEl>
                                          <p:spTgt spid="7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xEl>
                                              <p:pRg end="3" st="3"/>
                                            </p:txEl>
                                          </p:spTgt>
                                        </p:tgtEl>
                                        <p:attrNameLst>
                                          <p:attrName>style.visibility</p:attrName>
                                        </p:attrNameLst>
                                      </p:cBhvr>
                                      <p:to>
                                        <p:strVal val="visible"/>
                                      </p:to>
                                    </p:set>
                                    <p:animEffect filter="fade" transition="in">
                                      <p:cBhvr>
                                        <p:cTn dur="1000"/>
                                        <p:tgtEl>
                                          <p:spTgt spid="7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5"/>
          <p:cNvSpPr txBox="1"/>
          <p:nvPr>
            <p:ph type="title"/>
          </p:nvPr>
        </p:nvSpPr>
        <p:spPr>
          <a:xfrm>
            <a:off x="692025" y="4668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Understanding </a:t>
            </a:r>
            <a:r>
              <a:rPr lang="en">
                <a:solidFill>
                  <a:srgbClr val="FF004E"/>
                </a:solidFill>
              </a:rPr>
              <a:t>LR Production Function with Two Variable Input</a:t>
            </a:r>
            <a:endParaRPr>
              <a:solidFill>
                <a:srgbClr val="FF004E"/>
              </a:solidFill>
            </a:endParaRPr>
          </a:p>
        </p:txBody>
      </p:sp>
      <p:sp>
        <p:nvSpPr>
          <p:cNvPr id="711" name="Google Shape;711;p55"/>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G</a:t>
            </a:r>
            <a:r>
              <a:rPr lang="en" sz="2400"/>
              <a:t>raphical analysis of Isoquant and Isocost Analysis</a:t>
            </a:r>
            <a:r>
              <a:rPr lang="en" sz="2400"/>
              <a:t>	</a:t>
            </a:r>
            <a:endParaRPr sz="2400"/>
          </a:p>
          <a:p>
            <a:pPr indent="0" lvl="0" marL="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768" l="0" r="0" t="1936"/>
          <a:stretch/>
        </p:blipFill>
        <p:spPr>
          <a:xfrm>
            <a:off x="3829050" y="131500"/>
            <a:ext cx="5143500" cy="4939526"/>
          </a:xfrm>
          <a:prstGeom prst="rect">
            <a:avLst/>
          </a:prstGeom>
          <a:noFill/>
          <a:ln>
            <a:noFill/>
          </a:ln>
        </p:spPr>
      </p:pic>
      <p:sp>
        <p:nvSpPr>
          <p:cNvPr id="110" name="Google Shape;110;p20"/>
          <p:cNvSpPr txBox="1"/>
          <p:nvPr/>
        </p:nvSpPr>
        <p:spPr>
          <a:xfrm rot="1728">
            <a:off x="726513" y="589603"/>
            <a:ext cx="3581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0040"/>
                </a:solidFill>
                <a:latin typeface="Titillium Web"/>
                <a:ea typeface="Titillium Web"/>
                <a:cs typeface="Titillium Web"/>
                <a:sym typeface="Titillium Web"/>
              </a:rPr>
              <a:t>What is Production?</a:t>
            </a:r>
            <a:endParaRPr b="1" sz="2600">
              <a:solidFill>
                <a:srgbClr val="FF0040"/>
              </a:solidFill>
              <a:latin typeface="Titillium Web"/>
              <a:ea typeface="Titillium Web"/>
              <a:cs typeface="Titillium Web"/>
              <a:sym typeface="Titillium Web"/>
            </a:endParaRPr>
          </a:p>
        </p:txBody>
      </p:sp>
      <p:sp>
        <p:nvSpPr>
          <p:cNvPr id="111" name="Google Shape;111;p20"/>
          <p:cNvSpPr txBox="1"/>
          <p:nvPr/>
        </p:nvSpPr>
        <p:spPr>
          <a:xfrm>
            <a:off x="874000" y="1740225"/>
            <a:ext cx="3183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Titillium Web"/>
                <a:ea typeface="Titillium Web"/>
                <a:cs typeface="Titillium Web"/>
                <a:sym typeface="Titillium Web"/>
              </a:rPr>
              <a:t>Production is the transformation of inputs into output.</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sz="2400">
              <a:latin typeface="Titillium Web"/>
              <a:ea typeface="Titillium Web"/>
              <a:cs typeface="Titillium Web"/>
              <a:sym typeface="Titillium Web"/>
            </a:endParaRPr>
          </a:p>
        </p:txBody>
      </p:sp>
      <p:sp>
        <p:nvSpPr>
          <p:cNvPr id="112" name="Google Shape;112;p20"/>
          <p:cNvSpPr txBox="1"/>
          <p:nvPr/>
        </p:nvSpPr>
        <p:spPr>
          <a:xfrm>
            <a:off x="1000125" y="3253075"/>
            <a:ext cx="2873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Titillium Web"/>
                <a:ea typeface="Titillium Web"/>
                <a:cs typeface="Titillium Web"/>
                <a:sym typeface="Titillium Web"/>
              </a:rPr>
              <a:t>Production creates utility.</a:t>
            </a:r>
            <a:endParaRPr sz="2400">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6"/>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a:t>
            </a:r>
            <a:endParaRPr>
              <a:solidFill>
                <a:srgbClr val="FF004E"/>
              </a:solidFill>
            </a:endParaRPr>
          </a:p>
        </p:txBody>
      </p:sp>
      <p:sp>
        <p:nvSpPr>
          <p:cNvPr id="717" name="Google Shape;717;p56"/>
          <p:cNvSpPr txBox="1"/>
          <p:nvPr>
            <p:ph idx="1" type="body"/>
          </p:nvPr>
        </p:nvSpPr>
        <p:spPr>
          <a:xfrm>
            <a:off x="615825" y="1281525"/>
            <a:ext cx="4487400" cy="36690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solidFill>
                  <a:schemeClr val="accent1"/>
                </a:solidFill>
              </a:rPr>
              <a:t>Isoquant or Iso-product curve shows different combinations of labor and capital with which a firm can produce a specific desired quantity of output</a:t>
            </a:r>
            <a:r>
              <a:rPr lang="en" sz="2200">
                <a:solidFill>
                  <a:schemeClr val="accent1"/>
                </a:solidFill>
              </a:rPr>
              <a:t>.</a:t>
            </a:r>
            <a:endParaRPr sz="2200">
              <a:solidFill>
                <a:schemeClr val="accent1"/>
              </a:solidFill>
            </a:endParaRPr>
          </a:p>
          <a:p>
            <a:pPr indent="-368300" lvl="0" marL="457200" rtl="0" algn="l">
              <a:spcBef>
                <a:spcPts val="0"/>
              </a:spcBef>
              <a:spcAft>
                <a:spcPts val="0"/>
              </a:spcAft>
              <a:buSzPts val="2200"/>
              <a:buChar char="●"/>
            </a:pPr>
            <a:r>
              <a:rPr lang="en" sz="2200"/>
              <a:t>It is </a:t>
            </a:r>
            <a:r>
              <a:rPr b="1" lang="en" sz="2200"/>
              <a:t>the locus of all the technically efficient combinations of inputs</a:t>
            </a:r>
            <a:r>
              <a:rPr lang="en" sz="2200"/>
              <a:t> which yield a given amount of output.</a:t>
            </a:r>
            <a:endParaRPr sz="2200"/>
          </a:p>
          <a:p>
            <a:pPr indent="0" lvl="0" marL="457200" rtl="0" algn="l">
              <a:spcBef>
                <a:spcPts val="600"/>
              </a:spcBef>
              <a:spcAft>
                <a:spcPts val="0"/>
              </a:spcAft>
              <a:buNone/>
            </a:pPr>
            <a:r>
              <a:t/>
            </a:r>
            <a:endParaRPr sz="2200"/>
          </a:p>
          <a:p>
            <a:pPr indent="0" lvl="0" marL="457200" rtl="0" algn="l">
              <a:spcBef>
                <a:spcPts val="600"/>
              </a:spcBef>
              <a:spcAft>
                <a:spcPts val="0"/>
              </a:spcAft>
              <a:buNone/>
            </a:pPr>
            <a:r>
              <a:t/>
            </a:r>
            <a:endParaRPr sz="2200"/>
          </a:p>
          <a:p>
            <a:pPr indent="0" lvl="0" marL="457200" rtl="0" algn="l">
              <a:spcBef>
                <a:spcPts val="600"/>
              </a:spcBef>
              <a:spcAft>
                <a:spcPts val="0"/>
              </a:spcAft>
              <a:buNone/>
            </a:pPr>
            <a:r>
              <a:t/>
            </a:r>
            <a:endParaRPr sz="2200"/>
          </a:p>
        </p:txBody>
      </p:sp>
      <p:pic>
        <p:nvPicPr>
          <p:cNvPr id="718" name="Google Shape;718;p56"/>
          <p:cNvPicPr preferRelativeResize="0"/>
          <p:nvPr/>
        </p:nvPicPr>
        <p:blipFill>
          <a:blip r:embed="rId3">
            <a:alphaModFix/>
          </a:blip>
          <a:stretch>
            <a:fillRect/>
          </a:stretch>
        </p:blipFill>
        <p:spPr>
          <a:xfrm>
            <a:off x="5020425" y="1203650"/>
            <a:ext cx="3991495" cy="3558850"/>
          </a:xfrm>
          <a:prstGeom prst="rect">
            <a:avLst/>
          </a:prstGeom>
          <a:noFill/>
          <a:ln>
            <a:noFill/>
          </a:ln>
        </p:spPr>
      </p:pic>
      <p:sp>
        <p:nvSpPr>
          <p:cNvPr id="719" name="Google Shape;719;p56"/>
          <p:cNvSpPr txBox="1"/>
          <p:nvPr/>
        </p:nvSpPr>
        <p:spPr>
          <a:xfrm>
            <a:off x="7153725" y="2064450"/>
            <a:ext cx="1777200" cy="4311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b="1" lang="en" sz="1600">
                <a:solidFill>
                  <a:srgbClr val="FF004E"/>
                </a:solidFill>
                <a:latin typeface="Titillium Web"/>
                <a:ea typeface="Titillium Web"/>
                <a:cs typeface="Titillium Web"/>
                <a:sym typeface="Titillium Web"/>
              </a:rPr>
              <a:t>MRTS = MP</a:t>
            </a:r>
            <a:r>
              <a:rPr b="1" baseline="-25000" lang="en" sz="1600">
                <a:solidFill>
                  <a:srgbClr val="FF004E"/>
                </a:solidFill>
                <a:latin typeface="Titillium Web"/>
                <a:ea typeface="Titillium Web"/>
                <a:cs typeface="Titillium Web"/>
                <a:sym typeface="Titillium Web"/>
              </a:rPr>
              <a:t>L</a:t>
            </a:r>
            <a:r>
              <a:rPr b="1" lang="en" sz="1600">
                <a:solidFill>
                  <a:srgbClr val="FF004E"/>
                </a:solidFill>
                <a:latin typeface="Titillium Web"/>
                <a:ea typeface="Titillium Web"/>
                <a:cs typeface="Titillium Web"/>
                <a:sym typeface="Titillium Web"/>
              </a:rPr>
              <a:t>/MP</a:t>
            </a:r>
            <a:r>
              <a:rPr b="1" baseline="-25000" lang="en" sz="1600">
                <a:solidFill>
                  <a:srgbClr val="FF004E"/>
                </a:solidFill>
                <a:latin typeface="Titillium Web"/>
                <a:ea typeface="Titillium Web"/>
                <a:cs typeface="Titillium Web"/>
                <a:sym typeface="Titillium Web"/>
              </a:rPr>
              <a:t>K</a:t>
            </a:r>
            <a:r>
              <a:rPr b="1" lang="en" sz="1600">
                <a:solidFill>
                  <a:srgbClr val="FF004E"/>
                </a:solidFill>
                <a:latin typeface="Titillium Web"/>
                <a:ea typeface="Titillium Web"/>
                <a:cs typeface="Titillium Web"/>
                <a:sym typeface="Titillium Web"/>
              </a:rPr>
              <a:t> </a:t>
            </a:r>
            <a:endParaRPr b="1" sz="6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0" st="0"/>
                                            </p:txEl>
                                          </p:spTgt>
                                        </p:tgtEl>
                                        <p:attrNameLst>
                                          <p:attrName>style.visibility</p:attrName>
                                        </p:attrNameLst>
                                      </p:cBhvr>
                                      <p:to>
                                        <p:strVal val="visible"/>
                                      </p:to>
                                    </p:set>
                                    <p:animEffect filter="fade" transition="in">
                                      <p:cBhvr>
                                        <p:cTn dur="1000"/>
                                        <p:tgtEl>
                                          <p:spTgt spid="7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1" st="1"/>
                                            </p:txEl>
                                          </p:spTgt>
                                        </p:tgtEl>
                                        <p:attrNameLst>
                                          <p:attrName>style.visibility</p:attrName>
                                        </p:attrNameLst>
                                      </p:cBhvr>
                                      <p:to>
                                        <p:strVal val="visible"/>
                                      </p:to>
                                    </p:set>
                                    <p:animEffect filter="fade" transition="in">
                                      <p:cBhvr>
                                        <p:cTn dur="1000"/>
                                        <p:tgtEl>
                                          <p:spTgt spid="7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2" st="2"/>
                                            </p:txEl>
                                          </p:spTgt>
                                        </p:tgtEl>
                                        <p:attrNameLst>
                                          <p:attrName>style.visibility</p:attrName>
                                        </p:attrNameLst>
                                      </p:cBhvr>
                                      <p:to>
                                        <p:strVal val="visible"/>
                                      </p:to>
                                    </p:set>
                                    <p:animEffect filter="fade" transition="in">
                                      <p:cBhvr>
                                        <p:cTn dur="1000"/>
                                        <p:tgtEl>
                                          <p:spTgt spid="7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3" st="3"/>
                                            </p:txEl>
                                          </p:spTgt>
                                        </p:tgtEl>
                                        <p:attrNameLst>
                                          <p:attrName>style.visibility</p:attrName>
                                        </p:attrNameLst>
                                      </p:cBhvr>
                                      <p:to>
                                        <p:strVal val="visible"/>
                                      </p:to>
                                    </p:set>
                                    <p:animEffect filter="fade" transition="in">
                                      <p:cBhvr>
                                        <p:cTn dur="1000"/>
                                        <p:tgtEl>
                                          <p:spTgt spid="7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4" st="4"/>
                                            </p:txEl>
                                          </p:spTgt>
                                        </p:tgtEl>
                                        <p:attrNameLst>
                                          <p:attrName>style.visibility</p:attrName>
                                        </p:attrNameLst>
                                      </p:cBhvr>
                                      <p:to>
                                        <p:strVal val="visible"/>
                                      </p:to>
                                    </p:set>
                                    <p:animEffect filter="fade" transition="in">
                                      <p:cBhvr>
                                        <p:cTn dur="1000"/>
                                        <p:tgtEl>
                                          <p:spTgt spid="7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3" name="Shape 723"/>
        <p:cNvGrpSpPr/>
        <p:nvPr/>
      </p:nvGrpSpPr>
      <p:grpSpPr>
        <a:xfrm>
          <a:off x="0" y="0"/>
          <a:ext cx="0" cy="0"/>
          <a:chOff x="0" y="0"/>
          <a:chExt cx="0" cy="0"/>
        </a:xfrm>
      </p:grpSpPr>
      <p:sp>
        <p:nvSpPr>
          <p:cNvPr descr="title-id" id="724" name="Google Shape;724;p57"/>
          <p:cNvSpPr txBox="1"/>
          <p:nvPr/>
        </p:nvSpPr>
        <p:spPr>
          <a:xfrm>
            <a:off x="0" y="108950"/>
            <a:ext cx="9144000" cy="23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Isoquant curve shows different combinations of labor and capital with which a firm can produce a specific desired quantity of output.</a:t>
            </a:r>
            <a:endParaRPr sz="3600">
              <a:solidFill>
                <a:srgbClr val="424242"/>
              </a:solidFill>
              <a:latin typeface="Lato"/>
              <a:ea typeface="Lato"/>
              <a:cs typeface="Lato"/>
              <a:sym typeface="Lato"/>
            </a:endParaRPr>
          </a:p>
          <a:p>
            <a:pPr indent="0" lvl="0" marL="0" rtl="0" algn="ctr">
              <a:spcBef>
                <a:spcPts val="0"/>
              </a:spcBef>
              <a:spcAft>
                <a:spcPts val="0"/>
              </a:spcAft>
              <a:buNone/>
            </a:pPr>
            <a:r>
              <a:rPr lang="en" sz="3600">
                <a:solidFill>
                  <a:srgbClr val="424242"/>
                </a:solidFill>
                <a:latin typeface="Lato"/>
                <a:ea typeface="Lato"/>
                <a:cs typeface="Lato"/>
                <a:sym typeface="Lato"/>
              </a:rPr>
              <a:t>What does it imply to the producer?</a:t>
            </a:r>
            <a:endParaRPr sz="3600">
              <a:solidFill>
                <a:srgbClr val="424242"/>
              </a:solidFill>
              <a:latin typeface="Lato"/>
              <a:ea typeface="Lato"/>
              <a:cs typeface="Lato"/>
              <a:sym typeface="Lato"/>
            </a:endParaRPr>
          </a:p>
        </p:txBody>
      </p:sp>
      <p:sp>
        <p:nvSpPr>
          <p:cNvPr id="725" name="Google Shape;725;p57"/>
          <p:cNvSpPr txBox="1"/>
          <p:nvPr/>
        </p:nvSpPr>
        <p:spPr>
          <a:xfrm>
            <a:off x="359600" y="2942250"/>
            <a:ext cx="847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It shows firm’s flexibility when making production decisions.</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8"/>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Map</a:t>
            </a:r>
            <a:endParaRPr>
              <a:solidFill>
                <a:srgbClr val="FF004E"/>
              </a:solidFill>
            </a:endParaRPr>
          </a:p>
        </p:txBody>
      </p:sp>
      <p:sp>
        <p:nvSpPr>
          <p:cNvPr id="731" name="Google Shape;731;p58"/>
          <p:cNvSpPr txBox="1"/>
          <p:nvPr>
            <p:ph idx="1" type="body"/>
          </p:nvPr>
        </p:nvSpPr>
        <p:spPr>
          <a:xfrm>
            <a:off x="615825" y="1357725"/>
            <a:ext cx="4379400" cy="3669000"/>
          </a:xfrm>
          <a:prstGeom prst="rect">
            <a:avLst/>
          </a:prstGeom>
        </p:spPr>
        <p:txBody>
          <a:bodyPr anchorCtr="0" anchor="t" bIns="91425" lIns="91425" spcFirstLastPara="1" rIns="91425" wrap="square" tIns="91425">
            <a:noAutofit/>
          </a:bodyPr>
          <a:lstStyle/>
          <a:p>
            <a:pPr indent="-374650" lvl="0" marL="457200" rtl="0" algn="l">
              <a:spcBef>
                <a:spcPts val="600"/>
              </a:spcBef>
              <a:spcAft>
                <a:spcPts val="0"/>
              </a:spcAft>
              <a:buSzPts val="2300"/>
              <a:buChar char="●"/>
            </a:pPr>
            <a:r>
              <a:rPr lang="en" sz="2300"/>
              <a:t>Isoquant or Iso-product map is the set of Isoquants family.</a:t>
            </a:r>
            <a:endParaRPr sz="2300"/>
          </a:p>
          <a:p>
            <a:pPr indent="-374650" lvl="0" marL="457200" rtl="0" algn="l">
              <a:spcBef>
                <a:spcPts val="0"/>
              </a:spcBef>
              <a:spcAft>
                <a:spcPts val="0"/>
              </a:spcAft>
              <a:buSzPts val="2300"/>
              <a:buChar char="●"/>
            </a:pPr>
            <a:r>
              <a:rPr lang="en" sz="2300"/>
              <a:t>The further away the Isoquant from the origin the higher will be the level of output</a:t>
            </a:r>
            <a:endParaRPr sz="2300"/>
          </a:p>
          <a:p>
            <a:pPr indent="-374650" lvl="0" marL="457200" rtl="0" algn="l">
              <a:spcBef>
                <a:spcPts val="0"/>
              </a:spcBef>
              <a:spcAft>
                <a:spcPts val="0"/>
              </a:spcAft>
              <a:buSzPts val="2300"/>
              <a:buChar char="●"/>
            </a:pPr>
            <a:r>
              <a:rPr lang="en" sz="2300"/>
              <a:t>The technical possibilities of production are represented by the isoquant map</a:t>
            </a:r>
            <a:endParaRPr sz="2300"/>
          </a:p>
          <a:p>
            <a:pPr indent="0" lvl="0" marL="457200" rtl="0" algn="l">
              <a:spcBef>
                <a:spcPts val="600"/>
              </a:spcBef>
              <a:spcAft>
                <a:spcPts val="0"/>
              </a:spcAft>
              <a:buNone/>
            </a:pPr>
            <a:r>
              <a:t/>
            </a:r>
            <a:endParaRPr sz="2300"/>
          </a:p>
        </p:txBody>
      </p:sp>
      <p:pic>
        <p:nvPicPr>
          <p:cNvPr id="732" name="Google Shape;732;p58"/>
          <p:cNvPicPr preferRelativeResize="0"/>
          <p:nvPr/>
        </p:nvPicPr>
        <p:blipFill>
          <a:blip r:embed="rId3">
            <a:alphaModFix/>
          </a:blip>
          <a:stretch>
            <a:fillRect/>
          </a:stretch>
        </p:blipFill>
        <p:spPr>
          <a:xfrm>
            <a:off x="4905825" y="1432250"/>
            <a:ext cx="4085774" cy="279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Effect filter="fade" transition="in">
                                      <p:cBhvr>
                                        <p:cTn dur="1000"/>
                                        <p:tgtEl>
                                          <p:spTgt spid="7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animEffect filter="fade" transition="in">
                                      <p:cBhvr>
                                        <p:cTn dur="1000"/>
                                        <p:tgtEl>
                                          <p:spTgt spid="7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animEffect filter="fade" transition="in">
                                      <p:cBhvr>
                                        <p:cTn dur="1000"/>
                                        <p:tgtEl>
                                          <p:spTgt spid="7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xEl>
                                              <p:pRg end="3" st="3"/>
                                            </p:txEl>
                                          </p:spTgt>
                                        </p:tgtEl>
                                        <p:attrNameLst>
                                          <p:attrName>style.visibility</p:attrName>
                                        </p:attrNameLst>
                                      </p:cBhvr>
                                      <p:to>
                                        <p:strVal val="visible"/>
                                      </p:to>
                                    </p:set>
                                    <p:animEffect filter="fade" transition="in">
                                      <p:cBhvr>
                                        <p:cTn dur="1000"/>
                                        <p:tgtEl>
                                          <p:spTgt spid="73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descr="title-id" id="737" name="Google Shape;737;p59"/>
          <p:cNvSpPr txBox="1"/>
          <p:nvPr/>
        </p:nvSpPr>
        <p:spPr>
          <a:xfrm>
            <a:off x="0" y="142875"/>
            <a:ext cx="9144000" cy="9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 you think Isoquants are always downward sloping?</a:t>
            </a:r>
            <a:endParaRPr sz="3600">
              <a:solidFill>
                <a:srgbClr val="424242"/>
              </a:solidFill>
              <a:latin typeface="Lato"/>
              <a:ea typeface="Lato"/>
              <a:cs typeface="Lato"/>
              <a:sym typeface="Lato"/>
            </a:endParaRPr>
          </a:p>
        </p:txBody>
      </p:sp>
      <p:sp>
        <p:nvSpPr>
          <p:cNvPr id="738" name="Google Shape;738;p59"/>
          <p:cNvSpPr txBox="1"/>
          <p:nvPr/>
        </p:nvSpPr>
        <p:spPr>
          <a:xfrm>
            <a:off x="316025" y="1765350"/>
            <a:ext cx="8674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Because if a firm wants to produce the same level of output, then if he uses more of labor then use of capital needs to be reduced.</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0"/>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 Features</a:t>
            </a:r>
            <a:endParaRPr>
              <a:solidFill>
                <a:srgbClr val="FF004E"/>
              </a:solidFill>
            </a:endParaRPr>
          </a:p>
        </p:txBody>
      </p:sp>
      <p:sp>
        <p:nvSpPr>
          <p:cNvPr id="744" name="Google Shape;744;p60"/>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Isoquants are always downward sloping meaning that if a firm wants to use more of labor then it must use less of capital to produce the same level of output or to remain on the same Isoquant.</a:t>
            </a:r>
            <a:endParaRPr sz="2400"/>
          </a:p>
          <a:p>
            <a:pPr indent="-381000" lvl="0" marL="457200" rtl="0" algn="l">
              <a:spcBef>
                <a:spcPts val="0"/>
              </a:spcBef>
              <a:spcAft>
                <a:spcPts val="0"/>
              </a:spcAft>
              <a:buSzPts val="2400"/>
              <a:buChar char="●"/>
            </a:pPr>
            <a:r>
              <a:rPr lang="en" sz="2400"/>
              <a:t>The isoquants never intersect each other.</a:t>
            </a:r>
            <a:endParaRPr sz="2400"/>
          </a:p>
          <a:p>
            <a:pPr indent="-381000" lvl="0" marL="457200" rtl="0" algn="l">
              <a:spcBef>
                <a:spcPts val="0"/>
              </a:spcBef>
              <a:spcAft>
                <a:spcPts val="0"/>
              </a:spcAft>
              <a:buSzPts val="2400"/>
              <a:buChar char="●"/>
            </a:pPr>
            <a:r>
              <a:rPr lang="en" sz="2400"/>
              <a:t>The higher the Isoquants away from the origin higher is the level of output produced.</a:t>
            </a:r>
            <a:endParaRPr sz="2400"/>
          </a:p>
          <a:p>
            <a:pPr indent="-381000" lvl="0" marL="457200" rtl="0" algn="l">
              <a:spcBef>
                <a:spcPts val="0"/>
              </a:spcBef>
              <a:spcAft>
                <a:spcPts val="0"/>
              </a:spcAft>
              <a:buSzPts val="2400"/>
              <a:buChar char="●"/>
            </a:pPr>
            <a:r>
              <a:rPr lang="en" sz="2400"/>
              <a:t>The Isoquants are convex to the origin due to diminishing Marginal Rate of Technical Substitution (MRTS)</a:t>
            </a:r>
            <a:endParaRPr b="1" sz="2400">
              <a:solidFill>
                <a:schemeClr val="accent1"/>
              </a:solidFill>
            </a:endParaRPr>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0" st="0"/>
                                            </p:txEl>
                                          </p:spTgt>
                                        </p:tgtEl>
                                        <p:attrNameLst>
                                          <p:attrName>style.visibility</p:attrName>
                                        </p:attrNameLst>
                                      </p:cBhvr>
                                      <p:to>
                                        <p:strVal val="visible"/>
                                      </p:to>
                                    </p:set>
                                    <p:animEffect filter="fade" transition="in">
                                      <p:cBhvr>
                                        <p:cTn dur="1000"/>
                                        <p:tgtEl>
                                          <p:spTgt spid="7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1" st="1"/>
                                            </p:txEl>
                                          </p:spTgt>
                                        </p:tgtEl>
                                        <p:attrNameLst>
                                          <p:attrName>style.visibility</p:attrName>
                                        </p:attrNameLst>
                                      </p:cBhvr>
                                      <p:to>
                                        <p:strVal val="visible"/>
                                      </p:to>
                                    </p:set>
                                    <p:animEffect filter="fade" transition="in">
                                      <p:cBhvr>
                                        <p:cTn dur="1000"/>
                                        <p:tgtEl>
                                          <p:spTgt spid="7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2" st="2"/>
                                            </p:txEl>
                                          </p:spTgt>
                                        </p:tgtEl>
                                        <p:attrNameLst>
                                          <p:attrName>style.visibility</p:attrName>
                                        </p:attrNameLst>
                                      </p:cBhvr>
                                      <p:to>
                                        <p:strVal val="visible"/>
                                      </p:to>
                                    </p:set>
                                    <p:animEffect filter="fade" transition="in">
                                      <p:cBhvr>
                                        <p:cTn dur="1000"/>
                                        <p:tgtEl>
                                          <p:spTgt spid="7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3" st="3"/>
                                            </p:txEl>
                                          </p:spTgt>
                                        </p:tgtEl>
                                        <p:attrNameLst>
                                          <p:attrName>style.visibility</p:attrName>
                                        </p:attrNameLst>
                                      </p:cBhvr>
                                      <p:to>
                                        <p:strVal val="visible"/>
                                      </p:to>
                                    </p:set>
                                    <p:animEffect filter="fade" transition="in">
                                      <p:cBhvr>
                                        <p:cTn dur="1000"/>
                                        <p:tgtEl>
                                          <p:spTgt spid="7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4" st="4"/>
                                            </p:txEl>
                                          </p:spTgt>
                                        </p:tgtEl>
                                        <p:attrNameLst>
                                          <p:attrName>style.visibility</p:attrName>
                                        </p:attrNameLst>
                                      </p:cBhvr>
                                      <p:to>
                                        <p:strVal val="visible"/>
                                      </p:to>
                                    </p:set>
                                    <p:animEffect filter="fade" transition="in">
                                      <p:cBhvr>
                                        <p:cTn dur="1000"/>
                                        <p:tgtEl>
                                          <p:spTgt spid="7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xEl>
                                              <p:pRg end="5" st="5"/>
                                            </p:txEl>
                                          </p:spTgt>
                                        </p:tgtEl>
                                        <p:attrNameLst>
                                          <p:attrName>style.visibility</p:attrName>
                                        </p:attrNameLst>
                                      </p:cBhvr>
                                      <p:to>
                                        <p:strVal val="visible"/>
                                      </p:to>
                                    </p:set>
                                    <p:animEffect filter="fade" transition="in">
                                      <p:cBhvr>
                                        <p:cTn dur="1000"/>
                                        <p:tgtEl>
                                          <p:spTgt spid="7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1"/>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 What is MRTS?</a:t>
            </a:r>
            <a:endParaRPr>
              <a:solidFill>
                <a:srgbClr val="FF004E"/>
              </a:solidFill>
            </a:endParaRPr>
          </a:p>
        </p:txBody>
      </p:sp>
      <p:sp>
        <p:nvSpPr>
          <p:cNvPr id="750" name="Google Shape;750;p61"/>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slope of an isoquant is called MRTS of labor for capital.</a:t>
            </a:r>
            <a:endParaRPr sz="2400"/>
          </a:p>
          <a:p>
            <a:pPr indent="-381000" lvl="0" marL="457200" rtl="0" algn="l">
              <a:spcBef>
                <a:spcPts val="0"/>
              </a:spcBef>
              <a:spcAft>
                <a:spcPts val="0"/>
              </a:spcAft>
              <a:buSzPts val="2400"/>
              <a:buChar char="●"/>
            </a:pPr>
            <a:r>
              <a:rPr lang="en" sz="2400"/>
              <a:t>The slope measures the degree of substitutability of the factors or in other words it means that within limits, labor and capital can be substituted for each other. </a:t>
            </a:r>
            <a:endParaRPr sz="2400"/>
          </a:p>
          <a:p>
            <a:pPr indent="-381000" lvl="0" marL="457200" rtl="0" algn="l">
              <a:spcBef>
                <a:spcPts val="0"/>
              </a:spcBef>
              <a:spcAft>
                <a:spcPts val="0"/>
              </a:spcAft>
              <a:buSzPts val="2400"/>
              <a:buChar char="●"/>
            </a:pPr>
            <a:r>
              <a:rPr lang="en" sz="2400"/>
              <a:t>MRTS is defined as the amount of capital that the firm is willing to give up in exchange for labor, so that output level remains constant.</a:t>
            </a:r>
            <a:endParaRPr sz="2400"/>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xEl>
                                              <p:pRg end="0" st="0"/>
                                            </p:txEl>
                                          </p:spTgt>
                                        </p:tgtEl>
                                        <p:attrNameLst>
                                          <p:attrName>style.visibility</p:attrName>
                                        </p:attrNameLst>
                                      </p:cBhvr>
                                      <p:to>
                                        <p:strVal val="visible"/>
                                      </p:to>
                                    </p:set>
                                    <p:animEffect filter="fade" transition="in">
                                      <p:cBhvr>
                                        <p:cTn dur="1000"/>
                                        <p:tgtEl>
                                          <p:spTgt spid="7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xEl>
                                              <p:pRg end="1" st="1"/>
                                            </p:txEl>
                                          </p:spTgt>
                                        </p:tgtEl>
                                        <p:attrNameLst>
                                          <p:attrName>style.visibility</p:attrName>
                                        </p:attrNameLst>
                                      </p:cBhvr>
                                      <p:to>
                                        <p:strVal val="visible"/>
                                      </p:to>
                                    </p:set>
                                    <p:animEffect filter="fade" transition="in">
                                      <p:cBhvr>
                                        <p:cTn dur="1000"/>
                                        <p:tgtEl>
                                          <p:spTgt spid="7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xEl>
                                              <p:pRg end="2" st="2"/>
                                            </p:txEl>
                                          </p:spTgt>
                                        </p:tgtEl>
                                        <p:attrNameLst>
                                          <p:attrName>style.visibility</p:attrName>
                                        </p:attrNameLst>
                                      </p:cBhvr>
                                      <p:to>
                                        <p:strVal val="visible"/>
                                      </p:to>
                                    </p:set>
                                    <p:animEffect filter="fade" transition="in">
                                      <p:cBhvr>
                                        <p:cTn dur="1000"/>
                                        <p:tgtEl>
                                          <p:spTgt spid="7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xEl>
                                              <p:pRg end="3" st="3"/>
                                            </p:txEl>
                                          </p:spTgt>
                                        </p:tgtEl>
                                        <p:attrNameLst>
                                          <p:attrName>style.visibility</p:attrName>
                                        </p:attrNameLst>
                                      </p:cBhvr>
                                      <p:to>
                                        <p:strVal val="visible"/>
                                      </p:to>
                                    </p:set>
                                    <p:animEffect filter="fade" transition="in">
                                      <p:cBhvr>
                                        <p:cTn dur="1000"/>
                                        <p:tgtEl>
                                          <p:spTgt spid="7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xEl>
                                              <p:pRg end="4" st="4"/>
                                            </p:txEl>
                                          </p:spTgt>
                                        </p:tgtEl>
                                        <p:attrNameLst>
                                          <p:attrName>style.visibility</p:attrName>
                                        </p:attrNameLst>
                                      </p:cBhvr>
                                      <p:to>
                                        <p:strVal val="visible"/>
                                      </p:to>
                                    </p:set>
                                    <p:animEffect filter="fade" transition="in">
                                      <p:cBhvr>
                                        <p:cTn dur="1000"/>
                                        <p:tgtEl>
                                          <p:spTgt spid="7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62"/>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 Why Diminishing MRTS?</a:t>
            </a:r>
            <a:endParaRPr>
              <a:solidFill>
                <a:srgbClr val="FF004E"/>
              </a:solidFill>
            </a:endParaRPr>
          </a:p>
        </p:txBody>
      </p:sp>
      <p:sp>
        <p:nvSpPr>
          <p:cNvPr id="756" name="Google Shape;756;p62"/>
          <p:cNvSpPr txBox="1"/>
          <p:nvPr>
            <p:ph idx="1" type="body"/>
          </p:nvPr>
        </p:nvSpPr>
        <p:spPr>
          <a:xfrm>
            <a:off x="615825" y="1357725"/>
            <a:ext cx="40851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a:t>
            </a:r>
            <a:r>
              <a:rPr lang="en" sz="2400"/>
              <a:t>slope of an Isoquant decreases as we move down along an Isoquant showing increasing difficulty in replacing capital for labor as they are imperfect substitutes.</a:t>
            </a:r>
            <a:endParaRPr sz="2400"/>
          </a:p>
          <a:p>
            <a:pPr indent="0" lvl="0" marL="457200" rtl="0" algn="l">
              <a:spcBef>
                <a:spcPts val="600"/>
              </a:spcBef>
              <a:spcAft>
                <a:spcPts val="0"/>
              </a:spcAft>
              <a:buNone/>
            </a:pPr>
            <a:r>
              <a:t/>
            </a:r>
            <a:endParaRPr sz="2400"/>
          </a:p>
        </p:txBody>
      </p:sp>
      <p:sp>
        <p:nvSpPr>
          <p:cNvPr id="757" name="Google Shape;757;p62"/>
          <p:cNvSpPr txBox="1"/>
          <p:nvPr/>
        </p:nvSpPr>
        <p:spPr>
          <a:xfrm>
            <a:off x="5104125" y="4321525"/>
            <a:ext cx="388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libri"/>
                <a:ea typeface="Calibri"/>
                <a:cs typeface="Calibri"/>
                <a:sym typeface="Calibri"/>
              </a:rPr>
              <a:t>ΔY</a:t>
            </a:r>
            <a:r>
              <a:rPr b="1" baseline="-25000" i="0" lang="en" sz="2000" u="none" cap="none" strike="noStrike">
                <a:solidFill>
                  <a:schemeClr val="dk1"/>
                </a:solidFill>
                <a:latin typeface="Calibri"/>
                <a:ea typeface="Calibri"/>
                <a:cs typeface="Calibri"/>
                <a:sym typeface="Calibri"/>
              </a:rPr>
              <a:t>1</a:t>
            </a:r>
            <a:r>
              <a:rPr b="1" i="0" lang="en" sz="2000" u="none" cap="none" strike="noStrike">
                <a:solidFill>
                  <a:schemeClr val="dk1"/>
                </a:solidFill>
                <a:latin typeface="Calibri"/>
                <a:ea typeface="Calibri"/>
                <a:cs typeface="Calibri"/>
                <a:sym typeface="Calibri"/>
              </a:rPr>
              <a:t>/ </a:t>
            </a:r>
            <a:r>
              <a:rPr b="1" i="0" lang="en" sz="1800" u="none" cap="none" strike="noStrike">
                <a:solidFill>
                  <a:schemeClr val="dk1"/>
                </a:solidFill>
                <a:latin typeface="Calibri"/>
                <a:ea typeface="Calibri"/>
                <a:cs typeface="Calibri"/>
                <a:sym typeface="Calibri"/>
              </a:rPr>
              <a:t>ΔX</a:t>
            </a:r>
            <a:r>
              <a:rPr b="1" baseline="-25000" i="0" lang="en" sz="1800" u="none" cap="none" strike="noStrike">
                <a:solidFill>
                  <a:schemeClr val="dk1"/>
                </a:solidFill>
                <a:latin typeface="Calibri"/>
                <a:ea typeface="Calibri"/>
                <a:cs typeface="Calibri"/>
                <a:sym typeface="Calibri"/>
              </a:rPr>
              <a:t>1 </a:t>
            </a:r>
            <a:r>
              <a:rPr b="1" i="0" lang="en" sz="1800" u="none" cap="none" strike="noStrike">
                <a:solidFill>
                  <a:schemeClr val="dk1"/>
                </a:solidFill>
                <a:latin typeface="Calibri"/>
                <a:ea typeface="Calibri"/>
                <a:cs typeface="Calibri"/>
                <a:sym typeface="Calibri"/>
              </a:rPr>
              <a:t>&gt; ΔY</a:t>
            </a:r>
            <a:r>
              <a:rPr b="1" baseline="-25000" i="0" lang="en" sz="1800" u="none" cap="none" strike="noStrike">
                <a:solidFill>
                  <a:schemeClr val="dk1"/>
                </a:solidFill>
                <a:latin typeface="Calibri"/>
                <a:ea typeface="Calibri"/>
                <a:cs typeface="Calibri"/>
                <a:sym typeface="Calibri"/>
              </a:rPr>
              <a:t>2 </a:t>
            </a:r>
            <a:r>
              <a:rPr b="1" i="0" lang="en" sz="1800" u="none" cap="none" strike="noStrike">
                <a:solidFill>
                  <a:schemeClr val="dk1"/>
                </a:solidFill>
                <a:latin typeface="Calibri"/>
                <a:ea typeface="Calibri"/>
                <a:cs typeface="Calibri"/>
                <a:sym typeface="Calibri"/>
              </a:rPr>
              <a:t>/ ΔX</a:t>
            </a:r>
            <a:r>
              <a:rPr b="1" baseline="-25000" i="0" lang="en" sz="1800" u="none" cap="none" strike="noStrike">
                <a:solidFill>
                  <a:schemeClr val="dk1"/>
                </a:solidFill>
                <a:latin typeface="Calibri"/>
                <a:ea typeface="Calibri"/>
                <a:cs typeface="Calibri"/>
                <a:sym typeface="Calibri"/>
              </a:rPr>
              <a:t>2 </a:t>
            </a:r>
            <a:r>
              <a:rPr b="1" i="0" lang="en" sz="1800" u="none" cap="none" strike="noStrike">
                <a:solidFill>
                  <a:schemeClr val="dk1"/>
                </a:solidFill>
                <a:latin typeface="Calibri"/>
                <a:ea typeface="Calibri"/>
                <a:cs typeface="Calibri"/>
                <a:sym typeface="Calibri"/>
              </a:rPr>
              <a:t>&gt; ………. </a:t>
            </a:r>
            <a:r>
              <a:rPr b="1" i="0" lang="en" sz="2000" u="none" cap="none" strike="noStrike">
                <a:solidFill>
                  <a:schemeClr val="dk1"/>
                </a:solidFill>
                <a:latin typeface="Calibri"/>
                <a:ea typeface="Calibri"/>
                <a:cs typeface="Calibri"/>
                <a:sym typeface="Calibri"/>
              </a:rPr>
              <a:t>&gt; </a:t>
            </a:r>
            <a:r>
              <a:rPr b="1" i="0" lang="en" sz="1800" u="none" cap="none" strike="noStrike">
                <a:solidFill>
                  <a:schemeClr val="dk1"/>
                </a:solidFill>
                <a:latin typeface="Calibri"/>
                <a:ea typeface="Calibri"/>
                <a:cs typeface="Calibri"/>
                <a:sym typeface="Calibri"/>
              </a:rPr>
              <a:t>ΔY</a:t>
            </a:r>
            <a:r>
              <a:rPr b="1" baseline="-25000" i="0" lang="en" sz="1800" u="none" cap="none" strike="noStrike">
                <a:solidFill>
                  <a:schemeClr val="dk1"/>
                </a:solidFill>
                <a:latin typeface="Calibri"/>
                <a:ea typeface="Calibri"/>
                <a:cs typeface="Calibri"/>
                <a:sym typeface="Calibri"/>
              </a:rPr>
              <a:t>n/ </a:t>
            </a:r>
            <a:r>
              <a:rPr b="1" i="0" lang="en" sz="1800" u="none" cap="none" strike="noStrike">
                <a:solidFill>
                  <a:schemeClr val="dk1"/>
                </a:solidFill>
                <a:latin typeface="Calibri"/>
                <a:ea typeface="Calibri"/>
                <a:cs typeface="Calibri"/>
                <a:sym typeface="Calibri"/>
              </a:rPr>
              <a:t>ΔX</a:t>
            </a:r>
            <a:r>
              <a:rPr b="1" baseline="-25000" i="0" lang="en" sz="1800" u="none" cap="none" strike="noStrike">
                <a:solidFill>
                  <a:schemeClr val="dk1"/>
                </a:solidFill>
                <a:latin typeface="Calibri"/>
                <a:ea typeface="Calibri"/>
                <a:cs typeface="Calibri"/>
                <a:sym typeface="Calibri"/>
              </a:rPr>
              <a:t>n</a:t>
            </a:r>
            <a:endParaRPr b="1" i="0" sz="1800" u="none" cap="none" strike="noStrike">
              <a:solidFill>
                <a:schemeClr val="dk1"/>
              </a:solidFill>
              <a:latin typeface="Calibri"/>
              <a:ea typeface="Calibri"/>
              <a:cs typeface="Calibri"/>
              <a:sym typeface="Calibri"/>
            </a:endParaRPr>
          </a:p>
        </p:txBody>
      </p:sp>
      <p:pic>
        <p:nvPicPr>
          <p:cNvPr id="758" name="Google Shape;758;p62"/>
          <p:cNvPicPr preferRelativeResize="0"/>
          <p:nvPr/>
        </p:nvPicPr>
        <p:blipFill>
          <a:blip r:embed="rId3">
            <a:alphaModFix/>
          </a:blip>
          <a:stretch>
            <a:fillRect/>
          </a:stretch>
        </p:blipFill>
        <p:spPr>
          <a:xfrm>
            <a:off x="4777125" y="1524150"/>
            <a:ext cx="4210405" cy="2761438"/>
          </a:xfrm>
          <a:prstGeom prst="rect">
            <a:avLst/>
          </a:prstGeom>
          <a:noFill/>
          <a:ln>
            <a:noFill/>
          </a:ln>
        </p:spPr>
      </p:pic>
      <p:sp>
        <p:nvSpPr>
          <p:cNvPr id="759" name="Google Shape;759;p62"/>
          <p:cNvSpPr txBox="1"/>
          <p:nvPr/>
        </p:nvSpPr>
        <p:spPr>
          <a:xfrm>
            <a:off x="7153725" y="2064450"/>
            <a:ext cx="1777200" cy="4311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b="1" lang="en" sz="1600">
                <a:solidFill>
                  <a:srgbClr val="FF004E"/>
                </a:solidFill>
                <a:latin typeface="Titillium Web"/>
                <a:ea typeface="Titillium Web"/>
                <a:cs typeface="Titillium Web"/>
                <a:sym typeface="Titillium Web"/>
              </a:rPr>
              <a:t>MRTS = MP</a:t>
            </a:r>
            <a:r>
              <a:rPr b="1" baseline="-25000" lang="en" sz="1600">
                <a:solidFill>
                  <a:srgbClr val="FF004E"/>
                </a:solidFill>
                <a:latin typeface="Titillium Web"/>
                <a:ea typeface="Titillium Web"/>
                <a:cs typeface="Titillium Web"/>
                <a:sym typeface="Titillium Web"/>
              </a:rPr>
              <a:t>L</a:t>
            </a:r>
            <a:r>
              <a:rPr b="1" lang="en" sz="1600">
                <a:solidFill>
                  <a:srgbClr val="FF004E"/>
                </a:solidFill>
                <a:latin typeface="Titillium Web"/>
                <a:ea typeface="Titillium Web"/>
                <a:cs typeface="Titillium Web"/>
                <a:sym typeface="Titillium Web"/>
              </a:rPr>
              <a:t>/MP</a:t>
            </a:r>
            <a:r>
              <a:rPr b="1" baseline="-25000" lang="en" sz="1600">
                <a:solidFill>
                  <a:srgbClr val="FF004E"/>
                </a:solidFill>
                <a:latin typeface="Titillium Web"/>
                <a:ea typeface="Titillium Web"/>
                <a:cs typeface="Titillium Web"/>
                <a:sym typeface="Titillium Web"/>
              </a:rPr>
              <a:t>K</a:t>
            </a:r>
            <a:r>
              <a:rPr b="1" lang="en" sz="1600">
                <a:solidFill>
                  <a:srgbClr val="FF004E"/>
                </a:solidFill>
                <a:latin typeface="Titillium Web"/>
                <a:ea typeface="Titillium Web"/>
                <a:cs typeface="Titillium Web"/>
                <a:sym typeface="Titillium Web"/>
              </a:rPr>
              <a:t> </a:t>
            </a:r>
            <a:endParaRPr b="1" sz="6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animEffect filter="fade" transition="in">
                                      <p:cBhvr>
                                        <p:cTn dur="1000"/>
                                        <p:tgtEl>
                                          <p:spTgt spid="7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xEl>
                                              <p:pRg end="1" st="1"/>
                                            </p:txEl>
                                          </p:spTgt>
                                        </p:tgtEl>
                                        <p:attrNameLst>
                                          <p:attrName>style.visibility</p:attrName>
                                        </p:attrNameLst>
                                      </p:cBhvr>
                                      <p:to>
                                        <p:strVal val="visible"/>
                                      </p:to>
                                    </p:set>
                                    <p:animEffect filter="fade" transition="in">
                                      <p:cBhvr>
                                        <p:cTn dur="1000"/>
                                        <p:tgtEl>
                                          <p:spTgt spid="75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3"/>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 In case of Fixed Proportions of Inputs</a:t>
            </a:r>
            <a:endParaRPr>
              <a:solidFill>
                <a:srgbClr val="FF004E"/>
              </a:solidFill>
            </a:endParaRPr>
          </a:p>
        </p:txBody>
      </p:sp>
      <p:sp>
        <p:nvSpPr>
          <p:cNvPr id="765" name="Google Shape;765;p63"/>
          <p:cNvSpPr txBox="1"/>
          <p:nvPr>
            <p:ph idx="1" type="body"/>
          </p:nvPr>
        </p:nvSpPr>
        <p:spPr>
          <a:xfrm>
            <a:off x="615825" y="1357725"/>
            <a:ext cx="4242600" cy="3669000"/>
          </a:xfrm>
          <a:prstGeom prst="rect">
            <a:avLst/>
          </a:prstGeom>
        </p:spPr>
        <p:txBody>
          <a:bodyPr anchorCtr="0" anchor="t" bIns="91425" lIns="91425" spcFirstLastPara="1" rIns="91425" wrap="square" tIns="91425">
            <a:noAutofit/>
          </a:bodyPr>
          <a:lstStyle/>
          <a:p>
            <a:pPr indent="-368300" lvl="0" marL="457200" rtl="0" algn="l">
              <a:lnSpc>
                <a:spcPct val="80000"/>
              </a:lnSpc>
              <a:spcBef>
                <a:spcPts val="0"/>
              </a:spcBef>
              <a:spcAft>
                <a:spcPts val="0"/>
              </a:spcAft>
              <a:buClr>
                <a:srgbClr val="424242"/>
              </a:buClr>
              <a:buSzPts val="2200"/>
              <a:buChar char="●"/>
            </a:pPr>
            <a:r>
              <a:rPr lang="en" sz="2200">
                <a:solidFill>
                  <a:srgbClr val="424242"/>
                </a:solidFill>
              </a:rPr>
              <a:t>When the isoquants are L-shaped, only one combination of labor and capital can be used to produce a given output. </a:t>
            </a:r>
            <a:endParaRPr sz="2200">
              <a:solidFill>
                <a:srgbClr val="424242"/>
              </a:solidFill>
            </a:endParaRPr>
          </a:p>
          <a:p>
            <a:pPr indent="-368300" lvl="0" marL="457200" rtl="0" algn="l">
              <a:lnSpc>
                <a:spcPct val="80000"/>
              </a:lnSpc>
              <a:spcBef>
                <a:spcPts val="0"/>
              </a:spcBef>
              <a:spcAft>
                <a:spcPts val="0"/>
              </a:spcAft>
              <a:buClr>
                <a:srgbClr val="424242"/>
              </a:buClr>
              <a:buSzPts val="2200"/>
              <a:buChar char="●"/>
            </a:pPr>
            <a:r>
              <a:rPr lang="en" sz="2200">
                <a:solidFill>
                  <a:srgbClr val="424242"/>
                </a:solidFill>
              </a:rPr>
              <a:t>For additional output </a:t>
            </a:r>
            <a:r>
              <a:rPr b="1" lang="en" sz="2200">
                <a:solidFill>
                  <a:srgbClr val="424242"/>
                </a:solidFill>
              </a:rPr>
              <a:t>more capital and labor are added in specific proportions</a:t>
            </a:r>
            <a:r>
              <a:rPr lang="en" sz="2200">
                <a:solidFill>
                  <a:srgbClr val="424242"/>
                </a:solidFill>
              </a:rPr>
              <a:t>. Adding more capital alone or labor alone does not increase output. </a:t>
            </a:r>
            <a:endParaRPr sz="2200">
              <a:solidFill>
                <a:srgbClr val="424242"/>
              </a:solidFill>
            </a:endParaRPr>
          </a:p>
          <a:p>
            <a:pPr indent="-368300" lvl="0" marL="457200" rtl="0" algn="l">
              <a:lnSpc>
                <a:spcPct val="80000"/>
              </a:lnSpc>
              <a:spcBef>
                <a:spcPts val="0"/>
              </a:spcBef>
              <a:spcAft>
                <a:spcPts val="0"/>
              </a:spcAft>
              <a:buClr>
                <a:srgbClr val="424242"/>
              </a:buClr>
              <a:buSzPts val="2200"/>
              <a:buChar char="●"/>
            </a:pPr>
            <a:r>
              <a:rPr lang="en" sz="2200">
                <a:solidFill>
                  <a:srgbClr val="424242"/>
                </a:solidFill>
              </a:rPr>
              <a:t>This implies that the </a:t>
            </a:r>
            <a:r>
              <a:rPr b="1" lang="en" sz="2200">
                <a:solidFill>
                  <a:srgbClr val="424242"/>
                </a:solidFill>
              </a:rPr>
              <a:t>methods of production are limited</a:t>
            </a:r>
            <a:r>
              <a:rPr lang="en" sz="2200">
                <a:solidFill>
                  <a:srgbClr val="424242"/>
                </a:solidFill>
              </a:rPr>
              <a:t>.</a:t>
            </a:r>
            <a:endParaRPr sz="2200">
              <a:solidFill>
                <a:srgbClr val="424242"/>
              </a:solidFill>
            </a:endParaRPr>
          </a:p>
          <a:p>
            <a:pPr indent="0" lvl="0" marL="457200" rtl="0" algn="l">
              <a:spcBef>
                <a:spcPts val="600"/>
              </a:spcBef>
              <a:spcAft>
                <a:spcPts val="0"/>
              </a:spcAft>
              <a:buNone/>
            </a:pPr>
            <a:r>
              <a:t/>
            </a:r>
            <a:endParaRPr sz="2200"/>
          </a:p>
        </p:txBody>
      </p:sp>
      <p:pic>
        <p:nvPicPr>
          <p:cNvPr id="766" name="Google Shape;766;p63"/>
          <p:cNvPicPr preferRelativeResize="0"/>
          <p:nvPr/>
        </p:nvPicPr>
        <p:blipFill>
          <a:blip r:embed="rId3">
            <a:alphaModFix/>
          </a:blip>
          <a:stretch>
            <a:fillRect/>
          </a:stretch>
        </p:blipFill>
        <p:spPr>
          <a:xfrm>
            <a:off x="5010825" y="1432250"/>
            <a:ext cx="3980775" cy="328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xEl>
                                              <p:pRg end="0" st="0"/>
                                            </p:txEl>
                                          </p:spTgt>
                                        </p:tgtEl>
                                        <p:attrNameLst>
                                          <p:attrName>style.visibility</p:attrName>
                                        </p:attrNameLst>
                                      </p:cBhvr>
                                      <p:to>
                                        <p:strVal val="visible"/>
                                      </p:to>
                                    </p:set>
                                    <p:animEffect filter="fade" transition="in">
                                      <p:cBhvr>
                                        <p:cTn dur="1000"/>
                                        <p:tgtEl>
                                          <p:spTgt spid="7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xEl>
                                              <p:pRg end="1" st="1"/>
                                            </p:txEl>
                                          </p:spTgt>
                                        </p:tgtEl>
                                        <p:attrNameLst>
                                          <p:attrName>style.visibility</p:attrName>
                                        </p:attrNameLst>
                                      </p:cBhvr>
                                      <p:to>
                                        <p:strVal val="visible"/>
                                      </p:to>
                                    </p:set>
                                    <p:animEffect filter="fade" transition="in">
                                      <p:cBhvr>
                                        <p:cTn dur="1000"/>
                                        <p:tgtEl>
                                          <p:spTgt spid="7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xEl>
                                              <p:pRg end="2" st="2"/>
                                            </p:txEl>
                                          </p:spTgt>
                                        </p:tgtEl>
                                        <p:attrNameLst>
                                          <p:attrName>style.visibility</p:attrName>
                                        </p:attrNameLst>
                                      </p:cBhvr>
                                      <p:to>
                                        <p:strVal val="visible"/>
                                      </p:to>
                                    </p:set>
                                    <p:animEffect filter="fade" transition="in">
                                      <p:cBhvr>
                                        <p:cTn dur="1000"/>
                                        <p:tgtEl>
                                          <p:spTgt spid="7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xEl>
                                              <p:pRg end="3" st="3"/>
                                            </p:txEl>
                                          </p:spTgt>
                                        </p:tgtEl>
                                        <p:attrNameLst>
                                          <p:attrName>style.visibility</p:attrName>
                                        </p:attrNameLst>
                                      </p:cBhvr>
                                      <p:to>
                                        <p:strVal val="visible"/>
                                      </p:to>
                                    </p:set>
                                    <p:animEffect filter="fade" transition="in">
                                      <p:cBhvr>
                                        <p:cTn dur="1000"/>
                                        <p:tgtEl>
                                          <p:spTgt spid="7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4"/>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Isoquant - Ridge Lines</a:t>
            </a:r>
            <a:endParaRPr>
              <a:solidFill>
                <a:srgbClr val="FF004E"/>
              </a:solidFill>
            </a:endParaRPr>
          </a:p>
        </p:txBody>
      </p:sp>
      <p:pic>
        <p:nvPicPr>
          <p:cNvPr id="772" name="Google Shape;772;p64"/>
          <p:cNvPicPr preferRelativeResize="0"/>
          <p:nvPr/>
        </p:nvPicPr>
        <p:blipFill rotWithShape="1">
          <a:blip r:embed="rId3">
            <a:alphaModFix/>
          </a:blip>
          <a:srcRect b="7770" l="0" r="0" t="-7769"/>
          <a:stretch/>
        </p:blipFill>
        <p:spPr>
          <a:xfrm>
            <a:off x="3094397" y="804899"/>
            <a:ext cx="5784451" cy="4338600"/>
          </a:xfrm>
          <a:prstGeom prst="rect">
            <a:avLst/>
          </a:prstGeom>
          <a:noFill/>
          <a:ln>
            <a:noFill/>
          </a:ln>
        </p:spPr>
      </p:pic>
      <p:sp>
        <p:nvSpPr>
          <p:cNvPr id="773" name="Google Shape;773;p64"/>
          <p:cNvSpPr txBox="1"/>
          <p:nvPr/>
        </p:nvSpPr>
        <p:spPr>
          <a:xfrm>
            <a:off x="442025" y="2019225"/>
            <a:ext cx="29835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600"/>
              </a:spcBef>
              <a:spcAft>
                <a:spcPts val="0"/>
              </a:spcAft>
              <a:buClr>
                <a:schemeClr val="accent1"/>
              </a:buClr>
              <a:buSzPts val="2400"/>
              <a:buFont typeface="Titillium Web"/>
              <a:buChar char="●"/>
            </a:pPr>
            <a:r>
              <a:rPr lang="en" sz="2400">
                <a:solidFill>
                  <a:srgbClr val="4D4D4D"/>
                </a:solidFill>
                <a:latin typeface="Titillium Web"/>
                <a:ea typeface="Titillium Web"/>
                <a:cs typeface="Titillium Web"/>
                <a:sym typeface="Titillium Web"/>
              </a:rPr>
              <a:t>Economic region of production is located within the ridge lines.</a:t>
            </a:r>
            <a:endParaRPr>
              <a:latin typeface="Titillium Web"/>
              <a:ea typeface="Titillium Web"/>
              <a:cs typeface="Titillium Web"/>
              <a:sym typeface="Titillium Web"/>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7" name="Shape 777"/>
        <p:cNvGrpSpPr/>
        <p:nvPr/>
      </p:nvGrpSpPr>
      <p:grpSpPr>
        <a:xfrm>
          <a:off x="0" y="0"/>
          <a:ext cx="0" cy="0"/>
          <a:chOff x="0" y="0"/>
          <a:chExt cx="0" cy="0"/>
        </a:xfrm>
      </p:grpSpPr>
      <p:sp>
        <p:nvSpPr>
          <p:cNvPr descr="title-id" id="778" name="Google Shape;778;p65"/>
          <p:cNvSpPr txBox="1"/>
          <p:nvPr/>
        </p:nvSpPr>
        <p:spPr>
          <a:xfrm>
            <a:off x="-54475" y="1699950"/>
            <a:ext cx="9144000" cy="174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A rational producer would always like to be in the highest possible Isoquant. But what restricts him to be on the highest Isoquant?</a:t>
            </a:r>
            <a:endParaRPr sz="3600">
              <a:solidFill>
                <a:srgbClr val="42424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692025" y="519525"/>
            <a:ext cx="5971500" cy="73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004E"/>
                </a:solidFill>
              </a:rPr>
              <a:t>How can production take place?</a:t>
            </a:r>
            <a:endParaRPr b="1" sz="2400">
              <a:solidFill>
                <a:srgbClr val="FF004E"/>
              </a:solidFill>
            </a:endParaRPr>
          </a:p>
        </p:txBody>
      </p:sp>
      <p:pic>
        <p:nvPicPr>
          <p:cNvPr id="118" name="Google Shape;118;p21"/>
          <p:cNvPicPr preferRelativeResize="0"/>
          <p:nvPr/>
        </p:nvPicPr>
        <p:blipFill>
          <a:blip r:embed="rId3">
            <a:alphaModFix/>
          </a:blip>
          <a:stretch>
            <a:fillRect/>
          </a:stretch>
        </p:blipFill>
        <p:spPr>
          <a:xfrm>
            <a:off x="588999" y="1255125"/>
            <a:ext cx="1759601" cy="3653875"/>
          </a:xfrm>
          <a:prstGeom prst="rect">
            <a:avLst/>
          </a:prstGeom>
          <a:noFill/>
          <a:ln>
            <a:noFill/>
          </a:ln>
        </p:spPr>
      </p:pic>
      <p:pic>
        <p:nvPicPr>
          <p:cNvPr id="119" name="Google Shape;119;p21"/>
          <p:cNvPicPr preferRelativeResize="0"/>
          <p:nvPr/>
        </p:nvPicPr>
        <p:blipFill>
          <a:blip r:embed="rId4">
            <a:alphaModFix/>
          </a:blip>
          <a:stretch>
            <a:fillRect/>
          </a:stretch>
        </p:blipFill>
        <p:spPr>
          <a:xfrm>
            <a:off x="2556300" y="1331400"/>
            <a:ext cx="1542950" cy="2227743"/>
          </a:xfrm>
          <a:prstGeom prst="rect">
            <a:avLst/>
          </a:prstGeom>
          <a:noFill/>
          <a:ln>
            <a:noFill/>
          </a:ln>
        </p:spPr>
      </p:pic>
      <p:pic>
        <p:nvPicPr>
          <p:cNvPr id="120" name="Google Shape;120;p21"/>
          <p:cNvPicPr preferRelativeResize="0"/>
          <p:nvPr/>
        </p:nvPicPr>
        <p:blipFill>
          <a:blip r:embed="rId5">
            <a:alphaModFix/>
          </a:blip>
          <a:stretch>
            <a:fillRect/>
          </a:stretch>
        </p:blipFill>
        <p:spPr>
          <a:xfrm>
            <a:off x="4314825" y="1331325"/>
            <a:ext cx="2577807" cy="3583575"/>
          </a:xfrm>
          <a:prstGeom prst="rect">
            <a:avLst/>
          </a:prstGeom>
          <a:noFill/>
          <a:ln>
            <a:noFill/>
          </a:ln>
        </p:spPr>
      </p:pic>
      <p:pic>
        <p:nvPicPr>
          <p:cNvPr id="121" name="Google Shape;121;p21"/>
          <p:cNvPicPr preferRelativeResize="0"/>
          <p:nvPr/>
        </p:nvPicPr>
        <p:blipFill>
          <a:blip r:embed="rId6">
            <a:alphaModFix/>
          </a:blip>
          <a:stretch>
            <a:fillRect/>
          </a:stretch>
        </p:blipFill>
        <p:spPr>
          <a:xfrm>
            <a:off x="7129463" y="1352550"/>
            <a:ext cx="1895475" cy="304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6"/>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Isocost</a:t>
            </a:r>
            <a:endParaRPr>
              <a:solidFill>
                <a:srgbClr val="FF004E"/>
              </a:solidFill>
            </a:endParaRPr>
          </a:p>
        </p:txBody>
      </p:sp>
      <p:sp>
        <p:nvSpPr>
          <p:cNvPr id="784" name="Google Shape;784;p66"/>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424242"/>
              </a:buClr>
              <a:buSzPts val="2400"/>
              <a:buChar char="●"/>
            </a:pPr>
            <a:r>
              <a:rPr lang="en" sz="2400">
                <a:solidFill>
                  <a:srgbClr val="424242"/>
                </a:solidFill>
              </a:rPr>
              <a:t>Isocost line is a line that shows the different possible combinations of two inputs, which a producer can buy that yields him the </a:t>
            </a:r>
            <a:r>
              <a:rPr lang="en" sz="2400" u="sng">
                <a:solidFill>
                  <a:srgbClr val="424242"/>
                </a:solidFill>
              </a:rPr>
              <a:t>same cost</a:t>
            </a:r>
            <a:r>
              <a:rPr lang="en" sz="2400">
                <a:solidFill>
                  <a:srgbClr val="424242"/>
                </a:solidFill>
              </a:rPr>
              <a:t> irrespective of the combination he chooses given </a:t>
            </a:r>
            <a:r>
              <a:rPr lang="en" sz="2400" u="sng">
                <a:solidFill>
                  <a:srgbClr val="424242"/>
                </a:solidFill>
              </a:rPr>
              <a:t>his budget and the prices of factor inputs</a:t>
            </a:r>
            <a:r>
              <a:rPr lang="en" sz="2400">
                <a:solidFill>
                  <a:srgbClr val="424242"/>
                </a:solidFill>
              </a:rPr>
              <a:t>.</a:t>
            </a:r>
            <a:endParaRPr sz="2400">
              <a:solidFill>
                <a:srgbClr val="424242"/>
              </a:solidFill>
            </a:endParaRPr>
          </a:p>
          <a:p>
            <a:pPr indent="-381000" lvl="0" marL="457200" rtl="0" algn="l">
              <a:spcBef>
                <a:spcPts val="0"/>
              </a:spcBef>
              <a:spcAft>
                <a:spcPts val="0"/>
              </a:spcAft>
              <a:buClr>
                <a:srgbClr val="424242"/>
              </a:buClr>
              <a:buSzPts val="2400"/>
              <a:buChar char="●"/>
            </a:pPr>
            <a:r>
              <a:rPr lang="en" sz="2400">
                <a:solidFill>
                  <a:srgbClr val="424242"/>
                </a:solidFill>
              </a:rPr>
              <a:t>Anywhere on the isocost line a producer is spending his entire budget either on capital or on labor or the combination of both.</a:t>
            </a:r>
            <a:endParaRPr sz="2400">
              <a:solidFill>
                <a:srgbClr val="424242"/>
              </a:solidFill>
            </a:endParaRPr>
          </a:p>
          <a:p>
            <a:pPr indent="-381000" lvl="0" marL="457200" rtl="0" algn="l">
              <a:spcBef>
                <a:spcPts val="0"/>
              </a:spcBef>
              <a:spcAft>
                <a:spcPts val="0"/>
              </a:spcAft>
              <a:buClr>
                <a:srgbClr val="424242"/>
              </a:buClr>
              <a:buSzPts val="2400"/>
              <a:buChar char="●"/>
            </a:pPr>
            <a:r>
              <a:rPr lang="en" sz="2400">
                <a:solidFill>
                  <a:srgbClr val="424242"/>
                </a:solidFill>
              </a:rPr>
              <a:t>The prices of input used for production of the particular product is represented by the isocost line.</a:t>
            </a:r>
            <a:endParaRPr sz="2400">
              <a:solidFill>
                <a:srgbClr val="424242"/>
              </a:solidFill>
            </a:endParaRPr>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animEffect filter="fade" transition="in">
                                      <p:cBhvr>
                                        <p:cTn dur="1000"/>
                                        <p:tgtEl>
                                          <p:spTgt spid="7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animEffect filter="fade" transition="in">
                                      <p:cBhvr>
                                        <p:cTn dur="1000"/>
                                        <p:tgtEl>
                                          <p:spTgt spid="7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2" st="2"/>
                                            </p:txEl>
                                          </p:spTgt>
                                        </p:tgtEl>
                                        <p:attrNameLst>
                                          <p:attrName>style.visibility</p:attrName>
                                        </p:attrNameLst>
                                      </p:cBhvr>
                                      <p:to>
                                        <p:strVal val="visible"/>
                                      </p:to>
                                    </p:set>
                                    <p:animEffect filter="fade" transition="in">
                                      <p:cBhvr>
                                        <p:cTn dur="1000"/>
                                        <p:tgtEl>
                                          <p:spTgt spid="7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3" st="3"/>
                                            </p:txEl>
                                          </p:spTgt>
                                        </p:tgtEl>
                                        <p:attrNameLst>
                                          <p:attrName>style.visibility</p:attrName>
                                        </p:attrNameLst>
                                      </p:cBhvr>
                                      <p:to>
                                        <p:strVal val="visible"/>
                                      </p:to>
                                    </p:set>
                                    <p:animEffect filter="fade" transition="in">
                                      <p:cBhvr>
                                        <p:cTn dur="1000"/>
                                        <p:tgtEl>
                                          <p:spTgt spid="7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4" st="4"/>
                                            </p:txEl>
                                          </p:spTgt>
                                        </p:tgtEl>
                                        <p:attrNameLst>
                                          <p:attrName>style.visibility</p:attrName>
                                        </p:attrNameLst>
                                      </p:cBhvr>
                                      <p:to>
                                        <p:strVal val="visible"/>
                                      </p:to>
                                    </p:set>
                                    <p:animEffect filter="fade" transition="in">
                                      <p:cBhvr>
                                        <p:cTn dur="1000"/>
                                        <p:tgtEl>
                                          <p:spTgt spid="7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xEl>
                                              <p:pRg end="5" st="5"/>
                                            </p:txEl>
                                          </p:spTgt>
                                        </p:tgtEl>
                                        <p:attrNameLst>
                                          <p:attrName>style.visibility</p:attrName>
                                        </p:attrNameLst>
                                      </p:cBhvr>
                                      <p:to>
                                        <p:strVal val="visible"/>
                                      </p:to>
                                    </p:set>
                                    <p:animEffect filter="fade" transition="in">
                                      <p:cBhvr>
                                        <p:cTn dur="1000"/>
                                        <p:tgtEl>
                                          <p:spTgt spid="7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7"/>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Isocost Lines</a:t>
            </a:r>
            <a:endParaRPr>
              <a:solidFill>
                <a:srgbClr val="FF004E"/>
              </a:solidFill>
            </a:endParaRPr>
          </a:p>
        </p:txBody>
      </p:sp>
      <p:sp>
        <p:nvSpPr>
          <p:cNvPr id="790" name="Google Shape;790;p67"/>
          <p:cNvSpPr txBox="1"/>
          <p:nvPr>
            <p:ph idx="1" type="body"/>
          </p:nvPr>
        </p:nvSpPr>
        <p:spPr>
          <a:xfrm>
            <a:off x="615825" y="1357725"/>
            <a:ext cx="43374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434343"/>
              </a:buClr>
              <a:buSzPts val="2400"/>
              <a:buChar char="●"/>
            </a:pPr>
            <a:r>
              <a:rPr lang="en" sz="2400">
                <a:solidFill>
                  <a:srgbClr val="434343"/>
                </a:solidFill>
              </a:rPr>
              <a:t>Say labor costs $5 per unit and machinery costs $3 per unit and that the firm has chosen to spend $30.Then Isocost line will be as follows:-</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C = wL + rK</a:t>
            </a:r>
            <a:endParaRPr sz="2400">
              <a:solidFill>
                <a:srgbClr val="434343"/>
              </a:solidFill>
            </a:endParaRPr>
          </a:p>
          <a:p>
            <a:pPr indent="0" lvl="0" marL="457200" rtl="0" algn="l">
              <a:spcBef>
                <a:spcPts val="600"/>
              </a:spcBef>
              <a:spcAft>
                <a:spcPts val="0"/>
              </a:spcAft>
              <a:buNone/>
            </a:pPr>
            <a:r>
              <a:t/>
            </a:r>
            <a:endParaRPr sz="2400">
              <a:solidFill>
                <a:srgbClr val="434343"/>
              </a:solidFill>
            </a:endParaRPr>
          </a:p>
          <a:p>
            <a:pPr indent="0" lvl="0" marL="457200" rtl="0" algn="l">
              <a:spcBef>
                <a:spcPts val="600"/>
              </a:spcBef>
              <a:spcAft>
                <a:spcPts val="0"/>
              </a:spcAft>
              <a:buNone/>
            </a:pPr>
            <a:r>
              <a:t/>
            </a:r>
            <a:endParaRPr sz="2400">
              <a:solidFill>
                <a:srgbClr val="434343"/>
              </a:solidFill>
            </a:endParaRPr>
          </a:p>
          <a:p>
            <a:pPr indent="0" lvl="0" marL="457200" rtl="0" algn="l">
              <a:spcBef>
                <a:spcPts val="600"/>
              </a:spcBef>
              <a:spcAft>
                <a:spcPts val="0"/>
              </a:spcAft>
              <a:buNone/>
            </a:pPr>
            <a:r>
              <a:t/>
            </a:r>
            <a:endParaRPr sz="2400"/>
          </a:p>
        </p:txBody>
      </p:sp>
      <p:pic>
        <p:nvPicPr>
          <p:cNvPr id="791" name="Google Shape;791;p67"/>
          <p:cNvPicPr preferRelativeResize="0"/>
          <p:nvPr/>
        </p:nvPicPr>
        <p:blipFill>
          <a:blip r:embed="rId3">
            <a:alphaModFix/>
          </a:blip>
          <a:stretch>
            <a:fillRect/>
          </a:stretch>
        </p:blipFill>
        <p:spPr>
          <a:xfrm>
            <a:off x="5105625" y="1432250"/>
            <a:ext cx="3695700" cy="3211775"/>
          </a:xfrm>
          <a:prstGeom prst="rect">
            <a:avLst/>
          </a:prstGeom>
          <a:noFill/>
          <a:ln>
            <a:noFill/>
          </a:ln>
        </p:spPr>
      </p:pic>
      <p:sp>
        <p:nvSpPr>
          <p:cNvPr id="792" name="Google Shape;792;p67"/>
          <p:cNvSpPr txBox="1"/>
          <p:nvPr/>
        </p:nvSpPr>
        <p:spPr>
          <a:xfrm>
            <a:off x="2366520" y="3894375"/>
            <a:ext cx="30102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Titillium Web"/>
                <a:ea typeface="Titillium Web"/>
                <a:cs typeface="Titillium Web"/>
                <a:sym typeface="Titillium Web"/>
              </a:rPr>
              <a:t>      where C = Total Cost</a:t>
            </a:r>
            <a:endParaRPr i="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Titillium Web"/>
                <a:ea typeface="Titillium Web"/>
                <a:cs typeface="Titillium Web"/>
                <a:sym typeface="Titillium Web"/>
              </a:rPr>
              <a:t>                   w = wage rate</a:t>
            </a:r>
            <a:endParaRPr i="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Titillium Web"/>
                <a:ea typeface="Titillium Web"/>
                <a:cs typeface="Titillium Web"/>
                <a:sym typeface="Titillium Web"/>
              </a:rPr>
              <a:t>                   r = rate of </a:t>
            </a:r>
            <a:r>
              <a:rPr b="1" lang="en">
                <a:solidFill>
                  <a:schemeClr val="dk1"/>
                </a:solidFill>
                <a:latin typeface="Titillium Web"/>
                <a:ea typeface="Titillium Web"/>
                <a:cs typeface="Titillium Web"/>
                <a:sym typeface="Titillium Web"/>
              </a:rPr>
              <a:t>interest</a:t>
            </a:r>
            <a:endParaRPr i="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Titillium Web"/>
                <a:ea typeface="Titillium Web"/>
                <a:cs typeface="Titillium Web"/>
                <a:sym typeface="Titillium Web"/>
              </a:rPr>
              <a:t>                   L = labor employed</a:t>
            </a:r>
            <a:endParaRPr i="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Titillium Web"/>
                <a:ea typeface="Titillium Web"/>
                <a:cs typeface="Titillium Web"/>
                <a:sym typeface="Titillium Web"/>
              </a:rPr>
              <a:t>                   K = Capital</a:t>
            </a:r>
            <a:endParaRPr b="1" i="0" u="none" cap="none" strike="noStrike">
              <a:solidFill>
                <a:schemeClr val="dk1"/>
              </a:solidFill>
              <a:latin typeface="Titillium Web"/>
              <a:ea typeface="Titillium Web"/>
              <a:cs typeface="Titillium Web"/>
              <a:sym typeface="Titillium Web"/>
            </a:endParaRPr>
          </a:p>
        </p:txBody>
      </p:sp>
      <p:pic>
        <p:nvPicPr>
          <p:cNvPr id="793" name="Google Shape;793;p67"/>
          <p:cNvPicPr preferRelativeResize="0"/>
          <p:nvPr/>
        </p:nvPicPr>
        <p:blipFill rotWithShape="1">
          <a:blip r:embed="rId4">
            <a:alphaModFix/>
          </a:blip>
          <a:srcRect b="0" l="0" r="0" t="0"/>
          <a:stretch/>
        </p:blipFill>
        <p:spPr>
          <a:xfrm>
            <a:off x="6865700" y="2131104"/>
            <a:ext cx="1473200" cy="63137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7" name="Shape 797"/>
        <p:cNvGrpSpPr/>
        <p:nvPr/>
      </p:nvGrpSpPr>
      <p:grpSpPr>
        <a:xfrm>
          <a:off x="0" y="0"/>
          <a:ext cx="0" cy="0"/>
          <a:chOff x="0" y="0"/>
          <a:chExt cx="0" cy="0"/>
        </a:xfrm>
      </p:grpSpPr>
      <p:sp>
        <p:nvSpPr>
          <p:cNvPr descr="title-id" id="798" name="Google Shape;798;p68"/>
          <p:cNvSpPr txBox="1"/>
          <p:nvPr/>
        </p:nvSpPr>
        <p:spPr>
          <a:xfrm>
            <a:off x="0" y="76275"/>
            <a:ext cx="9144000" cy="8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Can Isocost line shift or rotate?</a:t>
            </a:r>
            <a:endParaRPr sz="3600">
              <a:solidFill>
                <a:srgbClr val="424242"/>
              </a:solidFill>
              <a:latin typeface="Lato"/>
              <a:ea typeface="Lato"/>
              <a:cs typeface="Lato"/>
              <a:sym typeface="Lato"/>
            </a:endParaRPr>
          </a:p>
        </p:txBody>
      </p:sp>
      <p:sp>
        <p:nvSpPr>
          <p:cNvPr id="799" name="Google Shape;799;p68"/>
          <p:cNvSpPr txBox="1"/>
          <p:nvPr/>
        </p:nvSpPr>
        <p:spPr>
          <a:xfrm>
            <a:off x="3171100" y="1133325"/>
            <a:ext cx="246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latin typeface="Titillium Web"/>
                <a:ea typeface="Titillium Web"/>
                <a:cs typeface="Titillium Web"/>
                <a:sym typeface="Titillium Web"/>
              </a:rPr>
              <a:t>Yes</a:t>
            </a:r>
            <a:endParaRPr b="1" sz="2400">
              <a:solidFill>
                <a:srgbClr val="FF004E"/>
              </a:solidFill>
              <a:latin typeface="Titillium Web"/>
              <a:ea typeface="Titillium Web"/>
              <a:cs typeface="Titillium Web"/>
              <a:sym typeface="Titillium Web"/>
            </a:endParaRPr>
          </a:p>
        </p:txBody>
      </p:sp>
      <p:sp>
        <p:nvSpPr>
          <p:cNvPr descr="title-id" id="800" name="Google Shape;800;p68"/>
          <p:cNvSpPr txBox="1"/>
          <p:nvPr/>
        </p:nvSpPr>
        <p:spPr>
          <a:xfrm>
            <a:off x="0" y="2048675"/>
            <a:ext cx="9144000" cy="106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When do you think the Isocost line shift or rotate?</a:t>
            </a:r>
            <a:endParaRPr sz="3600">
              <a:solidFill>
                <a:srgbClr val="424242"/>
              </a:solidFill>
              <a:latin typeface="Lato"/>
              <a:ea typeface="Lato"/>
              <a:cs typeface="Lato"/>
              <a:sym typeface="Lato"/>
            </a:endParaRPr>
          </a:p>
        </p:txBody>
      </p:sp>
      <p:sp>
        <p:nvSpPr>
          <p:cNvPr id="801" name="Google Shape;801;p68"/>
          <p:cNvSpPr txBox="1"/>
          <p:nvPr/>
        </p:nvSpPr>
        <p:spPr>
          <a:xfrm>
            <a:off x="316025" y="3116675"/>
            <a:ext cx="871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With a change in the spending of the firm - it shifts either to right or left</a:t>
            </a:r>
            <a:endParaRPr b="1" sz="2400">
              <a:solidFill>
                <a:srgbClr val="0055FF"/>
              </a:solidFill>
              <a:latin typeface="Titillium Web"/>
              <a:ea typeface="Titillium Web"/>
              <a:cs typeface="Titillium Web"/>
              <a:sym typeface="Titillium Web"/>
            </a:endParaRPr>
          </a:p>
        </p:txBody>
      </p:sp>
      <p:sp>
        <p:nvSpPr>
          <p:cNvPr id="802" name="Google Shape;802;p68"/>
          <p:cNvSpPr txBox="1"/>
          <p:nvPr/>
        </p:nvSpPr>
        <p:spPr>
          <a:xfrm>
            <a:off x="316025" y="4183900"/>
            <a:ext cx="871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6600"/>
                </a:solidFill>
                <a:highlight>
                  <a:srgbClr val="FFFFFF"/>
                </a:highlight>
                <a:latin typeface="Titillium Web"/>
                <a:ea typeface="Titillium Web"/>
                <a:cs typeface="Titillium Web"/>
                <a:sym typeface="Titillium Web"/>
              </a:rPr>
              <a:t>With a change in the price of any of the factors- it rotates either to right or left</a:t>
            </a:r>
            <a:endParaRPr b="1" sz="2400">
              <a:solidFill>
                <a:srgbClr val="006600"/>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9"/>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Shifts in </a:t>
            </a:r>
            <a:r>
              <a:rPr lang="en">
                <a:solidFill>
                  <a:srgbClr val="FF004E"/>
                </a:solidFill>
              </a:rPr>
              <a:t>Isocost Lines</a:t>
            </a:r>
            <a:endParaRPr>
              <a:solidFill>
                <a:srgbClr val="FF004E"/>
              </a:solidFill>
            </a:endParaRPr>
          </a:p>
        </p:txBody>
      </p:sp>
      <p:sp>
        <p:nvSpPr>
          <p:cNvPr id="808" name="Google Shape;808;p69"/>
          <p:cNvSpPr txBox="1"/>
          <p:nvPr>
            <p:ph idx="1" type="body"/>
          </p:nvPr>
        </p:nvSpPr>
        <p:spPr>
          <a:xfrm>
            <a:off x="615825" y="1357725"/>
            <a:ext cx="83757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With a change in the spending of the firm. If the spending increases then Isocost line will shift.</a:t>
            </a:r>
            <a:endParaRPr sz="2400"/>
          </a:p>
        </p:txBody>
      </p:sp>
      <p:pic>
        <p:nvPicPr>
          <p:cNvPr id="809" name="Google Shape;809;p69"/>
          <p:cNvPicPr preferRelativeResize="0"/>
          <p:nvPr/>
        </p:nvPicPr>
        <p:blipFill>
          <a:blip r:embed="rId3">
            <a:alphaModFix/>
          </a:blip>
          <a:stretch>
            <a:fillRect/>
          </a:stretch>
        </p:blipFill>
        <p:spPr>
          <a:xfrm>
            <a:off x="1750950" y="2307650"/>
            <a:ext cx="4696299" cy="2630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70"/>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Shifts in Isocost Lines</a:t>
            </a:r>
            <a:endParaRPr>
              <a:solidFill>
                <a:srgbClr val="FF004E"/>
              </a:solidFill>
            </a:endParaRPr>
          </a:p>
        </p:txBody>
      </p:sp>
      <p:sp>
        <p:nvSpPr>
          <p:cNvPr id="815" name="Google Shape;815;p70"/>
          <p:cNvSpPr txBox="1"/>
          <p:nvPr>
            <p:ph idx="1" type="body"/>
          </p:nvPr>
        </p:nvSpPr>
        <p:spPr>
          <a:xfrm>
            <a:off x="615825" y="1357725"/>
            <a:ext cx="81450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With a change in the price of any of the factors. If the price of labor decreases then Isocost line will shift. </a:t>
            </a:r>
            <a:endParaRPr sz="2400"/>
          </a:p>
        </p:txBody>
      </p:sp>
      <p:pic>
        <p:nvPicPr>
          <p:cNvPr id="816" name="Google Shape;816;p70"/>
          <p:cNvPicPr preferRelativeResize="0"/>
          <p:nvPr/>
        </p:nvPicPr>
        <p:blipFill>
          <a:blip r:embed="rId3">
            <a:alphaModFix/>
          </a:blip>
          <a:stretch>
            <a:fillRect/>
          </a:stretch>
        </p:blipFill>
        <p:spPr>
          <a:xfrm>
            <a:off x="1905225" y="2270450"/>
            <a:ext cx="4710224" cy="2756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0" name="Shape 820"/>
        <p:cNvGrpSpPr/>
        <p:nvPr/>
      </p:nvGrpSpPr>
      <p:grpSpPr>
        <a:xfrm>
          <a:off x="0" y="0"/>
          <a:ext cx="0" cy="0"/>
          <a:chOff x="0" y="0"/>
          <a:chExt cx="0" cy="0"/>
        </a:xfrm>
      </p:grpSpPr>
      <p:sp>
        <p:nvSpPr>
          <p:cNvPr descr="title-id" id="821" name="Google Shape;821;p71"/>
          <p:cNvSpPr txBox="1"/>
          <p:nvPr/>
        </p:nvSpPr>
        <p:spPr>
          <a:xfrm>
            <a:off x="0" y="1285875"/>
            <a:ext cx="9144000" cy="25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How do you think the Isoquant and Isocost curves analysis help a firm or a producer?</a:t>
            </a:r>
            <a:endParaRPr sz="3600">
              <a:solidFill>
                <a:srgbClr val="424242"/>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2"/>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Optimal Combination of Inputs</a:t>
            </a:r>
            <a:endParaRPr>
              <a:solidFill>
                <a:srgbClr val="FF004E"/>
              </a:solidFill>
            </a:endParaRPr>
          </a:p>
        </p:txBody>
      </p:sp>
      <p:sp>
        <p:nvSpPr>
          <p:cNvPr id="827" name="Google Shape;827;p72"/>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24242"/>
              </a:buClr>
              <a:buSzPts val="2400"/>
              <a:buChar char="●"/>
            </a:pPr>
            <a:r>
              <a:rPr lang="en" sz="2400">
                <a:solidFill>
                  <a:srgbClr val="424242"/>
                </a:solidFill>
              </a:rPr>
              <a:t>Optimum use for employment of inputs is also known as the least cost combination of variable  inputs</a:t>
            </a:r>
            <a:endParaRPr sz="2400">
              <a:solidFill>
                <a:srgbClr val="424242"/>
              </a:solidFill>
            </a:endParaRPr>
          </a:p>
          <a:p>
            <a:pPr indent="-381000" lvl="0" marL="457200" rtl="0" algn="l">
              <a:spcBef>
                <a:spcPts val="0"/>
              </a:spcBef>
              <a:spcAft>
                <a:spcPts val="0"/>
              </a:spcAft>
              <a:buSzPts val="2400"/>
              <a:buChar char="●"/>
            </a:pPr>
            <a:r>
              <a:rPr lang="en" sz="2400">
                <a:solidFill>
                  <a:srgbClr val="424242"/>
                </a:solidFill>
              </a:rPr>
              <a:t>For profit maximization the firm seeks </a:t>
            </a:r>
            <a:r>
              <a:rPr b="1" lang="en" sz="2400">
                <a:solidFill>
                  <a:srgbClr val="FF0000"/>
                </a:solidFill>
              </a:rPr>
              <a:t>to minimize  cost of production for producing a given quantity of output </a:t>
            </a:r>
            <a:r>
              <a:rPr lang="en" sz="2400"/>
              <a:t>or </a:t>
            </a:r>
            <a:r>
              <a:rPr b="1" lang="en" sz="2400">
                <a:solidFill>
                  <a:srgbClr val="990099"/>
                </a:solidFill>
              </a:rPr>
              <a:t>maximize output for the given level of cost outlay.</a:t>
            </a:r>
            <a:endParaRPr b="1" sz="2400">
              <a:solidFill>
                <a:srgbClr val="990099"/>
              </a:solidFill>
            </a:endParaRPr>
          </a:p>
          <a:p>
            <a:pPr indent="-381000" lvl="0" marL="457200" rtl="0" algn="l">
              <a:spcBef>
                <a:spcPts val="0"/>
              </a:spcBef>
              <a:spcAft>
                <a:spcPts val="0"/>
              </a:spcAft>
              <a:buClr>
                <a:srgbClr val="424242"/>
              </a:buClr>
              <a:buSzPts val="2400"/>
              <a:buChar char="●"/>
            </a:pPr>
            <a:r>
              <a:rPr lang="en" sz="2400">
                <a:solidFill>
                  <a:srgbClr val="424242"/>
                </a:solidFill>
              </a:rPr>
              <a:t>The choice of particular combination of factors or inputs depends upon </a:t>
            </a:r>
            <a:r>
              <a:rPr b="1" i="1" lang="en" sz="2400" u="sng">
                <a:solidFill>
                  <a:srgbClr val="424242"/>
                </a:solidFill>
              </a:rPr>
              <a:t>the technical possibilities of production and prices of factors of production.</a:t>
            </a:r>
            <a:endParaRPr sz="2400">
              <a:solidFill>
                <a:srgbClr val="424242"/>
              </a:solidFill>
            </a:endParaRPr>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0" st="0"/>
                                            </p:txEl>
                                          </p:spTgt>
                                        </p:tgtEl>
                                        <p:attrNameLst>
                                          <p:attrName>style.visibility</p:attrName>
                                        </p:attrNameLst>
                                      </p:cBhvr>
                                      <p:to>
                                        <p:strVal val="visible"/>
                                      </p:to>
                                    </p:set>
                                    <p:animEffect filter="fade" transition="in">
                                      <p:cBhvr>
                                        <p:cTn dur="1000"/>
                                        <p:tgtEl>
                                          <p:spTgt spid="8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1" st="1"/>
                                            </p:txEl>
                                          </p:spTgt>
                                        </p:tgtEl>
                                        <p:attrNameLst>
                                          <p:attrName>style.visibility</p:attrName>
                                        </p:attrNameLst>
                                      </p:cBhvr>
                                      <p:to>
                                        <p:strVal val="visible"/>
                                      </p:to>
                                    </p:set>
                                    <p:animEffect filter="fade" transition="in">
                                      <p:cBhvr>
                                        <p:cTn dur="1000"/>
                                        <p:tgtEl>
                                          <p:spTgt spid="8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2" st="2"/>
                                            </p:txEl>
                                          </p:spTgt>
                                        </p:tgtEl>
                                        <p:attrNameLst>
                                          <p:attrName>style.visibility</p:attrName>
                                        </p:attrNameLst>
                                      </p:cBhvr>
                                      <p:to>
                                        <p:strVal val="visible"/>
                                      </p:to>
                                    </p:set>
                                    <p:animEffect filter="fade" transition="in">
                                      <p:cBhvr>
                                        <p:cTn dur="1000"/>
                                        <p:tgtEl>
                                          <p:spTgt spid="8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3" st="3"/>
                                            </p:txEl>
                                          </p:spTgt>
                                        </p:tgtEl>
                                        <p:attrNameLst>
                                          <p:attrName>style.visibility</p:attrName>
                                        </p:attrNameLst>
                                      </p:cBhvr>
                                      <p:to>
                                        <p:strVal val="visible"/>
                                      </p:to>
                                    </p:set>
                                    <p:animEffect filter="fade" transition="in">
                                      <p:cBhvr>
                                        <p:cTn dur="1000"/>
                                        <p:tgtEl>
                                          <p:spTgt spid="8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4" st="4"/>
                                            </p:txEl>
                                          </p:spTgt>
                                        </p:tgtEl>
                                        <p:attrNameLst>
                                          <p:attrName>style.visibility</p:attrName>
                                        </p:attrNameLst>
                                      </p:cBhvr>
                                      <p:to>
                                        <p:strVal val="visible"/>
                                      </p:to>
                                    </p:set>
                                    <p:animEffect filter="fade" transition="in">
                                      <p:cBhvr>
                                        <p:cTn dur="1000"/>
                                        <p:tgtEl>
                                          <p:spTgt spid="8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73"/>
          <p:cNvSpPr txBox="1"/>
          <p:nvPr>
            <p:ph type="title"/>
          </p:nvPr>
        </p:nvSpPr>
        <p:spPr>
          <a:xfrm>
            <a:off x="615825" y="422500"/>
            <a:ext cx="81690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chemeClr val="accent1"/>
                </a:solidFill>
              </a:rPr>
              <a:t>Output Maximization subject to Output Constraint</a:t>
            </a:r>
            <a:endParaRPr sz="2400">
              <a:solidFill>
                <a:schemeClr val="accent1"/>
              </a:solidFill>
            </a:endParaRPr>
          </a:p>
        </p:txBody>
      </p:sp>
      <p:sp>
        <p:nvSpPr>
          <p:cNvPr id="833" name="Google Shape;833;p73"/>
          <p:cNvSpPr txBox="1"/>
          <p:nvPr/>
        </p:nvSpPr>
        <p:spPr>
          <a:xfrm>
            <a:off x="546000" y="1279900"/>
            <a:ext cx="4056000" cy="267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A rational form of producer </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seeks to minimize cost at </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the given level of output.</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This is the situation in </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which producer or firm is </a:t>
            </a:r>
            <a:endParaRPr sz="24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Font typeface="Arial"/>
              <a:buNone/>
            </a:pPr>
            <a:r>
              <a:rPr lang="en" sz="2400">
                <a:solidFill>
                  <a:schemeClr val="dk1"/>
                </a:solidFill>
                <a:latin typeface="Titillium Web"/>
                <a:ea typeface="Titillium Web"/>
                <a:cs typeface="Titillium Web"/>
                <a:sym typeface="Titillium Web"/>
              </a:rPr>
              <a:t>faced with output constraint.</a:t>
            </a:r>
            <a:endParaRPr sz="2400">
              <a:latin typeface="Titillium Web"/>
              <a:ea typeface="Titillium Web"/>
              <a:cs typeface="Titillium Web"/>
              <a:sym typeface="Titillium Web"/>
            </a:endParaRPr>
          </a:p>
        </p:txBody>
      </p:sp>
      <p:pic>
        <p:nvPicPr>
          <p:cNvPr id="834" name="Google Shape;834;p73"/>
          <p:cNvPicPr preferRelativeResize="0"/>
          <p:nvPr/>
        </p:nvPicPr>
        <p:blipFill rotWithShape="1">
          <a:blip r:embed="rId3">
            <a:alphaModFix/>
          </a:blip>
          <a:srcRect b="8684" l="7663" r="7186" t="0"/>
          <a:stretch/>
        </p:blipFill>
        <p:spPr>
          <a:xfrm>
            <a:off x="4343150" y="1060400"/>
            <a:ext cx="4674701" cy="3709525"/>
          </a:xfrm>
          <a:prstGeom prst="rect">
            <a:avLst/>
          </a:prstGeom>
          <a:noFill/>
          <a:ln>
            <a:noFill/>
          </a:ln>
        </p:spPr>
      </p:pic>
      <p:cxnSp>
        <p:nvCxnSpPr>
          <p:cNvPr id="835" name="Google Shape;835;p73"/>
          <p:cNvCxnSpPr/>
          <p:nvPr/>
        </p:nvCxnSpPr>
        <p:spPr>
          <a:xfrm flipH="1">
            <a:off x="6018579" y="2507088"/>
            <a:ext cx="648900" cy="555300"/>
          </a:xfrm>
          <a:prstGeom prst="straightConnector1">
            <a:avLst/>
          </a:prstGeom>
          <a:noFill/>
          <a:ln cap="flat" cmpd="sng" w="57150">
            <a:solidFill>
              <a:srgbClr val="FF0066"/>
            </a:solidFill>
            <a:prstDash val="solid"/>
            <a:round/>
            <a:headEnd len="sm" w="sm" type="none"/>
            <a:tailEnd len="med" w="med" type="triangle"/>
          </a:ln>
        </p:spPr>
      </p:cxnSp>
      <p:pic>
        <p:nvPicPr>
          <p:cNvPr id="836" name="Google Shape;836;p73"/>
          <p:cNvPicPr preferRelativeResize="0"/>
          <p:nvPr/>
        </p:nvPicPr>
        <p:blipFill rotWithShape="1">
          <a:blip r:embed="rId4">
            <a:alphaModFix/>
          </a:blip>
          <a:srcRect b="0" l="0" r="0" t="0"/>
          <a:stretch/>
        </p:blipFill>
        <p:spPr>
          <a:xfrm>
            <a:off x="6667464" y="1953775"/>
            <a:ext cx="1009650" cy="504825"/>
          </a:xfrm>
          <a:prstGeom prst="rect">
            <a:avLst/>
          </a:prstGeom>
          <a:noFill/>
          <a:ln>
            <a:noFill/>
          </a:ln>
        </p:spPr>
      </p:pic>
      <p:sp>
        <p:nvSpPr>
          <p:cNvPr id="837" name="Google Shape;837;p73"/>
          <p:cNvSpPr/>
          <p:nvPr/>
        </p:nvSpPr>
        <p:spPr>
          <a:xfrm>
            <a:off x="6578425" y="3741550"/>
            <a:ext cx="94800" cy="115800"/>
          </a:xfrm>
          <a:prstGeom prst="ellipse">
            <a:avLst/>
          </a:prstGeom>
          <a:solidFill>
            <a:srgbClr val="FFFF00"/>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3"/>
          <p:cNvSpPr/>
          <p:nvPr/>
        </p:nvSpPr>
        <p:spPr>
          <a:xfrm>
            <a:off x="5435425" y="1988950"/>
            <a:ext cx="94800" cy="115800"/>
          </a:xfrm>
          <a:prstGeom prst="ellipse">
            <a:avLst/>
          </a:prstGeom>
          <a:solidFill>
            <a:srgbClr val="FFFF00"/>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3"/>
          <p:cNvSpPr txBox="1"/>
          <p:nvPr/>
        </p:nvSpPr>
        <p:spPr>
          <a:xfrm>
            <a:off x="5530225" y="177247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Titillium Web"/>
                <a:ea typeface="Titillium Web"/>
                <a:cs typeface="Titillium Web"/>
                <a:sym typeface="Titillium Web"/>
              </a:rPr>
              <a:t>A</a:t>
            </a:r>
            <a:endParaRPr b="1">
              <a:solidFill>
                <a:srgbClr val="4A86E8"/>
              </a:solidFill>
              <a:latin typeface="Titillium Web"/>
              <a:ea typeface="Titillium Web"/>
              <a:cs typeface="Titillium Web"/>
              <a:sym typeface="Titillium Web"/>
            </a:endParaRPr>
          </a:p>
        </p:txBody>
      </p:sp>
      <p:sp>
        <p:nvSpPr>
          <p:cNvPr id="840" name="Google Shape;840;p73"/>
          <p:cNvSpPr txBox="1"/>
          <p:nvPr/>
        </p:nvSpPr>
        <p:spPr>
          <a:xfrm>
            <a:off x="6597025" y="344887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Titillium Web"/>
                <a:ea typeface="Titillium Web"/>
                <a:cs typeface="Titillium Web"/>
                <a:sym typeface="Titillium Web"/>
              </a:rPr>
              <a:t>B</a:t>
            </a:r>
            <a:endParaRPr b="1">
              <a:solidFill>
                <a:srgbClr val="4A86E8"/>
              </a:solidFill>
              <a:latin typeface="Titillium Web"/>
              <a:ea typeface="Titillium Web"/>
              <a:cs typeface="Titillium Web"/>
              <a:sym typeface="Titillium Web"/>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74"/>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Optimal Combination of Inputs - Equilibrium Conditions</a:t>
            </a:r>
            <a:endParaRPr>
              <a:solidFill>
                <a:srgbClr val="FF004E"/>
              </a:solidFill>
            </a:endParaRPr>
          </a:p>
        </p:txBody>
      </p:sp>
      <p:sp>
        <p:nvSpPr>
          <p:cNvPr id="846" name="Google Shape;846;p74"/>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D4D4D"/>
              </a:buClr>
              <a:buSzPts val="2400"/>
              <a:buChar char="●"/>
            </a:pPr>
            <a:r>
              <a:rPr lang="en" sz="2400">
                <a:solidFill>
                  <a:srgbClr val="4D4D4D"/>
                </a:solidFill>
              </a:rPr>
              <a:t>Slope of Isoquant </a:t>
            </a:r>
            <a:endParaRPr sz="2400">
              <a:solidFill>
                <a:srgbClr val="4D4D4D"/>
              </a:solidFill>
            </a:endParaRPr>
          </a:p>
          <a:p>
            <a:pPr indent="-254000" lvl="2" marL="1143000" rtl="0" algn="l">
              <a:spcBef>
                <a:spcPts val="400"/>
              </a:spcBef>
              <a:spcAft>
                <a:spcPts val="0"/>
              </a:spcAft>
              <a:buClr>
                <a:srgbClr val="FFD400"/>
              </a:buClr>
              <a:buSzPts val="2400"/>
              <a:buFont typeface="Titillium Web"/>
              <a:buChar char="•"/>
            </a:pPr>
            <a:r>
              <a:rPr lang="en" sz="2400">
                <a:solidFill>
                  <a:srgbClr val="4D4D4D"/>
                </a:solidFill>
              </a:rPr>
              <a:t>MRTS = MP</a:t>
            </a:r>
            <a:r>
              <a:rPr baseline="-25000" lang="en" sz="2400">
                <a:solidFill>
                  <a:srgbClr val="4D4D4D"/>
                </a:solidFill>
              </a:rPr>
              <a:t>L</a:t>
            </a:r>
            <a:r>
              <a:rPr lang="en" sz="2400">
                <a:solidFill>
                  <a:srgbClr val="4D4D4D"/>
                </a:solidFill>
              </a:rPr>
              <a:t>/MP</a:t>
            </a:r>
            <a:r>
              <a:rPr baseline="-25000" lang="en" sz="2400">
                <a:solidFill>
                  <a:srgbClr val="4D4D4D"/>
                </a:solidFill>
              </a:rPr>
              <a:t>K</a:t>
            </a:r>
            <a:r>
              <a:rPr lang="en" sz="2400">
                <a:solidFill>
                  <a:srgbClr val="4D4D4D"/>
                </a:solidFill>
              </a:rPr>
              <a:t> </a:t>
            </a:r>
            <a:endParaRPr sz="2400">
              <a:solidFill>
                <a:srgbClr val="4D4D4D"/>
              </a:solidFill>
            </a:endParaRPr>
          </a:p>
          <a:p>
            <a:pPr indent="-381000" lvl="0" marL="457200" rtl="0" algn="l">
              <a:spcBef>
                <a:spcPts val="0"/>
              </a:spcBef>
              <a:spcAft>
                <a:spcPts val="0"/>
              </a:spcAft>
              <a:buClr>
                <a:srgbClr val="4D4D4D"/>
              </a:buClr>
              <a:buSzPts val="2400"/>
              <a:buChar char="●"/>
            </a:pPr>
            <a:r>
              <a:rPr lang="en" sz="2400">
                <a:solidFill>
                  <a:srgbClr val="4D4D4D"/>
                </a:solidFill>
              </a:rPr>
              <a:t>Slope of Isocost = P</a:t>
            </a:r>
            <a:r>
              <a:rPr baseline="-25000" lang="en" sz="2400">
                <a:solidFill>
                  <a:srgbClr val="4D4D4D"/>
                </a:solidFill>
              </a:rPr>
              <a:t>L</a:t>
            </a:r>
            <a:r>
              <a:rPr lang="en" sz="2400">
                <a:solidFill>
                  <a:srgbClr val="4D4D4D"/>
                </a:solidFill>
              </a:rPr>
              <a:t>/P</a:t>
            </a:r>
            <a:r>
              <a:rPr baseline="-25000" lang="en" sz="2400">
                <a:solidFill>
                  <a:srgbClr val="4D4D4D"/>
                </a:solidFill>
              </a:rPr>
              <a:t>K</a:t>
            </a:r>
            <a:r>
              <a:rPr lang="en" sz="2400">
                <a:solidFill>
                  <a:srgbClr val="4D4D4D"/>
                </a:solidFill>
              </a:rPr>
              <a:t> = -w/r</a:t>
            </a:r>
            <a:endParaRPr sz="2400">
              <a:solidFill>
                <a:srgbClr val="4D4D4D"/>
              </a:solidFill>
            </a:endParaRPr>
          </a:p>
          <a:p>
            <a:pPr indent="0" lvl="0" marL="0" rtl="0" algn="l">
              <a:spcBef>
                <a:spcPts val="400"/>
              </a:spcBef>
              <a:spcAft>
                <a:spcPts val="0"/>
              </a:spcAft>
              <a:buNone/>
            </a:pPr>
            <a:r>
              <a:t/>
            </a:r>
            <a:endParaRPr sz="2400">
              <a:solidFill>
                <a:srgbClr val="4D4D4D"/>
              </a:solidFill>
            </a:endParaRPr>
          </a:p>
          <a:p>
            <a:pPr indent="-381000" lvl="0" marL="457200" rtl="0" algn="l">
              <a:spcBef>
                <a:spcPts val="400"/>
              </a:spcBef>
              <a:spcAft>
                <a:spcPts val="0"/>
              </a:spcAft>
              <a:buClr>
                <a:schemeClr val="accent1"/>
              </a:buClr>
              <a:buSzPts val="2400"/>
              <a:buChar char="●"/>
            </a:pPr>
            <a:r>
              <a:rPr lang="en" sz="2400">
                <a:solidFill>
                  <a:schemeClr val="accent1"/>
                </a:solidFill>
              </a:rPr>
              <a:t>Equilibrium at : </a:t>
            </a:r>
            <a:r>
              <a:rPr lang="en" sz="2400">
                <a:solidFill>
                  <a:srgbClr val="4D4D4D"/>
                </a:solidFill>
              </a:rPr>
              <a:t>Tangency between isocost and isoquant</a:t>
            </a:r>
            <a:endParaRPr sz="2400">
              <a:solidFill>
                <a:srgbClr val="4D4D4D"/>
              </a:solidFill>
            </a:endParaRPr>
          </a:p>
          <a:p>
            <a:pPr indent="-254000" lvl="2" marL="1143000" rtl="0" algn="l">
              <a:spcBef>
                <a:spcPts val="400"/>
              </a:spcBef>
              <a:spcAft>
                <a:spcPts val="0"/>
              </a:spcAft>
              <a:buClr>
                <a:srgbClr val="FFD400"/>
              </a:buClr>
              <a:buSzPts val="2400"/>
              <a:buFont typeface="Titillium Web"/>
              <a:buChar char="•"/>
            </a:pPr>
            <a:r>
              <a:rPr lang="en" sz="2400">
                <a:solidFill>
                  <a:srgbClr val="4D4D4D"/>
                </a:solidFill>
              </a:rPr>
              <a:t>MP</a:t>
            </a:r>
            <a:r>
              <a:rPr baseline="-25000" lang="en" sz="2400">
                <a:solidFill>
                  <a:srgbClr val="4D4D4D"/>
                </a:solidFill>
              </a:rPr>
              <a:t>L</a:t>
            </a:r>
            <a:r>
              <a:rPr lang="en" sz="2400">
                <a:solidFill>
                  <a:srgbClr val="4D4D4D"/>
                </a:solidFill>
              </a:rPr>
              <a:t>/MP</a:t>
            </a:r>
            <a:r>
              <a:rPr baseline="-25000" lang="en" sz="2400">
                <a:solidFill>
                  <a:srgbClr val="4D4D4D"/>
                </a:solidFill>
              </a:rPr>
              <a:t>K</a:t>
            </a:r>
            <a:r>
              <a:rPr lang="en" sz="2400">
                <a:solidFill>
                  <a:srgbClr val="4D4D4D"/>
                </a:solidFill>
              </a:rPr>
              <a:t> </a:t>
            </a:r>
            <a:r>
              <a:rPr baseline="-25000" lang="en" sz="2400">
                <a:solidFill>
                  <a:srgbClr val="4D4D4D"/>
                </a:solidFill>
              </a:rPr>
              <a:t> </a:t>
            </a:r>
            <a:r>
              <a:rPr lang="en" sz="2400">
                <a:solidFill>
                  <a:srgbClr val="4D4D4D"/>
                </a:solidFill>
              </a:rPr>
              <a:t>= -w/r</a:t>
            </a:r>
            <a:endParaRPr sz="2400">
              <a:solidFill>
                <a:srgbClr val="4D4D4D"/>
              </a:solidFill>
            </a:endParaRPr>
          </a:p>
          <a:p>
            <a:pPr indent="-381000" lvl="0" marL="457200" rtl="0" algn="l">
              <a:spcBef>
                <a:spcPts val="0"/>
              </a:spcBef>
              <a:spcAft>
                <a:spcPts val="0"/>
              </a:spcAft>
              <a:buSzPts val="2400"/>
              <a:buChar char="●"/>
            </a:pPr>
            <a:r>
              <a:rPr lang="en" sz="2400">
                <a:solidFill>
                  <a:srgbClr val="4D4D4D"/>
                </a:solidFill>
              </a:rPr>
              <a:t>Marginal product per dollar spent should be the same for all inputs.</a:t>
            </a:r>
            <a:endParaRPr sz="2400">
              <a:solidFill>
                <a:srgbClr val="4D4D4D"/>
              </a:solidFill>
            </a:endParaRPr>
          </a:p>
          <a:p>
            <a:pPr indent="-381000" lvl="0" marL="457200" rtl="0" algn="l">
              <a:spcBef>
                <a:spcPts val="0"/>
              </a:spcBef>
              <a:spcAft>
                <a:spcPts val="0"/>
              </a:spcAft>
              <a:buSzPts val="2400"/>
              <a:buChar char="●"/>
            </a:pPr>
            <a:r>
              <a:rPr lang="en" sz="2400">
                <a:solidFill>
                  <a:srgbClr val="4D4D4D"/>
                </a:solidFill>
              </a:rPr>
              <a:t>MP</a:t>
            </a:r>
            <a:r>
              <a:rPr baseline="-25000" lang="en" sz="2400">
                <a:solidFill>
                  <a:srgbClr val="4D4D4D"/>
                </a:solidFill>
              </a:rPr>
              <a:t>a</a:t>
            </a:r>
            <a:r>
              <a:rPr lang="en" sz="2400">
                <a:solidFill>
                  <a:srgbClr val="4D4D4D"/>
                </a:solidFill>
              </a:rPr>
              <a:t>/P</a:t>
            </a:r>
            <a:r>
              <a:rPr baseline="-25000" lang="en" sz="2400">
                <a:solidFill>
                  <a:srgbClr val="4D4D4D"/>
                </a:solidFill>
              </a:rPr>
              <a:t>a</a:t>
            </a:r>
            <a:r>
              <a:rPr lang="en" sz="2400">
                <a:solidFill>
                  <a:srgbClr val="4D4D4D"/>
                </a:solidFill>
              </a:rPr>
              <a:t> = MP</a:t>
            </a:r>
            <a:r>
              <a:rPr baseline="-25000" lang="en" sz="2400">
                <a:solidFill>
                  <a:srgbClr val="4D4D4D"/>
                </a:solidFill>
              </a:rPr>
              <a:t>b</a:t>
            </a:r>
            <a:r>
              <a:rPr lang="en" sz="2400">
                <a:solidFill>
                  <a:srgbClr val="4D4D4D"/>
                </a:solidFill>
              </a:rPr>
              <a:t>/P</a:t>
            </a:r>
            <a:r>
              <a:rPr baseline="-25000" lang="en" sz="2400">
                <a:solidFill>
                  <a:srgbClr val="4D4D4D"/>
                </a:solidFill>
              </a:rPr>
              <a:t>b</a:t>
            </a:r>
            <a:r>
              <a:rPr lang="en" sz="2400">
                <a:solidFill>
                  <a:srgbClr val="4D4D4D"/>
                </a:solidFill>
              </a:rPr>
              <a:t> = </a:t>
            </a:r>
            <a:r>
              <a:rPr baseline="30000" lang="en" sz="2400">
                <a:solidFill>
                  <a:srgbClr val="4D4D4D"/>
                </a:solidFill>
              </a:rPr>
              <a:t>…</a:t>
            </a:r>
            <a:r>
              <a:rPr lang="en" sz="2400">
                <a:solidFill>
                  <a:srgbClr val="4D4D4D"/>
                </a:solidFill>
              </a:rPr>
              <a:t> = MP</a:t>
            </a:r>
            <a:r>
              <a:rPr baseline="-25000" lang="en" sz="2400">
                <a:solidFill>
                  <a:srgbClr val="4D4D4D"/>
                </a:solidFill>
              </a:rPr>
              <a:t>n</a:t>
            </a:r>
            <a:r>
              <a:rPr lang="en" sz="2400">
                <a:solidFill>
                  <a:srgbClr val="4D4D4D"/>
                </a:solidFill>
              </a:rPr>
              <a:t>/P</a:t>
            </a:r>
            <a:r>
              <a:rPr baseline="-25000" lang="en" sz="2400">
                <a:solidFill>
                  <a:srgbClr val="4D4D4D"/>
                </a:solidFill>
              </a:rPr>
              <a:t>n</a:t>
            </a:r>
            <a:endParaRPr sz="2400">
              <a:solidFill>
                <a:srgbClr val="4D4D4D"/>
              </a:solidFill>
            </a:endParaRPr>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0" st="0"/>
                                            </p:txEl>
                                          </p:spTgt>
                                        </p:tgtEl>
                                        <p:attrNameLst>
                                          <p:attrName>style.visibility</p:attrName>
                                        </p:attrNameLst>
                                      </p:cBhvr>
                                      <p:to>
                                        <p:strVal val="visible"/>
                                      </p:to>
                                    </p:set>
                                    <p:animEffect filter="fade" transition="in">
                                      <p:cBhvr>
                                        <p:cTn dur="1000"/>
                                        <p:tgtEl>
                                          <p:spTgt spid="8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1" st="1"/>
                                            </p:txEl>
                                          </p:spTgt>
                                        </p:tgtEl>
                                        <p:attrNameLst>
                                          <p:attrName>style.visibility</p:attrName>
                                        </p:attrNameLst>
                                      </p:cBhvr>
                                      <p:to>
                                        <p:strVal val="visible"/>
                                      </p:to>
                                    </p:set>
                                    <p:animEffect filter="fade" transition="in">
                                      <p:cBhvr>
                                        <p:cTn dur="1000"/>
                                        <p:tgtEl>
                                          <p:spTgt spid="8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2" st="2"/>
                                            </p:txEl>
                                          </p:spTgt>
                                        </p:tgtEl>
                                        <p:attrNameLst>
                                          <p:attrName>style.visibility</p:attrName>
                                        </p:attrNameLst>
                                      </p:cBhvr>
                                      <p:to>
                                        <p:strVal val="visible"/>
                                      </p:to>
                                    </p:set>
                                    <p:animEffect filter="fade" transition="in">
                                      <p:cBhvr>
                                        <p:cTn dur="1000"/>
                                        <p:tgtEl>
                                          <p:spTgt spid="8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3" st="3"/>
                                            </p:txEl>
                                          </p:spTgt>
                                        </p:tgtEl>
                                        <p:attrNameLst>
                                          <p:attrName>style.visibility</p:attrName>
                                        </p:attrNameLst>
                                      </p:cBhvr>
                                      <p:to>
                                        <p:strVal val="visible"/>
                                      </p:to>
                                    </p:set>
                                    <p:animEffect filter="fade" transition="in">
                                      <p:cBhvr>
                                        <p:cTn dur="1000"/>
                                        <p:tgtEl>
                                          <p:spTgt spid="8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4" st="4"/>
                                            </p:txEl>
                                          </p:spTgt>
                                        </p:tgtEl>
                                        <p:attrNameLst>
                                          <p:attrName>style.visibility</p:attrName>
                                        </p:attrNameLst>
                                      </p:cBhvr>
                                      <p:to>
                                        <p:strVal val="visible"/>
                                      </p:to>
                                    </p:set>
                                    <p:animEffect filter="fade" transition="in">
                                      <p:cBhvr>
                                        <p:cTn dur="1000"/>
                                        <p:tgtEl>
                                          <p:spTgt spid="8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5" st="5"/>
                                            </p:txEl>
                                          </p:spTgt>
                                        </p:tgtEl>
                                        <p:attrNameLst>
                                          <p:attrName>style.visibility</p:attrName>
                                        </p:attrNameLst>
                                      </p:cBhvr>
                                      <p:to>
                                        <p:strVal val="visible"/>
                                      </p:to>
                                    </p:set>
                                    <p:animEffect filter="fade" transition="in">
                                      <p:cBhvr>
                                        <p:cTn dur="1000"/>
                                        <p:tgtEl>
                                          <p:spTgt spid="8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6" st="6"/>
                                            </p:txEl>
                                          </p:spTgt>
                                        </p:tgtEl>
                                        <p:attrNameLst>
                                          <p:attrName>style.visibility</p:attrName>
                                        </p:attrNameLst>
                                      </p:cBhvr>
                                      <p:to>
                                        <p:strVal val="visible"/>
                                      </p:to>
                                    </p:set>
                                    <p:animEffect filter="fade" transition="in">
                                      <p:cBhvr>
                                        <p:cTn dur="1000"/>
                                        <p:tgtEl>
                                          <p:spTgt spid="8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7" st="7"/>
                                            </p:txEl>
                                          </p:spTgt>
                                        </p:tgtEl>
                                        <p:attrNameLst>
                                          <p:attrName>style.visibility</p:attrName>
                                        </p:attrNameLst>
                                      </p:cBhvr>
                                      <p:to>
                                        <p:strVal val="visible"/>
                                      </p:to>
                                    </p:set>
                                    <p:animEffect filter="fade" transition="in">
                                      <p:cBhvr>
                                        <p:cTn dur="1000"/>
                                        <p:tgtEl>
                                          <p:spTgt spid="8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8" st="8"/>
                                            </p:txEl>
                                          </p:spTgt>
                                        </p:tgtEl>
                                        <p:attrNameLst>
                                          <p:attrName>style.visibility</p:attrName>
                                        </p:attrNameLst>
                                      </p:cBhvr>
                                      <p:to>
                                        <p:strVal val="visible"/>
                                      </p:to>
                                    </p:set>
                                    <p:animEffect filter="fade" transition="in">
                                      <p:cBhvr>
                                        <p:cTn dur="1000"/>
                                        <p:tgtEl>
                                          <p:spTgt spid="8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9" st="9"/>
                                            </p:txEl>
                                          </p:spTgt>
                                        </p:tgtEl>
                                        <p:attrNameLst>
                                          <p:attrName>style.visibility</p:attrName>
                                        </p:attrNameLst>
                                      </p:cBhvr>
                                      <p:to>
                                        <p:strVal val="visible"/>
                                      </p:to>
                                    </p:set>
                                    <p:animEffect filter="fade" transition="in">
                                      <p:cBhvr>
                                        <p:cTn dur="1000"/>
                                        <p:tgtEl>
                                          <p:spTgt spid="8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75"/>
          <p:cNvSpPr txBox="1"/>
          <p:nvPr>
            <p:ph type="title"/>
          </p:nvPr>
        </p:nvSpPr>
        <p:spPr>
          <a:xfrm>
            <a:off x="615825" y="422500"/>
            <a:ext cx="81690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chemeClr val="accent1"/>
                </a:solidFill>
              </a:rPr>
              <a:t>Output Maximization subject to Cost Constraint or Financial Constraint</a:t>
            </a:r>
            <a:endParaRPr sz="2400">
              <a:solidFill>
                <a:schemeClr val="accent1"/>
              </a:solidFill>
            </a:endParaRPr>
          </a:p>
        </p:txBody>
      </p:sp>
      <p:sp>
        <p:nvSpPr>
          <p:cNvPr id="852" name="Google Shape;852;p75"/>
          <p:cNvSpPr txBox="1"/>
          <p:nvPr/>
        </p:nvSpPr>
        <p:spPr>
          <a:xfrm>
            <a:off x="546000" y="1279900"/>
            <a:ext cx="40560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A rational form of producer </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seeks to maximize output at </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the given cost outlay.</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This is the situation in which </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the form of producer is fixed </a:t>
            </a:r>
            <a:endParaRPr i="0" sz="2400" u="none" cap="none" strike="noStrike">
              <a:solidFill>
                <a:srgbClr val="4D4D4D"/>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i="0" lang="en" sz="2400" u="none" cap="none" strike="noStrike">
                <a:solidFill>
                  <a:srgbClr val="4D4D4D"/>
                </a:solidFill>
                <a:latin typeface="Titillium Web"/>
                <a:ea typeface="Titillium Web"/>
                <a:cs typeface="Titillium Web"/>
                <a:sym typeface="Titillium Web"/>
              </a:rPr>
              <a:t>with the resource constastraint</a:t>
            </a:r>
            <a:r>
              <a:rPr lang="en" sz="2400">
                <a:solidFill>
                  <a:srgbClr val="4D4D4D"/>
                </a:solidFill>
                <a:latin typeface="Titillium Web"/>
                <a:ea typeface="Titillium Web"/>
                <a:cs typeface="Titillium Web"/>
                <a:sym typeface="Titillium Web"/>
              </a:rPr>
              <a:t> </a:t>
            </a:r>
            <a:r>
              <a:rPr i="0" lang="en" sz="2400" u="none" cap="none" strike="noStrike">
                <a:solidFill>
                  <a:srgbClr val="4D4D4D"/>
                </a:solidFill>
                <a:latin typeface="Titillium Web"/>
                <a:ea typeface="Titillium Web"/>
                <a:cs typeface="Titillium Web"/>
                <a:sym typeface="Titillium Web"/>
              </a:rPr>
              <a:t>and seeks to maximize the output.</a:t>
            </a:r>
            <a:endParaRPr i="0" sz="2400" u="none" cap="none" strike="noStrike">
              <a:solidFill>
                <a:srgbClr val="4D4D4D"/>
              </a:solidFill>
              <a:latin typeface="Titillium Web"/>
              <a:ea typeface="Titillium Web"/>
              <a:cs typeface="Titillium Web"/>
              <a:sym typeface="Titillium Web"/>
            </a:endParaRPr>
          </a:p>
        </p:txBody>
      </p:sp>
      <p:pic>
        <p:nvPicPr>
          <p:cNvPr id="853" name="Google Shape;853;p75"/>
          <p:cNvPicPr preferRelativeResize="0"/>
          <p:nvPr/>
        </p:nvPicPr>
        <p:blipFill rotWithShape="1">
          <a:blip r:embed="rId3">
            <a:alphaModFix/>
          </a:blip>
          <a:srcRect b="9747" l="9186" r="5750" t="0"/>
          <a:stretch/>
        </p:blipFill>
        <p:spPr>
          <a:xfrm>
            <a:off x="4374700" y="1311256"/>
            <a:ext cx="4565002" cy="3632950"/>
          </a:xfrm>
          <a:prstGeom prst="rect">
            <a:avLst/>
          </a:prstGeom>
          <a:noFill/>
          <a:ln>
            <a:noFill/>
          </a:ln>
        </p:spPr>
      </p:pic>
      <p:cxnSp>
        <p:nvCxnSpPr>
          <p:cNvPr id="854" name="Google Shape;854;p75"/>
          <p:cNvCxnSpPr/>
          <p:nvPr/>
        </p:nvCxnSpPr>
        <p:spPr>
          <a:xfrm flipH="1">
            <a:off x="5934429" y="2647950"/>
            <a:ext cx="648900" cy="555300"/>
          </a:xfrm>
          <a:prstGeom prst="straightConnector1">
            <a:avLst/>
          </a:prstGeom>
          <a:noFill/>
          <a:ln cap="flat" cmpd="sng" w="57150">
            <a:solidFill>
              <a:srgbClr val="FF0066"/>
            </a:solidFill>
            <a:prstDash val="solid"/>
            <a:round/>
            <a:headEnd len="sm" w="sm" type="none"/>
            <a:tailEnd len="med" w="med" type="triangle"/>
          </a:ln>
        </p:spPr>
      </p:cxnSp>
      <p:pic>
        <p:nvPicPr>
          <p:cNvPr id="855" name="Google Shape;855;p75"/>
          <p:cNvPicPr preferRelativeResize="0"/>
          <p:nvPr/>
        </p:nvPicPr>
        <p:blipFill rotWithShape="1">
          <a:blip r:embed="rId4">
            <a:alphaModFix/>
          </a:blip>
          <a:srcRect b="0" l="0" r="0" t="0"/>
          <a:stretch/>
        </p:blipFill>
        <p:spPr>
          <a:xfrm>
            <a:off x="6583314" y="2143125"/>
            <a:ext cx="1009650" cy="50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descr="title-id" id="126" name="Google Shape;126;p22"/>
          <p:cNvSpPr txBox="1"/>
          <p:nvPr/>
        </p:nvSpPr>
        <p:spPr>
          <a:xfrm>
            <a:off x="152550" y="163475"/>
            <a:ext cx="8794200" cy="14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is the implication of Production to managers?</a:t>
            </a:r>
            <a:endParaRPr sz="3600">
              <a:solidFill>
                <a:srgbClr val="424242"/>
              </a:solidFill>
              <a:latin typeface="Lato"/>
              <a:ea typeface="Lato"/>
              <a:cs typeface="Lato"/>
              <a:sym typeface="Lato"/>
            </a:endParaRPr>
          </a:p>
        </p:txBody>
      </p:sp>
      <p:sp>
        <p:nvSpPr>
          <p:cNvPr id="127" name="Google Shape;127;p22"/>
          <p:cNvSpPr txBox="1"/>
          <p:nvPr/>
        </p:nvSpPr>
        <p:spPr>
          <a:xfrm>
            <a:off x="152550" y="1427450"/>
            <a:ext cx="879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latin typeface="Titillium Web"/>
                <a:ea typeface="Titillium Web"/>
                <a:cs typeface="Titillium Web"/>
                <a:sym typeface="Titillium Web"/>
              </a:rPr>
              <a:t>To know the optimal method of production by applying an understanding of production process </a:t>
            </a:r>
            <a:endParaRPr b="1" sz="2400">
              <a:solidFill>
                <a:srgbClr val="FF004E"/>
              </a:solidFill>
              <a:latin typeface="Titillium Web"/>
              <a:ea typeface="Titillium Web"/>
              <a:cs typeface="Titillium Web"/>
              <a:sym typeface="Titillium Web"/>
            </a:endParaRPr>
          </a:p>
        </p:txBody>
      </p:sp>
      <p:sp>
        <p:nvSpPr>
          <p:cNvPr id="128" name="Google Shape;128;p22"/>
          <p:cNvSpPr txBox="1"/>
          <p:nvPr/>
        </p:nvSpPr>
        <p:spPr>
          <a:xfrm>
            <a:off x="599175" y="2350850"/>
            <a:ext cx="843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55FF"/>
                </a:solidFill>
                <a:latin typeface="Titillium Web"/>
                <a:ea typeface="Titillium Web"/>
                <a:cs typeface="Titillium Web"/>
                <a:sym typeface="Titillium Web"/>
              </a:rPr>
              <a:t>To obtain maximum efficiency as resources are costly and using them wisely is what a good managers do.</a:t>
            </a:r>
            <a:endParaRPr b="1" sz="2400">
              <a:solidFill>
                <a:srgbClr val="0055FF"/>
              </a:solidFill>
              <a:latin typeface="Titillium Web"/>
              <a:ea typeface="Titillium Web"/>
              <a:cs typeface="Titillium Web"/>
              <a:sym typeface="Titillium Web"/>
            </a:endParaRPr>
          </a:p>
        </p:txBody>
      </p:sp>
      <p:sp>
        <p:nvSpPr>
          <p:cNvPr id="129" name="Google Shape;129;p22"/>
          <p:cNvSpPr txBox="1"/>
          <p:nvPr/>
        </p:nvSpPr>
        <p:spPr>
          <a:xfrm>
            <a:off x="1318575" y="3274250"/>
            <a:ext cx="771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000"/>
                </a:solidFill>
                <a:latin typeface="Titillium Web"/>
                <a:ea typeface="Titillium Web"/>
                <a:cs typeface="Titillium Web"/>
                <a:sym typeface="Titillium Web"/>
              </a:rPr>
              <a:t>It gives insight on the linkages between production process and costs</a:t>
            </a:r>
            <a:endParaRPr b="1" sz="2400">
              <a:solidFill>
                <a:srgbClr val="008000"/>
              </a:solidFill>
              <a:latin typeface="Titillium Web"/>
              <a:ea typeface="Titillium Web"/>
              <a:cs typeface="Titillium Web"/>
              <a:sym typeface="Titillium Web"/>
            </a:endParaRPr>
          </a:p>
        </p:txBody>
      </p:sp>
      <p:sp>
        <p:nvSpPr>
          <p:cNvPr id="130" name="Google Shape;130;p22"/>
          <p:cNvSpPr txBox="1"/>
          <p:nvPr/>
        </p:nvSpPr>
        <p:spPr>
          <a:xfrm>
            <a:off x="109050" y="4197650"/>
            <a:ext cx="8990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800080"/>
                </a:solidFill>
                <a:latin typeface="Titillium Web"/>
                <a:ea typeface="Titillium Web"/>
                <a:cs typeface="Titillium Web"/>
                <a:sym typeface="Titillium Web"/>
              </a:rPr>
              <a:t>helps managers to exert control over production costs by understanding and managing production technology.</a:t>
            </a:r>
            <a:endParaRPr b="1" sz="2400">
              <a:solidFill>
                <a:srgbClr val="800080"/>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6"/>
          <p:cNvSpPr txBox="1"/>
          <p:nvPr>
            <p:ph type="title"/>
          </p:nvPr>
        </p:nvSpPr>
        <p:spPr>
          <a:xfrm>
            <a:off x="692025" y="4668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Optimal Combination, Economic Efficiency and Expansion Path</a:t>
            </a:r>
            <a:endParaRPr>
              <a:solidFill>
                <a:srgbClr val="FF004E"/>
              </a:solidFill>
            </a:endParaRPr>
          </a:p>
        </p:txBody>
      </p:sp>
      <p:sp>
        <p:nvSpPr>
          <p:cNvPr id="861" name="Google Shape;861;p76"/>
          <p:cNvSpPr txBox="1"/>
          <p:nvPr>
            <p:ph idx="1" type="body"/>
          </p:nvPr>
        </p:nvSpPr>
        <p:spPr>
          <a:xfrm>
            <a:off x="615825" y="1357725"/>
            <a:ext cx="37167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Clr>
                <a:srgbClr val="4D4D4D"/>
              </a:buClr>
              <a:buSzPts val="2400"/>
              <a:buChar char="●"/>
            </a:pPr>
            <a:r>
              <a:rPr lang="en" sz="2400">
                <a:solidFill>
                  <a:srgbClr val="4D4D4D"/>
                </a:solidFill>
              </a:rPr>
              <a:t>In the expansion path from the origin through points A, B and C shows the lowest cost combination of labor and capital that can be used to produce each level of output in the long run.</a:t>
            </a:r>
            <a:endParaRPr sz="2400">
              <a:solidFill>
                <a:srgbClr val="4D4D4D"/>
              </a:solidFill>
            </a:endParaRPr>
          </a:p>
          <a:p>
            <a:pPr indent="0" lvl="0" marL="457200" rtl="0" algn="l">
              <a:spcBef>
                <a:spcPts val="600"/>
              </a:spcBef>
              <a:spcAft>
                <a:spcPts val="0"/>
              </a:spcAft>
              <a:buNone/>
            </a:pPr>
            <a:r>
              <a:t/>
            </a:r>
            <a:endParaRPr sz="2400">
              <a:solidFill>
                <a:srgbClr val="4D4D4D"/>
              </a:solidFill>
            </a:endParaRPr>
          </a:p>
          <a:p>
            <a:pPr indent="0" lvl="0" marL="457200" rtl="0" algn="l">
              <a:spcBef>
                <a:spcPts val="600"/>
              </a:spcBef>
              <a:spcAft>
                <a:spcPts val="0"/>
              </a:spcAft>
              <a:buNone/>
            </a:pPr>
            <a:r>
              <a:t/>
            </a:r>
            <a:endParaRPr sz="2400">
              <a:solidFill>
                <a:srgbClr val="4D4D4D"/>
              </a:solidFill>
            </a:endParaRPr>
          </a:p>
        </p:txBody>
      </p:sp>
      <p:pic>
        <p:nvPicPr>
          <p:cNvPr id="862" name="Google Shape;862;p76"/>
          <p:cNvPicPr preferRelativeResize="0"/>
          <p:nvPr/>
        </p:nvPicPr>
        <p:blipFill>
          <a:blip r:embed="rId3">
            <a:alphaModFix/>
          </a:blip>
          <a:stretch>
            <a:fillRect/>
          </a:stretch>
        </p:blipFill>
        <p:spPr>
          <a:xfrm>
            <a:off x="4484925" y="1279850"/>
            <a:ext cx="4505400" cy="3427275"/>
          </a:xfrm>
          <a:prstGeom prst="rect">
            <a:avLst/>
          </a:prstGeom>
          <a:noFill/>
          <a:ln>
            <a:noFill/>
          </a:ln>
        </p:spPr>
      </p:pic>
      <p:sp>
        <p:nvSpPr>
          <p:cNvPr id="863" name="Google Shape;863;p76"/>
          <p:cNvSpPr txBox="1"/>
          <p:nvPr/>
        </p:nvSpPr>
        <p:spPr>
          <a:xfrm>
            <a:off x="5606425" y="337267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Titillium Web"/>
                <a:ea typeface="Titillium Web"/>
                <a:cs typeface="Titillium Web"/>
                <a:sym typeface="Titillium Web"/>
              </a:rPr>
              <a:t>A</a:t>
            </a:r>
            <a:endParaRPr b="1">
              <a:solidFill>
                <a:srgbClr val="4A86E8"/>
              </a:solidFill>
              <a:latin typeface="Titillium Web"/>
              <a:ea typeface="Titillium Web"/>
              <a:cs typeface="Titillium Web"/>
              <a:sym typeface="Titillium Web"/>
            </a:endParaRPr>
          </a:p>
        </p:txBody>
      </p:sp>
      <p:sp>
        <p:nvSpPr>
          <p:cNvPr id="864" name="Google Shape;864;p76"/>
          <p:cNvSpPr txBox="1"/>
          <p:nvPr/>
        </p:nvSpPr>
        <p:spPr>
          <a:xfrm>
            <a:off x="5835025" y="314407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Titillium Web"/>
                <a:ea typeface="Titillium Web"/>
                <a:cs typeface="Titillium Web"/>
                <a:sym typeface="Titillium Web"/>
              </a:rPr>
              <a:t>B</a:t>
            </a:r>
            <a:endParaRPr b="1">
              <a:solidFill>
                <a:srgbClr val="4A86E8"/>
              </a:solidFill>
              <a:latin typeface="Titillium Web"/>
              <a:ea typeface="Titillium Web"/>
              <a:cs typeface="Titillium Web"/>
              <a:sym typeface="Titillium Web"/>
            </a:endParaRPr>
          </a:p>
        </p:txBody>
      </p:sp>
      <p:sp>
        <p:nvSpPr>
          <p:cNvPr id="865" name="Google Shape;865;p76"/>
          <p:cNvSpPr txBox="1"/>
          <p:nvPr/>
        </p:nvSpPr>
        <p:spPr>
          <a:xfrm>
            <a:off x="6139825" y="283927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Titillium Web"/>
                <a:ea typeface="Titillium Web"/>
                <a:cs typeface="Titillium Web"/>
                <a:sym typeface="Titillium Web"/>
              </a:rPr>
              <a:t>C</a:t>
            </a:r>
            <a:endParaRPr b="1">
              <a:solidFill>
                <a:srgbClr val="4A86E8"/>
              </a:solidFill>
              <a:latin typeface="Titillium Web"/>
              <a:ea typeface="Titillium Web"/>
              <a:cs typeface="Titillium Web"/>
              <a:sym typeface="Titillium Web"/>
            </a:endParaRPr>
          </a:p>
        </p:txBody>
      </p:sp>
      <p:sp>
        <p:nvSpPr>
          <p:cNvPr id="866" name="Google Shape;866;p76"/>
          <p:cNvSpPr/>
          <p:nvPr/>
        </p:nvSpPr>
        <p:spPr>
          <a:xfrm>
            <a:off x="5740225" y="3360550"/>
            <a:ext cx="94800" cy="115800"/>
          </a:xfrm>
          <a:prstGeom prst="ellipse">
            <a:avLst/>
          </a:prstGeom>
          <a:solidFill>
            <a:srgbClr val="FFFF00"/>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6"/>
          <p:cNvSpPr/>
          <p:nvPr/>
        </p:nvSpPr>
        <p:spPr>
          <a:xfrm>
            <a:off x="5968825" y="3055750"/>
            <a:ext cx="94800" cy="115800"/>
          </a:xfrm>
          <a:prstGeom prst="ellipse">
            <a:avLst/>
          </a:prstGeom>
          <a:solidFill>
            <a:srgbClr val="FFFF00"/>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6"/>
          <p:cNvSpPr/>
          <p:nvPr/>
        </p:nvSpPr>
        <p:spPr>
          <a:xfrm>
            <a:off x="6273625" y="2750950"/>
            <a:ext cx="94800" cy="115800"/>
          </a:xfrm>
          <a:prstGeom prst="ellipse">
            <a:avLst/>
          </a:prstGeom>
          <a:solidFill>
            <a:srgbClr val="FFFF00"/>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7"/>
          <p:cNvSpPr txBox="1"/>
          <p:nvPr>
            <p:ph type="title"/>
          </p:nvPr>
        </p:nvSpPr>
        <p:spPr>
          <a:xfrm>
            <a:off x="672225" y="422500"/>
            <a:ext cx="83622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3600"/>
              <a:buFont typeface="Times New Roman"/>
              <a:buNone/>
            </a:pPr>
            <a:r>
              <a:rPr lang="en" sz="2400">
                <a:solidFill>
                  <a:schemeClr val="accent1"/>
                </a:solidFill>
              </a:rPr>
              <a:t>Economic Efficiency and Input Substitution</a:t>
            </a:r>
            <a:endParaRPr sz="2400">
              <a:solidFill>
                <a:schemeClr val="accent1"/>
              </a:solidFill>
            </a:endParaRPr>
          </a:p>
        </p:txBody>
      </p:sp>
      <p:cxnSp>
        <p:nvCxnSpPr>
          <p:cNvPr id="874" name="Google Shape;874;p77"/>
          <p:cNvCxnSpPr/>
          <p:nvPr/>
        </p:nvCxnSpPr>
        <p:spPr>
          <a:xfrm rot="-5400000">
            <a:off x="991350" y="2952000"/>
            <a:ext cx="33528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875" name="Google Shape;875;p77"/>
          <p:cNvCxnSpPr/>
          <p:nvPr/>
        </p:nvCxnSpPr>
        <p:spPr>
          <a:xfrm>
            <a:off x="2667000" y="4629150"/>
            <a:ext cx="48006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510"/>
              </a:srgbClr>
            </a:outerShdw>
          </a:effectLst>
        </p:spPr>
      </p:cxnSp>
      <p:sp>
        <p:nvSpPr>
          <p:cNvPr id="876" name="Google Shape;876;p77"/>
          <p:cNvSpPr txBox="1"/>
          <p:nvPr/>
        </p:nvSpPr>
        <p:spPr>
          <a:xfrm>
            <a:off x="2467162" y="4549973"/>
            <a:ext cx="27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0</a:t>
            </a:r>
            <a:endParaRPr b="1" i="0" sz="1800" u="none" cap="none" strike="noStrike">
              <a:solidFill>
                <a:schemeClr val="dk1"/>
              </a:solidFill>
              <a:latin typeface="Calibri"/>
              <a:ea typeface="Calibri"/>
              <a:cs typeface="Calibri"/>
              <a:sym typeface="Calibri"/>
            </a:endParaRPr>
          </a:p>
        </p:txBody>
      </p:sp>
      <p:sp>
        <p:nvSpPr>
          <p:cNvPr id="877" name="Google Shape;877;p77"/>
          <p:cNvSpPr txBox="1"/>
          <p:nvPr/>
        </p:nvSpPr>
        <p:spPr>
          <a:xfrm>
            <a:off x="7341616" y="4629150"/>
            <a:ext cx="380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Calibri"/>
                <a:ea typeface="Calibri"/>
                <a:cs typeface="Calibri"/>
                <a:sym typeface="Calibri"/>
              </a:rPr>
              <a:t>Q</a:t>
            </a:r>
            <a:r>
              <a:rPr b="1" baseline="-25000" i="0" lang="en" sz="1600" u="none" cap="none" strike="noStrike">
                <a:solidFill>
                  <a:schemeClr val="dk1"/>
                </a:solidFill>
                <a:latin typeface="Calibri"/>
                <a:ea typeface="Calibri"/>
                <a:cs typeface="Calibri"/>
                <a:sym typeface="Calibri"/>
              </a:rPr>
              <a:t>L</a:t>
            </a:r>
            <a:endParaRPr b="1" baseline="-25000" i="0" sz="2000" u="none" cap="none" strike="noStrike">
              <a:solidFill>
                <a:schemeClr val="dk1"/>
              </a:solidFill>
              <a:latin typeface="Calibri"/>
              <a:ea typeface="Calibri"/>
              <a:cs typeface="Calibri"/>
              <a:sym typeface="Calibri"/>
            </a:endParaRPr>
          </a:p>
        </p:txBody>
      </p:sp>
      <p:sp>
        <p:nvSpPr>
          <p:cNvPr id="878" name="Google Shape;878;p77"/>
          <p:cNvSpPr/>
          <p:nvPr/>
        </p:nvSpPr>
        <p:spPr>
          <a:xfrm>
            <a:off x="2186522" y="1352550"/>
            <a:ext cx="428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Q</a:t>
            </a:r>
            <a:r>
              <a:rPr b="1" baseline="-25000" i="0" lang="en" sz="1800" u="none" cap="none" strike="noStrike">
                <a:solidFill>
                  <a:schemeClr val="dk1"/>
                </a:solidFill>
                <a:latin typeface="Calibri"/>
                <a:ea typeface="Calibri"/>
                <a:cs typeface="Calibri"/>
                <a:sym typeface="Calibri"/>
              </a:rPr>
              <a:t>K</a:t>
            </a:r>
            <a:endParaRPr b="1" i="0" sz="1800" u="none" cap="none" strike="noStrike">
              <a:solidFill>
                <a:schemeClr val="dk1"/>
              </a:solidFill>
              <a:latin typeface="Calibri"/>
              <a:ea typeface="Calibri"/>
              <a:cs typeface="Calibri"/>
              <a:sym typeface="Calibri"/>
            </a:endParaRPr>
          </a:p>
        </p:txBody>
      </p:sp>
      <p:cxnSp>
        <p:nvCxnSpPr>
          <p:cNvPr id="879" name="Google Shape;879;p77"/>
          <p:cNvCxnSpPr/>
          <p:nvPr/>
        </p:nvCxnSpPr>
        <p:spPr>
          <a:xfrm>
            <a:off x="2667000" y="3486150"/>
            <a:ext cx="4038600" cy="1143000"/>
          </a:xfrm>
          <a:prstGeom prst="straightConnector1">
            <a:avLst/>
          </a:pr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cxnSp>
      <p:sp>
        <p:nvSpPr>
          <p:cNvPr id="880" name="Google Shape;880;p77"/>
          <p:cNvSpPr txBox="1"/>
          <p:nvPr/>
        </p:nvSpPr>
        <p:spPr>
          <a:xfrm>
            <a:off x="7196486" y="4095750"/>
            <a:ext cx="42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66"/>
                </a:solidFill>
                <a:latin typeface="Calibri"/>
                <a:ea typeface="Calibri"/>
                <a:cs typeface="Calibri"/>
                <a:sym typeface="Calibri"/>
              </a:rPr>
              <a:t>q2</a:t>
            </a:r>
            <a:endParaRPr b="1" i="0" sz="1800" u="none" cap="none" strike="noStrike">
              <a:solidFill>
                <a:srgbClr val="FF0066"/>
              </a:solidFill>
              <a:latin typeface="Calibri"/>
              <a:ea typeface="Calibri"/>
              <a:cs typeface="Calibri"/>
              <a:sym typeface="Calibri"/>
            </a:endParaRPr>
          </a:p>
        </p:txBody>
      </p:sp>
      <p:sp>
        <p:nvSpPr>
          <p:cNvPr id="881" name="Google Shape;881;p77"/>
          <p:cNvSpPr txBox="1"/>
          <p:nvPr/>
        </p:nvSpPr>
        <p:spPr>
          <a:xfrm>
            <a:off x="4377086" y="4183618"/>
            <a:ext cx="42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Calibri"/>
                <a:ea typeface="Calibri"/>
                <a:cs typeface="Calibri"/>
                <a:sym typeface="Calibri"/>
              </a:rPr>
              <a:t>q1</a:t>
            </a:r>
            <a:endParaRPr b="1" i="0" sz="1800" u="none" cap="none" strike="noStrike">
              <a:solidFill>
                <a:srgbClr val="FF0000"/>
              </a:solidFill>
              <a:latin typeface="Calibri"/>
              <a:ea typeface="Calibri"/>
              <a:cs typeface="Calibri"/>
              <a:sym typeface="Calibri"/>
            </a:endParaRPr>
          </a:p>
        </p:txBody>
      </p:sp>
      <p:sp>
        <p:nvSpPr>
          <p:cNvPr id="882" name="Google Shape;882;p77"/>
          <p:cNvSpPr txBox="1"/>
          <p:nvPr/>
        </p:nvSpPr>
        <p:spPr>
          <a:xfrm>
            <a:off x="2286000" y="3955018"/>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K2</a:t>
            </a:r>
            <a:endParaRPr b="1" i="0" sz="1800" u="none" cap="none" strike="noStrike">
              <a:solidFill>
                <a:schemeClr val="dk1"/>
              </a:solidFill>
              <a:latin typeface="Calibri"/>
              <a:ea typeface="Calibri"/>
              <a:cs typeface="Calibri"/>
              <a:sym typeface="Calibri"/>
            </a:endParaRPr>
          </a:p>
        </p:txBody>
      </p:sp>
      <p:cxnSp>
        <p:nvCxnSpPr>
          <p:cNvPr id="883" name="Google Shape;883;p77"/>
          <p:cNvCxnSpPr/>
          <p:nvPr/>
        </p:nvCxnSpPr>
        <p:spPr>
          <a:xfrm rot="10800000">
            <a:off x="2667001" y="4136250"/>
            <a:ext cx="2590800" cy="111900"/>
          </a:xfrm>
          <a:prstGeom prst="straightConnector1">
            <a:avLst/>
          </a:prstGeom>
          <a:noFill/>
          <a:ln cap="flat" cmpd="sng" w="25400">
            <a:solidFill>
              <a:srgbClr val="0000CC"/>
            </a:solidFill>
            <a:prstDash val="dot"/>
            <a:round/>
            <a:headEnd len="sm" w="sm" type="none"/>
            <a:tailEnd len="sm" w="sm" type="none"/>
          </a:ln>
          <a:effectLst>
            <a:outerShdw blurRad="40000" rotWithShape="0" dir="5400000" dist="20000">
              <a:srgbClr val="000000">
                <a:alpha val="37250"/>
              </a:srgbClr>
            </a:outerShdw>
          </a:effectLst>
        </p:spPr>
      </p:cxnSp>
      <p:cxnSp>
        <p:nvCxnSpPr>
          <p:cNvPr id="884" name="Google Shape;884;p77"/>
          <p:cNvCxnSpPr>
            <a:stCxn id="885" idx="1"/>
          </p:cNvCxnSpPr>
          <p:nvPr/>
        </p:nvCxnSpPr>
        <p:spPr>
          <a:xfrm rot="10800000">
            <a:off x="2666876" y="3943238"/>
            <a:ext cx="545400" cy="35700"/>
          </a:xfrm>
          <a:prstGeom prst="straightConnector1">
            <a:avLst/>
          </a:prstGeom>
          <a:noFill/>
          <a:ln cap="flat" cmpd="sng" w="25400">
            <a:solidFill>
              <a:srgbClr val="008000"/>
            </a:solidFill>
            <a:prstDash val="dash"/>
            <a:round/>
            <a:headEnd len="sm" w="sm" type="none"/>
            <a:tailEnd len="sm" w="sm" type="none"/>
          </a:ln>
          <a:effectLst>
            <a:outerShdw blurRad="40000" rotWithShape="0" dir="5400000" dist="20000">
              <a:srgbClr val="000000">
                <a:alpha val="37250"/>
              </a:srgbClr>
            </a:outerShdw>
          </a:effectLst>
        </p:spPr>
      </p:cxnSp>
      <p:cxnSp>
        <p:nvCxnSpPr>
          <p:cNvPr id="886" name="Google Shape;886;p77"/>
          <p:cNvCxnSpPr/>
          <p:nvPr/>
        </p:nvCxnSpPr>
        <p:spPr>
          <a:xfrm rot="5400000">
            <a:off x="2858294" y="4285350"/>
            <a:ext cx="684900" cy="900"/>
          </a:xfrm>
          <a:prstGeom prst="straightConnector1">
            <a:avLst/>
          </a:prstGeom>
          <a:noFill/>
          <a:ln cap="flat" cmpd="sng" w="25400">
            <a:solidFill>
              <a:srgbClr val="008000"/>
            </a:solidFill>
            <a:prstDash val="dash"/>
            <a:round/>
            <a:headEnd len="sm" w="sm" type="none"/>
            <a:tailEnd len="sm" w="sm" type="none"/>
          </a:ln>
          <a:effectLst>
            <a:outerShdw blurRad="40000" rotWithShape="0" dir="5400000" dist="20000">
              <a:srgbClr val="000000">
                <a:alpha val="37250"/>
              </a:srgbClr>
            </a:outerShdw>
          </a:effectLst>
        </p:spPr>
      </p:cxnSp>
      <p:cxnSp>
        <p:nvCxnSpPr>
          <p:cNvPr id="887" name="Google Shape;887;p77"/>
          <p:cNvCxnSpPr/>
          <p:nvPr/>
        </p:nvCxnSpPr>
        <p:spPr>
          <a:xfrm rot="5400000">
            <a:off x="5066100" y="4438350"/>
            <a:ext cx="381900" cy="1500"/>
          </a:xfrm>
          <a:prstGeom prst="straightConnector1">
            <a:avLst/>
          </a:prstGeom>
          <a:noFill/>
          <a:ln cap="flat" cmpd="sng" w="25400">
            <a:solidFill>
              <a:srgbClr val="0000CC"/>
            </a:solidFill>
            <a:prstDash val="dot"/>
            <a:round/>
            <a:headEnd len="sm" w="sm" type="none"/>
            <a:tailEnd len="sm" w="sm" type="none"/>
          </a:ln>
          <a:effectLst>
            <a:outerShdw blurRad="40000" rotWithShape="0" dir="5400000" dist="20000">
              <a:srgbClr val="000000">
                <a:alpha val="37250"/>
              </a:srgbClr>
            </a:outerShdw>
          </a:effectLst>
        </p:spPr>
      </p:cxnSp>
      <p:sp>
        <p:nvSpPr>
          <p:cNvPr id="888" name="Google Shape;888;p77"/>
          <p:cNvSpPr txBox="1"/>
          <p:nvPr/>
        </p:nvSpPr>
        <p:spPr>
          <a:xfrm>
            <a:off x="2286000" y="3726418"/>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K1</a:t>
            </a:r>
            <a:endParaRPr b="1" i="0" sz="1800" u="none" cap="none" strike="noStrike">
              <a:solidFill>
                <a:schemeClr val="dk1"/>
              </a:solidFill>
              <a:latin typeface="Calibri"/>
              <a:ea typeface="Calibri"/>
              <a:cs typeface="Calibri"/>
              <a:sym typeface="Calibri"/>
            </a:endParaRPr>
          </a:p>
        </p:txBody>
      </p:sp>
      <p:sp>
        <p:nvSpPr>
          <p:cNvPr id="889" name="Google Shape;889;p77"/>
          <p:cNvSpPr txBox="1"/>
          <p:nvPr/>
        </p:nvSpPr>
        <p:spPr>
          <a:xfrm>
            <a:off x="5086932" y="4640818"/>
            <a:ext cx="3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L2</a:t>
            </a:r>
            <a:endParaRPr b="1" i="0" sz="1800" u="none" cap="none" strike="noStrike">
              <a:solidFill>
                <a:schemeClr val="dk1"/>
              </a:solidFill>
              <a:latin typeface="Calibri"/>
              <a:ea typeface="Calibri"/>
              <a:cs typeface="Calibri"/>
              <a:sym typeface="Calibri"/>
            </a:endParaRPr>
          </a:p>
        </p:txBody>
      </p:sp>
      <p:sp>
        <p:nvSpPr>
          <p:cNvPr id="890" name="Google Shape;890;p77"/>
          <p:cNvSpPr txBox="1"/>
          <p:nvPr/>
        </p:nvSpPr>
        <p:spPr>
          <a:xfrm>
            <a:off x="3029532" y="4640818"/>
            <a:ext cx="3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L1</a:t>
            </a:r>
            <a:endParaRPr b="1" i="0" sz="1800" u="none" cap="none" strike="noStrike">
              <a:solidFill>
                <a:schemeClr val="dk1"/>
              </a:solidFill>
              <a:latin typeface="Calibri"/>
              <a:ea typeface="Calibri"/>
              <a:cs typeface="Calibri"/>
              <a:sym typeface="Calibri"/>
            </a:endParaRPr>
          </a:p>
        </p:txBody>
      </p:sp>
      <p:sp>
        <p:nvSpPr>
          <p:cNvPr id="891" name="Google Shape;891;p77"/>
          <p:cNvSpPr/>
          <p:nvPr/>
        </p:nvSpPr>
        <p:spPr>
          <a:xfrm>
            <a:off x="2971800" y="1809750"/>
            <a:ext cx="4303268" cy="2645269"/>
          </a:xfrm>
          <a:custGeom>
            <a:rect b="b" l="l" r="r" t="t"/>
            <a:pathLst>
              <a:path extrusionOk="0" h="2906889" w="4447822">
                <a:moveTo>
                  <a:pt x="0" y="0"/>
                </a:moveTo>
                <a:cubicBezTo>
                  <a:pt x="571970" y="984955"/>
                  <a:pt x="1143941" y="1969911"/>
                  <a:pt x="1885245" y="2438400"/>
                </a:cubicBezTo>
                <a:cubicBezTo>
                  <a:pt x="2626549" y="2906889"/>
                  <a:pt x="4447822" y="2810933"/>
                  <a:pt x="4447822" y="2810933"/>
                </a:cubicBezTo>
                <a:lnTo>
                  <a:pt x="4447822" y="2810933"/>
                </a:lnTo>
              </a:path>
            </a:pathLst>
          </a:custGeom>
          <a:noFill/>
          <a:ln cap="flat" cmpd="sng" w="38100">
            <a:solidFill>
              <a:srgbClr val="FF0066"/>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92" name="Google Shape;892;p77"/>
          <p:cNvCxnSpPr/>
          <p:nvPr/>
        </p:nvCxnSpPr>
        <p:spPr>
          <a:xfrm>
            <a:off x="2667000" y="3486150"/>
            <a:ext cx="1295400" cy="1143000"/>
          </a:xfrm>
          <a:prstGeom prst="straightConnector1">
            <a:avLst/>
          </a:prstGeom>
          <a:noFill/>
          <a:ln cap="flat" cmpd="sng" w="38100">
            <a:solidFill>
              <a:srgbClr val="008000"/>
            </a:solidFill>
            <a:prstDash val="solid"/>
            <a:round/>
            <a:headEnd len="sm" w="sm" type="none"/>
            <a:tailEnd len="sm" w="sm" type="none"/>
          </a:ln>
          <a:effectLst>
            <a:outerShdw blurRad="40000" rotWithShape="0" dir="5400000" dist="23000">
              <a:srgbClr val="000000">
                <a:alpha val="34510"/>
              </a:srgbClr>
            </a:outerShdw>
          </a:effectLst>
        </p:spPr>
      </p:cxnSp>
      <p:sp>
        <p:nvSpPr>
          <p:cNvPr id="885" name="Google Shape;885;p77"/>
          <p:cNvSpPr/>
          <p:nvPr/>
        </p:nvSpPr>
        <p:spPr>
          <a:xfrm>
            <a:off x="2895600" y="2952750"/>
            <a:ext cx="1524190" cy="1446726"/>
          </a:xfrm>
          <a:custGeom>
            <a:rect b="b" l="l" r="r" t="t"/>
            <a:pathLst>
              <a:path extrusionOk="0" h="1891145" w="2400300">
                <a:moveTo>
                  <a:pt x="0" y="0"/>
                </a:moveTo>
                <a:cubicBezTo>
                  <a:pt x="49357" y="512618"/>
                  <a:pt x="98714" y="1025236"/>
                  <a:pt x="498764" y="1340427"/>
                </a:cubicBezTo>
                <a:cubicBezTo>
                  <a:pt x="898814" y="1655618"/>
                  <a:pt x="2400300" y="1891145"/>
                  <a:pt x="2400300" y="1891145"/>
                </a:cubicBezTo>
                <a:lnTo>
                  <a:pt x="2400300" y="1891145"/>
                </a:lnTo>
              </a:path>
            </a:pathLst>
          </a:custGeom>
          <a:noFill/>
          <a:ln cap="flat" cmpd="sng" w="38100">
            <a:solidFill>
              <a:srgbClr val="FF0066"/>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93" name="Google Shape;893;p77"/>
          <p:cNvCxnSpPr/>
          <p:nvPr/>
        </p:nvCxnSpPr>
        <p:spPr>
          <a:xfrm flipH="1" rot="-5400000">
            <a:off x="2476500" y="2000250"/>
            <a:ext cx="2819400" cy="243840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510"/>
              </a:srgbClr>
            </a:outerShdw>
          </a:effectLst>
        </p:spPr>
      </p:cxnSp>
      <p:cxnSp>
        <p:nvCxnSpPr>
          <p:cNvPr id="894" name="Google Shape;894;p77"/>
          <p:cNvCxnSpPr>
            <a:endCxn id="895" idx="3"/>
          </p:cNvCxnSpPr>
          <p:nvPr/>
        </p:nvCxnSpPr>
        <p:spPr>
          <a:xfrm rot="10800000">
            <a:off x="2714400" y="3213600"/>
            <a:ext cx="1248000" cy="43800"/>
          </a:xfrm>
          <a:prstGeom prst="straightConnector1">
            <a:avLst/>
          </a:prstGeom>
          <a:noFill/>
          <a:ln cap="flat" cmpd="sng" w="25400">
            <a:solidFill>
              <a:srgbClr val="FF0066"/>
            </a:solidFill>
            <a:prstDash val="dot"/>
            <a:round/>
            <a:headEnd len="sm" w="sm" type="none"/>
            <a:tailEnd len="sm" w="sm" type="none"/>
          </a:ln>
          <a:effectLst>
            <a:outerShdw blurRad="40000" rotWithShape="0" dir="5400000" dist="20000">
              <a:srgbClr val="000000">
                <a:alpha val="37250"/>
              </a:srgbClr>
            </a:outerShdw>
          </a:effectLst>
        </p:spPr>
      </p:cxnSp>
      <p:cxnSp>
        <p:nvCxnSpPr>
          <p:cNvPr id="896" name="Google Shape;896;p77"/>
          <p:cNvCxnSpPr/>
          <p:nvPr/>
        </p:nvCxnSpPr>
        <p:spPr>
          <a:xfrm rot="5400000">
            <a:off x="3276598" y="3943351"/>
            <a:ext cx="1371600" cy="0"/>
          </a:xfrm>
          <a:prstGeom prst="straightConnector1">
            <a:avLst/>
          </a:prstGeom>
          <a:noFill/>
          <a:ln cap="flat" cmpd="sng" w="25400">
            <a:solidFill>
              <a:srgbClr val="FF0066"/>
            </a:solidFill>
            <a:prstDash val="dot"/>
            <a:round/>
            <a:headEnd len="sm" w="sm" type="none"/>
            <a:tailEnd len="sm" w="sm" type="none"/>
          </a:ln>
          <a:effectLst>
            <a:outerShdw blurRad="40000" rotWithShape="0" dir="5400000" dist="20000">
              <a:srgbClr val="000000">
                <a:alpha val="37250"/>
              </a:srgbClr>
            </a:outerShdw>
          </a:effectLst>
        </p:spPr>
      </p:cxnSp>
      <p:sp>
        <p:nvSpPr>
          <p:cNvPr id="895" name="Google Shape;895;p77"/>
          <p:cNvSpPr txBox="1"/>
          <p:nvPr/>
        </p:nvSpPr>
        <p:spPr>
          <a:xfrm>
            <a:off x="2286000" y="3028950"/>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K3</a:t>
            </a:r>
            <a:endParaRPr b="1" i="0" sz="1800" u="none" cap="none" strike="noStrike">
              <a:solidFill>
                <a:schemeClr val="dk1"/>
              </a:solidFill>
              <a:latin typeface="Calibri"/>
              <a:ea typeface="Calibri"/>
              <a:cs typeface="Calibri"/>
              <a:sym typeface="Calibri"/>
            </a:endParaRPr>
          </a:p>
        </p:txBody>
      </p:sp>
      <p:sp>
        <p:nvSpPr>
          <p:cNvPr id="897" name="Google Shape;897;p77"/>
          <p:cNvSpPr txBox="1"/>
          <p:nvPr/>
        </p:nvSpPr>
        <p:spPr>
          <a:xfrm>
            <a:off x="3715332" y="4640818"/>
            <a:ext cx="3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L3</a:t>
            </a:r>
            <a:endParaRPr b="1" i="0" sz="1800" u="none" cap="none" strike="noStrike">
              <a:solidFill>
                <a:schemeClr val="dk1"/>
              </a:solidFill>
              <a:latin typeface="Calibri"/>
              <a:ea typeface="Calibri"/>
              <a:cs typeface="Calibri"/>
              <a:sym typeface="Calibri"/>
            </a:endParaRPr>
          </a:p>
        </p:txBody>
      </p:sp>
      <p:sp>
        <p:nvSpPr>
          <p:cNvPr id="898" name="Google Shape;898;p77"/>
          <p:cNvSpPr txBox="1"/>
          <p:nvPr/>
        </p:nvSpPr>
        <p:spPr>
          <a:xfrm>
            <a:off x="5239332" y="3867150"/>
            <a:ext cx="31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CC"/>
                </a:solidFill>
                <a:latin typeface="Calibri"/>
                <a:ea typeface="Calibri"/>
                <a:cs typeface="Calibri"/>
                <a:sym typeface="Calibri"/>
              </a:rPr>
              <a:t>B</a:t>
            </a:r>
            <a:endParaRPr b="1" i="0" sz="1800" u="none" cap="none" strike="noStrike">
              <a:solidFill>
                <a:srgbClr val="0000CC"/>
              </a:solidFill>
              <a:latin typeface="Calibri"/>
              <a:ea typeface="Calibri"/>
              <a:cs typeface="Calibri"/>
              <a:sym typeface="Calibri"/>
            </a:endParaRPr>
          </a:p>
        </p:txBody>
      </p:sp>
      <p:sp>
        <p:nvSpPr>
          <p:cNvPr id="899" name="Google Shape;899;p77"/>
          <p:cNvSpPr txBox="1"/>
          <p:nvPr/>
        </p:nvSpPr>
        <p:spPr>
          <a:xfrm>
            <a:off x="3200400" y="3714750"/>
            <a:ext cx="32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Calibri"/>
                <a:ea typeface="Calibri"/>
                <a:cs typeface="Calibri"/>
                <a:sym typeface="Calibri"/>
              </a:rPr>
              <a:t>A</a:t>
            </a:r>
            <a:endParaRPr b="1" i="0" sz="1800" u="none" cap="none" strike="noStrike">
              <a:solidFill>
                <a:srgbClr val="FF0000"/>
              </a:solidFill>
              <a:latin typeface="Calibri"/>
              <a:ea typeface="Calibri"/>
              <a:cs typeface="Calibri"/>
              <a:sym typeface="Calibri"/>
            </a:endParaRPr>
          </a:p>
        </p:txBody>
      </p:sp>
      <p:sp>
        <p:nvSpPr>
          <p:cNvPr id="900" name="Google Shape;900;p77"/>
          <p:cNvSpPr txBox="1"/>
          <p:nvPr/>
        </p:nvSpPr>
        <p:spPr>
          <a:xfrm>
            <a:off x="3962400" y="2952750"/>
            <a:ext cx="308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CC"/>
                </a:solidFill>
                <a:latin typeface="Calibri"/>
                <a:ea typeface="Calibri"/>
                <a:cs typeface="Calibri"/>
                <a:sym typeface="Calibri"/>
              </a:rPr>
              <a:t>C</a:t>
            </a:r>
            <a:endParaRPr b="1" i="0" sz="1800" u="none" cap="none" strike="noStrike">
              <a:solidFill>
                <a:srgbClr val="0000CC"/>
              </a:solidFill>
              <a:latin typeface="Calibri"/>
              <a:ea typeface="Calibri"/>
              <a:cs typeface="Calibri"/>
              <a:sym typeface="Calibri"/>
            </a:endParaRPr>
          </a:p>
        </p:txBody>
      </p:sp>
      <p:sp>
        <p:nvSpPr>
          <p:cNvPr id="901" name="Google Shape;901;p77"/>
          <p:cNvSpPr txBox="1"/>
          <p:nvPr/>
        </p:nvSpPr>
        <p:spPr>
          <a:xfrm>
            <a:off x="5105400" y="1146301"/>
            <a:ext cx="3886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 sz="1800" u="none" cap="none" strike="noStrike">
                <a:solidFill>
                  <a:srgbClr val="4D4D4D"/>
                </a:solidFill>
                <a:latin typeface="Titillium Web"/>
                <a:ea typeface="Titillium Web"/>
                <a:cs typeface="Titillium Web"/>
                <a:sym typeface="Titillium Web"/>
              </a:rPr>
              <a:t>When price changes : </a:t>
            </a:r>
            <a:r>
              <a:rPr i="0" lang="en" sz="1800" u="none" cap="none" strike="noStrike">
                <a:solidFill>
                  <a:srgbClr val="4D4D4D"/>
                </a:solidFill>
                <a:latin typeface="Titillium Web"/>
                <a:ea typeface="Titillium Web"/>
                <a:cs typeface="Titillium Web"/>
                <a:sym typeface="Titillium Web"/>
              </a:rPr>
              <a:t>With an decrease in the price of labor, the isocost curve becomes flatter and the producer will substitute OK</a:t>
            </a:r>
            <a:r>
              <a:rPr baseline="-25000" i="0" lang="en" sz="1800" u="none" cap="none" strike="noStrike">
                <a:solidFill>
                  <a:srgbClr val="4D4D4D"/>
                </a:solidFill>
                <a:latin typeface="Titillium Web"/>
                <a:ea typeface="Titillium Web"/>
                <a:cs typeface="Titillium Web"/>
                <a:sym typeface="Titillium Web"/>
              </a:rPr>
              <a:t>2 </a:t>
            </a:r>
            <a:r>
              <a:rPr i="0" lang="en" sz="1800" u="none" cap="none" strike="noStrike">
                <a:solidFill>
                  <a:srgbClr val="4D4D4D"/>
                </a:solidFill>
                <a:latin typeface="Titillium Web"/>
                <a:ea typeface="Titillium Web"/>
                <a:cs typeface="Titillium Web"/>
                <a:sym typeface="Titillium Web"/>
              </a:rPr>
              <a:t>, OL</a:t>
            </a:r>
            <a:r>
              <a:rPr baseline="-25000" i="0" lang="en" sz="1800" u="none" cap="none" strike="noStrike">
                <a:solidFill>
                  <a:srgbClr val="4D4D4D"/>
                </a:solidFill>
                <a:latin typeface="Titillium Web"/>
                <a:ea typeface="Titillium Web"/>
                <a:cs typeface="Titillium Web"/>
                <a:sym typeface="Titillium Web"/>
              </a:rPr>
              <a:t>2 </a:t>
            </a:r>
            <a:r>
              <a:rPr i="0" lang="en" sz="1800" u="none" cap="none" strike="noStrike">
                <a:solidFill>
                  <a:srgbClr val="4D4D4D"/>
                </a:solidFill>
                <a:latin typeface="Titillium Web"/>
                <a:ea typeface="Titillium Web"/>
                <a:cs typeface="Titillium Web"/>
                <a:sym typeface="Titillium Web"/>
              </a:rPr>
              <a:t>combination of capital and labor instead of OK</a:t>
            </a:r>
            <a:r>
              <a:rPr baseline="-25000" i="0" lang="en" sz="1800" u="none" cap="none" strike="noStrike">
                <a:solidFill>
                  <a:srgbClr val="4D4D4D"/>
                </a:solidFill>
                <a:latin typeface="Titillium Web"/>
                <a:ea typeface="Titillium Web"/>
                <a:cs typeface="Titillium Web"/>
                <a:sym typeface="Titillium Web"/>
              </a:rPr>
              <a:t>3</a:t>
            </a:r>
            <a:r>
              <a:rPr i="0" lang="en" sz="1800" u="none" cap="none" strike="noStrike">
                <a:solidFill>
                  <a:srgbClr val="4D4D4D"/>
                </a:solidFill>
                <a:latin typeface="Titillium Web"/>
                <a:ea typeface="Titillium Web"/>
                <a:cs typeface="Titillium Web"/>
                <a:sym typeface="Titillium Web"/>
              </a:rPr>
              <a:t>, OL</a:t>
            </a:r>
            <a:r>
              <a:rPr baseline="-25000" i="0" lang="en" sz="1800" u="none" cap="none" strike="noStrike">
                <a:solidFill>
                  <a:srgbClr val="4D4D4D"/>
                </a:solidFill>
                <a:latin typeface="Titillium Web"/>
                <a:ea typeface="Titillium Web"/>
                <a:cs typeface="Titillium Web"/>
                <a:sym typeface="Titillium Web"/>
              </a:rPr>
              <a:t>3</a:t>
            </a:r>
            <a:r>
              <a:rPr i="0" lang="en" sz="1800" u="none" cap="none" strike="noStrike">
                <a:solidFill>
                  <a:srgbClr val="4D4D4D"/>
                </a:solidFill>
                <a:latin typeface="Titillium Web"/>
                <a:ea typeface="Titillium Web"/>
                <a:cs typeface="Titillium Web"/>
                <a:sym typeface="Titillium Web"/>
              </a:rPr>
              <a:t> to produce the same level of output.</a:t>
            </a:r>
            <a:endParaRPr i="0" sz="1800" u="none" cap="none" strike="noStrike">
              <a:solidFill>
                <a:srgbClr val="4D4D4D"/>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5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8"/>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Returns</a:t>
            </a:r>
            <a:endParaRPr>
              <a:solidFill>
                <a:srgbClr val="FF004E"/>
              </a:solidFill>
            </a:endParaRPr>
          </a:p>
        </p:txBody>
      </p:sp>
      <p:sp>
        <p:nvSpPr>
          <p:cNvPr id="907" name="Google Shape;907;p78"/>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Clr>
                <a:srgbClr val="4D4D4D"/>
              </a:buClr>
              <a:buSzPts val="2400"/>
              <a:buChar char="●"/>
            </a:pPr>
            <a:r>
              <a:rPr lang="en" sz="2400">
                <a:solidFill>
                  <a:srgbClr val="4D4D4D"/>
                </a:solidFill>
              </a:rPr>
              <a:t>The law of returns to scale states that when all factors of production are increased in same proportion, the output will increase but the increase may be at an increasing rate or constant rate or decreasing rate.</a:t>
            </a:r>
            <a:endParaRPr sz="2400">
              <a:solidFill>
                <a:srgbClr val="4D4D4D"/>
              </a:solidFill>
            </a:endParaRPr>
          </a:p>
          <a:p>
            <a:pPr indent="0" lvl="0" marL="457200" rtl="0" algn="l">
              <a:spcBef>
                <a:spcPts val="600"/>
              </a:spcBef>
              <a:spcAft>
                <a:spcPts val="0"/>
              </a:spcAft>
              <a:buNone/>
            </a:pPr>
            <a:r>
              <a:t/>
            </a:r>
            <a:endParaRPr sz="2400">
              <a:solidFill>
                <a:srgbClr val="4D4D4D"/>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79"/>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3 Aspects of </a:t>
            </a:r>
            <a:r>
              <a:rPr lang="en">
                <a:solidFill>
                  <a:srgbClr val="FF004E"/>
                </a:solidFill>
              </a:rPr>
              <a:t>Law of Returns </a:t>
            </a:r>
            <a:endParaRPr>
              <a:solidFill>
                <a:srgbClr val="FF004E"/>
              </a:solidFill>
            </a:endParaRPr>
          </a:p>
        </p:txBody>
      </p:sp>
      <p:sp>
        <p:nvSpPr>
          <p:cNvPr id="913" name="Google Shape;913;p79"/>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SzPts val="2400"/>
              <a:buChar char="●"/>
            </a:pPr>
            <a:r>
              <a:rPr lang="en" sz="2400"/>
              <a:t>Three Aspects of Law of Returns</a:t>
            </a:r>
            <a:endParaRPr sz="2400"/>
          </a:p>
          <a:p>
            <a:pPr indent="-381000" lvl="0" marL="800100" rtl="0" algn="l">
              <a:spcBef>
                <a:spcPts val="1080"/>
              </a:spcBef>
              <a:spcAft>
                <a:spcPts val="0"/>
              </a:spcAft>
              <a:buClr>
                <a:srgbClr val="FFD400"/>
              </a:buClr>
              <a:buSzPts val="2400"/>
              <a:buChar char="●"/>
            </a:pPr>
            <a:r>
              <a:rPr lang="en" sz="2400">
                <a:solidFill>
                  <a:srgbClr val="4D4D4D"/>
                </a:solidFill>
              </a:rPr>
              <a:t>Increasing returns to scale: When output increases by a larger proportion than inputs</a:t>
            </a:r>
            <a:endParaRPr sz="2400">
              <a:solidFill>
                <a:srgbClr val="4D4D4D"/>
              </a:solidFill>
            </a:endParaRPr>
          </a:p>
          <a:p>
            <a:pPr indent="-381000" lvl="0" marL="800100" rtl="0" algn="l">
              <a:spcBef>
                <a:spcPts val="480"/>
              </a:spcBef>
              <a:spcAft>
                <a:spcPts val="0"/>
              </a:spcAft>
              <a:buClr>
                <a:srgbClr val="FFD400"/>
              </a:buClr>
              <a:buSzPts val="2400"/>
              <a:buChar char="●"/>
            </a:pPr>
            <a:r>
              <a:rPr lang="en" sz="2400">
                <a:solidFill>
                  <a:srgbClr val="4D4D4D"/>
                </a:solidFill>
              </a:rPr>
              <a:t>Decreasing returns to scale: When output increases by a smaller proportion than inputs</a:t>
            </a:r>
            <a:endParaRPr sz="2400">
              <a:solidFill>
                <a:srgbClr val="4D4D4D"/>
              </a:solidFill>
            </a:endParaRPr>
          </a:p>
          <a:p>
            <a:pPr indent="-381000" lvl="0" marL="800100" rtl="0" algn="l">
              <a:spcBef>
                <a:spcPts val="480"/>
              </a:spcBef>
              <a:spcAft>
                <a:spcPts val="0"/>
              </a:spcAft>
              <a:buClr>
                <a:srgbClr val="FFD400"/>
              </a:buClr>
              <a:buSzPts val="2400"/>
              <a:buChar char="●"/>
            </a:pPr>
            <a:r>
              <a:rPr lang="en" sz="2400">
                <a:solidFill>
                  <a:srgbClr val="4D4D4D"/>
                </a:solidFill>
              </a:rPr>
              <a:t>Constant returns to scale: When output increases by the same proportion as inputs</a:t>
            </a:r>
            <a:endParaRPr sz="2400"/>
          </a:p>
          <a:p>
            <a:pPr indent="0" lvl="0" marL="45720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animEffect filter="fade" transition="in">
                                      <p:cBhvr>
                                        <p:cTn dur="1000"/>
                                        <p:tgtEl>
                                          <p:spTgt spid="9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1" st="1"/>
                                            </p:txEl>
                                          </p:spTgt>
                                        </p:tgtEl>
                                        <p:attrNameLst>
                                          <p:attrName>style.visibility</p:attrName>
                                        </p:attrNameLst>
                                      </p:cBhvr>
                                      <p:to>
                                        <p:strVal val="visible"/>
                                      </p:to>
                                    </p:set>
                                    <p:animEffect filter="fade" transition="in">
                                      <p:cBhvr>
                                        <p:cTn dur="1000"/>
                                        <p:tgtEl>
                                          <p:spTgt spid="9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2" st="2"/>
                                            </p:txEl>
                                          </p:spTgt>
                                        </p:tgtEl>
                                        <p:attrNameLst>
                                          <p:attrName>style.visibility</p:attrName>
                                        </p:attrNameLst>
                                      </p:cBhvr>
                                      <p:to>
                                        <p:strVal val="visible"/>
                                      </p:to>
                                    </p:set>
                                    <p:animEffect filter="fade" transition="in">
                                      <p:cBhvr>
                                        <p:cTn dur="1000"/>
                                        <p:tgtEl>
                                          <p:spTgt spid="9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3" st="3"/>
                                            </p:txEl>
                                          </p:spTgt>
                                        </p:tgtEl>
                                        <p:attrNameLst>
                                          <p:attrName>style.visibility</p:attrName>
                                        </p:attrNameLst>
                                      </p:cBhvr>
                                      <p:to>
                                        <p:strVal val="visible"/>
                                      </p:to>
                                    </p:set>
                                    <p:animEffect filter="fade" transition="in">
                                      <p:cBhvr>
                                        <p:cTn dur="1000"/>
                                        <p:tgtEl>
                                          <p:spTgt spid="9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4" st="4"/>
                                            </p:txEl>
                                          </p:spTgt>
                                        </p:tgtEl>
                                        <p:attrNameLst>
                                          <p:attrName>style.visibility</p:attrName>
                                        </p:attrNameLst>
                                      </p:cBhvr>
                                      <p:to>
                                        <p:strVal val="visible"/>
                                      </p:to>
                                    </p:set>
                                    <p:animEffect filter="fade" transition="in">
                                      <p:cBhvr>
                                        <p:cTn dur="1000"/>
                                        <p:tgtEl>
                                          <p:spTgt spid="9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80"/>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Returns - Increasing Returns to Scale? </a:t>
            </a:r>
            <a:endParaRPr>
              <a:solidFill>
                <a:srgbClr val="FF004E"/>
              </a:solidFill>
            </a:endParaRPr>
          </a:p>
        </p:txBody>
      </p:sp>
      <p:graphicFrame>
        <p:nvGraphicFramePr>
          <p:cNvPr id="919" name="Google Shape;919;p80"/>
          <p:cNvGraphicFramePr/>
          <p:nvPr/>
        </p:nvGraphicFramePr>
        <p:xfrm>
          <a:off x="552650" y="1549975"/>
          <a:ext cx="3000000" cy="3000000"/>
        </p:xfrm>
        <a:graphic>
          <a:graphicData uri="http://schemas.openxmlformats.org/drawingml/2006/table">
            <a:tbl>
              <a:tblPr bandRow="1" firstRow="1">
                <a:noFill/>
                <a:tableStyleId>{AC628BDE-DCD0-490D-95B2-C253C473550F}</a:tableStyleId>
              </a:tblPr>
              <a:tblGrid>
                <a:gridCol w="2074575"/>
                <a:gridCol w="2074575"/>
                <a:gridCol w="2074575"/>
                <a:gridCol w="2074575"/>
              </a:tblGrid>
              <a:tr h="530725">
                <a:tc>
                  <a:txBody>
                    <a:bodyPr/>
                    <a:lstStyle/>
                    <a:p>
                      <a:pPr indent="0" lvl="0" marL="0" marR="0" rtl="0" algn="ctr">
                        <a:spcBef>
                          <a:spcPts val="0"/>
                        </a:spcBef>
                        <a:spcAft>
                          <a:spcPts val="0"/>
                        </a:spcAft>
                        <a:buNone/>
                      </a:pPr>
                      <a:r>
                        <a:rPr lang="en" sz="1900" u="none" cap="none" strike="noStrike"/>
                        <a:t>Units of Labor (L)</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Units of Capital (K)</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Total Units of Inputs (L+K)</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Total Product (TP)</a:t>
                      </a:r>
                      <a:endParaRPr sz="1900" u="none" cap="none" strike="noStrike"/>
                    </a:p>
                  </a:txBody>
                  <a:tcPr marT="45725" marB="45725" marR="91450" marL="91450"/>
                </a:tc>
              </a:tr>
              <a:tr h="504275">
                <a:tc>
                  <a:txBody>
                    <a:bodyPr/>
                    <a:lstStyle/>
                    <a:p>
                      <a:pPr indent="0" lvl="0" marL="0" marR="0" rtl="0" algn="ctr">
                        <a:spcBef>
                          <a:spcPts val="0"/>
                        </a:spcBef>
                        <a:spcAft>
                          <a:spcPts val="0"/>
                        </a:spcAft>
                        <a:buNone/>
                      </a:pPr>
                      <a:r>
                        <a:rPr b="1" lang="en" sz="2000" u="none" cap="none" strike="noStrike"/>
                        <a:t>1</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1</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1L+1K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5</a:t>
                      </a:r>
                      <a:endParaRPr b="1" sz="2000" u="none" cap="none" strike="noStrike"/>
                    </a:p>
                  </a:txBody>
                  <a:tcPr marT="45725" marB="45725" marR="91450" marL="91450"/>
                </a:tc>
              </a:tr>
              <a:tr h="504275">
                <a:tc>
                  <a:txBody>
                    <a:bodyPr/>
                    <a:lstStyle/>
                    <a:p>
                      <a:pPr indent="0" lvl="0" marL="0" marR="0" rtl="0" algn="ctr">
                        <a:spcBef>
                          <a:spcPts val="0"/>
                        </a:spcBef>
                        <a:spcAft>
                          <a:spcPts val="0"/>
                        </a:spcAft>
                        <a:buNone/>
                      </a:pPr>
                      <a:r>
                        <a:rPr b="1" lang="en" sz="2000" u="none" cap="none" strike="noStrike"/>
                        <a:t>2</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2</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2L+2K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12</a:t>
                      </a:r>
                      <a:endParaRPr b="1" sz="2000" u="none" cap="none" strike="noStrike"/>
                    </a:p>
                  </a:txBody>
                  <a:tcPr marT="45725" marB="45725" marR="91450" marL="91450"/>
                </a:tc>
              </a:tr>
              <a:tr h="504275">
                <a:tc>
                  <a:txBody>
                    <a:bodyPr/>
                    <a:lstStyle/>
                    <a:p>
                      <a:pPr indent="0" lvl="0" marL="0" marR="0" rtl="0" algn="ctr">
                        <a:spcBef>
                          <a:spcPts val="0"/>
                        </a:spcBef>
                        <a:spcAft>
                          <a:spcPts val="0"/>
                        </a:spcAft>
                        <a:buNone/>
                      </a:pPr>
                      <a:r>
                        <a:rPr b="1" lang="en" sz="2000" u="none" cap="none" strike="noStrike"/>
                        <a:t>4</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4</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4L+4K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30</a:t>
                      </a:r>
                      <a:endParaRPr b="1" sz="2000" u="none" cap="none" strike="noStrike"/>
                    </a:p>
                  </a:txBody>
                  <a:tcPr marT="45725" marB="45725" marR="91450" marL="91450"/>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3" name="Shape 923"/>
        <p:cNvGrpSpPr/>
        <p:nvPr/>
      </p:nvGrpSpPr>
      <p:grpSpPr>
        <a:xfrm>
          <a:off x="0" y="0"/>
          <a:ext cx="0" cy="0"/>
          <a:chOff x="0" y="0"/>
          <a:chExt cx="0" cy="0"/>
        </a:xfrm>
      </p:grpSpPr>
      <p:sp>
        <p:nvSpPr>
          <p:cNvPr descr="title-id" id="924" name="Google Shape;924;p81"/>
          <p:cNvSpPr txBox="1"/>
          <p:nvPr/>
        </p:nvSpPr>
        <p:spPr>
          <a:xfrm>
            <a:off x="-32600" y="119875"/>
            <a:ext cx="9144000" cy="115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 you think the increasing returns to scale occur?</a:t>
            </a:r>
            <a:endParaRPr sz="3600">
              <a:solidFill>
                <a:srgbClr val="424242"/>
              </a:solidFill>
              <a:latin typeface="Lato"/>
              <a:ea typeface="Lato"/>
              <a:cs typeface="Lato"/>
              <a:sym typeface="Lato"/>
            </a:endParaRPr>
          </a:p>
        </p:txBody>
      </p:sp>
      <p:sp>
        <p:nvSpPr>
          <p:cNvPr id="925" name="Google Shape;925;p81"/>
          <p:cNvSpPr txBox="1"/>
          <p:nvPr/>
        </p:nvSpPr>
        <p:spPr>
          <a:xfrm>
            <a:off x="196150" y="1591000"/>
            <a:ext cx="88158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Because some technologies can only be implemented at a large scale of production</a:t>
            </a:r>
            <a:endParaRPr b="1" sz="2400">
              <a:solidFill>
                <a:srgbClr val="FF004E"/>
              </a:solidFill>
              <a:latin typeface="Titillium Web"/>
              <a:ea typeface="Titillium Web"/>
              <a:cs typeface="Titillium Web"/>
              <a:sym typeface="Titillium Web"/>
            </a:endParaRPr>
          </a:p>
        </p:txBody>
      </p:sp>
      <p:sp>
        <p:nvSpPr>
          <p:cNvPr id="926" name="Google Shape;926;p81"/>
          <p:cNvSpPr txBox="1"/>
          <p:nvPr/>
        </p:nvSpPr>
        <p:spPr>
          <a:xfrm>
            <a:off x="217875" y="3018125"/>
            <a:ext cx="87942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Because law of large numbers may reduce risk as scale increases</a:t>
            </a:r>
            <a:endParaRPr b="1" sz="2400">
              <a:solidFill>
                <a:srgbClr val="0055FF"/>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82"/>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Returns - WHY Increasing Returns to Scale? </a:t>
            </a:r>
            <a:endParaRPr>
              <a:solidFill>
                <a:srgbClr val="FF004E"/>
              </a:solidFill>
            </a:endParaRPr>
          </a:p>
        </p:txBody>
      </p:sp>
      <p:sp>
        <p:nvSpPr>
          <p:cNvPr id="932" name="Google Shape;932;p82"/>
          <p:cNvSpPr txBox="1"/>
          <p:nvPr>
            <p:ph idx="1" type="body"/>
          </p:nvPr>
        </p:nvSpPr>
        <p:spPr>
          <a:xfrm>
            <a:off x="615825" y="12815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SzPts val="2400"/>
              <a:buChar char="●"/>
            </a:pPr>
            <a:r>
              <a:rPr b="1" lang="en" sz="2400">
                <a:solidFill>
                  <a:srgbClr val="4D4D4D"/>
                </a:solidFill>
              </a:rPr>
              <a:t>Indivisibilities:</a:t>
            </a:r>
            <a:r>
              <a:rPr lang="en" sz="2400">
                <a:solidFill>
                  <a:srgbClr val="4D4D4D"/>
                </a:solidFill>
              </a:rPr>
              <a:t> Some technologies can only be implemented at a large scale of production.</a:t>
            </a:r>
            <a:endParaRPr sz="2400">
              <a:solidFill>
                <a:srgbClr val="4D4D4D"/>
              </a:solidFill>
            </a:endParaRPr>
          </a:p>
          <a:p>
            <a:pPr indent="-381000" lvl="0" marL="457200" rtl="0" algn="l">
              <a:spcBef>
                <a:spcPts val="560"/>
              </a:spcBef>
              <a:spcAft>
                <a:spcPts val="0"/>
              </a:spcAft>
              <a:buClr>
                <a:srgbClr val="FFD400"/>
              </a:buClr>
              <a:buSzPts val="2400"/>
              <a:buChar char="●"/>
            </a:pPr>
            <a:r>
              <a:rPr b="1" lang="en" sz="2400">
                <a:solidFill>
                  <a:srgbClr val="4D4D4D"/>
                </a:solidFill>
              </a:rPr>
              <a:t>Subdivision of tasks:</a:t>
            </a:r>
            <a:r>
              <a:rPr lang="en" sz="2400">
                <a:solidFill>
                  <a:srgbClr val="4D4D4D"/>
                </a:solidFill>
              </a:rPr>
              <a:t> Larger scale allows increased division of tasks and increases specialization.</a:t>
            </a:r>
            <a:endParaRPr sz="2400">
              <a:solidFill>
                <a:srgbClr val="4D4D4D"/>
              </a:solidFill>
            </a:endParaRPr>
          </a:p>
          <a:p>
            <a:pPr indent="-381000" lvl="0" marL="457200" rtl="0" algn="l">
              <a:lnSpc>
                <a:spcPct val="90000"/>
              </a:lnSpc>
              <a:spcBef>
                <a:spcPts val="1080"/>
              </a:spcBef>
              <a:spcAft>
                <a:spcPts val="0"/>
              </a:spcAft>
              <a:buClr>
                <a:srgbClr val="FFD400"/>
              </a:buClr>
              <a:buSzPts val="2400"/>
              <a:buChar char="●"/>
            </a:pPr>
            <a:r>
              <a:rPr b="1" lang="en" sz="2400">
                <a:solidFill>
                  <a:srgbClr val="4D4D4D"/>
                </a:solidFill>
              </a:rPr>
              <a:t>Probabilistic efficiencies: </a:t>
            </a:r>
            <a:r>
              <a:rPr lang="en" sz="2400">
                <a:solidFill>
                  <a:srgbClr val="4D4D4D"/>
                </a:solidFill>
              </a:rPr>
              <a:t>Law of large numbers may reduce risk as scale increases.</a:t>
            </a:r>
            <a:endParaRPr sz="2400">
              <a:solidFill>
                <a:srgbClr val="4D4D4D"/>
              </a:solidFill>
            </a:endParaRPr>
          </a:p>
          <a:p>
            <a:pPr indent="0" lvl="0" marL="457200" rtl="0" algn="l">
              <a:spcBef>
                <a:spcPts val="560"/>
              </a:spcBef>
              <a:spcAft>
                <a:spcPts val="0"/>
              </a:spcAft>
              <a:buNone/>
            </a:pPr>
            <a:r>
              <a:t/>
            </a:r>
            <a:endParaRPr sz="2400">
              <a:solidFill>
                <a:srgbClr val="4D4D4D"/>
              </a:solidFill>
            </a:endParaRPr>
          </a:p>
          <a:p>
            <a:pPr indent="0" lvl="0" marL="457200" rtl="0" algn="l">
              <a:spcBef>
                <a:spcPts val="4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xEl>
                                              <p:pRg end="0" st="0"/>
                                            </p:txEl>
                                          </p:spTgt>
                                        </p:tgtEl>
                                        <p:attrNameLst>
                                          <p:attrName>style.visibility</p:attrName>
                                        </p:attrNameLst>
                                      </p:cBhvr>
                                      <p:to>
                                        <p:strVal val="visible"/>
                                      </p:to>
                                    </p:set>
                                    <p:animEffect filter="fade" transition="in">
                                      <p:cBhvr>
                                        <p:cTn dur="1000"/>
                                        <p:tgtEl>
                                          <p:spTgt spid="9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xEl>
                                              <p:pRg end="1" st="1"/>
                                            </p:txEl>
                                          </p:spTgt>
                                        </p:tgtEl>
                                        <p:attrNameLst>
                                          <p:attrName>style.visibility</p:attrName>
                                        </p:attrNameLst>
                                      </p:cBhvr>
                                      <p:to>
                                        <p:strVal val="visible"/>
                                      </p:to>
                                    </p:set>
                                    <p:animEffect filter="fade" transition="in">
                                      <p:cBhvr>
                                        <p:cTn dur="1000"/>
                                        <p:tgtEl>
                                          <p:spTgt spid="9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xEl>
                                              <p:pRg end="2" st="2"/>
                                            </p:txEl>
                                          </p:spTgt>
                                        </p:tgtEl>
                                        <p:attrNameLst>
                                          <p:attrName>style.visibility</p:attrName>
                                        </p:attrNameLst>
                                      </p:cBhvr>
                                      <p:to>
                                        <p:strVal val="visible"/>
                                      </p:to>
                                    </p:set>
                                    <p:animEffect filter="fade" transition="in">
                                      <p:cBhvr>
                                        <p:cTn dur="1000"/>
                                        <p:tgtEl>
                                          <p:spTgt spid="9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xEl>
                                              <p:pRg end="3" st="3"/>
                                            </p:txEl>
                                          </p:spTgt>
                                        </p:tgtEl>
                                        <p:attrNameLst>
                                          <p:attrName>style.visibility</p:attrName>
                                        </p:attrNameLst>
                                      </p:cBhvr>
                                      <p:to>
                                        <p:strVal val="visible"/>
                                      </p:to>
                                    </p:set>
                                    <p:animEffect filter="fade" transition="in">
                                      <p:cBhvr>
                                        <p:cTn dur="1000"/>
                                        <p:tgtEl>
                                          <p:spTgt spid="9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xEl>
                                              <p:pRg end="4" st="4"/>
                                            </p:txEl>
                                          </p:spTgt>
                                        </p:tgtEl>
                                        <p:attrNameLst>
                                          <p:attrName>style.visibility</p:attrName>
                                        </p:attrNameLst>
                                      </p:cBhvr>
                                      <p:to>
                                        <p:strVal val="visible"/>
                                      </p:to>
                                    </p:set>
                                    <p:animEffect filter="fade" transition="in">
                                      <p:cBhvr>
                                        <p:cTn dur="1000"/>
                                        <p:tgtEl>
                                          <p:spTgt spid="9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83"/>
          <p:cNvSpPr txBox="1"/>
          <p:nvPr>
            <p:ph type="title"/>
          </p:nvPr>
        </p:nvSpPr>
        <p:spPr>
          <a:xfrm>
            <a:off x="615825" y="422500"/>
            <a:ext cx="8375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4800"/>
              <a:buFont typeface="Times New Roman"/>
              <a:buNone/>
            </a:pPr>
            <a:r>
              <a:rPr lang="en" sz="2400">
                <a:solidFill>
                  <a:schemeClr val="accent1"/>
                </a:solidFill>
              </a:rPr>
              <a:t>Increasing Returns to Scale</a:t>
            </a:r>
            <a:endParaRPr sz="2400">
              <a:solidFill>
                <a:schemeClr val="accent1"/>
              </a:solidFill>
            </a:endParaRPr>
          </a:p>
        </p:txBody>
      </p:sp>
      <p:sp>
        <p:nvSpPr>
          <p:cNvPr id="938" name="Google Shape;938;p83"/>
          <p:cNvSpPr txBox="1"/>
          <p:nvPr/>
        </p:nvSpPr>
        <p:spPr>
          <a:xfrm>
            <a:off x="76200" y="895350"/>
            <a:ext cx="8915400" cy="4191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cxnSp>
        <p:nvCxnSpPr>
          <p:cNvPr id="939" name="Google Shape;939;p83"/>
          <p:cNvCxnSpPr/>
          <p:nvPr/>
        </p:nvCxnSpPr>
        <p:spPr>
          <a:xfrm rot="-5400000">
            <a:off x="-571544" y="3143294"/>
            <a:ext cx="29718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940" name="Google Shape;940;p83"/>
          <p:cNvCxnSpPr/>
          <p:nvPr/>
        </p:nvCxnSpPr>
        <p:spPr>
          <a:xfrm>
            <a:off x="914400" y="4629150"/>
            <a:ext cx="41910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941" name="Google Shape;941;p83"/>
          <p:cNvCxnSpPr/>
          <p:nvPr/>
        </p:nvCxnSpPr>
        <p:spPr>
          <a:xfrm flipH="1" rot="10800000">
            <a:off x="914400" y="2114550"/>
            <a:ext cx="2895600" cy="2514600"/>
          </a:xfrm>
          <a:prstGeom prst="straightConnector1">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510"/>
              </a:srgbClr>
            </a:outerShdw>
          </a:effectLst>
        </p:spPr>
      </p:cxnSp>
      <p:sp>
        <p:nvSpPr>
          <p:cNvPr id="942" name="Google Shape;942;p83"/>
          <p:cNvSpPr/>
          <p:nvPr/>
        </p:nvSpPr>
        <p:spPr>
          <a:xfrm>
            <a:off x="1246909" y="1870364"/>
            <a:ext cx="2493818" cy="2514600"/>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3" name="Google Shape;943;p83"/>
          <p:cNvSpPr/>
          <p:nvPr/>
        </p:nvSpPr>
        <p:spPr>
          <a:xfrm>
            <a:off x="2133600" y="1657350"/>
            <a:ext cx="2437707" cy="2055685"/>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4" name="Google Shape;944;p83"/>
          <p:cNvSpPr/>
          <p:nvPr/>
        </p:nvSpPr>
        <p:spPr>
          <a:xfrm>
            <a:off x="2667000" y="1581150"/>
            <a:ext cx="2362893" cy="1829371"/>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5" name="Google Shape;945;p83"/>
          <p:cNvSpPr txBox="1"/>
          <p:nvPr/>
        </p:nvSpPr>
        <p:spPr>
          <a:xfrm>
            <a:off x="457200" y="1504950"/>
            <a:ext cx="42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K</a:t>
            </a:r>
            <a:endParaRPr b="0" baseline="-25000" i="0" sz="1800" u="none" cap="none" strike="noStrike">
              <a:solidFill>
                <a:schemeClr val="dk1"/>
              </a:solidFill>
              <a:latin typeface="Calibri"/>
              <a:ea typeface="Calibri"/>
              <a:cs typeface="Calibri"/>
              <a:sym typeface="Calibri"/>
            </a:endParaRPr>
          </a:p>
        </p:txBody>
      </p:sp>
      <p:sp>
        <p:nvSpPr>
          <p:cNvPr id="946" name="Google Shape;946;p83"/>
          <p:cNvSpPr txBox="1"/>
          <p:nvPr/>
        </p:nvSpPr>
        <p:spPr>
          <a:xfrm>
            <a:off x="4913692" y="4564618"/>
            <a:ext cx="40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L</a:t>
            </a:r>
            <a:endParaRPr b="0" baseline="-25000" i="0" sz="1800" u="none" cap="none" strike="noStrike">
              <a:solidFill>
                <a:schemeClr val="dk1"/>
              </a:solidFill>
              <a:latin typeface="Calibri"/>
              <a:ea typeface="Calibri"/>
              <a:cs typeface="Calibri"/>
              <a:sym typeface="Calibri"/>
            </a:endParaRPr>
          </a:p>
        </p:txBody>
      </p:sp>
      <p:sp>
        <p:nvSpPr>
          <p:cNvPr id="947" name="Google Shape;947;p83"/>
          <p:cNvSpPr txBox="1"/>
          <p:nvPr/>
        </p:nvSpPr>
        <p:spPr>
          <a:xfrm>
            <a:off x="609600" y="4629150"/>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O</a:t>
            </a:r>
            <a:endParaRPr b="0" i="0" sz="1800" u="none" cap="none" strike="noStrike">
              <a:solidFill>
                <a:schemeClr val="dk1"/>
              </a:solidFill>
              <a:latin typeface="Calibri"/>
              <a:ea typeface="Calibri"/>
              <a:cs typeface="Calibri"/>
              <a:sym typeface="Calibri"/>
            </a:endParaRPr>
          </a:p>
        </p:txBody>
      </p:sp>
      <p:sp>
        <p:nvSpPr>
          <p:cNvPr id="948" name="Google Shape;948;p83"/>
          <p:cNvSpPr txBox="1"/>
          <p:nvPr/>
        </p:nvSpPr>
        <p:spPr>
          <a:xfrm>
            <a:off x="3657600" y="41719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10</a:t>
            </a:r>
            <a:endParaRPr b="0" i="0" sz="1800" u="none" cap="none" strike="noStrike">
              <a:solidFill>
                <a:schemeClr val="dk1"/>
              </a:solidFill>
              <a:latin typeface="Calibri"/>
              <a:ea typeface="Calibri"/>
              <a:cs typeface="Calibri"/>
              <a:sym typeface="Calibri"/>
            </a:endParaRPr>
          </a:p>
        </p:txBody>
      </p:sp>
      <p:sp>
        <p:nvSpPr>
          <p:cNvPr id="949" name="Google Shape;949;p83"/>
          <p:cNvSpPr txBox="1"/>
          <p:nvPr/>
        </p:nvSpPr>
        <p:spPr>
          <a:xfrm>
            <a:off x="4534296" y="36385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a:t>
            </a:r>
            <a:endParaRPr b="0" i="0" sz="1800" u="none" cap="none" strike="noStrike">
              <a:solidFill>
                <a:schemeClr val="dk1"/>
              </a:solidFill>
              <a:latin typeface="Calibri"/>
              <a:ea typeface="Calibri"/>
              <a:cs typeface="Calibri"/>
              <a:sym typeface="Calibri"/>
            </a:endParaRPr>
          </a:p>
        </p:txBody>
      </p:sp>
      <p:sp>
        <p:nvSpPr>
          <p:cNvPr id="950" name="Google Shape;950;p83"/>
          <p:cNvSpPr txBox="1"/>
          <p:nvPr/>
        </p:nvSpPr>
        <p:spPr>
          <a:xfrm>
            <a:off x="4991496" y="32575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30</a:t>
            </a:r>
            <a:endParaRPr b="0" i="0" sz="1800" u="none" cap="none" strike="noStrike">
              <a:solidFill>
                <a:schemeClr val="dk1"/>
              </a:solidFill>
              <a:latin typeface="Calibri"/>
              <a:ea typeface="Calibri"/>
              <a:cs typeface="Calibri"/>
              <a:sym typeface="Calibri"/>
            </a:endParaRPr>
          </a:p>
        </p:txBody>
      </p:sp>
      <p:sp>
        <p:nvSpPr>
          <p:cNvPr id="951" name="Google Shape;951;p83"/>
          <p:cNvSpPr txBox="1"/>
          <p:nvPr/>
        </p:nvSpPr>
        <p:spPr>
          <a:xfrm>
            <a:off x="5789800" y="2071300"/>
            <a:ext cx="2743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chemeClr val="dk1"/>
                </a:solidFill>
                <a:latin typeface="Titillium Web"/>
                <a:ea typeface="Titillium Web"/>
                <a:cs typeface="Titillium Web"/>
                <a:sym typeface="Titillium Web"/>
              </a:rPr>
              <a:t>The isoquants move closer together as inputs are increased along the line. </a:t>
            </a:r>
            <a:endParaRPr i="0" sz="2400" u="none" cap="none" strike="noStrike">
              <a:solidFill>
                <a:schemeClr val="dk1"/>
              </a:solidFill>
              <a:latin typeface="Titillium Web"/>
              <a:ea typeface="Titillium Web"/>
              <a:cs typeface="Titillium Web"/>
              <a:sym typeface="Titillium Web"/>
            </a:endParaRPr>
          </a:p>
        </p:txBody>
      </p:sp>
      <p:cxnSp>
        <p:nvCxnSpPr>
          <p:cNvPr id="952" name="Google Shape;952;p83"/>
          <p:cNvCxnSpPr/>
          <p:nvPr/>
        </p:nvCxnSpPr>
        <p:spPr>
          <a:xfrm rot="10800000">
            <a:off x="914509" y="3775350"/>
            <a:ext cx="903900" cy="15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53" name="Google Shape;953;p83"/>
          <p:cNvCxnSpPr/>
          <p:nvPr/>
        </p:nvCxnSpPr>
        <p:spPr>
          <a:xfrm>
            <a:off x="1905000" y="3790950"/>
            <a:ext cx="0" cy="8382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54" name="Google Shape;954;p83"/>
          <p:cNvCxnSpPr/>
          <p:nvPr/>
        </p:nvCxnSpPr>
        <p:spPr>
          <a:xfrm rot="10800000">
            <a:off x="914401" y="3105136"/>
            <a:ext cx="1676400" cy="15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55" name="Google Shape;955;p83"/>
          <p:cNvCxnSpPr/>
          <p:nvPr/>
        </p:nvCxnSpPr>
        <p:spPr>
          <a:xfrm rot="10800000">
            <a:off x="914401" y="2800350"/>
            <a:ext cx="2133600" cy="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56" name="Google Shape;956;p83"/>
          <p:cNvCxnSpPr/>
          <p:nvPr/>
        </p:nvCxnSpPr>
        <p:spPr>
          <a:xfrm>
            <a:off x="2590800" y="3181350"/>
            <a:ext cx="0" cy="14478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57" name="Google Shape;957;p83"/>
          <p:cNvCxnSpPr/>
          <p:nvPr/>
        </p:nvCxnSpPr>
        <p:spPr>
          <a:xfrm>
            <a:off x="3048000" y="2800350"/>
            <a:ext cx="0" cy="18288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sp>
        <p:nvSpPr>
          <p:cNvPr id="958" name="Google Shape;958;p83"/>
          <p:cNvSpPr txBox="1"/>
          <p:nvPr/>
        </p:nvSpPr>
        <p:spPr>
          <a:xfrm>
            <a:off x="3810000" y="1745218"/>
            <a:ext cx="41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TP</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84"/>
          <p:cNvSpPr txBox="1"/>
          <p:nvPr>
            <p:ph type="title"/>
          </p:nvPr>
        </p:nvSpPr>
        <p:spPr>
          <a:xfrm>
            <a:off x="609600" y="422500"/>
            <a:ext cx="83820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4800"/>
              <a:buFont typeface="Times New Roman"/>
              <a:buNone/>
            </a:pPr>
            <a:r>
              <a:rPr lang="en" sz="2400">
                <a:solidFill>
                  <a:schemeClr val="accent1"/>
                </a:solidFill>
              </a:rPr>
              <a:t>Constant Returns to Scale</a:t>
            </a:r>
            <a:endParaRPr sz="2400">
              <a:solidFill>
                <a:schemeClr val="accent1"/>
              </a:solidFill>
            </a:endParaRPr>
          </a:p>
        </p:txBody>
      </p:sp>
      <p:sp>
        <p:nvSpPr>
          <p:cNvPr id="964" name="Google Shape;964;p84"/>
          <p:cNvSpPr txBox="1"/>
          <p:nvPr/>
        </p:nvSpPr>
        <p:spPr>
          <a:xfrm>
            <a:off x="76200" y="895350"/>
            <a:ext cx="8915400" cy="4191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cxnSp>
        <p:nvCxnSpPr>
          <p:cNvPr id="965" name="Google Shape;965;p84"/>
          <p:cNvCxnSpPr/>
          <p:nvPr/>
        </p:nvCxnSpPr>
        <p:spPr>
          <a:xfrm rot="-5400000">
            <a:off x="-571544" y="3143294"/>
            <a:ext cx="29718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966" name="Google Shape;966;p84"/>
          <p:cNvCxnSpPr/>
          <p:nvPr/>
        </p:nvCxnSpPr>
        <p:spPr>
          <a:xfrm>
            <a:off x="914400" y="4629150"/>
            <a:ext cx="41910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967" name="Google Shape;967;p84"/>
          <p:cNvCxnSpPr/>
          <p:nvPr/>
        </p:nvCxnSpPr>
        <p:spPr>
          <a:xfrm flipH="1" rot="10800000">
            <a:off x="914400" y="2114550"/>
            <a:ext cx="2895600" cy="2514600"/>
          </a:xfrm>
          <a:prstGeom prst="straightConnector1">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510"/>
              </a:srgbClr>
            </a:outerShdw>
          </a:effectLst>
        </p:spPr>
      </p:cxnSp>
      <p:sp>
        <p:nvSpPr>
          <p:cNvPr id="968" name="Google Shape;968;p84"/>
          <p:cNvSpPr/>
          <p:nvPr/>
        </p:nvSpPr>
        <p:spPr>
          <a:xfrm>
            <a:off x="1087582" y="2190750"/>
            <a:ext cx="1733204" cy="2288286"/>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9" name="Google Shape;969;p84"/>
          <p:cNvSpPr/>
          <p:nvPr/>
        </p:nvSpPr>
        <p:spPr>
          <a:xfrm>
            <a:off x="1447800" y="1809750"/>
            <a:ext cx="2207029" cy="2055685"/>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0" name="Google Shape;970;p84"/>
          <p:cNvSpPr/>
          <p:nvPr/>
        </p:nvSpPr>
        <p:spPr>
          <a:xfrm>
            <a:off x="2438400" y="1581150"/>
            <a:ext cx="2362893" cy="1829371"/>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457200" y="1504950"/>
            <a:ext cx="42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K</a:t>
            </a:r>
            <a:endParaRPr b="0" baseline="-25000" i="0" sz="1800" u="none" cap="none" strike="noStrike">
              <a:solidFill>
                <a:schemeClr val="dk1"/>
              </a:solidFill>
              <a:latin typeface="Calibri"/>
              <a:ea typeface="Calibri"/>
              <a:cs typeface="Calibri"/>
              <a:sym typeface="Calibri"/>
            </a:endParaRPr>
          </a:p>
        </p:txBody>
      </p:sp>
      <p:sp>
        <p:nvSpPr>
          <p:cNvPr id="972" name="Google Shape;972;p84"/>
          <p:cNvSpPr txBox="1"/>
          <p:nvPr/>
        </p:nvSpPr>
        <p:spPr>
          <a:xfrm>
            <a:off x="4913692" y="4564618"/>
            <a:ext cx="40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L</a:t>
            </a:r>
            <a:endParaRPr b="0" baseline="-25000" i="0" sz="1800" u="none" cap="none" strike="noStrike">
              <a:solidFill>
                <a:schemeClr val="dk1"/>
              </a:solidFill>
              <a:latin typeface="Calibri"/>
              <a:ea typeface="Calibri"/>
              <a:cs typeface="Calibri"/>
              <a:sym typeface="Calibri"/>
            </a:endParaRPr>
          </a:p>
        </p:txBody>
      </p:sp>
      <p:sp>
        <p:nvSpPr>
          <p:cNvPr id="973" name="Google Shape;973;p84"/>
          <p:cNvSpPr txBox="1"/>
          <p:nvPr/>
        </p:nvSpPr>
        <p:spPr>
          <a:xfrm>
            <a:off x="609600" y="4629150"/>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O</a:t>
            </a:r>
            <a:endParaRPr b="0" i="0" sz="1800" u="none" cap="none" strike="noStrike">
              <a:solidFill>
                <a:schemeClr val="dk1"/>
              </a:solidFill>
              <a:latin typeface="Calibri"/>
              <a:ea typeface="Calibri"/>
              <a:cs typeface="Calibri"/>
              <a:sym typeface="Calibri"/>
            </a:endParaRPr>
          </a:p>
        </p:txBody>
      </p:sp>
      <p:sp>
        <p:nvSpPr>
          <p:cNvPr id="974" name="Google Shape;974;p84"/>
          <p:cNvSpPr txBox="1"/>
          <p:nvPr/>
        </p:nvSpPr>
        <p:spPr>
          <a:xfrm>
            <a:off x="2819400" y="41719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5</a:t>
            </a:r>
            <a:endParaRPr b="0" i="0" sz="1800" u="none" cap="none" strike="noStrike">
              <a:solidFill>
                <a:schemeClr val="dk1"/>
              </a:solidFill>
              <a:latin typeface="Calibri"/>
              <a:ea typeface="Calibri"/>
              <a:cs typeface="Calibri"/>
              <a:sym typeface="Calibri"/>
            </a:endParaRPr>
          </a:p>
        </p:txBody>
      </p:sp>
      <p:sp>
        <p:nvSpPr>
          <p:cNvPr id="975" name="Google Shape;975;p84"/>
          <p:cNvSpPr txBox="1"/>
          <p:nvPr/>
        </p:nvSpPr>
        <p:spPr>
          <a:xfrm>
            <a:off x="3657600" y="3650218"/>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1</a:t>
            </a:r>
            <a:r>
              <a:rPr b="0" i="0" lang="en"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976" name="Google Shape;976;p84"/>
          <p:cNvSpPr txBox="1"/>
          <p:nvPr/>
        </p:nvSpPr>
        <p:spPr>
          <a:xfrm>
            <a:off x="4762896" y="32575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2</a:t>
            </a:r>
            <a:r>
              <a:rPr b="0" i="0" lang="en"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977" name="Google Shape;977;p84"/>
          <p:cNvSpPr txBox="1"/>
          <p:nvPr/>
        </p:nvSpPr>
        <p:spPr>
          <a:xfrm>
            <a:off x="6019800" y="361950"/>
            <a:ext cx="2743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chemeClr val="dk1"/>
                </a:solidFill>
                <a:latin typeface="Titillium Web"/>
                <a:ea typeface="Titillium Web"/>
                <a:cs typeface="Titillium Web"/>
                <a:sym typeface="Titillium Web"/>
              </a:rPr>
              <a:t>The isoquants are equally spaced together as inputs are increased along the line.</a:t>
            </a:r>
            <a:endParaRPr i="0" sz="2400" u="none" cap="none" strike="noStrike">
              <a:solidFill>
                <a:schemeClr val="dk1"/>
              </a:solidFill>
              <a:latin typeface="Titillium Web"/>
              <a:ea typeface="Titillium Web"/>
              <a:cs typeface="Titillium Web"/>
              <a:sym typeface="Titillium Web"/>
            </a:endParaRPr>
          </a:p>
        </p:txBody>
      </p:sp>
      <p:cxnSp>
        <p:nvCxnSpPr>
          <p:cNvPr id="978" name="Google Shape;978;p84"/>
          <p:cNvCxnSpPr/>
          <p:nvPr/>
        </p:nvCxnSpPr>
        <p:spPr>
          <a:xfrm rot="10800000">
            <a:off x="914400" y="4019550"/>
            <a:ext cx="685800" cy="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79" name="Google Shape;979;p84"/>
          <p:cNvCxnSpPr/>
          <p:nvPr/>
        </p:nvCxnSpPr>
        <p:spPr>
          <a:xfrm rot="10800000">
            <a:off x="914400" y="3470550"/>
            <a:ext cx="1295400" cy="15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80" name="Google Shape;980;p84"/>
          <p:cNvCxnSpPr/>
          <p:nvPr/>
        </p:nvCxnSpPr>
        <p:spPr>
          <a:xfrm rot="10800000">
            <a:off x="914400" y="2860950"/>
            <a:ext cx="1981200" cy="15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81" name="Google Shape;981;p84"/>
          <p:cNvCxnSpPr/>
          <p:nvPr/>
        </p:nvCxnSpPr>
        <p:spPr>
          <a:xfrm>
            <a:off x="1600200" y="4019550"/>
            <a:ext cx="0" cy="609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82" name="Google Shape;982;p84"/>
          <p:cNvCxnSpPr/>
          <p:nvPr/>
        </p:nvCxnSpPr>
        <p:spPr>
          <a:xfrm>
            <a:off x="2209800" y="3486150"/>
            <a:ext cx="0" cy="11430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983" name="Google Shape;983;p84"/>
          <p:cNvCxnSpPr/>
          <p:nvPr/>
        </p:nvCxnSpPr>
        <p:spPr>
          <a:xfrm>
            <a:off x="2895600" y="2952750"/>
            <a:ext cx="0" cy="16764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sp>
        <p:nvSpPr>
          <p:cNvPr id="984" name="Google Shape;984;p84"/>
          <p:cNvSpPr txBox="1"/>
          <p:nvPr/>
        </p:nvSpPr>
        <p:spPr>
          <a:xfrm>
            <a:off x="3810000" y="1745218"/>
            <a:ext cx="41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TP</a:t>
            </a:r>
            <a:endParaRPr b="0" i="0" sz="1800" u="none" cap="none" strike="noStrike">
              <a:solidFill>
                <a:schemeClr val="dk1"/>
              </a:solidFill>
              <a:latin typeface="Calibri"/>
              <a:ea typeface="Calibri"/>
              <a:cs typeface="Calibri"/>
              <a:sym typeface="Calibri"/>
            </a:endParaRPr>
          </a:p>
        </p:txBody>
      </p:sp>
      <p:graphicFrame>
        <p:nvGraphicFramePr>
          <p:cNvPr id="985" name="Google Shape;985;p84"/>
          <p:cNvGraphicFramePr/>
          <p:nvPr/>
        </p:nvGraphicFramePr>
        <p:xfrm>
          <a:off x="5943600" y="3063475"/>
          <a:ext cx="3000000" cy="3000000"/>
        </p:xfrm>
        <a:graphic>
          <a:graphicData uri="http://schemas.openxmlformats.org/drawingml/2006/table">
            <a:tbl>
              <a:tblPr bandRow="1" firstRow="1">
                <a:noFill/>
                <a:tableStyleId>{AC628BDE-DCD0-490D-95B2-C253C473550F}</a:tableStyleId>
              </a:tblPr>
              <a:tblGrid>
                <a:gridCol w="742950"/>
                <a:gridCol w="742950"/>
                <a:gridCol w="742950"/>
                <a:gridCol w="742950"/>
              </a:tblGrid>
              <a:tr h="316775">
                <a:tc>
                  <a:txBody>
                    <a:bodyPr/>
                    <a:lstStyle/>
                    <a:p>
                      <a:pPr indent="0" lvl="0" marL="0" marR="0" rtl="0" algn="ctr">
                        <a:spcBef>
                          <a:spcPts val="0"/>
                        </a:spcBef>
                        <a:spcAft>
                          <a:spcPts val="0"/>
                        </a:spcAft>
                        <a:buNone/>
                      </a:pPr>
                      <a:r>
                        <a:rPr lang="en" sz="1300" u="none" cap="none" strike="noStrike"/>
                        <a:t>Units of Labor (L)</a:t>
                      </a:r>
                      <a:endParaRPr sz="1300" u="none" cap="none" strike="noStrike"/>
                    </a:p>
                  </a:txBody>
                  <a:tcPr marT="45725" marB="45725" marR="91450" marL="91450"/>
                </a:tc>
                <a:tc>
                  <a:txBody>
                    <a:bodyPr/>
                    <a:lstStyle/>
                    <a:p>
                      <a:pPr indent="0" lvl="0" marL="0" marR="0" rtl="0" algn="ctr">
                        <a:spcBef>
                          <a:spcPts val="0"/>
                        </a:spcBef>
                        <a:spcAft>
                          <a:spcPts val="0"/>
                        </a:spcAft>
                        <a:buNone/>
                      </a:pPr>
                      <a:r>
                        <a:rPr lang="en" sz="1300" u="none" cap="none" strike="noStrike"/>
                        <a:t>Units of Capital (K)</a:t>
                      </a:r>
                      <a:endParaRPr sz="1300" u="none" cap="none" strike="noStrike"/>
                    </a:p>
                  </a:txBody>
                  <a:tcPr marT="45725" marB="45725" marR="91450" marL="91450"/>
                </a:tc>
                <a:tc>
                  <a:txBody>
                    <a:bodyPr/>
                    <a:lstStyle/>
                    <a:p>
                      <a:pPr indent="0" lvl="0" marL="0" marR="0" rtl="0" algn="ctr">
                        <a:spcBef>
                          <a:spcPts val="0"/>
                        </a:spcBef>
                        <a:spcAft>
                          <a:spcPts val="0"/>
                        </a:spcAft>
                        <a:buNone/>
                      </a:pPr>
                      <a:r>
                        <a:rPr lang="en" sz="1300" u="none" cap="none" strike="noStrike"/>
                        <a:t>Total Units of Inputs (L+K)</a:t>
                      </a:r>
                      <a:endParaRPr sz="1300" u="none" cap="none" strike="noStrike"/>
                    </a:p>
                  </a:txBody>
                  <a:tcPr marT="45725" marB="45725" marR="91450" marL="91450"/>
                </a:tc>
                <a:tc>
                  <a:txBody>
                    <a:bodyPr/>
                    <a:lstStyle/>
                    <a:p>
                      <a:pPr indent="0" lvl="0" marL="0" marR="0" rtl="0" algn="ctr">
                        <a:spcBef>
                          <a:spcPts val="0"/>
                        </a:spcBef>
                        <a:spcAft>
                          <a:spcPts val="0"/>
                        </a:spcAft>
                        <a:buNone/>
                      </a:pPr>
                      <a:r>
                        <a:rPr lang="en" sz="1300" u="none" cap="none" strike="noStrike"/>
                        <a:t>Total Product (TP)</a:t>
                      </a:r>
                      <a:endParaRPr sz="1300" u="none" cap="none" strike="noStrike"/>
                    </a:p>
                  </a:txBody>
                  <a:tcPr marT="45725" marB="45725" marR="91450" marL="91450"/>
                </a:tc>
              </a:tr>
              <a:tr h="237300">
                <a:tc>
                  <a:txBody>
                    <a:bodyPr/>
                    <a:lstStyle/>
                    <a:p>
                      <a:pPr indent="0" lvl="0" marL="0" marR="0" rtl="0" algn="ctr">
                        <a:spcBef>
                          <a:spcPts val="0"/>
                        </a:spcBef>
                        <a:spcAft>
                          <a:spcPts val="0"/>
                        </a:spcAft>
                        <a:buNone/>
                      </a:pPr>
                      <a:r>
                        <a:rPr b="1" lang="en" u="none" cap="none" strike="noStrike"/>
                        <a:t>1</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1</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1L+1K</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5</a:t>
                      </a:r>
                      <a:endParaRPr b="1" u="none" cap="none" strike="noStrike"/>
                    </a:p>
                  </a:txBody>
                  <a:tcPr marT="45725" marB="45725" marR="91450" marL="91450"/>
                </a:tc>
              </a:tr>
              <a:tr h="226800">
                <a:tc>
                  <a:txBody>
                    <a:bodyPr/>
                    <a:lstStyle/>
                    <a:p>
                      <a:pPr indent="0" lvl="0" marL="0" marR="0" rtl="0" algn="ctr">
                        <a:spcBef>
                          <a:spcPts val="0"/>
                        </a:spcBef>
                        <a:spcAft>
                          <a:spcPts val="0"/>
                        </a:spcAft>
                        <a:buNone/>
                      </a:pPr>
                      <a:r>
                        <a:rPr b="1" lang="en" u="none" cap="none" strike="noStrike"/>
                        <a:t>2</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2</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2L+2K</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1</a:t>
                      </a:r>
                      <a:r>
                        <a:rPr b="1" lang="en"/>
                        <a:t>0</a:t>
                      </a:r>
                      <a:endParaRPr b="1" u="none" cap="none" strike="noStrike"/>
                    </a:p>
                  </a:txBody>
                  <a:tcPr marT="45725" marB="45725" marR="91450" marL="91450"/>
                </a:tc>
              </a:tr>
              <a:tr h="216275">
                <a:tc>
                  <a:txBody>
                    <a:bodyPr/>
                    <a:lstStyle/>
                    <a:p>
                      <a:pPr indent="0" lvl="0" marL="0" marR="0" rtl="0" algn="ctr">
                        <a:spcBef>
                          <a:spcPts val="0"/>
                        </a:spcBef>
                        <a:spcAft>
                          <a:spcPts val="0"/>
                        </a:spcAft>
                        <a:buNone/>
                      </a:pPr>
                      <a:r>
                        <a:rPr b="1" lang="en" u="none" cap="none" strike="noStrike"/>
                        <a:t>4</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4</a:t>
                      </a:r>
                      <a:endParaRPr b="1" u="none" cap="none" strike="noStrike"/>
                    </a:p>
                  </a:txBody>
                  <a:tcPr marT="45725" marB="45725" marR="91450" marL="91450"/>
                </a:tc>
                <a:tc>
                  <a:txBody>
                    <a:bodyPr/>
                    <a:lstStyle/>
                    <a:p>
                      <a:pPr indent="0" lvl="0" marL="0" marR="0" rtl="0" algn="ctr">
                        <a:spcBef>
                          <a:spcPts val="0"/>
                        </a:spcBef>
                        <a:spcAft>
                          <a:spcPts val="0"/>
                        </a:spcAft>
                        <a:buNone/>
                      </a:pPr>
                      <a:r>
                        <a:rPr b="1" lang="en" u="none" cap="none" strike="noStrike"/>
                        <a:t>4L+4K</a:t>
                      </a:r>
                      <a:endParaRPr b="1" u="none" cap="none" strike="noStrike"/>
                    </a:p>
                  </a:txBody>
                  <a:tcPr marT="45725" marB="45725" marR="91450" marL="91450"/>
                </a:tc>
                <a:tc>
                  <a:txBody>
                    <a:bodyPr/>
                    <a:lstStyle/>
                    <a:p>
                      <a:pPr indent="0" lvl="0" marL="0" marR="0" rtl="0" algn="ctr">
                        <a:spcBef>
                          <a:spcPts val="0"/>
                        </a:spcBef>
                        <a:spcAft>
                          <a:spcPts val="0"/>
                        </a:spcAft>
                        <a:buNone/>
                      </a:pPr>
                      <a:r>
                        <a:rPr b="1" lang="en"/>
                        <a:t>2</a:t>
                      </a:r>
                      <a:r>
                        <a:rPr b="1" lang="en" u="none" cap="none" strike="noStrike"/>
                        <a:t>0</a:t>
                      </a:r>
                      <a:endParaRPr b="1" u="none" cap="none" strike="noStrike"/>
                    </a:p>
                  </a:txBody>
                  <a:tcPr marT="45725" marB="45725" marR="91450" marL="9145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85"/>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Returns - Decreasing Returns to Scale? </a:t>
            </a:r>
            <a:endParaRPr>
              <a:solidFill>
                <a:srgbClr val="FF004E"/>
              </a:solidFill>
            </a:endParaRPr>
          </a:p>
        </p:txBody>
      </p:sp>
      <p:graphicFrame>
        <p:nvGraphicFramePr>
          <p:cNvPr id="991" name="Google Shape;991;p85"/>
          <p:cNvGraphicFramePr/>
          <p:nvPr/>
        </p:nvGraphicFramePr>
        <p:xfrm>
          <a:off x="693300" y="1615675"/>
          <a:ext cx="3000000" cy="3000000"/>
        </p:xfrm>
        <a:graphic>
          <a:graphicData uri="http://schemas.openxmlformats.org/drawingml/2006/table">
            <a:tbl>
              <a:tblPr bandRow="1" firstRow="1">
                <a:noFill/>
                <a:tableStyleId>{AC628BDE-DCD0-490D-95B2-C253C473550F}</a:tableStyleId>
              </a:tblPr>
              <a:tblGrid>
                <a:gridCol w="2074575"/>
                <a:gridCol w="2074575"/>
                <a:gridCol w="2074575"/>
                <a:gridCol w="2074575"/>
              </a:tblGrid>
              <a:tr h="316775">
                <a:tc>
                  <a:txBody>
                    <a:bodyPr/>
                    <a:lstStyle/>
                    <a:p>
                      <a:pPr indent="0" lvl="0" marL="0" marR="0" rtl="0" algn="ctr">
                        <a:spcBef>
                          <a:spcPts val="0"/>
                        </a:spcBef>
                        <a:spcAft>
                          <a:spcPts val="0"/>
                        </a:spcAft>
                        <a:buNone/>
                      </a:pPr>
                      <a:r>
                        <a:rPr lang="en" sz="1900" u="none" cap="none" strike="noStrike"/>
                        <a:t>Units of Labor (L)</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Units of Capital (K)</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Total Units of Inputs (L+K)</a:t>
                      </a:r>
                      <a:endParaRPr sz="1900" u="none" cap="none" strike="noStrike"/>
                    </a:p>
                  </a:txBody>
                  <a:tcPr marT="45725" marB="45725" marR="91450" marL="91450"/>
                </a:tc>
                <a:tc>
                  <a:txBody>
                    <a:bodyPr/>
                    <a:lstStyle/>
                    <a:p>
                      <a:pPr indent="0" lvl="0" marL="0" marR="0" rtl="0" algn="ctr">
                        <a:spcBef>
                          <a:spcPts val="0"/>
                        </a:spcBef>
                        <a:spcAft>
                          <a:spcPts val="0"/>
                        </a:spcAft>
                        <a:buNone/>
                      </a:pPr>
                      <a:r>
                        <a:rPr lang="en" sz="1900" u="none" cap="none" strike="noStrike"/>
                        <a:t>Total Product (TP)</a:t>
                      </a:r>
                      <a:endParaRPr sz="1900" u="none" cap="none" strike="noStrike"/>
                    </a:p>
                  </a:txBody>
                  <a:tcPr marT="45725" marB="45725" marR="91450" marL="91450"/>
                </a:tc>
              </a:tr>
              <a:tr h="237300">
                <a:tc>
                  <a:txBody>
                    <a:bodyPr/>
                    <a:lstStyle/>
                    <a:p>
                      <a:pPr indent="0" lvl="0" marL="0" marR="0" rtl="0" algn="ctr">
                        <a:spcBef>
                          <a:spcPts val="0"/>
                        </a:spcBef>
                        <a:spcAft>
                          <a:spcPts val="0"/>
                        </a:spcAft>
                        <a:buNone/>
                      </a:pPr>
                      <a:r>
                        <a:rPr b="1" lang="en" sz="2000" u="none" cap="none" strike="noStrike"/>
                        <a:t>1</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1</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1L+1K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5</a:t>
                      </a:r>
                      <a:endParaRPr b="1" sz="2000" u="none" cap="none" strike="noStrike"/>
                    </a:p>
                  </a:txBody>
                  <a:tcPr marT="45725" marB="45725" marR="91450" marL="91450"/>
                </a:tc>
              </a:tr>
              <a:tr h="226800">
                <a:tc>
                  <a:txBody>
                    <a:bodyPr/>
                    <a:lstStyle/>
                    <a:p>
                      <a:pPr indent="0" lvl="0" marL="0" marR="0" rtl="0" algn="ctr">
                        <a:spcBef>
                          <a:spcPts val="0"/>
                        </a:spcBef>
                        <a:spcAft>
                          <a:spcPts val="0"/>
                        </a:spcAft>
                        <a:buNone/>
                      </a:pPr>
                      <a:r>
                        <a:rPr b="1" lang="en" sz="2000" u="none" cap="none" strike="noStrike"/>
                        <a:t>2</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2</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2L+2K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a:t>8</a:t>
                      </a:r>
                      <a:endParaRPr b="1" sz="2000" u="none" cap="none" strike="noStrike"/>
                    </a:p>
                  </a:txBody>
                  <a:tcPr marT="45725" marB="45725" marR="91450" marL="91450"/>
                </a:tc>
              </a:tr>
              <a:tr h="216275">
                <a:tc>
                  <a:txBody>
                    <a:bodyPr/>
                    <a:lstStyle/>
                    <a:p>
                      <a:pPr indent="0" lvl="0" marL="0" marR="0" rtl="0" algn="ctr">
                        <a:spcBef>
                          <a:spcPts val="0"/>
                        </a:spcBef>
                        <a:spcAft>
                          <a:spcPts val="0"/>
                        </a:spcAft>
                        <a:buNone/>
                      </a:pPr>
                      <a:r>
                        <a:rPr b="1" lang="en" sz="2000" u="none" cap="none" strike="noStrike"/>
                        <a:t>4</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4</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u="none" cap="none" strike="noStrike"/>
                        <a:t>4L+4K</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en" sz="2000"/>
                        <a:t>12</a:t>
                      </a:r>
                      <a:endParaRPr b="1" sz="20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descr="title-id" id="135" name="Google Shape;135;p23"/>
          <p:cNvSpPr txBox="1"/>
          <p:nvPr/>
        </p:nvSpPr>
        <p:spPr>
          <a:xfrm>
            <a:off x="0" y="0"/>
            <a:ext cx="9144000" cy="11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In business world what do we understand by the term production?</a:t>
            </a:r>
            <a:endParaRPr sz="3600">
              <a:solidFill>
                <a:srgbClr val="424242"/>
              </a:solidFill>
              <a:latin typeface="Lato"/>
              <a:ea typeface="Lato"/>
              <a:cs typeface="Lato"/>
              <a:sym typeface="Lato"/>
            </a:endParaRPr>
          </a:p>
        </p:txBody>
      </p:sp>
      <p:sp>
        <p:nvSpPr>
          <p:cNvPr id="136" name="Google Shape;136;p23"/>
          <p:cNvSpPr txBox="1"/>
          <p:nvPr/>
        </p:nvSpPr>
        <p:spPr>
          <a:xfrm>
            <a:off x="108975" y="1373050"/>
            <a:ext cx="89685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FF004E"/>
                </a:solidFill>
                <a:latin typeface="Titillium Web"/>
                <a:ea typeface="Titillium Web"/>
                <a:cs typeface="Titillium Web"/>
                <a:sym typeface="Titillium Web"/>
              </a:rPr>
              <a:t>transformation of input to output only</a:t>
            </a:r>
            <a:endParaRPr b="1" sz="2400">
              <a:solidFill>
                <a:srgbClr val="FF004E"/>
              </a:solidFill>
              <a:latin typeface="Titillium Web"/>
              <a:ea typeface="Titillium Web"/>
              <a:cs typeface="Titillium Web"/>
              <a:sym typeface="Titillium Web"/>
            </a:endParaRPr>
          </a:p>
        </p:txBody>
      </p:sp>
      <p:sp>
        <p:nvSpPr>
          <p:cNvPr id="137" name="Google Shape;137;p23"/>
          <p:cNvSpPr txBox="1"/>
          <p:nvPr/>
        </p:nvSpPr>
        <p:spPr>
          <a:xfrm>
            <a:off x="108975" y="1982650"/>
            <a:ext cx="89685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55FF"/>
                </a:solidFill>
                <a:latin typeface="Titillium Web"/>
                <a:ea typeface="Titillium Web"/>
                <a:cs typeface="Titillium Web"/>
                <a:sym typeface="Titillium Web"/>
              </a:rPr>
              <a:t>Other aspects beyond </a:t>
            </a:r>
            <a:r>
              <a:rPr b="1" lang="en" sz="2400">
                <a:solidFill>
                  <a:srgbClr val="0055FF"/>
                </a:solidFill>
                <a:latin typeface="Titillium Web"/>
                <a:ea typeface="Titillium Web"/>
                <a:cs typeface="Titillium Web"/>
                <a:sym typeface="Titillium Web"/>
              </a:rPr>
              <a:t>transformation of input to output </a:t>
            </a:r>
            <a:endParaRPr b="1" sz="2400">
              <a:solidFill>
                <a:srgbClr val="0055FF"/>
              </a:solidFill>
              <a:latin typeface="Titillium Web"/>
              <a:ea typeface="Titillium Web"/>
              <a:cs typeface="Titillium Web"/>
              <a:sym typeface="Titillium Web"/>
            </a:endParaRPr>
          </a:p>
        </p:txBody>
      </p:sp>
      <p:sp>
        <p:nvSpPr>
          <p:cNvPr descr="title-id" id="138" name="Google Shape;138;p23"/>
          <p:cNvSpPr txBox="1"/>
          <p:nvPr/>
        </p:nvSpPr>
        <p:spPr>
          <a:xfrm>
            <a:off x="87750" y="3006350"/>
            <a:ext cx="8968500" cy="11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are the other aspects</a:t>
            </a:r>
            <a:r>
              <a:rPr lang="en" sz="3600">
                <a:solidFill>
                  <a:srgbClr val="424242"/>
                </a:solidFill>
                <a:latin typeface="Lato"/>
                <a:ea typeface="Lato"/>
                <a:cs typeface="Lato"/>
                <a:sym typeface="Lato"/>
              </a:rPr>
              <a:t>?</a:t>
            </a:r>
            <a:endParaRPr sz="3600">
              <a:solidFill>
                <a:srgbClr val="42424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5" name="Shape 995"/>
        <p:cNvGrpSpPr/>
        <p:nvPr/>
      </p:nvGrpSpPr>
      <p:grpSpPr>
        <a:xfrm>
          <a:off x="0" y="0"/>
          <a:ext cx="0" cy="0"/>
          <a:chOff x="0" y="0"/>
          <a:chExt cx="0" cy="0"/>
        </a:xfrm>
      </p:grpSpPr>
      <p:sp>
        <p:nvSpPr>
          <p:cNvPr descr="title-id" id="996" name="Google Shape;996;p86"/>
          <p:cNvSpPr txBox="1"/>
          <p:nvPr/>
        </p:nvSpPr>
        <p:spPr>
          <a:xfrm>
            <a:off x="0" y="0"/>
            <a:ext cx="9144000" cy="14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Why do you think decreasing Returns to scale occur?</a:t>
            </a:r>
            <a:endParaRPr sz="3600">
              <a:solidFill>
                <a:srgbClr val="424242"/>
              </a:solidFill>
              <a:latin typeface="Lato"/>
              <a:ea typeface="Lato"/>
              <a:cs typeface="Lato"/>
              <a:sym typeface="Lato"/>
            </a:endParaRPr>
          </a:p>
        </p:txBody>
      </p:sp>
      <p:sp>
        <p:nvSpPr>
          <p:cNvPr id="997" name="Google Shape;997;p86"/>
          <p:cNvSpPr txBox="1"/>
          <p:nvPr/>
        </p:nvSpPr>
        <p:spPr>
          <a:xfrm>
            <a:off x="119875" y="1721775"/>
            <a:ext cx="89358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Because larger organizations are more difficult to manage</a:t>
            </a:r>
            <a:endParaRPr b="1" sz="2400">
              <a:solidFill>
                <a:srgbClr val="FF004E"/>
              </a:solidFill>
              <a:latin typeface="Titillium Web"/>
              <a:ea typeface="Titillium Web"/>
              <a:cs typeface="Titillium Web"/>
              <a:sym typeface="Titillium Web"/>
            </a:endParaRPr>
          </a:p>
        </p:txBody>
      </p:sp>
      <p:sp>
        <p:nvSpPr>
          <p:cNvPr id="998" name="Google Shape;998;p86"/>
          <p:cNvSpPr txBox="1"/>
          <p:nvPr/>
        </p:nvSpPr>
        <p:spPr>
          <a:xfrm>
            <a:off x="136225" y="2581050"/>
            <a:ext cx="89031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0055FF"/>
                </a:solidFill>
                <a:highlight>
                  <a:srgbClr val="FFFFFF"/>
                </a:highlight>
                <a:latin typeface="Titillium Web"/>
                <a:ea typeface="Titillium Web"/>
                <a:cs typeface="Titillium Web"/>
                <a:sym typeface="Titillium Web"/>
              </a:rPr>
              <a:t>Because designing efficient compensation systems in large organizations is difficult</a:t>
            </a:r>
            <a:endParaRPr b="1" sz="2400">
              <a:solidFill>
                <a:srgbClr val="0055FF"/>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87"/>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Law of Returns - WHY Decreasing Returns to Scale? </a:t>
            </a:r>
            <a:endParaRPr>
              <a:solidFill>
                <a:srgbClr val="FF004E"/>
              </a:solidFill>
            </a:endParaRPr>
          </a:p>
        </p:txBody>
      </p:sp>
      <p:sp>
        <p:nvSpPr>
          <p:cNvPr id="1004" name="Google Shape;1004;p87"/>
          <p:cNvSpPr txBox="1"/>
          <p:nvPr>
            <p:ph idx="1" type="body"/>
          </p:nvPr>
        </p:nvSpPr>
        <p:spPr>
          <a:xfrm>
            <a:off x="615825" y="12815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SzPts val="2400"/>
              <a:buChar char="●"/>
            </a:pPr>
            <a:r>
              <a:rPr b="1" lang="en" sz="2400">
                <a:solidFill>
                  <a:srgbClr val="4D4D4D"/>
                </a:solidFill>
              </a:rPr>
              <a:t>Coordination inefficiencies:</a:t>
            </a:r>
            <a:r>
              <a:rPr lang="en" sz="2400">
                <a:solidFill>
                  <a:srgbClr val="4D4D4D"/>
                </a:solidFill>
              </a:rPr>
              <a:t> Larger organizations are more difficult to manage.</a:t>
            </a:r>
            <a:endParaRPr sz="2400">
              <a:solidFill>
                <a:srgbClr val="4D4D4D"/>
              </a:solidFill>
            </a:endParaRPr>
          </a:p>
          <a:p>
            <a:pPr indent="-381000" lvl="0" marL="457200" rtl="0" algn="l">
              <a:spcBef>
                <a:spcPts val="560"/>
              </a:spcBef>
              <a:spcAft>
                <a:spcPts val="0"/>
              </a:spcAft>
              <a:buClr>
                <a:srgbClr val="FFD400"/>
              </a:buClr>
              <a:buSzPts val="2400"/>
              <a:buChar char="●"/>
            </a:pPr>
            <a:r>
              <a:rPr b="1" lang="en" sz="2400">
                <a:solidFill>
                  <a:srgbClr val="4D4D4D"/>
                </a:solidFill>
              </a:rPr>
              <a:t>Incentive problems:</a:t>
            </a:r>
            <a:r>
              <a:rPr lang="en" sz="2400">
                <a:solidFill>
                  <a:srgbClr val="4D4D4D"/>
                </a:solidFill>
              </a:rPr>
              <a:t> Designing efficient compensation systems in large organizations is difficult.</a:t>
            </a:r>
            <a:endParaRPr b="1" sz="2400">
              <a:solidFill>
                <a:srgbClr val="4D4D4D"/>
              </a:solidFill>
            </a:endParaRPr>
          </a:p>
          <a:p>
            <a:pPr indent="0" lvl="0" marL="457200" rtl="0" algn="l">
              <a:spcBef>
                <a:spcPts val="560"/>
              </a:spcBef>
              <a:spcAft>
                <a:spcPts val="0"/>
              </a:spcAft>
              <a:buNone/>
            </a:pPr>
            <a:r>
              <a:t/>
            </a:r>
            <a:endParaRPr sz="2400">
              <a:solidFill>
                <a:srgbClr val="4D4D4D"/>
              </a:solidFill>
            </a:endParaRPr>
          </a:p>
          <a:p>
            <a:pPr indent="0" lvl="0" marL="457200" rtl="0" algn="l">
              <a:spcBef>
                <a:spcPts val="4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xEl>
                                              <p:pRg end="0" st="0"/>
                                            </p:txEl>
                                          </p:spTgt>
                                        </p:tgtEl>
                                        <p:attrNameLst>
                                          <p:attrName>style.visibility</p:attrName>
                                        </p:attrNameLst>
                                      </p:cBhvr>
                                      <p:to>
                                        <p:strVal val="visible"/>
                                      </p:to>
                                    </p:set>
                                    <p:animEffect filter="fade" transition="in">
                                      <p:cBhvr>
                                        <p:cTn dur="1000"/>
                                        <p:tgtEl>
                                          <p:spTgt spid="10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xEl>
                                              <p:pRg end="1" st="1"/>
                                            </p:txEl>
                                          </p:spTgt>
                                        </p:tgtEl>
                                        <p:attrNameLst>
                                          <p:attrName>style.visibility</p:attrName>
                                        </p:attrNameLst>
                                      </p:cBhvr>
                                      <p:to>
                                        <p:strVal val="visible"/>
                                      </p:to>
                                    </p:set>
                                    <p:animEffect filter="fade" transition="in">
                                      <p:cBhvr>
                                        <p:cTn dur="1000"/>
                                        <p:tgtEl>
                                          <p:spTgt spid="10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xEl>
                                              <p:pRg end="2" st="2"/>
                                            </p:txEl>
                                          </p:spTgt>
                                        </p:tgtEl>
                                        <p:attrNameLst>
                                          <p:attrName>style.visibility</p:attrName>
                                        </p:attrNameLst>
                                      </p:cBhvr>
                                      <p:to>
                                        <p:strVal val="visible"/>
                                      </p:to>
                                    </p:set>
                                    <p:animEffect filter="fade" transition="in">
                                      <p:cBhvr>
                                        <p:cTn dur="1000"/>
                                        <p:tgtEl>
                                          <p:spTgt spid="10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xEl>
                                              <p:pRg end="3" st="3"/>
                                            </p:txEl>
                                          </p:spTgt>
                                        </p:tgtEl>
                                        <p:attrNameLst>
                                          <p:attrName>style.visibility</p:attrName>
                                        </p:attrNameLst>
                                      </p:cBhvr>
                                      <p:to>
                                        <p:strVal val="visible"/>
                                      </p:to>
                                    </p:set>
                                    <p:animEffect filter="fade" transition="in">
                                      <p:cBhvr>
                                        <p:cTn dur="1000"/>
                                        <p:tgtEl>
                                          <p:spTgt spid="10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88"/>
          <p:cNvSpPr txBox="1"/>
          <p:nvPr>
            <p:ph type="title"/>
          </p:nvPr>
        </p:nvSpPr>
        <p:spPr>
          <a:xfrm>
            <a:off x="672225" y="422500"/>
            <a:ext cx="83193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CC"/>
              </a:buClr>
              <a:buSzPts val="4800"/>
              <a:buFont typeface="Times New Roman"/>
              <a:buNone/>
            </a:pPr>
            <a:r>
              <a:rPr lang="en" sz="2400">
                <a:solidFill>
                  <a:schemeClr val="accent1"/>
                </a:solidFill>
              </a:rPr>
              <a:t>Decreasing Returns to Scale</a:t>
            </a:r>
            <a:endParaRPr sz="2400">
              <a:solidFill>
                <a:schemeClr val="accent1"/>
              </a:solidFill>
            </a:endParaRPr>
          </a:p>
        </p:txBody>
      </p:sp>
      <p:sp>
        <p:nvSpPr>
          <p:cNvPr id="1010" name="Google Shape;1010;p88"/>
          <p:cNvSpPr txBox="1"/>
          <p:nvPr/>
        </p:nvSpPr>
        <p:spPr>
          <a:xfrm>
            <a:off x="76200" y="895350"/>
            <a:ext cx="8915400" cy="4191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cxnSp>
        <p:nvCxnSpPr>
          <p:cNvPr id="1011" name="Google Shape;1011;p88"/>
          <p:cNvCxnSpPr/>
          <p:nvPr/>
        </p:nvCxnSpPr>
        <p:spPr>
          <a:xfrm rot="-5400000">
            <a:off x="-571544" y="3143294"/>
            <a:ext cx="29718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1012" name="Google Shape;1012;p88"/>
          <p:cNvCxnSpPr/>
          <p:nvPr/>
        </p:nvCxnSpPr>
        <p:spPr>
          <a:xfrm>
            <a:off x="914400" y="4629150"/>
            <a:ext cx="4191000" cy="15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250"/>
              </a:srgbClr>
            </a:outerShdw>
          </a:effectLst>
        </p:spPr>
      </p:cxnSp>
      <p:cxnSp>
        <p:nvCxnSpPr>
          <p:cNvPr id="1013" name="Google Shape;1013;p88"/>
          <p:cNvCxnSpPr/>
          <p:nvPr/>
        </p:nvCxnSpPr>
        <p:spPr>
          <a:xfrm flipH="1" rot="10800000">
            <a:off x="914400" y="2114550"/>
            <a:ext cx="2895600" cy="2514600"/>
          </a:xfrm>
          <a:prstGeom prst="straightConnector1">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510"/>
              </a:srgbClr>
            </a:outerShdw>
          </a:effectLst>
        </p:spPr>
      </p:cxnSp>
      <p:sp>
        <p:nvSpPr>
          <p:cNvPr id="1014" name="Google Shape;1014;p88"/>
          <p:cNvSpPr/>
          <p:nvPr/>
        </p:nvSpPr>
        <p:spPr>
          <a:xfrm>
            <a:off x="1066800" y="2876550"/>
            <a:ext cx="1446414" cy="1678496"/>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5" name="Google Shape;1015;p88"/>
          <p:cNvSpPr/>
          <p:nvPr/>
        </p:nvSpPr>
        <p:spPr>
          <a:xfrm>
            <a:off x="1676400" y="2038350"/>
            <a:ext cx="2437707" cy="2055685"/>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6" name="Google Shape;1016;p88"/>
          <p:cNvSpPr/>
          <p:nvPr/>
        </p:nvSpPr>
        <p:spPr>
          <a:xfrm>
            <a:off x="3048000" y="1428750"/>
            <a:ext cx="2288078" cy="1521333"/>
          </a:xfrm>
          <a:custGeom>
            <a:rect b="b" l="l" r="r" t="t"/>
            <a:pathLst>
              <a:path extrusionOk="0" h="2514600" w="2493818">
                <a:moveTo>
                  <a:pt x="0" y="0"/>
                </a:moveTo>
                <a:cubicBezTo>
                  <a:pt x="77932" y="720436"/>
                  <a:pt x="155864" y="1440872"/>
                  <a:pt x="571500" y="1859972"/>
                </a:cubicBezTo>
                <a:cubicBezTo>
                  <a:pt x="987136" y="2279072"/>
                  <a:pt x="2493818" y="2514600"/>
                  <a:pt x="2493818" y="2514600"/>
                </a:cubicBezTo>
                <a:lnTo>
                  <a:pt x="2493818" y="2514600"/>
                </a:ln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7" name="Google Shape;1017;p88"/>
          <p:cNvSpPr txBox="1"/>
          <p:nvPr/>
        </p:nvSpPr>
        <p:spPr>
          <a:xfrm>
            <a:off x="457200" y="1504950"/>
            <a:ext cx="42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K</a:t>
            </a:r>
            <a:endParaRPr b="0" baseline="-25000" i="0" sz="1800" u="none" cap="none" strike="noStrike">
              <a:solidFill>
                <a:schemeClr val="dk1"/>
              </a:solidFill>
              <a:latin typeface="Calibri"/>
              <a:ea typeface="Calibri"/>
              <a:cs typeface="Calibri"/>
              <a:sym typeface="Calibri"/>
            </a:endParaRPr>
          </a:p>
        </p:txBody>
      </p:sp>
      <p:sp>
        <p:nvSpPr>
          <p:cNvPr id="1018" name="Google Shape;1018;p88"/>
          <p:cNvSpPr txBox="1"/>
          <p:nvPr/>
        </p:nvSpPr>
        <p:spPr>
          <a:xfrm>
            <a:off x="4913692" y="4564618"/>
            <a:ext cx="40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a:t>
            </a:r>
            <a:r>
              <a:rPr b="0" baseline="-25000" i="0" lang="en" sz="1800" u="none" cap="none" strike="noStrike">
                <a:solidFill>
                  <a:schemeClr val="dk1"/>
                </a:solidFill>
                <a:latin typeface="Calibri"/>
                <a:ea typeface="Calibri"/>
                <a:cs typeface="Calibri"/>
                <a:sym typeface="Calibri"/>
              </a:rPr>
              <a:t>L</a:t>
            </a:r>
            <a:endParaRPr b="0" baseline="-25000" i="0" sz="1800" u="none" cap="none" strike="noStrike">
              <a:solidFill>
                <a:schemeClr val="dk1"/>
              </a:solidFill>
              <a:latin typeface="Calibri"/>
              <a:ea typeface="Calibri"/>
              <a:cs typeface="Calibri"/>
              <a:sym typeface="Calibri"/>
            </a:endParaRPr>
          </a:p>
        </p:txBody>
      </p:sp>
      <p:sp>
        <p:nvSpPr>
          <p:cNvPr id="1019" name="Google Shape;1019;p88"/>
          <p:cNvSpPr txBox="1"/>
          <p:nvPr/>
        </p:nvSpPr>
        <p:spPr>
          <a:xfrm>
            <a:off x="609600" y="4629150"/>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O</a:t>
            </a:r>
            <a:endParaRPr b="0" i="0" sz="1800" u="none" cap="none" strike="noStrike">
              <a:solidFill>
                <a:schemeClr val="dk1"/>
              </a:solidFill>
              <a:latin typeface="Calibri"/>
              <a:ea typeface="Calibri"/>
              <a:cs typeface="Calibri"/>
              <a:sym typeface="Calibri"/>
            </a:endParaRPr>
          </a:p>
        </p:txBody>
      </p:sp>
      <p:sp>
        <p:nvSpPr>
          <p:cNvPr id="1020" name="Google Shape;1020;p88"/>
          <p:cNvSpPr txBox="1"/>
          <p:nvPr/>
        </p:nvSpPr>
        <p:spPr>
          <a:xfrm>
            <a:off x="2438400" y="4183618"/>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10</a:t>
            </a:r>
            <a:endParaRPr b="0" i="0" sz="1800" u="none" cap="none" strike="noStrike">
              <a:solidFill>
                <a:schemeClr val="dk1"/>
              </a:solidFill>
              <a:latin typeface="Calibri"/>
              <a:ea typeface="Calibri"/>
              <a:cs typeface="Calibri"/>
              <a:sym typeface="Calibri"/>
            </a:endParaRPr>
          </a:p>
        </p:txBody>
      </p:sp>
      <p:sp>
        <p:nvSpPr>
          <p:cNvPr id="1021" name="Google Shape;1021;p88"/>
          <p:cNvSpPr txBox="1"/>
          <p:nvPr/>
        </p:nvSpPr>
        <p:spPr>
          <a:xfrm>
            <a:off x="4077096" y="3878818"/>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20</a:t>
            </a:r>
            <a:endParaRPr b="0" i="0" sz="1800" u="none" cap="none" strike="noStrike">
              <a:solidFill>
                <a:schemeClr val="dk1"/>
              </a:solidFill>
              <a:latin typeface="Calibri"/>
              <a:ea typeface="Calibri"/>
              <a:cs typeface="Calibri"/>
              <a:sym typeface="Calibri"/>
            </a:endParaRPr>
          </a:p>
        </p:txBody>
      </p:sp>
      <p:sp>
        <p:nvSpPr>
          <p:cNvPr id="1022" name="Google Shape;1022;p88"/>
          <p:cNvSpPr txBox="1"/>
          <p:nvPr/>
        </p:nvSpPr>
        <p:spPr>
          <a:xfrm>
            <a:off x="5296296" y="2800350"/>
            <a:ext cx="41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30</a:t>
            </a:r>
            <a:endParaRPr b="0" i="0" sz="1800" u="none" cap="none" strike="noStrike">
              <a:solidFill>
                <a:schemeClr val="dk1"/>
              </a:solidFill>
              <a:latin typeface="Calibri"/>
              <a:ea typeface="Calibri"/>
              <a:cs typeface="Calibri"/>
              <a:sym typeface="Calibri"/>
            </a:endParaRPr>
          </a:p>
        </p:txBody>
      </p:sp>
      <p:sp>
        <p:nvSpPr>
          <p:cNvPr id="1023" name="Google Shape;1023;p88"/>
          <p:cNvSpPr txBox="1"/>
          <p:nvPr/>
        </p:nvSpPr>
        <p:spPr>
          <a:xfrm>
            <a:off x="6019800" y="1809750"/>
            <a:ext cx="2743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 sz="2400" u="none" cap="none" strike="noStrike">
                <a:solidFill>
                  <a:schemeClr val="dk1"/>
                </a:solidFill>
                <a:latin typeface="Titillium Web"/>
                <a:ea typeface="Titillium Web"/>
                <a:cs typeface="Titillium Web"/>
                <a:sym typeface="Titillium Web"/>
              </a:rPr>
              <a:t>The isoquants move further away as inputs are increased along the line. </a:t>
            </a:r>
            <a:endParaRPr i="0" sz="2400" u="none" cap="none" strike="noStrike">
              <a:solidFill>
                <a:srgbClr val="000000"/>
              </a:solidFill>
              <a:latin typeface="Titillium Web"/>
              <a:ea typeface="Titillium Web"/>
              <a:cs typeface="Titillium Web"/>
              <a:sym typeface="Titillium Web"/>
            </a:endParaRPr>
          </a:p>
        </p:txBody>
      </p:sp>
      <p:cxnSp>
        <p:nvCxnSpPr>
          <p:cNvPr id="1024" name="Google Shape;1024;p88"/>
          <p:cNvCxnSpPr/>
          <p:nvPr/>
        </p:nvCxnSpPr>
        <p:spPr>
          <a:xfrm>
            <a:off x="1447800" y="4171950"/>
            <a:ext cx="0" cy="4572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1025" name="Google Shape;1025;p88"/>
          <p:cNvCxnSpPr/>
          <p:nvPr/>
        </p:nvCxnSpPr>
        <p:spPr>
          <a:xfrm>
            <a:off x="2209800" y="3562350"/>
            <a:ext cx="0" cy="10668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1026" name="Google Shape;1026;p88"/>
          <p:cNvCxnSpPr/>
          <p:nvPr/>
        </p:nvCxnSpPr>
        <p:spPr>
          <a:xfrm>
            <a:off x="3429000" y="2495550"/>
            <a:ext cx="0" cy="21336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1027" name="Google Shape;1027;p88"/>
          <p:cNvCxnSpPr/>
          <p:nvPr/>
        </p:nvCxnSpPr>
        <p:spPr>
          <a:xfrm rot="10800000">
            <a:off x="914400" y="4171950"/>
            <a:ext cx="609600" cy="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1028" name="Google Shape;1028;p88"/>
          <p:cNvCxnSpPr/>
          <p:nvPr/>
        </p:nvCxnSpPr>
        <p:spPr>
          <a:xfrm rot="10800000">
            <a:off x="914401" y="3486150"/>
            <a:ext cx="1295400" cy="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cxnSp>
        <p:nvCxnSpPr>
          <p:cNvPr id="1029" name="Google Shape;1029;p88"/>
          <p:cNvCxnSpPr/>
          <p:nvPr/>
        </p:nvCxnSpPr>
        <p:spPr>
          <a:xfrm rot="10800000">
            <a:off x="914401" y="2343150"/>
            <a:ext cx="2514600" cy="76200"/>
          </a:xfrm>
          <a:prstGeom prst="straightConnector1">
            <a:avLst/>
          </a:prstGeom>
          <a:noFill/>
          <a:ln cap="flat" cmpd="sng" w="25400">
            <a:solidFill>
              <a:schemeClr val="accent5"/>
            </a:solidFill>
            <a:prstDash val="dot"/>
            <a:round/>
            <a:headEnd len="sm" w="sm" type="none"/>
            <a:tailEnd len="sm" w="sm" type="none"/>
          </a:ln>
          <a:effectLst>
            <a:outerShdw blurRad="40000" rotWithShape="0" dir="5400000" dist="20000">
              <a:srgbClr val="000000">
                <a:alpha val="37250"/>
              </a:srgbClr>
            </a:outerShdw>
          </a:effectLst>
        </p:spPr>
      </p:cxnSp>
      <p:sp>
        <p:nvSpPr>
          <p:cNvPr id="1030" name="Google Shape;1030;p88"/>
          <p:cNvSpPr txBox="1"/>
          <p:nvPr/>
        </p:nvSpPr>
        <p:spPr>
          <a:xfrm>
            <a:off x="3810000" y="1745218"/>
            <a:ext cx="415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TP</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89"/>
          <p:cNvSpPr txBox="1"/>
          <p:nvPr>
            <p:ph type="ctrTitle"/>
          </p:nvPr>
        </p:nvSpPr>
        <p:spPr>
          <a:xfrm>
            <a:off x="685800" y="1915625"/>
            <a:ext cx="73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Cost</a:t>
            </a:r>
            <a:endParaRPr b="1" i="1" sz="3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90"/>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Costs</a:t>
            </a:r>
            <a:r>
              <a:rPr lang="en">
                <a:solidFill>
                  <a:srgbClr val="FF004E"/>
                </a:solidFill>
              </a:rPr>
              <a:t> </a:t>
            </a:r>
            <a:endParaRPr>
              <a:solidFill>
                <a:srgbClr val="FF004E"/>
              </a:solidFill>
            </a:endParaRPr>
          </a:p>
        </p:txBody>
      </p:sp>
      <p:sp>
        <p:nvSpPr>
          <p:cNvPr id="1041" name="Google Shape;1041;p90"/>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Clr>
                <a:srgbClr val="4D4D4D"/>
              </a:buClr>
              <a:buSzPts val="2400"/>
              <a:buChar char="●"/>
            </a:pPr>
            <a:r>
              <a:rPr lang="en" sz="2400">
                <a:solidFill>
                  <a:srgbClr val="4D4D4D"/>
                </a:solidFill>
              </a:rPr>
              <a:t>To produce goods and services, we need factors of production that are scarce in nature and have alternative uses.</a:t>
            </a:r>
            <a:endParaRPr sz="2400">
              <a:solidFill>
                <a:srgbClr val="4D4D4D"/>
              </a:solidFill>
            </a:endParaRPr>
          </a:p>
          <a:p>
            <a:pPr indent="-381000" lvl="0" marL="457200" rtl="0" algn="l">
              <a:spcBef>
                <a:spcPts val="0"/>
              </a:spcBef>
              <a:spcAft>
                <a:spcPts val="0"/>
              </a:spcAft>
              <a:buClr>
                <a:srgbClr val="4D4D4D"/>
              </a:buClr>
              <a:buSzPts val="2400"/>
              <a:buChar char="●"/>
            </a:pPr>
            <a:r>
              <a:rPr lang="en" sz="2400">
                <a:solidFill>
                  <a:srgbClr val="4D4D4D"/>
                </a:solidFill>
              </a:rPr>
              <a:t>These FOP are </a:t>
            </a:r>
            <a:r>
              <a:rPr lang="en" sz="2400" u="sng">
                <a:solidFill>
                  <a:srgbClr val="4D4D4D"/>
                </a:solidFill>
              </a:rPr>
              <a:t>NOT </a:t>
            </a:r>
            <a:r>
              <a:rPr lang="en" sz="2400">
                <a:solidFill>
                  <a:srgbClr val="4D4D4D"/>
                </a:solidFill>
              </a:rPr>
              <a:t>free.</a:t>
            </a:r>
            <a:endParaRPr sz="2400">
              <a:solidFill>
                <a:srgbClr val="4D4D4D"/>
              </a:solidFill>
            </a:endParaRPr>
          </a:p>
          <a:p>
            <a:pPr indent="-381000" lvl="0" marL="457200" rtl="0" algn="l">
              <a:spcBef>
                <a:spcPts val="0"/>
              </a:spcBef>
              <a:spcAft>
                <a:spcPts val="0"/>
              </a:spcAft>
              <a:buClr>
                <a:srgbClr val="4D4D4D"/>
              </a:buClr>
              <a:buSzPts val="2400"/>
              <a:buChar char="●"/>
            </a:pPr>
            <a:r>
              <a:rPr lang="en" sz="2400">
                <a:solidFill>
                  <a:srgbClr val="4D4D4D"/>
                </a:solidFill>
              </a:rPr>
              <a:t>Therefore, to produce goods and services, the producers need to expend money on FOP.</a:t>
            </a:r>
            <a:endParaRPr sz="2400">
              <a:solidFill>
                <a:srgbClr val="4D4D4D"/>
              </a:solidFill>
            </a:endParaRPr>
          </a:p>
          <a:p>
            <a:pPr indent="-381000" lvl="0" marL="457200" rtl="0" algn="l">
              <a:spcBef>
                <a:spcPts val="0"/>
              </a:spcBef>
              <a:spcAft>
                <a:spcPts val="0"/>
              </a:spcAft>
              <a:buClr>
                <a:srgbClr val="4D4D4D"/>
              </a:buClr>
              <a:buSzPts val="2400"/>
              <a:buChar char="●"/>
            </a:pPr>
            <a:r>
              <a:rPr lang="en" sz="2400">
                <a:solidFill>
                  <a:srgbClr val="4D4D4D"/>
                </a:solidFill>
              </a:rPr>
              <a:t>This is the costs of producing the goods and services</a:t>
            </a:r>
            <a:endParaRPr sz="2400">
              <a:solidFill>
                <a:srgbClr val="4D4D4D"/>
              </a:solidFill>
            </a:endParaRPr>
          </a:p>
          <a:p>
            <a:pPr indent="0" lvl="0" marL="457200" rtl="0" algn="l">
              <a:spcBef>
                <a:spcPts val="400"/>
              </a:spcBef>
              <a:spcAft>
                <a:spcPts val="0"/>
              </a:spcAft>
              <a:buNone/>
            </a:pPr>
            <a:r>
              <a:t/>
            </a:r>
            <a:endParaRPr sz="2400">
              <a:solidFill>
                <a:srgbClr val="4D4D4D"/>
              </a:solidFill>
            </a:endParaRPr>
          </a:p>
          <a:p>
            <a:pPr indent="0" lvl="0" marL="457200" rtl="0" algn="l">
              <a:spcBef>
                <a:spcPts val="600"/>
              </a:spcBef>
              <a:spcAft>
                <a:spcPts val="0"/>
              </a:spcAft>
              <a:buNone/>
            </a:pPr>
            <a:r>
              <a:t/>
            </a:r>
            <a:endParaRPr sz="2400">
              <a:solidFill>
                <a:srgbClr val="4D4D4D"/>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5" name="Shape 1045"/>
        <p:cNvGrpSpPr/>
        <p:nvPr/>
      </p:nvGrpSpPr>
      <p:grpSpPr>
        <a:xfrm>
          <a:off x="0" y="0"/>
          <a:ext cx="0" cy="0"/>
          <a:chOff x="0" y="0"/>
          <a:chExt cx="0" cy="0"/>
        </a:xfrm>
      </p:grpSpPr>
      <p:sp>
        <p:nvSpPr>
          <p:cNvPr descr="title-id" id="1046" name="Google Shape;1046;p91"/>
          <p:cNvSpPr txBox="1"/>
          <p:nvPr/>
        </p:nvSpPr>
        <p:spPr>
          <a:xfrm>
            <a:off x="0" y="228850"/>
            <a:ext cx="9144000" cy="25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types of costs do you think are incurred in the short run?</a:t>
            </a:r>
            <a:endParaRPr sz="3600">
              <a:solidFill>
                <a:srgbClr val="424242"/>
              </a:solidFill>
              <a:latin typeface="Lato"/>
              <a:ea typeface="Lato"/>
              <a:cs typeface="Lato"/>
              <a:sym typeface="Lato"/>
            </a:endParaRPr>
          </a:p>
        </p:txBody>
      </p:sp>
      <p:sp>
        <p:nvSpPr>
          <p:cNvPr id="1047" name="Google Shape;1047;p91"/>
          <p:cNvSpPr txBox="1"/>
          <p:nvPr/>
        </p:nvSpPr>
        <p:spPr>
          <a:xfrm>
            <a:off x="1798050" y="2571750"/>
            <a:ext cx="62769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E"/>
                </a:solidFill>
                <a:latin typeface="Titillium Web"/>
                <a:ea typeface="Titillium Web"/>
                <a:cs typeface="Titillium Web"/>
                <a:sym typeface="Titillium Web"/>
              </a:rPr>
              <a:t>Fixed Costs and Variable Costs</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1000"/>
                                        <p:tgtEl>
                                          <p:spTgt spid="10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92"/>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Production and Short Run </a:t>
            </a:r>
            <a:r>
              <a:rPr lang="en">
                <a:solidFill>
                  <a:srgbClr val="FF004E"/>
                </a:solidFill>
              </a:rPr>
              <a:t>Costs </a:t>
            </a:r>
            <a:endParaRPr>
              <a:solidFill>
                <a:srgbClr val="FF004E"/>
              </a:solidFill>
            </a:endParaRPr>
          </a:p>
        </p:txBody>
      </p:sp>
      <p:sp>
        <p:nvSpPr>
          <p:cNvPr id="1053" name="Google Shape;1053;p92"/>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Char char="●"/>
            </a:pPr>
            <a:r>
              <a:rPr lang="en" sz="2400">
                <a:solidFill>
                  <a:srgbClr val="434343"/>
                </a:solidFill>
              </a:rPr>
              <a:t>The short-run costs are the costs over the period during which some factors are in fixed supply – like plant, machinery etc.</a:t>
            </a:r>
            <a:endParaRPr sz="2400">
              <a:solidFill>
                <a:srgbClr val="434343"/>
              </a:solidFill>
            </a:endParaRPr>
          </a:p>
          <a:p>
            <a:pPr indent="-381000" lvl="0" marL="628650" rtl="0" algn="l">
              <a:spcBef>
                <a:spcPts val="0"/>
              </a:spcBef>
              <a:spcAft>
                <a:spcPts val="0"/>
              </a:spcAft>
              <a:buClr>
                <a:srgbClr val="434343"/>
              </a:buClr>
              <a:buSzPts val="2400"/>
              <a:buChar char="-"/>
            </a:pPr>
            <a:r>
              <a:rPr lang="en" sz="2400">
                <a:solidFill>
                  <a:srgbClr val="434343"/>
                </a:solidFill>
              </a:rPr>
              <a:t>Fixed Costs- Costs incurred on fixed factors of production</a:t>
            </a:r>
            <a:endParaRPr sz="2400">
              <a:solidFill>
                <a:srgbClr val="434343"/>
              </a:solidFill>
            </a:endParaRPr>
          </a:p>
          <a:p>
            <a:pPr indent="-381000" lvl="0" marL="628650" rtl="0" algn="l">
              <a:spcBef>
                <a:spcPts val="0"/>
              </a:spcBef>
              <a:spcAft>
                <a:spcPts val="0"/>
              </a:spcAft>
              <a:buClr>
                <a:srgbClr val="434343"/>
              </a:buClr>
              <a:buSzPts val="2400"/>
              <a:buChar char="-"/>
            </a:pPr>
            <a:r>
              <a:rPr lang="en" sz="2400">
                <a:solidFill>
                  <a:srgbClr val="434343"/>
                </a:solidFill>
              </a:rPr>
              <a:t>Variable Costs - Costs incurred on variable factors of production</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Short Run Costs = Fixed cost + Variable cost </a:t>
            </a:r>
            <a:endParaRPr sz="2400">
              <a:solidFill>
                <a:srgbClr val="434343"/>
              </a:solidFill>
            </a:endParaRPr>
          </a:p>
          <a:p>
            <a:pPr indent="0" lvl="0" marL="457200" rtl="0" algn="l">
              <a:spcBef>
                <a:spcPts val="0"/>
              </a:spcBef>
              <a:spcAft>
                <a:spcPts val="0"/>
              </a:spcAft>
              <a:buNone/>
            </a:pPr>
            <a:r>
              <a:t/>
            </a:r>
            <a:endParaRPr sz="2400">
              <a:solidFill>
                <a:srgbClr val="43434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3"/>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Costs</a:t>
            </a:r>
            <a:endParaRPr b="1" sz="2400">
              <a:solidFill>
                <a:schemeClr val="accent1"/>
              </a:solidFill>
            </a:endParaRPr>
          </a:p>
        </p:txBody>
      </p:sp>
      <p:sp>
        <p:nvSpPr>
          <p:cNvPr id="1059" name="Google Shape;1059;p9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0" name="Google Shape;1060;p93"/>
          <p:cNvSpPr txBox="1"/>
          <p:nvPr>
            <p:ph idx="4294967295"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Char char="●"/>
            </a:pPr>
            <a:r>
              <a:rPr lang="en" sz="2400">
                <a:solidFill>
                  <a:srgbClr val="434343"/>
                </a:solidFill>
              </a:rPr>
              <a:t>Total Cost </a:t>
            </a:r>
            <a:endParaRPr sz="2400">
              <a:solidFill>
                <a:srgbClr val="434343"/>
              </a:solidFill>
            </a:endParaRPr>
          </a:p>
          <a:p>
            <a:pPr indent="-381000" lvl="0" marL="628650" rtl="0" algn="l">
              <a:spcBef>
                <a:spcPts val="0"/>
              </a:spcBef>
              <a:spcAft>
                <a:spcPts val="0"/>
              </a:spcAft>
              <a:buClr>
                <a:srgbClr val="434343"/>
              </a:buClr>
              <a:buSzPts val="2400"/>
              <a:buChar char="-"/>
            </a:pPr>
            <a:r>
              <a:rPr lang="en" sz="2400">
                <a:solidFill>
                  <a:srgbClr val="434343"/>
                </a:solidFill>
              </a:rPr>
              <a:t>Total Fixed Costs</a:t>
            </a:r>
            <a:endParaRPr sz="2400">
              <a:solidFill>
                <a:srgbClr val="434343"/>
              </a:solidFill>
            </a:endParaRPr>
          </a:p>
          <a:p>
            <a:pPr indent="-381000" lvl="0" marL="628650" rtl="0" algn="l">
              <a:spcBef>
                <a:spcPts val="0"/>
              </a:spcBef>
              <a:spcAft>
                <a:spcPts val="0"/>
              </a:spcAft>
              <a:buClr>
                <a:srgbClr val="434343"/>
              </a:buClr>
              <a:buSzPts val="2400"/>
              <a:buChar char="-"/>
            </a:pPr>
            <a:r>
              <a:rPr lang="en" sz="2400">
                <a:solidFill>
                  <a:srgbClr val="434343"/>
                </a:solidFill>
              </a:rPr>
              <a:t>Total Variable Costs </a:t>
            </a:r>
            <a:endParaRPr sz="2400">
              <a:solidFill>
                <a:srgbClr val="434343"/>
              </a:solidFill>
            </a:endParaRPr>
          </a:p>
          <a:p>
            <a:pPr indent="-381000" lvl="0" marL="457200" rtl="0" algn="l">
              <a:spcBef>
                <a:spcPts val="0"/>
              </a:spcBef>
              <a:spcAft>
                <a:spcPts val="0"/>
              </a:spcAft>
              <a:buClr>
                <a:srgbClr val="00FFFF"/>
              </a:buClr>
              <a:buSzPts val="2400"/>
              <a:buChar char="●"/>
            </a:pPr>
            <a:r>
              <a:rPr lang="en" sz="2400">
                <a:solidFill>
                  <a:srgbClr val="00FFFF"/>
                </a:solidFill>
              </a:rPr>
              <a:t> </a:t>
            </a:r>
            <a:r>
              <a:rPr lang="en" sz="2400">
                <a:solidFill>
                  <a:srgbClr val="434343"/>
                </a:solidFill>
              </a:rPr>
              <a:t>Total Cost = Total Fixed Cost + Total Variable Cost</a:t>
            </a:r>
            <a:endParaRPr sz="2400">
              <a:solidFill>
                <a:srgbClr val="434343"/>
              </a:solidFill>
            </a:endParaRPr>
          </a:p>
          <a:p>
            <a:pPr indent="0" lvl="0" marL="457200" rtl="0" algn="l">
              <a:spcBef>
                <a:spcPts val="0"/>
              </a:spcBef>
              <a:spcAft>
                <a:spcPts val="0"/>
              </a:spcAft>
              <a:buNone/>
            </a:pPr>
            <a:r>
              <a:t/>
            </a:r>
            <a:endParaRPr sz="2400">
              <a:solidFill>
                <a:srgbClr val="434343"/>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94"/>
          <p:cNvSpPr txBox="1"/>
          <p:nvPr>
            <p:ph type="title"/>
          </p:nvPr>
        </p:nvSpPr>
        <p:spPr>
          <a:xfrm>
            <a:off x="703775" y="422500"/>
            <a:ext cx="82023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Fixed/Overhead Cost</a:t>
            </a:r>
            <a:endParaRPr b="1" sz="2400">
              <a:solidFill>
                <a:schemeClr val="accent1"/>
              </a:solidFill>
            </a:endParaRPr>
          </a:p>
        </p:txBody>
      </p:sp>
      <p:cxnSp>
        <p:nvCxnSpPr>
          <p:cNvPr id="1066" name="Google Shape;1066;p94"/>
          <p:cNvCxnSpPr/>
          <p:nvPr/>
        </p:nvCxnSpPr>
        <p:spPr>
          <a:xfrm rot="-5400000">
            <a:off x="419056" y="2762294"/>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067" name="Google Shape;1067;p94"/>
          <p:cNvCxnSpPr/>
          <p:nvPr/>
        </p:nvCxnSpPr>
        <p:spPr>
          <a:xfrm>
            <a:off x="1828800" y="4171950"/>
            <a:ext cx="42672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068" name="Google Shape;1068;p94"/>
          <p:cNvCxnSpPr/>
          <p:nvPr/>
        </p:nvCxnSpPr>
        <p:spPr>
          <a:xfrm>
            <a:off x="1828800" y="3028950"/>
            <a:ext cx="4114800" cy="1500"/>
          </a:xfrm>
          <a:prstGeom prst="straightConnector1">
            <a:avLst/>
          </a:prstGeom>
          <a:noFill/>
          <a:ln cap="flat" cmpd="sng" w="57150">
            <a:solidFill>
              <a:srgbClr val="FF0000"/>
            </a:solidFill>
            <a:prstDash val="solid"/>
            <a:round/>
            <a:headEnd len="sm" w="sm" type="none"/>
            <a:tailEnd len="sm" w="sm" type="none"/>
          </a:ln>
          <a:effectLst>
            <a:outerShdw blurRad="40000" rotWithShape="0" dir="5400000" dist="20000">
              <a:srgbClr val="000000">
                <a:alpha val="37650"/>
              </a:srgbClr>
            </a:outerShdw>
          </a:effectLst>
        </p:spPr>
      </p:cxnSp>
      <p:sp>
        <p:nvSpPr>
          <p:cNvPr id="1069" name="Google Shape;1069;p94"/>
          <p:cNvSpPr txBox="1"/>
          <p:nvPr/>
        </p:nvSpPr>
        <p:spPr>
          <a:xfrm rot="-5400000">
            <a:off x="905850" y="2166026"/>
            <a:ext cx="783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070" name="Google Shape;1070;p94"/>
          <p:cNvSpPr txBox="1"/>
          <p:nvPr/>
        </p:nvSpPr>
        <p:spPr>
          <a:xfrm>
            <a:off x="5335958" y="42598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071" name="Google Shape;1071;p94"/>
          <p:cNvSpPr txBox="1"/>
          <p:nvPr/>
        </p:nvSpPr>
        <p:spPr>
          <a:xfrm>
            <a:off x="5943600" y="2876550"/>
            <a:ext cx="52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TFC</a:t>
            </a:r>
            <a:endParaRPr b="1" sz="1800">
              <a:solidFill>
                <a:srgbClr val="FF0000"/>
              </a:solidFill>
              <a:latin typeface="Calibri"/>
              <a:ea typeface="Calibri"/>
              <a:cs typeface="Calibri"/>
              <a:sym typeface="Calibri"/>
            </a:endParaRPr>
          </a:p>
        </p:txBody>
      </p:sp>
      <p:sp>
        <p:nvSpPr>
          <p:cNvPr id="1072" name="Google Shape;1072;p94"/>
          <p:cNvSpPr txBox="1"/>
          <p:nvPr/>
        </p:nvSpPr>
        <p:spPr>
          <a:xfrm>
            <a:off x="1447800" y="2800350"/>
            <a:ext cx="41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10</a:t>
            </a:r>
            <a:endParaRPr b="1" sz="1800">
              <a:solidFill>
                <a:schemeClr val="dk1"/>
              </a:solidFill>
              <a:latin typeface="Calibri"/>
              <a:ea typeface="Calibri"/>
              <a:cs typeface="Calibri"/>
              <a:sym typeface="Calibri"/>
            </a:endParaRPr>
          </a:p>
        </p:txBody>
      </p:sp>
      <p:sp>
        <p:nvSpPr>
          <p:cNvPr id="1073" name="Google Shape;1073;p94"/>
          <p:cNvSpPr txBox="1"/>
          <p:nvPr/>
        </p:nvSpPr>
        <p:spPr>
          <a:xfrm>
            <a:off x="1562496" y="4107418"/>
            <a:ext cx="301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1074" name="Google Shape;1074;p94"/>
          <p:cNvSpPr txBox="1"/>
          <p:nvPr/>
        </p:nvSpPr>
        <p:spPr>
          <a:xfrm>
            <a:off x="6397125" y="3181350"/>
            <a:ext cx="26613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800">
                <a:solidFill>
                  <a:srgbClr val="434343"/>
                </a:solidFill>
                <a:latin typeface="Titillium Web"/>
                <a:ea typeface="Titillium Web"/>
                <a:cs typeface="Titillium Web"/>
                <a:sym typeface="Titillium Web"/>
              </a:rPr>
              <a:t>TFC curve is a</a:t>
            </a:r>
            <a:endParaRPr sz="2800">
              <a:solidFill>
                <a:srgbClr val="434343"/>
              </a:solidFill>
              <a:latin typeface="Titillium Web"/>
              <a:ea typeface="Titillium Web"/>
              <a:cs typeface="Titillium Web"/>
              <a:sym typeface="Titillium Web"/>
            </a:endParaRPr>
          </a:p>
          <a:p>
            <a:pPr indent="0" lvl="0" marL="0" marR="0" rtl="0" algn="l">
              <a:spcBef>
                <a:spcPts val="0"/>
              </a:spcBef>
              <a:spcAft>
                <a:spcPts val="0"/>
              </a:spcAft>
              <a:buNone/>
            </a:pPr>
            <a:r>
              <a:rPr lang="en" sz="2800">
                <a:solidFill>
                  <a:srgbClr val="434343"/>
                </a:solidFill>
                <a:latin typeface="Titillium Web"/>
                <a:ea typeface="Titillium Web"/>
                <a:cs typeface="Titillium Web"/>
                <a:sym typeface="Titillium Web"/>
              </a:rPr>
              <a:t>horizontal line</a:t>
            </a:r>
            <a:endParaRPr sz="2800">
              <a:solidFill>
                <a:srgbClr val="434343"/>
              </a:solidFill>
              <a:latin typeface="Titillium Web"/>
              <a:ea typeface="Titillium Web"/>
              <a:cs typeface="Titillium Web"/>
              <a:sym typeface="Titillium Web"/>
            </a:endParaRPr>
          </a:p>
        </p:txBody>
      </p:sp>
      <p:pic>
        <p:nvPicPr>
          <p:cNvPr id="1075" name="Google Shape;1075;p94"/>
          <p:cNvPicPr preferRelativeResize="0"/>
          <p:nvPr/>
        </p:nvPicPr>
        <p:blipFill rotWithShape="1">
          <a:blip r:embed="rId3">
            <a:alphaModFix/>
          </a:blip>
          <a:srcRect b="0" l="0" r="0" t="0"/>
          <a:stretch/>
        </p:blipFill>
        <p:spPr>
          <a:xfrm>
            <a:off x="4726249" y="1047750"/>
            <a:ext cx="4330675" cy="1463575"/>
          </a:xfrm>
          <a:prstGeom prst="rect">
            <a:avLst/>
          </a:prstGeom>
          <a:noFill/>
          <a:ln>
            <a:noFill/>
          </a:ln>
        </p:spPr>
      </p:pic>
      <p:sp>
        <p:nvSpPr>
          <p:cNvPr id="1076" name="Google Shape;1076;p9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7" name="Google Shape;1077;p94"/>
          <p:cNvSpPr txBox="1"/>
          <p:nvPr/>
        </p:nvSpPr>
        <p:spPr>
          <a:xfrm>
            <a:off x="46500" y="4628350"/>
            <a:ext cx="898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D4D4D"/>
                </a:solidFill>
                <a:latin typeface="Titillium Web"/>
                <a:ea typeface="Titillium Web"/>
                <a:cs typeface="Titillium Web"/>
                <a:sym typeface="Titillium Web"/>
              </a:rPr>
              <a:t>Overhead expenses, Wages/Salaries, Depreciation of Machinery, Insurance Amount etc.</a:t>
            </a:r>
            <a:endParaRPr sz="1800">
              <a:solidFill>
                <a:srgbClr val="4D4D4D"/>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500"/>
                                        <p:tgtEl>
                                          <p:spTgt spid="10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95"/>
          <p:cNvSpPr txBox="1"/>
          <p:nvPr>
            <p:ph type="title"/>
          </p:nvPr>
        </p:nvSpPr>
        <p:spPr>
          <a:xfrm>
            <a:off x="615825" y="422500"/>
            <a:ext cx="79797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Variable/Prime Cost</a:t>
            </a:r>
            <a:endParaRPr b="1" sz="2400">
              <a:solidFill>
                <a:schemeClr val="accent1"/>
              </a:solidFill>
            </a:endParaRPr>
          </a:p>
        </p:txBody>
      </p:sp>
      <p:cxnSp>
        <p:nvCxnSpPr>
          <p:cNvPr id="1083" name="Google Shape;1083;p95"/>
          <p:cNvCxnSpPr/>
          <p:nvPr/>
        </p:nvCxnSpPr>
        <p:spPr>
          <a:xfrm rot="-5400000">
            <a:off x="-570750" y="2685300"/>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084" name="Google Shape;1084;p95"/>
          <p:cNvCxnSpPr/>
          <p:nvPr/>
        </p:nvCxnSpPr>
        <p:spPr>
          <a:xfrm>
            <a:off x="838200" y="4095750"/>
            <a:ext cx="42672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085" name="Google Shape;1085;p95"/>
          <p:cNvSpPr txBox="1"/>
          <p:nvPr/>
        </p:nvSpPr>
        <p:spPr>
          <a:xfrm rot="-5400000">
            <a:off x="169350" y="1658127"/>
            <a:ext cx="885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086" name="Google Shape;1086;p95"/>
          <p:cNvSpPr txBox="1"/>
          <p:nvPr/>
        </p:nvSpPr>
        <p:spPr>
          <a:xfrm>
            <a:off x="4114800" y="41074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087" name="Google Shape;1087;p95"/>
          <p:cNvSpPr txBox="1"/>
          <p:nvPr/>
        </p:nvSpPr>
        <p:spPr>
          <a:xfrm>
            <a:off x="609600" y="4031218"/>
            <a:ext cx="301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1088" name="Google Shape;1088;p95"/>
          <p:cNvSpPr txBox="1"/>
          <p:nvPr/>
        </p:nvSpPr>
        <p:spPr>
          <a:xfrm>
            <a:off x="3810000" y="1288018"/>
            <a:ext cx="54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3399"/>
                </a:solidFill>
                <a:latin typeface="Calibri"/>
                <a:ea typeface="Calibri"/>
                <a:cs typeface="Calibri"/>
                <a:sym typeface="Calibri"/>
              </a:rPr>
              <a:t>TVC</a:t>
            </a:r>
            <a:endParaRPr b="1" sz="1800">
              <a:solidFill>
                <a:srgbClr val="FF3399"/>
              </a:solidFill>
              <a:latin typeface="Calibri"/>
              <a:ea typeface="Calibri"/>
              <a:cs typeface="Calibri"/>
              <a:sym typeface="Calibri"/>
            </a:endParaRPr>
          </a:p>
        </p:txBody>
      </p:sp>
      <p:sp>
        <p:nvSpPr>
          <p:cNvPr id="1089" name="Google Shape;1089;p95"/>
          <p:cNvSpPr/>
          <p:nvPr/>
        </p:nvSpPr>
        <p:spPr>
          <a:xfrm>
            <a:off x="838200" y="1638300"/>
            <a:ext cx="3335482" cy="2452255"/>
          </a:xfrm>
          <a:custGeom>
            <a:rect b="b" l="l" r="r" t="t"/>
            <a:pathLst>
              <a:path extrusionOk="0" h="2452255" w="3335482">
                <a:moveTo>
                  <a:pt x="0" y="2452255"/>
                </a:moveTo>
                <a:cubicBezTo>
                  <a:pt x="212147" y="2104159"/>
                  <a:pt x="424295" y="1756064"/>
                  <a:pt x="841663" y="1527464"/>
                </a:cubicBezTo>
                <a:cubicBezTo>
                  <a:pt x="1259031" y="1298864"/>
                  <a:pt x="2088573" y="1335232"/>
                  <a:pt x="2504209" y="1080655"/>
                </a:cubicBezTo>
                <a:cubicBezTo>
                  <a:pt x="2919846" y="826078"/>
                  <a:pt x="3335482" y="0"/>
                  <a:pt x="3335482" y="0"/>
                </a:cubicBezTo>
                <a:lnTo>
                  <a:pt x="3335482" y="0"/>
                </a:lnTo>
              </a:path>
            </a:pathLst>
          </a:custGeom>
          <a:noFill/>
          <a:ln cap="flat" cmpd="sng" w="57150">
            <a:solidFill>
              <a:srgbClr val="FF3399"/>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95"/>
          <p:cNvSpPr txBox="1"/>
          <p:nvPr/>
        </p:nvSpPr>
        <p:spPr>
          <a:xfrm>
            <a:off x="5613525" y="2876550"/>
            <a:ext cx="34167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4D4D4D"/>
                </a:solidFill>
                <a:latin typeface="Titillium Web"/>
                <a:ea typeface="Titillium Web"/>
                <a:cs typeface="Titillium Web"/>
                <a:sym typeface="Titillium Web"/>
              </a:rPr>
              <a:t>TVC curve is an inverse S-shaped curve</a:t>
            </a:r>
            <a:endParaRPr sz="2200">
              <a:solidFill>
                <a:srgbClr val="4D4D4D"/>
              </a:solidFill>
              <a:latin typeface="Titillium Web"/>
              <a:ea typeface="Titillium Web"/>
              <a:cs typeface="Titillium Web"/>
              <a:sym typeface="Titillium Web"/>
            </a:endParaRPr>
          </a:p>
        </p:txBody>
      </p:sp>
      <p:pic>
        <p:nvPicPr>
          <p:cNvPr id="1091" name="Google Shape;1091;p95"/>
          <p:cNvPicPr preferRelativeResize="0"/>
          <p:nvPr/>
        </p:nvPicPr>
        <p:blipFill rotWithShape="1">
          <a:blip r:embed="rId3">
            <a:alphaModFix/>
          </a:blip>
          <a:srcRect b="0" l="0" r="0" t="0"/>
          <a:stretch/>
        </p:blipFill>
        <p:spPr>
          <a:xfrm>
            <a:off x="5029200" y="1243012"/>
            <a:ext cx="4073614" cy="1404938"/>
          </a:xfrm>
          <a:prstGeom prst="rect">
            <a:avLst/>
          </a:prstGeom>
          <a:noFill/>
          <a:ln>
            <a:noFill/>
          </a:ln>
        </p:spPr>
      </p:pic>
      <p:sp>
        <p:nvSpPr>
          <p:cNvPr id="1092" name="Google Shape;1092;p9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3" name="Google Shape;1093;p95"/>
          <p:cNvSpPr txBox="1"/>
          <p:nvPr/>
        </p:nvSpPr>
        <p:spPr>
          <a:xfrm>
            <a:off x="177875" y="4667625"/>
            <a:ext cx="88524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1800">
                <a:solidFill>
                  <a:srgbClr val="4D4D4D"/>
                </a:solidFill>
                <a:latin typeface="Titillium Web"/>
                <a:ea typeface="Titillium Web"/>
                <a:cs typeface="Titillium Web"/>
                <a:sym typeface="Titillium Web"/>
              </a:rPr>
              <a:t>Cost of direct labor, Running expenses like cost of raw materials, fuels etc.</a:t>
            </a:r>
            <a:endParaRPr sz="1800">
              <a:solidFill>
                <a:srgbClr val="4D4D4D"/>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692025" y="619250"/>
            <a:ext cx="32268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Production</a:t>
            </a:r>
            <a:endParaRPr>
              <a:solidFill>
                <a:srgbClr val="FF004E"/>
              </a:solidFill>
            </a:endParaRPr>
          </a:p>
        </p:txBody>
      </p:sp>
      <p:sp>
        <p:nvSpPr>
          <p:cNvPr id="144" name="Google Shape;144;p24"/>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Production process include all activities related with providing goods and services :-</a:t>
            </a:r>
            <a:endParaRPr sz="2400"/>
          </a:p>
          <a:p>
            <a:pPr indent="-381000" lvl="0" marL="857250" rtl="0" algn="l">
              <a:spcBef>
                <a:spcPts val="0"/>
              </a:spcBef>
              <a:spcAft>
                <a:spcPts val="0"/>
              </a:spcAft>
              <a:buSzPts val="2400"/>
              <a:buChar char="●"/>
            </a:pPr>
            <a:r>
              <a:rPr lang="en" sz="2400"/>
              <a:t>Employment practices</a:t>
            </a:r>
            <a:endParaRPr sz="2400"/>
          </a:p>
          <a:p>
            <a:pPr indent="-381000" lvl="0" marL="857250" rtl="0" algn="l">
              <a:spcBef>
                <a:spcPts val="0"/>
              </a:spcBef>
              <a:spcAft>
                <a:spcPts val="0"/>
              </a:spcAft>
              <a:buSzPts val="2400"/>
              <a:buChar char="●"/>
            </a:pPr>
            <a:r>
              <a:rPr lang="en" sz="2400"/>
              <a:t>Acquisition of Capital Resources</a:t>
            </a:r>
            <a:endParaRPr sz="2400"/>
          </a:p>
          <a:p>
            <a:pPr indent="-381000" lvl="0" marL="857250" rtl="0" algn="l">
              <a:spcBef>
                <a:spcPts val="0"/>
              </a:spcBef>
              <a:spcAft>
                <a:spcPts val="0"/>
              </a:spcAft>
              <a:buSzPts val="2400"/>
              <a:buChar char="●"/>
            </a:pPr>
            <a:r>
              <a:rPr lang="en" sz="2400"/>
              <a:t>Product Distribution</a:t>
            </a:r>
            <a:endParaRPr sz="2400"/>
          </a:p>
          <a:p>
            <a:pPr indent="-381000" lvl="0" marL="857250" rtl="0" algn="l">
              <a:spcBef>
                <a:spcPts val="0"/>
              </a:spcBef>
              <a:spcAft>
                <a:spcPts val="0"/>
              </a:spcAft>
              <a:buSzPts val="2400"/>
              <a:buChar char="●"/>
            </a:pPr>
            <a:r>
              <a:rPr lang="en" sz="2400"/>
              <a:t>Managing Intellectual Resources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96"/>
          <p:cNvSpPr txBox="1"/>
          <p:nvPr>
            <p:ph type="title"/>
          </p:nvPr>
        </p:nvSpPr>
        <p:spPr>
          <a:xfrm>
            <a:off x="692025" y="498700"/>
            <a:ext cx="32268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Total Cost</a:t>
            </a:r>
            <a:endParaRPr sz="2400">
              <a:solidFill>
                <a:schemeClr val="accent1"/>
              </a:solidFill>
            </a:endParaRPr>
          </a:p>
        </p:txBody>
      </p:sp>
      <p:cxnSp>
        <p:nvCxnSpPr>
          <p:cNvPr id="1099" name="Google Shape;1099;p96"/>
          <p:cNvCxnSpPr/>
          <p:nvPr/>
        </p:nvCxnSpPr>
        <p:spPr>
          <a:xfrm rot="-5400000">
            <a:off x="419056" y="2990894"/>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00" name="Google Shape;1100;p96"/>
          <p:cNvCxnSpPr/>
          <p:nvPr/>
        </p:nvCxnSpPr>
        <p:spPr>
          <a:xfrm>
            <a:off x="1828800" y="4400550"/>
            <a:ext cx="42672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101" name="Google Shape;1101;p96"/>
          <p:cNvSpPr txBox="1"/>
          <p:nvPr/>
        </p:nvSpPr>
        <p:spPr>
          <a:xfrm rot="-5400000">
            <a:off x="877050" y="1908627"/>
            <a:ext cx="84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102" name="Google Shape;1102;p96"/>
          <p:cNvSpPr txBox="1"/>
          <p:nvPr/>
        </p:nvSpPr>
        <p:spPr>
          <a:xfrm>
            <a:off x="5181600" y="44122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103" name="Google Shape;1103;p96"/>
          <p:cNvSpPr txBox="1"/>
          <p:nvPr/>
        </p:nvSpPr>
        <p:spPr>
          <a:xfrm>
            <a:off x="1562496" y="4336018"/>
            <a:ext cx="301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104" name="Google Shape;1104;p96"/>
          <p:cNvSpPr txBox="1"/>
          <p:nvPr/>
        </p:nvSpPr>
        <p:spPr>
          <a:xfrm>
            <a:off x="5012898" y="1669018"/>
            <a:ext cx="54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9900"/>
                </a:solidFill>
                <a:latin typeface="Calibri"/>
                <a:ea typeface="Calibri"/>
                <a:cs typeface="Calibri"/>
                <a:sym typeface="Calibri"/>
              </a:rPr>
              <a:t>TVC</a:t>
            </a:r>
            <a:endParaRPr b="1" sz="1800">
              <a:solidFill>
                <a:srgbClr val="009900"/>
              </a:solidFill>
              <a:latin typeface="Calibri"/>
              <a:ea typeface="Calibri"/>
              <a:cs typeface="Calibri"/>
              <a:sym typeface="Calibri"/>
            </a:endParaRPr>
          </a:p>
        </p:txBody>
      </p:sp>
      <p:sp>
        <p:nvSpPr>
          <p:cNvPr id="1105" name="Google Shape;1105;p96"/>
          <p:cNvSpPr/>
          <p:nvPr/>
        </p:nvSpPr>
        <p:spPr>
          <a:xfrm>
            <a:off x="1849582" y="1943100"/>
            <a:ext cx="3335482" cy="2452255"/>
          </a:xfrm>
          <a:custGeom>
            <a:rect b="b" l="l" r="r" t="t"/>
            <a:pathLst>
              <a:path extrusionOk="0" h="2452255" w="3335482">
                <a:moveTo>
                  <a:pt x="0" y="2452255"/>
                </a:moveTo>
                <a:cubicBezTo>
                  <a:pt x="212147" y="2104159"/>
                  <a:pt x="424295" y="1756064"/>
                  <a:pt x="841663" y="1527464"/>
                </a:cubicBezTo>
                <a:cubicBezTo>
                  <a:pt x="1259031" y="1298864"/>
                  <a:pt x="2088573" y="1335232"/>
                  <a:pt x="2504209" y="1080655"/>
                </a:cubicBezTo>
                <a:cubicBezTo>
                  <a:pt x="2919846" y="826078"/>
                  <a:pt x="3335482" y="0"/>
                  <a:pt x="3335482" y="0"/>
                </a:cubicBezTo>
                <a:lnTo>
                  <a:pt x="3335482" y="0"/>
                </a:lnTo>
              </a:path>
            </a:pathLst>
          </a:custGeom>
          <a:noFill/>
          <a:ln cap="flat" cmpd="sng" w="57150">
            <a:solidFill>
              <a:srgbClr val="0099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96"/>
          <p:cNvSpPr txBox="1"/>
          <p:nvPr/>
        </p:nvSpPr>
        <p:spPr>
          <a:xfrm>
            <a:off x="6590700" y="3047850"/>
            <a:ext cx="2477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4D4D4D"/>
                </a:solidFill>
                <a:latin typeface="Titillium Web"/>
                <a:ea typeface="Titillium Web"/>
                <a:cs typeface="Titillium Web"/>
                <a:sym typeface="Titillium Web"/>
              </a:rPr>
              <a:t>TC curve is an inverse S-shaped </a:t>
            </a:r>
            <a:endParaRPr sz="2400">
              <a:solidFill>
                <a:srgbClr val="4D4D4D"/>
              </a:solidFill>
              <a:latin typeface="Titillium Web"/>
              <a:ea typeface="Titillium Web"/>
              <a:cs typeface="Titillium Web"/>
              <a:sym typeface="Titillium Web"/>
            </a:endParaRPr>
          </a:p>
          <a:p>
            <a:pPr indent="0" lvl="0" marL="0" marR="0" rtl="0" algn="l">
              <a:spcBef>
                <a:spcPts val="0"/>
              </a:spcBef>
              <a:spcAft>
                <a:spcPts val="0"/>
              </a:spcAft>
              <a:buNone/>
            </a:pPr>
            <a:r>
              <a:rPr lang="en" sz="2400">
                <a:solidFill>
                  <a:srgbClr val="4D4D4D"/>
                </a:solidFill>
                <a:latin typeface="Titillium Web"/>
                <a:ea typeface="Titillium Web"/>
                <a:cs typeface="Titillium Web"/>
                <a:sym typeface="Titillium Web"/>
              </a:rPr>
              <a:t>curve</a:t>
            </a:r>
            <a:endParaRPr sz="2400">
              <a:solidFill>
                <a:srgbClr val="4D4D4D"/>
              </a:solidFill>
              <a:latin typeface="Titillium Web"/>
              <a:ea typeface="Titillium Web"/>
              <a:cs typeface="Titillium Web"/>
              <a:sym typeface="Titillium Web"/>
            </a:endParaRPr>
          </a:p>
        </p:txBody>
      </p:sp>
      <p:sp>
        <p:nvSpPr>
          <p:cNvPr id="1107" name="Google Shape;1107;p96"/>
          <p:cNvSpPr/>
          <p:nvPr/>
        </p:nvSpPr>
        <p:spPr>
          <a:xfrm>
            <a:off x="1846118" y="1276350"/>
            <a:ext cx="2876853" cy="2072155"/>
          </a:xfrm>
          <a:custGeom>
            <a:rect b="b" l="l" r="r" t="t"/>
            <a:pathLst>
              <a:path extrusionOk="0" h="2452255" w="3335482">
                <a:moveTo>
                  <a:pt x="0" y="2452255"/>
                </a:moveTo>
                <a:cubicBezTo>
                  <a:pt x="212147" y="2104159"/>
                  <a:pt x="424295" y="1756064"/>
                  <a:pt x="841663" y="1527464"/>
                </a:cubicBezTo>
                <a:cubicBezTo>
                  <a:pt x="1259031" y="1298864"/>
                  <a:pt x="2088573" y="1335232"/>
                  <a:pt x="2504209" y="1080655"/>
                </a:cubicBezTo>
                <a:cubicBezTo>
                  <a:pt x="2919846" y="826078"/>
                  <a:pt x="3335482" y="0"/>
                  <a:pt x="3335482" y="0"/>
                </a:cubicBezTo>
                <a:lnTo>
                  <a:pt x="3335482" y="0"/>
                </a:lnTo>
              </a:path>
            </a:pathLst>
          </a:custGeom>
          <a:noFill/>
          <a:ln cap="flat" cmpd="sng" w="57150">
            <a:solidFill>
              <a:srgbClr val="CC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96"/>
          <p:cNvSpPr txBox="1"/>
          <p:nvPr/>
        </p:nvSpPr>
        <p:spPr>
          <a:xfrm>
            <a:off x="4724400" y="1123950"/>
            <a:ext cx="415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CC0066"/>
                </a:solidFill>
                <a:latin typeface="Calibri"/>
                <a:ea typeface="Calibri"/>
                <a:cs typeface="Calibri"/>
                <a:sym typeface="Calibri"/>
              </a:rPr>
              <a:t>TC</a:t>
            </a:r>
            <a:endParaRPr b="1" sz="1800">
              <a:solidFill>
                <a:srgbClr val="CC0066"/>
              </a:solidFill>
              <a:latin typeface="Calibri"/>
              <a:ea typeface="Calibri"/>
              <a:cs typeface="Calibri"/>
              <a:sym typeface="Calibri"/>
            </a:endParaRPr>
          </a:p>
        </p:txBody>
      </p:sp>
      <p:cxnSp>
        <p:nvCxnSpPr>
          <p:cNvPr id="1109" name="Google Shape;1109;p96"/>
          <p:cNvCxnSpPr/>
          <p:nvPr/>
        </p:nvCxnSpPr>
        <p:spPr>
          <a:xfrm flipH="1" rot="10800000">
            <a:off x="1828800" y="3257550"/>
            <a:ext cx="3962400" cy="76200"/>
          </a:xfrm>
          <a:prstGeom prst="straightConnector1">
            <a:avLst/>
          </a:prstGeom>
          <a:noFill/>
          <a:ln cap="flat" cmpd="sng" w="57150">
            <a:solidFill>
              <a:srgbClr val="FF0000"/>
            </a:solidFill>
            <a:prstDash val="solid"/>
            <a:round/>
            <a:headEnd len="sm" w="sm" type="none"/>
            <a:tailEnd len="sm" w="sm" type="none"/>
          </a:ln>
          <a:effectLst>
            <a:outerShdw blurRad="40000" rotWithShape="0" dir="5400000" dist="23000">
              <a:srgbClr val="000000">
                <a:alpha val="34900"/>
              </a:srgbClr>
            </a:outerShdw>
          </a:effectLst>
        </p:spPr>
      </p:cxnSp>
      <p:sp>
        <p:nvSpPr>
          <p:cNvPr id="1110" name="Google Shape;1110;p96"/>
          <p:cNvSpPr txBox="1"/>
          <p:nvPr/>
        </p:nvSpPr>
        <p:spPr>
          <a:xfrm>
            <a:off x="5756637" y="3040618"/>
            <a:ext cx="52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TFC</a:t>
            </a:r>
            <a:endParaRPr b="1" sz="1800">
              <a:solidFill>
                <a:srgbClr val="FF0000"/>
              </a:solidFill>
              <a:latin typeface="Calibri"/>
              <a:ea typeface="Calibri"/>
              <a:cs typeface="Calibri"/>
              <a:sym typeface="Calibri"/>
            </a:endParaRPr>
          </a:p>
        </p:txBody>
      </p:sp>
      <p:sp>
        <p:nvSpPr>
          <p:cNvPr id="1111" name="Google Shape;1111;p96"/>
          <p:cNvSpPr/>
          <p:nvPr/>
        </p:nvSpPr>
        <p:spPr>
          <a:xfrm>
            <a:off x="3429000" y="2419350"/>
            <a:ext cx="304800" cy="685800"/>
          </a:xfrm>
          <a:prstGeom prst="rightBrace">
            <a:avLst>
              <a:gd fmla="val 8333" name="adj1"/>
              <a:gd fmla="val 50000" name="adj2"/>
            </a:avLst>
          </a:prstGeom>
          <a:noFill/>
          <a:ln cap="flat" cmpd="sng" w="38100">
            <a:solidFill>
              <a:srgbClr val="CC00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96"/>
          <p:cNvSpPr txBox="1"/>
          <p:nvPr/>
        </p:nvSpPr>
        <p:spPr>
          <a:xfrm>
            <a:off x="3733800" y="2583418"/>
            <a:ext cx="52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CC0000"/>
                </a:solidFill>
                <a:latin typeface="Calibri"/>
                <a:ea typeface="Calibri"/>
                <a:cs typeface="Calibri"/>
                <a:sym typeface="Calibri"/>
              </a:rPr>
              <a:t>TFC</a:t>
            </a:r>
            <a:endParaRPr b="1" sz="1800">
              <a:solidFill>
                <a:srgbClr val="CC0000"/>
              </a:solidFill>
              <a:latin typeface="Calibri"/>
              <a:ea typeface="Calibri"/>
              <a:cs typeface="Calibri"/>
              <a:sym typeface="Calibri"/>
            </a:endParaRPr>
          </a:p>
        </p:txBody>
      </p:sp>
      <p:cxnSp>
        <p:nvCxnSpPr>
          <p:cNvPr id="1113" name="Google Shape;1113;p96"/>
          <p:cNvCxnSpPr/>
          <p:nvPr/>
        </p:nvCxnSpPr>
        <p:spPr>
          <a:xfrm rot="5400000">
            <a:off x="2971844" y="2800394"/>
            <a:ext cx="762000" cy="1500"/>
          </a:xfrm>
          <a:prstGeom prst="straightConnector1">
            <a:avLst/>
          </a:prstGeom>
          <a:noFill/>
          <a:ln cap="flat" cmpd="sng" w="38100">
            <a:solidFill>
              <a:srgbClr val="CC0000"/>
            </a:solidFill>
            <a:prstDash val="solid"/>
            <a:round/>
            <a:headEnd len="med" w="med" type="stealth"/>
            <a:tailEnd len="med" w="med" type="stealth"/>
          </a:ln>
          <a:effectLst>
            <a:outerShdw blurRad="40000" rotWithShape="0" dir="5400000" dist="23000">
              <a:srgbClr val="000000">
                <a:alpha val="34900"/>
              </a:srgbClr>
            </a:outerShdw>
          </a:effectLst>
        </p:spPr>
      </p:cxnSp>
      <p:sp>
        <p:nvSpPr>
          <p:cNvPr id="1114" name="Google Shape;1114;p9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5" name="Google Shape;1115;p96"/>
          <p:cNvPicPr preferRelativeResize="0"/>
          <p:nvPr/>
        </p:nvPicPr>
        <p:blipFill>
          <a:blip r:embed="rId3">
            <a:alphaModFix/>
          </a:blip>
          <a:stretch>
            <a:fillRect/>
          </a:stretch>
        </p:blipFill>
        <p:spPr>
          <a:xfrm>
            <a:off x="5510833" y="619150"/>
            <a:ext cx="3590712" cy="132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gtEl>
                                        <p:attrNameLst>
                                          <p:attrName>style.visibility</p:attrName>
                                        </p:attrNameLst>
                                      </p:cBhvr>
                                      <p:to>
                                        <p:strVal val="visible"/>
                                      </p:to>
                                    </p:set>
                                    <p:animEffect filter="fade" transition="in">
                                      <p:cBhvr>
                                        <p:cTn dur="500"/>
                                        <p:tgtEl>
                                          <p:spTgt spid="1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500"/>
                                        <p:tgtEl>
                                          <p:spTgt spid="1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500"/>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gtEl>
                                        <p:attrNameLst>
                                          <p:attrName>style.visibility</p:attrName>
                                        </p:attrNameLst>
                                      </p:cBhvr>
                                      <p:to>
                                        <p:strVal val="visible"/>
                                      </p:to>
                                    </p:set>
                                    <p:animEffect filter="fade" transition="in">
                                      <p:cBhvr>
                                        <p:cTn dur="500"/>
                                        <p:tgtEl>
                                          <p:spTgt spid="1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500"/>
                                        <p:tgtEl>
                                          <p:spTgt spid="1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500"/>
                                        <p:tgtEl>
                                          <p:spTgt spid="1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gtEl>
                                        <p:attrNameLst>
                                          <p:attrName>style.visibility</p:attrName>
                                        </p:attrNameLst>
                                      </p:cBhvr>
                                      <p:to>
                                        <p:strVal val="visible"/>
                                      </p:to>
                                    </p:set>
                                    <p:animEffect filter="fade" transition="in">
                                      <p:cBhvr>
                                        <p:cTn dur="500"/>
                                        <p:tgtEl>
                                          <p:spTgt spid="1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1"/>
                                        </p:tgtEl>
                                        <p:attrNameLst>
                                          <p:attrName>style.visibility</p:attrName>
                                        </p:attrNameLst>
                                      </p:cBhvr>
                                      <p:to>
                                        <p:strVal val="visible"/>
                                      </p:to>
                                    </p:set>
                                    <p:animEffect filter="fade" transition="in">
                                      <p:cBhvr>
                                        <p:cTn dur="500"/>
                                        <p:tgtEl>
                                          <p:spTgt spid="1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500"/>
                                        <p:tgtEl>
                                          <p:spTgt spid="1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6"/>
                                        </p:tgtEl>
                                        <p:attrNameLst>
                                          <p:attrName>style.visibility</p:attrName>
                                        </p:attrNameLst>
                                      </p:cBhvr>
                                      <p:to>
                                        <p:strVal val="visible"/>
                                      </p:to>
                                    </p:set>
                                    <p:animEffect filter="fade" transition="in">
                                      <p:cBhvr>
                                        <p:cTn dur="2000"/>
                                        <p:tgtEl>
                                          <p:spTgt spid="1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97"/>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Average</a:t>
            </a:r>
            <a:r>
              <a:rPr b="1" lang="en" sz="2400">
                <a:solidFill>
                  <a:schemeClr val="accent1"/>
                </a:solidFill>
              </a:rPr>
              <a:t> Costs</a:t>
            </a:r>
            <a:endParaRPr b="1" sz="2400">
              <a:solidFill>
                <a:schemeClr val="accent1"/>
              </a:solidFill>
            </a:endParaRPr>
          </a:p>
        </p:txBody>
      </p:sp>
      <p:sp>
        <p:nvSpPr>
          <p:cNvPr id="1121" name="Google Shape;1121;p9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2" name="Google Shape;1122;p97"/>
          <p:cNvSpPr txBox="1"/>
          <p:nvPr>
            <p:ph idx="4294967295"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Char char="●"/>
            </a:pPr>
            <a:r>
              <a:rPr lang="en" sz="2400">
                <a:solidFill>
                  <a:srgbClr val="434343"/>
                </a:solidFill>
              </a:rPr>
              <a:t>Average Total Cost </a:t>
            </a:r>
            <a:endParaRPr sz="2400">
              <a:solidFill>
                <a:srgbClr val="434343"/>
              </a:solidFill>
            </a:endParaRPr>
          </a:p>
          <a:p>
            <a:pPr indent="-381000" lvl="0" marL="628650" rtl="0" algn="l">
              <a:spcBef>
                <a:spcPts val="0"/>
              </a:spcBef>
              <a:spcAft>
                <a:spcPts val="0"/>
              </a:spcAft>
              <a:buClr>
                <a:srgbClr val="434343"/>
              </a:buClr>
              <a:buSzPts val="2400"/>
              <a:buChar char="-"/>
            </a:pPr>
            <a:r>
              <a:rPr lang="en" sz="2400">
                <a:solidFill>
                  <a:srgbClr val="434343"/>
                </a:solidFill>
              </a:rPr>
              <a:t>Average Fixed Costs </a:t>
            </a:r>
            <a:r>
              <a:rPr lang="en" sz="2200">
                <a:solidFill>
                  <a:srgbClr val="434343"/>
                </a:solidFill>
              </a:rPr>
              <a:t>(</a:t>
            </a:r>
            <a:r>
              <a:rPr lang="en" sz="2200">
                <a:solidFill>
                  <a:srgbClr val="666666"/>
                </a:solidFill>
              </a:rPr>
              <a:t>AFC = TFC / Q)</a:t>
            </a:r>
            <a:endParaRPr b="1" sz="2200">
              <a:solidFill>
                <a:srgbClr val="666666"/>
              </a:solidFill>
            </a:endParaRPr>
          </a:p>
          <a:p>
            <a:pPr indent="-381000" lvl="0" marL="628650" rtl="0" algn="l">
              <a:spcBef>
                <a:spcPts val="0"/>
              </a:spcBef>
              <a:spcAft>
                <a:spcPts val="0"/>
              </a:spcAft>
              <a:buClr>
                <a:srgbClr val="434343"/>
              </a:buClr>
              <a:buSzPts val="2400"/>
              <a:buChar char="-"/>
            </a:pPr>
            <a:r>
              <a:rPr lang="en" sz="2400">
                <a:solidFill>
                  <a:srgbClr val="434343"/>
                </a:solidFill>
              </a:rPr>
              <a:t>Average Variable Costs </a:t>
            </a:r>
            <a:r>
              <a:rPr lang="en" sz="2200">
                <a:solidFill>
                  <a:srgbClr val="434343"/>
                </a:solidFill>
              </a:rPr>
              <a:t>(</a:t>
            </a:r>
            <a:r>
              <a:rPr lang="en" sz="2200">
                <a:solidFill>
                  <a:srgbClr val="666666"/>
                </a:solidFill>
              </a:rPr>
              <a:t>AVC = TVC / Q)</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381000" lvl="0" marL="457200" rtl="0" algn="l">
              <a:spcBef>
                <a:spcPts val="0"/>
              </a:spcBef>
              <a:spcAft>
                <a:spcPts val="0"/>
              </a:spcAft>
              <a:buClr>
                <a:srgbClr val="00FFFF"/>
              </a:buClr>
              <a:buSzPts val="2400"/>
              <a:buChar char="●"/>
            </a:pPr>
            <a:r>
              <a:rPr lang="en" sz="2400">
                <a:solidFill>
                  <a:srgbClr val="434343"/>
                </a:solidFill>
              </a:rPr>
              <a:t>Average </a:t>
            </a:r>
            <a:r>
              <a:rPr lang="en" sz="2400">
                <a:solidFill>
                  <a:srgbClr val="434343"/>
                </a:solidFill>
              </a:rPr>
              <a:t>Total Cost / Unit Cost = Average Fixed Cost + Average Variable Cost</a:t>
            </a:r>
            <a:endParaRPr sz="2400">
              <a:solidFill>
                <a:srgbClr val="434343"/>
              </a:solidFill>
            </a:endParaRPr>
          </a:p>
          <a:p>
            <a:pPr indent="0" lvl="0" marL="0" rtl="0" algn="l">
              <a:spcBef>
                <a:spcPts val="0"/>
              </a:spcBef>
              <a:spcAft>
                <a:spcPts val="0"/>
              </a:spcAft>
              <a:buNone/>
            </a:pPr>
            <a:r>
              <a:t/>
            </a:r>
            <a:endParaRPr sz="2400">
              <a:solidFill>
                <a:srgbClr val="43434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98"/>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Average</a:t>
            </a:r>
            <a:r>
              <a:rPr b="1" lang="en" sz="2400">
                <a:solidFill>
                  <a:schemeClr val="accent1"/>
                </a:solidFill>
              </a:rPr>
              <a:t> Fixed Costs &amp; Average Variable C</a:t>
            </a:r>
            <a:r>
              <a:rPr lang="en" sz="2400">
                <a:solidFill>
                  <a:schemeClr val="accent1"/>
                </a:solidFill>
              </a:rPr>
              <a:t>osts</a:t>
            </a:r>
            <a:endParaRPr b="1" sz="2400">
              <a:solidFill>
                <a:schemeClr val="accent1"/>
              </a:solidFill>
            </a:endParaRPr>
          </a:p>
        </p:txBody>
      </p:sp>
      <p:sp>
        <p:nvSpPr>
          <p:cNvPr id="1128" name="Google Shape;1128;p9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9" name="Google Shape;1129;p98"/>
          <p:cNvPicPr preferRelativeResize="0"/>
          <p:nvPr/>
        </p:nvPicPr>
        <p:blipFill rotWithShape="1">
          <a:blip r:embed="rId3">
            <a:alphaModFix/>
          </a:blip>
          <a:srcRect b="0" l="0" r="0" t="0"/>
          <a:stretch/>
        </p:blipFill>
        <p:spPr>
          <a:xfrm>
            <a:off x="683875" y="1337375"/>
            <a:ext cx="7317126" cy="369182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9"/>
          <p:cNvSpPr txBox="1"/>
          <p:nvPr>
            <p:ph type="title"/>
          </p:nvPr>
        </p:nvSpPr>
        <p:spPr>
          <a:xfrm>
            <a:off x="681900" y="422500"/>
            <a:ext cx="80397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TFC and AFC</a:t>
            </a:r>
            <a:endParaRPr b="1" sz="2400">
              <a:solidFill>
                <a:schemeClr val="accent1"/>
              </a:solidFill>
            </a:endParaRPr>
          </a:p>
        </p:txBody>
      </p:sp>
      <p:sp>
        <p:nvSpPr>
          <p:cNvPr id="1135" name="Google Shape;1135;p99"/>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cxnSp>
        <p:nvCxnSpPr>
          <p:cNvPr id="1136" name="Google Shape;1136;p99"/>
          <p:cNvCxnSpPr/>
          <p:nvPr/>
        </p:nvCxnSpPr>
        <p:spPr>
          <a:xfrm rot="-5400000">
            <a:off x="-571544" y="2609894"/>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37" name="Google Shape;1137;p99"/>
          <p:cNvCxnSpPr/>
          <p:nvPr/>
        </p:nvCxnSpPr>
        <p:spPr>
          <a:xfrm rot="-5400000">
            <a:off x="3390062" y="2609100"/>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38" name="Google Shape;1138;p99"/>
          <p:cNvCxnSpPr/>
          <p:nvPr/>
        </p:nvCxnSpPr>
        <p:spPr>
          <a:xfrm>
            <a:off x="8382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39" name="Google Shape;1139;p99"/>
          <p:cNvCxnSpPr/>
          <p:nvPr/>
        </p:nvCxnSpPr>
        <p:spPr>
          <a:xfrm>
            <a:off x="48006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140" name="Google Shape;1140;p99"/>
          <p:cNvSpPr txBox="1"/>
          <p:nvPr/>
        </p:nvSpPr>
        <p:spPr>
          <a:xfrm>
            <a:off x="152400" y="1200150"/>
            <a:ext cx="70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TFC</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41" name="Google Shape;1141;p99"/>
          <p:cNvSpPr txBox="1"/>
          <p:nvPr/>
        </p:nvSpPr>
        <p:spPr>
          <a:xfrm>
            <a:off x="4200346" y="1211818"/>
            <a:ext cx="699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AFC </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42" name="Google Shape;1142;p99"/>
          <p:cNvSpPr txBox="1"/>
          <p:nvPr/>
        </p:nvSpPr>
        <p:spPr>
          <a:xfrm>
            <a:off x="609600"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143" name="Google Shape;1143;p99"/>
          <p:cNvSpPr txBox="1"/>
          <p:nvPr/>
        </p:nvSpPr>
        <p:spPr>
          <a:xfrm>
            <a:off x="3930248" y="4019550"/>
            <a:ext cx="34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
        <p:nvSpPr>
          <p:cNvPr id="1144" name="Google Shape;1144;p99"/>
          <p:cNvSpPr txBox="1"/>
          <p:nvPr/>
        </p:nvSpPr>
        <p:spPr>
          <a:xfrm>
            <a:off x="4616048"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145" name="Google Shape;1145;p99"/>
          <p:cNvSpPr txBox="1"/>
          <p:nvPr/>
        </p:nvSpPr>
        <p:spPr>
          <a:xfrm>
            <a:off x="8001000"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cxnSp>
        <p:nvCxnSpPr>
          <p:cNvPr id="1146" name="Google Shape;1146;p99"/>
          <p:cNvCxnSpPr/>
          <p:nvPr/>
        </p:nvCxnSpPr>
        <p:spPr>
          <a:xfrm>
            <a:off x="838200" y="2952750"/>
            <a:ext cx="2895600" cy="0"/>
          </a:xfrm>
          <a:prstGeom prst="straightConnector1">
            <a:avLst/>
          </a:prstGeom>
          <a:noFill/>
          <a:ln cap="flat" cmpd="sng" w="57150">
            <a:solidFill>
              <a:srgbClr val="FF0000"/>
            </a:solidFill>
            <a:prstDash val="solid"/>
            <a:round/>
            <a:headEnd len="sm" w="sm" type="none"/>
            <a:tailEnd len="sm" w="sm" type="none"/>
          </a:ln>
          <a:effectLst>
            <a:outerShdw blurRad="40000" rotWithShape="0" dir="5400000" dist="23000">
              <a:srgbClr val="000000">
                <a:alpha val="34900"/>
              </a:srgbClr>
            </a:outerShdw>
          </a:effectLst>
        </p:spPr>
      </p:cxnSp>
      <p:sp>
        <p:nvSpPr>
          <p:cNvPr id="1147" name="Google Shape;1147;p99"/>
          <p:cNvSpPr/>
          <p:nvPr/>
        </p:nvSpPr>
        <p:spPr>
          <a:xfrm>
            <a:off x="5069840" y="1381760"/>
            <a:ext cx="2580640" cy="2529840"/>
          </a:xfrm>
          <a:custGeom>
            <a:rect b="b" l="l" r="r" t="t"/>
            <a:pathLst>
              <a:path extrusionOk="0" h="2529840" w="2580640">
                <a:moveTo>
                  <a:pt x="0" y="0"/>
                </a:moveTo>
                <a:cubicBezTo>
                  <a:pt x="84666" y="698500"/>
                  <a:pt x="169333" y="1397000"/>
                  <a:pt x="599440" y="1818640"/>
                </a:cubicBezTo>
                <a:cubicBezTo>
                  <a:pt x="1029547" y="2240280"/>
                  <a:pt x="2580640" y="2529840"/>
                  <a:pt x="2580640" y="2529840"/>
                </a:cubicBezTo>
                <a:lnTo>
                  <a:pt x="2580640" y="2529840"/>
                </a:lnTo>
              </a:path>
            </a:pathLst>
          </a:custGeom>
          <a:noFill/>
          <a:ln cap="flat" cmpd="sng" w="57150">
            <a:solidFill>
              <a:srgbClr val="CC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99"/>
          <p:cNvSpPr txBox="1"/>
          <p:nvPr/>
        </p:nvSpPr>
        <p:spPr>
          <a:xfrm>
            <a:off x="3505200" y="2647950"/>
            <a:ext cx="52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TFC</a:t>
            </a:r>
            <a:endParaRPr b="1" sz="1800">
              <a:solidFill>
                <a:srgbClr val="FF0000"/>
              </a:solidFill>
              <a:latin typeface="Calibri"/>
              <a:ea typeface="Calibri"/>
              <a:cs typeface="Calibri"/>
              <a:sym typeface="Calibri"/>
            </a:endParaRPr>
          </a:p>
        </p:txBody>
      </p:sp>
      <p:sp>
        <p:nvSpPr>
          <p:cNvPr id="1149" name="Google Shape;1149;p99"/>
          <p:cNvSpPr txBox="1"/>
          <p:nvPr/>
        </p:nvSpPr>
        <p:spPr>
          <a:xfrm>
            <a:off x="7532297" y="3562350"/>
            <a:ext cx="805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CC0066"/>
                </a:solidFill>
                <a:latin typeface="Calibri"/>
                <a:ea typeface="Calibri"/>
                <a:cs typeface="Calibri"/>
                <a:sym typeface="Calibri"/>
              </a:rPr>
              <a:t>AFC</a:t>
            </a:r>
            <a:endParaRPr b="1" sz="1800">
              <a:solidFill>
                <a:srgbClr val="CC0066"/>
              </a:solidFill>
              <a:latin typeface="Calibri"/>
              <a:ea typeface="Calibri"/>
              <a:cs typeface="Calibri"/>
              <a:sym typeface="Calibri"/>
            </a:endParaRPr>
          </a:p>
        </p:txBody>
      </p:sp>
      <p:sp>
        <p:nvSpPr>
          <p:cNvPr id="1150" name="Google Shape;1150;p9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00"/>
          <p:cNvSpPr txBox="1"/>
          <p:nvPr>
            <p:ph type="title"/>
          </p:nvPr>
        </p:nvSpPr>
        <p:spPr>
          <a:xfrm>
            <a:off x="615825" y="422500"/>
            <a:ext cx="83757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b="1" lang="en" sz="2400">
                <a:solidFill>
                  <a:schemeClr val="accent1"/>
                </a:solidFill>
              </a:rPr>
              <a:t>TVC and AVC</a:t>
            </a:r>
            <a:endParaRPr b="1" sz="2400">
              <a:solidFill>
                <a:schemeClr val="accent1"/>
              </a:solidFill>
            </a:endParaRPr>
          </a:p>
        </p:txBody>
      </p:sp>
      <p:sp>
        <p:nvSpPr>
          <p:cNvPr id="1156" name="Google Shape;1156;p100"/>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cxnSp>
        <p:nvCxnSpPr>
          <p:cNvPr id="1157" name="Google Shape;1157;p100"/>
          <p:cNvCxnSpPr/>
          <p:nvPr/>
        </p:nvCxnSpPr>
        <p:spPr>
          <a:xfrm rot="-5400000">
            <a:off x="-571544" y="2609894"/>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58" name="Google Shape;1158;p100"/>
          <p:cNvCxnSpPr/>
          <p:nvPr/>
        </p:nvCxnSpPr>
        <p:spPr>
          <a:xfrm rot="-5400000">
            <a:off x="3390062" y="2609100"/>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59" name="Google Shape;1159;p100"/>
          <p:cNvCxnSpPr/>
          <p:nvPr/>
        </p:nvCxnSpPr>
        <p:spPr>
          <a:xfrm>
            <a:off x="8382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60" name="Google Shape;1160;p100"/>
          <p:cNvCxnSpPr/>
          <p:nvPr/>
        </p:nvCxnSpPr>
        <p:spPr>
          <a:xfrm>
            <a:off x="48006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161" name="Google Shape;1161;p100"/>
          <p:cNvSpPr txBox="1"/>
          <p:nvPr/>
        </p:nvSpPr>
        <p:spPr>
          <a:xfrm>
            <a:off x="228600" y="1200150"/>
            <a:ext cx="70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TVC</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62" name="Google Shape;1162;p100"/>
          <p:cNvSpPr txBox="1"/>
          <p:nvPr/>
        </p:nvSpPr>
        <p:spPr>
          <a:xfrm>
            <a:off x="4200346" y="1211818"/>
            <a:ext cx="699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AVC </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63" name="Google Shape;1163;p100"/>
          <p:cNvSpPr txBox="1"/>
          <p:nvPr/>
        </p:nvSpPr>
        <p:spPr>
          <a:xfrm>
            <a:off x="609600"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164" name="Google Shape;1164;p100"/>
          <p:cNvSpPr txBox="1"/>
          <p:nvPr/>
        </p:nvSpPr>
        <p:spPr>
          <a:xfrm>
            <a:off x="3930248" y="4019550"/>
            <a:ext cx="34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Q</a:t>
            </a:r>
            <a:endParaRPr b="1" sz="1800">
              <a:solidFill>
                <a:schemeClr val="dk1"/>
              </a:solidFill>
              <a:latin typeface="Calibri"/>
              <a:ea typeface="Calibri"/>
              <a:cs typeface="Calibri"/>
              <a:sym typeface="Calibri"/>
            </a:endParaRPr>
          </a:p>
        </p:txBody>
      </p:sp>
      <p:sp>
        <p:nvSpPr>
          <p:cNvPr id="1165" name="Google Shape;1165;p100"/>
          <p:cNvSpPr txBox="1"/>
          <p:nvPr/>
        </p:nvSpPr>
        <p:spPr>
          <a:xfrm>
            <a:off x="4616048"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166" name="Google Shape;1166;p100"/>
          <p:cNvSpPr txBox="1"/>
          <p:nvPr/>
        </p:nvSpPr>
        <p:spPr>
          <a:xfrm>
            <a:off x="8001000" y="4019550"/>
            <a:ext cx="343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Q</a:t>
            </a:r>
            <a:endParaRPr b="1" sz="1800">
              <a:solidFill>
                <a:schemeClr val="dk1"/>
              </a:solidFill>
              <a:latin typeface="Calibri"/>
              <a:ea typeface="Calibri"/>
              <a:cs typeface="Calibri"/>
              <a:sym typeface="Calibri"/>
            </a:endParaRPr>
          </a:p>
        </p:txBody>
      </p:sp>
      <p:sp>
        <p:nvSpPr>
          <p:cNvPr id="1167" name="Google Shape;1167;p100"/>
          <p:cNvSpPr/>
          <p:nvPr/>
        </p:nvSpPr>
        <p:spPr>
          <a:xfrm>
            <a:off x="833120" y="1737360"/>
            <a:ext cx="2407920" cy="2255520"/>
          </a:xfrm>
          <a:custGeom>
            <a:rect b="b" l="l" r="r" t="t"/>
            <a:pathLst>
              <a:path extrusionOk="0" h="2255520" w="2407920">
                <a:moveTo>
                  <a:pt x="0" y="2255520"/>
                </a:moveTo>
                <a:cubicBezTo>
                  <a:pt x="181186" y="1977813"/>
                  <a:pt x="362373" y="1700107"/>
                  <a:pt x="650240" y="1503680"/>
                </a:cubicBezTo>
                <a:cubicBezTo>
                  <a:pt x="938107" y="1307253"/>
                  <a:pt x="1434253" y="1327573"/>
                  <a:pt x="1727200" y="1076960"/>
                </a:cubicBezTo>
                <a:cubicBezTo>
                  <a:pt x="2020147" y="826347"/>
                  <a:pt x="2407920" y="0"/>
                  <a:pt x="2407920" y="0"/>
                </a:cubicBezTo>
                <a:lnTo>
                  <a:pt x="2407920" y="0"/>
                </a:lnTo>
              </a:path>
            </a:pathLst>
          </a:custGeom>
          <a:noFill/>
          <a:ln cap="flat" cmpd="sng" w="5715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100"/>
          <p:cNvSpPr/>
          <p:nvPr/>
        </p:nvSpPr>
        <p:spPr>
          <a:xfrm>
            <a:off x="5120640" y="1869440"/>
            <a:ext cx="2577465" cy="1503680"/>
          </a:xfrm>
          <a:custGeom>
            <a:rect b="b" l="l" r="r" t="t"/>
            <a:pathLst>
              <a:path extrusionOk="0" h="1503680" w="2286000">
                <a:moveTo>
                  <a:pt x="0" y="182880"/>
                </a:moveTo>
                <a:cubicBezTo>
                  <a:pt x="383540" y="843280"/>
                  <a:pt x="767080" y="1503680"/>
                  <a:pt x="1148080" y="1473200"/>
                </a:cubicBezTo>
                <a:cubicBezTo>
                  <a:pt x="1529080" y="1442720"/>
                  <a:pt x="2286000" y="0"/>
                  <a:pt x="2286000" y="0"/>
                </a:cubicBezTo>
                <a:lnTo>
                  <a:pt x="2286000" y="0"/>
                </a:lnTo>
              </a:path>
            </a:pathLst>
          </a:custGeom>
          <a:noFill/>
          <a:ln cap="flat" cmpd="sng" w="57150">
            <a:solidFill>
              <a:srgbClr val="00B0F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100"/>
          <p:cNvSpPr txBox="1"/>
          <p:nvPr/>
        </p:nvSpPr>
        <p:spPr>
          <a:xfrm>
            <a:off x="3048000" y="1428750"/>
            <a:ext cx="54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66"/>
                </a:solidFill>
                <a:latin typeface="Calibri"/>
                <a:ea typeface="Calibri"/>
                <a:cs typeface="Calibri"/>
                <a:sym typeface="Calibri"/>
              </a:rPr>
              <a:t>TVC</a:t>
            </a:r>
            <a:endParaRPr b="1" sz="1800">
              <a:solidFill>
                <a:srgbClr val="FF0066"/>
              </a:solidFill>
              <a:latin typeface="Calibri"/>
              <a:ea typeface="Calibri"/>
              <a:cs typeface="Calibri"/>
              <a:sym typeface="Calibri"/>
            </a:endParaRPr>
          </a:p>
        </p:txBody>
      </p:sp>
      <p:sp>
        <p:nvSpPr>
          <p:cNvPr id="1170" name="Google Shape;1170;p100"/>
          <p:cNvSpPr txBox="1"/>
          <p:nvPr/>
        </p:nvSpPr>
        <p:spPr>
          <a:xfrm>
            <a:off x="7543800" y="1581150"/>
            <a:ext cx="56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B0F0"/>
                </a:solidFill>
                <a:latin typeface="Calibri"/>
                <a:ea typeface="Calibri"/>
                <a:cs typeface="Calibri"/>
                <a:sym typeface="Calibri"/>
              </a:rPr>
              <a:t>AVC</a:t>
            </a:r>
            <a:endParaRPr b="1" sz="1800">
              <a:solidFill>
                <a:srgbClr val="00B0F0"/>
              </a:solidFill>
              <a:latin typeface="Calibri"/>
              <a:ea typeface="Calibri"/>
              <a:cs typeface="Calibri"/>
              <a:sym typeface="Calibri"/>
            </a:endParaRPr>
          </a:p>
        </p:txBody>
      </p:sp>
      <p:sp>
        <p:nvSpPr>
          <p:cNvPr id="1171" name="Google Shape;1171;p100"/>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01"/>
          <p:cNvSpPr txBox="1"/>
          <p:nvPr>
            <p:ph type="title"/>
          </p:nvPr>
        </p:nvSpPr>
        <p:spPr>
          <a:xfrm>
            <a:off x="655250" y="422500"/>
            <a:ext cx="8336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b="1" lang="en" sz="2400">
                <a:solidFill>
                  <a:schemeClr val="accent1"/>
                </a:solidFill>
              </a:rPr>
              <a:t>TC and ATC</a:t>
            </a:r>
            <a:endParaRPr b="1" sz="2400">
              <a:solidFill>
                <a:schemeClr val="accent1"/>
              </a:solidFill>
            </a:endParaRPr>
          </a:p>
        </p:txBody>
      </p:sp>
      <p:sp>
        <p:nvSpPr>
          <p:cNvPr id="1177" name="Google Shape;1177;p101"/>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cxnSp>
        <p:nvCxnSpPr>
          <p:cNvPr id="1178" name="Google Shape;1178;p101"/>
          <p:cNvCxnSpPr/>
          <p:nvPr/>
        </p:nvCxnSpPr>
        <p:spPr>
          <a:xfrm rot="-5400000">
            <a:off x="-571544" y="2609894"/>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79" name="Google Shape;1179;p101"/>
          <p:cNvCxnSpPr/>
          <p:nvPr/>
        </p:nvCxnSpPr>
        <p:spPr>
          <a:xfrm rot="-5400000">
            <a:off x="3390062" y="2609100"/>
            <a:ext cx="2819400" cy="15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80" name="Google Shape;1180;p101"/>
          <p:cNvCxnSpPr/>
          <p:nvPr/>
        </p:nvCxnSpPr>
        <p:spPr>
          <a:xfrm>
            <a:off x="8382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181" name="Google Shape;1181;p101"/>
          <p:cNvCxnSpPr/>
          <p:nvPr/>
        </p:nvCxnSpPr>
        <p:spPr>
          <a:xfrm>
            <a:off x="4800600" y="4019550"/>
            <a:ext cx="3352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182" name="Google Shape;1182;p101"/>
          <p:cNvSpPr txBox="1"/>
          <p:nvPr/>
        </p:nvSpPr>
        <p:spPr>
          <a:xfrm>
            <a:off x="228600" y="1200150"/>
            <a:ext cx="704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TC</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83" name="Google Shape;1183;p101"/>
          <p:cNvSpPr txBox="1"/>
          <p:nvPr/>
        </p:nvSpPr>
        <p:spPr>
          <a:xfrm>
            <a:off x="4200346" y="1211818"/>
            <a:ext cx="6993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AVC </a:t>
            </a:r>
            <a:endParaRPr/>
          </a:p>
          <a:p>
            <a:pPr indent="0" lvl="0" marL="0" marR="0" rtl="0" algn="l">
              <a:spcBef>
                <a:spcPts val="0"/>
              </a:spcBef>
              <a:spcAft>
                <a:spcPts val="0"/>
              </a:spcAft>
              <a:buNone/>
            </a:pPr>
            <a:r>
              <a:rPr b="1" lang="en" sz="1800">
                <a:solidFill>
                  <a:schemeClr val="dk1"/>
                </a:solidFill>
                <a:latin typeface="Calibri"/>
                <a:ea typeface="Calibri"/>
                <a:cs typeface="Calibri"/>
                <a:sym typeface="Calibri"/>
              </a:rPr>
              <a:t>in Rs.</a:t>
            </a:r>
            <a:endParaRPr b="1" sz="1800">
              <a:solidFill>
                <a:schemeClr val="dk1"/>
              </a:solidFill>
              <a:latin typeface="Calibri"/>
              <a:ea typeface="Calibri"/>
              <a:cs typeface="Calibri"/>
              <a:sym typeface="Calibri"/>
            </a:endParaRPr>
          </a:p>
        </p:txBody>
      </p:sp>
      <p:sp>
        <p:nvSpPr>
          <p:cNvPr id="1184" name="Google Shape;1184;p101"/>
          <p:cNvSpPr txBox="1"/>
          <p:nvPr/>
        </p:nvSpPr>
        <p:spPr>
          <a:xfrm>
            <a:off x="609600"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185" name="Google Shape;1185;p101"/>
          <p:cNvSpPr txBox="1"/>
          <p:nvPr/>
        </p:nvSpPr>
        <p:spPr>
          <a:xfrm>
            <a:off x="3930248" y="4019550"/>
            <a:ext cx="34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Q</a:t>
            </a:r>
            <a:endParaRPr b="1" sz="1800">
              <a:solidFill>
                <a:schemeClr val="dk1"/>
              </a:solidFill>
              <a:latin typeface="Calibri"/>
              <a:ea typeface="Calibri"/>
              <a:cs typeface="Calibri"/>
              <a:sym typeface="Calibri"/>
            </a:endParaRPr>
          </a:p>
        </p:txBody>
      </p:sp>
      <p:sp>
        <p:nvSpPr>
          <p:cNvPr id="1186" name="Google Shape;1186;p101"/>
          <p:cNvSpPr txBox="1"/>
          <p:nvPr/>
        </p:nvSpPr>
        <p:spPr>
          <a:xfrm>
            <a:off x="4616048" y="40195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187" name="Google Shape;1187;p101"/>
          <p:cNvSpPr txBox="1"/>
          <p:nvPr/>
        </p:nvSpPr>
        <p:spPr>
          <a:xfrm>
            <a:off x="8001000" y="4019550"/>
            <a:ext cx="343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Q</a:t>
            </a:r>
            <a:endParaRPr b="1" sz="1800">
              <a:solidFill>
                <a:schemeClr val="dk1"/>
              </a:solidFill>
              <a:latin typeface="Calibri"/>
              <a:ea typeface="Calibri"/>
              <a:cs typeface="Calibri"/>
              <a:sym typeface="Calibri"/>
            </a:endParaRPr>
          </a:p>
        </p:txBody>
      </p:sp>
      <p:sp>
        <p:nvSpPr>
          <p:cNvPr id="1188" name="Google Shape;1188;p101"/>
          <p:cNvSpPr/>
          <p:nvPr/>
        </p:nvSpPr>
        <p:spPr>
          <a:xfrm>
            <a:off x="838200" y="1200150"/>
            <a:ext cx="2407920" cy="2255520"/>
          </a:xfrm>
          <a:custGeom>
            <a:rect b="b" l="l" r="r" t="t"/>
            <a:pathLst>
              <a:path extrusionOk="0" h="2255520" w="2407920">
                <a:moveTo>
                  <a:pt x="0" y="2255520"/>
                </a:moveTo>
                <a:cubicBezTo>
                  <a:pt x="181186" y="1977813"/>
                  <a:pt x="362373" y="1700107"/>
                  <a:pt x="650240" y="1503680"/>
                </a:cubicBezTo>
                <a:cubicBezTo>
                  <a:pt x="938107" y="1307253"/>
                  <a:pt x="1434253" y="1327573"/>
                  <a:pt x="1727200" y="1076960"/>
                </a:cubicBezTo>
                <a:cubicBezTo>
                  <a:pt x="2020147" y="826347"/>
                  <a:pt x="2407920" y="0"/>
                  <a:pt x="2407920" y="0"/>
                </a:cubicBezTo>
                <a:lnTo>
                  <a:pt x="2407920" y="0"/>
                </a:lnTo>
              </a:path>
            </a:pathLst>
          </a:custGeom>
          <a:noFill/>
          <a:ln cap="flat" cmpd="sng" w="57150">
            <a:solidFill>
              <a:srgbClr val="0099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101"/>
          <p:cNvSpPr/>
          <p:nvPr/>
        </p:nvSpPr>
        <p:spPr>
          <a:xfrm>
            <a:off x="5029200" y="1352550"/>
            <a:ext cx="2668905" cy="1522476"/>
          </a:xfrm>
          <a:custGeom>
            <a:rect b="b" l="l" r="r" t="t"/>
            <a:pathLst>
              <a:path extrusionOk="0" h="1503680" w="2286000">
                <a:moveTo>
                  <a:pt x="0" y="182880"/>
                </a:moveTo>
                <a:cubicBezTo>
                  <a:pt x="383540" y="843280"/>
                  <a:pt x="767080" y="1503680"/>
                  <a:pt x="1148080" y="1473200"/>
                </a:cubicBezTo>
                <a:cubicBezTo>
                  <a:pt x="1529080" y="1442720"/>
                  <a:pt x="2286000" y="0"/>
                  <a:pt x="2286000" y="0"/>
                </a:cubicBezTo>
                <a:lnTo>
                  <a:pt x="2286000" y="0"/>
                </a:lnTo>
              </a:path>
            </a:pathLst>
          </a:custGeom>
          <a:noFill/>
          <a:ln cap="flat" cmpd="sng" w="57150">
            <a:solidFill>
              <a:srgbClr val="990099"/>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101"/>
          <p:cNvSpPr txBox="1"/>
          <p:nvPr/>
        </p:nvSpPr>
        <p:spPr>
          <a:xfrm>
            <a:off x="3200400" y="1123950"/>
            <a:ext cx="415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B050"/>
                </a:solidFill>
                <a:latin typeface="Calibri"/>
                <a:ea typeface="Calibri"/>
                <a:cs typeface="Calibri"/>
                <a:sym typeface="Calibri"/>
              </a:rPr>
              <a:t>TC</a:t>
            </a:r>
            <a:endParaRPr b="1" sz="1800">
              <a:solidFill>
                <a:srgbClr val="00B050"/>
              </a:solidFill>
              <a:latin typeface="Calibri"/>
              <a:ea typeface="Calibri"/>
              <a:cs typeface="Calibri"/>
              <a:sym typeface="Calibri"/>
            </a:endParaRPr>
          </a:p>
        </p:txBody>
      </p:sp>
      <p:sp>
        <p:nvSpPr>
          <p:cNvPr id="1191" name="Google Shape;1191;p101"/>
          <p:cNvSpPr txBox="1"/>
          <p:nvPr/>
        </p:nvSpPr>
        <p:spPr>
          <a:xfrm>
            <a:off x="7679898" y="1200150"/>
            <a:ext cx="53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990099"/>
                </a:solidFill>
                <a:latin typeface="Calibri"/>
                <a:ea typeface="Calibri"/>
                <a:cs typeface="Calibri"/>
                <a:sym typeface="Calibri"/>
              </a:rPr>
              <a:t>ATC</a:t>
            </a:r>
            <a:endParaRPr b="1" sz="1800">
              <a:solidFill>
                <a:srgbClr val="990099"/>
              </a:solidFill>
              <a:latin typeface="Calibri"/>
              <a:ea typeface="Calibri"/>
              <a:cs typeface="Calibri"/>
              <a:sym typeface="Calibri"/>
            </a:endParaRPr>
          </a:p>
        </p:txBody>
      </p:sp>
      <p:sp>
        <p:nvSpPr>
          <p:cNvPr id="1192" name="Google Shape;1192;p101"/>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02"/>
          <p:cNvSpPr txBox="1"/>
          <p:nvPr>
            <p:ph type="title"/>
          </p:nvPr>
        </p:nvSpPr>
        <p:spPr>
          <a:xfrm>
            <a:off x="681900" y="422500"/>
            <a:ext cx="83475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AFC, AVC and AC Curves</a:t>
            </a:r>
            <a:endParaRPr b="1" sz="2400">
              <a:solidFill>
                <a:schemeClr val="accent1"/>
              </a:solidFill>
            </a:endParaRPr>
          </a:p>
        </p:txBody>
      </p:sp>
      <p:sp>
        <p:nvSpPr>
          <p:cNvPr id="1198" name="Google Shape;1198;p102"/>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cxnSp>
        <p:nvCxnSpPr>
          <p:cNvPr id="1199" name="Google Shape;1199;p102"/>
          <p:cNvCxnSpPr/>
          <p:nvPr/>
        </p:nvCxnSpPr>
        <p:spPr>
          <a:xfrm rot="10800000">
            <a:off x="2667000" y="1047750"/>
            <a:ext cx="0" cy="30480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200" name="Google Shape;1200;p102"/>
          <p:cNvCxnSpPr/>
          <p:nvPr/>
        </p:nvCxnSpPr>
        <p:spPr>
          <a:xfrm>
            <a:off x="2667000" y="4095750"/>
            <a:ext cx="54864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201" name="Google Shape;1201;p102"/>
          <p:cNvSpPr txBox="1"/>
          <p:nvPr/>
        </p:nvSpPr>
        <p:spPr>
          <a:xfrm>
            <a:off x="1705549" y="1047750"/>
            <a:ext cx="80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202" name="Google Shape;1202;p102"/>
          <p:cNvSpPr txBox="1"/>
          <p:nvPr/>
        </p:nvSpPr>
        <p:spPr>
          <a:xfrm>
            <a:off x="7850558" y="41074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203" name="Google Shape;1203;p102"/>
          <p:cNvSpPr txBox="1"/>
          <p:nvPr/>
        </p:nvSpPr>
        <p:spPr>
          <a:xfrm>
            <a:off x="2482448" y="40957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204" name="Google Shape;1204;p102"/>
          <p:cNvSpPr/>
          <p:nvPr/>
        </p:nvSpPr>
        <p:spPr>
          <a:xfrm>
            <a:off x="2956560" y="1219200"/>
            <a:ext cx="4359859" cy="2783840"/>
          </a:xfrm>
          <a:custGeom>
            <a:rect b="b" l="l" r="r" t="t"/>
            <a:pathLst>
              <a:path extrusionOk="0" h="2783840" w="3027680">
                <a:moveTo>
                  <a:pt x="0" y="0"/>
                </a:moveTo>
                <a:cubicBezTo>
                  <a:pt x="22013" y="778933"/>
                  <a:pt x="44027" y="1557867"/>
                  <a:pt x="548640" y="2021840"/>
                </a:cubicBezTo>
                <a:cubicBezTo>
                  <a:pt x="1053253" y="2485813"/>
                  <a:pt x="3027680" y="2783840"/>
                  <a:pt x="3027680" y="2783840"/>
                </a:cubicBezTo>
                <a:lnTo>
                  <a:pt x="3027680" y="2783840"/>
                </a:lnTo>
              </a:path>
            </a:pathLst>
          </a:custGeom>
          <a:noFill/>
          <a:ln cap="flat" cmpd="sng" w="57150">
            <a:solidFill>
              <a:srgbClr val="0066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102"/>
          <p:cNvSpPr/>
          <p:nvPr/>
        </p:nvSpPr>
        <p:spPr>
          <a:xfrm>
            <a:off x="2956560" y="1733550"/>
            <a:ext cx="4361434" cy="2102023"/>
          </a:xfrm>
          <a:custGeom>
            <a:rect b="b" l="l" r="r" t="t"/>
            <a:pathLst>
              <a:path extrusionOk="0" h="1231053" w="2265680">
                <a:moveTo>
                  <a:pt x="0" y="436880"/>
                </a:moveTo>
                <a:cubicBezTo>
                  <a:pt x="105833" y="833966"/>
                  <a:pt x="211667" y="1231053"/>
                  <a:pt x="589280" y="1158240"/>
                </a:cubicBezTo>
                <a:cubicBezTo>
                  <a:pt x="966893" y="1085427"/>
                  <a:pt x="2265680" y="0"/>
                  <a:pt x="2265680" y="0"/>
                </a:cubicBezTo>
                <a:lnTo>
                  <a:pt x="2265680" y="0"/>
                </a:lnTo>
              </a:path>
            </a:pathLst>
          </a:custGeom>
          <a:noFill/>
          <a:ln cap="flat" cmpd="sng" w="5715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06" name="Google Shape;1206;p102"/>
          <p:cNvCxnSpPr/>
          <p:nvPr/>
        </p:nvCxnSpPr>
        <p:spPr>
          <a:xfrm>
            <a:off x="3352800" y="2876550"/>
            <a:ext cx="0" cy="1219200"/>
          </a:xfrm>
          <a:prstGeom prst="straightConnector1">
            <a:avLst/>
          </a:prstGeom>
          <a:noFill/>
          <a:ln cap="flat" cmpd="sng" w="38100">
            <a:solidFill>
              <a:srgbClr val="00B050"/>
            </a:solidFill>
            <a:prstDash val="solid"/>
            <a:round/>
            <a:headEnd len="sm" w="sm" type="none"/>
            <a:tailEnd len="sm" w="sm" type="none"/>
          </a:ln>
          <a:effectLst>
            <a:outerShdw blurRad="40000" rotWithShape="0" dir="5400000" dist="20000">
              <a:srgbClr val="000000">
                <a:alpha val="37650"/>
              </a:srgbClr>
            </a:outerShdw>
          </a:effectLst>
        </p:spPr>
      </p:cxnSp>
      <p:sp>
        <p:nvSpPr>
          <p:cNvPr id="1207" name="Google Shape;1207;p102"/>
          <p:cNvSpPr/>
          <p:nvPr/>
        </p:nvSpPr>
        <p:spPr>
          <a:xfrm>
            <a:off x="2971800" y="2876550"/>
            <a:ext cx="304800" cy="1143000"/>
          </a:xfrm>
          <a:prstGeom prst="leftBrace">
            <a:avLst>
              <a:gd fmla="val 8333" name="adj1"/>
              <a:gd fmla="val 50000" name="adj2"/>
            </a:avLst>
          </a:prstGeom>
          <a:noFill/>
          <a:ln cap="flat" cmpd="sng" w="38100">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p102"/>
          <p:cNvSpPr/>
          <p:nvPr/>
        </p:nvSpPr>
        <p:spPr>
          <a:xfrm>
            <a:off x="3429000" y="3638550"/>
            <a:ext cx="152400" cy="457200"/>
          </a:xfrm>
          <a:prstGeom prst="rightBrace">
            <a:avLst>
              <a:gd fmla="val 8333" name="adj1"/>
              <a:gd fmla="val 50000" name="adj2"/>
            </a:avLst>
          </a:prstGeom>
          <a:noFill/>
          <a:ln cap="flat" cmpd="sng" w="38100">
            <a:solidFill>
              <a:srgbClr val="660066"/>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09" name="Google Shape;1209;p102"/>
          <p:cNvCxnSpPr/>
          <p:nvPr/>
        </p:nvCxnSpPr>
        <p:spPr>
          <a:xfrm rot="10800000">
            <a:off x="3352800" y="2266950"/>
            <a:ext cx="0" cy="609600"/>
          </a:xfrm>
          <a:prstGeom prst="straightConnector1">
            <a:avLst/>
          </a:prstGeom>
          <a:noFill/>
          <a:ln cap="flat" cmpd="sng" w="38100">
            <a:solidFill>
              <a:srgbClr val="FF0000"/>
            </a:solidFill>
            <a:prstDash val="dot"/>
            <a:round/>
            <a:headEnd len="sm" w="sm" type="none"/>
            <a:tailEnd len="sm" w="sm" type="none"/>
          </a:ln>
          <a:effectLst>
            <a:outerShdw blurRad="40000" rotWithShape="0" dir="5400000" dist="20000">
              <a:srgbClr val="000000">
                <a:alpha val="37650"/>
              </a:srgbClr>
            </a:outerShdw>
          </a:effectLst>
        </p:spPr>
      </p:cxnSp>
      <p:cxnSp>
        <p:nvCxnSpPr>
          <p:cNvPr id="1210" name="Google Shape;1210;p102"/>
          <p:cNvCxnSpPr/>
          <p:nvPr/>
        </p:nvCxnSpPr>
        <p:spPr>
          <a:xfrm>
            <a:off x="4572000" y="3562350"/>
            <a:ext cx="0" cy="533400"/>
          </a:xfrm>
          <a:prstGeom prst="straightConnector1">
            <a:avLst/>
          </a:prstGeom>
          <a:noFill/>
          <a:ln cap="flat" cmpd="sng" w="38100">
            <a:solidFill>
              <a:srgbClr val="660066"/>
            </a:solidFill>
            <a:prstDash val="solid"/>
            <a:round/>
            <a:headEnd len="sm" w="sm" type="none"/>
            <a:tailEnd len="sm" w="sm" type="none"/>
          </a:ln>
          <a:effectLst>
            <a:outerShdw blurRad="40000" rotWithShape="0" dir="5400000" dist="20000">
              <a:srgbClr val="000000">
                <a:alpha val="37650"/>
              </a:srgbClr>
            </a:outerShdw>
          </a:effectLst>
        </p:spPr>
      </p:cxnSp>
      <p:sp>
        <p:nvSpPr>
          <p:cNvPr id="1211" name="Google Shape;1211;p102"/>
          <p:cNvSpPr/>
          <p:nvPr/>
        </p:nvSpPr>
        <p:spPr>
          <a:xfrm>
            <a:off x="4191000" y="3638550"/>
            <a:ext cx="304800" cy="381000"/>
          </a:xfrm>
          <a:prstGeom prst="leftBrace">
            <a:avLst>
              <a:gd fmla="val 8333" name="adj1"/>
              <a:gd fmla="val 50000" name="adj2"/>
            </a:avLst>
          </a:prstGeom>
          <a:noFill/>
          <a:ln cap="flat" cmpd="sng" w="38100">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102"/>
          <p:cNvSpPr/>
          <p:nvPr/>
        </p:nvSpPr>
        <p:spPr>
          <a:xfrm>
            <a:off x="4648200" y="3638550"/>
            <a:ext cx="152400" cy="381000"/>
          </a:xfrm>
          <a:prstGeom prst="rightBrace">
            <a:avLst>
              <a:gd fmla="val 8333" name="adj1"/>
              <a:gd fmla="val 50000" name="adj2"/>
            </a:avLst>
          </a:prstGeom>
          <a:noFill/>
          <a:ln cap="flat" cmpd="sng" w="38100">
            <a:solidFill>
              <a:srgbClr val="660066"/>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13" name="Google Shape;1213;p102"/>
          <p:cNvCxnSpPr/>
          <p:nvPr/>
        </p:nvCxnSpPr>
        <p:spPr>
          <a:xfrm rot="10800000">
            <a:off x="4572000" y="3181350"/>
            <a:ext cx="0" cy="381000"/>
          </a:xfrm>
          <a:prstGeom prst="straightConnector1">
            <a:avLst/>
          </a:prstGeom>
          <a:noFill/>
          <a:ln cap="flat" cmpd="sng" w="38100">
            <a:solidFill>
              <a:srgbClr val="FF0000"/>
            </a:solidFill>
            <a:prstDash val="dot"/>
            <a:round/>
            <a:headEnd len="sm" w="sm" type="none"/>
            <a:tailEnd len="sm" w="sm" type="none"/>
          </a:ln>
          <a:effectLst>
            <a:outerShdw blurRad="40000" rotWithShape="0" dir="5400000" dist="20000">
              <a:srgbClr val="000000">
                <a:alpha val="37650"/>
              </a:srgbClr>
            </a:outerShdw>
          </a:effectLst>
        </p:spPr>
      </p:cxnSp>
      <p:cxnSp>
        <p:nvCxnSpPr>
          <p:cNvPr id="1214" name="Google Shape;1214;p102"/>
          <p:cNvCxnSpPr/>
          <p:nvPr/>
        </p:nvCxnSpPr>
        <p:spPr>
          <a:xfrm>
            <a:off x="6248400" y="2495550"/>
            <a:ext cx="0" cy="1600200"/>
          </a:xfrm>
          <a:prstGeom prst="straightConnector1">
            <a:avLst/>
          </a:prstGeom>
          <a:noFill/>
          <a:ln cap="flat" cmpd="sng" w="38100">
            <a:solidFill>
              <a:srgbClr val="CC0066"/>
            </a:solidFill>
            <a:prstDash val="solid"/>
            <a:round/>
            <a:headEnd len="sm" w="sm" type="none"/>
            <a:tailEnd len="sm" w="sm" type="none"/>
          </a:ln>
          <a:effectLst>
            <a:outerShdw blurRad="40000" rotWithShape="0" dir="5400000" dist="20000">
              <a:srgbClr val="000000">
                <a:alpha val="37650"/>
              </a:srgbClr>
            </a:outerShdw>
          </a:effectLst>
        </p:spPr>
      </p:cxnSp>
      <p:sp>
        <p:nvSpPr>
          <p:cNvPr id="1215" name="Google Shape;1215;p102"/>
          <p:cNvSpPr/>
          <p:nvPr/>
        </p:nvSpPr>
        <p:spPr>
          <a:xfrm>
            <a:off x="6096000" y="3867150"/>
            <a:ext cx="76200" cy="152400"/>
          </a:xfrm>
          <a:prstGeom prst="leftBrace">
            <a:avLst>
              <a:gd fmla="val 8333" name="adj1"/>
              <a:gd fmla="val 50000" name="adj2"/>
            </a:avLst>
          </a:prstGeom>
          <a:noFill/>
          <a:ln cap="flat" cmpd="sng" w="38100">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102"/>
          <p:cNvSpPr/>
          <p:nvPr/>
        </p:nvSpPr>
        <p:spPr>
          <a:xfrm>
            <a:off x="6324600" y="2495550"/>
            <a:ext cx="228600" cy="1524000"/>
          </a:xfrm>
          <a:prstGeom prst="rightBrace">
            <a:avLst>
              <a:gd fmla="val 8333" name="adj1"/>
              <a:gd fmla="val 50000" name="adj2"/>
            </a:avLst>
          </a:prstGeom>
          <a:noFill/>
          <a:ln cap="flat" cmpd="sng" w="38100">
            <a:solidFill>
              <a:srgbClr val="660066"/>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17" name="Google Shape;1217;p102"/>
          <p:cNvCxnSpPr/>
          <p:nvPr/>
        </p:nvCxnSpPr>
        <p:spPr>
          <a:xfrm rot="10800000">
            <a:off x="6248400" y="2266950"/>
            <a:ext cx="0" cy="228600"/>
          </a:xfrm>
          <a:prstGeom prst="straightConnector1">
            <a:avLst/>
          </a:prstGeom>
          <a:noFill/>
          <a:ln cap="flat" cmpd="sng" w="38100">
            <a:solidFill>
              <a:srgbClr val="FF0000"/>
            </a:solidFill>
            <a:prstDash val="dot"/>
            <a:round/>
            <a:headEnd len="sm" w="sm" type="none"/>
            <a:tailEnd len="sm" w="sm" type="none"/>
          </a:ln>
          <a:effectLst>
            <a:outerShdw blurRad="40000" rotWithShape="0" dir="5400000" dist="23000">
              <a:srgbClr val="000000">
                <a:alpha val="34900"/>
              </a:srgbClr>
            </a:outerShdw>
          </a:effectLst>
        </p:spPr>
      </p:cxnSp>
      <p:sp>
        <p:nvSpPr>
          <p:cNvPr id="1218" name="Google Shape;1218;p102"/>
          <p:cNvSpPr/>
          <p:nvPr/>
        </p:nvSpPr>
        <p:spPr>
          <a:xfrm>
            <a:off x="3312160" y="2153920"/>
            <a:ext cx="3078480" cy="1043093"/>
          </a:xfrm>
          <a:custGeom>
            <a:rect b="b" l="l" r="r" t="t"/>
            <a:pathLst>
              <a:path extrusionOk="0" h="1043093" w="3078480">
                <a:moveTo>
                  <a:pt x="0" y="101600"/>
                </a:moveTo>
                <a:cubicBezTo>
                  <a:pt x="363220" y="572346"/>
                  <a:pt x="726440" y="1043093"/>
                  <a:pt x="1239520" y="1026160"/>
                </a:cubicBezTo>
                <a:cubicBezTo>
                  <a:pt x="1752600" y="1009227"/>
                  <a:pt x="3078480" y="0"/>
                  <a:pt x="3078480" y="0"/>
                </a:cubicBezTo>
                <a:lnTo>
                  <a:pt x="3078480" y="0"/>
                </a:lnTo>
              </a:path>
            </a:pathLst>
          </a:custGeom>
          <a:noFill/>
          <a:ln cap="flat" cmpd="sng" w="57150">
            <a:solidFill>
              <a:srgbClr val="0000F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102"/>
          <p:cNvSpPr txBox="1"/>
          <p:nvPr/>
        </p:nvSpPr>
        <p:spPr>
          <a:xfrm>
            <a:off x="7239000" y="3714750"/>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6600"/>
                </a:solidFill>
                <a:latin typeface="Calibri"/>
                <a:ea typeface="Calibri"/>
                <a:cs typeface="Calibri"/>
                <a:sym typeface="Calibri"/>
              </a:rPr>
              <a:t>AFC</a:t>
            </a:r>
            <a:endParaRPr b="1" sz="1800">
              <a:solidFill>
                <a:srgbClr val="006600"/>
              </a:solidFill>
              <a:latin typeface="Calibri"/>
              <a:ea typeface="Calibri"/>
              <a:cs typeface="Calibri"/>
              <a:sym typeface="Calibri"/>
            </a:endParaRPr>
          </a:p>
        </p:txBody>
      </p:sp>
      <p:sp>
        <p:nvSpPr>
          <p:cNvPr id="1220" name="Google Shape;1220;p102"/>
          <p:cNvSpPr txBox="1"/>
          <p:nvPr/>
        </p:nvSpPr>
        <p:spPr>
          <a:xfrm>
            <a:off x="7239000" y="1581150"/>
            <a:ext cx="56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66"/>
                </a:solidFill>
                <a:latin typeface="Calibri"/>
                <a:ea typeface="Calibri"/>
                <a:cs typeface="Calibri"/>
                <a:sym typeface="Calibri"/>
              </a:rPr>
              <a:t>AVC</a:t>
            </a:r>
            <a:endParaRPr b="1" sz="1800">
              <a:solidFill>
                <a:srgbClr val="FF0066"/>
              </a:solidFill>
              <a:latin typeface="Calibri"/>
              <a:ea typeface="Calibri"/>
              <a:cs typeface="Calibri"/>
              <a:sym typeface="Calibri"/>
            </a:endParaRPr>
          </a:p>
        </p:txBody>
      </p:sp>
      <p:sp>
        <p:nvSpPr>
          <p:cNvPr id="1221" name="Google Shape;1221;p102"/>
          <p:cNvSpPr txBox="1"/>
          <p:nvPr/>
        </p:nvSpPr>
        <p:spPr>
          <a:xfrm>
            <a:off x="6145062" y="1809750"/>
            <a:ext cx="53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FF"/>
                </a:solidFill>
                <a:latin typeface="Calibri"/>
                <a:ea typeface="Calibri"/>
                <a:cs typeface="Calibri"/>
                <a:sym typeface="Calibri"/>
              </a:rPr>
              <a:t>ATC</a:t>
            </a:r>
            <a:endParaRPr b="1" sz="1800">
              <a:solidFill>
                <a:srgbClr val="0000FF"/>
              </a:solidFill>
              <a:latin typeface="Calibri"/>
              <a:ea typeface="Calibri"/>
              <a:cs typeface="Calibri"/>
              <a:sym typeface="Calibri"/>
            </a:endParaRPr>
          </a:p>
        </p:txBody>
      </p:sp>
      <p:sp>
        <p:nvSpPr>
          <p:cNvPr id="1222" name="Google Shape;1222;p102"/>
          <p:cNvSpPr txBox="1"/>
          <p:nvPr/>
        </p:nvSpPr>
        <p:spPr>
          <a:xfrm>
            <a:off x="3124200" y="409575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223" name="Google Shape;1223;p102"/>
          <p:cNvSpPr txBox="1"/>
          <p:nvPr/>
        </p:nvSpPr>
        <p:spPr>
          <a:xfrm>
            <a:off x="4343424" y="409575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224" name="Google Shape;1224;p102"/>
          <p:cNvSpPr txBox="1"/>
          <p:nvPr/>
        </p:nvSpPr>
        <p:spPr>
          <a:xfrm>
            <a:off x="6019800" y="409575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p:txBody>
      </p:sp>
      <p:sp>
        <p:nvSpPr>
          <p:cNvPr id="1225" name="Google Shape;1225;p102"/>
          <p:cNvSpPr txBox="1"/>
          <p:nvPr/>
        </p:nvSpPr>
        <p:spPr>
          <a:xfrm>
            <a:off x="228601" y="1962150"/>
            <a:ext cx="22860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Titillium Web"/>
                <a:ea typeface="Titillium Web"/>
                <a:cs typeface="Titillium Web"/>
                <a:sym typeface="Titillium Web"/>
              </a:rPr>
              <a:t>Short run AC curve is a vertical summation of AFC and AVC curves. </a:t>
            </a:r>
            <a:endParaRPr>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rPr lang="en" sz="1800">
                <a:solidFill>
                  <a:schemeClr val="dk1"/>
                </a:solidFill>
                <a:latin typeface="Titillium Web"/>
                <a:ea typeface="Titillium Web"/>
                <a:cs typeface="Titillium Web"/>
                <a:sym typeface="Titillium Web"/>
              </a:rPr>
              <a:t>ATC = AFC + AVC</a:t>
            </a:r>
            <a:endParaRPr sz="1800">
              <a:solidFill>
                <a:schemeClr val="dk1"/>
              </a:solidFill>
              <a:latin typeface="Titillium Web"/>
              <a:ea typeface="Titillium Web"/>
              <a:cs typeface="Titillium Web"/>
              <a:sym typeface="Titillium Web"/>
            </a:endParaRPr>
          </a:p>
        </p:txBody>
      </p:sp>
      <p:sp>
        <p:nvSpPr>
          <p:cNvPr id="1226" name="Google Shape;1226;p10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500"/>
                                        <p:tgtEl>
                                          <p:spTgt spid="1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500"/>
                                        <p:tgtEl>
                                          <p:spTgt spid="1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2"/>
                                        </p:tgtEl>
                                        <p:attrNameLst>
                                          <p:attrName>style.visibility</p:attrName>
                                        </p:attrNameLst>
                                      </p:cBhvr>
                                      <p:to>
                                        <p:strVal val="visible"/>
                                      </p:to>
                                    </p:set>
                                    <p:anim calcmode="lin" valueType="num">
                                      <p:cBhvr additive="base">
                                        <p:cTn dur="500"/>
                                        <p:tgtEl>
                                          <p:spTgt spid="12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500"/>
                                        <p:tgtEl>
                                          <p:spTgt spid="1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7"/>
                                        </p:tgtEl>
                                        <p:attrNameLst>
                                          <p:attrName>style.visibility</p:attrName>
                                        </p:attrNameLst>
                                      </p:cBhvr>
                                      <p:to>
                                        <p:strVal val="visible"/>
                                      </p:to>
                                    </p:set>
                                    <p:animEffect filter="fade" transition="in">
                                      <p:cBhvr>
                                        <p:cTn dur="500"/>
                                        <p:tgtEl>
                                          <p:spTgt spid="1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500"/>
                                        <p:tgtEl>
                                          <p:spTgt spid="1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500"/>
                                        <p:tgtEl>
                                          <p:spTgt spid="1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3"/>
                                        </p:tgtEl>
                                        <p:attrNameLst>
                                          <p:attrName>style.visibility</p:attrName>
                                        </p:attrNameLst>
                                      </p:cBhvr>
                                      <p:to>
                                        <p:strVal val="visible"/>
                                      </p:to>
                                    </p:set>
                                    <p:anim calcmode="lin" valueType="num">
                                      <p:cBhvr additive="base">
                                        <p:cTn dur="500"/>
                                        <p:tgtEl>
                                          <p:spTgt spid="12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500"/>
                                        <p:tgtEl>
                                          <p:spTgt spid="1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1"/>
                                        </p:tgtEl>
                                        <p:attrNameLst>
                                          <p:attrName>style.visibility</p:attrName>
                                        </p:attrNameLst>
                                      </p:cBhvr>
                                      <p:to>
                                        <p:strVal val="visible"/>
                                      </p:to>
                                    </p:set>
                                    <p:animEffect filter="fade" transition="in">
                                      <p:cBhvr>
                                        <p:cTn dur="500"/>
                                        <p:tgtEl>
                                          <p:spTgt spid="1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500"/>
                                        <p:tgtEl>
                                          <p:spTgt spid="1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500"/>
                                        <p:tgtEl>
                                          <p:spTgt spid="1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4"/>
                                        </p:tgtEl>
                                        <p:attrNameLst>
                                          <p:attrName>style.visibility</p:attrName>
                                        </p:attrNameLst>
                                      </p:cBhvr>
                                      <p:to>
                                        <p:strVal val="visible"/>
                                      </p:to>
                                    </p:set>
                                    <p:anim calcmode="lin" valueType="num">
                                      <p:cBhvr additive="base">
                                        <p:cTn dur="500"/>
                                        <p:tgtEl>
                                          <p:spTgt spid="1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500"/>
                                        <p:tgtEl>
                                          <p:spTgt spid="1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500"/>
                                        <p:tgtEl>
                                          <p:spTgt spid="1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500"/>
                                        <p:tgtEl>
                                          <p:spTgt spid="1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500"/>
                                        <p:tgtEl>
                                          <p:spTgt spid="1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500"/>
                                        <p:tgtEl>
                                          <p:spTgt spid="1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500"/>
                                        <p:tgtEl>
                                          <p:spTgt spid="1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0" name="Shape 1230"/>
        <p:cNvGrpSpPr/>
        <p:nvPr/>
      </p:nvGrpSpPr>
      <p:grpSpPr>
        <a:xfrm>
          <a:off x="0" y="0"/>
          <a:ext cx="0" cy="0"/>
          <a:chOff x="0" y="0"/>
          <a:chExt cx="0" cy="0"/>
        </a:xfrm>
      </p:grpSpPr>
      <p:sp>
        <p:nvSpPr>
          <p:cNvPr descr="title-id" id="1231" name="Google Shape;1231;p103"/>
          <p:cNvSpPr txBox="1"/>
          <p:nvPr/>
        </p:nvSpPr>
        <p:spPr>
          <a:xfrm>
            <a:off x="0" y="66675"/>
            <a:ext cx="9144000" cy="127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As more output is produced, ATC comes very close to AVC but will not intersect. Why?</a:t>
            </a:r>
            <a:endParaRPr sz="3600">
              <a:solidFill>
                <a:srgbClr val="424242"/>
              </a:solidFill>
              <a:latin typeface="Lato"/>
              <a:ea typeface="Lato"/>
              <a:cs typeface="Lato"/>
              <a:sym typeface="Lato"/>
            </a:endParaRPr>
          </a:p>
        </p:txBody>
      </p:sp>
      <p:sp>
        <p:nvSpPr>
          <p:cNvPr id="1232" name="Google Shape;1232;p103"/>
          <p:cNvSpPr txBox="1"/>
          <p:nvPr/>
        </p:nvSpPr>
        <p:spPr>
          <a:xfrm>
            <a:off x="1433550" y="2398650"/>
            <a:ext cx="62769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Because AFC can never be zero</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104"/>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Marginal</a:t>
            </a:r>
            <a:r>
              <a:rPr b="1" lang="en" sz="2400">
                <a:solidFill>
                  <a:schemeClr val="accent1"/>
                </a:solidFill>
              </a:rPr>
              <a:t> Cost</a:t>
            </a:r>
            <a:endParaRPr b="1" sz="2400">
              <a:solidFill>
                <a:schemeClr val="accent1"/>
              </a:solidFill>
            </a:endParaRPr>
          </a:p>
        </p:txBody>
      </p:sp>
      <p:sp>
        <p:nvSpPr>
          <p:cNvPr id="1238" name="Google Shape;1238;p10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9" name="Google Shape;1239;p104"/>
          <p:cNvSpPr txBox="1"/>
          <p:nvPr>
            <p:ph idx="4294967295"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Char char="●"/>
            </a:pPr>
            <a:r>
              <a:rPr lang="en" sz="2400">
                <a:solidFill>
                  <a:srgbClr val="434343"/>
                </a:solidFill>
              </a:rPr>
              <a:t>Marginal Cost - </a:t>
            </a:r>
            <a:r>
              <a:rPr lang="en" sz="2400">
                <a:solidFill>
                  <a:srgbClr val="666666"/>
                </a:solidFill>
              </a:rPr>
              <a:t>The change in total cost that results from a change in output: MC = ΔTC/Δ Q or </a:t>
            </a:r>
            <a:r>
              <a:rPr lang="en" sz="2400">
                <a:solidFill>
                  <a:srgbClr val="666666"/>
                </a:solidFill>
              </a:rPr>
              <a:t>MC = TC</a:t>
            </a:r>
            <a:r>
              <a:rPr baseline="-25000" lang="en" sz="2400">
                <a:solidFill>
                  <a:srgbClr val="666666"/>
                </a:solidFill>
              </a:rPr>
              <a:t>n</a:t>
            </a:r>
            <a:r>
              <a:rPr lang="en" sz="2400">
                <a:solidFill>
                  <a:srgbClr val="666666"/>
                </a:solidFill>
              </a:rPr>
              <a:t> – TC</a:t>
            </a:r>
            <a:r>
              <a:rPr baseline="-25000" lang="en" sz="2400">
                <a:solidFill>
                  <a:srgbClr val="666666"/>
                </a:solidFill>
              </a:rPr>
              <a:t>n-1</a:t>
            </a:r>
            <a:endParaRPr sz="2400">
              <a:solidFill>
                <a:srgbClr val="666666"/>
              </a:solidFill>
            </a:endParaRPr>
          </a:p>
          <a:p>
            <a:pPr indent="0" lvl="0" marL="457200" rtl="0" algn="l">
              <a:spcBef>
                <a:spcPts val="0"/>
              </a:spcBef>
              <a:spcAft>
                <a:spcPts val="0"/>
              </a:spcAft>
              <a:buNone/>
            </a:pPr>
            <a:r>
              <a:t/>
            </a:r>
            <a:endParaRPr sz="2400">
              <a:solidFill>
                <a:srgbClr val="666666"/>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aphicFrame>
        <p:nvGraphicFramePr>
          <p:cNvPr id="1244" name="Google Shape;1244;p105"/>
          <p:cNvGraphicFramePr/>
          <p:nvPr/>
        </p:nvGraphicFramePr>
        <p:xfrm>
          <a:off x="457200" y="1257300"/>
          <a:ext cx="3000000" cy="3000000"/>
        </p:xfrm>
        <a:graphic>
          <a:graphicData uri="http://schemas.openxmlformats.org/drawingml/2006/table">
            <a:tbl>
              <a:tblPr>
                <a:noFill/>
                <a:tableStyleId>{96D13768-21E0-4D15-8369-C822CCEAE92D}</a:tableStyleId>
              </a:tblPr>
              <a:tblGrid>
                <a:gridCol w="1646250"/>
                <a:gridCol w="1646225"/>
                <a:gridCol w="1644650"/>
                <a:gridCol w="1646250"/>
                <a:gridCol w="1646225"/>
              </a:tblGrid>
              <a:tr h="734850">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Output</a:t>
                      </a:r>
                      <a:endParaRPr>
                        <a:latin typeface="Varela Round"/>
                        <a:ea typeface="Varela Round"/>
                        <a:cs typeface="Varela Round"/>
                        <a:sym typeface="Varela Round"/>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TFC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TVC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MC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800">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2</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3</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4</a:t>
                      </a:r>
                      <a:endParaRPr>
                        <a:latin typeface="Varela Round"/>
                        <a:ea typeface="Varela Round"/>
                        <a:cs typeface="Varela Round"/>
                        <a:sym typeface="Varela Round"/>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18</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30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45</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20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28</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40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55</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245" name="Google Shape;1245;p105"/>
          <p:cNvPicPr preferRelativeResize="0"/>
          <p:nvPr/>
        </p:nvPicPr>
        <p:blipFill rotWithShape="1">
          <a:blip r:embed="rId3">
            <a:alphaModFix/>
          </a:blip>
          <a:srcRect b="0" l="0" r="0" t="0"/>
          <a:stretch/>
        </p:blipFill>
        <p:spPr>
          <a:xfrm>
            <a:off x="8229600" y="1352550"/>
            <a:ext cx="419100" cy="433387"/>
          </a:xfrm>
          <a:prstGeom prst="rect">
            <a:avLst/>
          </a:prstGeom>
          <a:noFill/>
          <a:ln>
            <a:noFill/>
          </a:ln>
        </p:spPr>
      </p:pic>
      <p:sp>
        <p:nvSpPr>
          <p:cNvPr id="1246" name="Google Shape;1246;p105"/>
          <p:cNvSpPr txBox="1"/>
          <p:nvPr/>
        </p:nvSpPr>
        <p:spPr>
          <a:xfrm>
            <a:off x="6341971" y="2266950"/>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20-10= 10</a:t>
            </a:r>
            <a:endParaRPr b="1" sz="1800">
              <a:solidFill>
                <a:srgbClr val="0000CC"/>
              </a:solidFill>
              <a:latin typeface="Calibri"/>
              <a:ea typeface="Calibri"/>
              <a:cs typeface="Calibri"/>
              <a:sym typeface="Calibri"/>
            </a:endParaRPr>
          </a:p>
        </p:txBody>
      </p:sp>
      <p:sp>
        <p:nvSpPr>
          <p:cNvPr id="1247" name="Google Shape;1247;p105"/>
          <p:cNvSpPr txBox="1"/>
          <p:nvPr/>
        </p:nvSpPr>
        <p:spPr>
          <a:xfrm>
            <a:off x="7658496" y="24955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10</a:t>
            </a:r>
            <a:endParaRPr b="1" sz="2400">
              <a:solidFill>
                <a:srgbClr val="0000CC"/>
              </a:solidFill>
              <a:latin typeface="Calibri"/>
              <a:ea typeface="Calibri"/>
              <a:cs typeface="Calibri"/>
              <a:sym typeface="Calibri"/>
            </a:endParaRPr>
          </a:p>
        </p:txBody>
      </p:sp>
      <p:sp>
        <p:nvSpPr>
          <p:cNvPr id="1248" name="Google Shape;1248;p105"/>
          <p:cNvSpPr txBox="1"/>
          <p:nvPr/>
        </p:nvSpPr>
        <p:spPr>
          <a:xfrm>
            <a:off x="1382329" y="2266950"/>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1-0 = 1</a:t>
            </a:r>
            <a:endParaRPr b="1" sz="1800">
              <a:solidFill>
                <a:srgbClr val="0000CC"/>
              </a:solidFill>
              <a:latin typeface="Calibri"/>
              <a:ea typeface="Calibri"/>
              <a:cs typeface="Calibri"/>
              <a:sym typeface="Calibri"/>
            </a:endParaRPr>
          </a:p>
        </p:txBody>
      </p:sp>
      <p:sp>
        <p:nvSpPr>
          <p:cNvPr id="1249" name="Google Shape;1249;p105"/>
          <p:cNvSpPr txBox="1"/>
          <p:nvPr/>
        </p:nvSpPr>
        <p:spPr>
          <a:xfrm>
            <a:off x="8137508" y="2266950"/>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10/1</a:t>
            </a:r>
            <a:endParaRPr b="1" sz="1800">
              <a:solidFill>
                <a:srgbClr val="FF0000"/>
              </a:solidFill>
              <a:latin typeface="Calibri"/>
              <a:ea typeface="Calibri"/>
              <a:cs typeface="Calibri"/>
              <a:sym typeface="Calibri"/>
            </a:endParaRPr>
          </a:p>
        </p:txBody>
      </p:sp>
      <p:sp>
        <p:nvSpPr>
          <p:cNvPr id="1250" name="Google Shape;1250;p105"/>
          <p:cNvSpPr txBox="1"/>
          <p:nvPr/>
        </p:nvSpPr>
        <p:spPr>
          <a:xfrm>
            <a:off x="6341971" y="2800350"/>
            <a:ext cx="100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28-20= 8</a:t>
            </a:r>
            <a:endParaRPr b="1" sz="1800">
              <a:solidFill>
                <a:srgbClr val="0000CC"/>
              </a:solidFill>
              <a:latin typeface="Calibri"/>
              <a:ea typeface="Calibri"/>
              <a:cs typeface="Calibri"/>
              <a:sym typeface="Calibri"/>
            </a:endParaRPr>
          </a:p>
        </p:txBody>
      </p:sp>
      <p:sp>
        <p:nvSpPr>
          <p:cNvPr id="1251" name="Google Shape;1251;p105"/>
          <p:cNvSpPr txBox="1"/>
          <p:nvPr/>
        </p:nvSpPr>
        <p:spPr>
          <a:xfrm>
            <a:off x="1371600" y="2812018"/>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2-1 = 1</a:t>
            </a:r>
            <a:endParaRPr b="1" sz="1800">
              <a:solidFill>
                <a:srgbClr val="0000CC"/>
              </a:solidFill>
              <a:latin typeface="Calibri"/>
              <a:ea typeface="Calibri"/>
              <a:cs typeface="Calibri"/>
              <a:sym typeface="Calibri"/>
            </a:endParaRPr>
          </a:p>
        </p:txBody>
      </p:sp>
      <p:sp>
        <p:nvSpPr>
          <p:cNvPr id="1252" name="Google Shape;1252;p105"/>
          <p:cNvSpPr txBox="1"/>
          <p:nvPr/>
        </p:nvSpPr>
        <p:spPr>
          <a:xfrm>
            <a:off x="8244909" y="2812018"/>
            <a:ext cx="51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8/1</a:t>
            </a:r>
            <a:endParaRPr b="1" sz="1800">
              <a:solidFill>
                <a:srgbClr val="FF0000"/>
              </a:solidFill>
              <a:latin typeface="Calibri"/>
              <a:ea typeface="Calibri"/>
              <a:cs typeface="Calibri"/>
              <a:sym typeface="Calibri"/>
            </a:endParaRPr>
          </a:p>
        </p:txBody>
      </p:sp>
      <p:sp>
        <p:nvSpPr>
          <p:cNvPr id="1253" name="Google Shape;1253;p105"/>
          <p:cNvSpPr txBox="1"/>
          <p:nvPr/>
        </p:nvSpPr>
        <p:spPr>
          <a:xfrm>
            <a:off x="7772400" y="3024485"/>
            <a:ext cx="340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8</a:t>
            </a:r>
            <a:endParaRPr b="1" sz="2400">
              <a:solidFill>
                <a:srgbClr val="0000CC"/>
              </a:solidFill>
              <a:latin typeface="Calibri"/>
              <a:ea typeface="Calibri"/>
              <a:cs typeface="Calibri"/>
              <a:sym typeface="Calibri"/>
            </a:endParaRPr>
          </a:p>
        </p:txBody>
      </p:sp>
      <p:sp>
        <p:nvSpPr>
          <p:cNvPr id="1254" name="Google Shape;1254;p105"/>
          <p:cNvSpPr txBox="1"/>
          <p:nvPr/>
        </p:nvSpPr>
        <p:spPr>
          <a:xfrm>
            <a:off x="6382791" y="3345418"/>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40-28= 12</a:t>
            </a:r>
            <a:endParaRPr b="1" sz="1800">
              <a:solidFill>
                <a:srgbClr val="0000CC"/>
              </a:solidFill>
              <a:latin typeface="Calibri"/>
              <a:ea typeface="Calibri"/>
              <a:cs typeface="Calibri"/>
              <a:sym typeface="Calibri"/>
            </a:endParaRPr>
          </a:p>
        </p:txBody>
      </p:sp>
      <p:sp>
        <p:nvSpPr>
          <p:cNvPr id="1255" name="Google Shape;1255;p105"/>
          <p:cNvSpPr txBox="1"/>
          <p:nvPr/>
        </p:nvSpPr>
        <p:spPr>
          <a:xfrm>
            <a:off x="1382329" y="3345418"/>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3-2 = 1</a:t>
            </a:r>
            <a:endParaRPr b="1" sz="1800">
              <a:solidFill>
                <a:srgbClr val="0000CC"/>
              </a:solidFill>
              <a:latin typeface="Calibri"/>
              <a:ea typeface="Calibri"/>
              <a:cs typeface="Calibri"/>
              <a:sym typeface="Calibri"/>
            </a:endParaRPr>
          </a:p>
        </p:txBody>
      </p:sp>
      <p:sp>
        <p:nvSpPr>
          <p:cNvPr id="1256" name="Google Shape;1256;p105"/>
          <p:cNvSpPr txBox="1"/>
          <p:nvPr/>
        </p:nvSpPr>
        <p:spPr>
          <a:xfrm>
            <a:off x="8229600" y="3269218"/>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12/1</a:t>
            </a:r>
            <a:endParaRPr b="1" sz="1800">
              <a:solidFill>
                <a:srgbClr val="FF0000"/>
              </a:solidFill>
              <a:latin typeface="Calibri"/>
              <a:ea typeface="Calibri"/>
              <a:cs typeface="Calibri"/>
              <a:sym typeface="Calibri"/>
            </a:endParaRPr>
          </a:p>
        </p:txBody>
      </p:sp>
      <p:sp>
        <p:nvSpPr>
          <p:cNvPr id="1257" name="Google Shape;1257;p105"/>
          <p:cNvSpPr txBox="1"/>
          <p:nvPr/>
        </p:nvSpPr>
        <p:spPr>
          <a:xfrm>
            <a:off x="7657751" y="3557885"/>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12</a:t>
            </a:r>
            <a:endParaRPr b="1" sz="2400">
              <a:solidFill>
                <a:srgbClr val="0000CC"/>
              </a:solidFill>
              <a:latin typeface="Calibri"/>
              <a:ea typeface="Calibri"/>
              <a:cs typeface="Calibri"/>
              <a:sym typeface="Calibri"/>
            </a:endParaRPr>
          </a:p>
        </p:txBody>
      </p:sp>
      <p:sp>
        <p:nvSpPr>
          <p:cNvPr id="1258" name="Google Shape;1258;p105"/>
          <p:cNvSpPr txBox="1"/>
          <p:nvPr/>
        </p:nvSpPr>
        <p:spPr>
          <a:xfrm>
            <a:off x="6418171" y="3867150"/>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55-40= 15</a:t>
            </a:r>
            <a:endParaRPr b="1" sz="1800">
              <a:solidFill>
                <a:srgbClr val="0000CC"/>
              </a:solidFill>
              <a:latin typeface="Calibri"/>
              <a:ea typeface="Calibri"/>
              <a:cs typeface="Calibri"/>
              <a:sym typeface="Calibri"/>
            </a:endParaRPr>
          </a:p>
        </p:txBody>
      </p:sp>
      <p:sp>
        <p:nvSpPr>
          <p:cNvPr id="1259" name="Google Shape;1259;p105"/>
          <p:cNvSpPr txBox="1"/>
          <p:nvPr/>
        </p:nvSpPr>
        <p:spPr>
          <a:xfrm>
            <a:off x="1371600" y="3802618"/>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4-3 = 1</a:t>
            </a:r>
            <a:endParaRPr b="1" sz="1800">
              <a:solidFill>
                <a:srgbClr val="0000CC"/>
              </a:solidFill>
              <a:latin typeface="Calibri"/>
              <a:ea typeface="Calibri"/>
              <a:cs typeface="Calibri"/>
              <a:sym typeface="Calibri"/>
            </a:endParaRPr>
          </a:p>
        </p:txBody>
      </p:sp>
      <p:sp>
        <p:nvSpPr>
          <p:cNvPr id="1260" name="Google Shape;1260;p105"/>
          <p:cNvSpPr txBox="1"/>
          <p:nvPr/>
        </p:nvSpPr>
        <p:spPr>
          <a:xfrm>
            <a:off x="8204090" y="3802618"/>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15/1</a:t>
            </a:r>
            <a:endParaRPr b="1" sz="1800">
              <a:solidFill>
                <a:srgbClr val="FF0000"/>
              </a:solidFill>
              <a:latin typeface="Calibri"/>
              <a:ea typeface="Calibri"/>
              <a:cs typeface="Calibri"/>
              <a:sym typeface="Calibri"/>
            </a:endParaRPr>
          </a:p>
        </p:txBody>
      </p:sp>
      <p:sp>
        <p:nvSpPr>
          <p:cNvPr id="1261" name="Google Shape;1261;p105"/>
          <p:cNvSpPr txBox="1"/>
          <p:nvPr/>
        </p:nvSpPr>
        <p:spPr>
          <a:xfrm>
            <a:off x="7657751" y="4091285"/>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15</a:t>
            </a:r>
            <a:endParaRPr b="1" sz="2400">
              <a:solidFill>
                <a:srgbClr val="0000CC"/>
              </a:solidFill>
              <a:latin typeface="Calibri"/>
              <a:ea typeface="Calibri"/>
              <a:cs typeface="Calibri"/>
              <a:sym typeface="Calibri"/>
            </a:endParaRPr>
          </a:p>
        </p:txBody>
      </p:sp>
      <p:sp>
        <p:nvSpPr>
          <p:cNvPr id="1262" name="Google Shape;1262;p10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3" name="Google Shape;1263;p105"/>
          <p:cNvSpPr txBox="1"/>
          <p:nvPr>
            <p:ph type="title"/>
          </p:nvPr>
        </p:nvSpPr>
        <p:spPr>
          <a:xfrm>
            <a:off x="844425" y="422500"/>
            <a:ext cx="58515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Marginal</a:t>
            </a:r>
            <a:r>
              <a:rPr b="1" lang="en" sz="2400">
                <a:solidFill>
                  <a:schemeClr val="accent1"/>
                </a:solidFill>
              </a:rPr>
              <a:t> Cost</a:t>
            </a:r>
            <a:endParaRPr b="1" sz="24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692025" y="619250"/>
            <a:ext cx="32268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Production Function</a:t>
            </a:r>
            <a:endParaRPr>
              <a:solidFill>
                <a:srgbClr val="FF004E"/>
              </a:solidFill>
            </a:endParaRPr>
          </a:p>
        </p:txBody>
      </p:sp>
      <p:sp>
        <p:nvSpPr>
          <p:cNvPr id="150" name="Google Shape;150;p25"/>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Production function is the technical relationship between physical inputs and physical output.</a:t>
            </a:r>
            <a:endParaRPr sz="2400"/>
          </a:p>
          <a:p>
            <a:pPr indent="-381000" lvl="0" marL="457200" rtl="0" algn="l">
              <a:spcBef>
                <a:spcPts val="0"/>
              </a:spcBef>
              <a:spcAft>
                <a:spcPts val="0"/>
              </a:spcAft>
              <a:buSzPts val="2400"/>
              <a:buChar char="●"/>
            </a:pPr>
            <a:r>
              <a:rPr lang="en" sz="2400"/>
              <a:t>Q = f (L, L</a:t>
            </a:r>
            <a:r>
              <a:rPr baseline="-25000" lang="en" sz="2400"/>
              <a:t>b</a:t>
            </a:r>
            <a:r>
              <a:rPr lang="en" sz="2400"/>
              <a:t>, K, O, T, R)</a:t>
            </a:r>
            <a:endParaRPr sz="2400"/>
          </a:p>
        </p:txBody>
      </p:sp>
      <p:sp>
        <p:nvSpPr>
          <p:cNvPr id="151" name="Google Shape;151;p25"/>
          <p:cNvSpPr txBox="1"/>
          <p:nvPr/>
        </p:nvSpPr>
        <p:spPr>
          <a:xfrm>
            <a:off x="2971800" y="2647950"/>
            <a:ext cx="47244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Where,	Q = Output</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L = Land</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L</a:t>
            </a:r>
            <a:r>
              <a:rPr baseline="-25000" i="0" lang="en" sz="2200" u="none" cap="none" strike="noStrike">
                <a:solidFill>
                  <a:schemeClr val="dk1"/>
                </a:solidFill>
                <a:latin typeface="Titillium Web"/>
                <a:ea typeface="Titillium Web"/>
                <a:cs typeface="Titillium Web"/>
                <a:sym typeface="Titillium Web"/>
              </a:rPr>
              <a:t>b</a:t>
            </a:r>
            <a:r>
              <a:rPr i="0" lang="en" sz="2200" u="none" cap="none" strike="noStrike">
                <a:solidFill>
                  <a:schemeClr val="dk1"/>
                </a:solidFill>
                <a:latin typeface="Titillium Web"/>
                <a:ea typeface="Titillium Web"/>
                <a:cs typeface="Titillium Web"/>
                <a:sym typeface="Titillium Web"/>
              </a:rPr>
              <a:t> = Labor</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K = Capital</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O = Organization</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T = Technology</a:t>
            </a:r>
            <a:endParaRPr i="0" sz="2200" u="none" cap="none" strike="noStrike">
              <a:solidFill>
                <a:srgbClr val="000000"/>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2400"/>
              <a:buFont typeface="Arial"/>
              <a:buNone/>
            </a:pPr>
            <a:r>
              <a:rPr i="0" lang="en" sz="2200" u="none" cap="none" strike="noStrike">
                <a:solidFill>
                  <a:schemeClr val="dk1"/>
                </a:solidFill>
                <a:latin typeface="Titillium Web"/>
                <a:ea typeface="Titillium Web"/>
                <a:cs typeface="Titillium Web"/>
                <a:sym typeface="Titillium Web"/>
              </a:rPr>
              <a:t>		R = raw Materials</a:t>
            </a:r>
            <a:endParaRPr i="0" sz="2200" u="none" cap="none" strike="noStrike">
              <a:solidFill>
                <a:srgbClr val="000000"/>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06"/>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graphicFrame>
        <p:nvGraphicFramePr>
          <p:cNvPr id="1269" name="Google Shape;1269;p106"/>
          <p:cNvGraphicFramePr/>
          <p:nvPr/>
        </p:nvGraphicFramePr>
        <p:xfrm>
          <a:off x="457200" y="1257300"/>
          <a:ext cx="3000000" cy="3000000"/>
        </p:xfrm>
        <a:graphic>
          <a:graphicData uri="http://schemas.openxmlformats.org/drawingml/2006/table">
            <a:tbl>
              <a:tblPr>
                <a:noFill/>
                <a:tableStyleId>{96D13768-21E0-4D15-8369-C822CCEAE92D}</a:tableStyleId>
              </a:tblPr>
              <a:tblGrid>
                <a:gridCol w="1646250"/>
                <a:gridCol w="1646225"/>
                <a:gridCol w="1644650"/>
                <a:gridCol w="1646250"/>
                <a:gridCol w="1646225"/>
              </a:tblGrid>
              <a:tr h="734850">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Output</a:t>
                      </a:r>
                      <a:endParaRPr>
                        <a:latin typeface="Varela Round"/>
                        <a:ea typeface="Varela Round"/>
                        <a:cs typeface="Varela Round"/>
                        <a:sym typeface="Varela Round"/>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TFC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TVC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TC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MC</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800">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lang="en" sz="2800">
                          <a:solidFill>
                            <a:schemeClr val="dk1"/>
                          </a:solidFill>
                          <a:latin typeface="Varela Round"/>
                          <a:ea typeface="Varela Round"/>
                          <a:cs typeface="Varela Round"/>
                          <a:sym typeface="Varela Round"/>
                        </a:rPr>
                        <a:t>3</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lang="en" sz="2800">
                          <a:solidFill>
                            <a:schemeClr val="dk1"/>
                          </a:solidFill>
                          <a:latin typeface="Varela Round"/>
                          <a:ea typeface="Varela Round"/>
                          <a:cs typeface="Varela Round"/>
                          <a:sym typeface="Varela Round"/>
                        </a:rPr>
                        <a:t>9</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lang="en" sz="2800">
                          <a:solidFill>
                            <a:schemeClr val="dk1"/>
                          </a:solidFill>
                          <a:latin typeface="Varela Round"/>
                          <a:ea typeface="Varela Round"/>
                          <a:cs typeface="Varela Round"/>
                          <a:sym typeface="Varela Round"/>
                        </a:rPr>
                        <a:t>14</a:t>
                      </a:r>
                      <a:endParaRPr>
                        <a:latin typeface="Varela Round"/>
                        <a:ea typeface="Varela Round"/>
                        <a:cs typeface="Varela Round"/>
                        <a:sym typeface="Varela Round"/>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18</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30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45</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10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20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28</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40</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55</a:t>
                      </a:r>
                      <a:endParaRPr>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Palatino Linotype"/>
                        <a:buNone/>
                      </a:pPr>
                      <a:r>
                        <a:rPr b="1" i="0" lang="en" sz="2800" u="none" cap="none" strike="noStrike">
                          <a:solidFill>
                            <a:schemeClr val="dk1"/>
                          </a:solidFill>
                          <a:latin typeface="Varela Round"/>
                          <a:ea typeface="Varela Round"/>
                          <a:cs typeface="Varela Round"/>
                          <a:sym typeface="Varela Round"/>
                        </a:rPr>
                        <a:t>-</a:t>
                      </a:r>
                      <a:endParaRPr>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p>
                      <a:pPr indent="0" lvl="0" marL="0" marR="0" rtl="0" algn="ctr">
                        <a:lnSpc>
                          <a:spcPct val="100000"/>
                        </a:lnSpc>
                        <a:spcBef>
                          <a:spcPts val="560"/>
                        </a:spcBef>
                        <a:spcAft>
                          <a:spcPts val="0"/>
                        </a:spcAft>
                        <a:buClr>
                          <a:schemeClr val="dk1"/>
                        </a:buClr>
                        <a:buSzPts val="2800"/>
                        <a:buFont typeface="Calibri"/>
                        <a:buNone/>
                      </a:pPr>
                      <a:r>
                        <a:t/>
                      </a:r>
                      <a:endParaRPr b="1" i="0" sz="2800" u="none" cap="none" strike="noStrike">
                        <a:solidFill>
                          <a:schemeClr val="dk1"/>
                        </a:solidFill>
                        <a:latin typeface="Varela Round"/>
                        <a:ea typeface="Varela Round"/>
                        <a:cs typeface="Varela Round"/>
                        <a:sym typeface="Varela Round"/>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270" name="Google Shape;1270;p106"/>
          <p:cNvPicPr preferRelativeResize="0"/>
          <p:nvPr/>
        </p:nvPicPr>
        <p:blipFill rotWithShape="1">
          <a:blip r:embed="rId3">
            <a:alphaModFix/>
          </a:blip>
          <a:srcRect b="0" l="0" r="0" t="0"/>
          <a:stretch/>
        </p:blipFill>
        <p:spPr>
          <a:xfrm>
            <a:off x="8229600" y="1352550"/>
            <a:ext cx="419100" cy="433387"/>
          </a:xfrm>
          <a:prstGeom prst="rect">
            <a:avLst/>
          </a:prstGeom>
          <a:noFill/>
          <a:ln>
            <a:noFill/>
          </a:ln>
        </p:spPr>
      </p:pic>
      <p:sp>
        <p:nvSpPr>
          <p:cNvPr id="1271" name="Google Shape;1271;p106"/>
          <p:cNvSpPr txBox="1"/>
          <p:nvPr/>
        </p:nvSpPr>
        <p:spPr>
          <a:xfrm>
            <a:off x="6341971" y="2266950"/>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20-10= 10</a:t>
            </a:r>
            <a:endParaRPr b="1" sz="1800">
              <a:solidFill>
                <a:srgbClr val="0000CC"/>
              </a:solidFill>
              <a:latin typeface="Calibri"/>
              <a:ea typeface="Calibri"/>
              <a:cs typeface="Calibri"/>
              <a:sym typeface="Calibri"/>
            </a:endParaRPr>
          </a:p>
        </p:txBody>
      </p:sp>
      <p:sp>
        <p:nvSpPr>
          <p:cNvPr id="1272" name="Google Shape;1272;p106"/>
          <p:cNvSpPr txBox="1"/>
          <p:nvPr/>
        </p:nvSpPr>
        <p:spPr>
          <a:xfrm>
            <a:off x="7658496" y="24955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10</a:t>
            </a:r>
            <a:endParaRPr b="1" sz="2400">
              <a:solidFill>
                <a:srgbClr val="0000CC"/>
              </a:solidFill>
              <a:latin typeface="Calibri"/>
              <a:ea typeface="Calibri"/>
              <a:cs typeface="Calibri"/>
              <a:sym typeface="Calibri"/>
            </a:endParaRPr>
          </a:p>
        </p:txBody>
      </p:sp>
      <p:sp>
        <p:nvSpPr>
          <p:cNvPr id="1273" name="Google Shape;1273;p106"/>
          <p:cNvSpPr txBox="1"/>
          <p:nvPr/>
        </p:nvSpPr>
        <p:spPr>
          <a:xfrm>
            <a:off x="1382329" y="2266950"/>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1-0 = 1</a:t>
            </a:r>
            <a:endParaRPr b="1" sz="1800">
              <a:solidFill>
                <a:srgbClr val="0000CC"/>
              </a:solidFill>
              <a:latin typeface="Calibri"/>
              <a:ea typeface="Calibri"/>
              <a:cs typeface="Calibri"/>
              <a:sym typeface="Calibri"/>
            </a:endParaRPr>
          </a:p>
        </p:txBody>
      </p:sp>
      <p:sp>
        <p:nvSpPr>
          <p:cNvPr id="1274" name="Google Shape;1274;p106"/>
          <p:cNvSpPr txBox="1"/>
          <p:nvPr/>
        </p:nvSpPr>
        <p:spPr>
          <a:xfrm>
            <a:off x="8137508" y="2266950"/>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10/1</a:t>
            </a:r>
            <a:endParaRPr b="1" sz="1800">
              <a:solidFill>
                <a:srgbClr val="FF0000"/>
              </a:solidFill>
              <a:latin typeface="Calibri"/>
              <a:ea typeface="Calibri"/>
              <a:cs typeface="Calibri"/>
              <a:sym typeface="Calibri"/>
            </a:endParaRPr>
          </a:p>
        </p:txBody>
      </p:sp>
      <p:sp>
        <p:nvSpPr>
          <p:cNvPr id="1275" name="Google Shape;1275;p106"/>
          <p:cNvSpPr txBox="1"/>
          <p:nvPr/>
        </p:nvSpPr>
        <p:spPr>
          <a:xfrm>
            <a:off x="6341971" y="2800350"/>
            <a:ext cx="100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28-20= 8</a:t>
            </a:r>
            <a:endParaRPr b="1" sz="1800">
              <a:solidFill>
                <a:srgbClr val="0000CC"/>
              </a:solidFill>
              <a:latin typeface="Calibri"/>
              <a:ea typeface="Calibri"/>
              <a:cs typeface="Calibri"/>
              <a:sym typeface="Calibri"/>
            </a:endParaRPr>
          </a:p>
        </p:txBody>
      </p:sp>
      <p:sp>
        <p:nvSpPr>
          <p:cNvPr id="1276" name="Google Shape;1276;p106"/>
          <p:cNvSpPr txBox="1"/>
          <p:nvPr/>
        </p:nvSpPr>
        <p:spPr>
          <a:xfrm>
            <a:off x="1371600" y="2812018"/>
            <a:ext cx="82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3</a:t>
            </a:r>
            <a:r>
              <a:rPr b="1" lang="en" sz="1800">
                <a:solidFill>
                  <a:srgbClr val="0000CC"/>
                </a:solidFill>
                <a:latin typeface="Calibri"/>
                <a:ea typeface="Calibri"/>
                <a:cs typeface="Calibri"/>
                <a:sym typeface="Calibri"/>
              </a:rPr>
              <a:t>-1 = 2</a:t>
            </a:r>
            <a:endParaRPr b="1" sz="1800">
              <a:solidFill>
                <a:srgbClr val="0000CC"/>
              </a:solidFill>
              <a:latin typeface="Calibri"/>
              <a:ea typeface="Calibri"/>
              <a:cs typeface="Calibri"/>
              <a:sym typeface="Calibri"/>
            </a:endParaRPr>
          </a:p>
        </p:txBody>
      </p:sp>
      <p:sp>
        <p:nvSpPr>
          <p:cNvPr id="1277" name="Google Shape;1277;p106"/>
          <p:cNvSpPr txBox="1"/>
          <p:nvPr/>
        </p:nvSpPr>
        <p:spPr>
          <a:xfrm>
            <a:off x="8244909" y="2812018"/>
            <a:ext cx="51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8/1</a:t>
            </a:r>
            <a:endParaRPr b="1" sz="1800">
              <a:solidFill>
                <a:srgbClr val="FF0000"/>
              </a:solidFill>
              <a:latin typeface="Calibri"/>
              <a:ea typeface="Calibri"/>
              <a:cs typeface="Calibri"/>
              <a:sym typeface="Calibri"/>
            </a:endParaRPr>
          </a:p>
        </p:txBody>
      </p:sp>
      <p:sp>
        <p:nvSpPr>
          <p:cNvPr id="1278" name="Google Shape;1278;p106"/>
          <p:cNvSpPr txBox="1"/>
          <p:nvPr/>
        </p:nvSpPr>
        <p:spPr>
          <a:xfrm>
            <a:off x="7772400" y="3024485"/>
            <a:ext cx="340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4</a:t>
            </a:r>
            <a:endParaRPr b="1" sz="2400">
              <a:solidFill>
                <a:srgbClr val="0000CC"/>
              </a:solidFill>
              <a:latin typeface="Calibri"/>
              <a:ea typeface="Calibri"/>
              <a:cs typeface="Calibri"/>
              <a:sym typeface="Calibri"/>
            </a:endParaRPr>
          </a:p>
        </p:txBody>
      </p:sp>
      <p:sp>
        <p:nvSpPr>
          <p:cNvPr id="1279" name="Google Shape;1279;p106"/>
          <p:cNvSpPr txBox="1"/>
          <p:nvPr/>
        </p:nvSpPr>
        <p:spPr>
          <a:xfrm>
            <a:off x="6382791" y="3345418"/>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40-28= 12</a:t>
            </a:r>
            <a:endParaRPr b="1" sz="1800">
              <a:solidFill>
                <a:srgbClr val="0000CC"/>
              </a:solidFill>
              <a:latin typeface="Calibri"/>
              <a:ea typeface="Calibri"/>
              <a:cs typeface="Calibri"/>
              <a:sym typeface="Calibri"/>
            </a:endParaRPr>
          </a:p>
        </p:txBody>
      </p:sp>
      <p:sp>
        <p:nvSpPr>
          <p:cNvPr id="1280" name="Google Shape;1280;p106"/>
          <p:cNvSpPr txBox="1"/>
          <p:nvPr/>
        </p:nvSpPr>
        <p:spPr>
          <a:xfrm>
            <a:off x="1382329" y="3345418"/>
            <a:ext cx="944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9</a:t>
            </a:r>
            <a:r>
              <a:rPr b="1" lang="en" sz="1800">
                <a:solidFill>
                  <a:srgbClr val="0000CC"/>
                </a:solidFill>
                <a:latin typeface="Calibri"/>
                <a:ea typeface="Calibri"/>
                <a:cs typeface="Calibri"/>
                <a:sym typeface="Calibri"/>
              </a:rPr>
              <a:t>-3 = 6</a:t>
            </a:r>
            <a:endParaRPr b="1" sz="1800">
              <a:solidFill>
                <a:srgbClr val="0000CC"/>
              </a:solidFill>
              <a:latin typeface="Calibri"/>
              <a:ea typeface="Calibri"/>
              <a:cs typeface="Calibri"/>
              <a:sym typeface="Calibri"/>
            </a:endParaRPr>
          </a:p>
        </p:txBody>
      </p:sp>
      <p:sp>
        <p:nvSpPr>
          <p:cNvPr id="1281" name="Google Shape;1281;p106"/>
          <p:cNvSpPr txBox="1"/>
          <p:nvPr/>
        </p:nvSpPr>
        <p:spPr>
          <a:xfrm>
            <a:off x="8229600" y="3269218"/>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12/1</a:t>
            </a:r>
            <a:endParaRPr b="1" sz="1800">
              <a:solidFill>
                <a:srgbClr val="FF0000"/>
              </a:solidFill>
              <a:latin typeface="Calibri"/>
              <a:ea typeface="Calibri"/>
              <a:cs typeface="Calibri"/>
              <a:sym typeface="Calibri"/>
            </a:endParaRPr>
          </a:p>
        </p:txBody>
      </p:sp>
      <p:sp>
        <p:nvSpPr>
          <p:cNvPr id="1282" name="Google Shape;1282;p106"/>
          <p:cNvSpPr txBox="1"/>
          <p:nvPr/>
        </p:nvSpPr>
        <p:spPr>
          <a:xfrm>
            <a:off x="7813242" y="3557885"/>
            <a:ext cx="340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2</a:t>
            </a:r>
            <a:endParaRPr b="1" sz="2400">
              <a:solidFill>
                <a:srgbClr val="0000CC"/>
              </a:solidFill>
              <a:latin typeface="Calibri"/>
              <a:ea typeface="Calibri"/>
              <a:cs typeface="Calibri"/>
              <a:sym typeface="Calibri"/>
            </a:endParaRPr>
          </a:p>
        </p:txBody>
      </p:sp>
      <p:sp>
        <p:nvSpPr>
          <p:cNvPr id="1283" name="Google Shape;1283;p106"/>
          <p:cNvSpPr txBox="1"/>
          <p:nvPr/>
        </p:nvSpPr>
        <p:spPr>
          <a:xfrm>
            <a:off x="6418171" y="3867150"/>
            <a:ext cx="112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55-40= 15</a:t>
            </a:r>
            <a:endParaRPr b="1" sz="1800">
              <a:solidFill>
                <a:srgbClr val="0000CC"/>
              </a:solidFill>
              <a:latin typeface="Calibri"/>
              <a:ea typeface="Calibri"/>
              <a:cs typeface="Calibri"/>
              <a:sym typeface="Calibri"/>
            </a:endParaRPr>
          </a:p>
        </p:txBody>
      </p:sp>
      <p:sp>
        <p:nvSpPr>
          <p:cNvPr id="1284" name="Google Shape;1284;p106"/>
          <p:cNvSpPr txBox="1"/>
          <p:nvPr/>
        </p:nvSpPr>
        <p:spPr>
          <a:xfrm>
            <a:off x="1371600" y="3802618"/>
            <a:ext cx="1061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CC"/>
                </a:solidFill>
                <a:latin typeface="Calibri"/>
                <a:ea typeface="Calibri"/>
                <a:cs typeface="Calibri"/>
                <a:sym typeface="Calibri"/>
              </a:rPr>
              <a:t>16-11 = 5</a:t>
            </a:r>
            <a:endParaRPr b="1" sz="1800">
              <a:solidFill>
                <a:srgbClr val="0000CC"/>
              </a:solidFill>
              <a:latin typeface="Calibri"/>
              <a:ea typeface="Calibri"/>
              <a:cs typeface="Calibri"/>
              <a:sym typeface="Calibri"/>
            </a:endParaRPr>
          </a:p>
        </p:txBody>
      </p:sp>
      <p:sp>
        <p:nvSpPr>
          <p:cNvPr id="1285" name="Google Shape;1285;p106"/>
          <p:cNvSpPr txBox="1"/>
          <p:nvPr/>
        </p:nvSpPr>
        <p:spPr>
          <a:xfrm>
            <a:off x="8204090" y="3802618"/>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15/1</a:t>
            </a:r>
            <a:endParaRPr b="1" sz="1800">
              <a:solidFill>
                <a:srgbClr val="FF0000"/>
              </a:solidFill>
              <a:latin typeface="Calibri"/>
              <a:ea typeface="Calibri"/>
              <a:cs typeface="Calibri"/>
              <a:sym typeface="Calibri"/>
            </a:endParaRPr>
          </a:p>
        </p:txBody>
      </p:sp>
      <p:sp>
        <p:nvSpPr>
          <p:cNvPr id="1286" name="Google Shape;1286;p106"/>
          <p:cNvSpPr txBox="1"/>
          <p:nvPr/>
        </p:nvSpPr>
        <p:spPr>
          <a:xfrm>
            <a:off x="7889442" y="4091285"/>
            <a:ext cx="340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rgbClr val="0000CC"/>
                </a:solidFill>
                <a:latin typeface="Calibri"/>
                <a:ea typeface="Calibri"/>
                <a:cs typeface="Calibri"/>
                <a:sym typeface="Calibri"/>
              </a:rPr>
              <a:t>3</a:t>
            </a:r>
            <a:endParaRPr b="1" sz="2400">
              <a:solidFill>
                <a:srgbClr val="0000CC"/>
              </a:solidFill>
              <a:latin typeface="Calibri"/>
              <a:ea typeface="Calibri"/>
              <a:cs typeface="Calibri"/>
              <a:sym typeface="Calibri"/>
            </a:endParaRPr>
          </a:p>
        </p:txBody>
      </p:sp>
      <p:sp>
        <p:nvSpPr>
          <p:cNvPr id="1287" name="Google Shape;1287;p106"/>
          <p:cNvSpPr txBox="1"/>
          <p:nvPr/>
        </p:nvSpPr>
        <p:spPr>
          <a:xfrm>
            <a:off x="8244900" y="2844288"/>
            <a:ext cx="51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8/2</a:t>
            </a:r>
            <a:endParaRPr b="1" sz="1800">
              <a:solidFill>
                <a:srgbClr val="FF0000"/>
              </a:solidFill>
              <a:latin typeface="Calibri"/>
              <a:ea typeface="Calibri"/>
              <a:cs typeface="Calibri"/>
              <a:sym typeface="Calibri"/>
            </a:endParaRPr>
          </a:p>
        </p:txBody>
      </p:sp>
      <p:sp>
        <p:nvSpPr>
          <p:cNvPr id="1288" name="Google Shape;1288;p106"/>
          <p:cNvSpPr txBox="1"/>
          <p:nvPr/>
        </p:nvSpPr>
        <p:spPr>
          <a:xfrm>
            <a:off x="8229600" y="3257550"/>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12/6</a:t>
            </a:r>
            <a:endParaRPr b="1" sz="1800">
              <a:solidFill>
                <a:srgbClr val="FF0000"/>
              </a:solidFill>
              <a:latin typeface="Calibri"/>
              <a:ea typeface="Calibri"/>
              <a:cs typeface="Calibri"/>
              <a:sym typeface="Calibri"/>
            </a:endParaRPr>
          </a:p>
        </p:txBody>
      </p:sp>
      <p:sp>
        <p:nvSpPr>
          <p:cNvPr id="1289" name="Google Shape;1289;p106"/>
          <p:cNvSpPr txBox="1"/>
          <p:nvPr/>
        </p:nvSpPr>
        <p:spPr>
          <a:xfrm>
            <a:off x="8204090" y="3790950"/>
            <a:ext cx="63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00"/>
                </a:solidFill>
                <a:latin typeface="Calibri"/>
                <a:ea typeface="Calibri"/>
                <a:cs typeface="Calibri"/>
                <a:sym typeface="Calibri"/>
              </a:rPr>
              <a:t>15/5</a:t>
            </a:r>
            <a:endParaRPr b="1" sz="1800">
              <a:solidFill>
                <a:srgbClr val="FF0000"/>
              </a:solidFill>
              <a:latin typeface="Calibri"/>
              <a:ea typeface="Calibri"/>
              <a:cs typeface="Calibri"/>
              <a:sym typeface="Calibri"/>
            </a:endParaRPr>
          </a:p>
        </p:txBody>
      </p:sp>
      <p:sp>
        <p:nvSpPr>
          <p:cNvPr id="1290" name="Google Shape;1290;p106"/>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1" name="Google Shape;1291;p106"/>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Marginal</a:t>
            </a:r>
            <a:r>
              <a:rPr b="1" lang="en" sz="2400">
                <a:solidFill>
                  <a:schemeClr val="accent1"/>
                </a:solidFill>
              </a:rPr>
              <a:t> Cost</a:t>
            </a:r>
            <a:endParaRPr b="1" sz="24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77"/>
                                        </p:tgtEl>
                                      </p:cBhvr>
                                    </p:animEffect>
                                    <p:set>
                                      <p:cBhvr>
                                        <p:cTn dur="1" fill="hold">
                                          <p:stCondLst>
                                            <p:cond delay="500"/>
                                          </p:stCondLst>
                                        </p:cTn>
                                        <p:tgtEl>
                                          <p:spTgt spid="1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81"/>
                                        </p:tgtEl>
                                      </p:cBhvr>
                                    </p:animEffect>
                                    <p:set>
                                      <p:cBhvr>
                                        <p:cTn dur="1" fill="hold">
                                          <p:stCondLst>
                                            <p:cond delay="500"/>
                                          </p:stCondLst>
                                        </p:cTn>
                                        <p:tgtEl>
                                          <p:spTgt spid="12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85"/>
                                        </p:tgtEl>
                                      </p:cBhvr>
                                    </p:animEffect>
                                    <p:set>
                                      <p:cBhvr>
                                        <p:cTn dur="1" fill="hold">
                                          <p:stCondLst>
                                            <p:cond delay="500"/>
                                          </p:stCondLst>
                                        </p:cTn>
                                        <p:tgtEl>
                                          <p:spTgt spid="12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07"/>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cxnSp>
        <p:nvCxnSpPr>
          <p:cNvPr id="1297" name="Google Shape;1297;p107"/>
          <p:cNvCxnSpPr/>
          <p:nvPr/>
        </p:nvCxnSpPr>
        <p:spPr>
          <a:xfrm rot="10800000">
            <a:off x="2514600" y="1276350"/>
            <a:ext cx="0" cy="27432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298" name="Google Shape;1298;p107"/>
          <p:cNvCxnSpPr/>
          <p:nvPr/>
        </p:nvCxnSpPr>
        <p:spPr>
          <a:xfrm>
            <a:off x="2514600" y="4019550"/>
            <a:ext cx="38862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299" name="Google Shape;1299;p107"/>
          <p:cNvSpPr/>
          <p:nvPr/>
        </p:nvSpPr>
        <p:spPr>
          <a:xfrm>
            <a:off x="2712720" y="1902883"/>
            <a:ext cx="3190240" cy="1735667"/>
          </a:xfrm>
          <a:custGeom>
            <a:rect b="b" l="l" r="r" t="t"/>
            <a:pathLst>
              <a:path extrusionOk="0" h="1735667" w="3190240">
                <a:moveTo>
                  <a:pt x="0" y="50800"/>
                </a:moveTo>
                <a:cubicBezTo>
                  <a:pt x="419946" y="893233"/>
                  <a:pt x="839893" y="1735667"/>
                  <a:pt x="1371600" y="1727200"/>
                </a:cubicBezTo>
                <a:cubicBezTo>
                  <a:pt x="1903307" y="1718733"/>
                  <a:pt x="2546773" y="859366"/>
                  <a:pt x="3190240" y="0"/>
                </a:cubicBezTo>
              </a:path>
            </a:pathLst>
          </a:custGeom>
          <a:noFill/>
          <a:ln cap="flat" cmpd="sng" w="5715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107"/>
          <p:cNvSpPr txBox="1"/>
          <p:nvPr/>
        </p:nvSpPr>
        <p:spPr>
          <a:xfrm>
            <a:off x="1981200" y="1276350"/>
            <a:ext cx="5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MC</a:t>
            </a:r>
            <a:endParaRPr b="1" sz="1800">
              <a:solidFill>
                <a:schemeClr val="dk1"/>
              </a:solidFill>
              <a:latin typeface="Calibri"/>
              <a:ea typeface="Calibri"/>
              <a:cs typeface="Calibri"/>
              <a:sym typeface="Calibri"/>
            </a:endParaRPr>
          </a:p>
        </p:txBody>
      </p:sp>
      <p:sp>
        <p:nvSpPr>
          <p:cNvPr id="1301" name="Google Shape;1301;p107"/>
          <p:cNvSpPr txBox="1"/>
          <p:nvPr/>
        </p:nvSpPr>
        <p:spPr>
          <a:xfrm>
            <a:off x="2330048" y="4031218"/>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302" name="Google Shape;1302;p107"/>
          <p:cNvSpPr txBox="1"/>
          <p:nvPr/>
        </p:nvSpPr>
        <p:spPr>
          <a:xfrm>
            <a:off x="6368249" y="38026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303" name="Google Shape;1303;p107"/>
          <p:cNvSpPr txBox="1"/>
          <p:nvPr/>
        </p:nvSpPr>
        <p:spPr>
          <a:xfrm>
            <a:off x="2712725" y="4301450"/>
            <a:ext cx="48150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434343"/>
                </a:solidFill>
                <a:latin typeface="Titillium Web"/>
                <a:ea typeface="Titillium Web"/>
                <a:cs typeface="Titillium Web"/>
                <a:sym typeface="Titillium Web"/>
              </a:rPr>
              <a:t>MC curve is U-shaped curve</a:t>
            </a:r>
            <a:endParaRPr sz="2200">
              <a:solidFill>
                <a:srgbClr val="434343"/>
              </a:solidFill>
              <a:latin typeface="Titillium Web"/>
              <a:ea typeface="Titillium Web"/>
              <a:cs typeface="Titillium Web"/>
              <a:sym typeface="Titillium Web"/>
            </a:endParaRPr>
          </a:p>
          <a:p>
            <a:pPr indent="0" lvl="0" marL="0" marR="0" rtl="0" algn="l">
              <a:spcBef>
                <a:spcPts val="0"/>
              </a:spcBef>
              <a:spcAft>
                <a:spcPts val="0"/>
              </a:spcAft>
              <a:buNone/>
            </a:pPr>
            <a:r>
              <a:t/>
            </a:r>
            <a:endParaRPr sz="2200">
              <a:solidFill>
                <a:srgbClr val="434343"/>
              </a:solidFill>
              <a:latin typeface="Titillium Web"/>
              <a:ea typeface="Titillium Web"/>
              <a:cs typeface="Titillium Web"/>
              <a:sym typeface="Titillium Web"/>
            </a:endParaRPr>
          </a:p>
        </p:txBody>
      </p:sp>
      <p:sp>
        <p:nvSpPr>
          <p:cNvPr id="1304" name="Google Shape;1304;p107"/>
          <p:cNvSpPr txBox="1"/>
          <p:nvPr/>
        </p:nvSpPr>
        <p:spPr>
          <a:xfrm>
            <a:off x="5867400" y="1657350"/>
            <a:ext cx="5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66"/>
                </a:solidFill>
                <a:latin typeface="Calibri"/>
                <a:ea typeface="Calibri"/>
                <a:cs typeface="Calibri"/>
                <a:sym typeface="Calibri"/>
              </a:rPr>
              <a:t>MC</a:t>
            </a:r>
            <a:endParaRPr b="1" sz="1800">
              <a:solidFill>
                <a:srgbClr val="FF0066"/>
              </a:solidFill>
              <a:latin typeface="Calibri"/>
              <a:ea typeface="Calibri"/>
              <a:cs typeface="Calibri"/>
              <a:sym typeface="Calibri"/>
            </a:endParaRPr>
          </a:p>
        </p:txBody>
      </p:sp>
      <p:sp>
        <p:nvSpPr>
          <p:cNvPr id="1305" name="Google Shape;1305;p107"/>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6" name="Google Shape;1306;p107"/>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Marginal</a:t>
            </a:r>
            <a:r>
              <a:rPr b="1" lang="en" sz="2400">
                <a:solidFill>
                  <a:schemeClr val="accent1"/>
                </a:solidFill>
              </a:rPr>
              <a:t> Cost Curve</a:t>
            </a:r>
            <a:endParaRPr b="1" sz="2400">
              <a:solidFill>
                <a:schemeClr val="accent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08"/>
          <p:cNvSpPr txBox="1"/>
          <p:nvPr/>
        </p:nvSpPr>
        <p:spPr>
          <a:xfrm>
            <a:off x="76200" y="8953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cxnSp>
        <p:nvCxnSpPr>
          <p:cNvPr id="1312" name="Google Shape;1312;p108"/>
          <p:cNvCxnSpPr/>
          <p:nvPr/>
        </p:nvCxnSpPr>
        <p:spPr>
          <a:xfrm rot="10800000">
            <a:off x="2514600" y="1276350"/>
            <a:ext cx="0" cy="27432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313" name="Google Shape;1313;p108"/>
          <p:cNvCxnSpPr/>
          <p:nvPr/>
        </p:nvCxnSpPr>
        <p:spPr>
          <a:xfrm>
            <a:off x="2514600" y="4019550"/>
            <a:ext cx="38862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314" name="Google Shape;1314;p108"/>
          <p:cNvSpPr/>
          <p:nvPr/>
        </p:nvSpPr>
        <p:spPr>
          <a:xfrm>
            <a:off x="2712720" y="1581150"/>
            <a:ext cx="3190240" cy="1735667"/>
          </a:xfrm>
          <a:custGeom>
            <a:rect b="b" l="l" r="r" t="t"/>
            <a:pathLst>
              <a:path extrusionOk="0" h="1735667" w="3190240">
                <a:moveTo>
                  <a:pt x="0" y="50800"/>
                </a:moveTo>
                <a:cubicBezTo>
                  <a:pt x="419946" y="893233"/>
                  <a:pt x="839893" y="1735667"/>
                  <a:pt x="1371600" y="1727200"/>
                </a:cubicBezTo>
                <a:cubicBezTo>
                  <a:pt x="1903307" y="1718733"/>
                  <a:pt x="2546773" y="859366"/>
                  <a:pt x="3190240" y="0"/>
                </a:cubicBezTo>
              </a:path>
            </a:pathLst>
          </a:custGeom>
          <a:noFill/>
          <a:ln cap="flat" cmpd="sng" w="38100">
            <a:solidFill>
              <a:srgbClr val="FF3399"/>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108"/>
          <p:cNvSpPr txBox="1"/>
          <p:nvPr/>
        </p:nvSpPr>
        <p:spPr>
          <a:xfrm>
            <a:off x="1981200" y="1276350"/>
            <a:ext cx="5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MC</a:t>
            </a:r>
            <a:endParaRPr sz="1800">
              <a:solidFill>
                <a:schemeClr val="dk1"/>
              </a:solidFill>
              <a:latin typeface="Calibri"/>
              <a:ea typeface="Calibri"/>
              <a:cs typeface="Calibri"/>
              <a:sym typeface="Calibri"/>
            </a:endParaRPr>
          </a:p>
        </p:txBody>
      </p:sp>
      <p:sp>
        <p:nvSpPr>
          <p:cNvPr id="1316" name="Google Shape;1316;p108"/>
          <p:cNvSpPr txBox="1"/>
          <p:nvPr/>
        </p:nvSpPr>
        <p:spPr>
          <a:xfrm>
            <a:off x="2330048" y="4031218"/>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317" name="Google Shape;1317;p108"/>
          <p:cNvSpPr txBox="1"/>
          <p:nvPr/>
        </p:nvSpPr>
        <p:spPr>
          <a:xfrm>
            <a:off x="6248400" y="4019550"/>
            <a:ext cx="856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1318" name="Google Shape;1318;p108"/>
          <p:cNvSpPr txBox="1"/>
          <p:nvPr/>
        </p:nvSpPr>
        <p:spPr>
          <a:xfrm>
            <a:off x="5791200" y="1276350"/>
            <a:ext cx="50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MC</a:t>
            </a:r>
            <a:endParaRPr sz="1800">
              <a:solidFill>
                <a:schemeClr val="dk1"/>
              </a:solidFill>
              <a:latin typeface="Calibri"/>
              <a:ea typeface="Calibri"/>
              <a:cs typeface="Calibri"/>
              <a:sym typeface="Calibri"/>
            </a:endParaRPr>
          </a:p>
        </p:txBody>
      </p:sp>
      <p:sp>
        <p:nvSpPr>
          <p:cNvPr id="1319" name="Google Shape;1319;p108"/>
          <p:cNvSpPr/>
          <p:nvPr/>
        </p:nvSpPr>
        <p:spPr>
          <a:xfrm>
            <a:off x="3276600" y="1369483"/>
            <a:ext cx="3429508" cy="1657562"/>
          </a:xfrm>
          <a:custGeom>
            <a:rect b="b" l="l" r="r" t="t"/>
            <a:pathLst>
              <a:path extrusionOk="0" h="1735667" w="3190240">
                <a:moveTo>
                  <a:pt x="0" y="50800"/>
                </a:moveTo>
                <a:cubicBezTo>
                  <a:pt x="419946" y="893233"/>
                  <a:pt x="839893" y="1735667"/>
                  <a:pt x="1371600" y="1727200"/>
                </a:cubicBezTo>
                <a:cubicBezTo>
                  <a:pt x="1903307" y="1718733"/>
                  <a:pt x="2546773" y="859366"/>
                  <a:pt x="3190240" y="0"/>
                </a:cubicBezTo>
              </a:path>
            </a:pathLst>
          </a:custGeom>
          <a:noFill/>
          <a:ln cap="flat" cmpd="sng" w="38100">
            <a:solidFill>
              <a:srgbClr val="09586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108"/>
          <p:cNvSpPr txBox="1"/>
          <p:nvPr/>
        </p:nvSpPr>
        <p:spPr>
          <a:xfrm>
            <a:off x="6657533" y="1200150"/>
            <a:ext cx="43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AC</a:t>
            </a:r>
            <a:endParaRPr sz="1800">
              <a:solidFill>
                <a:schemeClr val="dk1"/>
              </a:solidFill>
              <a:latin typeface="Calibri"/>
              <a:ea typeface="Calibri"/>
              <a:cs typeface="Calibri"/>
              <a:sym typeface="Calibri"/>
            </a:endParaRPr>
          </a:p>
        </p:txBody>
      </p:sp>
      <p:cxnSp>
        <p:nvCxnSpPr>
          <p:cNvPr id="1321" name="Google Shape;1321;p108"/>
          <p:cNvCxnSpPr/>
          <p:nvPr/>
        </p:nvCxnSpPr>
        <p:spPr>
          <a:xfrm>
            <a:off x="4114800" y="3276600"/>
            <a:ext cx="0" cy="742800"/>
          </a:xfrm>
          <a:prstGeom prst="straightConnector1">
            <a:avLst/>
          </a:prstGeom>
          <a:noFill/>
          <a:ln cap="flat" cmpd="sng" w="38100">
            <a:solidFill>
              <a:schemeClr val="accent2"/>
            </a:solidFill>
            <a:prstDash val="solid"/>
            <a:round/>
            <a:headEnd len="med" w="med" type="none"/>
            <a:tailEnd len="med" w="med" type="none"/>
          </a:ln>
          <a:effectLst>
            <a:outerShdw blurRad="40000" rotWithShape="0" dir="5400000" dist="23000">
              <a:srgbClr val="000000">
                <a:alpha val="34900"/>
              </a:srgbClr>
            </a:outerShdw>
          </a:effectLst>
        </p:spPr>
      </p:cxnSp>
      <p:cxnSp>
        <p:nvCxnSpPr>
          <p:cNvPr id="1322" name="Google Shape;1322;p108"/>
          <p:cNvCxnSpPr/>
          <p:nvPr/>
        </p:nvCxnSpPr>
        <p:spPr>
          <a:xfrm>
            <a:off x="4648200" y="3028950"/>
            <a:ext cx="0" cy="990600"/>
          </a:xfrm>
          <a:prstGeom prst="straightConnector1">
            <a:avLst/>
          </a:prstGeom>
          <a:noFill/>
          <a:ln cap="flat" cmpd="sng" w="38100">
            <a:solidFill>
              <a:schemeClr val="accent3"/>
            </a:solidFill>
            <a:prstDash val="solid"/>
            <a:round/>
            <a:headEnd len="med" w="med" type="none"/>
            <a:tailEnd len="med" w="med" type="none"/>
          </a:ln>
          <a:effectLst>
            <a:outerShdw blurRad="40000" rotWithShape="0" dir="5400000" dist="23000">
              <a:srgbClr val="000000">
                <a:alpha val="34900"/>
              </a:srgbClr>
            </a:outerShdw>
          </a:effectLst>
        </p:spPr>
      </p:cxnSp>
      <p:sp>
        <p:nvSpPr>
          <p:cNvPr id="1323" name="Google Shape;1323;p108"/>
          <p:cNvSpPr txBox="1"/>
          <p:nvPr/>
        </p:nvSpPr>
        <p:spPr>
          <a:xfrm>
            <a:off x="3962400" y="4019550"/>
            <a:ext cx="29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324" name="Google Shape;1324;p108"/>
          <p:cNvSpPr txBox="1"/>
          <p:nvPr/>
        </p:nvSpPr>
        <p:spPr>
          <a:xfrm>
            <a:off x="4505326" y="4019550"/>
            <a:ext cx="30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325" name="Google Shape;1325;p108"/>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6" name="Google Shape;1326;p108"/>
          <p:cNvSpPr txBox="1"/>
          <p:nvPr>
            <p:ph type="title"/>
          </p:nvPr>
        </p:nvSpPr>
        <p:spPr>
          <a:xfrm>
            <a:off x="651200" y="422500"/>
            <a:ext cx="83781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Short Run </a:t>
            </a:r>
            <a:r>
              <a:rPr lang="en" sz="2400">
                <a:solidFill>
                  <a:schemeClr val="accent1"/>
                </a:solidFill>
              </a:rPr>
              <a:t>Marginal</a:t>
            </a:r>
            <a:r>
              <a:rPr b="1" lang="en" sz="2400">
                <a:solidFill>
                  <a:schemeClr val="accent1"/>
                </a:solidFill>
              </a:rPr>
              <a:t> Cost and Average Cost Curves</a:t>
            </a:r>
            <a:endParaRPr b="1" sz="2400">
              <a:solidFill>
                <a:schemeClr val="accent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09"/>
          <p:cNvSpPr txBox="1"/>
          <p:nvPr>
            <p:ph type="title"/>
          </p:nvPr>
        </p:nvSpPr>
        <p:spPr>
          <a:xfrm>
            <a:off x="681900" y="422500"/>
            <a:ext cx="83475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6000"/>
              <a:buFont typeface="Times New Roman"/>
              <a:buNone/>
            </a:pPr>
            <a:r>
              <a:rPr b="1" lang="en" sz="2400">
                <a:solidFill>
                  <a:schemeClr val="accent1"/>
                </a:solidFill>
              </a:rPr>
              <a:t>AFC, AVC</a:t>
            </a:r>
            <a:r>
              <a:rPr lang="en" sz="2400">
                <a:solidFill>
                  <a:schemeClr val="accent1"/>
                </a:solidFill>
              </a:rPr>
              <a:t>, </a:t>
            </a:r>
            <a:r>
              <a:rPr b="1" lang="en" sz="2400">
                <a:solidFill>
                  <a:schemeClr val="accent1"/>
                </a:solidFill>
              </a:rPr>
              <a:t>AC and MC Curves</a:t>
            </a:r>
            <a:endParaRPr b="1" sz="2400">
              <a:solidFill>
                <a:schemeClr val="accent1"/>
              </a:solidFill>
            </a:endParaRPr>
          </a:p>
        </p:txBody>
      </p:sp>
      <p:sp>
        <p:nvSpPr>
          <p:cNvPr id="1332" name="Google Shape;1332;p109"/>
          <p:cNvSpPr txBox="1"/>
          <p:nvPr/>
        </p:nvSpPr>
        <p:spPr>
          <a:xfrm>
            <a:off x="114300" y="1136450"/>
            <a:ext cx="89154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cxnSp>
        <p:nvCxnSpPr>
          <p:cNvPr id="1333" name="Google Shape;1333;p109"/>
          <p:cNvCxnSpPr/>
          <p:nvPr/>
        </p:nvCxnSpPr>
        <p:spPr>
          <a:xfrm rot="10800000">
            <a:off x="2667000" y="1047750"/>
            <a:ext cx="0" cy="30480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334" name="Google Shape;1334;p109"/>
          <p:cNvCxnSpPr/>
          <p:nvPr/>
        </p:nvCxnSpPr>
        <p:spPr>
          <a:xfrm>
            <a:off x="2667000" y="4095750"/>
            <a:ext cx="54864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335" name="Google Shape;1335;p109"/>
          <p:cNvSpPr txBox="1"/>
          <p:nvPr/>
        </p:nvSpPr>
        <p:spPr>
          <a:xfrm>
            <a:off x="1705549" y="1047750"/>
            <a:ext cx="80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336" name="Google Shape;1336;p109"/>
          <p:cNvSpPr txBox="1"/>
          <p:nvPr/>
        </p:nvSpPr>
        <p:spPr>
          <a:xfrm>
            <a:off x="7850558" y="41074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337" name="Google Shape;1337;p109"/>
          <p:cNvSpPr txBox="1"/>
          <p:nvPr/>
        </p:nvSpPr>
        <p:spPr>
          <a:xfrm>
            <a:off x="2482448" y="4095750"/>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338" name="Google Shape;1338;p109"/>
          <p:cNvSpPr/>
          <p:nvPr/>
        </p:nvSpPr>
        <p:spPr>
          <a:xfrm>
            <a:off x="2956560" y="1219200"/>
            <a:ext cx="4359859" cy="2783840"/>
          </a:xfrm>
          <a:custGeom>
            <a:rect b="b" l="l" r="r" t="t"/>
            <a:pathLst>
              <a:path extrusionOk="0" h="2783840" w="3027680">
                <a:moveTo>
                  <a:pt x="0" y="0"/>
                </a:moveTo>
                <a:cubicBezTo>
                  <a:pt x="22013" y="778933"/>
                  <a:pt x="44027" y="1557867"/>
                  <a:pt x="548640" y="2021840"/>
                </a:cubicBezTo>
                <a:cubicBezTo>
                  <a:pt x="1053253" y="2485813"/>
                  <a:pt x="3027680" y="2783840"/>
                  <a:pt x="3027680" y="2783840"/>
                </a:cubicBezTo>
                <a:lnTo>
                  <a:pt x="3027680" y="2783840"/>
                </a:lnTo>
              </a:path>
            </a:pathLst>
          </a:custGeom>
          <a:noFill/>
          <a:ln cap="flat" cmpd="sng" w="57150">
            <a:solidFill>
              <a:srgbClr val="0066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109"/>
          <p:cNvSpPr/>
          <p:nvPr/>
        </p:nvSpPr>
        <p:spPr>
          <a:xfrm>
            <a:off x="2956560" y="1733550"/>
            <a:ext cx="4361434" cy="2102023"/>
          </a:xfrm>
          <a:custGeom>
            <a:rect b="b" l="l" r="r" t="t"/>
            <a:pathLst>
              <a:path extrusionOk="0" h="1231053" w="2265680">
                <a:moveTo>
                  <a:pt x="0" y="436880"/>
                </a:moveTo>
                <a:cubicBezTo>
                  <a:pt x="105833" y="833966"/>
                  <a:pt x="211667" y="1231053"/>
                  <a:pt x="589280" y="1158240"/>
                </a:cubicBezTo>
                <a:cubicBezTo>
                  <a:pt x="966893" y="1085427"/>
                  <a:pt x="2265680" y="0"/>
                  <a:pt x="2265680" y="0"/>
                </a:cubicBezTo>
                <a:lnTo>
                  <a:pt x="2265680" y="0"/>
                </a:lnTo>
              </a:path>
            </a:pathLst>
          </a:custGeom>
          <a:noFill/>
          <a:ln cap="flat" cmpd="sng" w="5715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109"/>
          <p:cNvSpPr/>
          <p:nvPr/>
        </p:nvSpPr>
        <p:spPr>
          <a:xfrm>
            <a:off x="3312160" y="2153920"/>
            <a:ext cx="3078480" cy="1043093"/>
          </a:xfrm>
          <a:custGeom>
            <a:rect b="b" l="l" r="r" t="t"/>
            <a:pathLst>
              <a:path extrusionOk="0" h="1043093" w="3078480">
                <a:moveTo>
                  <a:pt x="0" y="101600"/>
                </a:moveTo>
                <a:cubicBezTo>
                  <a:pt x="363220" y="572346"/>
                  <a:pt x="726440" y="1043093"/>
                  <a:pt x="1239520" y="1026160"/>
                </a:cubicBezTo>
                <a:cubicBezTo>
                  <a:pt x="1752600" y="1009227"/>
                  <a:pt x="3078480" y="0"/>
                  <a:pt x="3078480" y="0"/>
                </a:cubicBezTo>
                <a:lnTo>
                  <a:pt x="3078480" y="0"/>
                </a:lnTo>
              </a:path>
            </a:pathLst>
          </a:custGeom>
          <a:noFill/>
          <a:ln cap="flat" cmpd="sng" w="57150">
            <a:solidFill>
              <a:srgbClr val="0000F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109"/>
          <p:cNvSpPr txBox="1"/>
          <p:nvPr/>
        </p:nvSpPr>
        <p:spPr>
          <a:xfrm>
            <a:off x="7239000" y="3714750"/>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6600"/>
                </a:solidFill>
                <a:latin typeface="Calibri"/>
                <a:ea typeface="Calibri"/>
                <a:cs typeface="Calibri"/>
                <a:sym typeface="Calibri"/>
              </a:rPr>
              <a:t>AFC</a:t>
            </a:r>
            <a:endParaRPr b="1" sz="1800">
              <a:solidFill>
                <a:srgbClr val="006600"/>
              </a:solidFill>
              <a:latin typeface="Calibri"/>
              <a:ea typeface="Calibri"/>
              <a:cs typeface="Calibri"/>
              <a:sym typeface="Calibri"/>
            </a:endParaRPr>
          </a:p>
        </p:txBody>
      </p:sp>
      <p:sp>
        <p:nvSpPr>
          <p:cNvPr id="1342" name="Google Shape;1342;p109"/>
          <p:cNvSpPr txBox="1"/>
          <p:nvPr/>
        </p:nvSpPr>
        <p:spPr>
          <a:xfrm>
            <a:off x="7239000" y="1581150"/>
            <a:ext cx="56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66"/>
                </a:solidFill>
                <a:latin typeface="Calibri"/>
                <a:ea typeface="Calibri"/>
                <a:cs typeface="Calibri"/>
                <a:sym typeface="Calibri"/>
              </a:rPr>
              <a:t>AVC</a:t>
            </a:r>
            <a:endParaRPr b="1" sz="1800">
              <a:solidFill>
                <a:srgbClr val="FF0066"/>
              </a:solidFill>
              <a:latin typeface="Calibri"/>
              <a:ea typeface="Calibri"/>
              <a:cs typeface="Calibri"/>
              <a:sym typeface="Calibri"/>
            </a:endParaRPr>
          </a:p>
        </p:txBody>
      </p:sp>
      <p:sp>
        <p:nvSpPr>
          <p:cNvPr id="1343" name="Google Shape;1343;p109"/>
          <p:cNvSpPr txBox="1"/>
          <p:nvPr/>
        </p:nvSpPr>
        <p:spPr>
          <a:xfrm>
            <a:off x="6145062" y="1809750"/>
            <a:ext cx="53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00FF"/>
                </a:solidFill>
                <a:latin typeface="Calibri"/>
                <a:ea typeface="Calibri"/>
                <a:cs typeface="Calibri"/>
                <a:sym typeface="Calibri"/>
              </a:rPr>
              <a:t>ATC</a:t>
            </a:r>
            <a:endParaRPr b="1" sz="1800">
              <a:solidFill>
                <a:srgbClr val="0000FF"/>
              </a:solidFill>
              <a:latin typeface="Calibri"/>
              <a:ea typeface="Calibri"/>
              <a:cs typeface="Calibri"/>
              <a:sym typeface="Calibri"/>
            </a:endParaRPr>
          </a:p>
        </p:txBody>
      </p:sp>
      <p:sp>
        <p:nvSpPr>
          <p:cNvPr id="1344" name="Google Shape;1344;p109"/>
          <p:cNvSpPr txBox="1"/>
          <p:nvPr/>
        </p:nvSpPr>
        <p:spPr>
          <a:xfrm>
            <a:off x="228601" y="1962150"/>
            <a:ext cx="22860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chemeClr val="dk1"/>
                </a:solidFill>
                <a:latin typeface="Titillium Web"/>
                <a:ea typeface="Titillium Web"/>
                <a:cs typeface="Titillium Web"/>
                <a:sym typeface="Titillium Web"/>
              </a:rPr>
              <a:t>MC cuts ATC and AVC at its minimum points</a:t>
            </a:r>
            <a:endParaRPr sz="2200">
              <a:latin typeface="Titillium Web"/>
              <a:ea typeface="Titillium Web"/>
              <a:cs typeface="Titillium Web"/>
              <a:sym typeface="Titillium Web"/>
            </a:endParaRPr>
          </a:p>
          <a:p>
            <a:pPr indent="0" lvl="0" marL="0" marR="0" rtl="0" algn="l">
              <a:spcBef>
                <a:spcPts val="0"/>
              </a:spcBef>
              <a:spcAft>
                <a:spcPts val="0"/>
              </a:spcAft>
              <a:buNone/>
            </a:pPr>
            <a:r>
              <a:t/>
            </a:r>
            <a:endParaRPr sz="2200">
              <a:solidFill>
                <a:schemeClr val="dk1"/>
              </a:solidFill>
              <a:latin typeface="Titillium Web"/>
              <a:ea typeface="Titillium Web"/>
              <a:cs typeface="Titillium Web"/>
              <a:sym typeface="Titillium Web"/>
            </a:endParaRPr>
          </a:p>
          <a:p>
            <a:pPr indent="0" lvl="0" marL="0" marR="0" rtl="0" algn="l">
              <a:spcBef>
                <a:spcPts val="0"/>
              </a:spcBef>
              <a:spcAft>
                <a:spcPts val="0"/>
              </a:spcAft>
              <a:buNone/>
            </a:pPr>
            <a:r>
              <a:t/>
            </a:r>
            <a:endParaRPr sz="2200">
              <a:solidFill>
                <a:schemeClr val="dk1"/>
              </a:solidFill>
              <a:latin typeface="Titillium Web"/>
              <a:ea typeface="Titillium Web"/>
              <a:cs typeface="Titillium Web"/>
              <a:sym typeface="Titillium Web"/>
            </a:endParaRPr>
          </a:p>
        </p:txBody>
      </p:sp>
      <p:sp>
        <p:nvSpPr>
          <p:cNvPr id="1345" name="Google Shape;1345;p109"/>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6" name="Google Shape;1346;p109"/>
          <p:cNvSpPr/>
          <p:nvPr/>
        </p:nvSpPr>
        <p:spPr>
          <a:xfrm>
            <a:off x="2819350" y="1657350"/>
            <a:ext cx="3115310" cy="2329768"/>
          </a:xfrm>
          <a:custGeom>
            <a:rect b="b" l="l" r="r" t="t"/>
            <a:pathLst>
              <a:path extrusionOk="0" h="1231053" w="2265680">
                <a:moveTo>
                  <a:pt x="0" y="436880"/>
                </a:moveTo>
                <a:cubicBezTo>
                  <a:pt x="105833" y="833966"/>
                  <a:pt x="211667" y="1231053"/>
                  <a:pt x="589280" y="1158240"/>
                </a:cubicBezTo>
                <a:cubicBezTo>
                  <a:pt x="966893" y="1085427"/>
                  <a:pt x="2265680" y="0"/>
                  <a:pt x="2265680" y="0"/>
                </a:cubicBezTo>
                <a:lnTo>
                  <a:pt x="2265680" y="0"/>
                </a:lnTo>
              </a:path>
            </a:pathLst>
          </a:custGeom>
          <a:noFill/>
          <a:ln cap="flat" cmpd="sng" w="57150">
            <a:solidFill>
              <a:srgbClr val="990099"/>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109"/>
          <p:cNvSpPr txBox="1"/>
          <p:nvPr/>
        </p:nvSpPr>
        <p:spPr>
          <a:xfrm>
            <a:off x="5764062" y="1276350"/>
            <a:ext cx="53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990099"/>
                </a:solidFill>
                <a:latin typeface="Calibri"/>
                <a:ea typeface="Calibri"/>
                <a:cs typeface="Calibri"/>
                <a:sym typeface="Calibri"/>
              </a:rPr>
              <a:t>MC</a:t>
            </a:r>
            <a:endParaRPr b="1" sz="1800">
              <a:solidFill>
                <a:srgbClr val="990099"/>
              </a:solidFill>
              <a:latin typeface="Calibri"/>
              <a:ea typeface="Calibri"/>
              <a:cs typeface="Calibri"/>
              <a:sym typeface="Calibri"/>
            </a:endParaRPr>
          </a:p>
        </p:txBody>
      </p:sp>
      <p:sp>
        <p:nvSpPr>
          <p:cNvPr id="1348" name="Google Shape;1348;p109"/>
          <p:cNvSpPr/>
          <p:nvPr/>
        </p:nvSpPr>
        <p:spPr>
          <a:xfrm>
            <a:off x="4385150" y="3115425"/>
            <a:ext cx="160800" cy="142200"/>
          </a:xfrm>
          <a:prstGeom prst="ellipse">
            <a:avLst/>
          </a:prstGeom>
          <a:solidFill>
            <a:srgbClr val="FF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09"/>
          <p:cNvSpPr/>
          <p:nvPr/>
        </p:nvSpPr>
        <p:spPr>
          <a:xfrm>
            <a:off x="3775550" y="3648825"/>
            <a:ext cx="160800" cy="142200"/>
          </a:xfrm>
          <a:prstGeom prst="ellipse">
            <a:avLst/>
          </a:prstGeom>
          <a:solidFill>
            <a:srgbClr val="FF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8"/>
                                        </p:tgtEl>
                                        <p:attrNameLst>
                                          <p:attrName>style.visibility</p:attrName>
                                        </p:attrNameLst>
                                      </p:cBhvr>
                                      <p:to>
                                        <p:strVal val="visible"/>
                                      </p:to>
                                    </p:set>
                                    <p:animEffect filter="fade" transition="in">
                                      <p:cBhvr>
                                        <p:cTn dur="500"/>
                                        <p:tgtEl>
                                          <p:spTgt spid="1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1"/>
                                        </p:tgtEl>
                                        <p:attrNameLst>
                                          <p:attrName>style.visibility</p:attrName>
                                        </p:attrNameLst>
                                      </p:cBhvr>
                                      <p:to>
                                        <p:strVal val="visible"/>
                                      </p:to>
                                    </p:set>
                                    <p:animEffect filter="fade" transition="in">
                                      <p:cBhvr>
                                        <p:cTn dur="500"/>
                                        <p:tgtEl>
                                          <p:spTgt spid="1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500"/>
                                        <p:tgtEl>
                                          <p:spTgt spid="1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500"/>
                                        <p:tgtEl>
                                          <p:spTgt spid="1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0"/>
                                        </p:tgtEl>
                                        <p:attrNameLst>
                                          <p:attrName>style.visibility</p:attrName>
                                        </p:attrNameLst>
                                      </p:cBhvr>
                                      <p:to>
                                        <p:strVal val="visible"/>
                                      </p:to>
                                    </p:set>
                                    <p:animEffect filter="fade" transition="in">
                                      <p:cBhvr>
                                        <p:cTn dur="500"/>
                                        <p:tgtEl>
                                          <p:spTgt spid="1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gtEl>
                                        <p:attrNameLst>
                                          <p:attrName>style.visibility</p:attrName>
                                        </p:attrNameLst>
                                      </p:cBhvr>
                                      <p:to>
                                        <p:strVal val="visible"/>
                                      </p:to>
                                    </p:set>
                                    <p:animEffect filter="fade" transition="in">
                                      <p:cBhvr>
                                        <p:cTn dur="500"/>
                                        <p:tgtEl>
                                          <p:spTgt spid="1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4"/>
                                        </p:tgtEl>
                                        <p:attrNameLst>
                                          <p:attrName>style.visibility</p:attrName>
                                        </p:attrNameLst>
                                      </p:cBhvr>
                                      <p:to>
                                        <p:strVal val="visible"/>
                                      </p:to>
                                    </p:set>
                                    <p:animEffect filter="fade" transition="in">
                                      <p:cBhvr>
                                        <p:cTn dur="500"/>
                                        <p:tgtEl>
                                          <p:spTgt spid="1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gtEl>
                                        <p:attrNameLst>
                                          <p:attrName>style.visibility</p:attrName>
                                        </p:attrNameLst>
                                      </p:cBhvr>
                                      <p:to>
                                        <p:strVal val="visible"/>
                                      </p:to>
                                    </p:set>
                                    <p:animEffect filter="fade" transition="in">
                                      <p:cBhvr>
                                        <p:cTn dur="1000"/>
                                        <p:tgtEl>
                                          <p:spTgt spid="1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7"/>
                                        </p:tgtEl>
                                        <p:attrNameLst>
                                          <p:attrName>style.visibility</p:attrName>
                                        </p:attrNameLst>
                                      </p:cBhvr>
                                      <p:to>
                                        <p:strVal val="visible"/>
                                      </p:to>
                                    </p:set>
                                    <p:animEffect filter="fade" transition="in">
                                      <p:cBhvr>
                                        <p:cTn dur="1000"/>
                                        <p:tgtEl>
                                          <p:spTgt spid="1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3" name="Shape 1353"/>
        <p:cNvGrpSpPr/>
        <p:nvPr/>
      </p:nvGrpSpPr>
      <p:grpSpPr>
        <a:xfrm>
          <a:off x="0" y="0"/>
          <a:ext cx="0" cy="0"/>
          <a:chOff x="0" y="0"/>
          <a:chExt cx="0" cy="0"/>
        </a:xfrm>
      </p:grpSpPr>
      <p:sp>
        <p:nvSpPr>
          <p:cNvPr descr="title-id" id="1354" name="Google Shape;1354;p110"/>
          <p:cNvSpPr txBox="1"/>
          <p:nvPr/>
        </p:nvSpPr>
        <p:spPr>
          <a:xfrm>
            <a:off x="0" y="98075"/>
            <a:ext cx="9144000" cy="10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24242"/>
                </a:solidFill>
                <a:latin typeface="Lato"/>
                <a:ea typeface="Lato"/>
                <a:cs typeface="Lato"/>
                <a:sym typeface="Lato"/>
              </a:rPr>
              <a:t>What are the components of long run costs?</a:t>
            </a:r>
            <a:endParaRPr sz="3600">
              <a:solidFill>
                <a:srgbClr val="424242"/>
              </a:solidFill>
              <a:latin typeface="Lato"/>
              <a:ea typeface="Lato"/>
              <a:cs typeface="Lato"/>
              <a:sym typeface="Lato"/>
            </a:endParaRPr>
          </a:p>
        </p:txBody>
      </p:sp>
      <p:sp>
        <p:nvSpPr>
          <p:cNvPr id="1355" name="Google Shape;1355;p110"/>
          <p:cNvSpPr txBox="1"/>
          <p:nvPr/>
        </p:nvSpPr>
        <p:spPr>
          <a:xfrm>
            <a:off x="882675" y="1394850"/>
            <a:ext cx="776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4E"/>
                </a:solidFill>
                <a:highlight>
                  <a:srgbClr val="FFFFFF"/>
                </a:highlight>
                <a:latin typeface="Titillium Web"/>
                <a:ea typeface="Titillium Web"/>
                <a:cs typeface="Titillium Web"/>
                <a:sym typeface="Titillium Web"/>
              </a:rPr>
              <a:t>Variable costs only as there are no fixed factors of production</a:t>
            </a:r>
            <a:endParaRPr b="1" sz="2400">
              <a:solidFill>
                <a:srgbClr val="FF004E"/>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1000"/>
                                        <p:tgtEl>
                                          <p:spTgt spid="1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11"/>
          <p:cNvSpPr txBox="1"/>
          <p:nvPr>
            <p:ph type="title"/>
          </p:nvPr>
        </p:nvSpPr>
        <p:spPr>
          <a:xfrm>
            <a:off x="692025" y="619250"/>
            <a:ext cx="82983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4E"/>
                </a:solidFill>
              </a:rPr>
              <a:t>Production and Long Run Costs </a:t>
            </a:r>
            <a:endParaRPr>
              <a:solidFill>
                <a:srgbClr val="FF004E"/>
              </a:solidFill>
            </a:endParaRPr>
          </a:p>
        </p:txBody>
      </p:sp>
      <p:sp>
        <p:nvSpPr>
          <p:cNvPr id="1361" name="Google Shape;1361;p111"/>
          <p:cNvSpPr txBox="1"/>
          <p:nvPr>
            <p:ph idx="1" type="body"/>
          </p:nvPr>
        </p:nvSpPr>
        <p:spPr>
          <a:xfrm>
            <a:off x="615825" y="1357725"/>
            <a:ext cx="8374500" cy="36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Char char="●"/>
            </a:pPr>
            <a:r>
              <a:rPr lang="en" sz="2400">
                <a:solidFill>
                  <a:srgbClr val="434343"/>
                </a:solidFill>
              </a:rPr>
              <a:t>I</a:t>
            </a:r>
            <a:r>
              <a:rPr lang="en" sz="2400">
                <a:solidFill>
                  <a:srgbClr val="666666"/>
                </a:solidFill>
              </a:rPr>
              <a:t>n the long run, there are no fixed costs, so variable costs </a:t>
            </a:r>
            <a:r>
              <a:rPr i="1" lang="en" sz="2400">
                <a:solidFill>
                  <a:srgbClr val="666666"/>
                </a:solidFill>
              </a:rPr>
              <a:t>are </a:t>
            </a:r>
            <a:r>
              <a:rPr lang="en" sz="2400">
                <a:solidFill>
                  <a:srgbClr val="666666"/>
                </a:solidFill>
              </a:rPr>
              <a:t>total costs.</a:t>
            </a:r>
            <a:r>
              <a:rPr lang="en" sz="2400">
                <a:solidFill>
                  <a:srgbClr val="434343"/>
                </a:solidFill>
              </a:rPr>
              <a:t> </a:t>
            </a:r>
            <a:endParaRPr sz="2400">
              <a:solidFill>
                <a:srgbClr val="434343"/>
              </a:solidFill>
            </a:endParaRPr>
          </a:p>
          <a:p>
            <a:pPr indent="-381000" lvl="0" marL="457200" rtl="0" algn="l">
              <a:spcBef>
                <a:spcPts val="0"/>
              </a:spcBef>
              <a:spcAft>
                <a:spcPts val="0"/>
              </a:spcAft>
              <a:buClr>
                <a:schemeClr val="accent1"/>
              </a:buClr>
              <a:buSzPts val="2400"/>
              <a:buChar char="●"/>
            </a:pPr>
            <a:r>
              <a:rPr lang="en" sz="2400">
                <a:solidFill>
                  <a:srgbClr val="434343"/>
                </a:solidFill>
              </a:rPr>
              <a:t>Long Run Costs = Variable cost</a:t>
            </a:r>
            <a:endParaRPr sz="2400">
              <a:solidFill>
                <a:srgbClr val="434343"/>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12"/>
          <p:cNvSpPr txBox="1"/>
          <p:nvPr>
            <p:ph type="title"/>
          </p:nvPr>
        </p:nvSpPr>
        <p:spPr>
          <a:xfrm>
            <a:off x="655250" y="422500"/>
            <a:ext cx="81462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Long Run Total Cost</a:t>
            </a:r>
            <a:endParaRPr sz="2400">
              <a:solidFill>
                <a:schemeClr val="accent1"/>
              </a:solidFill>
            </a:endParaRPr>
          </a:p>
        </p:txBody>
      </p:sp>
      <p:sp>
        <p:nvSpPr>
          <p:cNvPr id="1367" name="Google Shape;1367;p112"/>
          <p:cNvSpPr txBox="1"/>
          <p:nvPr/>
        </p:nvSpPr>
        <p:spPr>
          <a:xfrm>
            <a:off x="76200" y="895350"/>
            <a:ext cx="9067800" cy="388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cxnSp>
        <p:nvCxnSpPr>
          <p:cNvPr id="1368" name="Google Shape;1368;p112"/>
          <p:cNvCxnSpPr/>
          <p:nvPr/>
        </p:nvCxnSpPr>
        <p:spPr>
          <a:xfrm rot="10800000">
            <a:off x="1524000" y="1276350"/>
            <a:ext cx="0" cy="29718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369" name="Google Shape;1369;p112"/>
          <p:cNvCxnSpPr/>
          <p:nvPr/>
        </p:nvCxnSpPr>
        <p:spPr>
          <a:xfrm>
            <a:off x="1524000" y="4248150"/>
            <a:ext cx="52578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370" name="Google Shape;1370;p112"/>
          <p:cNvSpPr txBox="1"/>
          <p:nvPr/>
        </p:nvSpPr>
        <p:spPr>
          <a:xfrm>
            <a:off x="574800" y="1276350"/>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371" name="Google Shape;1371;p112"/>
          <p:cNvSpPr txBox="1"/>
          <p:nvPr/>
        </p:nvSpPr>
        <p:spPr>
          <a:xfrm>
            <a:off x="6749249" y="40312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sp>
        <p:nvSpPr>
          <p:cNvPr id="1372" name="Google Shape;1372;p112"/>
          <p:cNvSpPr txBox="1"/>
          <p:nvPr/>
        </p:nvSpPr>
        <p:spPr>
          <a:xfrm>
            <a:off x="1295400" y="4183618"/>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373" name="Google Shape;1373;p112"/>
          <p:cNvSpPr/>
          <p:nvPr/>
        </p:nvSpPr>
        <p:spPr>
          <a:xfrm>
            <a:off x="1534160" y="1701800"/>
            <a:ext cx="4754880" cy="2590800"/>
          </a:xfrm>
          <a:custGeom>
            <a:rect b="b" l="l" r="r" t="t"/>
            <a:pathLst>
              <a:path extrusionOk="0" h="2590800" w="4754880">
                <a:moveTo>
                  <a:pt x="0" y="2590800"/>
                </a:moveTo>
                <a:cubicBezTo>
                  <a:pt x="215900" y="2216573"/>
                  <a:pt x="431800" y="1842347"/>
                  <a:pt x="1066800" y="1595120"/>
                </a:cubicBezTo>
                <a:cubicBezTo>
                  <a:pt x="1701800" y="1347893"/>
                  <a:pt x="3195320" y="1373293"/>
                  <a:pt x="3810000" y="1107440"/>
                </a:cubicBezTo>
                <a:cubicBezTo>
                  <a:pt x="4424680" y="841587"/>
                  <a:pt x="4754880" y="0"/>
                  <a:pt x="4754880" y="0"/>
                </a:cubicBezTo>
                <a:lnTo>
                  <a:pt x="4754880" y="0"/>
                </a:lnTo>
              </a:path>
            </a:pathLst>
          </a:custGeom>
          <a:noFill/>
          <a:ln cap="flat" cmpd="sng" w="5715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112"/>
          <p:cNvSpPr/>
          <p:nvPr/>
        </p:nvSpPr>
        <p:spPr>
          <a:xfrm>
            <a:off x="1503680" y="1931670"/>
            <a:ext cx="2103120" cy="2011680"/>
          </a:xfrm>
          <a:custGeom>
            <a:rect b="b" l="l" r="r" t="t"/>
            <a:pathLst>
              <a:path extrusionOk="0" h="2011680" w="2103120">
                <a:moveTo>
                  <a:pt x="0" y="2011680"/>
                </a:moveTo>
                <a:cubicBezTo>
                  <a:pt x="115146" y="1822873"/>
                  <a:pt x="230293" y="1634067"/>
                  <a:pt x="487680" y="1483360"/>
                </a:cubicBezTo>
                <a:cubicBezTo>
                  <a:pt x="745067" y="1332653"/>
                  <a:pt x="1275080" y="1354667"/>
                  <a:pt x="1544320" y="1107440"/>
                </a:cubicBezTo>
                <a:cubicBezTo>
                  <a:pt x="1813560" y="860213"/>
                  <a:pt x="2103120" y="0"/>
                  <a:pt x="2103120" y="0"/>
                </a:cubicBezTo>
                <a:lnTo>
                  <a:pt x="2103120" y="0"/>
                </a:lnTo>
              </a:path>
            </a:pathLst>
          </a:custGeom>
          <a:noFill/>
          <a:ln cap="flat" cmpd="sng" w="57150">
            <a:solidFill>
              <a:srgbClr val="0070C0"/>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112"/>
          <p:cNvSpPr/>
          <p:nvPr/>
        </p:nvSpPr>
        <p:spPr>
          <a:xfrm>
            <a:off x="1524000" y="2190750"/>
            <a:ext cx="3275609" cy="1403147"/>
          </a:xfrm>
          <a:custGeom>
            <a:rect b="b" l="l" r="r" t="t"/>
            <a:pathLst>
              <a:path extrusionOk="0" h="2011680" w="2103120">
                <a:moveTo>
                  <a:pt x="0" y="2011680"/>
                </a:moveTo>
                <a:cubicBezTo>
                  <a:pt x="115146" y="1822873"/>
                  <a:pt x="230293" y="1634067"/>
                  <a:pt x="487680" y="1483360"/>
                </a:cubicBezTo>
                <a:cubicBezTo>
                  <a:pt x="745067" y="1332653"/>
                  <a:pt x="1275080" y="1354667"/>
                  <a:pt x="1544320" y="1107440"/>
                </a:cubicBezTo>
                <a:cubicBezTo>
                  <a:pt x="1813560" y="860213"/>
                  <a:pt x="2103120" y="0"/>
                  <a:pt x="2103120" y="0"/>
                </a:cubicBezTo>
                <a:lnTo>
                  <a:pt x="2103120" y="0"/>
                </a:lnTo>
              </a:path>
            </a:pathLst>
          </a:custGeom>
          <a:noFill/>
          <a:ln cap="flat" cmpd="sng" w="57150">
            <a:solidFill>
              <a:srgbClr val="006600"/>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112"/>
          <p:cNvSpPr/>
          <p:nvPr/>
        </p:nvSpPr>
        <p:spPr>
          <a:xfrm>
            <a:off x="1559560" y="1733550"/>
            <a:ext cx="4612640" cy="1513840"/>
          </a:xfrm>
          <a:custGeom>
            <a:rect b="b" l="l" r="r" t="t"/>
            <a:pathLst>
              <a:path extrusionOk="0" h="1513840" w="4612640">
                <a:moveTo>
                  <a:pt x="0" y="1513840"/>
                </a:moveTo>
                <a:cubicBezTo>
                  <a:pt x="404706" y="1245446"/>
                  <a:pt x="809413" y="977053"/>
                  <a:pt x="1473200" y="853440"/>
                </a:cubicBezTo>
                <a:cubicBezTo>
                  <a:pt x="2136987" y="729827"/>
                  <a:pt x="3459480" y="914400"/>
                  <a:pt x="3982720" y="772160"/>
                </a:cubicBezTo>
                <a:cubicBezTo>
                  <a:pt x="4505960" y="629920"/>
                  <a:pt x="4612640" y="0"/>
                  <a:pt x="4612640" y="0"/>
                </a:cubicBezTo>
                <a:lnTo>
                  <a:pt x="4612640" y="0"/>
                </a:lnTo>
              </a:path>
            </a:pathLst>
          </a:custGeom>
          <a:noFill/>
          <a:ln cap="flat" cmpd="sng" w="57150">
            <a:solidFill>
              <a:srgbClr val="CC0066"/>
            </a:solidFill>
            <a:prstDash val="dash"/>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C0066"/>
              </a:solidFill>
              <a:latin typeface="Calibri"/>
              <a:ea typeface="Calibri"/>
              <a:cs typeface="Calibri"/>
              <a:sym typeface="Calibri"/>
            </a:endParaRPr>
          </a:p>
        </p:txBody>
      </p:sp>
      <p:sp>
        <p:nvSpPr>
          <p:cNvPr id="1377" name="Google Shape;1377;p112"/>
          <p:cNvSpPr txBox="1"/>
          <p:nvPr/>
        </p:nvSpPr>
        <p:spPr>
          <a:xfrm>
            <a:off x="3276600" y="1657350"/>
            <a:ext cx="76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70C0"/>
                </a:solidFill>
                <a:latin typeface="Calibri"/>
                <a:ea typeface="Calibri"/>
                <a:cs typeface="Calibri"/>
                <a:sym typeface="Calibri"/>
              </a:rPr>
              <a:t>SRTC1</a:t>
            </a:r>
            <a:endParaRPr b="1" sz="1800">
              <a:solidFill>
                <a:srgbClr val="0070C0"/>
              </a:solidFill>
              <a:latin typeface="Calibri"/>
              <a:ea typeface="Calibri"/>
              <a:cs typeface="Calibri"/>
              <a:sym typeface="Calibri"/>
            </a:endParaRPr>
          </a:p>
        </p:txBody>
      </p:sp>
      <p:sp>
        <p:nvSpPr>
          <p:cNvPr id="1378" name="Google Shape;1378;p112"/>
          <p:cNvSpPr txBox="1"/>
          <p:nvPr/>
        </p:nvSpPr>
        <p:spPr>
          <a:xfrm>
            <a:off x="4344230" y="1897618"/>
            <a:ext cx="76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006600"/>
                </a:solidFill>
                <a:latin typeface="Calibri"/>
                <a:ea typeface="Calibri"/>
                <a:cs typeface="Calibri"/>
                <a:sym typeface="Calibri"/>
              </a:rPr>
              <a:t>SRTC2</a:t>
            </a:r>
            <a:endParaRPr b="1" sz="1800">
              <a:solidFill>
                <a:srgbClr val="006600"/>
              </a:solidFill>
              <a:latin typeface="Calibri"/>
              <a:ea typeface="Calibri"/>
              <a:cs typeface="Calibri"/>
              <a:sym typeface="Calibri"/>
            </a:endParaRPr>
          </a:p>
        </p:txBody>
      </p:sp>
      <p:sp>
        <p:nvSpPr>
          <p:cNvPr id="1379" name="Google Shape;1379;p112"/>
          <p:cNvSpPr txBox="1"/>
          <p:nvPr/>
        </p:nvSpPr>
        <p:spPr>
          <a:xfrm>
            <a:off x="5487230" y="1504950"/>
            <a:ext cx="768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CC0066"/>
                </a:solidFill>
                <a:latin typeface="Calibri"/>
                <a:ea typeface="Calibri"/>
                <a:cs typeface="Calibri"/>
                <a:sym typeface="Calibri"/>
              </a:rPr>
              <a:t>SRTC3</a:t>
            </a:r>
            <a:endParaRPr b="1" sz="1800">
              <a:solidFill>
                <a:srgbClr val="CC0066"/>
              </a:solidFill>
              <a:latin typeface="Calibri"/>
              <a:ea typeface="Calibri"/>
              <a:cs typeface="Calibri"/>
              <a:sym typeface="Calibri"/>
            </a:endParaRPr>
          </a:p>
        </p:txBody>
      </p:sp>
      <p:sp>
        <p:nvSpPr>
          <p:cNvPr id="1380" name="Google Shape;1380;p112"/>
          <p:cNvSpPr txBox="1"/>
          <p:nvPr/>
        </p:nvSpPr>
        <p:spPr>
          <a:xfrm>
            <a:off x="6249230" y="1428750"/>
            <a:ext cx="636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FF0066"/>
                </a:solidFill>
                <a:latin typeface="Calibri"/>
                <a:ea typeface="Calibri"/>
                <a:cs typeface="Calibri"/>
                <a:sym typeface="Calibri"/>
              </a:rPr>
              <a:t>LRTC</a:t>
            </a:r>
            <a:endParaRPr b="1" sz="1800">
              <a:solidFill>
                <a:srgbClr val="FF0066"/>
              </a:solidFill>
              <a:latin typeface="Calibri"/>
              <a:ea typeface="Calibri"/>
              <a:cs typeface="Calibri"/>
              <a:sym typeface="Calibri"/>
            </a:endParaRPr>
          </a:p>
        </p:txBody>
      </p:sp>
      <p:sp>
        <p:nvSpPr>
          <p:cNvPr id="1381" name="Google Shape;1381;p112"/>
          <p:cNvSpPr txBox="1"/>
          <p:nvPr/>
        </p:nvSpPr>
        <p:spPr>
          <a:xfrm>
            <a:off x="1295400" y="4395775"/>
            <a:ext cx="7620000" cy="69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666666"/>
                </a:solidFill>
                <a:latin typeface="Titillium Web"/>
                <a:ea typeface="Titillium Web"/>
                <a:cs typeface="Titillium Web"/>
                <a:sym typeface="Titillium Web"/>
              </a:rPr>
              <a:t>LTC begins from the origin implying that in the long run the firm incurs only the variable costs.</a:t>
            </a:r>
            <a:endParaRPr>
              <a:solidFill>
                <a:srgbClr val="666666"/>
              </a:solidFill>
              <a:latin typeface="Titillium Web"/>
              <a:ea typeface="Titillium Web"/>
              <a:cs typeface="Titillium Web"/>
              <a:sym typeface="Titillium Web"/>
            </a:endParaRPr>
          </a:p>
          <a:p>
            <a:pPr indent="0" lvl="0" marL="0" marR="0" rtl="0" algn="l">
              <a:spcBef>
                <a:spcPts val="0"/>
              </a:spcBef>
              <a:spcAft>
                <a:spcPts val="0"/>
              </a:spcAft>
              <a:buNone/>
            </a:pPr>
            <a:r>
              <a:t/>
            </a:r>
            <a:endParaRPr sz="1800">
              <a:solidFill>
                <a:srgbClr val="666666"/>
              </a:solidFill>
              <a:latin typeface="Titillium Web"/>
              <a:ea typeface="Titillium Web"/>
              <a:cs typeface="Titillium Web"/>
              <a:sym typeface="Titillium Web"/>
            </a:endParaRPr>
          </a:p>
        </p:txBody>
      </p:sp>
      <p:sp>
        <p:nvSpPr>
          <p:cNvPr id="1382" name="Google Shape;1382;p112"/>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13"/>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Long Run ATC (LRATC)</a:t>
            </a:r>
            <a:endParaRPr sz="2400">
              <a:solidFill>
                <a:schemeClr val="accent1"/>
              </a:solidFill>
            </a:endParaRPr>
          </a:p>
        </p:txBody>
      </p:sp>
      <p:sp>
        <p:nvSpPr>
          <p:cNvPr id="1388" name="Google Shape;1388;p113"/>
          <p:cNvSpPr txBox="1"/>
          <p:nvPr/>
        </p:nvSpPr>
        <p:spPr>
          <a:xfrm>
            <a:off x="593075" y="1279900"/>
            <a:ext cx="8550900" cy="350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4D4D4D"/>
                </a:solidFill>
                <a:latin typeface="Titillium Web"/>
                <a:ea typeface="Titillium Web"/>
                <a:cs typeface="Titillium Web"/>
                <a:sym typeface="Titillium Web"/>
              </a:rPr>
              <a:t>A curve that shows the lowest (unit) cost at which the firm can produce any given level of output.</a:t>
            </a:r>
            <a:endParaRPr sz="2400">
              <a:solidFill>
                <a:srgbClr val="4D4D4D"/>
              </a:solidFill>
              <a:latin typeface="Titillium Web"/>
              <a:ea typeface="Titillium Web"/>
              <a:cs typeface="Titillium Web"/>
              <a:sym typeface="Titillium Web"/>
            </a:endParaRPr>
          </a:p>
          <a:p>
            <a:pPr indent="0" lvl="0" marL="0" marR="0" rtl="0" algn="l">
              <a:spcBef>
                <a:spcPts val="0"/>
              </a:spcBef>
              <a:spcAft>
                <a:spcPts val="0"/>
              </a:spcAft>
              <a:buNone/>
            </a:pPr>
            <a:r>
              <a:t/>
            </a:r>
            <a:endParaRPr sz="2400">
              <a:solidFill>
                <a:srgbClr val="4D4D4D"/>
              </a:solidFill>
              <a:latin typeface="Titillium Web"/>
              <a:ea typeface="Titillium Web"/>
              <a:cs typeface="Titillium Web"/>
              <a:sym typeface="Titillium Web"/>
            </a:endParaRPr>
          </a:p>
          <a:p>
            <a:pPr indent="0" lvl="0" marL="0" marR="0" rtl="0" algn="l">
              <a:spcBef>
                <a:spcPts val="0"/>
              </a:spcBef>
              <a:spcAft>
                <a:spcPts val="0"/>
              </a:spcAft>
              <a:buNone/>
            </a:pPr>
            <a:r>
              <a:rPr lang="en" sz="2400">
                <a:solidFill>
                  <a:srgbClr val="4D4D4D"/>
                </a:solidFill>
                <a:latin typeface="Titillium Web"/>
                <a:ea typeface="Titillium Web"/>
                <a:cs typeface="Titillium Web"/>
                <a:sym typeface="Titillium Web"/>
              </a:rPr>
              <a:t>A firm attempts to maximize long run profits by selecting  a short scale of plant that minimizes its costs.</a:t>
            </a:r>
            <a:endParaRPr sz="2400">
              <a:solidFill>
                <a:srgbClr val="4D4D4D"/>
              </a:solidFill>
              <a:latin typeface="Titillium Web"/>
              <a:ea typeface="Titillium Web"/>
              <a:cs typeface="Titillium Web"/>
              <a:sym typeface="Titillium Web"/>
            </a:endParaRPr>
          </a:p>
          <a:p>
            <a:pPr indent="0" lvl="0" marL="0" marR="0" rtl="0" algn="l">
              <a:spcBef>
                <a:spcPts val="0"/>
              </a:spcBef>
              <a:spcAft>
                <a:spcPts val="0"/>
              </a:spcAft>
              <a:buNone/>
            </a:pPr>
            <a:r>
              <a:t/>
            </a:r>
            <a:endParaRPr sz="2400">
              <a:solidFill>
                <a:srgbClr val="4D4D4D"/>
              </a:solidFill>
              <a:latin typeface="Titillium Web"/>
              <a:ea typeface="Titillium Web"/>
              <a:cs typeface="Titillium Web"/>
              <a:sym typeface="Titillium Web"/>
            </a:endParaRPr>
          </a:p>
          <a:p>
            <a:pPr indent="0" lvl="0" marL="0" marR="0" rtl="0" algn="l">
              <a:spcBef>
                <a:spcPts val="0"/>
              </a:spcBef>
              <a:spcAft>
                <a:spcPts val="0"/>
              </a:spcAft>
              <a:buNone/>
            </a:pPr>
            <a:r>
              <a:t/>
            </a:r>
            <a:endParaRPr b="1" sz="2400">
              <a:solidFill>
                <a:srgbClr val="4D4D4D"/>
              </a:solidFill>
              <a:latin typeface="Titillium Web"/>
              <a:ea typeface="Titillium Web"/>
              <a:cs typeface="Titillium Web"/>
              <a:sym typeface="Titillium Web"/>
            </a:endParaRPr>
          </a:p>
        </p:txBody>
      </p:sp>
      <p:sp>
        <p:nvSpPr>
          <p:cNvPr id="1389" name="Google Shape;1389;p113"/>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14"/>
          <p:cNvSpPr txBox="1"/>
          <p:nvPr/>
        </p:nvSpPr>
        <p:spPr>
          <a:xfrm>
            <a:off x="76200" y="1047750"/>
            <a:ext cx="9067800" cy="373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cxnSp>
        <p:nvCxnSpPr>
          <p:cNvPr id="1395" name="Google Shape;1395;p114"/>
          <p:cNvCxnSpPr/>
          <p:nvPr/>
        </p:nvCxnSpPr>
        <p:spPr>
          <a:xfrm rot="10800000">
            <a:off x="1143000" y="1352550"/>
            <a:ext cx="0" cy="29718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396" name="Google Shape;1396;p114"/>
          <p:cNvCxnSpPr/>
          <p:nvPr/>
        </p:nvCxnSpPr>
        <p:spPr>
          <a:xfrm>
            <a:off x="1143000" y="4324350"/>
            <a:ext cx="69342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397" name="Google Shape;1397;p114"/>
          <p:cNvSpPr txBox="1"/>
          <p:nvPr/>
        </p:nvSpPr>
        <p:spPr>
          <a:xfrm>
            <a:off x="536206" y="1352550"/>
            <a:ext cx="536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ATC</a:t>
            </a:r>
            <a:endParaRPr b="1" sz="1800">
              <a:solidFill>
                <a:schemeClr val="dk1"/>
              </a:solidFill>
              <a:latin typeface="Calibri"/>
              <a:ea typeface="Calibri"/>
              <a:cs typeface="Calibri"/>
              <a:sym typeface="Calibri"/>
            </a:endParaRPr>
          </a:p>
        </p:txBody>
      </p:sp>
      <p:sp>
        <p:nvSpPr>
          <p:cNvPr id="1398" name="Google Shape;1398;p114"/>
          <p:cNvSpPr txBox="1"/>
          <p:nvPr/>
        </p:nvSpPr>
        <p:spPr>
          <a:xfrm>
            <a:off x="879042" y="4171950"/>
            <a:ext cx="34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a:t>
            </a:r>
            <a:endParaRPr b="1" sz="1800">
              <a:solidFill>
                <a:schemeClr val="dk1"/>
              </a:solidFill>
              <a:latin typeface="Calibri"/>
              <a:ea typeface="Calibri"/>
              <a:cs typeface="Calibri"/>
              <a:sym typeface="Calibri"/>
            </a:endParaRPr>
          </a:p>
        </p:txBody>
      </p:sp>
      <p:sp>
        <p:nvSpPr>
          <p:cNvPr id="1399" name="Google Shape;1399;p114"/>
          <p:cNvSpPr txBox="1"/>
          <p:nvPr/>
        </p:nvSpPr>
        <p:spPr>
          <a:xfrm>
            <a:off x="8001000" y="4095750"/>
            <a:ext cx="102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Quantity</a:t>
            </a:r>
            <a:endParaRPr b="1" sz="1800">
              <a:solidFill>
                <a:schemeClr val="dk1"/>
              </a:solidFill>
              <a:latin typeface="Calibri"/>
              <a:ea typeface="Calibri"/>
              <a:cs typeface="Calibri"/>
              <a:sym typeface="Calibri"/>
            </a:endParaRPr>
          </a:p>
        </p:txBody>
      </p:sp>
      <p:sp>
        <p:nvSpPr>
          <p:cNvPr id="1400" name="Google Shape;1400;p114"/>
          <p:cNvSpPr/>
          <p:nvPr/>
        </p:nvSpPr>
        <p:spPr>
          <a:xfrm>
            <a:off x="1484555" y="1581150"/>
            <a:ext cx="6131698" cy="2131987"/>
          </a:xfrm>
          <a:custGeom>
            <a:rect b="b" l="l" r="r" t="t"/>
            <a:pathLst>
              <a:path extrusionOk="0" h="1814457" w="5099125">
                <a:moveTo>
                  <a:pt x="0" y="172123"/>
                </a:moveTo>
                <a:cubicBezTo>
                  <a:pt x="699247" y="993290"/>
                  <a:pt x="1398495" y="1814457"/>
                  <a:pt x="2248349" y="1785770"/>
                </a:cubicBezTo>
                <a:cubicBezTo>
                  <a:pt x="3098203" y="1757083"/>
                  <a:pt x="5099125" y="0"/>
                  <a:pt x="5099125" y="0"/>
                </a:cubicBezTo>
                <a:lnTo>
                  <a:pt x="5099125" y="0"/>
                </a:lnTo>
              </a:path>
            </a:pathLst>
          </a:custGeom>
          <a:noFill/>
          <a:ln cap="flat" cmpd="sng" w="57150">
            <a:solidFill>
              <a:srgbClr val="00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114"/>
          <p:cNvSpPr/>
          <p:nvPr/>
        </p:nvSpPr>
        <p:spPr>
          <a:xfrm>
            <a:off x="1676400" y="1835747"/>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4A7DBA"/>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114"/>
          <p:cNvSpPr/>
          <p:nvPr/>
        </p:nvSpPr>
        <p:spPr>
          <a:xfrm>
            <a:off x="2133600" y="2292947"/>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FF006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114"/>
          <p:cNvSpPr/>
          <p:nvPr/>
        </p:nvSpPr>
        <p:spPr>
          <a:xfrm>
            <a:off x="2514600" y="2597747"/>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00FF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114"/>
          <p:cNvSpPr/>
          <p:nvPr/>
        </p:nvSpPr>
        <p:spPr>
          <a:xfrm>
            <a:off x="2971800" y="2902547"/>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66003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114"/>
          <p:cNvSpPr/>
          <p:nvPr/>
        </p:nvSpPr>
        <p:spPr>
          <a:xfrm>
            <a:off x="3429000" y="3105150"/>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0099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114"/>
          <p:cNvSpPr/>
          <p:nvPr/>
        </p:nvSpPr>
        <p:spPr>
          <a:xfrm>
            <a:off x="3733800" y="3131147"/>
            <a:ext cx="1066487" cy="50740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00B0F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114"/>
          <p:cNvSpPr/>
          <p:nvPr/>
        </p:nvSpPr>
        <p:spPr>
          <a:xfrm>
            <a:off x="4572000" y="2724151"/>
            <a:ext cx="991049" cy="610152"/>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97480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114"/>
          <p:cNvSpPr/>
          <p:nvPr/>
        </p:nvSpPr>
        <p:spPr>
          <a:xfrm>
            <a:off x="5257800" y="2419350"/>
            <a:ext cx="914132" cy="58351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rgbClr val="5F497A"/>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114"/>
          <p:cNvSpPr/>
          <p:nvPr/>
        </p:nvSpPr>
        <p:spPr>
          <a:xfrm>
            <a:off x="5943600" y="1962150"/>
            <a:ext cx="914132" cy="583513"/>
          </a:xfrm>
          <a:custGeom>
            <a:rect b="b" l="l" r="r" t="t"/>
            <a:pathLst>
              <a:path extrusionOk="0" h="507403" w="591671">
                <a:moveTo>
                  <a:pt x="0" y="10758"/>
                </a:moveTo>
                <a:cubicBezTo>
                  <a:pt x="63649" y="259080"/>
                  <a:pt x="127299" y="507403"/>
                  <a:pt x="225911" y="505610"/>
                </a:cubicBezTo>
                <a:cubicBezTo>
                  <a:pt x="324523" y="503817"/>
                  <a:pt x="458097" y="251908"/>
                  <a:pt x="591671" y="0"/>
                </a:cubicBezTo>
              </a:path>
            </a:pathLst>
          </a:custGeom>
          <a:noFill/>
          <a:ln cap="flat" cmpd="sng" w="381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114"/>
          <p:cNvSpPr txBox="1"/>
          <p:nvPr/>
        </p:nvSpPr>
        <p:spPr>
          <a:xfrm>
            <a:off x="2514600" y="15327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1</a:t>
            </a:r>
            <a:endParaRPr b="1" baseline="-25000" sz="1200">
              <a:solidFill>
                <a:schemeClr val="dk1"/>
              </a:solidFill>
              <a:latin typeface="Calibri"/>
              <a:ea typeface="Calibri"/>
              <a:cs typeface="Calibri"/>
              <a:sym typeface="Calibri"/>
            </a:endParaRPr>
          </a:p>
        </p:txBody>
      </p:sp>
      <p:sp>
        <p:nvSpPr>
          <p:cNvPr id="1411" name="Google Shape;1411;p114"/>
          <p:cNvSpPr txBox="1"/>
          <p:nvPr/>
        </p:nvSpPr>
        <p:spPr>
          <a:xfrm>
            <a:off x="2886544" y="20661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2</a:t>
            </a:r>
            <a:endParaRPr b="1" baseline="-25000" sz="1200">
              <a:solidFill>
                <a:schemeClr val="dk1"/>
              </a:solidFill>
              <a:latin typeface="Calibri"/>
              <a:ea typeface="Calibri"/>
              <a:cs typeface="Calibri"/>
              <a:sym typeface="Calibri"/>
            </a:endParaRPr>
          </a:p>
        </p:txBody>
      </p:sp>
      <p:sp>
        <p:nvSpPr>
          <p:cNvPr id="1412" name="Google Shape;1412;p114"/>
          <p:cNvSpPr txBox="1"/>
          <p:nvPr/>
        </p:nvSpPr>
        <p:spPr>
          <a:xfrm>
            <a:off x="3343744" y="2343150"/>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3</a:t>
            </a:r>
            <a:endParaRPr b="1" baseline="-25000" sz="1200">
              <a:solidFill>
                <a:schemeClr val="dk1"/>
              </a:solidFill>
              <a:latin typeface="Calibri"/>
              <a:ea typeface="Calibri"/>
              <a:cs typeface="Calibri"/>
              <a:sym typeface="Calibri"/>
            </a:endParaRPr>
          </a:p>
        </p:txBody>
      </p:sp>
      <p:sp>
        <p:nvSpPr>
          <p:cNvPr id="1413" name="Google Shape;1413;p114"/>
          <p:cNvSpPr txBox="1"/>
          <p:nvPr/>
        </p:nvSpPr>
        <p:spPr>
          <a:xfrm>
            <a:off x="3724744" y="26757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4</a:t>
            </a:r>
            <a:endParaRPr b="1" baseline="-25000" sz="1200">
              <a:solidFill>
                <a:schemeClr val="dk1"/>
              </a:solidFill>
              <a:latin typeface="Calibri"/>
              <a:ea typeface="Calibri"/>
              <a:cs typeface="Calibri"/>
              <a:sym typeface="Calibri"/>
            </a:endParaRPr>
          </a:p>
        </p:txBody>
      </p:sp>
      <p:sp>
        <p:nvSpPr>
          <p:cNvPr id="1414" name="Google Shape;1414;p114"/>
          <p:cNvSpPr txBox="1"/>
          <p:nvPr/>
        </p:nvSpPr>
        <p:spPr>
          <a:xfrm>
            <a:off x="4258144" y="29043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5</a:t>
            </a:r>
            <a:endParaRPr b="1" baseline="-25000" sz="1200">
              <a:solidFill>
                <a:schemeClr val="dk1"/>
              </a:solidFill>
              <a:latin typeface="Calibri"/>
              <a:ea typeface="Calibri"/>
              <a:cs typeface="Calibri"/>
              <a:sym typeface="Calibri"/>
            </a:endParaRPr>
          </a:p>
        </p:txBody>
      </p:sp>
      <p:sp>
        <p:nvSpPr>
          <p:cNvPr id="1415" name="Google Shape;1415;p114"/>
          <p:cNvSpPr txBox="1"/>
          <p:nvPr/>
        </p:nvSpPr>
        <p:spPr>
          <a:xfrm>
            <a:off x="4639144" y="29043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6</a:t>
            </a:r>
            <a:endParaRPr b="1" baseline="-25000" sz="1200">
              <a:solidFill>
                <a:schemeClr val="dk1"/>
              </a:solidFill>
              <a:latin typeface="Calibri"/>
              <a:ea typeface="Calibri"/>
              <a:cs typeface="Calibri"/>
              <a:sym typeface="Calibri"/>
            </a:endParaRPr>
          </a:p>
        </p:txBody>
      </p:sp>
      <p:sp>
        <p:nvSpPr>
          <p:cNvPr id="1416" name="Google Shape;1416;p114"/>
          <p:cNvSpPr txBox="1"/>
          <p:nvPr/>
        </p:nvSpPr>
        <p:spPr>
          <a:xfrm>
            <a:off x="4343400" y="24471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7</a:t>
            </a:r>
            <a:endParaRPr b="1" baseline="-25000" sz="1200">
              <a:solidFill>
                <a:schemeClr val="dk1"/>
              </a:solidFill>
              <a:latin typeface="Calibri"/>
              <a:ea typeface="Calibri"/>
              <a:cs typeface="Calibri"/>
              <a:sym typeface="Calibri"/>
            </a:endParaRPr>
          </a:p>
        </p:txBody>
      </p:sp>
      <p:sp>
        <p:nvSpPr>
          <p:cNvPr id="1417" name="Google Shape;1417;p114"/>
          <p:cNvSpPr txBox="1"/>
          <p:nvPr/>
        </p:nvSpPr>
        <p:spPr>
          <a:xfrm>
            <a:off x="4943944" y="22185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8</a:t>
            </a:r>
            <a:endParaRPr b="1" baseline="-25000" sz="1200">
              <a:solidFill>
                <a:schemeClr val="dk1"/>
              </a:solidFill>
              <a:latin typeface="Calibri"/>
              <a:ea typeface="Calibri"/>
              <a:cs typeface="Calibri"/>
              <a:sym typeface="Calibri"/>
            </a:endParaRPr>
          </a:p>
        </p:txBody>
      </p:sp>
      <p:sp>
        <p:nvSpPr>
          <p:cNvPr id="1418" name="Google Shape;1418;p114"/>
          <p:cNvSpPr txBox="1"/>
          <p:nvPr/>
        </p:nvSpPr>
        <p:spPr>
          <a:xfrm>
            <a:off x="7382344" y="1200150"/>
            <a:ext cx="764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LRATC</a:t>
            </a:r>
            <a:endParaRPr b="1" baseline="-25000" sz="1800">
              <a:solidFill>
                <a:schemeClr val="dk1"/>
              </a:solidFill>
              <a:latin typeface="Calibri"/>
              <a:ea typeface="Calibri"/>
              <a:cs typeface="Calibri"/>
              <a:sym typeface="Calibri"/>
            </a:endParaRPr>
          </a:p>
        </p:txBody>
      </p:sp>
      <p:sp>
        <p:nvSpPr>
          <p:cNvPr id="1419" name="Google Shape;1419;p114"/>
          <p:cNvSpPr txBox="1"/>
          <p:nvPr/>
        </p:nvSpPr>
        <p:spPr>
          <a:xfrm>
            <a:off x="5715000" y="1685151"/>
            <a:ext cx="542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200">
                <a:solidFill>
                  <a:schemeClr val="dk1"/>
                </a:solidFill>
                <a:latin typeface="Calibri"/>
                <a:ea typeface="Calibri"/>
                <a:cs typeface="Calibri"/>
                <a:sym typeface="Calibri"/>
              </a:rPr>
              <a:t>SATC</a:t>
            </a:r>
            <a:r>
              <a:rPr b="1" baseline="-25000" lang="en" sz="1200">
                <a:solidFill>
                  <a:schemeClr val="dk1"/>
                </a:solidFill>
                <a:latin typeface="Calibri"/>
                <a:ea typeface="Calibri"/>
                <a:cs typeface="Calibri"/>
                <a:sym typeface="Calibri"/>
              </a:rPr>
              <a:t>9</a:t>
            </a:r>
            <a:endParaRPr b="1" baseline="-25000" sz="1200">
              <a:solidFill>
                <a:schemeClr val="dk1"/>
              </a:solidFill>
              <a:latin typeface="Calibri"/>
              <a:ea typeface="Calibri"/>
              <a:cs typeface="Calibri"/>
              <a:sym typeface="Calibri"/>
            </a:endParaRPr>
          </a:p>
        </p:txBody>
      </p:sp>
      <p:sp>
        <p:nvSpPr>
          <p:cNvPr id="1420" name="Google Shape;1420;p114"/>
          <p:cNvSpPr txBox="1"/>
          <p:nvPr/>
        </p:nvSpPr>
        <p:spPr>
          <a:xfrm>
            <a:off x="6190089" y="3172420"/>
            <a:ext cx="28776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0000CC"/>
                </a:solidFill>
                <a:latin typeface="Titillium Web"/>
                <a:ea typeface="Titillium Web"/>
                <a:cs typeface="Titillium Web"/>
                <a:sym typeface="Titillium Web"/>
              </a:rPr>
              <a:t>The long-run average total </a:t>
            </a:r>
            <a:endParaRPr sz="1200">
              <a:latin typeface="Titillium Web"/>
              <a:ea typeface="Titillium Web"/>
              <a:cs typeface="Titillium Web"/>
              <a:sym typeface="Titillium Web"/>
            </a:endParaRPr>
          </a:p>
          <a:p>
            <a:pPr indent="0" lvl="0" marL="0" marR="0" rtl="0" algn="l">
              <a:spcBef>
                <a:spcPts val="0"/>
              </a:spcBef>
              <a:spcAft>
                <a:spcPts val="0"/>
              </a:spcAft>
              <a:buNone/>
            </a:pPr>
            <a:r>
              <a:rPr lang="en" sz="1600">
                <a:solidFill>
                  <a:srgbClr val="0000CC"/>
                </a:solidFill>
                <a:latin typeface="Titillium Web"/>
                <a:ea typeface="Titillium Web"/>
                <a:cs typeface="Titillium Web"/>
                <a:sym typeface="Titillium Web"/>
              </a:rPr>
              <a:t>cost curve is the heavily </a:t>
            </a:r>
            <a:endParaRPr sz="1200">
              <a:latin typeface="Titillium Web"/>
              <a:ea typeface="Titillium Web"/>
              <a:cs typeface="Titillium Web"/>
              <a:sym typeface="Titillium Web"/>
            </a:endParaRPr>
          </a:p>
          <a:p>
            <a:pPr indent="0" lvl="0" marL="0" marR="0" rtl="0" algn="l">
              <a:spcBef>
                <a:spcPts val="0"/>
              </a:spcBef>
              <a:spcAft>
                <a:spcPts val="0"/>
              </a:spcAft>
              <a:buNone/>
            </a:pPr>
            <a:r>
              <a:rPr lang="en" sz="1600">
                <a:solidFill>
                  <a:srgbClr val="0000CC"/>
                </a:solidFill>
                <a:latin typeface="Titillium Web"/>
                <a:ea typeface="Titillium Web"/>
                <a:cs typeface="Titillium Web"/>
                <a:sym typeface="Titillium Web"/>
              </a:rPr>
              <a:t>shaded, blue smooth curve.</a:t>
            </a:r>
            <a:endParaRPr sz="1600">
              <a:solidFill>
                <a:srgbClr val="0000CC"/>
              </a:solidFill>
              <a:latin typeface="Titillium Web"/>
              <a:ea typeface="Titillium Web"/>
              <a:cs typeface="Titillium Web"/>
              <a:sym typeface="Titillium Web"/>
            </a:endParaRPr>
          </a:p>
        </p:txBody>
      </p:sp>
      <p:sp>
        <p:nvSpPr>
          <p:cNvPr id="1421" name="Google Shape;1421;p114"/>
          <p:cNvSpPr txBox="1"/>
          <p:nvPr/>
        </p:nvSpPr>
        <p:spPr>
          <a:xfrm>
            <a:off x="993775" y="4440025"/>
            <a:ext cx="81357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434343"/>
                </a:solidFill>
                <a:latin typeface="Titillium Web"/>
                <a:ea typeface="Titillium Web"/>
                <a:cs typeface="Titillium Web"/>
                <a:sym typeface="Titillium Web"/>
              </a:rPr>
              <a:t>The LRATC curve is not scalloped because it is assumed that there are so many plant sizes</a:t>
            </a:r>
            <a:r>
              <a:rPr lang="en" sz="1200">
                <a:solidFill>
                  <a:srgbClr val="434343"/>
                </a:solidFill>
                <a:latin typeface="Titillium Web"/>
                <a:ea typeface="Titillium Web"/>
                <a:cs typeface="Titillium Web"/>
                <a:sym typeface="Titillium Web"/>
              </a:rPr>
              <a:t> </a:t>
            </a:r>
            <a:r>
              <a:rPr lang="en" sz="1600">
                <a:solidFill>
                  <a:srgbClr val="434343"/>
                </a:solidFill>
                <a:latin typeface="Titillium Web"/>
                <a:ea typeface="Titillium Web"/>
                <a:cs typeface="Titillium Web"/>
                <a:sym typeface="Titillium Web"/>
              </a:rPr>
              <a:t>that the LRATC curve touches each SRATC curve at only one point.</a:t>
            </a:r>
            <a:endParaRPr sz="1600">
              <a:solidFill>
                <a:srgbClr val="434343"/>
              </a:solidFill>
              <a:latin typeface="Titillium Web"/>
              <a:ea typeface="Titillium Web"/>
              <a:cs typeface="Titillium Web"/>
              <a:sym typeface="Titillium Web"/>
            </a:endParaRPr>
          </a:p>
        </p:txBody>
      </p:sp>
      <p:sp>
        <p:nvSpPr>
          <p:cNvPr id="1422" name="Google Shape;1422;p114"/>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3" name="Google Shape;1423;p114"/>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Long Run ATC (LRATC)</a:t>
            </a:r>
            <a:endParaRPr sz="24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115"/>
          <p:cNvSpPr txBox="1"/>
          <p:nvPr/>
        </p:nvSpPr>
        <p:spPr>
          <a:xfrm>
            <a:off x="76200" y="819150"/>
            <a:ext cx="9067800" cy="3733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None/>
            </a:pPr>
            <a:r>
              <a:rPr lang="en"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cxnSp>
        <p:nvCxnSpPr>
          <p:cNvPr id="1429" name="Google Shape;1429;p115"/>
          <p:cNvCxnSpPr/>
          <p:nvPr/>
        </p:nvCxnSpPr>
        <p:spPr>
          <a:xfrm rot="10800000">
            <a:off x="1447800" y="1504950"/>
            <a:ext cx="0" cy="25146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cxnSp>
        <p:nvCxnSpPr>
          <p:cNvPr id="1430" name="Google Shape;1430;p115"/>
          <p:cNvCxnSpPr/>
          <p:nvPr/>
        </p:nvCxnSpPr>
        <p:spPr>
          <a:xfrm>
            <a:off x="1447800" y="4019550"/>
            <a:ext cx="4572000" cy="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0"/>
              </a:srgbClr>
            </a:outerShdw>
          </a:effectLst>
        </p:spPr>
      </p:cxnSp>
      <p:sp>
        <p:nvSpPr>
          <p:cNvPr id="1431" name="Google Shape;1431;p115"/>
          <p:cNvSpPr/>
          <p:nvPr/>
        </p:nvSpPr>
        <p:spPr>
          <a:xfrm>
            <a:off x="2270760" y="1783080"/>
            <a:ext cx="4358640" cy="1549400"/>
          </a:xfrm>
          <a:custGeom>
            <a:rect b="b" l="l" r="r" t="t"/>
            <a:pathLst>
              <a:path extrusionOk="0" h="1549400" w="4358640">
                <a:moveTo>
                  <a:pt x="0" y="518160"/>
                </a:moveTo>
                <a:cubicBezTo>
                  <a:pt x="515620" y="1033780"/>
                  <a:pt x="1031240" y="1549400"/>
                  <a:pt x="1757680" y="1463040"/>
                </a:cubicBezTo>
                <a:cubicBezTo>
                  <a:pt x="2484120" y="1376680"/>
                  <a:pt x="3421380" y="688340"/>
                  <a:pt x="4358640" y="0"/>
                </a:cubicBezTo>
              </a:path>
            </a:pathLst>
          </a:custGeom>
          <a:noFill/>
          <a:ln cap="flat" cmpd="sng" w="38100">
            <a:solidFill>
              <a:srgbClr val="FF0066"/>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115"/>
          <p:cNvSpPr/>
          <p:nvPr/>
        </p:nvSpPr>
        <p:spPr>
          <a:xfrm>
            <a:off x="1584960" y="1935480"/>
            <a:ext cx="4358640" cy="1549400"/>
          </a:xfrm>
          <a:custGeom>
            <a:rect b="b" l="l" r="r" t="t"/>
            <a:pathLst>
              <a:path extrusionOk="0" h="1549400" w="4358640">
                <a:moveTo>
                  <a:pt x="0" y="518160"/>
                </a:moveTo>
                <a:cubicBezTo>
                  <a:pt x="515620" y="1033780"/>
                  <a:pt x="1031240" y="1549400"/>
                  <a:pt x="1757680" y="1463040"/>
                </a:cubicBezTo>
                <a:cubicBezTo>
                  <a:pt x="2484120" y="1376680"/>
                  <a:pt x="3421380" y="688340"/>
                  <a:pt x="4358640" y="0"/>
                </a:cubicBezTo>
              </a:path>
            </a:pathLst>
          </a:custGeom>
          <a:noFill/>
          <a:ln cap="flat" cmpd="sng" w="38100">
            <a:solidFill>
              <a:srgbClr val="0000CC"/>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115"/>
          <p:cNvSpPr txBox="1"/>
          <p:nvPr/>
        </p:nvSpPr>
        <p:spPr>
          <a:xfrm>
            <a:off x="5486400" y="1581150"/>
            <a:ext cx="72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LRMC</a:t>
            </a:r>
            <a:endParaRPr sz="1800">
              <a:solidFill>
                <a:schemeClr val="dk1"/>
              </a:solidFill>
              <a:latin typeface="Calibri"/>
              <a:ea typeface="Calibri"/>
              <a:cs typeface="Calibri"/>
              <a:sym typeface="Calibri"/>
            </a:endParaRPr>
          </a:p>
        </p:txBody>
      </p:sp>
      <p:sp>
        <p:nvSpPr>
          <p:cNvPr id="1434" name="Google Shape;1434;p115"/>
          <p:cNvSpPr txBox="1"/>
          <p:nvPr/>
        </p:nvSpPr>
        <p:spPr>
          <a:xfrm>
            <a:off x="6434716" y="1428750"/>
            <a:ext cx="662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LRAC</a:t>
            </a:r>
            <a:endParaRPr sz="1800">
              <a:solidFill>
                <a:schemeClr val="dk1"/>
              </a:solidFill>
              <a:latin typeface="Calibri"/>
              <a:ea typeface="Calibri"/>
              <a:cs typeface="Calibri"/>
              <a:sym typeface="Calibri"/>
            </a:endParaRPr>
          </a:p>
        </p:txBody>
      </p:sp>
      <p:sp>
        <p:nvSpPr>
          <p:cNvPr id="1435" name="Google Shape;1435;p115"/>
          <p:cNvSpPr txBox="1"/>
          <p:nvPr/>
        </p:nvSpPr>
        <p:spPr>
          <a:xfrm>
            <a:off x="574800" y="1581150"/>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Costs</a:t>
            </a:r>
            <a:endParaRPr b="1" sz="1800">
              <a:solidFill>
                <a:schemeClr val="dk1"/>
              </a:solidFill>
              <a:latin typeface="Calibri"/>
              <a:ea typeface="Calibri"/>
              <a:cs typeface="Calibri"/>
              <a:sym typeface="Calibri"/>
            </a:endParaRPr>
          </a:p>
        </p:txBody>
      </p:sp>
      <p:sp>
        <p:nvSpPr>
          <p:cNvPr id="1436" name="Google Shape;1436;p115"/>
          <p:cNvSpPr txBox="1"/>
          <p:nvPr/>
        </p:nvSpPr>
        <p:spPr>
          <a:xfrm>
            <a:off x="1297358" y="4031218"/>
            <a:ext cx="33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O</a:t>
            </a:r>
            <a:endParaRPr sz="1800">
              <a:solidFill>
                <a:schemeClr val="dk1"/>
              </a:solidFill>
              <a:latin typeface="Calibri"/>
              <a:ea typeface="Calibri"/>
              <a:cs typeface="Calibri"/>
              <a:sym typeface="Calibri"/>
            </a:endParaRPr>
          </a:p>
        </p:txBody>
      </p:sp>
      <p:sp>
        <p:nvSpPr>
          <p:cNvPr id="1437" name="Google Shape;1437;p115"/>
          <p:cNvSpPr txBox="1"/>
          <p:nvPr/>
        </p:nvSpPr>
        <p:spPr>
          <a:xfrm>
            <a:off x="5943600" y="3802618"/>
            <a:ext cx="870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p:txBody>
      </p:sp>
      <p:cxnSp>
        <p:nvCxnSpPr>
          <p:cNvPr id="1438" name="Google Shape;1438;p115"/>
          <p:cNvCxnSpPr/>
          <p:nvPr/>
        </p:nvCxnSpPr>
        <p:spPr>
          <a:xfrm>
            <a:off x="3886200" y="3257550"/>
            <a:ext cx="0" cy="762000"/>
          </a:xfrm>
          <a:prstGeom prst="straightConnector1">
            <a:avLst/>
          </a:prstGeom>
          <a:noFill/>
          <a:ln cap="flat" cmpd="sng" w="38100">
            <a:solidFill>
              <a:srgbClr val="006600"/>
            </a:solidFill>
            <a:prstDash val="dot"/>
            <a:round/>
            <a:headEnd len="sm" w="sm" type="none"/>
            <a:tailEnd len="sm" w="sm" type="none"/>
          </a:ln>
          <a:effectLst>
            <a:outerShdw blurRad="40000" rotWithShape="0" dir="5400000" dist="23000">
              <a:srgbClr val="000000">
                <a:alpha val="34900"/>
              </a:srgbClr>
            </a:outerShdw>
          </a:effectLst>
        </p:spPr>
      </p:cxnSp>
      <p:sp>
        <p:nvSpPr>
          <p:cNvPr id="1439" name="Google Shape;1439;p115"/>
          <p:cNvSpPr txBox="1"/>
          <p:nvPr>
            <p:ph idx="12" type="sldNum"/>
          </p:nvPr>
        </p:nvSpPr>
        <p:spPr>
          <a:xfrm>
            <a:off x="84805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0" name="Google Shape;1440;p115"/>
          <p:cNvSpPr txBox="1"/>
          <p:nvPr>
            <p:ph type="title"/>
          </p:nvPr>
        </p:nvSpPr>
        <p:spPr>
          <a:xfrm>
            <a:off x="655250" y="422500"/>
            <a:ext cx="82974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CC"/>
              </a:buClr>
              <a:buSzPts val="4400"/>
              <a:buFont typeface="Times New Roman"/>
              <a:buNone/>
            </a:pPr>
            <a:r>
              <a:rPr lang="en" sz="2400">
                <a:solidFill>
                  <a:schemeClr val="accent1"/>
                </a:solidFill>
              </a:rPr>
              <a:t>Long Run ATC (LRATC) &amp; Long Run Marginal Cost (LRMC)</a:t>
            </a:r>
            <a:endParaRPr sz="2400">
              <a:solidFill>
                <a:schemeClr val="accent1"/>
              </a:solidFill>
            </a:endParaRPr>
          </a:p>
        </p:txBody>
      </p:sp>
      <p:sp>
        <p:nvSpPr>
          <p:cNvPr id="1441" name="Google Shape;1441;p115"/>
          <p:cNvSpPr/>
          <p:nvPr/>
        </p:nvSpPr>
        <p:spPr>
          <a:xfrm>
            <a:off x="3775550" y="3191625"/>
            <a:ext cx="160800" cy="142200"/>
          </a:xfrm>
          <a:prstGeom prst="ellipse">
            <a:avLst/>
          </a:prstGeom>
          <a:solidFill>
            <a:srgbClr val="FFFF00"/>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dele template">
  <a:themeElements>
    <a:clrScheme name="Custom 347">
      <a:dk1>
        <a:srgbClr val="000000"/>
      </a:dk1>
      <a:lt1>
        <a:srgbClr val="FFFFFF"/>
      </a:lt1>
      <a:dk2>
        <a:srgbClr val="3F3F3F"/>
      </a:dk2>
      <a:lt2>
        <a:srgbClr val="F3F3F3"/>
      </a:lt2>
      <a:accent1>
        <a:srgbClr val="FF004E"/>
      </a:accent1>
      <a:accent2>
        <a:srgbClr val="901829"/>
      </a:accent2>
      <a:accent3>
        <a:srgbClr val="5AB1C9"/>
      </a:accent3>
      <a:accent4>
        <a:srgbClr val="66B368"/>
      </a:accent4>
      <a:accent5>
        <a:srgbClr val="EFAB00"/>
      </a:accent5>
      <a:accent6>
        <a:srgbClr val="E5804B"/>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