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4"/>
  </p:notesMasterIdLst>
  <p:sldIdLst>
    <p:sldId id="338" r:id="rId2"/>
    <p:sldId id="335" r:id="rId3"/>
    <p:sldId id="336" r:id="rId4"/>
    <p:sldId id="337" r:id="rId5"/>
    <p:sldId id="339" r:id="rId6"/>
    <p:sldId id="271" r:id="rId7"/>
    <p:sldId id="257" r:id="rId8"/>
    <p:sldId id="258" r:id="rId9"/>
    <p:sldId id="265" r:id="rId10"/>
    <p:sldId id="266" r:id="rId11"/>
    <p:sldId id="259" r:id="rId12"/>
    <p:sldId id="269" r:id="rId13"/>
    <p:sldId id="264" r:id="rId14"/>
    <p:sldId id="262" r:id="rId15"/>
    <p:sldId id="263" r:id="rId16"/>
    <p:sldId id="273" r:id="rId17"/>
    <p:sldId id="272" r:id="rId18"/>
    <p:sldId id="261" r:id="rId19"/>
    <p:sldId id="260" r:id="rId20"/>
    <p:sldId id="270" r:id="rId21"/>
    <p:sldId id="275" r:id="rId22"/>
    <p:sldId id="277" r:id="rId23"/>
    <p:sldId id="278" r:id="rId24"/>
    <p:sldId id="315" r:id="rId25"/>
    <p:sldId id="284" r:id="rId26"/>
    <p:sldId id="280" r:id="rId27"/>
    <p:sldId id="281" r:id="rId28"/>
    <p:sldId id="285" r:id="rId29"/>
    <p:sldId id="279" r:id="rId30"/>
    <p:sldId id="319" r:id="rId31"/>
    <p:sldId id="306" r:id="rId32"/>
    <p:sldId id="307" r:id="rId33"/>
    <p:sldId id="308" r:id="rId34"/>
    <p:sldId id="296" r:id="rId35"/>
    <p:sldId id="314" r:id="rId36"/>
    <p:sldId id="276" r:id="rId37"/>
    <p:sldId id="286" r:id="rId38"/>
    <p:sldId id="287" r:id="rId39"/>
    <p:sldId id="288" r:id="rId40"/>
    <p:sldId id="289" r:id="rId41"/>
    <p:sldId id="292" r:id="rId42"/>
    <p:sldId id="293" r:id="rId43"/>
    <p:sldId id="294" r:id="rId44"/>
    <p:sldId id="342" r:id="rId45"/>
    <p:sldId id="295" r:id="rId46"/>
    <p:sldId id="297" r:id="rId47"/>
    <p:sldId id="298" r:id="rId48"/>
    <p:sldId id="300" r:id="rId49"/>
    <p:sldId id="303" r:id="rId50"/>
    <p:sldId id="304" r:id="rId51"/>
    <p:sldId id="305" r:id="rId52"/>
    <p:sldId id="309" r:id="rId53"/>
    <p:sldId id="310" r:id="rId54"/>
    <p:sldId id="311" r:id="rId55"/>
    <p:sldId id="312" r:id="rId56"/>
    <p:sldId id="313" r:id="rId57"/>
    <p:sldId id="316" r:id="rId58"/>
    <p:sldId id="318" r:id="rId59"/>
    <p:sldId id="324" r:id="rId60"/>
    <p:sldId id="321" r:id="rId61"/>
    <p:sldId id="322" r:id="rId62"/>
    <p:sldId id="323" r:id="rId63"/>
    <p:sldId id="325" r:id="rId64"/>
    <p:sldId id="334" r:id="rId65"/>
    <p:sldId id="327" r:id="rId66"/>
    <p:sldId id="328" r:id="rId67"/>
    <p:sldId id="329" r:id="rId68"/>
    <p:sldId id="330" r:id="rId69"/>
    <p:sldId id="331" r:id="rId70"/>
    <p:sldId id="332" r:id="rId71"/>
    <p:sldId id="333" r:id="rId72"/>
    <p:sldId id="348" r:id="rId73"/>
    <p:sldId id="349" r:id="rId74"/>
    <p:sldId id="350" r:id="rId75"/>
    <p:sldId id="351" r:id="rId76"/>
    <p:sldId id="344" r:id="rId77"/>
    <p:sldId id="366" r:id="rId78"/>
    <p:sldId id="364" r:id="rId79"/>
    <p:sldId id="355" r:id="rId80"/>
    <p:sldId id="346" r:id="rId81"/>
    <p:sldId id="347" r:id="rId82"/>
    <p:sldId id="352" r:id="rId83"/>
    <p:sldId id="353" r:id="rId84"/>
    <p:sldId id="354" r:id="rId85"/>
    <p:sldId id="356" r:id="rId86"/>
    <p:sldId id="358" r:id="rId87"/>
    <p:sldId id="360" r:id="rId88"/>
    <p:sldId id="362" r:id="rId89"/>
    <p:sldId id="363" r:id="rId90"/>
    <p:sldId id="359" r:id="rId91"/>
    <p:sldId id="361" r:id="rId92"/>
    <p:sldId id="365" r:id="rId9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12.wmf"/><Relationship Id="rId1" Type="http://schemas.openxmlformats.org/officeDocument/2006/relationships/image" Target="../media/image14.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12.wmf"/><Relationship Id="rId1" Type="http://schemas.openxmlformats.org/officeDocument/2006/relationships/image" Target="../media/image11.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F08B4E5-690E-4D47-A11B-7A1638E85CEA}" type="datetimeFigureOut">
              <a:rPr lang="en-US" smtClean="0"/>
              <a:pPr/>
              <a:t>6/29/2020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B21AA15-7B9E-4ABA-B036-EC94E3B1B362}" type="slidenum">
              <a:rPr lang="en-US" smtClean="0"/>
              <a:pPr/>
              <a:t>‹#›</a:t>
            </a:fld>
            <a:endParaRPr lang="en-US"/>
          </a:p>
        </p:txBody>
      </p:sp>
    </p:spTree>
    <p:extLst>
      <p:ext uri="{BB962C8B-B14F-4D97-AF65-F5344CB8AC3E}">
        <p14:creationId xmlns:p14="http://schemas.microsoft.com/office/powerpoint/2010/main" val="14672141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ChangeArrowheads="1"/>
          </p:cNvSpPr>
          <p:nvPr/>
        </p:nvSpPr>
        <p:spPr bwMode="auto">
          <a:xfrm>
            <a:off x="3886200" y="0"/>
            <a:ext cx="2971800" cy="457200"/>
          </a:xfrm>
          <a:prstGeom prst="rect">
            <a:avLst/>
          </a:prstGeom>
          <a:noFill/>
          <a:ln w="12700">
            <a:noFill/>
            <a:miter lim="800000"/>
            <a:headEnd/>
            <a:tailEnd/>
          </a:ln>
        </p:spPr>
        <p:txBody>
          <a:bodyPr wrap="none" anchor="ctr"/>
          <a:lstStyle/>
          <a:p>
            <a:endParaRPr lang="en-US" dirty="0"/>
          </a:p>
        </p:txBody>
      </p:sp>
      <p:sp>
        <p:nvSpPr>
          <p:cNvPr id="31747" name="Rectangle 3"/>
          <p:cNvSpPr>
            <a:spLocks noChangeArrowheads="1"/>
          </p:cNvSpPr>
          <p:nvPr/>
        </p:nvSpPr>
        <p:spPr bwMode="auto">
          <a:xfrm>
            <a:off x="3886200" y="8686800"/>
            <a:ext cx="2971800" cy="457200"/>
          </a:xfrm>
          <a:prstGeom prst="rect">
            <a:avLst/>
          </a:prstGeom>
          <a:noFill/>
          <a:ln w="12700">
            <a:noFill/>
            <a:miter lim="800000"/>
            <a:headEnd/>
            <a:tailEnd/>
          </a:ln>
        </p:spPr>
        <p:txBody>
          <a:bodyPr lIns="19050" tIns="0" rIns="19050" bIns="0" anchor="b"/>
          <a:lstStyle/>
          <a:p>
            <a:pPr algn="r"/>
            <a:r>
              <a:rPr lang="en-US" sz="1000" dirty="0"/>
              <a:t>5</a:t>
            </a:r>
          </a:p>
        </p:txBody>
      </p:sp>
      <p:sp>
        <p:nvSpPr>
          <p:cNvPr id="31748" name="Rectangle 4"/>
          <p:cNvSpPr>
            <a:spLocks noChangeArrowheads="1"/>
          </p:cNvSpPr>
          <p:nvPr/>
        </p:nvSpPr>
        <p:spPr bwMode="auto">
          <a:xfrm>
            <a:off x="0" y="8686800"/>
            <a:ext cx="2971800" cy="457200"/>
          </a:xfrm>
          <a:prstGeom prst="rect">
            <a:avLst/>
          </a:prstGeom>
          <a:noFill/>
          <a:ln w="12700">
            <a:noFill/>
            <a:miter lim="800000"/>
            <a:headEnd/>
            <a:tailEnd/>
          </a:ln>
        </p:spPr>
        <p:txBody>
          <a:bodyPr wrap="none" anchor="ctr"/>
          <a:lstStyle/>
          <a:p>
            <a:endParaRPr lang="en-US" dirty="0"/>
          </a:p>
        </p:txBody>
      </p:sp>
      <p:sp>
        <p:nvSpPr>
          <p:cNvPr id="31749" name="Rectangle 5"/>
          <p:cNvSpPr>
            <a:spLocks noChangeArrowheads="1"/>
          </p:cNvSpPr>
          <p:nvPr/>
        </p:nvSpPr>
        <p:spPr bwMode="auto">
          <a:xfrm>
            <a:off x="0" y="0"/>
            <a:ext cx="2971800" cy="457200"/>
          </a:xfrm>
          <a:prstGeom prst="rect">
            <a:avLst/>
          </a:prstGeom>
          <a:noFill/>
          <a:ln w="12700">
            <a:noFill/>
            <a:miter lim="800000"/>
            <a:headEnd/>
            <a:tailEnd/>
          </a:ln>
        </p:spPr>
        <p:txBody>
          <a:bodyPr wrap="none" anchor="ctr"/>
          <a:lstStyle/>
          <a:p>
            <a:endParaRPr lang="en-US" dirty="0"/>
          </a:p>
        </p:txBody>
      </p:sp>
      <p:sp>
        <p:nvSpPr>
          <p:cNvPr id="31750" name="Rectangle 6"/>
          <p:cNvSpPr>
            <a:spLocks noGrp="1" noRot="1" noChangeAspect="1" noChangeArrowheads="1" noTextEdit="1"/>
          </p:cNvSpPr>
          <p:nvPr>
            <p:ph type="sldImg"/>
          </p:nvPr>
        </p:nvSpPr>
        <p:spPr>
          <a:xfrm>
            <a:off x="1150938" y="692150"/>
            <a:ext cx="4556125" cy="3416300"/>
          </a:xfrm>
          <a:ln cap="flat"/>
        </p:spPr>
      </p:sp>
      <p:sp>
        <p:nvSpPr>
          <p:cNvPr id="31751" name="Rectangle 7"/>
          <p:cNvSpPr>
            <a:spLocks noGrp="1" noChangeArrowheads="1"/>
          </p:cNvSpPr>
          <p:nvPr>
            <p:ph type="body" idx="1"/>
          </p:nvPr>
        </p:nvSpPr>
        <p:spPr>
          <a:noFill/>
          <a:ln w="9525"/>
        </p:spPr>
        <p:txBody>
          <a:bodyPr/>
          <a:lstStyle/>
          <a:p>
            <a:endParaRPr lang="en-US" dirty="0" smtClean="0"/>
          </a:p>
        </p:txBody>
      </p:sp>
    </p:spTree>
    <p:extLst>
      <p:ext uri="{BB962C8B-B14F-4D97-AF65-F5344CB8AC3E}">
        <p14:creationId xmlns:p14="http://schemas.microsoft.com/office/powerpoint/2010/main" val="7874965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026"/>
          <p:cNvSpPr>
            <a:spLocks noChangeArrowheads="1"/>
          </p:cNvSpPr>
          <p:nvPr/>
        </p:nvSpPr>
        <p:spPr bwMode="auto">
          <a:xfrm>
            <a:off x="3886200" y="0"/>
            <a:ext cx="2971800" cy="457200"/>
          </a:xfrm>
          <a:prstGeom prst="rect">
            <a:avLst/>
          </a:prstGeom>
          <a:noFill/>
          <a:ln w="12700">
            <a:noFill/>
            <a:miter lim="800000"/>
            <a:headEnd/>
            <a:tailEnd/>
          </a:ln>
        </p:spPr>
        <p:txBody>
          <a:bodyPr wrap="none" anchor="ctr"/>
          <a:lstStyle/>
          <a:p>
            <a:endParaRPr lang="en-US" dirty="0"/>
          </a:p>
        </p:txBody>
      </p:sp>
      <p:sp>
        <p:nvSpPr>
          <p:cNvPr id="32771" name="Rectangle 1027"/>
          <p:cNvSpPr>
            <a:spLocks noChangeArrowheads="1"/>
          </p:cNvSpPr>
          <p:nvPr/>
        </p:nvSpPr>
        <p:spPr bwMode="auto">
          <a:xfrm>
            <a:off x="3886200" y="8686800"/>
            <a:ext cx="2971800" cy="457200"/>
          </a:xfrm>
          <a:prstGeom prst="rect">
            <a:avLst/>
          </a:prstGeom>
          <a:noFill/>
          <a:ln w="12700">
            <a:noFill/>
            <a:miter lim="800000"/>
            <a:headEnd/>
            <a:tailEnd/>
          </a:ln>
        </p:spPr>
        <p:txBody>
          <a:bodyPr lIns="19050" tIns="0" rIns="19050" bIns="0" anchor="b"/>
          <a:lstStyle/>
          <a:p>
            <a:pPr algn="r"/>
            <a:r>
              <a:rPr lang="en-US" sz="1000" dirty="0"/>
              <a:t>6</a:t>
            </a:r>
          </a:p>
        </p:txBody>
      </p:sp>
      <p:sp>
        <p:nvSpPr>
          <p:cNvPr id="32772" name="Rectangle 1028"/>
          <p:cNvSpPr>
            <a:spLocks noChangeArrowheads="1"/>
          </p:cNvSpPr>
          <p:nvPr/>
        </p:nvSpPr>
        <p:spPr bwMode="auto">
          <a:xfrm>
            <a:off x="0" y="8686800"/>
            <a:ext cx="2971800" cy="457200"/>
          </a:xfrm>
          <a:prstGeom prst="rect">
            <a:avLst/>
          </a:prstGeom>
          <a:noFill/>
          <a:ln w="12700">
            <a:noFill/>
            <a:miter lim="800000"/>
            <a:headEnd/>
            <a:tailEnd/>
          </a:ln>
        </p:spPr>
        <p:txBody>
          <a:bodyPr wrap="none" anchor="ctr"/>
          <a:lstStyle/>
          <a:p>
            <a:endParaRPr lang="en-US" dirty="0"/>
          </a:p>
        </p:txBody>
      </p:sp>
      <p:sp>
        <p:nvSpPr>
          <p:cNvPr id="32773" name="Rectangle 1029"/>
          <p:cNvSpPr>
            <a:spLocks noChangeArrowheads="1"/>
          </p:cNvSpPr>
          <p:nvPr/>
        </p:nvSpPr>
        <p:spPr bwMode="auto">
          <a:xfrm>
            <a:off x="0" y="0"/>
            <a:ext cx="2971800" cy="457200"/>
          </a:xfrm>
          <a:prstGeom prst="rect">
            <a:avLst/>
          </a:prstGeom>
          <a:noFill/>
          <a:ln w="12700">
            <a:noFill/>
            <a:miter lim="800000"/>
            <a:headEnd/>
            <a:tailEnd/>
          </a:ln>
        </p:spPr>
        <p:txBody>
          <a:bodyPr wrap="none" anchor="ctr"/>
          <a:lstStyle/>
          <a:p>
            <a:endParaRPr lang="en-US" dirty="0"/>
          </a:p>
        </p:txBody>
      </p:sp>
      <p:sp>
        <p:nvSpPr>
          <p:cNvPr id="32774" name="Rectangle 1030"/>
          <p:cNvSpPr>
            <a:spLocks noGrp="1" noRot="1" noChangeAspect="1" noChangeArrowheads="1" noTextEdit="1"/>
          </p:cNvSpPr>
          <p:nvPr>
            <p:ph type="sldImg"/>
          </p:nvPr>
        </p:nvSpPr>
        <p:spPr>
          <a:xfrm>
            <a:off x="1150938" y="692150"/>
            <a:ext cx="4556125" cy="3416300"/>
          </a:xfrm>
          <a:ln cap="flat"/>
        </p:spPr>
      </p:sp>
      <p:sp>
        <p:nvSpPr>
          <p:cNvPr id="32775" name="Rectangle 1031"/>
          <p:cNvSpPr>
            <a:spLocks noGrp="1" noChangeArrowheads="1"/>
          </p:cNvSpPr>
          <p:nvPr>
            <p:ph type="body" idx="1"/>
          </p:nvPr>
        </p:nvSpPr>
        <p:spPr>
          <a:noFill/>
          <a:ln w="9525"/>
        </p:spPr>
        <p:txBody>
          <a:bodyPr/>
          <a:lstStyle/>
          <a:p>
            <a:endParaRPr lang="en-US" dirty="0" smtClean="0"/>
          </a:p>
        </p:txBody>
      </p:sp>
    </p:spTree>
    <p:extLst>
      <p:ext uri="{BB962C8B-B14F-4D97-AF65-F5344CB8AC3E}">
        <p14:creationId xmlns:p14="http://schemas.microsoft.com/office/powerpoint/2010/main" val="10263300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ChangeArrowheads="1"/>
          </p:cNvSpPr>
          <p:nvPr/>
        </p:nvSpPr>
        <p:spPr bwMode="auto">
          <a:xfrm>
            <a:off x="3886200" y="0"/>
            <a:ext cx="2971800" cy="457200"/>
          </a:xfrm>
          <a:prstGeom prst="rect">
            <a:avLst/>
          </a:prstGeom>
          <a:noFill/>
          <a:ln w="12700">
            <a:noFill/>
            <a:miter lim="800000"/>
            <a:headEnd/>
            <a:tailEnd/>
          </a:ln>
        </p:spPr>
        <p:txBody>
          <a:bodyPr wrap="none" anchor="ctr"/>
          <a:lstStyle/>
          <a:p>
            <a:endParaRPr lang="en-US"/>
          </a:p>
        </p:txBody>
      </p:sp>
      <p:sp>
        <p:nvSpPr>
          <p:cNvPr id="34819" name="Rectangle 3"/>
          <p:cNvSpPr>
            <a:spLocks noChangeArrowheads="1"/>
          </p:cNvSpPr>
          <p:nvPr/>
        </p:nvSpPr>
        <p:spPr bwMode="auto">
          <a:xfrm>
            <a:off x="3886200" y="8686800"/>
            <a:ext cx="2971800" cy="457200"/>
          </a:xfrm>
          <a:prstGeom prst="rect">
            <a:avLst/>
          </a:prstGeom>
          <a:noFill/>
          <a:ln w="12700">
            <a:noFill/>
            <a:miter lim="800000"/>
            <a:headEnd/>
            <a:tailEnd/>
          </a:ln>
        </p:spPr>
        <p:txBody>
          <a:bodyPr lIns="19050" tIns="0" rIns="19050" bIns="0" anchor="b"/>
          <a:lstStyle/>
          <a:p>
            <a:pPr algn="r"/>
            <a:r>
              <a:rPr lang="en-US" sz="1000"/>
              <a:t>8</a:t>
            </a:r>
          </a:p>
        </p:txBody>
      </p:sp>
      <p:sp>
        <p:nvSpPr>
          <p:cNvPr id="34820" name="Rectangle 4"/>
          <p:cNvSpPr>
            <a:spLocks noChangeArrowheads="1"/>
          </p:cNvSpPr>
          <p:nvPr/>
        </p:nvSpPr>
        <p:spPr bwMode="auto">
          <a:xfrm>
            <a:off x="0" y="8686800"/>
            <a:ext cx="2971800" cy="457200"/>
          </a:xfrm>
          <a:prstGeom prst="rect">
            <a:avLst/>
          </a:prstGeom>
          <a:noFill/>
          <a:ln w="12700">
            <a:noFill/>
            <a:miter lim="800000"/>
            <a:headEnd/>
            <a:tailEnd/>
          </a:ln>
        </p:spPr>
        <p:txBody>
          <a:bodyPr wrap="none" anchor="ctr"/>
          <a:lstStyle/>
          <a:p>
            <a:endParaRPr lang="en-US"/>
          </a:p>
        </p:txBody>
      </p:sp>
      <p:sp>
        <p:nvSpPr>
          <p:cNvPr id="34821" name="Rectangle 5"/>
          <p:cNvSpPr>
            <a:spLocks noChangeArrowheads="1"/>
          </p:cNvSpPr>
          <p:nvPr/>
        </p:nvSpPr>
        <p:spPr bwMode="auto">
          <a:xfrm>
            <a:off x="0" y="0"/>
            <a:ext cx="2971800" cy="457200"/>
          </a:xfrm>
          <a:prstGeom prst="rect">
            <a:avLst/>
          </a:prstGeom>
          <a:noFill/>
          <a:ln w="12700">
            <a:noFill/>
            <a:miter lim="800000"/>
            <a:headEnd/>
            <a:tailEnd/>
          </a:ln>
        </p:spPr>
        <p:txBody>
          <a:bodyPr wrap="none" anchor="ctr"/>
          <a:lstStyle/>
          <a:p>
            <a:endParaRPr lang="en-US"/>
          </a:p>
        </p:txBody>
      </p:sp>
      <p:sp>
        <p:nvSpPr>
          <p:cNvPr id="34822" name="Rectangle 6"/>
          <p:cNvSpPr>
            <a:spLocks noGrp="1" noRot="1" noChangeAspect="1" noChangeArrowheads="1" noTextEdit="1"/>
          </p:cNvSpPr>
          <p:nvPr>
            <p:ph type="sldImg"/>
          </p:nvPr>
        </p:nvSpPr>
        <p:spPr>
          <a:xfrm>
            <a:off x="1150938" y="692150"/>
            <a:ext cx="4556125" cy="3416300"/>
          </a:xfrm>
          <a:ln cap="flat"/>
        </p:spPr>
      </p:sp>
      <p:sp>
        <p:nvSpPr>
          <p:cNvPr id="34823" name="Rectangle 7"/>
          <p:cNvSpPr>
            <a:spLocks noGrp="1" noChangeArrowheads="1"/>
          </p:cNvSpPr>
          <p:nvPr>
            <p:ph type="body" idx="1"/>
          </p:nvPr>
        </p:nvSpPr>
        <p:spPr>
          <a:noFill/>
          <a:ln w="9525"/>
        </p:spPr>
        <p:txBody>
          <a:bodyPr/>
          <a:lstStyle/>
          <a:p>
            <a:endParaRPr lang="en-US" smtClean="0"/>
          </a:p>
        </p:txBody>
      </p:sp>
    </p:spTree>
    <p:extLst>
      <p:ext uri="{BB962C8B-B14F-4D97-AF65-F5344CB8AC3E}">
        <p14:creationId xmlns:p14="http://schemas.microsoft.com/office/powerpoint/2010/main" val="41899787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ChangeArrowheads="1"/>
          </p:cNvSpPr>
          <p:nvPr/>
        </p:nvSpPr>
        <p:spPr bwMode="auto">
          <a:xfrm>
            <a:off x="3886200" y="0"/>
            <a:ext cx="2971800" cy="457200"/>
          </a:xfrm>
          <a:prstGeom prst="rect">
            <a:avLst/>
          </a:prstGeom>
          <a:noFill/>
          <a:ln w="12700">
            <a:noFill/>
            <a:miter lim="800000"/>
            <a:headEnd/>
            <a:tailEnd/>
          </a:ln>
        </p:spPr>
        <p:txBody>
          <a:bodyPr wrap="none" anchor="ctr"/>
          <a:lstStyle/>
          <a:p>
            <a:endParaRPr lang="en-US"/>
          </a:p>
        </p:txBody>
      </p:sp>
      <p:sp>
        <p:nvSpPr>
          <p:cNvPr id="35843" name="Rectangle 3"/>
          <p:cNvSpPr>
            <a:spLocks noChangeArrowheads="1"/>
          </p:cNvSpPr>
          <p:nvPr/>
        </p:nvSpPr>
        <p:spPr bwMode="auto">
          <a:xfrm>
            <a:off x="3886200" y="8686800"/>
            <a:ext cx="2971800" cy="457200"/>
          </a:xfrm>
          <a:prstGeom prst="rect">
            <a:avLst/>
          </a:prstGeom>
          <a:noFill/>
          <a:ln w="12700">
            <a:noFill/>
            <a:miter lim="800000"/>
            <a:headEnd/>
            <a:tailEnd/>
          </a:ln>
        </p:spPr>
        <p:txBody>
          <a:bodyPr lIns="19050" tIns="0" rIns="19050" bIns="0" anchor="b"/>
          <a:lstStyle/>
          <a:p>
            <a:pPr algn="r"/>
            <a:r>
              <a:rPr lang="en-US" sz="1000"/>
              <a:t>9</a:t>
            </a:r>
          </a:p>
        </p:txBody>
      </p:sp>
      <p:sp>
        <p:nvSpPr>
          <p:cNvPr id="35844" name="Rectangle 4"/>
          <p:cNvSpPr>
            <a:spLocks noChangeArrowheads="1"/>
          </p:cNvSpPr>
          <p:nvPr/>
        </p:nvSpPr>
        <p:spPr bwMode="auto">
          <a:xfrm>
            <a:off x="0" y="8686800"/>
            <a:ext cx="2971800" cy="457200"/>
          </a:xfrm>
          <a:prstGeom prst="rect">
            <a:avLst/>
          </a:prstGeom>
          <a:noFill/>
          <a:ln w="12700">
            <a:noFill/>
            <a:miter lim="800000"/>
            <a:headEnd/>
            <a:tailEnd/>
          </a:ln>
        </p:spPr>
        <p:txBody>
          <a:bodyPr wrap="none" anchor="ctr"/>
          <a:lstStyle/>
          <a:p>
            <a:endParaRPr lang="en-US"/>
          </a:p>
        </p:txBody>
      </p:sp>
      <p:sp>
        <p:nvSpPr>
          <p:cNvPr id="35845" name="Rectangle 5"/>
          <p:cNvSpPr>
            <a:spLocks noChangeArrowheads="1"/>
          </p:cNvSpPr>
          <p:nvPr/>
        </p:nvSpPr>
        <p:spPr bwMode="auto">
          <a:xfrm>
            <a:off x="0" y="0"/>
            <a:ext cx="2971800" cy="457200"/>
          </a:xfrm>
          <a:prstGeom prst="rect">
            <a:avLst/>
          </a:prstGeom>
          <a:noFill/>
          <a:ln w="12700">
            <a:noFill/>
            <a:miter lim="800000"/>
            <a:headEnd/>
            <a:tailEnd/>
          </a:ln>
        </p:spPr>
        <p:txBody>
          <a:bodyPr wrap="none" anchor="ctr"/>
          <a:lstStyle/>
          <a:p>
            <a:endParaRPr lang="en-US"/>
          </a:p>
        </p:txBody>
      </p:sp>
      <p:sp>
        <p:nvSpPr>
          <p:cNvPr id="35846" name="Rectangle 6"/>
          <p:cNvSpPr>
            <a:spLocks noGrp="1" noRot="1" noChangeAspect="1" noChangeArrowheads="1" noTextEdit="1"/>
          </p:cNvSpPr>
          <p:nvPr>
            <p:ph type="sldImg"/>
          </p:nvPr>
        </p:nvSpPr>
        <p:spPr>
          <a:xfrm>
            <a:off x="1150938" y="692150"/>
            <a:ext cx="4556125" cy="3416300"/>
          </a:xfrm>
          <a:ln cap="flat"/>
        </p:spPr>
      </p:sp>
      <p:sp>
        <p:nvSpPr>
          <p:cNvPr id="35847" name="Rectangle 7"/>
          <p:cNvSpPr>
            <a:spLocks noGrp="1" noChangeArrowheads="1"/>
          </p:cNvSpPr>
          <p:nvPr>
            <p:ph type="body" idx="1"/>
          </p:nvPr>
        </p:nvSpPr>
        <p:spPr>
          <a:noFill/>
          <a:ln w="9525"/>
        </p:spPr>
        <p:txBody>
          <a:bodyPr/>
          <a:lstStyle/>
          <a:p>
            <a:endParaRPr lang="en-US" smtClean="0"/>
          </a:p>
        </p:txBody>
      </p:sp>
    </p:spTree>
    <p:extLst>
      <p:ext uri="{BB962C8B-B14F-4D97-AF65-F5344CB8AC3E}">
        <p14:creationId xmlns:p14="http://schemas.microsoft.com/office/powerpoint/2010/main" val="6638889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ChangeArrowheads="1"/>
          </p:cNvSpPr>
          <p:nvPr/>
        </p:nvSpPr>
        <p:spPr bwMode="auto">
          <a:xfrm>
            <a:off x="3886200" y="0"/>
            <a:ext cx="2971800" cy="457200"/>
          </a:xfrm>
          <a:prstGeom prst="rect">
            <a:avLst/>
          </a:prstGeom>
          <a:noFill/>
          <a:ln w="12700">
            <a:noFill/>
            <a:miter lim="800000"/>
            <a:headEnd/>
            <a:tailEnd/>
          </a:ln>
        </p:spPr>
        <p:txBody>
          <a:bodyPr wrap="none" anchor="ctr"/>
          <a:lstStyle/>
          <a:p>
            <a:endParaRPr lang="en-US"/>
          </a:p>
        </p:txBody>
      </p:sp>
      <p:sp>
        <p:nvSpPr>
          <p:cNvPr id="33795" name="Rectangle 3"/>
          <p:cNvSpPr>
            <a:spLocks noChangeArrowheads="1"/>
          </p:cNvSpPr>
          <p:nvPr/>
        </p:nvSpPr>
        <p:spPr bwMode="auto">
          <a:xfrm>
            <a:off x="3886200" y="8686800"/>
            <a:ext cx="2971800" cy="457200"/>
          </a:xfrm>
          <a:prstGeom prst="rect">
            <a:avLst/>
          </a:prstGeom>
          <a:noFill/>
          <a:ln w="12700">
            <a:noFill/>
            <a:miter lim="800000"/>
            <a:headEnd/>
            <a:tailEnd/>
          </a:ln>
        </p:spPr>
        <p:txBody>
          <a:bodyPr lIns="19050" tIns="0" rIns="19050" bIns="0" anchor="b"/>
          <a:lstStyle/>
          <a:p>
            <a:pPr algn="r"/>
            <a:r>
              <a:rPr lang="en-US" sz="1000"/>
              <a:t>6</a:t>
            </a:r>
          </a:p>
        </p:txBody>
      </p:sp>
      <p:sp>
        <p:nvSpPr>
          <p:cNvPr id="33796" name="Rectangle 4"/>
          <p:cNvSpPr>
            <a:spLocks noChangeArrowheads="1"/>
          </p:cNvSpPr>
          <p:nvPr/>
        </p:nvSpPr>
        <p:spPr bwMode="auto">
          <a:xfrm>
            <a:off x="0" y="8686800"/>
            <a:ext cx="2971800" cy="457200"/>
          </a:xfrm>
          <a:prstGeom prst="rect">
            <a:avLst/>
          </a:prstGeom>
          <a:noFill/>
          <a:ln w="12700">
            <a:noFill/>
            <a:miter lim="800000"/>
            <a:headEnd/>
            <a:tailEnd/>
          </a:ln>
        </p:spPr>
        <p:txBody>
          <a:bodyPr wrap="none" anchor="ctr"/>
          <a:lstStyle/>
          <a:p>
            <a:endParaRPr lang="en-US"/>
          </a:p>
        </p:txBody>
      </p:sp>
      <p:sp>
        <p:nvSpPr>
          <p:cNvPr id="33797" name="Rectangle 5"/>
          <p:cNvSpPr>
            <a:spLocks noChangeArrowheads="1"/>
          </p:cNvSpPr>
          <p:nvPr/>
        </p:nvSpPr>
        <p:spPr bwMode="auto">
          <a:xfrm>
            <a:off x="0" y="0"/>
            <a:ext cx="2971800" cy="457200"/>
          </a:xfrm>
          <a:prstGeom prst="rect">
            <a:avLst/>
          </a:prstGeom>
          <a:noFill/>
          <a:ln w="12700">
            <a:noFill/>
            <a:miter lim="800000"/>
            <a:headEnd/>
            <a:tailEnd/>
          </a:ln>
        </p:spPr>
        <p:txBody>
          <a:bodyPr wrap="none" anchor="ctr"/>
          <a:lstStyle/>
          <a:p>
            <a:endParaRPr lang="en-US"/>
          </a:p>
        </p:txBody>
      </p:sp>
      <p:sp>
        <p:nvSpPr>
          <p:cNvPr id="33798" name="Rectangle 6"/>
          <p:cNvSpPr>
            <a:spLocks noGrp="1" noRot="1" noChangeAspect="1" noChangeArrowheads="1" noTextEdit="1"/>
          </p:cNvSpPr>
          <p:nvPr>
            <p:ph type="sldImg"/>
          </p:nvPr>
        </p:nvSpPr>
        <p:spPr>
          <a:xfrm>
            <a:off x="1150938" y="692150"/>
            <a:ext cx="4556125" cy="3416300"/>
          </a:xfrm>
          <a:ln cap="flat"/>
        </p:spPr>
      </p:sp>
      <p:sp>
        <p:nvSpPr>
          <p:cNvPr id="33799" name="Rectangle 7"/>
          <p:cNvSpPr>
            <a:spLocks noGrp="1" noChangeArrowheads="1"/>
          </p:cNvSpPr>
          <p:nvPr>
            <p:ph type="body" idx="1"/>
          </p:nvPr>
        </p:nvSpPr>
        <p:spPr>
          <a:noFill/>
          <a:ln w="9525"/>
        </p:spPr>
        <p:txBody>
          <a:bodyPr/>
          <a:lstStyle/>
          <a:p>
            <a:endParaRPr lang="en-US" smtClean="0"/>
          </a:p>
        </p:txBody>
      </p:sp>
    </p:spTree>
    <p:extLst>
      <p:ext uri="{BB962C8B-B14F-4D97-AF65-F5344CB8AC3E}">
        <p14:creationId xmlns:p14="http://schemas.microsoft.com/office/powerpoint/2010/main" val="38938574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ChangeArrowheads="1"/>
          </p:cNvSpPr>
          <p:nvPr/>
        </p:nvSpPr>
        <p:spPr bwMode="auto">
          <a:xfrm>
            <a:off x="3886200" y="0"/>
            <a:ext cx="2971800" cy="457200"/>
          </a:xfrm>
          <a:prstGeom prst="rect">
            <a:avLst/>
          </a:prstGeom>
          <a:noFill/>
          <a:ln w="12699">
            <a:noFill/>
            <a:miter lim="800000"/>
            <a:headEnd/>
            <a:tailEnd/>
          </a:ln>
        </p:spPr>
        <p:txBody>
          <a:bodyPr wrap="none" anchor="ctr"/>
          <a:lstStyle/>
          <a:p>
            <a:endParaRPr lang="en-US"/>
          </a:p>
        </p:txBody>
      </p:sp>
      <p:sp>
        <p:nvSpPr>
          <p:cNvPr id="34819" name="Rectangle 3"/>
          <p:cNvSpPr>
            <a:spLocks noChangeArrowheads="1"/>
          </p:cNvSpPr>
          <p:nvPr/>
        </p:nvSpPr>
        <p:spPr bwMode="auto">
          <a:xfrm>
            <a:off x="3886200" y="8686800"/>
            <a:ext cx="2971800" cy="457200"/>
          </a:xfrm>
          <a:prstGeom prst="rect">
            <a:avLst/>
          </a:prstGeom>
          <a:noFill/>
          <a:ln w="12699">
            <a:noFill/>
            <a:miter lim="800000"/>
            <a:headEnd/>
            <a:tailEnd/>
          </a:ln>
        </p:spPr>
        <p:txBody>
          <a:bodyPr lIns="19050" tIns="0" rIns="19050" bIns="0" anchor="b"/>
          <a:lstStyle/>
          <a:p>
            <a:pPr algn="r"/>
            <a:r>
              <a:rPr lang="en-US" sz="1000"/>
              <a:t>4</a:t>
            </a:r>
          </a:p>
        </p:txBody>
      </p:sp>
      <p:sp>
        <p:nvSpPr>
          <p:cNvPr id="34820" name="Rectangle 4"/>
          <p:cNvSpPr>
            <a:spLocks noChangeArrowheads="1"/>
          </p:cNvSpPr>
          <p:nvPr/>
        </p:nvSpPr>
        <p:spPr bwMode="auto">
          <a:xfrm>
            <a:off x="0" y="8686800"/>
            <a:ext cx="2971800" cy="457200"/>
          </a:xfrm>
          <a:prstGeom prst="rect">
            <a:avLst/>
          </a:prstGeom>
          <a:noFill/>
          <a:ln w="12699">
            <a:noFill/>
            <a:miter lim="800000"/>
            <a:headEnd/>
            <a:tailEnd/>
          </a:ln>
        </p:spPr>
        <p:txBody>
          <a:bodyPr wrap="none" anchor="ctr"/>
          <a:lstStyle/>
          <a:p>
            <a:endParaRPr lang="en-US"/>
          </a:p>
        </p:txBody>
      </p:sp>
      <p:sp>
        <p:nvSpPr>
          <p:cNvPr id="34821" name="Rectangle 5"/>
          <p:cNvSpPr>
            <a:spLocks noChangeArrowheads="1"/>
          </p:cNvSpPr>
          <p:nvPr/>
        </p:nvSpPr>
        <p:spPr bwMode="auto">
          <a:xfrm>
            <a:off x="0" y="0"/>
            <a:ext cx="2971800" cy="457200"/>
          </a:xfrm>
          <a:prstGeom prst="rect">
            <a:avLst/>
          </a:prstGeom>
          <a:noFill/>
          <a:ln w="12699">
            <a:noFill/>
            <a:miter lim="800000"/>
            <a:headEnd/>
            <a:tailEnd/>
          </a:ln>
        </p:spPr>
        <p:txBody>
          <a:bodyPr wrap="none" anchor="ctr"/>
          <a:lstStyle/>
          <a:p>
            <a:endParaRPr lang="en-US"/>
          </a:p>
        </p:txBody>
      </p:sp>
      <p:sp>
        <p:nvSpPr>
          <p:cNvPr id="34822" name="Rectangle 6"/>
          <p:cNvSpPr>
            <a:spLocks noGrp="1" noRot="1" noChangeAspect="1" noChangeArrowheads="1" noTextEdit="1"/>
          </p:cNvSpPr>
          <p:nvPr>
            <p:ph type="sldImg"/>
          </p:nvPr>
        </p:nvSpPr>
        <p:spPr>
          <a:xfrm>
            <a:off x="1150938" y="692150"/>
            <a:ext cx="4556125" cy="3416300"/>
          </a:xfrm>
          <a:ln cap="flat"/>
        </p:spPr>
      </p:sp>
      <p:sp>
        <p:nvSpPr>
          <p:cNvPr id="34823" name="Rectangle 7"/>
          <p:cNvSpPr>
            <a:spLocks noGrp="1" noChangeArrowheads="1"/>
          </p:cNvSpPr>
          <p:nvPr>
            <p:ph type="body" idx="1"/>
          </p:nvPr>
        </p:nvSpPr>
        <p:spPr>
          <a:noFill/>
          <a:ln w="9525"/>
        </p:spPr>
        <p:txBody>
          <a:bodyPr/>
          <a:lstStyle/>
          <a:p>
            <a:endParaRPr lang="en-US" smtClean="0"/>
          </a:p>
        </p:txBody>
      </p:sp>
    </p:spTree>
    <p:extLst>
      <p:ext uri="{BB962C8B-B14F-4D97-AF65-F5344CB8AC3E}">
        <p14:creationId xmlns:p14="http://schemas.microsoft.com/office/powerpoint/2010/main" val="28999229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ChangeArrowheads="1"/>
          </p:cNvSpPr>
          <p:nvPr/>
        </p:nvSpPr>
        <p:spPr bwMode="auto">
          <a:xfrm>
            <a:off x="3886200" y="0"/>
            <a:ext cx="2971800" cy="457200"/>
          </a:xfrm>
          <a:prstGeom prst="rect">
            <a:avLst/>
          </a:prstGeom>
          <a:noFill/>
          <a:ln w="12699">
            <a:noFill/>
            <a:miter lim="800000"/>
            <a:headEnd/>
            <a:tailEnd/>
          </a:ln>
        </p:spPr>
        <p:txBody>
          <a:bodyPr wrap="none" anchor="ctr"/>
          <a:lstStyle/>
          <a:p>
            <a:endParaRPr lang="en-US"/>
          </a:p>
        </p:txBody>
      </p:sp>
      <p:sp>
        <p:nvSpPr>
          <p:cNvPr id="35843" name="Rectangle 3"/>
          <p:cNvSpPr>
            <a:spLocks noChangeArrowheads="1"/>
          </p:cNvSpPr>
          <p:nvPr/>
        </p:nvSpPr>
        <p:spPr bwMode="auto">
          <a:xfrm>
            <a:off x="3886200" y="8686800"/>
            <a:ext cx="2971800" cy="457200"/>
          </a:xfrm>
          <a:prstGeom prst="rect">
            <a:avLst/>
          </a:prstGeom>
          <a:noFill/>
          <a:ln w="12699">
            <a:noFill/>
            <a:miter lim="800000"/>
            <a:headEnd/>
            <a:tailEnd/>
          </a:ln>
        </p:spPr>
        <p:txBody>
          <a:bodyPr lIns="19050" tIns="0" rIns="19050" bIns="0" anchor="b"/>
          <a:lstStyle/>
          <a:p>
            <a:pPr algn="r"/>
            <a:r>
              <a:rPr lang="en-US" sz="1000"/>
              <a:t>5</a:t>
            </a:r>
          </a:p>
        </p:txBody>
      </p:sp>
      <p:sp>
        <p:nvSpPr>
          <p:cNvPr id="35844" name="Rectangle 4"/>
          <p:cNvSpPr>
            <a:spLocks noChangeArrowheads="1"/>
          </p:cNvSpPr>
          <p:nvPr/>
        </p:nvSpPr>
        <p:spPr bwMode="auto">
          <a:xfrm>
            <a:off x="0" y="8686800"/>
            <a:ext cx="2971800" cy="457200"/>
          </a:xfrm>
          <a:prstGeom prst="rect">
            <a:avLst/>
          </a:prstGeom>
          <a:noFill/>
          <a:ln w="12699">
            <a:noFill/>
            <a:miter lim="800000"/>
            <a:headEnd/>
            <a:tailEnd/>
          </a:ln>
        </p:spPr>
        <p:txBody>
          <a:bodyPr wrap="none" anchor="ctr"/>
          <a:lstStyle/>
          <a:p>
            <a:endParaRPr lang="en-US"/>
          </a:p>
        </p:txBody>
      </p:sp>
      <p:sp>
        <p:nvSpPr>
          <p:cNvPr id="35845" name="Rectangle 5"/>
          <p:cNvSpPr>
            <a:spLocks noChangeArrowheads="1"/>
          </p:cNvSpPr>
          <p:nvPr/>
        </p:nvSpPr>
        <p:spPr bwMode="auto">
          <a:xfrm>
            <a:off x="0" y="0"/>
            <a:ext cx="2971800" cy="457200"/>
          </a:xfrm>
          <a:prstGeom prst="rect">
            <a:avLst/>
          </a:prstGeom>
          <a:noFill/>
          <a:ln w="12699">
            <a:noFill/>
            <a:miter lim="800000"/>
            <a:headEnd/>
            <a:tailEnd/>
          </a:ln>
        </p:spPr>
        <p:txBody>
          <a:bodyPr wrap="none" anchor="ctr"/>
          <a:lstStyle/>
          <a:p>
            <a:endParaRPr lang="en-US"/>
          </a:p>
        </p:txBody>
      </p:sp>
      <p:sp>
        <p:nvSpPr>
          <p:cNvPr id="35846" name="Rectangle 6"/>
          <p:cNvSpPr>
            <a:spLocks noGrp="1" noRot="1" noChangeAspect="1" noChangeArrowheads="1" noTextEdit="1"/>
          </p:cNvSpPr>
          <p:nvPr>
            <p:ph type="sldImg"/>
          </p:nvPr>
        </p:nvSpPr>
        <p:spPr>
          <a:xfrm>
            <a:off x="1150938" y="692150"/>
            <a:ext cx="4556125" cy="3416300"/>
          </a:xfrm>
          <a:ln cap="flat"/>
        </p:spPr>
      </p:sp>
      <p:sp>
        <p:nvSpPr>
          <p:cNvPr id="35847" name="Rectangle 7"/>
          <p:cNvSpPr>
            <a:spLocks noGrp="1" noChangeArrowheads="1"/>
          </p:cNvSpPr>
          <p:nvPr>
            <p:ph type="body" idx="1"/>
          </p:nvPr>
        </p:nvSpPr>
        <p:spPr>
          <a:noFill/>
          <a:ln w="9525"/>
        </p:spPr>
        <p:txBody>
          <a:bodyPr/>
          <a:lstStyle/>
          <a:p>
            <a:endParaRPr lang="en-US" smtClean="0"/>
          </a:p>
        </p:txBody>
      </p:sp>
    </p:spTree>
    <p:extLst>
      <p:ext uri="{BB962C8B-B14F-4D97-AF65-F5344CB8AC3E}">
        <p14:creationId xmlns:p14="http://schemas.microsoft.com/office/powerpoint/2010/main" val="35947800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ChangeArrowheads="1"/>
          </p:cNvSpPr>
          <p:nvPr/>
        </p:nvSpPr>
        <p:spPr bwMode="auto">
          <a:xfrm>
            <a:off x="3886200" y="0"/>
            <a:ext cx="2971800" cy="457200"/>
          </a:xfrm>
          <a:prstGeom prst="rect">
            <a:avLst/>
          </a:prstGeom>
          <a:noFill/>
          <a:ln w="12699">
            <a:noFill/>
            <a:miter lim="800000"/>
            <a:headEnd/>
            <a:tailEnd/>
          </a:ln>
        </p:spPr>
        <p:txBody>
          <a:bodyPr wrap="none" anchor="ctr"/>
          <a:lstStyle/>
          <a:p>
            <a:endParaRPr lang="en-US"/>
          </a:p>
        </p:txBody>
      </p:sp>
      <p:sp>
        <p:nvSpPr>
          <p:cNvPr id="36867" name="Rectangle 3"/>
          <p:cNvSpPr>
            <a:spLocks noChangeArrowheads="1"/>
          </p:cNvSpPr>
          <p:nvPr/>
        </p:nvSpPr>
        <p:spPr bwMode="auto">
          <a:xfrm>
            <a:off x="3886200" y="8686800"/>
            <a:ext cx="2971800" cy="457200"/>
          </a:xfrm>
          <a:prstGeom prst="rect">
            <a:avLst/>
          </a:prstGeom>
          <a:noFill/>
          <a:ln w="12699">
            <a:noFill/>
            <a:miter lim="800000"/>
            <a:headEnd/>
            <a:tailEnd/>
          </a:ln>
        </p:spPr>
        <p:txBody>
          <a:bodyPr lIns="19050" tIns="0" rIns="19050" bIns="0" anchor="b"/>
          <a:lstStyle/>
          <a:p>
            <a:pPr algn="r"/>
            <a:r>
              <a:rPr lang="en-US" sz="1000"/>
              <a:t>6</a:t>
            </a:r>
          </a:p>
        </p:txBody>
      </p:sp>
      <p:sp>
        <p:nvSpPr>
          <p:cNvPr id="36868" name="Rectangle 4"/>
          <p:cNvSpPr>
            <a:spLocks noChangeArrowheads="1"/>
          </p:cNvSpPr>
          <p:nvPr/>
        </p:nvSpPr>
        <p:spPr bwMode="auto">
          <a:xfrm>
            <a:off x="0" y="8686800"/>
            <a:ext cx="2971800" cy="457200"/>
          </a:xfrm>
          <a:prstGeom prst="rect">
            <a:avLst/>
          </a:prstGeom>
          <a:noFill/>
          <a:ln w="12699">
            <a:noFill/>
            <a:miter lim="800000"/>
            <a:headEnd/>
            <a:tailEnd/>
          </a:ln>
        </p:spPr>
        <p:txBody>
          <a:bodyPr wrap="none" anchor="ctr"/>
          <a:lstStyle/>
          <a:p>
            <a:endParaRPr lang="en-US"/>
          </a:p>
        </p:txBody>
      </p:sp>
      <p:sp>
        <p:nvSpPr>
          <p:cNvPr id="36869" name="Rectangle 5"/>
          <p:cNvSpPr>
            <a:spLocks noChangeArrowheads="1"/>
          </p:cNvSpPr>
          <p:nvPr/>
        </p:nvSpPr>
        <p:spPr bwMode="auto">
          <a:xfrm>
            <a:off x="0" y="0"/>
            <a:ext cx="2971800" cy="457200"/>
          </a:xfrm>
          <a:prstGeom prst="rect">
            <a:avLst/>
          </a:prstGeom>
          <a:noFill/>
          <a:ln w="12699">
            <a:noFill/>
            <a:miter lim="800000"/>
            <a:headEnd/>
            <a:tailEnd/>
          </a:ln>
        </p:spPr>
        <p:txBody>
          <a:bodyPr wrap="none" anchor="ctr"/>
          <a:lstStyle/>
          <a:p>
            <a:endParaRPr lang="en-US"/>
          </a:p>
        </p:txBody>
      </p:sp>
      <p:sp>
        <p:nvSpPr>
          <p:cNvPr id="36870" name="Rectangle 6"/>
          <p:cNvSpPr>
            <a:spLocks noGrp="1" noRot="1" noChangeAspect="1" noChangeArrowheads="1" noTextEdit="1"/>
          </p:cNvSpPr>
          <p:nvPr>
            <p:ph type="sldImg"/>
          </p:nvPr>
        </p:nvSpPr>
        <p:spPr>
          <a:xfrm>
            <a:off x="1150938" y="692150"/>
            <a:ext cx="4556125" cy="3416300"/>
          </a:xfrm>
          <a:ln cap="flat"/>
        </p:spPr>
      </p:sp>
      <p:sp>
        <p:nvSpPr>
          <p:cNvPr id="36871" name="Rectangle 7"/>
          <p:cNvSpPr>
            <a:spLocks noGrp="1" noChangeArrowheads="1"/>
          </p:cNvSpPr>
          <p:nvPr>
            <p:ph type="body" idx="1"/>
          </p:nvPr>
        </p:nvSpPr>
        <p:spPr>
          <a:noFill/>
          <a:ln w="9525"/>
        </p:spPr>
        <p:txBody>
          <a:bodyPr/>
          <a:lstStyle/>
          <a:p>
            <a:endParaRPr lang="en-US" smtClean="0"/>
          </a:p>
        </p:txBody>
      </p:sp>
    </p:spTree>
    <p:extLst>
      <p:ext uri="{BB962C8B-B14F-4D97-AF65-F5344CB8AC3E}">
        <p14:creationId xmlns:p14="http://schemas.microsoft.com/office/powerpoint/2010/main" val="16534905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4BCE59A-071B-47B5-9FE8-F1946968B4DB}" type="datetimeFigureOut">
              <a:rPr lang="en-US" smtClean="0"/>
              <a:pPr/>
              <a:t>6/29/2020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0A5CD1-FB15-4671-8531-75EF4CE2EE8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BCE59A-071B-47B5-9FE8-F1946968B4DB}" type="datetimeFigureOut">
              <a:rPr lang="en-US" smtClean="0"/>
              <a:pPr/>
              <a:t>6/29/2020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0A5CD1-FB15-4671-8531-75EF4CE2EE8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BCE59A-071B-47B5-9FE8-F1946968B4DB}" type="datetimeFigureOut">
              <a:rPr lang="en-US" smtClean="0"/>
              <a:pPr/>
              <a:t>6/29/2020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0A5CD1-FB15-4671-8531-75EF4CE2EE84}"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4582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85800" y="1676400"/>
            <a:ext cx="7772400" cy="4419600"/>
          </a:xfrm>
        </p:spPr>
        <p:txBody>
          <a:bodyPr/>
          <a:lstStyle/>
          <a:p>
            <a:pPr lvl="0"/>
            <a:endParaRPr lang="en-US" noProof="0" smtClean="0"/>
          </a:p>
        </p:txBody>
      </p:sp>
      <p:sp>
        <p:nvSpPr>
          <p:cNvPr id="4" name="Rectangle 4"/>
          <p:cNvSpPr>
            <a:spLocks noGrp="1" noChangeArrowheads="1"/>
          </p:cNvSpPr>
          <p:nvPr>
            <p:ph type="ftr" sz="quarter" idx="10"/>
          </p:nvPr>
        </p:nvSpPr>
        <p:spPr>
          <a:ln/>
        </p:spPr>
        <p:txBody>
          <a:bodyPr/>
          <a:lstStyle>
            <a:lvl1pPr>
              <a:defRPr/>
            </a:lvl1pPr>
          </a:lstStyle>
          <a:p>
            <a:pPr>
              <a:defRPr/>
            </a:pPr>
            <a:r>
              <a:rPr lang="en-US"/>
              <a:t>Business Statistics,</a:t>
            </a:r>
            <a:r>
              <a:rPr lang="en-US" i="0"/>
              <a:t> 5</a:t>
            </a:r>
            <a:r>
              <a:rPr lang="en-US" i="0" baseline="30000"/>
              <a:t>th</a:t>
            </a:r>
            <a:r>
              <a:rPr lang="en-US" i="0"/>
              <a:t> ed., by Ken Black. © 2007 John Wiley &amp; Sons.</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t>9-</a:t>
            </a:r>
            <a:fld id="{479911B2-99AC-4526-BDCF-FC5AA80457C4}"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BCE59A-071B-47B5-9FE8-F1946968B4DB}" type="datetimeFigureOut">
              <a:rPr lang="en-US" smtClean="0"/>
              <a:pPr/>
              <a:t>6/29/2020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0A5CD1-FB15-4671-8531-75EF4CE2EE8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4BCE59A-071B-47B5-9FE8-F1946968B4DB}" type="datetimeFigureOut">
              <a:rPr lang="en-US" smtClean="0"/>
              <a:pPr/>
              <a:t>6/29/2020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0A5CD1-FB15-4671-8531-75EF4CE2EE8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4BCE59A-071B-47B5-9FE8-F1946968B4DB}" type="datetimeFigureOut">
              <a:rPr lang="en-US" smtClean="0"/>
              <a:pPr/>
              <a:t>6/29/2020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0A5CD1-FB15-4671-8531-75EF4CE2EE8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4BCE59A-071B-47B5-9FE8-F1946968B4DB}" type="datetimeFigureOut">
              <a:rPr lang="en-US" smtClean="0"/>
              <a:pPr/>
              <a:t>6/29/2020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90A5CD1-FB15-4671-8531-75EF4CE2EE8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4BCE59A-071B-47B5-9FE8-F1946968B4DB}" type="datetimeFigureOut">
              <a:rPr lang="en-US" smtClean="0"/>
              <a:pPr/>
              <a:t>6/29/2020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90A5CD1-FB15-4671-8531-75EF4CE2EE8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BCE59A-071B-47B5-9FE8-F1946968B4DB}" type="datetimeFigureOut">
              <a:rPr lang="en-US" smtClean="0"/>
              <a:pPr/>
              <a:t>6/29/2020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90A5CD1-FB15-4671-8531-75EF4CE2EE8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4BCE59A-071B-47B5-9FE8-F1946968B4DB}" type="datetimeFigureOut">
              <a:rPr lang="en-US" smtClean="0"/>
              <a:pPr/>
              <a:t>6/29/2020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0A5CD1-FB15-4671-8531-75EF4CE2EE8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4BCE59A-071B-47B5-9FE8-F1946968B4DB}" type="datetimeFigureOut">
              <a:rPr lang="en-US" smtClean="0"/>
              <a:pPr/>
              <a:t>6/29/2020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0A5CD1-FB15-4671-8531-75EF4CE2EE8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BCE59A-071B-47B5-9FE8-F1946968B4DB}" type="datetimeFigureOut">
              <a:rPr lang="en-US" smtClean="0"/>
              <a:pPr/>
              <a:t>6/29/2020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0A5CD1-FB15-4671-8531-75EF4CE2EE8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4.wmf"/></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5.wmf"/><Relationship Id="rId4" Type="http://schemas.openxmlformats.org/officeDocument/2006/relationships/oleObject" Target="../embeddings/oleObject2.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6.w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6.wmf"/><Relationship Id="rId5" Type="http://schemas.openxmlformats.org/officeDocument/2006/relationships/oleObject" Target="../embeddings/oleObject5.bin"/><Relationship Id="rId4" Type="http://schemas.openxmlformats.org/officeDocument/2006/relationships/image" Target="../media/image7.w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image" Target="../media/image8.w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6.vml"/><Relationship Id="rId4" Type="http://schemas.openxmlformats.org/officeDocument/2006/relationships/image" Target="../media/image9.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7.xml"/><Relationship Id="rId1" Type="http://schemas.openxmlformats.org/officeDocument/2006/relationships/vmlDrawing" Target="../drawings/vmlDrawing7.vml"/><Relationship Id="rId4" Type="http://schemas.openxmlformats.org/officeDocument/2006/relationships/image" Target="../media/image10.w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oleObject" Target="../embeddings/oleObject9.bin"/><Relationship Id="rId7" Type="http://schemas.openxmlformats.org/officeDocument/2006/relationships/oleObject" Target="../embeddings/oleObject11.bin"/><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media/image12.wmf"/><Relationship Id="rId5" Type="http://schemas.openxmlformats.org/officeDocument/2006/relationships/oleObject" Target="../embeddings/oleObject10.bin"/><Relationship Id="rId4" Type="http://schemas.openxmlformats.org/officeDocument/2006/relationships/image" Target="../media/image11.wmf"/></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7.xml"/><Relationship Id="rId1" Type="http://schemas.openxmlformats.org/officeDocument/2006/relationships/vmlDrawing" Target="../drawings/vmlDrawing9.vml"/><Relationship Id="rId4" Type="http://schemas.openxmlformats.org/officeDocument/2006/relationships/image" Target="../media/image13.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oleObject" Target="../embeddings/oleObject13.bin"/><Relationship Id="rId7" Type="http://schemas.openxmlformats.org/officeDocument/2006/relationships/oleObject" Target="../embeddings/oleObject15.bin"/><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image" Target="../media/image12.wmf"/><Relationship Id="rId5" Type="http://schemas.openxmlformats.org/officeDocument/2006/relationships/oleObject" Target="../embeddings/oleObject14.bin"/><Relationship Id="rId4" Type="http://schemas.openxmlformats.org/officeDocument/2006/relationships/image" Target="../media/image14.wmf"/></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7.xml"/><Relationship Id="rId1" Type="http://schemas.openxmlformats.org/officeDocument/2006/relationships/vmlDrawing" Target="../drawings/vmlDrawing11.vml"/><Relationship Id="rId4" Type="http://schemas.openxmlformats.org/officeDocument/2006/relationships/image" Target="../media/image15.wmf"/></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image" Target="../media/image17.wmf"/><Relationship Id="rId5" Type="http://schemas.openxmlformats.org/officeDocument/2006/relationships/oleObject" Target="../embeddings/oleObject18.bin"/><Relationship Id="rId4" Type="http://schemas.openxmlformats.org/officeDocument/2006/relationships/image" Target="../media/image16.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vmlDrawing" Target="../drawings/vmlDrawing13.vml"/><Relationship Id="rId5" Type="http://schemas.openxmlformats.org/officeDocument/2006/relationships/image" Target="../media/image18.wmf"/><Relationship Id="rId4" Type="http://schemas.openxmlformats.org/officeDocument/2006/relationships/oleObject" Target="../embeddings/oleObject19.bin"/></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6.xml"/><Relationship Id="rId1" Type="http://schemas.openxmlformats.org/officeDocument/2006/relationships/vmlDrawing" Target="../drawings/vmlDrawing14.vml"/><Relationship Id="rId5" Type="http://schemas.openxmlformats.org/officeDocument/2006/relationships/image" Target="../media/image19.wmf"/><Relationship Id="rId4" Type="http://schemas.openxmlformats.org/officeDocument/2006/relationships/oleObject" Target="../embeddings/oleObject20.bin"/></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7.xml"/><Relationship Id="rId1" Type="http://schemas.openxmlformats.org/officeDocument/2006/relationships/vmlDrawing" Target="../drawings/vmlDrawing15.vml"/><Relationship Id="rId4" Type="http://schemas.openxmlformats.org/officeDocument/2006/relationships/image" Target="../media/image20.wmf"/></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686800" cy="3382962"/>
          </a:xfrm>
        </p:spPr>
        <p:txBody>
          <a:bodyPr>
            <a:normAutofit fontScale="90000"/>
          </a:bodyPr>
          <a:lstStyle/>
          <a:p>
            <a:pPr algn="l"/>
            <a:r>
              <a:rPr lang="en-US" dirty="0" smtClean="0">
                <a:solidFill>
                  <a:srgbClr val="FF0000"/>
                </a:solidFill>
              </a:rPr>
              <a:t>Data Analysis Techniques:</a:t>
            </a:r>
            <a:r>
              <a:rPr lang="en-US" dirty="0" smtClean="0"/>
              <a:t/>
            </a:r>
            <a:br>
              <a:rPr lang="en-US" dirty="0" smtClean="0"/>
            </a:br>
            <a:r>
              <a:rPr lang="en-US" dirty="0" smtClean="0"/>
              <a:t/>
            </a:r>
            <a:br>
              <a:rPr lang="en-US" dirty="0" smtClean="0"/>
            </a:br>
            <a:r>
              <a:rPr lang="en-US" dirty="0" smtClean="0"/>
              <a:t>1. </a:t>
            </a:r>
            <a:r>
              <a:rPr lang="en-US" dirty="0" err="1" smtClean="0"/>
              <a:t>Univariate</a:t>
            </a:r>
            <a:r>
              <a:rPr lang="en-US" dirty="0" smtClean="0"/>
              <a:t> Data Analysis techniques</a:t>
            </a:r>
            <a:br>
              <a:rPr lang="en-US" dirty="0" smtClean="0"/>
            </a:br>
            <a:r>
              <a:rPr lang="en-US" dirty="0" smtClean="0"/>
              <a:t>2. </a:t>
            </a:r>
            <a:r>
              <a:rPr lang="en-US" dirty="0" err="1" smtClean="0"/>
              <a:t>Bivariate</a:t>
            </a:r>
            <a:r>
              <a:rPr lang="en-US" dirty="0" smtClean="0"/>
              <a:t> Data Analysis techniques</a:t>
            </a:r>
            <a:br>
              <a:rPr lang="en-US" dirty="0" smtClean="0"/>
            </a:br>
            <a:r>
              <a:rPr lang="en-US" dirty="0" smtClean="0"/>
              <a:t>3. Multivariate Data Analysis Techniques</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685800" y="6248400"/>
            <a:ext cx="1905000" cy="457200"/>
          </a:xfrm>
          <a:prstGeom prst="rect">
            <a:avLst/>
          </a:prstGeom>
          <a:noFill/>
          <a:ln w="12700">
            <a:noFill/>
            <a:miter lim="800000"/>
            <a:headEnd/>
            <a:tailEnd/>
          </a:ln>
        </p:spPr>
        <p:txBody>
          <a:bodyPr wrap="none" anchor="ctr"/>
          <a:lstStyle/>
          <a:p>
            <a:endParaRPr lang="en-US" dirty="0"/>
          </a:p>
        </p:txBody>
      </p:sp>
      <p:sp>
        <p:nvSpPr>
          <p:cNvPr id="16387" name="Rectangle 3"/>
          <p:cNvSpPr>
            <a:spLocks noChangeArrowheads="1"/>
          </p:cNvSpPr>
          <p:nvPr/>
        </p:nvSpPr>
        <p:spPr bwMode="auto">
          <a:xfrm>
            <a:off x="3124200" y="6248400"/>
            <a:ext cx="2895600" cy="457200"/>
          </a:xfrm>
          <a:prstGeom prst="rect">
            <a:avLst/>
          </a:prstGeom>
          <a:noFill/>
          <a:ln w="12700">
            <a:noFill/>
            <a:miter lim="800000"/>
            <a:headEnd/>
            <a:tailEnd/>
          </a:ln>
        </p:spPr>
        <p:txBody>
          <a:bodyPr wrap="none" anchor="ctr"/>
          <a:lstStyle/>
          <a:p>
            <a:endParaRPr lang="en-US" dirty="0"/>
          </a:p>
        </p:txBody>
      </p:sp>
      <p:sp>
        <p:nvSpPr>
          <p:cNvPr id="16388" name="Rectangle 4"/>
          <p:cNvSpPr>
            <a:spLocks noGrp="1" noChangeArrowheads="1"/>
          </p:cNvSpPr>
          <p:nvPr>
            <p:ph type="title"/>
          </p:nvPr>
        </p:nvSpPr>
        <p:spPr>
          <a:noFill/>
        </p:spPr>
        <p:txBody>
          <a:bodyPr lIns="90488" tIns="44450" rIns="90488" bIns="44450"/>
          <a:lstStyle/>
          <a:p>
            <a:r>
              <a:rPr lang="en-US" dirty="0" smtClean="0">
                <a:solidFill>
                  <a:srgbClr val="FF0000"/>
                </a:solidFill>
              </a:rPr>
              <a:t>Null and Alternative Hypotheses</a:t>
            </a:r>
          </a:p>
        </p:txBody>
      </p:sp>
      <p:sp>
        <p:nvSpPr>
          <p:cNvPr id="16389" name="Rectangle 5"/>
          <p:cNvSpPr>
            <a:spLocks noGrp="1" noChangeArrowheads="1"/>
          </p:cNvSpPr>
          <p:nvPr>
            <p:ph type="body" idx="1"/>
          </p:nvPr>
        </p:nvSpPr>
        <p:spPr>
          <a:noFill/>
        </p:spPr>
        <p:txBody>
          <a:bodyPr lIns="90488" tIns="44450" rIns="90488" bIns="44450"/>
          <a:lstStyle/>
          <a:p>
            <a:r>
              <a:rPr lang="en-US" dirty="0" smtClean="0"/>
              <a:t>The Null and Alternative Hypotheses are mutually exclusive.  Only one of them can be true.</a:t>
            </a:r>
          </a:p>
          <a:p>
            <a:r>
              <a:rPr lang="en-US" dirty="0" smtClean="0"/>
              <a:t>The Null and Alternative Hypotheses are collectively exhaustive.  They are stated to include all possibilities.  </a:t>
            </a:r>
          </a:p>
          <a:p>
            <a:r>
              <a:rPr lang="en-US" dirty="0" smtClean="0"/>
              <a:t>The Null Hypothesis is assumed to be true.</a:t>
            </a:r>
          </a:p>
        </p:txBody>
      </p:sp>
    </p:spTree>
  </p:cSld>
  <p:clrMapOvr>
    <a:masterClrMapping/>
  </p:clrMapOvr>
  <p:transition>
    <p:cover dir="l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ChangeArrowheads="1"/>
          </p:cNvSpPr>
          <p:nvPr/>
        </p:nvSpPr>
        <p:spPr bwMode="auto">
          <a:xfrm>
            <a:off x="685800" y="6248400"/>
            <a:ext cx="1905000" cy="457200"/>
          </a:xfrm>
          <a:prstGeom prst="rect">
            <a:avLst/>
          </a:prstGeom>
          <a:noFill/>
          <a:ln w="12700">
            <a:noFill/>
            <a:miter lim="800000"/>
            <a:headEnd/>
            <a:tailEnd/>
          </a:ln>
        </p:spPr>
        <p:txBody>
          <a:bodyPr wrap="none" anchor="ctr"/>
          <a:lstStyle/>
          <a:p>
            <a:endParaRPr lang="en-US" dirty="0"/>
          </a:p>
        </p:txBody>
      </p:sp>
      <p:sp>
        <p:nvSpPr>
          <p:cNvPr id="2052" name="Rectangle 3"/>
          <p:cNvSpPr>
            <a:spLocks noChangeArrowheads="1"/>
          </p:cNvSpPr>
          <p:nvPr/>
        </p:nvSpPr>
        <p:spPr bwMode="auto">
          <a:xfrm>
            <a:off x="3124200" y="6248400"/>
            <a:ext cx="2895600" cy="457200"/>
          </a:xfrm>
          <a:prstGeom prst="rect">
            <a:avLst/>
          </a:prstGeom>
          <a:noFill/>
          <a:ln w="12700">
            <a:noFill/>
            <a:miter lim="800000"/>
            <a:headEnd/>
            <a:tailEnd/>
          </a:ln>
        </p:spPr>
        <p:txBody>
          <a:bodyPr wrap="none" anchor="ctr"/>
          <a:lstStyle/>
          <a:p>
            <a:endParaRPr lang="en-US" dirty="0"/>
          </a:p>
        </p:txBody>
      </p:sp>
      <p:sp>
        <p:nvSpPr>
          <p:cNvPr id="2053" name="Rectangle 4"/>
          <p:cNvSpPr>
            <a:spLocks noGrp="1" noChangeArrowheads="1"/>
          </p:cNvSpPr>
          <p:nvPr>
            <p:ph type="title"/>
          </p:nvPr>
        </p:nvSpPr>
        <p:spPr>
          <a:xfrm>
            <a:off x="457200" y="274638"/>
            <a:ext cx="8229600" cy="715962"/>
          </a:xfrm>
          <a:noFill/>
        </p:spPr>
        <p:txBody>
          <a:bodyPr lIns="90488" tIns="44450" rIns="90488" bIns="44450">
            <a:normAutofit fontScale="90000"/>
          </a:bodyPr>
          <a:lstStyle/>
          <a:p>
            <a:r>
              <a:rPr lang="en-US" dirty="0" smtClean="0">
                <a:solidFill>
                  <a:srgbClr val="FF0000"/>
                </a:solidFill>
                <a:latin typeface="Times New Roman" pitchFamily="18" charset="0"/>
                <a:cs typeface="Times New Roman" pitchFamily="18" charset="0"/>
              </a:rPr>
              <a:t>One tailed and two tailed test </a:t>
            </a:r>
            <a:endParaRPr lang="en-US" dirty="0">
              <a:solidFill>
                <a:srgbClr val="FF0000"/>
              </a:solidFill>
              <a:latin typeface="Times New Roman" pitchFamily="18" charset="0"/>
              <a:cs typeface="Times New Roman" pitchFamily="18" charset="0"/>
            </a:endParaRPr>
          </a:p>
        </p:txBody>
      </p:sp>
      <p:sp>
        <p:nvSpPr>
          <p:cNvPr id="9" name="TextBox 8"/>
          <p:cNvSpPr txBox="1"/>
          <p:nvPr/>
        </p:nvSpPr>
        <p:spPr>
          <a:xfrm>
            <a:off x="228600" y="1143000"/>
            <a:ext cx="8458200" cy="6555641"/>
          </a:xfrm>
          <a:prstGeom prst="rect">
            <a:avLst/>
          </a:prstGeom>
          <a:noFill/>
        </p:spPr>
        <p:txBody>
          <a:bodyPr wrap="square" rtlCol="0">
            <a:spAutoFit/>
          </a:bodyPr>
          <a:lstStyle/>
          <a:p>
            <a:endParaRPr lang="en-US" sz="2800" dirty="0" smtClean="0">
              <a:latin typeface="Times New Roman" pitchFamily="18" charset="0"/>
              <a:cs typeface="Times New Roman" pitchFamily="18" charset="0"/>
            </a:endParaRPr>
          </a:p>
          <a:p>
            <a:r>
              <a:rPr lang="en-US" sz="2800" dirty="0" smtClean="0">
                <a:latin typeface="Times New Roman" pitchFamily="18" charset="0"/>
                <a:cs typeface="Times New Roman" pitchFamily="18" charset="0"/>
              </a:rPr>
              <a:t>One tailed test: </a:t>
            </a:r>
          </a:p>
          <a:p>
            <a:r>
              <a:rPr lang="en-US" sz="2800" dirty="0" smtClean="0">
                <a:latin typeface="Times New Roman" pitchFamily="18" charset="0"/>
                <a:cs typeface="Times New Roman" pitchFamily="18" charset="0"/>
              </a:rPr>
              <a:t>if the research question is one directional then it is called one tailed test. One tail test could be left tailed or right tailed.  If the rejection region of null hypothesis belong in right tail then it is called right tailed test and if it belongs to left tail then it is called left tail test. </a:t>
            </a:r>
          </a:p>
          <a:p>
            <a:endParaRPr lang="en-US" sz="2800" dirty="0">
              <a:latin typeface="Times New Roman" pitchFamily="18" charset="0"/>
              <a:cs typeface="Times New Roman" pitchFamily="18" charset="0"/>
            </a:endParaRPr>
          </a:p>
          <a:p>
            <a:r>
              <a:rPr lang="en-US" sz="2800" dirty="0" smtClean="0">
                <a:latin typeface="Times New Roman" pitchFamily="18" charset="0"/>
                <a:cs typeface="Times New Roman" pitchFamily="18" charset="0"/>
              </a:rPr>
              <a:t>Two tailed test: </a:t>
            </a:r>
          </a:p>
          <a:p>
            <a:r>
              <a:rPr lang="en-US" sz="2800" dirty="0" smtClean="0">
                <a:latin typeface="Times New Roman" pitchFamily="18" charset="0"/>
                <a:cs typeface="Times New Roman" pitchFamily="18" charset="0"/>
              </a:rPr>
              <a:t>if the research question is two directional then it is called two tailed test. In two tailed test rejection regions of null hypothesis belongs in both right and left tail. </a:t>
            </a:r>
          </a:p>
          <a:p>
            <a:endParaRPr lang="en-US" sz="2800" dirty="0">
              <a:latin typeface="Times New Roman" pitchFamily="18" charset="0"/>
              <a:cs typeface="Times New Roman" pitchFamily="18" charset="0"/>
            </a:endParaRPr>
          </a:p>
          <a:p>
            <a:endParaRPr lang="en-US" sz="2800" dirty="0" smtClean="0">
              <a:latin typeface="Times New Roman" pitchFamily="18" charset="0"/>
              <a:cs typeface="Times New Roman" pitchFamily="18" charset="0"/>
            </a:endParaRPr>
          </a:p>
          <a:p>
            <a:endParaRPr lang="en-US" sz="2800" dirty="0">
              <a:latin typeface="Times New Roman" pitchFamily="18" charset="0"/>
              <a:cs typeface="Times New Roman" pitchFamily="18" charset="0"/>
            </a:endParaRPr>
          </a:p>
        </p:txBody>
      </p:sp>
    </p:spTree>
  </p:cSld>
  <p:clrMapOvr>
    <a:masterClrMapping/>
  </p:clrMapOvr>
  <p:transition>
    <p:cover dir="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304800" y="228600"/>
          <a:ext cx="8458200" cy="3352800"/>
        </p:xfrm>
        <a:graphic>
          <a:graphicData uri="http://schemas.openxmlformats.org/drawingml/2006/table">
            <a:tbl>
              <a:tblPr firstRow="1" bandRow="1">
                <a:tableStyleId>{7DF18680-E054-41AD-8BC1-D1AEF772440D}</a:tableStyleId>
              </a:tblPr>
              <a:tblGrid>
                <a:gridCol w="2819400"/>
                <a:gridCol w="2819400"/>
                <a:gridCol w="2819400"/>
              </a:tblGrid>
              <a:tr h="451457">
                <a:tc>
                  <a:txBody>
                    <a:bodyPr/>
                    <a:lstStyle/>
                    <a:p>
                      <a:r>
                        <a:rPr lang="en-US" sz="2800" dirty="0" smtClean="0"/>
                        <a:t>Null</a:t>
                      </a:r>
                      <a:r>
                        <a:rPr lang="en-US" sz="2800" baseline="0" dirty="0" smtClean="0"/>
                        <a:t> Hypothesis (</a:t>
                      </a:r>
                      <a:r>
                        <a:rPr lang="en-US" sz="2800" dirty="0" smtClean="0"/>
                        <a:t>H0)</a:t>
                      </a:r>
                      <a:endParaRPr lang="en-US" sz="2800" dirty="0"/>
                    </a:p>
                  </a:txBody>
                  <a:tcPr/>
                </a:tc>
                <a:tc>
                  <a:txBody>
                    <a:bodyPr/>
                    <a:lstStyle/>
                    <a:p>
                      <a:r>
                        <a:rPr lang="en-US" sz="2800" dirty="0" smtClean="0"/>
                        <a:t>Alternative</a:t>
                      </a:r>
                      <a:r>
                        <a:rPr lang="en-US" sz="2800" baseline="0" dirty="0" smtClean="0"/>
                        <a:t> Hypothesis (</a:t>
                      </a:r>
                      <a:r>
                        <a:rPr lang="en-US" sz="2800" dirty="0" smtClean="0"/>
                        <a:t>H1)</a:t>
                      </a:r>
                      <a:endParaRPr lang="en-US" sz="2800" dirty="0"/>
                    </a:p>
                  </a:txBody>
                  <a:tcPr/>
                </a:tc>
                <a:tc>
                  <a:txBody>
                    <a:bodyPr/>
                    <a:lstStyle/>
                    <a:p>
                      <a:r>
                        <a:rPr lang="en-US" sz="2800" dirty="0" smtClean="0"/>
                        <a:t>Remarks</a:t>
                      </a:r>
                      <a:endParaRPr lang="en-US" sz="2800" dirty="0"/>
                    </a:p>
                  </a:txBody>
                  <a:tcPr/>
                </a:tc>
              </a:tr>
              <a:tr h="451457">
                <a:tc>
                  <a:txBody>
                    <a:bodyPr/>
                    <a:lstStyle/>
                    <a:p>
                      <a:r>
                        <a:rPr lang="en-US" sz="2800" dirty="0" smtClean="0"/>
                        <a:t>=</a:t>
                      </a:r>
                      <a:endParaRPr lang="en-US" sz="2800" dirty="0"/>
                    </a:p>
                  </a:txBody>
                  <a:tcPr/>
                </a:tc>
                <a:tc>
                  <a:txBody>
                    <a:bodyPr/>
                    <a:lstStyle/>
                    <a:p>
                      <a:r>
                        <a:rPr lang="en-US" sz="2800" dirty="0" smtClean="0"/>
                        <a:t>≠</a:t>
                      </a:r>
                      <a:endParaRPr lang="en-US" sz="2800" dirty="0"/>
                    </a:p>
                  </a:txBody>
                  <a:tcPr/>
                </a:tc>
                <a:tc>
                  <a:txBody>
                    <a:bodyPr/>
                    <a:lstStyle/>
                    <a:p>
                      <a:r>
                        <a:rPr lang="en-US" sz="2800" dirty="0" smtClean="0"/>
                        <a:t>Two tailed </a:t>
                      </a:r>
                      <a:endParaRPr lang="en-US" sz="2800" dirty="0"/>
                    </a:p>
                  </a:txBody>
                  <a:tcPr/>
                </a:tc>
              </a:tr>
              <a:tr h="451457">
                <a:tc>
                  <a:txBody>
                    <a:bodyPr/>
                    <a:lstStyle/>
                    <a:p>
                      <a:r>
                        <a:rPr lang="en-US" sz="2800" dirty="0" smtClean="0"/>
                        <a:t>≤</a:t>
                      </a:r>
                      <a:endParaRPr lang="en-US" sz="2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800" dirty="0" smtClean="0"/>
                        <a:t>&gt;</a:t>
                      </a:r>
                      <a:endParaRPr lang="en-US" sz="2800" dirty="0"/>
                    </a:p>
                  </a:txBody>
                  <a:tcPr/>
                </a:tc>
                <a:tc>
                  <a:txBody>
                    <a:bodyPr/>
                    <a:lstStyle/>
                    <a:p>
                      <a:r>
                        <a:rPr lang="en-US" sz="2800" dirty="0" smtClean="0"/>
                        <a:t>One tail</a:t>
                      </a:r>
                      <a:r>
                        <a:rPr lang="en-US" sz="2800" baseline="0" dirty="0" smtClean="0"/>
                        <a:t>- right tailed</a:t>
                      </a:r>
                      <a:endParaRPr lang="en-US" sz="2800" dirty="0"/>
                    </a:p>
                  </a:txBody>
                  <a:tcPr/>
                </a:tc>
              </a:tr>
              <a:tr h="779228">
                <a:tc>
                  <a:txBody>
                    <a:bodyPr/>
                    <a:lstStyle/>
                    <a:p>
                      <a:r>
                        <a:rPr lang="en-US" sz="2800" dirty="0" smtClean="0"/>
                        <a:t>≥</a:t>
                      </a:r>
                      <a:endParaRPr lang="en-US" sz="2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800" dirty="0" smtClean="0"/>
                        <a:t>&lt;</a:t>
                      </a:r>
                    </a:p>
                    <a:p>
                      <a:endParaRPr lang="en-US" sz="2800" dirty="0"/>
                    </a:p>
                  </a:txBody>
                  <a:tcPr/>
                </a:tc>
                <a:tc>
                  <a:txBody>
                    <a:bodyPr/>
                    <a:lstStyle/>
                    <a:p>
                      <a:r>
                        <a:rPr lang="en-US" sz="2800" dirty="0" smtClean="0"/>
                        <a:t>One tailed- left tailed </a:t>
                      </a:r>
                      <a:endParaRPr lang="en-US" sz="2800" dirty="0"/>
                    </a:p>
                  </a:txBody>
                  <a:tcPr/>
                </a:tc>
              </a:tr>
            </a:tbl>
          </a:graphicData>
        </a:graphic>
      </p:graphicFrame>
      <p:sp>
        <p:nvSpPr>
          <p:cNvPr id="4" name="TextBox 3"/>
          <p:cNvSpPr txBox="1"/>
          <p:nvPr/>
        </p:nvSpPr>
        <p:spPr>
          <a:xfrm>
            <a:off x="0" y="4114800"/>
            <a:ext cx="8763000" cy="2308324"/>
          </a:xfrm>
          <a:prstGeom prst="rect">
            <a:avLst/>
          </a:prstGeom>
          <a:noFill/>
        </p:spPr>
        <p:txBody>
          <a:bodyPr wrap="square" rtlCol="0">
            <a:spAutoFit/>
          </a:bodyPr>
          <a:lstStyle/>
          <a:p>
            <a:r>
              <a:rPr lang="en-US" sz="2400" dirty="0" smtClean="0">
                <a:latin typeface="Times New Roman" pitchFamily="18" charset="0"/>
                <a:cs typeface="Times New Roman" pitchFamily="18" charset="0"/>
              </a:rPr>
              <a:t>Note: If the test is one tailed then think about the following  points</a:t>
            </a:r>
          </a:p>
          <a:p>
            <a:endParaRPr lang="en-US" sz="2400" dirty="0">
              <a:latin typeface="Times New Roman" pitchFamily="18" charset="0"/>
              <a:cs typeface="Times New Roman" pitchFamily="18" charset="0"/>
            </a:endParaRPr>
          </a:p>
          <a:p>
            <a:r>
              <a:rPr lang="en-US" sz="2400" dirty="0" smtClean="0">
                <a:latin typeface="Times New Roman" pitchFamily="18" charset="0"/>
                <a:cs typeface="Times New Roman" pitchFamily="18" charset="0"/>
              </a:rPr>
              <a:t>For right tailed test sample statistics should be grater than parameter value</a:t>
            </a:r>
          </a:p>
          <a:p>
            <a:r>
              <a:rPr lang="en-US" sz="2400" dirty="0" smtClean="0">
                <a:latin typeface="Times New Roman" pitchFamily="18" charset="0"/>
                <a:cs typeface="Times New Roman" pitchFamily="18" charset="0"/>
              </a:rPr>
              <a:t>For left tailed test sample statistics should be less than parameter value.</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026"/>
          <p:cNvSpPr>
            <a:spLocks noGrp="1" noChangeArrowheads="1"/>
          </p:cNvSpPr>
          <p:nvPr>
            <p:ph type="title"/>
          </p:nvPr>
        </p:nvSpPr>
        <p:spPr/>
        <p:txBody>
          <a:bodyPr>
            <a:normAutofit fontScale="90000"/>
          </a:bodyPr>
          <a:lstStyle/>
          <a:p>
            <a:r>
              <a:rPr lang="en-US" sz="3600" dirty="0" smtClean="0">
                <a:solidFill>
                  <a:srgbClr val="FF0000"/>
                </a:solidFill>
              </a:rPr>
              <a:t>Possible Rejection and </a:t>
            </a:r>
            <a:r>
              <a:rPr lang="en-US" sz="3600" dirty="0" err="1" smtClean="0">
                <a:solidFill>
                  <a:srgbClr val="FF0000"/>
                </a:solidFill>
              </a:rPr>
              <a:t>Nonrejection</a:t>
            </a:r>
            <a:r>
              <a:rPr lang="en-US" sz="3600" dirty="0" smtClean="0">
                <a:solidFill>
                  <a:srgbClr val="FF0000"/>
                </a:solidFill>
              </a:rPr>
              <a:t> Regions - </a:t>
            </a:r>
          </a:p>
        </p:txBody>
      </p:sp>
      <p:sp>
        <p:nvSpPr>
          <p:cNvPr id="22531" name="Text Box 1028"/>
          <p:cNvSpPr txBox="1">
            <a:spLocks noChangeArrowheads="1"/>
          </p:cNvSpPr>
          <p:nvPr/>
        </p:nvSpPr>
        <p:spPr bwMode="auto">
          <a:xfrm>
            <a:off x="6019800" y="1819275"/>
            <a:ext cx="2819400" cy="3081338"/>
          </a:xfrm>
          <a:prstGeom prst="rect">
            <a:avLst/>
          </a:prstGeom>
          <a:noFill/>
          <a:ln w="12700" cap="sq">
            <a:noFill/>
            <a:miter lim="800000"/>
            <a:headEnd type="none" w="sm" len="sm"/>
            <a:tailEnd type="none" w="sm" len="sm"/>
          </a:ln>
        </p:spPr>
        <p:txBody>
          <a:bodyPr>
            <a:spAutoFit/>
          </a:bodyPr>
          <a:lstStyle/>
          <a:p>
            <a:r>
              <a:rPr lang="en-US" sz="2800" b="1">
                <a:solidFill>
                  <a:srgbClr val="FF3300"/>
                </a:solidFill>
              </a:rPr>
              <a:t>Rejection region</a:t>
            </a:r>
          </a:p>
          <a:p>
            <a:r>
              <a:rPr lang="en-US" sz="2800" b="1">
                <a:solidFill>
                  <a:srgbClr val="FF3300"/>
                </a:solidFill>
              </a:rPr>
              <a:t>for hypothesis</a:t>
            </a:r>
          </a:p>
          <a:p>
            <a:r>
              <a:rPr lang="en-US" sz="2800" b="1">
                <a:solidFill>
                  <a:srgbClr val="FF3300"/>
                </a:solidFill>
              </a:rPr>
              <a:t>which involve the</a:t>
            </a:r>
          </a:p>
          <a:p>
            <a:r>
              <a:rPr lang="en-US" sz="2800" b="1">
                <a:solidFill>
                  <a:srgbClr val="FF3300"/>
                </a:solidFill>
              </a:rPr>
              <a:t>standard normal </a:t>
            </a:r>
          </a:p>
          <a:p>
            <a:r>
              <a:rPr lang="en-US" sz="2800" b="1">
                <a:solidFill>
                  <a:srgbClr val="FF3300"/>
                </a:solidFill>
              </a:rPr>
              <a:t>distribution and</a:t>
            </a:r>
          </a:p>
          <a:p>
            <a:r>
              <a:rPr lang="en-US" sz="2800" b="1">
                <a:solidFill>
                  <a:srgbClr val="FF3300"/>
                </a:solidFill>
              </a:rPr>
              <a:t>the </a:t>
            </a:r>
            <a:r>
              <a:rPr lang="en-US" sz="2800" b="1">
                <a:solidFill>
                  <a:srgbClr val="FF3300"/>
                </a:solidFill>
                <a:sym typeface="Symbol" pitchFamily="18" charset="2"/>
              </a:rPr>
              <a:t></a:t>
            </a:r>
            <a:r>
              <a:rPr lang="en-US" sz="2800" b="1">
                <a:solidFill>
                  <a:srgbClr val="FF3300"/>
                </a:solidFill>
              </a:rPr>
              <a:t> symbol  (two –tailed test)</a:t>
            </a:r>
          </a:p>
        </p:txBody>
      </p:sp>
      <p:pic>
        <p:nvPicPr>
          <p:cNvPr id="22532" name="Picture 1029"/>
          <p:cNvPicPr>
            <a:picLocks noChangeAspect="1" noChangeArrowheads="1"/>
          </p:cNvPicPr>
          <p:nvPr/>
        </p:nvPicPr>
        <p:blipFill>
          <a:blip r:embed="rId2"/>
          <a:srcRect/>
          <a:stretch>
            <a:fillRect/>
          </a:stretch>
        </p:blipFill>
        <p:spPr bwMode="auto">
          <a:xfrm>
            <a:off x="381000" y="1676400"/>
            <a:ext cx="4724400" cy="37877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050"/>
          <p:cNvSpPr>
            <a:spLocks noGrp="1" noChangeArrowheads="1"/>
          </p:cNvSpPr>
          <p:nvPr>
            <p:ph type="title"/>
          </p:nvPr>
        </p:nvSpPr>
        <p:spPr/>
        <p:txBody>
          <a:bodyPr>
            <a:normAutofit fontScale="90000"/>
          </a:bodyPr>
          <a:lstStyle/>
          <a:p>
            <a:r>
              <a:rPr lang="en-US" sz="3600" dirty="0" smtClean="0">
                <a:solidFill>
                  <a:srgbClr val="FF0000"/>
                </a:solidFill>
              </a:rPr>
              <a:t>Possible Rejection and </a:t>
            </a:r>
            <a:r>
              <a:rPr lang="en-US" sz="3600" dirty="0" err="1" smtClean="0">
                <a:solidFill>
                  <a:srgbClr val="FF0000"/>
                </a:solidFill>
              </a:rPr>
              <a:t>Nonrejection</a:t>
            </a:r>
            <a:r>
              <a:rPr lang="en-US" sz="3600" dirty="0" smtClean="0">
                <a:solidFill>
                  <a:srgbClr val="FF0000"/>
                </a:solidFill>
              </a:rPr>
              <a:t> Regions - </a:t>
            </a:r>
          </a:p>
        </p:txBody>
      </p:sp>
      <p:pic>
        <p:nvPicPr>
          <p:cNvPr id="20483" name="Picture 2053"/>
          <p:cNvPicPr>
            <a:picLocks noChangeAspect="1" noChangeArrowheads="1"/>
          </p:cNvPicPr>
          <p:nvPr/>
        </p:nvPicPr>
        <p:blipFill>
          <a:blip r:embed="rId2"/>
          <a:srcRect/>
          <a:stretch>
            <a:fillRect/>
          </a:stretch>
        </p:blipFill>
        <p:spPr bwMode="auto">
          <a:xfrm>
            <a:off x="304800" y="1524000"/>
            <a:ext cx="5410200" cy="3827463"/>
          </a:xfrm>
          <a:prstGeom prst="rect">
            <a:avLst/>
          </a:prstGeom>
          <a:noFill/>
          <a:ln w="9525">
            <a:noFill/>
            <a:miter lim="800000"/>
            <a:headEnd/>
            <a:tailEnd/>
          </a:ln>
        </p:spPr>
      </p:pic>
      <p:sp>
        <p:nvSpPr>
          <p:cNvPr id="20484" name="Text Box 2054"/>
          <p:cNvSpPr txBox="1">
            <a:spLocks noChangeArrowheads="1"/>
          </p:cNvSpPr>
          <p:nvPr/>
        </p:nvSpPr>
        <p:spPr bwMode="auto">
          <a:xfrm>
            <a:off x="6019800" y="1819274"/>
            <a:ext cx="2819400" cy="3667125"/>
          </a:xfrm>
          <a:prstGeom prst="rect">
            <a:avLst/>
          </a:prstGeom>
          <a:noFill/>
          <a:ln w="12700" cap="sq">
            <a:noFill/>
            <a:miter lim="800000"/>
            <a:headEnd type="none" w="sm" len="sm"/>
            <a:tailEnd type="none" w="sm" len="sm"/>
          </a:ln>
        </p:spPr>
        <p:txBody>
          <a:bodyPr wrap="square">
            <a:spAutoFit/>
          </a:bodyPr>
          <a:lstStyle/>
          <a:p>
            <a:r>
              <a:rPr lang="en-US" sz="2800" b="1" dirty="0">
                <a:solidFill>
                  <a:srgbClr val="FF3300"/>
                </a:solidFill>
              </a:rPr>
              <a:t>Rejection region</a:t>
            </a:r>
          </a:p>
          <a:p>
            <a:r>
              <a:rPr lang="en-US" sz="2800" b="1" dirty="0">
                <a:solidFill>
                  <a:srgbClr val="FF3300"/>
                </a:solidFill>
              </a:rPr>
              <a:t>for hypothesis</a:t>
            </a:r>
          </a:p>
          <a:p>
            <a:r>
              <a:rPr lang="en-US" sz="2800" b="1" dirty="0">
                <a:solidFill>
                  <a:srgbClr val="FF3300"/>
                </a:solidFill>
              </a:rPr>
              <a:t>which involve the</a:t>
            </a:r>
          </a:p>
          <a:p>
            <a:r>
              <a:rPr lang="en-US" sz="2800" b="1" dirty="0">
                <a:solidFill>
                  <a:srgbClr val="FF3300"/>
                </a:solidFill>
              </a:rPr>
              <a:t>standard normal </a:t>
            </a:r>
          </a:p>
          <a:p>
            <a:r>
              <a:rPr lang="en-US" sz="2800" b="1" dirty="0">
                <a:solidFill>
                  <a:srgbClr val="FF3300"/>
                </a:solidFill>
              </a:rPr>
              <a:t>distribution and</a:t>
            </a:r>
          </a:p>
          <a:p>
            <a:r>
              <a:rPr lang="en-US" sz="2800" b="1" dirty="0">
                <a:solidFill>
                  <a:srgbClr val="FF3300"/>
                </a:solidFill>
              </a:rPr>
              <a:t>the &gt; symbol (right –tailed test)</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normAutofit fontScale="90000"/>
          </a:bodyPr>
          <a:lstStyle/>
          <a:p>
            <a:r>
              <a:rPr lang="en-US" sz="3600" dirty="0" smtClean="0">
                <a:solidFill>
                  <a:srgbClr val="FF0000"/>
                </a:solidFill>
              </a:rPr>
              <a:t>Possible Rejection and </a:t>
            </a:r>
            <a:r>
              <a:rPr lang="en-US" sz="3600" dirty="0" err="1" smtClean="0">
                <a:solidFill>
                  <a:srgbClr val="FF0000"/>
                </a:solidFill>
              </a:rPr>
              <a:t>Nonrejection</a:t>
            </a:r>
            <a:r>
              <a:rPr lang="en-US" sz="3600" dirty="0" smtClean="0">
                <a:solidFill>
                  <a:srgbClr val="FF0000"/>
                </a:solidFill>
              </a:rPr>
              <a:t> Regions - </a:t>
            </a:r>
          </a:p>
        </p:txBody>
      </p:sp>
      <p:sp>
        <p:nvSpPr>
          <p:cNvPr id="21507" name="Text Box 4"/>
          <p:cNvSpPr txBox="1">
            <a:spLocks noChangeArrowheads="1"/>
          </p:cNvSpPr>
          <p:nvPr/>
        </p:nvSpPr>
        <p:spPr bwMode="auto">
          <a:xfrm>
            <a:off x="6019800" y="1819275"/>
            <a:ext cx="2819400" cy="3081338"/>
          </a:xfrm>
          <a:prstGeom prst="rect">
            <a:avLst/>
          </a:prstGeom>
          <a:noFill/>
          <a:ln w="12700" cap="sq">
            <a:noFill/>
            <a:miter lim="800000"/>
            <a:headEnd type="none" w="sm" len="sm"/>
            <a:tailEnd type="none" w="sm" len="sm"/>
          </a:ln>
        </p:spPr>
        <p:txBody>
          <a:bodyPr>
            <a:spAutoFit/>
          </a:bodyPr>
          <a:lstStyle/>
          <a:p>
            <a:r>
              <a:rPr lang="en-US" sz="2800" b="1">
                <a:solidFill>
                  <a:srgbClr val="FF3300"/>
                </a:solidFill>
              </a:rPr>
              <a:t>Rejection region</a:t>
            </a:r>
          </a:p>
          <a:p>
            <a:r>
              <a:rPr lang="en-US" sz="2800" b="1">
                <a:solidFill>
                  <a:srgbClr val="FF3300"/>
                </a:solidFill>
              </a:rPr>
              <a:t>for hypothesis</a:t>
            </a:r>
          </a:p>
          <a:p>
            <a:r>
              <a:rPr lang="en-US" sz="2800" b="1">
                <a:solidFill>
                  <a:srgbClr val="FF3300"/>
                </a:solidFill>
              </a:rPr>
              <a:t>which involve the</a:t>
            </a:r>
          </a:p>
          <a:p>
            <a:r>
              <a:rPr lang="en-US" sz="2800" b="1">
                <a:solidFill>
                  <a:srgbClr val="FF3300"/>
                </a:solidFill>
              </a:rPr>
              <a:t>standard normal </a:t>
            </a:r>
          </a:p>
          <a:p>
            <a:r>
              <a:rPr lang="en-US" sz="2800" b="1">
                <a:solidFill>
                  <a:srgbClr val="FF3300"/>
                </a:solidFill>
              </a:rPr>
              <a:t>distribution and</a:t>
            </a:r>
          </a:p>
          <a:p>
            <a:r>
              <a:rPr lang="en-US" sz="2800" b="1">
                <a:solidFill>
                  <a:srgbClr val="FF3300"/>
                </a:solidFill>
              </a:rPr>
              <a:t>the &lt; symbol   (left –tailed test)</a:t>
            </a:r>
          </a:p>
        </p:txBody>
      </p:sp>
      <p:pic>
        <p:nvPicPr>
          <p:cNvPr id="21508" name="Picture 7"/>
          <p:cNvPicPr>
            <a:picLocks noChangeAspect="1" noChangeArrowheads="1"/>
          </p:cNvPicPr>
          <p:nvPr/>
        </p:nvPicPr>
        <p:blipFill>
          <a:blip r:embed="rId2"/>
          <a:srcRect/>
          <a:stretch>
            <a:fillRect/>
          </a:stretch>
        </p:blipFill>
        <p:spPr bwMode="auto">
          <a:xfrm>
            <a:off x="533400" y="1905000"/>
            <a:ext cx="4953000" cy="35067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685800" y="6248400"/>
            <a:ext cx="1905000" cy="457200"/>
          </a:xfrm>
          <a:prstGeom prst="rect">
            <a:avLst/>
          </a:prstGeom>
          <a:noFill/>
          <a:ln w="12700">
            <a:noFill/>
            <a:miter lim="800000"/>
            <a:headEnd/>
            <a:tailEnd/>
          </a:ln>
        </p:spPr>
        <p:txBody>
          <a:bodyPr wrap="none" anchor="ctr"/>
          <a:lstStyle/>
          <a:p>
            <a:endParaRPr lang="en-US"/>
          </a:p>
        </p:txBody>
      </p:sp>
      <p:sp>
        <p:nvSpPr>
          <p:cNvPr id="23555" name="Rectangle 3"/>
          <p:cNvSpPr>
            <a:spLocks noChangeArrowheads="1"/>
          </p:cNvSpPr>
          <p:nvPr/>
        </p:nvSpPr>
        <p:spPr bwMode="auto">
          <a:xfrm>
            <a:off x="3124200" y="6248400"/>
            <a:ext cx="2895600" cy="457200"/>
          </a:xfrm>
          <a:prstGeom prst="rect">
            <a:avLst/>
          </a:prstGeom>
          <a:noFill/>
          <a:ln w="12700">
            <a:noFill/>
            <a:miter lim="800000"/>
            <a:headEnd/>
            <a:tailEnd/>
          </a:ln>
        </p:spPr>
        <p:txBody>
          <a:bodyPr wrap="none" anchor="ctr"/>
          <a:lstStyle/>
          <a:p>
            <a:endParaRPr lang="en-US"/>
          </a:p>
        </p:txBody>
      </p:sp>
      <p:sp>
        <p:nvSpPr>
          <p:cNvPr id="23556" name="Rectangle 4"/>
          <p:cNvSpPr>
            <a:spLocks noGrp="1" noChangeArrowheads="1"/>
          </p:cNvSpPr>
          <p:nvPr>
            <p:ph type="title"/>
          </p:nvPr>
        </p:nvSpPr>
        <p:spPr>
          <a:noFill/>
        </p:spPr>
        <p:txBody>
          <a:bodyPr lIns="90488" tIns="44450" rIns="90488" bIns="44450"/>
          <a:lstStyle/>
          <a:p>
            <a:r>
              <a:rPr lang="en-US" dirty="0" smtClean="0">
                <a:solidFill>
                  <a:srgbClr val="FF0000"/>
                </a:solidFill>
              </a:rPr>
              <a:t>Type I and Type II Errors</a:t>
            </a:r>
          </a:p>
        </p:txBody>
      </p:sp>
      <p:sp>
        <p:nvSpPr>
          <p:cNvPr id="23557" name="Rectangle 5"/>
          <p:cNvSpPr>
            <a:spLocks noGrp="1" noChangeArrowheads="1"/>
          </p:cNvSpPr>
          <p:nvPr>
            <p:ph type="body" idx="1"/>
          </p:nvPr>
        </p:nvSpPr>
        <p:spPr>
          <a:noFill/>
        </p:spPr>
        <p:txBody>
          <a:bodyPr lIns="90488" tIns="44450" rIns="90488" bIns="44450">
            <a:normAutofit lnSpcReduction="10000"/>
          </a:bodyPr>
          <a:lstStyle/>
          <a:p>
            <a:r>
              <a:rPr lang="en-US" b="1" smtClean="0"/>
              <a:t>Type I Error</a:t>
            </a:r>
            <a:endParaRPr lang="en-US" smtClean="0"/>
          </a:p>
          <a:p>
            <a:pPr lvl="1"/>
            <a:r>
              <a:rPr lang="en-US" smtClean="0"/>
              <a:t>Rejecting a true null hypothesis </a:t>
            </a:r>
          </a:p>
          <a:p>
            <a:pPr lvl="1"/>
            <a:r>
              <a:rPr lang="en-US" smtClean="0"/>
              <a:t>The probability of committing a Type I error is called </a:t>
            </a:r>
            <a:r>
              <a:rPr lang="en-US" smtClean="0">
                <a:latin typeface="Symbol" pitchFamily="18" charset="2"/>
              </a:rPr>
              <a:t></a:t>
            </a:r>
            <a:r>
              <a:rPr lang="en-US" smtClean="0"/>
              <a:t>, the level of significance.</a:t>
            </a:r>
          </a:p>
          <a:p>
            <a:endParaRPr lang="en-US" b="1" smtClean="0"/>
          </a:p>
          <a:p>
            <a:r>
              <a:rPr lang="en-US" b="1" smtClean="0"/>
              <a:t>Type II Error</a:t>
            </a:r>
            <a:endParaRPr lang="en-US" smtClean="0"/>
          </a:p>
          <a:p>
            <a:pPr lvl="1"/>
            <a:r>
              <a:rPr lang="en-US" smtClean="0"/>
              <a:t>Failing to reject a false null hypothesis</a:t>
            </a:r>
          </a:p>
          <a:p>
            <a:pPr lvl="1"/>
            <a:r>
              <a:rPr lang="en-US" smtClean="0"/>
              <a:t>The probability of committing a Type II error is called </a:t>
            </a:r>
            <a:r>
              <a:rPr lang="en-US" smtClean="0">
                <a:latin typeface="Symbol" pitchFamily="18" charset="2"/>
              </a:rPr>
              <a:t></a:t>
            </a:r>
            <a:r>
              <a:rPr lang="en-US" smtClean="0"/>
              <a:t>.</a:t>
            </a:r>
          </a:p>
        </p:txBody>
      </p:sp>
    </p:spTree>
  </p:cSld>
  <p:clrMapOvr>
    <a:masterClrMapping/>
  </p:clrMapOvr>
  <p:transition>
    <p:dissolv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ChangeArrowheads="1"/>
          </p:cNvSpPr>
          <p:nvPr/>
        </p:nvSpPr>
        <p:spPr bwMode="auto">
          <a:xfrm>
            <a:off x="685800" y="6248400"/>
            <a:ext cx="1905000" cy="457200"/>
          </a:xfrm>
          <a:prstGeom prst="rect">
            <a:avLst/>
          </a:prstGeom>
          <a:noFill/>
          <a:ln w="12700">
            <a:noFill/>
            <a:miter lim="800000"/>
            <a:headEnd/>
            <a:tailEnd/>
          </a:ln>
        </p:spPr>
        <p:txBody>
          <a:bodyPr wrap="none" anchor="ctr"/>
          <a:lstStyle/>
          <a:p>
            <a:endParaRPr lang="en-US"/>
          </a:p>
        </p:txBody>
      </p:sp>
      <p:sp>
        <p:nvSpPr>
          <p:cNvPr id="24579" name="Rectangle 3"/>
          <p:cNvSpPr>
            <a:spLocks noChangeArrowheads="1"/>
          </p:cNvSpPr>
          <p:nvPr/>
        </p:nvSpPr>
        <p:spPr bwMode="auto">
          <a:xfrm>
            <a:off x="3124200" y="6248400"/>
            <a:ext cx="2895600" cy="457200"/>
          </a:xfrm>
          <a:prstGeom prst="rect">
            <a:avLst/>
          </a:prstGeom>
          <a:noFill/>
          <a:ln w="12700">
            <a:noFill/>
            <a:miter lim="800000"/>
            <a:headEnd/>
            <a:tailEnd/>
          </a:ln>
        </p:spPr>
        <p:txBody>
          <a:bodyPr wrap="none" anchor="ctr"/>
          <a:lstStyle/>
          <a:p>
            <a:endParaRPr lang="en-US"/>
          </a:p>
        </p:txBody>
      </p:sp>
      <p:sp>
        <p:nvSpPr>
          <p:cNvPr id="24580" name="Rectangle 4"/>
          <p:cNvSpPr>
            <a:spLocks noGrp="1" noChangeArrowheads="1"/>
          </p:cNvSpPr>
          <p:nvPr>
            <p:ph type="title"/>
          </p:nvPr>
        </p:nvSpPr>
        <p:spPr>
          <a:xfrm>
            <a:off x="457200" y="457200"/>
            <a:ext cx="8382000" cy="1143000"/>
          </a:xfrm>
          <a:noFill/>
        </p:spPr>
        <p:txBody>
          <a:bodyPr lIns="90488" tIns="44450" rIns="90488" bIns="44450">
            <a:normAutofit/>
          </a:bodyPr>
          <a:lstStyle/>
          <a:p>
            <a:r>
              <a:rPr lang="en-US" dirty="0" smtClean="0">
                <a:solidFill>
                  <a:srgbClr val="FF0000"/>
                </a:solidFill>
              </a:rPr>
              <a:t>Error in Hypothesis Testing</a:t>
            </a:r>
          </a:p>
        </p:txBody>
      </p:sp>
      <p:graphicFrame>
        <p:nvGraphicFramePr>
          <p:cNvPr id="34" name="Table 33"/>
          <p:cNvGraphicFramePr>
            <a:graphicFrameLocks noGrp="1"/>
          </p:cNvGraphicFramePr>
          <p:nvPr/>
        </p:nvGraphicFramePr>
        <p:xfrm>
          <a:off x="304799" y="2286000"/>
          <a:ext cx="8839202" cy="2057400"/>
        </p:xfrm>
        <a:graphic>
          <a:graphicData uri="http://schemas.openxmlformats.org/drawingml/2006/table">
            <a:tbl>
              <a:tblPr>
                <a:tableStyleId>{08FB837D-C827-4EFA-A057-4D05807E0F7C}</a:tableStyleId>
              </a:tblPr>
              <a:tblGrid>
                <a:gridCol w="3048001"/>
                <a:gridCol w="2743200"/>
                <a:gridCol w="3048001"/>
              </a:tblGrid>
              <a:tr h="685800">
                <a:tc>
                  <a:txBody>
                    <a:bodyPr/>
                    <a:lstStyle/>
                    <a:p>
                      <a:pPr marL="0" marR="0">
                        <a:lnSpc>
                          <a:spcPct val="115000"/>
                        </a:lnSpc>
                        <a:spcBef>
                          <a:spcPts val="0"/>
                        </a:spcBef>
                        <a:spcAft>
                          <a:spcPts val="0"/>
                        </a:spcAft>
                      </a:pPr>
                      <a:r>
                        <a:rPr lang="en-US" sz="2800" dirty="0"/>
                        <a:t> </a:t>
                      </a:r>
                      <a:r>
                        <a:rPr lang="en-US" sz="2800" dirty="0" smtClean="0"/>
                        <a:t>Decision/Condition</a:t>
                      </a:r>
                      <a:endParaRPr lang="en-US" sz="2800" dirty="0">
                        <a:latin typeface="Calibri"/>
                        <a:ea typeface="Calibri"/>
                        <a:cs typeface="Mangal"/>
                      </a:endParaRPr>
                    </a:p>
                  </a:txBody>
                  <a:tcPr marL="68580" marR="68580" marT="0" marB="0" anchor="b"/>
                </a:tc>
                <a:tc>
                  <a:txBody>
                    <a:bodyPr/>
                    <a:lstStyle/>
                    <a:p>
                      <a:pPr marL="0" marR="0">
                        <a:lnSpc>
                          <a:spcPct val="115000"/>
                        </a:lnSpc>
                        <a:spcBef>
                          <a:spcPts val="0"/>
                        </a:spcBef>
                        <a:spcAft>
                          <a:spcPts val="0"/>
                        </a:spcAft>
                      </a:pPr>
                      <a:r>
                        <a:rPr lang="en-US" sz="2800" dirty="0"/>
                        <a:t>Null True</a:t>
                      </a:r>
                      <a:endParaRPr lang="en-US" sz="2800" dirty="0">
                        <a:latin typeface="Calibri"/>
                        <a:ea typeface="Calibri"/>
                        <a:cs typeface="Mangal"/>
                      </a:endParaRPr>
                    </a:p>
                  </a:txBody>
                  <a:tcPr marL="68580" marR="68580" marT="0" marB="0" anchor="b"/>
                </a:tc>
                <a:tc>
                  <a:txBody>
                    <a:bodyPr/>
                    <a:lstStyle/>
                    <a:p>
                      <a:pPr marL="0" marR="0">
                        <a:lnSpc>
                          <a:spcPct val="115000"/>
                        </a:lnSpc>
                        <a:spcBef>
                          <a:spcPts val="0"/>
                        </a:spcBef>
                        <a:spcAft>
                          <a:spcPts val="0"/>
                        </a:spcAft>
                      </a:pPr>
                      <a:r>
                        <a:rPr lang="en-US" sz="2800"/>
                        <a:t>Null False</a:t>
                      </a:r>
                      <a:endParaRPr lang="en-US" sz="2800">
                        <a:latin typeface="Calibri"/>
                        <a:ea typeface="Calibri"/>
                        <a:cs typeface="Mangal"/>
                      </a:endParaRPr>
                    </a:p>
                  </a:txBody>
                  <a:tcPr marL="68580" marR="68580" marT="0" marB="0" anchor="b"/>
                </a:tc>
              </a:tr>
              <a:tr h="685800">
                <a:tc>
                  <a:txBody>
                    <a:bodyPr/>
                    <a:lstStyle/>
                    <a:p>
                      <a:pPr marL="0" marR="0">
                        <a:lnSpc>
                          <a:spcPct val="115000"/>
                        </a:lnSpc>
                        <a:spcBef>
                          <a:spcPts val="0"/>
                        </a:spcBef>
                        <a:spcAft>
                          <a:spcPts val="0"/>
                        </a:spcAft>
                      </a:pPr>
                      <a:r>
                        <a:rPr lang="en-US" sz="2800"/>
                        <a:t>Fail to reject Null </a:t>
                      </a:r>
                      <a:endParaRPr lang="en-US" sz="2800">
                        <a:latin typeface="Calibri"/>
                        <a:ea typeface="Calibri"/>
                        <a:cs typeface="Mangal"/>
                      </a:endParaRPr>
                    </a:p>
                  </a:txBody>
                  <a:tcPr marL="68580" marR="68580" marT="0" marB="0" anchor="b"/>
                </a:tc>
                <a:tc>
                  <a:txBody>
                    <a:bodyPr/>
                    <a:lstStyle/>
                    <a:p>
                      <a:pPr marL="0" marR="0">
                        <a:lnSpc>
                          <a:spcPct val="115000"/>
                        </a:lnSpc>
                        <a:spcBef>
                          <a:spcPts val="0"/>
                        </a:spcBef>
                        <a:spcAft>
                          <a:spcPts val="0"/>
                        </a:spcAft>
                      </a:pPr>
                      <a:r>
                        <a:rPr lang="en-US" sz="2800"/>
                        <a:t>Correct Decisions</a:t>
                      </a:r>
                      <a:endParaRPr lang="en-US" sz="2800">
                        <a:latin typeface="Calibri"/>
                        <a:ea typeface="Calibri"/>
                        <a:cs typeface="Mangal"/>
                      </a:endParaRPr>
                    </a:p>
                  </a:txBody>
                  <a:tcPr marL="68580" marR="68580" marT="0" marB="0" anchor="b"/>
                </a:tc>
                <a:tc>
                  <a:txBody>
                    <a:bodyPr/>
                    <a:lstStyle/>
                    <a:p>
                      <a:pPr marL="0" marR="0">
                        <a:lnSpc>
                          <a:spcPct val="115000"/>
                        </a:lnSpc>
                        <a:spcBef>
                          <a:spcPts val="0"/>
                        </a:spcBef>
                        <a:spcAft>
                          <a:spcPts val="0"/>
                        </a:spcAft>
                      </a:pPr>
                      <a:r>
                        <a:rPr lang="en-US" sz="2800"/>
                        <a:t>Type II error (β)</a:t>
                      </a:r>
                      <a:endParaRPr lang="en-US" sz="2800">
                        <a:latin typeface="Calibri"/>
                        <a:ea typeface="Calibri"/>
                        <a:cs typeface="Mangal"/>
                      </a:endParaRPr>
                    </a:p>
                  </a:txBody>
                  <a:tcPr marL="68580" marR="68580" marT="0" marB="0" anchor="b"/>
                </a:tc>
              </a:tr>
              <a:tr h="685800">
                <a:tc>
                  <a:txBody>
                    <a:bodyPr/>
                    <a:lstStyle/>
                    <a:p>
                      <a:pPr marL="0" marR="0">
                        <a:lnSpc>
                          <a:spcPct val="115000"/>
                        </a:lnSpc>
                        <a:spcBef>
                          <a:spcPts val="0"/>
                        </a:spcBef>
                        <a:spcAft>
                          <a:spcPts val="0"/>
                        </a:spcAft>
                      </a:pPr>
                      <a:r>
                        <a:rPr lang="en-US" sz="2800"/>
                        <a:t>Reject Null</a:t>
                      </a:r>
                      <a:endParaRPr lang="en-US" sz="2800">
                        <a:latin typeface="Calibri"/>
                        <a:ea typeface="Calibri"/>
                        <a:cs typeface="Mangal"/>
                      </a:endParaRPr>
                    </a:p>
                  </a:txBody>
                  <a:tcPr marL="68580" marR="68580" marT="0" marB="0" anchor="b"/>
                </a:tc>
                <a:tc>
                  <a:txBody>
                    <a:bodyPr/>
                    <a:lstStyle/>
                    <a:p>
                      <a:pPr marL="0" marR="0">
                        <a:lnSpc>
                          <a:spcPct val="115000"/>
                        </a:lnSpc>
                        <a:spcBef>
                          <a:spcPts val="0"/>
                        </a:spcBef>
                        <a:spcAft>
                          <a:spcPts val="0"/>
                        </a:spcAft>
                      </a:pPr>
                      <a:r>
                        <a:rPr lang="en-US" sz="2800"/>
                        <a:t>Type I error (α)</a:t>
                      </a:r>
                      <a:endParaRPr lang="en-US" sz="2800">
                        <a:latin typeface="Calibri"/>
                        <a:ea typeface="Calibri"/>
                        <a:cs typeface="Mangal"/>
                      </a:endParaRPr>
                    </a:p>
                  </a:txBody>
                  <a:tcPr marL="68580" marR="68580" marT="0" marB="0" anchor="b"/>
                </a:tc>
                <a:tc>
                  <a:txBody>
                    <a:bodyPr/>
                    <a:lstStyle/>
                    <a:p>
                      <a:pPr marL="0" marR="0">
                        <a:lnSpc>
                          <a:spcPct val="115000"/>
                        </a:lnSpc>
                        <a:spcBef>
                          <a:spcPts val="0"/>
                        </a:spcBef>
                        <a:spcAft>
                          <a:spcPts val="0"/>
                        </a:spcAft>
                      </a:pPr>
                      <a:r>
                        <a:rPr lang="en-US" sz="2800" dirty="0"/>
                        <a:t>Correct Decisions</a:t>
                      </a:r>
                      <a:endParaRPr lang="en-US" sz="2800" dirty="0">
                        <a:latin typeface="Calibri"/>
                        <a:ea typeface="Calibri"/>
                        <a:cs typeface="Mangal"/>
                      </a:endParaRPr>
                    </a:p>
                  </a:txBody>
                  <a:tcPr marL="68580" marR="68580" marT="0" marB="0" anchor="b"/>
                </a:tc>
              </a:tr>
            </a:tbl>
          </a:graphicData>
        </a:graphic>
      </p:graphicFrame>
    </p:spTree>
  </p:cSld>
  <p:clrMapOvr>
    <a:masterClrMapping/>
  </p:clrMapOvr>
  <p:transition>
    <p:strips/>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
          <p:cNvSpPr txBox="1">
            <a:spLocks noChangeArrowheads="1"/>
          </p:cNvSpPr>
          <p:nvPr/>
        </p:nvSpPr>
        <p:spPr>
          <a:xfrm>
            <a:off x="152400" y="1582737"/>
            <a:ext cx="8763000" cy="1617663"/>
          </a:xfrm>
          <a:prstGeom prst="rect">
            <a:avLst/>
          </a:prstGeom>
          <a:noFill/>
        </p:spPr>
        <p:txBody>
          <a:bodyPr lIns="90488" tIns="44450" rIns="90488" bIns="44450"/>
          <a:lstStyle/>
          <a:p>
            <a:pPr marL="342900" marR="0" lvl="0" indent="-342900" algn="just" defTabSz="914400" rtl="0" eaLnBrk="1" fontAlgn="auto" latinLnBrk="0" hangingPunct="1">
              <a:lnSpc>
                <a:spcPct val="70000"/>
              </a:lnSpc>
              <a:spcBef>
                <a:spcPct val="20000"/>
              </a:spcBef>
              <a:spcAft>
                <a:spcPts val="0"/>
              </a:spcAft>
              <a:buClrTx/>
              <a:buSzTx/>
              <a:tabLst/>
              <a:defRPr/>
            </a:pPr>
            <a:r>
              <a:rPr kumimoji="0" lang="en-US" sz="32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Does</a:t>
            </a:r>
            <a:r>
              <a:rPr kumimoji="0" lang="en-US" sz="3200" b="0" i="0" u="none" strike="noStrike" kern="1200" cap="none" spc="0" normalizeH="0" noProof="0" dirty="0" smtClean="0">
                <a:ln>
                  <a:noFill/>
                </a:ln>
                <a:solidFill>
                  <a:schemeClr val="tx1"/>
                </a:solidFill>
                <a:effectLst/>
                <a:uLnTx/>
                <a:uFillTx/>
                <a:latin typeface="Times New Roman" pitchFamily="18" charset="0"/>
                <a:cs typeface="Times New Roman" pitchFamily="18" charset="0"/>
              </a:rPr>
              <a:t> a </a:t>
            </a:r>
            <a:r>
              <a:rPr kumimoji="0" lang="en-US" sz="32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manufacturer is filling 40 grams packages</a:t>
            </a:r>
            <a:r>
              <a:rPr kumimoji="0" lang="en-US" sz="3200" b="0" i="0" u="none" strike="noStrike" kern="1200" cap="none" spc="0" normalizeH="0" noProof="0" dirty="0" smtClean="0">
                <a:ln>
                  <a:noFill/>
                </a:ln>
                <a:solidFill>
                  <a:schemeClr val="tx1"/>
                </a:solidFill>
                <a:effectLst/>
                <a:uLnTx/>
                <a:uFillTx/>
                <a:latin typeface="Times New Roman" pitchFamily="18" charset="0"/>
                <a:cs typeface="Times New Roman" pitchFamily="18" charset="0"/>
              </a:rPr>
              <a:t> </a:t>
            </a:r>
            <a:r>
              <a:rPr kumimoji="0" lang="en-US" sz="32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with flour. The company wants the package contents to average 40 grams.</a:t>
            </a:r>
          </a:p>
        </p:txBody>
      </p:sp>
      <p:graphicFrame>
        <p:nvGraphicFramePr>
          <p:cNvPr id="3074" name="Object 2"/>
          <p:cNvGraphicFramePr>
            <a:graphicFrameLocks noChangeAspect="1"/>
          </p:cNvGraphicFramePr>
          <p:nvPr/>
        </p:nvGraphicFramePr>
        <p:xfrm>
          <a:off x="2057400" y="3505200"/>
          <a:ext cx="2514600" cy="1447800"/>
        </p:xfrm>
        <a:graphic>
          <a:graphicData uri="http://schemas.openxmlformats.org/presentationml/2006/ole">
            <mc:AlternateContent xmlns:mc="http://schemas.openxmlformats.org/markup-compatibility/2006">
              <mc:Choice xmlns:v="urn:schemas-microsoft-com:vml" Requires="v">
                <p:oleObj spid="_x0000_s3079" name="Equation" r:id="rId3" imgW="761760" imgH="457200" progId="Equation.3">
                  <p:embed/>
                </p:oleObj>
              </mc:Choice>
              <mc:Fallback>
                <p:oleObj name="Equation" r:id="rId3" imgW="761760" imgH="4572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3505200"/>
                        <a:ext cx="2514600"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 name="Rectangle 3"/>
          <p:cNvSpPr/>
          <p:nvPr/>
        </p:nvSpPr>
        <p:spPr>
          <a:xfrm>
            <a:off x="228600" y="76200"/>
            <a:ext cx="8915400" cy="1077218"/>
          </a:xfrm>
          <a:prstGeom prst="rect">
            <a:avLst/>
          </a:prstGeom>
        </p:spPr>
        <p:txBody>
          <a:bodyPr wrap="square">
            <a:spAutoFit/>
          </a:bodyPr>
          <a:lstStyle/>
          <a:p>
            <a:r>
              <a:rPr lang="en-US" sz="3200" dirty="0" smtClean="0">
                <a:solidFill>
                  <a:srgbClr val="FF0000"/>
                </a:solidFill>
              </a:rPr>
              <a:t>Example: </a:t>
            </a:r>
          </a:p>
          <a:p>
            <a:r>
              <a:rPr lang="en-US" sz="3200" dirty="0" smtClean="0">
                <a:solidFill>
                  <a:srgbClr val="FF0000"/>
                </a:solidFill>
              </a:rPr>
              <a:t>One sample Null and Alternative Hypotheses</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ChangeArrowheads="1"/>
          </p:cNvSpPr>
          <p:nvPr/>
        </p:nvSpPr>
        <p:spPr bwMode="auto">
          <a:xfrm>
            <a:off x="685800" y="6248400"/>
            <a:ext cx="1905000" cy="457200"/>
          </a:xfrm>
          <a:prstGeom prst="rect">
            <a:avLst/>
          </a:prstGeom>
          <a:noFill/>
          <a:ln w="12700">
            <a:noFill/>
            <a:miter lim="800000"/>
            <a:headEnd/>
            <a:tailEnd/>
          </a:ln>
        </p:spPr>
        <p:txBody>
          <a:bodyPr wrap="none" anchor="ctr"/>
          <a:lstStyle/>
          <a:p>
            <a:endParaRPr lang="en-US"/>
          </a:p>
        </p:txBody>
      </p:sp>
      <p:sp>
        <p:nvSpPr>
          <p:cNvPr id="3076" name="Rectangle 3"/>
          <p:cNvSpPr>
            <a:spLocks noChangeArrowheads="1"/>
          </p:cNvSpPr>
          <p:nvPr/>
        </p:nvSpPr>
        <p:spPr bwMode="auto">
          <a:xfrm>
            <a:off x="3124200" y="6248400"/>
            <a:ext cx="2895600" cy="457200"/>
          </a:xfrm>
          <a:prstGeom prst="rect">
            <a:avLst/>
          </a:prstGeom>
          <a:noFill/>
          <a:ln w="12700">
            <a:noFill/>
            <a:miter lim="800000"/>
            <a:headEnd/>
            <a:tailEnd/>
          </a:ln>
        </p:spPr>
        <p:txBody>
          <a:bodyPr wrap="none" anchor="ctr"/>
          <a:lstStyle/>
          <a:p>
            <a:endParaRPr lang="en-US"/>
          </a:p>
        </p:txBody>
      </p:sp>
      <p:sp>
        <p:nvSpPr>
          <p:cNvPr id="3078" name="Rectangle 5"/>
          <p:cNvSpPr>
            <a:spLocks noGrp="1" noChangeArrowheads="1"/>
          </p:cNvSpPr>
          <p:nvPr>
            <p:ph type="body" idx="1"/>
          </p:nvPr>
        </p:nvSpPr>
        <p:spPr>
          <a:xfrm>
            <a:off x="0" y="609600"/>
            <a:ext cx="8991600" cy="1617663"/>
          </a:xfrm>
          <a:noFill/>
        </p:spPr>
        <p:txBody>
          <a:bodyPr lIns="90488" tIns="44450" rIns="90488" bIns="44450"/>
          <a:lstStyle/>
          <a:p>
            <a:pPr algn="just">
              <a:lnSpc>
                <a:spcPct val="70000"/>
              </a:lnSpc>
              <a:buNone/>
            </a:pPr>
            <a:r>
              <a:rPr lang="en-US" dirty="0" smtClean="0">
                <a:latin typeface="Times New Roman" pitchFamily="18" charset="0"/>
                <a:cs typeface="Times New Roman" pitchFamily="18" charset="0"/>
              </a:rPr>
              <a:t>   Because of an increase marketing effort, company officials believe the company’s market share is now greater than 18%, and the officials would like to prove it.</a:t>
            </a:r>
          </a:p>
          <a:p>
            <a:pPr algn="just">
              <a:lnSpc>
                <a:spcPct val="70000"/>
              </a:lnSpc>
            </a:pPr>
            <a:endParaRPr lang="en-US" dirty="0">
              <a:latin typeface="Times New Roman" pitchFamily="18" charset="0"/>
              <a:cs typeface="Times New Roman" pitchFamily="18" charset="0"/>
            </a:endParaRPr>
          </a:p>
          <a:p>
            <a:pPr algn="just">
              <a:lnSpc>
                <a:spcPct val="70000"/>
              </a:lnSpc>
            </a:pPr>
            <a:endParaRPr lang="en-US" dirty="0" smtClean="0">
              <a:latin typeface="Times New Roman" pitchFamily="18" charset="0"/>
              <a:cs typeface="Times New Roman" pitchFamily="18" charset="0"/>
            </a:endParaRPr>
          </a:p>
          <a:p>
            <a:pPr algn="just">
              <a:lnSpc>
                <a:spcPct val="70000"/>
              </a:lnSpc>
            </a:pPr>
            <a:endParaRPr lang="en-US" dirty="0" smtClean="0">
              <a:latin typeface="Times New Roman" pitchFamily="18" charset="0"/>
              <a:cs typeface="Times New Roman" pitchFamily="18" charset="0"/>
            </a:endParaRPr>
          </a:p>
        </p:txBody>
      </p:sp>
      <p:graphicFrame>
        <p:nvGraphicFramePr>
          <p:cNvPr id="2052" name="Object 4"/>
          <p:cNvGraphicFramePr>
            <a:graphicFrameLocks noChangeAspect="1"/>
          </p:cNvGraphicFramePr>
          <p:nvPr/>
        </p:nvGraphicFramePr>
        <p:xfrm>
          <a:off x="1600200" y="2362200"/>
          <a:ext cx="3873500" cy="1600200"/>
        </p:xfrm>
        <a:graphic>
          <a:graphicData uri="http://schemas.openxmlformats.org/presentationml/2006/ole">
            <mc:AlternateContent xmlns:mc="http://schemas.openxmlformats.org/markup-compatibility/2006">
              <mc:Choice xmlns:v="urn:schemas-microsoft-com:vml" Requires="v">
                <p:oleObj spid="_x0000_s2057" name="Equation" r:id="rId4" imgW="825480" imgH="457200" progId="Equation.3">
                  <p:embed/>
                </p:oleObj>
              </mc:Choice>
              <mc:Fallback>
                <p:oleObj name="Equation" r:id="rId4" imgW="825480" imgH="457200" progId="Equation.3">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00200" y="2362200"/>
                        <a:ext cx="3873500"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cover dir="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2690336"/>
            <a:ext cx="8077200" cy="1384995"/>
          </a:xfrm>
          <a:prstGeom prst="rect">
            <a:avLst/>
          </a:prstGeom>
        </p:spPr>
        <p:txBody>
          <a:bodyPr wrap="square">
            <a:spAutoFit/>
          </a:bodyPr>
          <a:lstStyle/>
          <a:p>
            <a:r>
              <a:rPr lang="en-US" sz="2800" dirty="0" smtClean="0"/>
              <a:t>1. Frequency Analysis</a:t>
            </a:r>
          </a:p>
          <a:p>
            <a:r>
              <a:rPr lang="en-US" sz="2800" dirty="0" smtClean="0"/>
              <a:t>2. Descriptive Analysis</a:t>
            </a:r>
          </a:p>
          <a:p>
            <a:r>
              <a:rPr lang="en-US" sz="2800" dirty="0" smtClean="0"/>
              <a:t>3. One sample testing of Hypothesis</a:t>
            </a:r>
            <a:endParaRPr lang="en-US" sz="2800" dirty="0"/>
          </a:p>
        </p:txBody>
      </p:sp>
      <p:sp>
        <p:nvSpPr>
          <p:cNvPr id="3" name="Rectangle 2"/>
          <p:cNvSpPr/>
          <p:nvPr/>
        </p:nvSpPr>
        <p:spPr>
          <a:xfrm>
            <a:off x="762000" y="1066800"/>
            <a:ext cx="7614103" cy="646331"/>
          </a:xfrm>
          <a:prstGeom prst="rect">
            <a:avLst/>
          </a:prstGeom>
        </p:spPr>
        <p:txBody>
          <a:bodyPr wrap="square">
            <a:spAutoFit/>
          </a:bodyPr>
          <a:lstStyle/>
          <a:p>
            <a:r>
              <a:rPr lang="en-US" sz="3600" dirty="0" err="1" smtClean="0">
                <a:solidFill>
                  <a:srgbClr val="FF0000"/>
                </a:solidFill>
              </a:rPr>
              <a:t>Univariate</a:t>
            </a:r>
            <a:r>
              <a:rPr lang="en-US" sz="3600" dirty="0" smtClean="0">
                <a:solidFill>
                  <a:srgbClr val="FF0000"/>
                </a:solidFill>
              </a:rPr>
              <a:t> Data Analysis Techniques</a:t>
            </a:r>
            <a:endParaRPr lang="en-US" sz="3600" dirty="0">
              <a:solidFill>
                <a:srgbClr val="FF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304800"/>
            <a:ext cx="9296400" cy="6555641"/>
          </a:xfrm>
          <a:prstGeom prst="rect">
            <a:avLst/>
          </a:prstGeom>
          <a:noFill/>
        </p:spPr>
        <p:txBody>
          <a:bodyPr wrap="square" rtlCol="0">
            <a:spAutoFit/>
          </a:bodyPr>
          <a:lstStyle/>
          <a:p>
            <a:r>
              <a:rPr lang="en-US" sz="3200" dirty="0" smtClean="0">
                <a:solidFill>
                  <a:srgbClr val="FF0000"/>
                </a:solidFill>
                <a:latin typeface="Times New Roman" pitchFamily="18" charset="0"/>
                <a:cs typeface="Times New Roman" pitchFamily="18" charset="0"/>
              </a:rPr>
              <a:t>Decision Rule in </a:t>
            </a:r>
            <a:r>
              <a:rPr lang="en-US" sz="3600" dirty="0" smtClean="0">
                <a:solidFill>
                  <a:srgbClr val="FF0000"/>
                </a:solidFill>
                <a:latin typeface="Times New Roman" pitchFamily="18" charset="0"/>
                <a:cs typeface="Times New Roman" pitchFamily="18" charset="0"/>
              </a:rPr>
              <a:t>hypothesis</a:t>
            </a:r>
            <a:r>
              <a:rPr lang="en-US" sz="3200" dirty="0" smtClean="0">
                <a:solidFill>
                  <a:srgbClr val="FF0000"/>
                </a:solidFill>
                <a:latin typeface="Times New Roman" pitchFamily="18" charset="0"/>
                <a:cs typeface="Times New Roman" pitchFamily="18" charset="0"/>
              </a:rPr>
              <a:t> testing</a:t>
            </a:r>
          </a:p>
          <a:p>
            <a:endParaRPr lang="en-US" sz="2400" dirty="0">
              <a:latin typeface="Times New Roman" pitchFamily="18" charset="0"/>
              <a:cs typeface="Times New Roman" pitchFamily="18" charset="0"/>
            </a:endParaRPr>
          </a:p>
          <a:p>
            <a:r>
              <a:rPr lang="en-US" sz="2400" dirty="0" smtClean="0">
                <a:latin typeface="Times New Roman" pitchFamily="18" charset="0"/>
                <a:cs typeface="Times New Roman" pitchFamily="18" charset="0"/>
              </a:rPr>
              <a:t>Rule 1:  Using critical/significant and test statistics value</a:t>
            </a:r>
          </a:p>
          <a:p>
            <a:r>
              <a:rPr lang="en-US" sz="2400" dirty="0" smtClean="0">
                <a:latin typeface="Times New Roman" pitchFamily="18" charset="0"/>
                <a:cs typeface="Times New Roman" pitchFamily="18" charset="0"/>
              </a:rPr>
              <a:t>If the value of test statistics belong to non rejection regions then null hypothesis is accepted </a:t>
            </a:r>
          </a:p>
          <a:p>
            <a:endParaRPr lang="en-US" sz="2400" dirty="0">
              <a:latin typeface="Times New Roman" pitchFamily="18" charset="0"/>
              <a:cs typeface="Times New Roman" pitchFamily="18" charset="0"/>
            </a:endParaRPr>
          </a:p>
          <a:p>
            <a:r>
              <a:rPr lang="en-US" sz="2400" dirty="0" smtClean="0">
                <a:latin typeface="Times New Roman" pitchFamily="18" charset="0"/>
                <a:cs typeface="Times New Roman" pitchFamily="18" charset="0"/>
              </a:rPr>
              <a:t>If the value of test statistics belong to rejection regions then alternative hypothesis is accepted </a:t>
            </a:r>
          </a:p>
          <a:p>
            <a:endParaRPr lang="en-US" sz="2400" dirty="0">
              <a:latin typeface="Times New Roman" pitchFamily="18" charset="0"/>
              <a:cs typeface="Times New Roman" pitchFamily="18" charset="0"/>
            </a:endParaRPr>
          </a:p>
          <a:p>
            <a:r>
              <a:rPr lang="en-US" sz="2400" dirty="0" smtClean="0">
                <a:latin typeface="Times New Roman" pitchFamily="18" charset="0"/>
                <a:cs typeface="Times New Roman" pitchFamily="18" charset="0"/>
              </a:rPr>
              <a:t>Rule 2: Using p-value approach </a:t>
            </a:r>
          </a:p>
          <a:p>
            <a:r>
              <a:rPr lang="en-US" sz="2400" dirty="0" smtClean="0">
                <a:latin typeface="Times New Roman" pitchFamily="18" charset="0"/>
                <a:cs typeface="Times New Roman" pitchFamily="18" charset="0"/>
              </a:rPr>
              <a:t>This approach is used while conducting hypothesis testing using the software programs such as SPSS</a:t>
            </a:r>
          </a:p>
          <a:p>
            <a:endParaRPr lang="en-US" sz="2400" dirty="0">
              <a:latin typeface="Times New Roman" pitchFamily="18" charset="0"/>
              <a:cs typeface="Times New Roman" pitchFamily="18" charset="0"/>
            </a:endParaRPr>
          </a:p>
          <a:p>
            <a:r>
              <a:rPr lang="en-US" sz="2400" dirty="0" smtClean="0">
                <a:latin typeface="Times New Roman" pitchFamily="18" charset="0"/>
                <a:cs typeface="Times New Roman" pitchFamily="18" charset="0"/>
              </a:rPr>
              <a:t>If p-value &lt; </a:t>
            </a:r>
            <a:r>
              <a:rPr lang="el-GR" sz="2400" dirty="0" smtClean="0">
                <a:latin typeface="Times New Roman" pitchFamily="18" charset="0"/>
                <a:cs typeface="Times New Roman" pitchFamily="18" charset="0"/>
              </a:rPr>
              <a:t>α</a:t>
            </a:r>
            <a:r>
              <a:rPr lang="en-US" sz="2400" dirty="0" smtClean="0">
                <a:latin typeface="Times New Roman" pitchFamily="18" charset="0"/>
                <a:cs typeface="Times New Roman" pitchFamily="18" charset="0"/>
              </a:rPr>
              <a:t> (significance value) then alternative hypothesis is accepted</a:t>
            </a:r>
          </a:p>
          <a:p>
            <a:endParaRPr lang="en-US" sz="2400" dirty="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914400"/>
            <a:ext cx="5715000" cy="6096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imes New Roman" pitchFamily="18" charset="0"/>
                <a:cs typeface="Times New Roman" pitchFamily="18" charset="0"/>
              </a:rPr>
              <a:t>Generate the research hypothesis or research question or research model</a:t>
            </a:r>
            <a:endParaRPr lang="en-US" sz="2000" dirty="0">
              <a:solidFill>
                <a:schemeClr val="tx1"/>
              </a:solidFill>
              <a:latin typeface="Times New Roman" pitchFamily="18" charset="0"/>
              <a:cs typeface="Times New Roman" pitchFamily="18" charset="0"/>
            </a:endParaRPr>
          </a:p>
        </p:txBody>
      </p:sp>
      <p:sp>
        <p:nvSpPr>
          <p:cNvPr id="3" name="Rectangle 2"/>
          <p:cNvSpPr/>
          <p:nvPr/>
        </p:nvSpPr>
        <p:spPr>
          <a:xfrm>
            <a:off x="533400" y="1828800"/>
            <a:ext cx="5715000" cy="7620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imes New Roman" pitchFamily="18" charset="0"/>
                <a:cs typeface="Times New Roman" pitchFamily="18" charset="0"/>
              </a:rPr>
              <a:t>Set the research question by formulating the null and alternative hypothesis </a:t>
            </a:r>
            <a:endParaRPr lang="en-US" sz="2000" dirty="0">
              <a:solidFill>
                <a:schemeClr val="tx1"/>
              </a:solidFill>
              <a:latin typeface="Times New Roman" pitchFamily="18" charset="0"/>
              <a:cs typeface="Times New Roman" pitchFamily="18" charset="0"/>
            </a:endParaRPr>
          </a:p>
        </p:txBody>
      </p:sp>
      <p:sp>
        <p:nvSpPr>
          <p:cNvPr id="4" name="Rectangle 3"/>
          <p:cNvSpPr/>
          <p:nvPr/>
        </p:nvSpPr>
        <p:spPr>
          <a:xfrm>
            <a:off x="533400" y="2895600"/>
            <a:ext cx="5715000" cy="6858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imes New Roman" pitchFamily="18" charset="0"/>
                <a:cs typeface="Times New Roman" pitchFamily="18" charset="0"/>
              </a:rPr>
              <a:t>Collect the data using probability sampling to test the research question or research model</a:t>
            </a:r>
            <a:endParaRPr lang="en-US" sz="2000" dirty="0">
              <a:solidFill>
                <a:schemeClr val="tx1"/>
              </a:solidFill>
              <a:latin typeface="Times New Roman" pitchFamily="18" charset="0"/>
              <a:cs typeface="Times New Roman" pitchFamily="18" charset="0"/>
            </a:endParaRPr>
          </a:p>
        </p:txBody>
      </p:sp>
      <p:sp>
        <p:nvSpPr>
          <p:cNvPr id="5" name="Rectangle 4"/>
          <p:cNvSpPr/>
          <p:nvPr/>
        </p:nvSpPr>
        <p:spPr>
          <a:xfrm>
            <a:off x="533400" y="3810000"/>
            <a:ext cx="5715000" cy="6096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imes New Roman" pitchFamily="18" charset="0"/>
                <a:cs typeface="Times New Roman" pitchFamily="18" charset="0"/>
              </a:rPr>
              <a:t>Select the appropriate statistical techniques </a:t>
            </a:r>
            <a:endParaRPr lang="en-US" sz="2000" dirty="0">
              <a:solidFill>
                <a:schemeClr val="tx1"/>
              </a:solidFill>
              <a:latin typeface="Times New Roman" pitchFamily="18" charset="0"/>
              <a:cs typeface="Times New Roman" pitchFamily="18" charset="0"/>
            </a:endParaRPr>
          </a:p>
        </p:txBody>
      </p:sp>
      <p:sp>
        <p:nvSpPr>
          <p:cNvPr id="6" name="Rectangle 5"/>
          <p:cNvSpPr/>
          <p:nvPr/>
        </p:nvSpPr>
        <p:spPr>
          <a:xfrm>
            <a:off x="533400" y="4648200"/>
            <a:ext cx="5715000" cy="6096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imes New Roman" pitchFamily="18" charset="0"/>
                <a:cs typeface="Times New Roman" pitchFamily="18" charset="0"/>
              </a:rPr>
              <a:t>Make decision whether or not the research question is validated from your data</a:t>
            </a:r>
            <a:endParaRPr lang="en-US" sz="2000" dirty="0">
              <a:solidFill>
                <a:schemeClr val="tx1"/>
              </a:solidFill>
              <a:latin typeface="Times New Roman" pitchFamily="18" charset="0"/>
              <a:cs typeface="Times New Roman" pitchFamily="18" charset="0"/>
            </a:endParaRPr>
          </a:p>
        </p:txBody>
      </p:sp>
      <p:sp>
        <p:nvSpPr>
          <p:cNvPr id="7" name="Rectangle 6"/>
          <p:cNvSpPr/>
          <p:nvPr/>
        </p:nvSpPr>
        <p:spPr>
          <a:xfrm>
            <a:off x="533400" y="5562600"/>
            <a:ext cx="5715000" cy="11430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imes New Roman" pitchFamily="18" charset="0"/>
                <a:cs typeface="Times New Roman" pitchFamily="18" charset="0"/>
              </a:rPr>
              <a:t>Finally make conclusions, and recommendation  as well as discuss the implications of the research question based on the decision</a:t>
            </a:r>
            <a:endParaRPr lang="en-US" sz="2000" dirty="0">
              <a:solidFill>
                <a:schemeClr val="tx1"/>
              </a:solidFill>
              <a:latin typeface="Times New Roman" pitchFamily="18" charset="0"/>
              <a:cs typeface="Times New Roman" pitchFamily="18" charset="0"/>
            </a:endParaRPr>
          </a:p>
        </p:txBody>
      </p:sp>
      <p:sp>
        <p:nvSpPr>
          <p:cNvPr id="9" name="TextBox 8"/>
          <p:cNvSpPr txBox="1"/>
          <p:nvPr/>
        </p:nvSpPr>
        <p:spPr>
          <a:xfrm>
            <a:off x="0" y="147935"/>
            <a:ext cx="9144000" cy="584775"/>
          </a:xfrm>
          <a:prstGeom prst="rect">
            <a:avLst/>
          </a:prstGeom>
          <a:noFill/>
        </p:spPr>
        <p:txBody>
          <a:bodyPr wrap="square" rtlCol="0">
            <a:spAutoFit/>
          </a:bodyPr>
          <a:lstStyle/>
          <a:p>
            <a:pPr algn="ctr"/>
            <a:r>
              <a:rPr lang="en-US" sz="3200" dirty="0" smtClean="0">
                <a:solidFill>
                  <a:srgbClr val="FF0000"/>
                </a:solidFill>
                <a:latin typeface="Times New Roman" pitchFamily="18" charset="0"/>
                <a:cs typeface="Times New Roman" pitchFamily="18" charset="0"/>
              </a:rPr>
              <a:t>General Steps in Hypothesis Testing/Model testing </a:t>
            </a:r>
            <a:endParaRPr lang="en-US" sz="3200" dirty="0">
              <a:solidFill>
                <a:srgbClr val="FF0000"/>
              </a:solidFill>
              <a:latin typeface="Times New Roman" pitchFamily="18" charset="0"/>
              <a:cs typeface="Times New Roman" pitchFamily="18" charset="0"/>
            </a:endParaRPr>
          </a:p>
        </p:txBody>
      </p:sp>
      <p:sp>
        <p:nvSpPr>
          <p:cNvPr id="10" name="Down Arrow 9"/>
          <p:cNvSpPr/>
          <p:nvPr/>
        </p:nvSpPr>
        <p:spPr>
          <a:xfrm>
            <a:off x="3505200" y="1524000"/>
            <a:ext cx="228600" cy="304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Down Arrow 10"/>
          <p:cNvSpPr/>
          <p:nvPr/>
        </p:nvSpPr>
        <p:spPr>
          <a:xfrm>
            <a:off x="3505200" y="2590800"/>
            <a:ext cx="228600" cy="304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Down Arrow 11"/>
          <p:cNvSpPr/>
          <p:nvPr/>
        </p:nvSpPr>
        <p:spPr>
          <a:xfrm>
            <a:off x="3581400" y="3581400"/>
            <a:ext cx="228600" cy="304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Down Arrow 12"/>
          <p:cNvSpPr/>
          <p:nvPr/>
        </p:nvSpPr>
        <p:spPr>
          <a:xfrm>
            <a:off x="3581400" y="4419600"/>
            <a:ext cx="228600" cy="304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Down Arrow 13"/>
          <p:cNvSpPr/>
          <p:nvPr/>
        </p:nvSpPr>
        <p:spPr>
          <a:xfrm>
            <a:off x="3581400" y="5257800"/>
            <a:ext cx="228600" cy="304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ChangeArrowheads="1"/>
          </p:cNvSpPr>
          <p:nvPr/>
        </p:nvSpPr>
        <p:spPr bwMode="auto">
          <a:xfrm>
            <a:off x="0" y="1"/>
            <a:ext cx="8763000" cy="772519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FF0000"/>
                </a:solidFill>
                <a:effectLst/>
                <a:latin typeface="Times New Roman" pitchFamily="18" charset="0"/>
                <a:ea typeface="Calibri" pitchFamily="34" charset="0"/>
                <a:cs typeface="Times New Roman" pitchFamily="18" charset="0"/>
              </a:rPr>
              <a:t>HOSPITAL DATABASE :</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This database contains observations for 11 variables on U.S. hospitals. </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These variables include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Geographic Region</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Control</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Service</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Number of Beds</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Number of Admissions</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Census</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Number of Outpatients</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Number of Births</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Total Expenditures</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Payroll Expenditures</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Personnel. </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lang="en-US" sz="2400" dirty="0">
              <a:latin typeface="Times New Roman" pitchFamily="18" charset="0"/>
              <a:ea typeface="Calibri" pitchFamily="34"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40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2438400"/>
            <a:ext cx="8610600" cy="3416320"/>
          </a:xfrm>
          <a:prstGeom prst="rect">
            <a:avLst/>
          </a:prstGeom>
        </p:spPr>
        <p:txBody>
          <a:bodyPr wrap="square">
            <a:spAutoFit/>
          </a:bodyPr>
          <a:lstStyle/>
          <a:p>
            <a:pPr lvl="0" algn="just" eaLnBrk="0" fontAlgn="base" hangingPunct="0">
              <a:spcBef>
                <a:spcPct val="0"/>
              </a:spcBef>
              <a:spcAft>
                <a:spcPct val="0"/>
              </a:spcAf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Control is a type of ownership. Four categories of control are included in the database: 1 = government, nonfederal 2 = nongovernment, not-for-</a:t>
            </a:r>
            <a:r>
              <a:rPr kumimoji="0" lang="en-US" sz="24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proﬁt</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3 = for-</a:t>
            </a:r>
            <a:r>
              <a:rPr kumimoji="0" lang="en-US" sz="24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proﬁt</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4 = federal government </a:t>
            </a:r>
          </a:p>
          <a:p>
            <a:pPr lvl="0" algn="just" eaLnBrk="0" fontAlgn="base" hangingPunct="0">
              <a:spcBef>
                <a:spcPct val="0"/>
              </a:spcBef>
              <a:spcAft>
                <a:spcPct val="0"/>
              </a:spcAft>
            </a:pPr>
            <a:endParaRPr lang="en-US" sz="2400" dirty="0" smtClean="0">
              <a:latin typeface="Times New Roman" pitchFamily="18" charset="0"/>
              <a:ea typeface="Calibri" pitchFamily="34" charset="0"/>
              <a:cs typeface="Times New Roman" pitchFamily="18" charset="0"/>
            </a:endParaRPr>
          </a:p>
          <a:p>
            <a:pPr lvl="0" algn="just" eaLnBrk="0" fontAlgn="base" hangingPunct="0">
              <a:spcBef>
                <a:spcPct val="0"/>
              </a:spcBef>
              <a:spcAft>
                <a:spcPct val="0"/>
              </a:spcAft>
            </a:pPr>
            <a:endParaRPr lang="en-US" sz="2400" dirty="0" smtClean="0">
              <a:latin typeface="Times New Roman" pitchFamily="18" charset="0"/>
              <a:ea typeface="Calibri" pitchFamily="34" charset="0"/>
              <a:cs typeface="Times New Roman" pitchFamily="18" charset="0"/>
            </a:endParaRPr>
          </a:p>
          <a:p>
            <a:pPr lvl="0" algn="just" eaLnBrk="0" fontAlgn="base" hangingPunct="0">
              <a:spcBef>
                <a:spcPct val="0"/>
              </a:spcBef>
              <a:spcAft>
                <a:spcPct val="0"/>
              </a:spcAf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Service is the type of hospital. The two types of hospitals used in this database are: 1 = general medical 2 = psychiatric. </a:t>
            </a:r>
          </a:p>
          <a:p>
            <a:pPr lvl="0" algn="just" eaLnBrk="0" fontAlgn="base" hangingPunct="0">
              <a:spcBef>
                <a:spcPct val="0"/>
              </a:spcBef>
              <a:spcAft>
                <a:spcPct val="0"/>
              </a:spcAft>
            </a:pPr>
            <a:endParaRPr lang="en-US" sz="2400" dirty="0">
              <a:latin typeface="Times New Roman" pitchFamily="18" charset="0"/>
              <a:ea typeface="Calibri" pitchFamily="34" charset="0"/>
              <a:cs typeface="Times New Roman" pitchFamily="18" charset="0"/>
            </a:endParaRPr>
          </a:p>
          <a:p>
            <a:pPr lvl="0" algn="just" eaLnBrk="0" fontAlgn="base" hangingPunct="0">
              <a:spcBef>
                <a:spcPct val="0"/>
              </a:spcBef>
              <a:spcAft>
                <a:spcPct val="0"/>
              </a:spcAf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The total expenditures and payroll variables are in units of $1,000.</a:t>
            </a:r>
            <a:endParaRPr lang="en-US" sz="2400" dirty="0"/>
          </a:p>
        </p:txBody>
      </p:sp>
      <p:sp>
        <p:nvSpPr>
          <p:cNvPr id="5" name="Rectangle 4"/>
          <p:cNvSpPr/>
          <p:nvPr/>
        </p:nvSpPr>
        <p:spPr>
          <a:xfrm>
            <a:off x="304800" y="457200"/>
            <a:ext cx="8305800" cy="1569660"/>
          </a:xfrm>
          <a:prstGeom prst="rect">
            <a:avLst/>
          </a:prstGeom>
        </p:spPr>
        <p:txBody>
          <a:bodyPr wrap="square">
            <a:spAutoFit/>
          </a:bodyPr>
          <a:lstStyle/>
          <a:p>
            <a:pPr lvl="0" algn="just" eaLnBrk="0" fontAlgn="base" hangingPunct="0">
              <a:spcBef>
                <a:spcPct val="0"/>
              </a:spcBef>
              <a:spcAft>
                <a:spcPct val="0"/>
              </a:spcAf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The region variable is coded from 1 to 7, and the numbers represent the following regions: 1 = South 2 = Northeast 3 = Midwest 4 = Southwest 5 = Rocky Mountain 6 = California 7 = Northwest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228600" y="914400"/>
          <a:ext cx="8458199" cy="5394446"/>
        </p:xfrm>
        <a:graphic>
          <a:graphicData uri="http://schemas.openxmlformats.org/drawingml/2006/table">
            <a:tbl>
              <a:tblPr/>
              <a:tblGrid>
                <a:gridCol w="579294"/>
                <a:gridCol w="691087"/>
                <a:gridCol w="579294"/>
                <a:gridCol w="579294"/>
                <a:gridCol w="579294"/>
                <a:gridCol w="721576"/>
                <a:gridCol w="579294"/>
                <a:gridCol w="813045"/>
                <a:gridCol w="579294"/>
                <a:gridCol w="724117"/>
                <a:gridCol w="965491"/>
                <a:gridCol w="1067119"/>
              </a:tblGrid>
              <a:tr h="462827">
                <a:tc>
                  <a:txBody>
                    <a:bodyPr/>
                    <a:lstStyle/>
                    <a:p>
                      <a:pPr algn="ctr" fontAlgn="b"/>
                      <a:r>
                        <a:rPr lang="en-US" sz="1200" b="0" i="0" u="none" strike="noStrike">
                          <a:latin typeface="Arial"/>
                        </a:rPr>
                        <a:t>Hospital</a:t>
                      </a:r>
                    </a:p>
                  </a:txBody>
                  <a:tcPr marL="5495" marR="5495" marT="5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latin typeface="Arial"/>
                        </a:rPr>
                        <a:t>Geog. Region</a:t>
                      </a:r>
                    </a:p>
                  </a:txBody>
                  <a:tcPr marL="5495" marR="5495" marT="5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latin typeface="Arial"/>
                        </a:rPr>
                        <a:t>Control</a:t>
                      </a:r>
                    </a:p>
                  </a:txBody>
                  <a:tcPr marL="5495" marR="5495" marT="5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latin typeface="Arial"/>
                        </a:rPr>
                        <a:t>Service</a:t>
                      </a:r>
                    </a:p>
                  </a:txBody>
                  <a:tcPr marL="5495" marR="5495" marT="5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latin typeface="Arial"/>
                        </a:rPr>
                        <a:t>Beds</a:t>
                      </a:r>
                    </a:p>
                  </a:txBody>
                  <a:tcPr marL="5495" marR="5495" marT="5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latin typeface="Arial"/>
                        </a:rPr>
                        <a:t>Admissions</a:t>
                      </a:r>
                    </a:p>
                  </a:txBody>
                  <a:tcPr marL="5495" marR="5495" marT="5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latin typeface="Arial"/>
                        </a:rPr>
                        <a:t>Census</a:t>
                      </a:r>
                    </a:p>
                  </a:txBody>
                  <a:tcPr marL="5495" marR="5495" marT="5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latin typeface="Arial"/>
                        </a:rPr>
                        <a:t>Outpat. Visits</a:t>
                      </a:r>
                    </a:p>
                  </a:txBody>
                  <a:tcPr marL="5495" marR="5495" marT="5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latin typeface="Arial"/>
                        </a:rPr>
                        <a:t>Births</a:t>
                      </a:r>
                    </a:p>
                  </a:txBody>
                  <a:tcPr marL="5495" marR="5495" marT="5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latin typeface="Arial"/>
                        </a:rPr>
                        <a:t>Tot. Exp.</a:t>
                      </a:r>
                    </a:p>
                  </a:txBody>
                  <a:tcPr marL="5495" marR="5495" marT="5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latin typeface="Arial"/>
                        </a:rPr>
                        <a:t>Payroll Exp.</a:t>
                      </a:r>
                    </a:p>
                  </a:txBody>
                  <a:tcPr marL="5495" marR="5495" marT="5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latin typeface="Arial"/>
                        </a:rPr>
                        <a:t>Personnel</a:t>
                      </a:r>
                    </a:p>
                  </a:txBody>
                  <a:tcPr marL="5495" marR="5495" marT="5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4839">
                <a:tc>
                  <a:txBody>
                    <a:bodyPr/>
                    <a:lstStyle/>
                    <a:p>
                      <a:pPr algn="ctr" fontAlgn="b"/>
                      <a:r>
                        <a:rPr lang="en-US" sz="1200" b="0" i="0" u="none" strike="noStrike">
                          <a:latin typeface="Arial"/>
                        </a:rPr>
                        <a:t>1</a:t>
                      </a:r>
                    </a:p>
                  </a:txBody>
                  <a:tcPr marL="5495" marR="5495" marT="5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latin typeface="Arial"/>
                        </a:rPr>
                        <a:t>1</a:t>
                      </a:r>
                    </a:p>
                  </a:txBody>
                  <a:tcPr marL="5495" marR="5495" marT="5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latin typeface="Arial"/>
                        </a:rPr>
                        <a:t>2</a:t>
                      </a:r>
                    </a:p>
                  </a:txBody>
                  <a:tcPr marL="5495" marR="5495" marT="5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latin typeface="Arial"/>
                        </a:rPr>
                        <a:t>1</a:t>
                      </a:r>
                    </a:p>
                  </a:txBody>
                  <a:tcPr marL="5495" marR="5495" marT="5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latin typeface="Arial"/>
                        </a:rPr>
                        <a:t>210</a:t>
                      </a:r>
                    </a:p>
                  </a:txBody>
                  <a:tcPr marL="5495" marR="5495" marT="5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latin typeface="Arial"/>
                        </a:rPr>
                        <a:t>7713</a:t>
                      </a:r>
                    </a:p>
                  </a:txBody>
                  <a:tcPr marL="5495" marR="5495" marT="5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latin typeface="Arial"/>
                        </a:rPr>
                        <a:t>107</a:t>
                      </a:r>
                    </a:p>
                  </a:txBody>
                  <a:tcPr marL="5495" marR="5495" marT="5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latin typeface="Arial"/>
                        </a:rPr>
                        <a:t>86982</a:t>
                      </a:r>
                    </a:p>
                  </a:txBody>
                  <a:tcPr marL="5495" marR="5495" marT="5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latin typeface="Arial"/>
                        </a:rPr>
                        <a:t>312</a:t>
                      </a:r>
                    </a:p>
                  </a:txBody>
                  <a:tcPr marL="5495" marR="5495" marT="5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latin typeface="Arial"/>
                        </a:rPr>
                        <a:t>56831</a:t>
                      </a:r>
                    </a:p>
                  </a:txBody>
                  <a:tcPr marL="5495" marR="5495" marT="5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latin typeface="Arial"/>
                        </a:rPr>
                        <a:t>22061</a:t>
                      </a:r>
                    </a:p>
                  </a:txBody>
                  <a:tcPr marL="5495" marR="5495" marT="5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latin typeface="Arial"/>
                        </a:rPr>
                        <a:t>792</a:t>
                      </a:r>
                    </a:p>
                  </a:txBody>
                  <a:tcPr marL="5495" marR="5495" marT="5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4839">
                <a:tc>
                  <a:txBody>
                    <a:bodyPr/>
                    <a:lstStyle/>
                    <a:p>
                      <a:pPr algn="ctr" fontAlgn="b"/>
                      <a:r>
                        <a:rPr lang="en-US" sz="1200" b="0" i="0" u="none" strike="noStrike">
                          <a:latin typeface="Arial"/>
                        </a:rPr>
                        <a:t>2</a:t>
                      </a:r>
                    </a:p>
                  </a:txBody>
                  <a:tcPr marL="5495" marR="5495" marT="5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latin typeface="Arial"/>
                        </a:rPr>
                        <a:t>1</a:t>
                      </a:r>
                    </a:p>
                  </a:txBody>
                  <a:tcPr marL="5495" marR="5495" marT="5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latin typeface="Arial"/>
                        </a:rPr>
                        <a:t>1</a:t>
                      </a:r>
                    </a:p>
                  </a:txBody>
                  <a:tcPr marL="5495" marR="5495" marT="5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latin typeface="Arial"/>
                        </a:rPr>
                        <a:t>1</a:t>
                      </a:r>
                    </a:p>
                  </a:txBody>
                  <a:tcPr marL="5495" marR="5495" marT="5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latin typeface="Arial"/>
                        </a:rPr>
                        <a:t>347</a:t>
                      </a:r>
                    </a:p>
                  </a:txBody>
                  <a:tcPr marL="5495" marR="5495" marT="5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latin typeface="Arial"/>
                        </a:rPr>
                        <a:t>16065</a:t>
                      </a:r>
                    </a:p>
                  </a:txBody>
                  <a:tcPr marL="5495" marR="5495" marT="5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latin typeface="Arial"/>
                        </a:rPr>
                        <a:t>198</a:t>
                      </a:r>
                    </a:p>
                  </a:txBody>
                  <a:tcPr marL="5495" marR="5495" marT="5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latin typeface="Arial"/>
                        </a:rPr>
                        <a:t>149222</a:t>
                      </a:r>
                    </a:p>
                  </a:txBody>
                  <a:tcPr marL="5495" marR="5495" marT="5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latin typeface="Arial"/>
                        </a:rPr>
                        <a:t>1077</a:t>
                      </a:r>
                    </a:p>
                  </a:txBody>
                  <a:tcPr marL="5495" marR="5495" marT="5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latin typeface="Arial"/>
                        </a:rPr>
                        <a:t>127223</a:t>
                      </a:r>
                    </a:p>
                  </a:txBody>
                  <a:tcPr marL="5495" marR="5495" marT="5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latin typeface="Arial"/>
                        </a:rPr>
                        <a:t>55799</a:t>
                      </a:r>
                    </a:p>
                  </a:txBody>
                  <a:tcPr marL="5495" marR="5495" marT="5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latin typeface="Arial"/>
                        </a:rPr>
                        <a:t>1762</a:t>
                      </a:r>
                    </a:p>
                  </a:txBody>
                  <a:tcPr marL="5495" marR="5495" marT="5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4839">
                <a:tc>
                  <a:txBody>
                    <a:bodyPr/>
                    <a:lstStyle/>
                    <a:p>
                      <a:pPr algn="ctr" fontAlgn="b"/>
                      <a:r>
                        <a:rPr lang="en-US" sz="1200" b="0" i="0" u="none" strike="noStrike">
                          <a:latin typeface="Arial"/>
                        </a:rPr>
                        <a:t>3</a:t>
                      </a:r>
                    </a:p>
                  </a:txBody>
                  <a:tcPr marL="5495" marR="5495" marT="5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latin typeface="Arial"/>
                        </a:rPr>
                        <a:t>1</a:t>
                      </a:r>
                    </a:p>
                  </a:txBody>
                  <a:tcPr marL="5495" marR="5495" marT="5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latin typeface="Arial"/>
                        </a:rPr>
                        <a:t>2</a:t>
                      </a:r>
                    </a:p>
                  </a:txBody>
                  <a:tcPr marL="5495" marR="5495" marT="5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latin typeface="Arial"/>
                        </a:rPr>
                        <a:t>1</a:t>
                      </a:r>
                    </a:p>
                  </a:txBody>
                  <a:tcPr marL="5495" marR="5495" marT="5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latin typeface="Arial"/>
                        </a:rPr>
                        <a:t>511</a:t>
                      </a:r>
                    </a:p>
                  </a:txBody>
                  <a:tcPr marL="5495" marR="5495" marT="5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latin typeface="Arial"/>
                        </a:rPr>
                        <a:t>23028</a:t>
                      </a:r>
                    </a:p>
                  </a:txBody>
                  <a:tcPr marL="5495" marR="5495" marT="5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latin typeface="Arial"/>
                        </a:rPr>
                        <a:t>356</a:t>
                      </a:r>
                    </a:p>
                  </a:txBody>
                  <a:tcPr marL="5495" marR="5495" marT="5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latin typeface="Arial"/>
                        </a:rPr>
                        <a:t>222565</a:t>
                      </a:r>
                    </a:p>
                  </a:txBody>
                  <a:tcPr marL="5495" marR="5495" marT="5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latin typeface="Arial"/>
                        </a:rPr>
                        <a:t>1027</a:t>
                      </a:r>
                    </a:p>
                  </a:txBody>
                  <a:tcPr marL="5495" marR="5495" marT="5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latin typeface="Arial"/>
                        </a:rPr>
                        <a:t>157093</a:t>
                      </a:r>
                    </a:p>
                  </a:txBody>
                  <a:tcPr marL="5495" marR="5495" marT="5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latin typeface="Arial"/>
                        </a:rPr>
                        <a:t>61326</a:t>
                      </a:r>
                    </a:p>
                  </a:txBody>
                  <a:tcPr marL="5495" marR="5495" marT="5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latin typeface="Arial"/>
                        </a:rPr>
                        <a:t>2310</a:t>
                      </a:r>
                    </a:p>
                  </a:txBody>
                  <a:tcPr marL="5495" marR="5495" marT="5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4839">
                <a:tc>
                  <a:txBody>
                    <a:bodyPr/>
                    <a:lstStyle/>
                    <a:p>
                      <a:pPr algn="ctr" fontAlgn="b"/>
                      <a:r>
                        <a:rPr lang="en-US" sz="1200" b="0" i="0" u="none" strike="noStrike">
                          <a:latin typeface="Arial"/>
                        </a:rPr>
                        <a:t>4</a:t>
                      </a:r>
                    </a:p>
                  </a:txBody>
                  <a:tcPr marL="5495" marR="5495" marT="5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latin typeface="Arial"/>
                        </a:rPr>
                        <a:t>1</a:t>
                      </a:r>
                    </a:p>
                  </a:txBody>
                  <a:tcPr marL="5495" marR="5495" marT="5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latin typeface="Arial"/>
                        </a:rPr>
                        <a:t>1</a:t>
                      </a:r>
                    </a:p>
                  </a:txBody>
                  <a:tcPr marL="5495" marR="5495" marT="5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latin typeface="Arial"/>
                        </a:rPr>
                        <a:t>1</a:t>
                      </a:r>
                    </a:p>
                  </a:txBody>
                  <a:tcPr marL="5495" marR="5495" marT="5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latin typeface="Arial"/>
                        </a:rPr>
                        <a:t>142</a:t>
                      </a:r>
                    </a:p>
                  </a:txBody>
                  <a:tcPr marL="5495" marR="5495" marT="5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latin typeface="Arial"/>
                        </a:rPr>
                        <a:t>4338</a:t>
                      </a:r>
                    </a:p>
                  </a:txBody>
                  <a:tcPr marL="5495" marR="5495" marT="5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latin typeface="Arial"/>
                        </a:rPr>
                        <a:t>100</a:t>
                      </a:r>
                    </a:p>
                  </a:txBody>
                  <a:tcPr marL="5495" marR="5495" marT="5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latin typeface="Arial"/>
                        </a:rPr>
                        <a:t>36710</a:t>
                      </a:r>
                    </a:p>
                  </a:txBody>
                  <a:tcPr marL="5495" marR="5495" marT="5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latin typeface="Arial"/>
                        </a:rPr>
                        <a:t>355</a:t>
                      </a:r>
                    </a:p>
                  </a:txBody>
                  <a:tcPr marL="5495" marR="5495" marT="5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latin typeface="Arial"/>
                        </a:rPr>
                        <a:t>24462</a:t>
                      </a:r>
                    </a:p>
                  </a:txBody>
                  <a:tcPr marL="5495" marR="5495" marT="5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latin typeface="Arial"/>
                        </a:rPr>
                        <a:t>10503</a:t>
                      </a:r>
                    </a:p>
                  </a:txBody>
                  <a:tcPr marL="5495" marR="5495" marT="5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latin typeface="Arial"/>
                        </a:rPr>
                        <a:t>328</a:t>
                      </a:r>
                    </a:p>
                  </a:txBody>
                  <a:tcPr marL="5495" marR="5495" marT="5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4839">
                <a:tc>
                  <a:txBody>
                    <a:bodyPr/>
                    <a:lstStyle/>
                    <a:p>
                      <a:pPr algn="ctr" fontAlgn="b"/>
                      <a:r>
                        <a:rPr lang="en-US" sz="1200" b="0" i="0" u="none" strike="noStrike">
                          <a:latin typeface="Arial"/>
                        </a:rPr>
                        <a:t>5</a:t>
                      </a:r>
                    </a:p>
                  </a:txBody>
                  <a:tcPr marL="5495" marR="5495" marT="5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latin typeface="Arial"/>
                        </a:rPr>
                        <a:t>7</a:t>
                      </a:r>
                    </a:p>
                  </a:txBody>
                  <a:tcPr marL="5495" marR="5495" marT="5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latin typeface="Arial"/>
                        </a:rPr>
                        <a:t>1</a:t>
                      </a:r>
                    </a:p>
                  </a:txBody>
                  <a:tcPr marL="5495" marR="5495" marT="5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latin typeface="Arial"/>
                        </a:rPr>
                        <a:t>1</a:t>
                      </a:r>
                    </a:p>
                  </a:txBody>
                  <a:tcPr marL="5495" marR="5495" marT="5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latin typeface="Arial"/>
                        </a:rPr>
                        <a:t>40</a:t>
                      </a:r>
                    </a:p>
                  </a:txBody>
                  <a:tcPr marL="5495" marR="5495" marT="5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latin typeface="Arial"/>
                        </a:rPr>
                        <a:t>905</a:t>
                      </a:r>
                    </a:p>
                  </a:txBody>
                  <a:tcPr marL="5495" marR="5495" marT="5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latin typeface="Arial"/>
                        </a:rPr>
                        <a:t>9</a:t>
                      </a:r>
                    </a:p>
                  </a:txBody>
                  <a:tcPr marL="5495" marR="5495" marT="5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latin typeface="Arial"/>
                        </a:rPr>
                        <a:t>13350</a:t>
                      </a:r>
                    </a:p>
                  </a:txBody>
                  <a:tcPr marL="5495" marR="5495" marT="5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latin typeface="Arial"/>
                        </a:rPr>
                        <a:t>168</a:t>
                      </a:r>
                    </a:p>
                  </a:txBody>
                  <a:tcPr marL="5495" marR="5495" marT="5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latin typeface="Arial"/>
                        </a:rPr>
                        <a:t>13730</a:t>
                      </a:r>
                    </a:p>
                  </a:txBody>
                  <a:tcPr marL="5495" marR="5495" marT="5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latin typeface="Arial"/>
                        </a:rPr>
                        <a:t>6368</a:t>
                      </a:r>
                    </a:p>
                  </a:txBody>
                  <a:tcPr marL="5495" marR="5495" marT="5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latin typeface="Arial"/>
                        </a:rPr>
                        <a:t>181</a:t>
                      </a:r>
                    </a:p>
                  </a:txBody>
                  <a:tcPr marL="5495" marR="5495" marT="5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4839">
                <a:tc>
                  <a:txBody>
                    <a:bodyPr/>
                    <a:lstStyle/>
                    <a:p>
                      <a:pPr algn="ctr" fontAlgn="b"/>
                      <a:r>
                        <a:rPr lang="en-US" sz="1200" b="0" i="0" u="none" strike="noStrike">
                          <a:latin typeface="Arial"/>
                        </a:rPr>
                        <a:t>6</a:t>
                      </a:r>
                    </a:p>
                  </a:txBody>
                  <a:tcPr marL="5495" marR="5495" marT="5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latin typeface="Arial"/>
                        </a:rPr>
                        <a:t>4</a:t>
                      </a:r>
                    </a:p>
                  </a:txBody>
                  <a:tcPr marL="5495" marR="5495" marT="5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latin typeface="Arial"/>
                        </a:rPr>
                        <a:t>2</a:t>
                      </a:r>
                    </a:p>
                  </a:txBody>
                  <a:tcPr marL="5495" marR="5495" marT="5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latin typeface="Arial"/>
                        </a:rPr>
                        <a:t>1</a:t>
                      </a:r>
                    </a:p>
                  </a:txBody>
                  <a:tcPr marL="5495" marR="5495" marT="5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latin typeface="Arial"/>
                        </a:rPr>
                        <a:t>220</a:t>
                      </a:r>
                    </a:p>
                  </a:txBody>
                  <a:tcPr marL="5495" marR="5495" marT="5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latin typeface="Arial"/>
                        </a:rPr>
                        <a:t>15563</a:t>
                      </a:r>
                    </a:p>
                  </a:txBody>
                  <a:tcPr marL="5495" marR="5495" marT="5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latin typeface="Arial"/>
                        </a:rPr>
                        <a:t>159</a:t>
                      </a:r>
                    </a:p>
                  </a:txBody>
                  <a:tcPr marL="5495" marR="5495" marT="5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latin typeface="Arial"/>
                        </a:rPr>
                        <a:t>88721</a:t>
                      </a:r>
                    </a:p>
                  </a:txBody>
                  <a:tcPr marL="5495" marR="5495" marT="5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latin typeface="Arial"/>
                        </a:rPr>
                        <a:t>3810</a:t>
                      </a:r>
                    </a:p>
                  </a:txBody>
                  <a:tcPr marL="5495" marR="5495" marT="5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latin typeface="Arial"/>
                        </a:rPr>
                        <a:t>93257</a:t>
                      </a:r>
                    </a:p>
                  </a:txBody>
                  <a:tcPr marL="5495" marR="5495" marT="5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latin typeface="Arial"/>
                        </a:rPr>
                        <a:t>33920</a:t>
                      </a:r>
                    </a:p>
                  </a:txBody>
                  <a:tcPr marL="5495" marR="5495" marT="5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latin typeface="Arial"/>
                        </a:rPr>
                        <a:t>1077</a:t>
                      </a:r>
                    </a:p>
                  </a:txBody>
                  <a:tcPr marL="5495" marR="5495" marT="5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4839">
                <a:tc>
                  <a:txBody>
                    <a:bodyPr/>
                    <a:lstStyle/>
                    <a:p>
                      <a:pPr algn="ctr" fontAlgn="b"/>
                      <a:r>
                        <a:rPr lang="en-US" sz="1200" b="0" i="0" u="none" strike="noStrike">
                          <a:latin typeface="Arial"/>
                        </a:rPr>
                        <a:t>7</a:t>
                      </a:r>
                    </a:p>
                  </a:txBody>
                  <a:tcPr marL="5495" marR="5495" marT="5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latin typeface="Arial"/>
                        </a:rPr>
                        <a:t>4</a:t>
                      </a:r>
                    </a:p>
                  </a:txBody>
                  <a:tcPr marL="5495" marR="5495" marT="5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latin typeface="Arial"/>
                        </a:rPr>
                        <a:t>4</a:t>
                      </a:r>
                    </a:p>
                  </a:txBody>
                  <a:tcPr marL="5495" marR="5495" marT="5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latin typeface="Arial"/>
                        </a:rPr>
                        <a:t>1</a:t>
                      </a:r>
                    </a:p>
                  </a:txBody>
                  <a:tcPr marL="5495" marR="5495" marT="5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latin typeface="Arial"/>
                        </a:rPr>
                        <a:t>137</a:t>
                      </a:r>
                    </a:p>
                  </a:txBody>
                  <a:tcPr marL="5495" marR="5495" marT="5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latin typeface="Arial"/>
                        </a:rPr>
                        <a:t>5347</a:t>
                      </a:r>
                    </a:p>
                  </a:txBody>
                  <a:tcPr marL="5495" marR="5495" marT="5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latin typeface="Arial"/>
                        </a:rPr>
                        <a:t>65</a:t>
                      </a:r>
                    </a:p>
                  </a:txBody>
                  <a:tcPr marL="5495" marR="5495" marT="5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latin typeface="Arial"/>
                        </a:rPr>
                        <a:t>188885</a:t>
                      </a:r>
                    </a:p>
                  </a:txBody>
                  <a:tcPr marL="5495" marR="5495" marT="5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latin typeface="Arial"/>
                        </a:rPr>
                        <a:t>735</a:t>
                      </a:r>
                    </a:p>
                  </a:txBody>
                  <a:tcPr marL="5495" marR="5495" marT="5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latin typeface="Arial"/>
                        </a:rPr>
                        <a:t>45458</a:t>
                      </a:r>
                    </a:p>
                  </a:txBody>
                  <a:tcPr marL="5495" marR="5495" marT="5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latin typeface="Arial"/>
                        </a:rPr>
                        <a:t>26919</a:t>
                      </a:r>
                    </a:p>
                  </a:txBody>
                  <a:tcPr marL="5495" marR="5495" marT="5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latin typeface="Arial"/>
                        </a:rPr>
                        <a:t>742</a:t>
                      </a:r>
                    </a:p>
                  </a:txBody>
                  <a:tcPr marL="5495" marR="5495" marT="5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4839">
                <a:tc>
                  <a:txBody>
                    <a:bodyPr/>
                    <a:lstStyle/>
                    <a:p>
                      <a:pPr algn="ctr" fontAlgn="b"/>
                      <a:r>
                        <a:rPr lang="en-US" sz="1200" b="0" i="0" u="none" strike="noStrike">
                          <a:latin typeface="Arial"/>
                        </a:rPr>
                        <a:t>8</a:t>
                      </a:r>
                    </a:p>
                  </a:txBody>
                  <a:tcPr marL="5495" marR="5495" marT="5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latin typeface="Arial"/>
                        </a:rPr>
                        <a:t>4</a:t>
                      </a:r>
                    </a:p>
                  </a:txBody>
                  <a:tcPr marL="5495" marR="5495" marT="5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latin typeface="Arial"/>
                        </a:rPr>
                        <a:t>2</a:t>
                      </a:r>
                    </a:p>
                  </a:txBody>
                  <a:tcPr marL="5495" marR="5495" marT="5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latin typeface="Arial"/>
                        </a:rPr>
                        <a:t>1</a:t>
                      </a:r>
                    </a:p>
                  </a:txBody>
                  <a:tcPr marL="5495" marR="5495" marT="5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latin typeface="Arial"/>
                        </a:rPr>
                        <a:t>80</a:t>
                      </a:r>
                    </a:p>
                  </a:txBody>
                  <a:tcPr marL="5495" marR="5495" marT="5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latin typeface="Arial"/>
                        </a:rPr>
                        <a:t>636</a:t>
                      </a:r>
                    </a:p>
                  </a:txBody>
                  <a:tcPr marL="5495" marR="5495" marT="5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latin typeface="Arial"/>
                        </a:rPr>
                        <a:t>48</a:t>
                      </a:r>
                    </a:p>
                  </a:txBody>
                  <a:tcPr marL="5495" marR="5495" marT="5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latin typeface="Arial"/>
                        </a:rPr>
                        <a:t>10209</a:t>
                      </a:r>
                    </a:p>
                  </a:txBody>
                  <a:tcPr marL="5495" marR="5495" marT="5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latin typeface="Arial"/>
                        </a:rPr>
                        <a:t>1</a:t>
                      </a:r>
                    </a:p>
                  </a:txBody>
                  <a:tcPr marL="5495" marR="5495" marT="5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latin typeface="Arial"/>
                        </a:rPr>
                        <a:t>6151</a:t>
                      </a:r>
                    </a:p>
                  </a:txBody>
                  <a:tcPr marL="5495" marR="5495" marT="5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latin typeface="Arial"/>
                        </a:rPr>
                        <a:t>2768</a:t>
                      </a:r>
                    </a:p>
                  </a:txBody>
                  <a:tcPr marL="5495" marR="5495" marT="5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latin typeface="Arial"/>
                        </a:rPr>
                        <a:t>131</a:t>
                      </a:r>
                    </a:p>
                  </a:txBody>
                  <a:tcPr marL="5495" marR="5495" marT="5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4839">
                <a:tc>
                  <a:txBody>
                    <a:bodyPr/>
                    <a:lstStyle/>
                    <a:p>
                      <a:pPr algn="ctr" fontAlgn="b"/>
                      <a:r>
                        <a:rPr lang="en-US" sz="1200" b="0" i="0" u="none" strike="noStrike">
                          <a:latin typeface="Arial"/>
                        </a:rPr>
                        <a:t>9</a:t>
                      </a:r>
                    </a:p>
                  </a:txBody>
                  <a:tcPr marL="5495" marR="5495" marT="5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latin typeface="Arial"/>
                        </a:rPr>
                        <a:t>1</a:t>
                      </a:r>
                    </a:p>
                  </a:txBody>
                  <a:tcPr marL="5495" marR="5495" marT="5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latin typeface="Arial"/>
                        </a:rPr>
                        <a:t>2</a:t>
                      </a:r>
                    </a:p>
                  </a:txBody>
                  <a:tcPr marL="5495" marR="5495" marT="5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latin typeface="Arial"/>
                        </a:rPr>
                        <a:t>1</a:t>
                      </a:r>
                    </a:p>
                  </a:txBody>
                  <a:tcPr marL="5495" marR="5495" marT="5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latin typeface="Arial"/>
                        </a:rPr>
                        <a:t>440</a:t>
                      </a:r>
                    </a:p>
                  </a:txBody>
                  <a:tcPr marL="5495" marR="5495" marT="5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latin typeface="Arial"/>
                        </a:rPr>
                        <a:t>15954</a:t>
                      </a:r>
                    </a:p>
                  </a:txBody>
                  <a:tcPr marL="5495" marR="5495" marT="5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latin typeface="Arial"/>
                        </a:rPr>
                        <a:t>253</a:t>
                      </a:r>
                    </a:p>
                  </a:txBody>
                  <a:tcPr marL="5495" marR="5495" marT="5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latin typeface="Arial"/>
                        </a:rPr>
                        <a:t>77343</a:t>
                      </a:r>
                    </a:p>
                  </a:txBody>
                  <a:tcPr marL="5495" marR="5495" marT="5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latin typeface="Arial"/>
                        </a:rPr>
                        <a:t>1733</a:t>
                      </a:r>
                    </a:p>
                  </a:txBody>
                  <a:tcPr marL="5495" marR="5495" marT="5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latin typeface="Arial"/>
                        </a:rPr>
                        <a:t>98992</a:t>
                      </a:r>
                    </a:p>
                  </a:txBody>
                  <a:tcPr marL="5495" marR="5495" marT="5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latin typeface="Arial"/>
                        </a:rPr>
                        <a:t>40956</a:t>
                      </a:r>
                    </a:p>
                  </a:txBody>
                  <a:tcPr marL="5495" marR="5495" marT="5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latin typeface="Arial"/>
                        </a:rPr>
                        <a:t>1594</a:t>
                      </a:r>
                    </a:p>
                  </a:txBody>
                  <a:tcPr marL="5495" marR="5495" marT="5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4839">
                <a:tc>
                  <a:txBody>
                    <a:bodyPr/>
                    <a:lstStyle/>
                    <a:p>
                      <a:pPr algn="ctr" fontAlgn="b"/>
                      <a:r>
                        <a:rPr lang="en-US" sz="1200" b="0" i="0" u="none" strike="noStrike">
                          <a:latin typeface="Arial"/>
                        </a:rPr>
                        <a:t>10</a:t>
                      </a:r>
                    </a:p>
                  </a:txBody>
                  <a:tcPr marL="5495" marR="5495" marT="5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latin typeface="Arial"/>
                        </a:rPr>
                        <a:t>1</a:t>
                      </a:r>
                    </a:p>
                  </a:txBody>
                  <a:tcPr marL="5495" marR="5495" marT="5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latin typeface="Arial"/>
                        </a:rPr>
                        <a:t>1</a:t>
                      </a:r>
                    </a:p>
                  </a:txBody>
                  <a:tcPr marL="5495" marR="5495" marT="5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latin typeface="Arial"/>
                        </a:rPr>
                        <a:t>1</a:t>
                      </a:r>
                    </a:p>
                  </a:txBody>
                  <a:tcPr marL="5495" marR="5495" marT="5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latin typeface="Arial"/>
                        </a:rPr>
                        <a:t>48</a:t>
                      </a:r>
                    </a:p>
                  </a:txBody>
                  <a:tcPr marL="5495" marR="5495" marT="5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latin typeface="Arial"/>
                        </a:rPr>
                        <a:t>1827</a:t>
                      </a:r>
                    </a:p>
                  </a:txBody>
                  <a:tcPr marL="5495" marR="5495" marT="5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latin typeface="Arial"/>
                        </a:rPr>
                        <a:t>21</a:t>
                      </a:r>
                    </a:p>
                  </a:txBody>
                  <a:tcPr marL="5495" marR="5495" marT="5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latin typeface="Arial"/>
                        </a:rPr>
                        <a:t>33977</a:t>
                      </a:r>
                    </a:p>
                  </a:txBody>
                  <a:tcPr marL="5495" marR="5495" marT="5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latin typeface="Arial"/>
                        </a:rPr>
                        <a:t>257</a:t>
                      </a:r>
                    </a:p>
                  </a:txBody>
                  <a:tcPr marL="5495" marR="5495" marT="5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latin typeface="Arial"/>
                        </a:rPr>
                        <a:t>11569</a:t>
                      </a:r>
                    </a:p>
                  </a:txBody>
                  <a:tcPr marL="5495" marR="5495" marT="5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latin typeface="Arial"/>
                        </a:rPr>
                        <a:t>5664</a:t>
                      </a:r>
                    </a:p>
                  </a:txBody>
                  <a:tcPr marL="5495" marR="5495" marT="5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latin typeface="Arial"/>
                        </a:rPr>
                        <a:t>233</a:t>
                      </a:r>
                    </a:p>
                  </a:txBody>
                  <a:tcPr marL="5495" marR="5495" marT="5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4839">
                <a:tc>
                  <a:txBody>
                    <a:bodyPr/>
                    <a:lstStyle/>
                    <a:p>
                      <a:pPr algn="ctr" fontAlgn="b"/>
                      <a:r>
                        <a:rPr lang="en-US" sz="1200" b="0" i="0" u="none" strike="noStrike">
                          <a:latin typeface="Arial"/>
                        </a:rPr>
                        <a:t>11</a:t>
                      </a:r>
                    </a:p>
                  </a:txBody>
                  <a:tcPr marL="5495" marR="5495" marT="5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latin typeface="Arial"/>
                        </a:rPr>
                        <a:t>1</a:t>
                      </a:r>
                    </a:p>
                  </a:txBody>
                  <a:tcPr marL="5495" marR="5495" marT="5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latin typeface="Arial"/>
                        </a:rPr>
                        <a:t>1</a:t>
                      </a:r>
                    </a:p>
                  </a:txBody>
                  <a:tcPr marL="5495" marR="5495" marT="5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latin typeface="Arial"/>
                        </a:rPr>
                        <a:t>1</a:t>
                      </a:r>
                    </a:p>
                  </a:txBody>
                  <a:tcPr marL="5495" marR="5495" marT="5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latin typeface="Arial"/>
                        </a:rPr>
                        <a:t>56</a:t>
                      </a:r>
                    </a:p>
                  </a:txBody>
                  <a:tcPr marL="5495" marR="5495" marT="5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latin typeface="Arial"/>
                        </a:rPr>
                        <a:t>1617</a:t>
                      </a:r>
                    </a:p>
                  </a:txBody>
                  <a:tcPr marL="5495" marR="5495" marT="5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latin typeface="Arial"/>
                        </a:rPr>
                        <a:t>27</a:t>
                      </a:r>
                    </a:p>
                  </a:txBody>
                  <a:tcPr marL="5495" marR="5495" marT="5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latin typeface="Arial"/>
                        </a:rPr>
                        <a:t>17925</a:t>
                      </a:r>
                    </a:p>
                  </a:txBody>
                  <a:tcPr marL="5495" marR="5495" marT="5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latin typeface="Arial"/>
                        </a:rPr>
                        <a:t>169</a:t>
                      </a:r>
                    </a:p>
                  </a:txBody>
                  <a:tcPr marL="5495" marR="5495" marT="5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latin typeface="Arial"/>
                        </a:rPr>
                        <a:t>11356</a:t>
                      </a:r>
                    </a:p>
                  </a:txBody>
                  <a:tcPr marL="5495" marR="5495" marT="5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latin typeface="Arial"/>
                        </a:rPr>
                        <a:t>5084</a:t>
                      </a:r>
                    </a:p>
                  </a:txBody>
                  <a:tcPr marL="5495" marR="5495" marT="5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latin typeface="Arial"/>
                        </a:rPr>
                        <a:t>241</a:t>
                      </a:r>
                    </a:p>
                  </a:txBody>
                  <a:tcPr marL="5495" marR="5495" marT="5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4839">
                <a:tc>
                  <a:txBody>
                    <a:bodyPr/>
                    <a:lstStyle/>
                    <a:p>
                      <a:pPr algn="ctr" fontAlgn="b"/>
                      <a:r>
                        <a:rPr lang="en-US" sz="1200" b="0" i="0" u="none" strike="noStrike">
                          <a:latin typeface="Arial"/>
                        </a:rPr>
                        <a:t>12</a:t>
                      </a:r>
                    </a:p>
                  </a:txBody>
                  <a:tcPr marL="5495" marR="5495" marT="5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latin typeface="Arial"/>
                        </a:rPr>
                        <a:t>6</a:t>
                      </a:r>
                    </a:p>
                  </a:txBody>
                  <a:tcPr marL="5495" marR="5495" marT="5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latin typeface="Arial"/>
                        </a:rPr>
                        <a:t>3</a:t>
                      </a:r>
                    </a:p>
                  </a:txBody>
                  <a:tcPr marL="5495" marR="5495" marT="5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latin typeface="Arial"/>
                        </a:rPr>
                        <a:t>1</a:t>
                      </a:r>
                    </a:p>
                  </a:txBody>
                  <a:tcPr marL="5495" marR="5495" marT="5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latin typeface="Arial"/>
                        </a:rPr>
                        <a:t>46</a:t>
                      </a:r>
                    </a:p>
                  </a:txBody>
                  <a:tcPr marL="5495" marR="5495" marT="5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latin typeface="Arial"/>
                        </a:rPr>
                        <a:t>2954</a:t>
                      </a:r>
                    </a:p>
                  </a:txBody>
                  <a:tcPr marL="5495" marR="5495" marT="5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latin typeface="Arial"/>
                        </a:rPr>
                        <a:t>30</a:t>
                      </a:r>
                    </a:p>
                  </a:txBody>
                  <a:tcPr marL="5495" marR="5495" marT="5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latin typeface="Arial"/>
                        </a:rPr>
                        <a:t>27170</a:t>
                      </a:r>
                    </a:p>
                  </a:txBody>
                  <a:tcPr marL="5495" marR="5495" marT="5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latin typeface="Arial"/>
                        </a:rPr>
                        <a:t>430</a:t>
                      </a:r>
                    </a:p>
                  </a:txBody>
                  <a:tcPr marL="5495" marR="5495" marT="5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latin typeface="Arial"/>
                        </a:rPr>
                        <a:t>15200</a:t>
                      </a:r>
                    </a:p>
                  </a:txBody>
                  <a:tcPr marL="5495" marR="5495" marT="5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latin typeface="Arial"/>
                        </a:rPr>
                        <a:t>7085</a:t>
                      </a:r>
                    </a:p>
                  </a:txBody>
                  <a:tcPr marL="5495" marR="5495" marT="5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latin typeface="Arial"/>
                        </a:rPr>
                        <a:t>203</a:t>
                      </a:r>
                    </a:p>
                  </a:txBody>
                  <a:tcPr marL="5495" marR="5495" marT="5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4839">
                <a:tc>
                  <a:txBody>
                    <a:bodyPr/>
                    <a:lstStyle/>
                    <a:p>
                      <a:pPr algn="ctr" fontAlgn="b"/>
                      <a:r>
                        <a:rPr lang="en-US" sz="1200" b="0" i="0" u="none" strike="noStrike">
                          <a:latin typeface="Arial"/>
                        </a:rPr>
                        <a:t>13</a:t>
                      </a:r>
                    </a:p>
                  </a:txBody>
                  <a:tcPr marL="5495" marR="5495" marT="5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latin typeface="Arial"/>
                        </a:rPr>
                        <a:t>6</a:t>
                      </a:r>
                    </a:p>
                  </a:txBody>
                  <a:tcPr marL="5495" marR="5495" marT="5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latin typeface="Arial"/>
                        </a:rPr>
                        <a:t>3</a:t>
                      </a:r>
                    </a:p>
                  </a:txBody>
                  <a:tcPr marL="5495" marR="5495" marT="5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latin typeface="Arial"/>
                        </a:rPr>
                        <a:t>1</a:t>
                      </a:r>
                    </a:p>
                  </a:txBody>
                  <a:tcPr marL="5495" marR="5495" marT="5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latin typeface="Arial"/>
                        </a:rPr>
                        <a:t>109</a:t>
                      </a:r>
                    </a:p>
                  </a:txBody>
                  <a:tcPr marL="5495" marR="5495" marT="5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latin typeface="Arial"/>
                        </a:rPr>
                        <a:t>2805</a:t>
                      </a:r>
                    </a:p>
                  </a:txBody>
                  <a:tcPr marL="5495" marR="5495" marT="5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latin typeface="Arial"/>
                        </a:rPr>
                        <a:t>43</a:t>
                      </a:r>
                    </a:p>
                  </a:txBody>
                  <a:tcPr marL="5495" marR="5495" marT="5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latin typeface="Arial"/>
                        </a:rPr>
                        <a:t>30263</a:t>
                      </a:r>
                    </a:p>
                  </a:txBody>
                  <a:tcPr marL="5495" marR="5495" marT="5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latin typeface="Arial"/>
                        </a:rPr>
                        <a:t>0</a:t>
                      </a:r>
                    </a:p>
                  </a:txBody>
                  <a:tcPr marL="5495" marR="5495" marT="5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latin typeface="Arial"/>
                        </a:rPr>
                        <a:t>20848</a:t>
                      </a:r>
                    </a:p>
                  </a:txBody>
                  <a:tcPr marL="5495" marR="5495" marT="5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latin typeface="Arial"/>
                        </a:rPr>
                        <a:t>9709</a:t>
                      </a:r>
                    </a:p>
                  </a:txBody>
                  <a:tcPr marL="5495" marR="5495" marT="5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latin typeface="Arial"/>
                        </a:rPr>
                        <a:t>325</a:t>
                      </a:r>
                    </a:p>
                  </a:txBody>
                  <a:tcPr marL="5495" marR="5495" marT="5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4839">
                <a:tc>
                  <a:txBody>
                    <a:bodyPr/>
                    <a:lstStyle/>
                    <a:p>
                      <a:pPr algn="ctr" fontAlgn="b"/>
                      <a:r>
                        <a:rPr lang="en-US" sz="1200" b="0" i="0" u="none" strike="noStrike">
                          <a:latin typeface="Arial"/>
                        </a:rPr>
                        <a:t>14</a:t>
                      </a:r>
                    </a:p>
                  </a:txBody>
                  <a:tcPr marL="5495" marR="5495" marT="5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latin typeface="Arial"/>
                        </a:rPr>
                        <a:t>6</a:t>
                      </a:r>
                    </a:p>
                  </a:txBody>
                  <a:tcPr marL="5495" marR="5495" marT="5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latin typeface="Arial"/>
                        </a:rPr>
                        <a:t>2</a:t>
                      </a:r>
                    </a:p>
                  </a:txBody>
                  <a:tcPr marL="5495" marR="5495" marT="5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latin typeface="Arial"/>
                        </a:rPr>
                        <a:t>1</a:t>
                      </a:r>
                    </a:p>
                  </a:txBody>
                  <a:tcPr marL="5495" marR="5495" marT="5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latin typeface="Arial"/>
                        </a:rPr>
                        <a:t>306</a:t>
                      </a:r>
                    </a:p>
                  </a:txBody>
                  <a:tcPr marL="5495" marR="5495" marT="5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latin typeface="Arial"/>
                        </a:rPr>
                        <a:t>9871</a:t>
                      </a:r>
                    </a:p>
                  </a:txBody>
                  <a:tcPr marL="5495" marR="5495" marT="5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latin typeface="Arial"/>
                        </a:rPr>
                        <a:t>233</a:t>
                      </a:r>
                    </a:p>
                  </a:txBody>
                  <a:tcPr marL="5495" marR="5495" marT="5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latin typeface="Arial"/>
                        </a:rPr>
                        <a:t>43128</a:t>
                      </a:r>
                    </a:p>
                  </a:txBody>
                  <a:tcPr marL="5495" marR="5495" marT="5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latin typeface="Arial"/>
                        </a:rPr>
                        <a:t>2049</a:t>
                      </a:r>
                    </a:p>
                  </a:txBody>
                  <a:tcPr marL="5495" marR="5495" marT="5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latin typeface="Arial"/>
                        </a:rPr>
                        <a:t>62778</a:t>
                      </a:r>
                    </a:p>
                  </a:txBody>
                  <a:tcPr marL="5495" marR="5495" marT="5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latin typeface="Arial"/>
                        </a:rPr>
                        <a:t>28958</a:t>
                      </a:r>
                    </a:p>
                  </a:txBody>
                  <a:tcPr marL="5495" marR="5495" marT="5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latin typeface="Arial"/>
                        </a:rPr>
                        <a:t>676</a:t>
                      </a:r>
                    </a:p>
                  </a:txBody>
                  <a:tcPr marL="5495" marR="5495" marT="5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4839">
                <a:tc>
                  <a:txBody>
                    <a:bodyPr/>
                    <a:lstStyle/>
                    <a:p>
                      <a:pPr algn="ctr" fontAlgn="b"/>
                      <a:r>
                        <a:rPr lang="en-US" sz="1200" b="0" i="0" u="none" strike="noStrike">
                          <a:latin typeface="Arial"/>
                        </a:rPr>
                        <a:t>15</a:t>
                      </a:r>
                    </a:p>
                  </a:txBody>
                  <a:tcPr marL="5495" marR="5495" marT="5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latin typeface="Arial"/>
                        </a:rPr>
                        <a:t>6</a:t>
                      </a:r>
                    </a:p>
                  </a:txBody>
                  <a:tcPr marL="5495" marR="5495" marT="5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latin typeface="Arial"/>
                        </a:rPr>
                        <a:t>4</a:t>
                      </a:r>
                    </a:p>
                  </a:txBody>
                  <a:tcPr marL="5495" marR="5495" marT="5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latin typeface="Arial"/>
                        </a:rPr>
                        <a:t>1</a:t>
                      </a:r>
                    </a:p>
                  </a:txBody>
                  <a:tcPr marL="5495" marR="5495" marT="5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latin typeface="Arial"/>
                        </a:rPr>
                        <a:t>7</a:t>
                      </a:r>
                    </a:p>
                  </a:txBody>
                  <a:tcPr marL="5495" marR="5495" marT="5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latin typeface="Arial"/>
                        </a:rPr>
                        <a:t>756</a:t>
                      </a:r>
                    </a:p>
                  </a:txBody>
                  <a:tcPr marL="5495" marR="5495" marT="5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latin typeface="Arial"/>
                        </a:rPr>
                        <a:t>2</a:t>
                      </a:r>
                    </a:p>
                  </a:txBody>
                  <a:tcPr marL="5495" marR="5495" marT="5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latin typeface="Arial"/>
                        </a:rPr>
                        <a:t>96000</a:t>
                      </a:r>
                    </a:p>
                  </a:txBody>
                  <a:tcPr marL="5495" marR="5495" marT="5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latin typeface="Arial"/>
                        </a:rPr>
                        <a:t>211</a:t>
                      </a:r>
                    </a:p>
                  </a:txBody>
                  <a:tcPr marL="5495" marR="5495" marT="5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latin typeface="Arial"/>
                        </a:rPr>
                        <a:t>20300</a:t>
                      </a:r>
                    </a:p>
                  </a:txBody>
                  <a:tcPr marL="5495" marR="5495" marT="5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latin typeface="Arial"/>
                        </a:rPr>
                        <a:t>12300</a:t>
                      </a:r>
                    </a:p>
                  </a:txBody>
                  <a:tcPr marL="5495" marR="5495" marT="5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latin typeface="Arial"/>
                        </a:rPr>
                        <a:t>347</a:t>
                      </a:r>
                    </a:p>
                  </a:txBody>
                  <a:tcPr marL="5495" marR="5495" marT="5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4839">
                <a:tc>
                  <a:txBody>
                    <a:bodyPr/>
                    <a:lstStyle/>
                    <a:p>
                      <a:pPr algn="ctr" fontAlgn="b"/>
                      <a:r>
                        <a:rPr lang="en-US" sz="1200" b="0" i="0" u="none" strike="noStrike">
                          <a:latin typeface="Arial"/>
                        </a:rPr>
                        <a:t>16</a:t>
                      </a:r>
                    </a:p>
                  </a:txBody>
                  <a:tcPr marL="5495" marR="5495" marT="5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latin typeface="Arial"/>
                        </a:rPr>
                        <a:t>6</a:t>
                      </a:r>
                    </a:p>
                  </a:txBody>
                  <a:tcPr marL="5495" marR="5495" marT="5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latin typeface="Arial"/>
                        </a:rPr>
                        <a:t>1</a:t>
                      </a:r>
                    </a:p>
                  </a:txBody>
                  <a:tcPr marL="5495" marR="5495" marT="5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latin typeface="Arial"/>
                        </a:rPr>
                        <a:t>1</a:t>
                      </a:r>
                    </a:p>
                  </a:txBody>
                  <a:tcPr marL="5495" marR="5495" marT="5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latin typeface="Arial"/>
                        </a:rPr>
                        <a:t>16</a:t>
                      </a:r>
                    </a:p>
                  </a:txBody>
                  <a:tcPr marL="5495" marR="5495" marT="5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latin typeface="Arial"/>
                        </a:rPr>
                        <a:t>342</a:t>
                      </a:r>
                    </a:p>
                  </a:txBody>
                  <a:tcPr marL="5495" marR="5495" marT="5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latin typeface="Arial"/>
                        </a:rPr>
                        <a:t>11</a:t>
                      </a:r>
                    </a:p>
                  </a:txBody>
                  <a:tcPr marL="5495" marR="5495" marT="5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latin typeface="Arial"/>
                        </a:rPr>
                        <a:t>7217</a:t>
                      </a:r>
                    </a:p>
                  </a:txBody>
                  <a:tcPr marL="5495" marR="5495" marT="5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latin typeface="Arial"/>
                        </a:rPr>
                        <a:t>16</a:t>
                      </a:r>
                    </a:p>
                  </a:txBody>
                  <a:tcPr marL="5495" marR="5495" marT="5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latin typeface="Arial"/>
                        </a:rPr>
                        <a:t>3836</a:t>
                      </a:r>
                    </a:p>
                  </a:txBody>
                  <a:tcPr marL="5495" marR="5495" marT="5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latin typeface="Arial"/>
                        </a:rPr>
                        <a:t>2015</a:t>
                      </a:r>
                    </a:p>
                  </a:txBody>
                  <a:tcPr marL="5495" marR="5495" marT="5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latin typeface="Arial"/>
                        </a:rPr>
                        <a:t>79</a:t>
                      </a:r>
                    </a:p>
                  </a:txBody>
                  <a:tcPr marL="5495" marR="5495" marT="5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4839">
                <a:tc>
                  <a:txBody>
                    <a:bodyPr/>
                    <a:lstStyle/>
                    <a:p>
                      <a:pPr algn="ctr" fontAlgn="b"/>
                      <a:r>
                        <a:rPr lang="en-US" sz="1200" b="0" i="0" u="none" strike="noStrike">
                          <a:latin typeface="Arial"/>
                        </a:rPr>
                        <a:t>17</a:t>
                      </a:r>
                    </a:p>
                  </a:txBody>
                  <a:tcPr marL="5495" marR="5495" marT="5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latin typeface="Arial"/>
                        </a:rPr>
                        <a:t>6</a:t>
                      </a:r>
                    </a:p>
                  </a:txBody>
                  <a:tcPr marL="5495" marR="5495" marT="5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latin typeface="Arial"/>
                        </a:rPr>
                        <a:t>3</a:t>
                      </a:r>
                    </a:p>
                  </a:txBody>
                  <a:tcPr marL="5495" marR="5495" marT="5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latin typeface="Arial"/>
                        </a:rPr>
                        <a:t>1</a:t>
                      </a:r>
                    </a:p>
                  </a:txBody>
                  <a:tcPr marL="5495" marR="5495" marT="5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latin typeface="Arial"/>
                        </a:rPr>
                        <a:t>167</a:t>
                      </a:r>
                    </a:p>
                  </a:txBody>
                  <a:tcPr marL="5495" marR="5495" marT="5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latin typeface="Arial"/>
                        </a:rPr>
                        <a:t>8426</a:t>
                      </a:r>
                    </a:p>
                  </a:txBody>
                  <a:tcPr marL="5495" marR="5495" marT="5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latin typeface="Arial"/>
                        </a:rPr>
                        <a:t>84</a:t>
                      </a:r>
                    </a:p>
                  </a:txBody>
                  <a:tcPr marL="5495" marR="5495" marT="5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latin typeface="Arial"/>
                        </a:rPr>
                        <a:t>66073</a:t>
                      </a:r>
                    </a:p>
                  </a:txBody>
                  <a:tcPr marL="5495" marR="5495" marT="5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latin typeface="Arial"/>
                        </a:rPr>
                        <a:t>2648</a:t>
                      </a:r>
                    </a:p>
                  </a:txBody>
                  <a:tcPr marL="5495" marR="5495" marT="5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latin typeface="Arial"/>
                        </a:rPr>
                        <a:t>41417</a:t>
                      </a:r>
                    </a:p>
                  </a:txBody>
                  <a:tcPr marL="5495" marR="5495" marT="5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latin typeface="Arial"/>
                        </a:rPr>
                        <a:t>20633</a:t>
                      </a:r>
                    </a:p>
                  </a:txBody>
                  <a:tcPr marL="5495" marR="5495" marT="5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latin typeface="Arial"/>
                        </a:rPr>
                        <a:t>505</a:t>
                      </a:r>
                    </a:p>
                  </a:txBody>
                  <a:tcPr marL="5495" marR="5495" marT="5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4839">
                <a:tc>
                  <a:txBody>
                    <a:bodyPr/>
                    <a:lstStyle/>
                    <a:p>
                      <a:pPr algn="ctr" fontAlgn="b"/>
                      <a:r>
                        <a:rPr lang="en-US" sz="1200" b="0" i="0" u="none" strike="noStrike">
                          <a:latin typeface="Arial"/>
                        </a:rPr>
                        <a:t>18</a:t>
                      </a:r>
                    </a:p>
                  </a:txBody>
                  <a:tcPr marL="5495" marR="5495" marT="5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latin typeface="Arial"/>
                        </a:rPr>
                        <a:t>6</a:t>
                      </a:r>
                    </a:p>
                  </a:txBody>
                  <a:tcPr marL="5495" marR="5495" marT="5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latin typeface="Arial"/>
                        </a:rPr>
                        <a:t>2</a:t>
                      </a:r>
                    </a:p>
                  </a:txBody>
                  <a:tcPr marL="5495" marR="5495" marT="5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latin typeface="Arial"/>
                        </a:rPr>
                        <a:t>1</a:t>
                      </a:r>
                    </a:p>
                  </a:txBody>
                  <a:tcPr marL="5495" marR="5495" marT="5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latin typeface="Arial"/>
                        </a:rPr>
                        <a:t>444</a:t>
                      </a:r>
                    </a:p>
                  </a:txBody>
                  <a:tcPr marL="5495" marR="5495" marT="5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latin typeface="Arial"/>
                        </a:rPr>
                        <a:t>18258</a:t>
                      </a:r>
                    </a:p>
                  </a:txBody>
                  <a:tcPr marL="5495" marR="5495" marT="5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latin typeface="Arial"/>
                        </a:rPr>
                        <a:t>219</a:t>
                      </a:r>
                    </a:p>
                  </a:txBody>
                  <a:tcPr marL="5495" marR="5495" marT="5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latin typeface="Arial"/>
                        </a:rPr>
                        <a:t>170223</a:t>
                      </a:r>
                    </a:p>
                  </a:txBody>
                  <a:tcPr marL="5495" marR="5495" marT="5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latin typeface="Arial"/>
                        </a:rPr>
                        <a:t>2450</a:t>
                      </a:r>
                    </a:p>
                  </a:txBody>
                  <a:tcPr marL="5495" marR="5495" marT="5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latin typeface="Arial"/>
                        </a:rPr>
                        <a:t>144966</a:t>
                      </a:r>
                    </a:p>
                  </a:txBody>
                  <a:tcPr marL="5495" marR="5495" marT="5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latin typeface="Arial"/>
                        </a:rPr>
                        <a:t>61667</a:t>
                      </a:r>
                    </a:p>
                  </a:txBody>
                  <a:tcPr marL="5495" marR="5495" marT="5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latin typeface="Arial"/>
                        </a:rPr>
                        <a:t>1543</a:t>
                      </a:r>
                    </a:p>
                  </a:txBody>
                  <a:tcPr marL="5495" marR="5495" marT="5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4839">
                <a:tc>
                  <a:txBody>
                    <a:bodyPr/>
                    <a:lstStyle/>
                    <a:p>
                      <a:pPr algn="ctr" fontAlgn="b"/>
                      <a:r>
                        <a:rPr lang="en-US" sz="1200" b="0" i="0" u="none" strike="noStrike">
                          <a:latin typeface="Arial"/>
                        </a:rPr>
                        <a:t>19</a:t>
                      </a:r>
                    </a:p>
                  </a:txBody>
                  <a:tcPr marL="5495" marR="5495" marT="5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latin typeface="Arial"/>
                        </a:rPr>
                        <a:t>6</a:t>
                      </a:r>
                    </a:p>
                  </a:txBody>
                  <a:tcPr marL="5495" marR="5495" marT="5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latin typeface="Arial"/>
                        </a:rPr>
                        <a:t>3</a:t>
                      </a:r>
                    </a:p>
                  </a:txBody>
                  <a:tcPr marL="5495" marR="5495" marT="5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latin typeface="Arial"/>
                        </a:rPr>
                        <a:t>1</a:t>
                      </a:r>
                    </a:p>
                  </a:txBody>
                  <a:tcPr marL="5495" marR="5495" marT="5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latin typeface="Arial"/>
                        </a:rPr>
                        <a:t>236</a:t>
                      </a:r>
                    </a:p>
                  </a:txBody>
                  <a:tcPr marL="5495" marR="5495" marT="5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latin typeface="Arial"/>
                        </a:rPr>
                        <a:t>8280</a:t>
                      </a:r>
                    </a:p>
                  </a:txBody>
                  <a:tcPr marL="5495" marR="5495" marT="5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latin typeface="Arial"/>
                        </a:rPr>
                        <a:t>112</a:t>
                      </a:r>
                    </a:p>
                  </a:txBody>
                  <a:tcPr marL="5495" marR="5495" marT="5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latin typeface="Arial"/>
                        </a:rPr>
                        <a:t>31022</a:t>
                      </a:r>
                    </a:p>
                  </a:txBody>
                  <a:tcPr marL="5495" marR="5495" marT="5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latin typeface="Arial"/>
                        </a:rPr>
                        <a:t>1465</a:t>
                      </a:r>
                    </a:p>
                  </a:txBody>
                  <a:tcPr marL="5495" marR="5495" marT="5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latin typeface="Arial"/>
                        </a:rPr>
                        <a:t>67997</a:t>
                      </a:r>
                    </a:p>
                  </a:txBody>
                  <a:tcPr marL="5495" marR="5495" marT="5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latin typeface="Arial"/>
                        </a:rPr>
                        <a:t>31285</a:t>
                      </a:r>
                    </a:p>
                  </a:txBody>
                  <a:tcPr marL="5495" marR="5495" marT="5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latin typeface="Arial"/>
                        </a:rPr>
                        <a:t>755</a:t>
                      </a:r>
                    </a:p>
                  </a:txBody>
                  <a:tcPr marL="5495" marR="5495" marT="5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4839">
                <a:tc>
                  <a:txBody>
                    <a:bodyPr/>
                    <a:lstStyle/>
                    <a:p>
                      <a:pPr algn="ctr" fontAlgn="b"/>
                      <a:r>
                        <a:rPr lang="en-US" sz="1200" b="0" i="0" u="none" strike="noStrike">
                          <a:latin typeface="Arial"/>
                        </a:rPr>
                        <a:t>20</a:t>
                      </a:r>
                    </a:p>
                  </a:txBody>
                  <a:tcPr marL="5495" marR="5495" marT="5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latin typeface="Arial"/>
                        </a:rPr>
                        <a:t>6</a:t>
                      </a:r>
                    </a:p>
                  </a:txBody>
                  <a:tcPr marL="5495" marR="5495" marT="5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latin typeface="Arial"/>
                        </a:rPr>
                        <a:t>3</a:t>
                      </a:r>
                    </a:p>
                  </a:txBody>
                  <a:tcPr marL="5495" marR="5495" marT="5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latin typeface="Arial"/>
                        </a:rPr>
                        <a:t>1</a:t>
                      </a:r>
                    </a:p>
                  </a:txBody>
                  <a:tcPr marL="5495" marR="5495" marT="5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latin typeface="Arial"/>
                        </a:rPr>
                        <a:t>247</a:t>
                      </a:r>
                    </a:p>
                  </a:txBody>
                  <a:tcPr marL="5495" marR="5495" marT="5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latin typeface="Arial"/>
                        </a:rPr>
                        <a:t>5449</a:t>
                      </a:r>
                    </a:p>
                  </a:txBody>
                  <a:tcPr marL="5495" marR="5495" marT="5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latin typeface="Arial"/>
                        </a:rPr>
                        <a:t>124</a:t>
                      </a:r>
                    </a:p>
                  </a:txBody>
                  <a:tcPr marL="5495" marR="5495" marT="5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latin typeface="Arial"/>
                        </a:rPr>
                        <a:t>44425</a:t>
                      </a:r>
                    </a:p>
                  </a:txBody>
                  <a:tcPr marL="5495" marR="5495" marT="5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latin typeface="Arial"/>
                        </a:rPr>
                        <a:t>0</a:t>
                      </a:r>
                    </a:p>
                  </a:txBody>
                  <a:tcPr marL="5495" marR="5495" marT="5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latin typeface="Arial"/>
                        </a:rPr>
                        <a:t>123175</a:t>
                      </a:r>
                    </a:p>
                  </a:txBody>
                  <a:tcPr marL="5495" marR="5495" marT="5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latin typeface="Arial"/>
                        </a:rPr>
                        <a:t>41899</a:t>
                      </a:r>
                    </a:p>
                  </a:txBody>
                  <a:tcPr marL="5495" marR="5495" marT="5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latin typeface="Arial"/>
                        </a:rPr>
                        <a:t>959</a:t>
                      </a:r>
                    </a:p>
                  </a:txBody>
                  <a:tcPr marL="5495" marR="5495" marT="5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4839">
                <a:tc>
                  <a:txBody>
                    <a:bodyPr/>
                    <a:lstStyle/>
                    <a:p>
                      <a:pPr algn="ctr" fontAlgn="b"/>
                      <a:r>
                        <a:rPr lang="en-US" sz="1200" b="0" i="0" u="none" strike="noStrike">
                          <a:latin typeface="Arial"/>
                        </a:rPr>
                        <a:t>21</a:t>
                      </a:r>
                    </a:p>
                  </a:txBody>
                  <a:tcPr marL="5495" marR="5495" marT="5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latin typeface="Arial"/>
                        </a:rPr>
                        <a:t>6</a:t>
                      </a:r>
                    </a:p>
                  </a:txBody>
                  <a:tcPr marL="5495" marR="5495" marT="5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latin typeface="Arial"/>
                        </a:rPr>
                        <a:t>3</a:t>
                      </a:r>
                    </a:p>
                  </a:txBody>
                  <a:tcPr marL="5495" marR="5495" marT="5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latin typeface="Arial"/>
                        </a:rPr>
                        <a:t>1</a:t>
                      </a:r>
                    </a:p>
                  </a:txBody>
                  <a:tcPr marL="5495" marR="5495" marT="5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latin typeface="Arial"/>
                        </a:rPr>
                        <a:t>93</a:t>
                      </a:r>
                    </a:p>
                  </a:txBody>
                  <a:tcPr marL="5495" marR="5495" marT="5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latin typeface="Arial"/>
                        </a:rPr>
                        <a:t>5247</a:t>
                      </a:r>
                    </a:p>
                  </a:txBody>
                  <a:tcPr marL="5495" marR="5495" marT="5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latin typeface="Arial"/>
                        </a:rPr>
                        <a:t>50</a:t>
                      </a:r>
                    </a:p>
                  </a:txBody>
                  <a:tcPr marL="5495" marR="5495" marT="5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latin typeface="Arial"/>
                        </a:rPr>
                        <a:t>29551</a:t>
                      </a:r>
                    </a:p>
                  </a:txBody>
                  <a:tcPr marL="5495" marR="5495" marT="5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latin typeface="Arial"/>
                        </a:rPr>
                        <a:t>1993</a:t>
                      </a:r>
                    </a:p>
                  </a:txBody>
                  <a:tcPr marL="5495" marR="5495" marT="5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latin typeface="Arial"/>
                        </a:rPr>
                        <a:t>28318</a:t>
                      </a:r>
                    </a:p>
                  </a:txBody>
                  <a:tcPr marL="5495" marR="5495" marT="5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latin typeface="Arial"/>
                        </a:rPr>
                        <a:t>12589</a:t>
                      </a:r>
                    </a:p>
                  </a:txBody>
                  <a:tcPr marL="5495" marR="5495" marT="5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latin typeface="Arial"/>
                        </a:rPr>
                        <a:t>325</a:t>
                      </a:r>
                    </a:p>
                  </a:txBody>
                  <a:tcPr marL="5495" marR="5495" marT="549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3" name="TextBox 2"/>
          <p:cNvSpPr txBox="1"/>
          <p:nvPr/>
        </p:nvSpPr>
        <p:spPr>
          <a:xfrm>
            <a:off x="457200" y="76200"/>
            <a:ext cx="7391400" cy="523220"/>
          </a:xfrm>
          <a:prstGeom prst="rect">
            <a:avLst/>
          </a:prstGeom>
          <a:noFill/>
        </p:spPr>
        <p:txBody>
          <a:bodyPr wrap="square" rtlCol="0">
            <a:spAutoFit/>
          </a:bodyPr>
          <a:lstStyle/>
          <a:p>
            <a:r>
              <a:rPr lang="en-US" sz="2800" dirty="0" smtClean="0">
                <a:solidFill>
                  <a:srgbClr val="FF0000"/>
                </a:solidFill>
              </a:rPr>
              <a:t>Some Portion of Hospital database</a:t>
            </a:r>
            <a:endParaRPr lang="en-US" sz="2800" dirty="0">
              <a:solidFill>
                <a:srgbClr val="FF0000"/>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normAutofit/>
          </a:bodyPr>
          <a:lstStyle/>
          <a:p>
            <a:r>
              <a:rPr lang="en-US" sz="3600" dirty="0" smtClean="0">
                <a:solidFill>
                  <a:srgbClr val="FF0000"/>
                </a:solidFill>
                <a:latin typeface="Times New Roman" pitchFamily="18" charset="0"/>
                <a:cs typeface="Times New Roman" pitchFamily="18" charset="0"/>
              </a:rPr>
              <a:t>Frequency Analysis in SPSS</a:t>
            </a:r>
            <a:endParaRPr lang="en-US" sz="36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0" y="762001"/>
            <a:ext cx="9144000" cy="2590800"/>
          </a:xfrm>
        </p:spPr>
        <p:txBody>
          <a:bodyPr>
            <a:normAutofit fontScale="92500" lnSpcReduction="10000"/>
          </a:bodyPr>
          <a:lstStyle/>
          <a:p>
            <a:r>
              <a:rPr lang="en-US" sz="2800" dirty="0" smtClean="0">
                <a:latin typeface="Times New Roman" pitchFamily="18" charset="0"/>
                <a:cs typeface="Times New Roman" pitchFamily="18" charset="0"/>
              </a:rPr>
              <a:t>Find the frequency and percentage distribution using hospital database of the variables </a:t>
            </a:r>
          </a:p>
          <a:p>
            <a:pPr>
              <a:buNone/>
            </a:pPr>
            <a:r>
              <a:rPr lang="en-US" sz="2800" dirty="0">
                <a:latin typeface="Times New Roman" pitchFamily="18" charset="0"/>
                <a:cs typeface="Times New Roman" pitchFamily="18" charset="0"/>
              </a:rPr>
              <a:t>	</a:t>
            </a:r>
            <a:endParaRPr lang="en-US" sz="2800" dirty="0" smtClean="0">
              <a:latin typeface="Times New Roman" pitchFamily="18" charset="0"/>
              <a:cs typeface="Times New Roman" pitchFamily="18" charset="0"/>
            </a:endParaRPr>
          </a:p>
          <a:p>
            <a:pPr>
              <a:buNone/>
            </a:pPr>
            <a:r>
              <a:rPr lang="en-US" sz="2800" dirty="0">
                <a:latin typeface="Times New Roman" pitchFamily="18" charset="0"/>
                <a:cs typeface="Times New Roman" pitchFamily="18" charset="0"/>
              </a:rPr>
              <a:t>	</a:t>
            </a:r>
            <a:r>
              <a:rPr lang="en-US" sz="2800" dirty="0" smtClean="0">
                <a:latin typeface="Times New Roman" pitchFamily="18" charset="0"/>
                <a:cs typeface="Times New Roman" pitchFamily="18" charset="0"/>
              </a:rPr>
              <a:t>Geographical regions </a:t>
            </a:r>
          </a:p>
          <a:p>
            <a:pPr>
              <a:buNone/>
            </a:pPr>
            <a:r>
              <a:rPr lang="en-US" sz="2800" dirty="0">
                <a:latin typeface="Times New Roman" pitchFamily="18" charset="0"/>
                <a:cs typeface="Times New Roman" pitchFamily="18" charset="0"/>
              </a:rPr>
              <a:t>	C</a:t>
            </a:r>
            <a:r>
              <a:rPr lang="en-US" sz="2800" dirty="0" smtClean="0">
                <a:latin typeface="Times New Roman" pitchFamily="18" charset="0"/>
                <a:cs typeface="Times New Roman" pitchFamily="18" charset="0"/>
              </a:rPr>
              <a:t>ontrol </a:t>
            </a:r>
          </a:p>
          <a:p>
            <a:pPr>
              <a:buNone/>
            </a:pPr>
            <a:r>
              <a:rPr lang="en-US" sz="2800" dirty="0" smtClean="0">
                <a:latin typeface="Times New Roman" pitchFamily="18" charset="0"/>
                <a:cs typeface="Times New Roman" pitchFamily="18" charset="0"/>
              </a:rPr>
              <a:t>	Service</a:t>
            </a:r>
            <a:endParaRPr lang="en-US" sz="2800" dirty="0">
              <a:latin typeface="Times New Roman" pitchFamily="18" charset="0"/>
              <a:cs typeface="Times New Roman" pitchFamily="18" charset="0"/>
            </a:endParaRPr>
          </a:p>
        </p:txBody>
      </p:sp>
      <p:sp>
        <p:nvSpPr>
          <p:cNvPr id="4" name="TextBox 3"/>
          <p:cNvSpPr txBox="1"/>
          <p:nvPr/>
        </p:nvSpPr>
        <p:spPr>
          <a:xfrm>
            <a:off x="1219200" y="3810000"/>
            <a:ext cx="1600200" cy="369332"/>
          </a:xfrm>
          <a:prstGeom prst="rect">
            <a:avLst/>
          </a:prstGeom>
          <a:noFill/>
        </p:spPr>
        <p:txBody>
          <a:bodyPr wrap="square" rtlCol="0">
            <a:spAutoFit/>
          </a:bodyPr>
          <a:lstStyle/>
          <a:p>
            <a:r>
              <a:rPr lang="en-US" dirty="0" smtClean="0">
                <a:latin typeface="Times New Roman" pitchFamily="18" charset="0"/>
                <a:cs typeface="Times New Roman" pitchFamily="18" charset="0"/>
              </a:rPr>
              <a:t>Analyze </a:t>
            </a:r>
            <a:endParaRPr lang="en-US" dirty="0">
              <a:latin typeface="Times New Roman" pitchFamily="18" charset="0"/>
              <a:cs typeface="Times New Roman" pitchFamily="18" charset="0"/>
            </a:endParaRPr>
          </a:p>
        </p:txBody>
      </p:sp>
      <p:sp>
        <p:nvSpPr>
          <p:cNvPr id="5" name="Right Arrow 4"/>
          <p:cNvSpPr/>
          <p:nvPr/>
        </p:nvSpPr>
        <p:spPr>
          <a:xfrm>
            <a:off x="2133600" y="3962400"/>
            <a:ext cx="533400" cy="76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6" name="TextBox 5"/>
          <p:cNvSpPr txBox="1"/>
          <p:nvPr/>
        </p:nvSpPr>
        <p:spPr>
          <a:xfrm>
            <a:off x="2895600" y="3810000"/>
            <a:ext cx="2209800" cy="369332"/>
          </a:xfrm>
          <a:prstGeom prst="rect">
            <a:avLst/>
          </a:prstGeom>
          <a:noFill/>
        </p:spPr>
        <p:txBody>
          <a:bodyPr wrap="square" rtlCol="0">
            <a:spAutoFit/>
          </a:bodyPr>
          <a:lstStyle/>
          <a:p>
            <a:r>
              <a:rPr lang="en-US" dirty="0" smtClean="0">
                <a:latin typeface="Times New Roman" pitchFamily="18" charset="0"/>
                <a:cs typeface="Times New Roman" pitchFamily="18" charset="0"/>
              </a:rPr>
              <a:t>Descriptive statistics </a:t>
            </a:r>
            <a:endParaRPr lang="en-US" dirty="0">
              <a:latin typeface="Times New Roman" pitchFamily="18" charset="0"/>
              <a:cs typeface="Times New Roman" pitchFamily="18" charset="0"/>
            </a:endParaRPr>
          </a:p>
        </p:txBody>
      </p:sp>
      <p:sp>
        <p:nvSpPr>
          <p:cNvPr id="7" name="TextBox 6"/>
          <p:cNvSpPr txBox="1"/>
          <p:nvPr/>
        </p:nvSpPr>
        <p:spPr>
          <a:xfrm>
            <a:off x="5562600" y="3821668"/>
            <a:ext cx="2209800" cy="369332"/>
          </a:xfrm>
          <a:prstGeom prst="rect">
            <a:avLst/>
          </a:prstGeom>
          <a:noFill/>
        </p:spPr>
        <p:txBody>
          <a:bodyPr wrap="square" rtlCol="0">
            <a:spAutoFit/>
          </a:bodyPr>
          <a:lstStyle/>
          <a:p>
            <a:r>
              <a:rPr lang="en-US" dirty="0" smtClean="0">
                <a:latin typeface="Times New Roman" pitchFamily="18" charset="0"/>
                <a:cs typeface="Times New Roman" pitchFamily="18" charset="0"/>
              </a:rPr>
              <a:t>Frequencies </a:t>
            </a:r>
            <a:endParaRPr lang="en-US" dirty="0">
              <a:latin typeface="Times New Roman" pitchFamily="18" charset="0"/>
              <a:cs typeface="Times New Roman" pitchFamily="18" charset="0"/>
            </a:endParaRPr>
          </a:p>
        </p:txBody>
      </p:sp>
      <p:sp>
        <p:nvSpPr>
          <p:cNvPr id="8" name="Right Arrow 7"/>
          <p:cNvSpPr/>
          <p:nvPr/>
        </p:nvSpPr>
        <p:spPr>
          <a:xfrm>
            <a:off x="4953000" y="3962400"/>
            <a:ext cx="533400" cy="76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9" name="TextBox 8"/>
          <p:cNvSpPr txBox="1"/>
          <p:nvPr/>
        </p:nvSpPr>
        <p:spPr>
          <a:xfrm>
            <a:off x="304800" y="4648200"/>
            <a:ext cx="8534400" cy="1938992"/>
          </a:xfrm>
          <a:prstGeom prst="rect">
            <a:avLst/>
          </a:prstGeom>
          <a:noFill/>
        </p:spPr>
        <p:txBody>
          <a:bodyPr wrap="square" rtlCol="0">
            <a:spAutoFit/>
          </a:bodyPr>
          <a:lstStyle/>
          <a:p>
            <a:r>
              <a:rPr lang="en-US" sz="2000" dirty="0" smtClean="0">
                <a:latin typeface="Times New Roman" pitchFamily="18" charset="0"/>
                <a:cs typeface="Times New Roman" pitchFamily="18" charset="0"/>
              </a:rPr>
              <a:t>Then from comprehensive list of variables in the left side of the box select the required variables  and send to right  variables (s) box with the help of little arrow  then click on OK .</a:t>
            </a:r>
          </a:p>
          <a:p>
            <a:endParaRPr lang="en-US" sz="2000" dirty="0">
              <a:latin typeface="Times New Roman" pitchFamily="18" charset="0"/>
              <a:cs typeface="Times New Roman" pitchFamily="18" charset="0"/>
            </a:endParaRPr>
          </a:p>
          <a:p>
            <a:r>
              <a:rPr lang="en-US" sz="2000" dirty="0" smtClean="0">
                <a:latin typeface="Times New Roman" pitchFamily="18" charset="0"/>
                <a:cs typeface="Times New Roman" pitchFamily="18" charset="0"/>
              </a:rPr>
              <a:t>Then following output swill  generate by SPSS</a:t>
            </a:r>
          </a:p>
          <a:p>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228601" y="3562350"/>
          <a:ext cx="5715000" cy="3143250"/>
        </p:xfrm>
        <a:graphic>
          <a:graphicData uri="http://schemas.openxmlformats.org/drawingml/2006/table">
            <a:tbl>
              <a:tblPr/>
              <a:tblGrid>
                <a:gridCol w="2619374"/>
                <a:gridCol w="1270000"/>
                <a:gridCol w="1825626"/>
              </a:tblGrid>
              <a:tr h="274320">
                <a:tc gridSpan="3">
                  <a:txBody>
                    <a:bodyPr/>
                    <a:lstStyle/>
                    <a:p>
                      <a:pPr algn="l" fontAlgn="ctr"/>
                      <a:r>
                        <a:rPr lang="en-US" sz="2000" b="1" i="0" u="none" strike="noStrike" dirty="0">
                          <a:solidFill>
                            <a:srgbClr val="000000"/>
                          </a:solidFill>
                          <a:latin typeface="Arial Bold"/>
                        </a:rPr>
                        <a:t>Geographical </a:t>
                      </a:r>
                      <a:r>
                        <a:rPr lang="en-US" sz="2000" b="1" i="0" u="none" strike="noStrike" dirty="0" smtClean="0">
                          <a:solidFill>
                            <a:srgbClr val="000000"/>
                          </a:solidFill>
                          <a:latin typeface="Arial Bold"/>
                        </a:rPr>
                        <a:t>Region</a:t>
                      </a:r>
                      <a:endParaRPr lang="en-US" sz="2000" b="1" i="0" u="none" strike="noStrike" dirty="0">
                        <a:solidFill>
                          <a:srgbClr val="000000"/>
                        </a:solidFill>
                        <a:latin typeface="Arial Bold"/>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ctr"/>
                      <a:endParaRPr lang="en-US" sz="2000" b="1" i="0" u="none" strike="noStrike" dirty="0">
                        <a:solidFill>
                          <a:srgbClr val="000000"/>
                        </a:solidFill>
                        <a:latin typeface="Arial Bold"/>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ctr"/>
                      <a:endParaRPr lang="en-US" sz="2000" b="1" i="0" u="none" strike="noStrike" dirty="0">
                        <a:solidFill>
                          <a:srgbClr val="000000"/>
                        </a:solidFill>
                        <a:latin typeface="Arial Bold"/>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4320">
                <a:tc>
                  <a:txBody>
                    <a:bodyPr/>
                    <a:lstStyle/>
                    <a:p>
                      <a:pPr algn="ctr" fontAlgn="ctr"/>
                      <a:r>
                        <a:rPr lang="en-US" sz="2000" b="1" i="0" u="none" strike="noStrike">
                          <a:solidFill>
                            <a:srgbClr val="000000"/>
                          </a:solidFill>
                          <a:latin typeface="Arial Bold"/>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latin typeface="Arial"/>
                        </a:rPr>
                        <a:t>Frequency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latin typeface="Arial"/>
                        </a:rPr>
                        <a:t>Percent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4320">
                <a:tc>
                  <a:txBody>
                    <a:bodyPr/>
                    <a:lstStyle/>
                    <a:p>
                      <a:pPr algn="l" fontAlgn="t"/>
                      <a:r>
                        <a:rPr lang="en-US" sz="2000" b="0" i="0" u="none" strike="noStrike">
                          <a:solidFill>
                            <a:srgbClr val="000000"/>
                          </a:solidFill>
                          <a:latin typeface="Arial"/>
                        </a:rPr>
                        <a:t>South</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2000" b="0" i="0" u="none" strike="noStrike">
                          <a:solidFill>
                            <a:srgbClr val="000000"/>
                          </a:solidFill>
                          <a:latin typeface="Arial"/>
                        </a:rPr>
                        <a:t>56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2000" b="0" i="0" u="none" strike="noStrike">
                          <a:solidFill>
                            <a:srgbClr val="000000"/>
                          </a:solidFill>
                          <a:latin typeface="Arial"/>
                        </a:rPr>
                        <a:t>28.0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4320">
                <a:tc>
                  <a:txBody>
                    <a:bodyPr/>
                    <a:lstStyle/>
                    <a:p>
                      <a:pPr algn="l" fontAlgn="t"/>
                      <a:r>
                        <a:rPr lang="en-US" sz="2000" b="0" i="0" u="none" strike="noStrike" dirty="0">
                          <a:solidFill>
                            <a:srgbClr val="000000"/>
                          </a:solidFill>
                          <a:latin typeface="Arial"/>
                        </a:rPr>
                        <a:t>Northeast</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2000" b="0" i="0" u="none" strike="noStrike">
                          <a:solidFill>
                            <a:srgbClr val="000000"/>
                          </a:solidFill>
                          <a:latin typeface="Arial"/>
                        </a:rPr>
                        <a:t>30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2000" b="0" i="0" u="none" strike="noStrike" dirty="0">
                          <a:solidFill>
                            <a:srgbClr val="000000"/>
                          </a:solidFill>
                          <a:latin typeface="Arial"/>
                        </a:rPr>
                        <a:t>15.0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4320">
                <a:tc>
                  <a:txBody>
                    <a:bodyPr/>
                    <a:lstStyle/>
                    <a:p>
                      <a:pPr algn="l" fontAlgn="t"/>
                      <a:r>
                        <a:rPr lang="en-US" sz="2000" b="0" i="0" u="none" strike="noStrike" dirty="0">
                          <a:solidFill>
                            <a:srgbClr val="000000"/>
                          </a:solidFill>
                          <a:latin typeface="Arial"/>
                        </a:rPr>
                        <a:t>Midwest</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2000" b="0" i="0" u="none" strike="noStrike">
                          <a:solidFill>
                            <a:srgbClr val="000000"/>
                          </a:solidFill>
                          <a:latin typeface="Arial"/>
                        </a:rPr>
                        <a:t>60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2000" b="0" i="0" u="none" strike="noStrike" dirty="0">
                          <a:solidFill>
                            <a:srgbClr val="000000"/>
                          </a:solidFill>
                          <a:latin typeface="Arial"/>
                        </a:rPr>
                        <a:t>30.0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4320">
                <a:tc>
                  <a:txBody>
                    <a:bodyPr/>
                    <a:lstStyle/>
                    <a:p>
                      <a:pPr algn="l" fontAlgn="t"/>
                      <a:r>
                        <a:rPr lang="en-US" sz="2000" b="0" i="0" u="none" strike="noStrike">
                          <a:solidFill>
                            <a:srgbClr val="000000"/>
                          </a:solidFill>
                          <a:latin typeface="Arial"/>
                        </a:rPr>
                        <a:t>Southwest</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2000" b="0" i="0" u="none" strike="noStrike">
                          <a:solidFill>
                            <a:srgbClr val="000000"/>
                          </a:solidFill>
                          <a:latin typeface="Arial"/>
                        </a:rPr>
                        <a:t>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2000" b="0" i="0" u="none" strike="noStrike">
                          <a:solidFill>
                            <a:srgbClr val="000000"/>
                          </a:solidFill>
                          <a:latin typeface="Arial"/>
                        </a:rPr>
                        <a:t>1.5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4320">
                <a:tc>
                  <a:txBody>
                    <a:bodyPr/>
                    <a:lstStyle/>
                    <a:p>
                      <a:pPr algn="l" fontAlgn="t"/>
                      <a:r>
                        <a:rPr lang="en-US" sz="2000" b="0" i="0" u="none" strike="noStrike">
                          <a:solidFill>
                            <a:srgbClr val="000000"/>
                          </a:solidFill>
                          <a:latin typeface="Arial"/>
                        </a:rPr>
                        <a:t>Rocky Mountain</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2000" b="0" i="0" u="none" strike="noStrike">
                          <a:solidFill>
                            <a:srgbClr val="000000"/>
                          </a:solidFill>
                          <a:latin typeface="Arial"/>
                        </a:rPr>
                        <a:t>20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2000" b="0" i="0" u="none" strike="noStrike">
                          <a:solidFill>
                            <a:srgbClr val="000000"/>
                          </a:solidFill>
                          <a:latin typeface="Arial"/>
                        </a:rPr>
                        <a:t>10.0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4320">
                <a:tc>
                  <a:txBody>
                    <a:bodyPr/>
                    <a:lstStyle/>
                    <a:p>
                      <a:pPr algn="l" fontAlgn="t"/>
                      <a:r>
                        <a:rPr lang="en-US" sz="2000" b="0" i="0" u="none" strike="noStrike">
                          <a:solidFill>
                            <a:srgbClr val="000000"/>
                          </a:solidFill>
                          <a:latin typeface="Arial"/>
                        </a:rPr>
                        <a:t>California</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2000" b="0" i="0" u="none" strike="noStrike">
                          <a:solidFill>
                            <a:srgbClr val="000000"/>
                          </a:solidFill>
                          <a:latin typeface="Arial"/>
                        </a:rPr>
                        <a:t>19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2000" b="0" i="0" u="none" strike="noStrike">
                          <a:solidFill>
                            <a:srgbClr val="000000"/>
                          </a:solidFill>
                          <a:latin typeface="Arial"/>
                        </a:rPr>
                        <a:t>9.5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4320">
                <a:tc>
                  <a:txBody>
                    <a:bodyPr/>
                    <a:lstStyle/>
                    <a:p>
                      <a:pPr algn="l" fontAlgn="t"/>
                      <a:r>
                        <a:rPr lang="en-US" sz="2000" b="0" i="0" u="none" strike="noStrike">
                          <a:solidFill>
                            <a:srgbClr val="000000"/>
                          </a:solidFill>
                          <a:latin typeface="Arial"/>
                        </a:rPr>
                        <a:t>Northwest</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2000" b="0" i="0" u="none" strike="noStrike">
                          <a:solidFill>
                            <a:srgbClr val="000000"/>
                          </a:solidFill>
                          <a:latin typeface="Arial"/>
                        </a:rPr>
                        <a:t>12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2000" b="0" i="0" u="none" strike="noStrike">
                          <a:solidFill>
                            <a:srgbClr val="000000"/>
                          </a:solidFill>
                          <a:latin typeface="Arial"/>
                        </a:rPr>
                        <a:t>6.0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4320">
                <a:tc>
                  <a:txBody>
                    <a:bodyPr/>
                    <a:lstStyle/>
                    <a:p>
                      <a:pPr algn="l" fontAlgn="t"/>
                      <a:r>
                        <a:rPr lang="en-US" sz="2000" b="0" i="0" u="none" strike="noStrike" dirty="0">
                          <a:solidFill>
                            <a:srgbClr val="000000"/>
                          </a:solidFill>
                          <a:latin typeface="Arial"/>
                        </a:rPr>
                        <a:t>Total</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2000" b="0" i="0" u="none" strike="noStrike">
                          <a:solidFill>
                            <a:srgbClr val="000000"/>
                          </a:solidFill>
                          <a:latin typeface="Arial"/>
                        </a:rPr>
                        <a:t>200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2000" b="0" i="0" u="none" strike="noStrike" dirty="0">
                          <a:solidFill>
                            <a:srgbClr val="000000"/>
                          </a:solidFill>
                          <a:latin typeface="Arial"/>
                        </a:rPr>
                        <a:t>100.0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5" name="Rectangle 4"/>
          <p:cNvSpPr/>
          <p:nvPr/>
        </p:nvSpPr>
        <p:spPr>
          <a:xfrm>
            <a:off x="381000" y="0"/>
            <a:ext cx="2433102" cy="369332"/>
          </a:xfrm>
          <a:prstGeom prst="rect">
            <a:avLst/>
          </a:prstGeom>
        </p:spPr>
        <p:txBody>
          <a:bodyPr wrap="none">
            <a:spAutoFit/>
          </a:bodyPr>
          <a:lstStyle/>
          <a:p>
            <a:pPr fontAlgn="ctr"/>
            <a:r>
              <a:rPr lang="en-US" b="1" i="0" u="none" strike="noStrike" dirty="0" smtClean="0">
                <a:solidFill>
                  <a:srgbClr val="FF0000"/>
                </a:solidFill>
                <a:latin typeface="Arial Bold"/>
              </a:rPr>
              <a:t>Frequency Analysis:</a:t>
            </a:r>
            <a:endParaRPr lang="en-US" b="1" i="0" u="none" strike="noStrike" dirty="0">
              <a:solidFill>
                <a:srgbClr val="FF0000"/>
              </a:solidFill>
              <a:latin typeface="Arial Bold"/>
            </a:endParaRPr>
          </a:p>
        </p:txBody>
      </p:sp>
      <p:graphicFrame>
        <p:nvGraphicFramePr>
          <p:cNvPr id="6" name="Table 5"/>
          <p:cNvGraphicFramePr>
            <a:graphicFrameLocks noGrp="1"/>
          </p:cNvGraphicFramePr>
          <p:nvPr/>
        </p:nvGraphicFramePr>
        <p:xfrm>
          <a:off x="228600" y="381000"/>
          <a:ext cx="8534400" cy="2910840"/>
        </p:xfrm>
        <a:graphic>
          <a:graphicData uri="http://schemas.openxmlformats.org/drawingml/2006/table">
            <a:tbl>
              <a:tblPr/>
              <a:tblGrid>
                <a:gridCol w="609600"/>
                <a:gridCol w="2235200"/>
                <a:gridCol w="1422400"/>
                <a:gridCol w="1422400"/>
                <a:gridCol w="1422400"/>
                <a:gridCol w="1422400"/>
              </a:tblGrid>
              <a:tr h="190500">
                <a:tc gridSpan="6">
                  <a:txBody>
                    <a:bodyPr/>
                    <a:lstStyle/>
                    <a:p>
                      <a:pPr algn="ctr" fontAlgn="ctr"/>
                      <a:r>
                        <a:rPr lang="en-US" sz="1600" b="1" i="0" u="none" strike="noStrike" dirty="0">
                          <a:solidFill>
                            <a:srgbClr val="000000"/>
                          </a:solidFill>
                          <a:latin typeface="Arial Bold"/>
                        </a:rPr>
                        <a:t>Geographical Region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14325">
                <a:tc>
                  <a:txBody>
                    <a:bodyPr/>
                    <a:lstStyle/>
                    <a:p>
                      <a:pPr algn="ctr" fontAlgn="ctr"/>
                      <a:r>
                        <a:rPr lang="en-US" sz="1600" b="1" i="0" u="none" strike="noStrike">
                          <a:solidFill>
                            <a:srgbClr val="000000"/>
                          </a:solidFill>
                          <a:latin typeface="Arial Bold"/>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000000"/>
                          </a:solidFill>
                          <a:latin typeface="Arial Bold"/>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Arial"/>
                        </a:rPr>
                        <a:t>Frequency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Arial"/>
                        </a:rPr>
                        <a:t>Percent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Arial"/>
                        </a:rPr>
                        <a:t>Valid Percent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Arial"/>
                        </a:rPr>
                        <a:t>Cumulative Percent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rowSpan="8">
                  <a:txBody>
                    <a:bodyPr/>
                    <a:lstStyle/>
                    <a:p>
                      <a:pPr algn="l" fontAlgn="t"/>
                      <a:r>
                        <a:rPr lang="en-US" sz="1600" b="0" i="0" u="none" strike="noStrike">
                          <a:solidFill>
                            <a:srgbClr val="000000"/>
                          </a:solidFill>
                          <a:latin typeface="Arial"/>
                        </a:rPr>
                        <a:t>Valid</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600" b="0" i="0" u="none" strike="noStrike">
                          <a:solidFill>
                            <a:srgbClr val="000000"/>
                          </a:solidFill>
                          <a:latin typeface="Arial"/>
                        </a:rPr>
                        <a:t>South</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600" b="0" i="0" u="none" strike="noStrike">
                          <a:solidFill>
                            <a:srgbClr val="000000"/>
                          </a:solidFill>
                          <a:latin typeface="Arial"/>
                        </a:rPr>
                        <a:t>56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600" b="0" i="0" u="none" strike="noStrike">
                          <a:solidFill>
                            <a:srgbClr val="000000"/>
                          </a:solidFill>
                          <a:latin typeface="Arial"/>
                        </a:rPr>
                        <a:t>28.0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600" b="0" i="0" u="none" strike="noStrike">
                          <a:solidFill>
                            <a:srgbClr val="000000"/>
                          </a:solidFill>
                          <a:latin typeface="Arial"/>
                        </a:rPr>
                        <a:t>28.0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600" b="0" i="0" u="none" strike="noStrike">
                          <a:solidFill>
                            <a:srgbClr val="000000"/>
                          </a:solidFill>
                          <a:latin typeface="Arial"/>
                        </a:rPr>
                        <a:t>28.0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vMerge="1">
                  <a:txBody>
                    <a:bodyPr/>
                    <a:lstStyle/>
                    <a:p>
                      <a:endParaRPr lang="en-US"/>
                    </a:p>
                  </a:txBody>
                  <a:tcPr/>
                </a:tc>
                <a:tc>
                  <a:txBody>
                    <a:bodyPr/>
                    <a:lstStyle/>
                    <a:p>
                      <a:pPr algn="l" fontAlgn="t"/>
                      <a:r>
                        <a:rPr lang="en-US" sz="1600" b="0" i="0" u="none" strike="noStrike">
                          <a:solidFill>
                            <a:srgbClr val="000000"/>
                          </a:solidFill>
                          <a:latin typeface="Arial"/>
                        </a:rPr>
                        <a:t>Northeast</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600" b="0" i="0" u="none" strike="noStrike" dirty="0">
                          <a:solidFill>
                            <a:srgbClr val="000000"/>
                          </a:solidFill>
                          <a:latin typeface="Arial"/>
                        </a:rPr>
                        <a:t>30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600" b="0" i="0" u="none" strike="noStrike">
                          <a:solidFill>
                            <a:srgbClr val="000000"/>
                          </a:solidFill>
                          <a:latin typeface="Arial"/>
                        </a:rPr>
                        <a:t>15.0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600" b="0" i="0" u="none" strike="noStrike">
                          <a:solidFill>
                            <a:srgbClr val="000000"/>
                          </a:solidFill>
                          <a:latin typeface="Arial"/>
                        </a:rPr>
                        <a:t>15.0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600" b="0" i="0" u="none" strike="noStrike">
                          <a:solidFill>
                            <a:srgbClr val="000000"/>
                          </a:solidFill>
                          <a:latin typeface="Arial"/>
                        </a:rPr>
                        <a:t>43.0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vMerge="1">
                  <a:txBody>
                    <a:bodyPr/>
                    <a:lstStyle/>
                    <a:p>
                      <a:endParaRPr lang="en-US"/>
                    </a:p>
                  </a:txBody>
                  <a:tcPr/>
                </a:tc>
                <a:tc>
                  <a:txBody>
                    <a:bodyPr/>
                    <a:lstStyle/>
                    <a:p>
                      <a:pPr algn="l" fontAlgn="t"/>
                      <a:r>
                        <a:rPr lang="en-US" sz="1600" b="0" i="0" u="none" strike="noStrike">
                          <a:solidFill>
                            <a:srgbClr val="000000"/>
                          </a:solidFill>
                          <a:latin typeface="Arial"/>
                        </a:rPr>
                        <a:t>Midwest</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600" b="0" i="0" u="none" strike="noStrike">
                          <a:solidFill>
                            <a:srgbClr val="000000"/>
                          </a:solidFill>
                          <a:latin typeface="Arial"/>
                        </a:rPr>
                        <a:t>60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600" b="0" i="0" u="none" strike="noStrike">
                          <a:solidFill>
                            <a:srgbClr val="000000"/>
                          </a:solidFill>
                          <a:latin typeface="Arial"/>
                        </a:rPr>
                        <a:t>30.0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600" b="0" i="0" u="none" strike="noStrike">
                          <a:solidFill>
                            <a:srgbClr val="000000"/>
                          </a:solidFill>
                          <a:latin typeface="Arial"/>
                        </a:rPr>
                        <a:t>30.0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600" b="0" i="0" u="none" strike="noStrike">
                          <a:solidFill>
                            <a:srgbClr val="000000"/>
                          </a:solidFill>
                          <a:latin typeface="Arial"/>
                        </a:rPr>
                        <a:t>73.0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04800">
                <a:tc vMerge="1">
                  <a:txBody>
                    <a:bodyPr/>
                    <a:lstStyle/>
                    <a:p>
                      <a:endParaRPr lang="en-US"/>
                    </a:p>
                  </a:txBody>
                  <a:tcPr/>
                </a:tc>
                <a:tc>
                  <a:txBody>
                    <a:bodyPr/>
                    <a:lstStyle/>
                    <a:p>
                      <a:pPr algn="l" fontAlgn="t"/>
                      <a:r>
                        <a:rPr lang="en-US" sz="1600" b="0" i="0" u="none" strike="noStrike">
                          <a:solidFill>
                            <a:srgbClr val="000000"/>
                          </a:solidFill>
                          <a:latin typeface="Arial"/>
                        </a:rPr>
                        <a:t>Southwest</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600" b="0" i="0" u="none" strike="noStrike">
                          <a:solidFill>
                            <a:srgbClr val="000000"/>
                          </a:solidFill>
                          <a:latin typeface="Arial"/>
                        </a:rPr>
                        <a:t>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600" b="0" i="0" u="none" strike="noStrike">
                          <a:solidFill>
                            <a:srgbClr val="000000"/>
                          </a:solidFill>
                          <a:latin typeface="Arial"/>
                        </a:rPr>
                        <a:t>1.5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600" b="0" i="0" u="none" strike="noStrike">
                          <a:solidFill>
                            <a:srgbClr val="000000"/>
                          </a:solidFill>
                          <a:latin typeface="Arial"/>
                        </a:rPr>
                        <a:t>1.5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600" b="0" i="0" u="none" strike="noStrike">
                          <a:solidFill>
                            <a:srgbClr val="000000"/>
                          </a:solidFill>
                          <a:latin typeface="Arial"/>
                        </a:rPr>
                        <a:t>74.5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04800">
                <a:tc vMerge="1">
                  <a:txBody>
                    <a:bodyPr/>
                    <a:lstStyle/>
                    <a:p>
                      <a:endParaRPr lang="en-US"/>
                    </a:p>
                  </a:txBody>
                  <a:tcPr/>
                </a:tc>
                <a:tc>
                  <a:txBody>
                    <a:bodyPr/>
                    <a:lstStyle/>
                    <a:p>
                      <a:pPr algn="l" fontAlgn="t"/>
                      <a:r>
                        <a:rPr lang="en-US" sz="1600" b="0" i="0" u="none" strike="noStrike">
                          <a:solidFill>
                            <a:srgbClr val="000000"/>
                          </a:solidFill>
                          <a:latin typeface="Arial"/>
                        </a:rPr>
                        <a:t>Rocky Mountain</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600" b="0" i="0" u="none" strike="noStrike">
                          <a:solidFill>
                            <a:srgbClr val="000000"/>
                          </a:solidFill>
                          <a:latin typeface="Arial"/>
                        </a:rPr>
                        <a:t>20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600" b="0" i="0" u="none" strike="noStrike">
                          <a:solidFill>
                            <a:srgbClr val="000000"/>
                          </a:solidFill>
                          <a:latin typeface="Arial"/>
                        </a:rPr>
                        <a:t>10.0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600" b="0" i="0" u="none" strike="noStrike">
                          <a:solidFill>
                            <a:srgbClr val="000000"/>
                          </a:solidFill>
                          <a:latin typeface="Arial"/>
                        </a:rPr>
                        <a:t>10.0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600" b="0" i="0" u="none" strike="noStrike">
                          <a:solidFill>
                            <a:srgbClr val="000000"/>
                          </a:solidFill>
                          <a:latin typeface="Arial"/>
                        </a:rPr>
                        <a:t>84.5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vMerge="1">
                  <a:txBody>
                    <a:bodyPr/>
                    <a:lstStyle/>
                    <a:p>
                      <a:endParaRPr lang="en-US"/>
                    </a:p>
                  </a:txBody>
                  <a:tcPr/>
                </a:tc>
                <a:tc>
                  <a:txBody>
                    <a:bodyPr/>
                    <a:lstStyle/>
                    <a:p>
                      <a:pPr algn="l" fontAlgn="t"/>
                      <a:r>
                        <a:rPr lang="en-US" sz="1600" b="0" i="0" u="none" strike="noStrike">
                          <a:solidFill>
                            <a:srgbClr val="000000"/>
                          </a:solidFill>
                          <a:latin typeface="Arial"/>
                        </a:rPr>
                        <a:t>California</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600" b="0" i="0" u="none" strike="noStrike">
                          <a:solidFill>
                            <a:srgbClr val="000000"/>
                          </a:solidFill>
                          <a:latin typeface="Arial"/>
                        </a:rPr>
                        <a:t>19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600" b="0" i="0" u="none" strike="noStrike">
                          <a:solidFill>
                            <a:srgbClr val="000000"/>
                          </a:solidFill>
                          <a:latin typeface="Arial"/>
                        </a:rPr>
                        <a:t>9.5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600" b="0" i="0" u="none" strike="noStrike">
                          <a:solidFill>
                            <a:srgbClr val="000000"/>
                          </a:solidFill>
                          <a:latin typeface="Arial"/>
                        </a:rPr>
                        <a:t>9.5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600" b="0" i="0" u="none" strike="noStrike">
                          <a:solidFill>
                            <a:srgbClr val="000000"/>
                          </a:solidFill>
                          <a:latin typeface="Arial"/>
                        </a:rPr>
                        <a:t>94.0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vMerge="1">
                  <a:txBody>
                    <a:bodyPr/>
                    <a:lstStyle/>
                    <a:p>
                      <a:endParaRPr lang="en-US"/>
                    </a:p>
                  </a:txBody>
                  <a:tcPr/>
                </a:tc>
                <a:tc>
                  <a:txBody>
                    <a:bodyPr/>
                    <a:lstStyle/>
                    <a:p>
                      <a:pPr algn="l" fontAlgn="t"/>
                      <a:r>
                        <a:rPr lang="en-US" sz="1600" b="0" i="0" u="none" strike="noStrike">
                          <a:solidFill>
                            <a:srgbClr val="000000"/>
                          </a:solidFill>
                          <a:latin typeface="Arial"/>
                        </a:rPr>
                        <a:t>Northwest</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600" b="0" i="0" u="none" strike="noStrike">
                          <a:solidFill>
                            <a:srgbClr val="000000"/>
                          </a:solidFill>
                          <a:latin typeface="Arial"/>
                        </a:rPr>
                        <a:t>12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600" b="0" i="0" u="none" strike="noStrike">
                          <a:solidFill>
                            <a:srgbClr val="000000"/>
                          </a:solidFill>
                          <a:latin typeface="Arial"/>
                        </a:rPr>
                        <a:t>6.0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600" b="0" i="0" u="none" strike="noStrike">
                          <a:solidFill>
                            <a:srgbClr val="000000"/>
                          </a:solidFill>
                          <a:latin typeface="Arial"/>
                        </a:rPr>
                        <a:t>6.0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600" b="0" i="0" u="none" strike="noStrike">
                          <a:solidFill>
                            <a:srgbClr val="000000"/>
                          </a:solidFill>
                          <a:latin typeface="Arial"/>
                        </a:rPr>
                        <a:t>100.0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vMerge="1">
                  <a:txBody>
                    <a:bodyPr/>
                    <a:lstStyle/>
                    <a:p>
                      <a:endParaRPr lang="en-US"/>
                    </a:p>
                  </a:txBody>
                  <a:tcPr/>
                </a:tc>
                <a:tc>
                  <a:txBody>
                    <a:bodyPr/>
                    <a:lstStyle/>
                    <a:p>
                      <a:pPr algn="l" fontAlgn="t"/>
                      <a:r>
                        <a:rPr lang="en-US" sz="1600" b="0" i="0" u="none" strike="noStrike" dirty="0">
                          <a:solidFill>
                            <a:srgbClr val="000000"/>
                          </a:solidFill>
                          <a:latin typeface="Arial"/>
                        </a:rPr>
                        <a:t>Total</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600" b="0" i="0" u="none" strike="noStrike">
                          <a:solidFill>
                            <a:srgbClr val="000000"/>
                          </a:solidFill>
                          <a:latin typeface="Arial"/>
                        </a:rPr>
                        <a:t>200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600" b="0" i="0" u="none" strike="noStrike">
                          <a:solidFill>
                            <a:srgbClr val="000000"/>
                          </a:solidFill>
                          <a:latin typeface="Arial"/>
                        </a:rPr>
                        <a:t>100.0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600" b="0" i="0" u="none" strike="noStrike">
                          <a:solidFill>
                            <a:srgbClr val="000000"/>
                          </a:solidFill>
                          <a:latin typeface="Arial"/>
                        </a:rPr>
                        <a:t>100.0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dirty="0">
                          <a:solidFill>
                            <a:srgbClr val="000000"/>
                          </a:solidFill>
                          <a:latin typeface="Arial"/>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7" name="TextBox 6"/>
          <p:cNvSpPr txBox="1"/>
          <p:nvPr/>
        </p:nvSpPr>
        <p:spPr>
          <a:xfrm>
            <a:off x="6096000" y="3441680"/>
            <a:ext cx="3048000" cy="2585323"/>
          </a:xfrm>
          <a:prstGeom prst="rect">
            <a:avLst/>
          </a:prstGeom>
          <a:noFill/>
        </p:spPr>
        <p:txBody>
          <a:bodyPr wrap="square" rtlCol="0">
            <a:spAutoFit/>
          </a:bodyPr>
          <a:lstStyle/>
          <a:p>
            <a:r>
              <a:rPr lang="en-US" dirty="0" smtClean="0">
                <a:solidFill>
                  <a:srgbClr val="FF0000"/>
                </a:solidFill>
              </a:rPr>
              <a:t>Note: </a:t>
            </a:r>
          </a:p>
          <a:p>
            <a:pPr marL="342900" indent="-342900">
              <a:buAutoNum type="arabicPeriod"/>
            </a:pPr>
            <a:r>
              <a:rPr lang="en-US" dirty="0" smtClean="0"/>
              <a:t>If any value of the variable is missing then report valid percent </a:t>
            </a:r>
          </a:p>
          <a:p>
            <a:pPr marL="342900" indent="-342900">
              <a:buAutoNum type="arabicPeriod"/>
            </a:pPr>
            <a:r>
              <a:rPr lang="en-US" dirty="0" smtClean="0"/>
              <a:t>If none of the value of the variable is missing then value under percent column and valid percent column will be same</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304800" y="381000"/>
          <a:ext cx="7924800" cy="2200275"/>
        </p:xfrm>
        <a:graphic>
          <a:graphicData uri="http://schemas.openxmlformats.org/drawingml/2006/table">
            <a:tbl>
              <a:tblPr/>
              <a:tblGrid>
                <a:gridCol w="4620650"/>
                <a:gridCol w="1652075"/>
                <a:gridCol w="1652075"/>
              </a:tblGrid>
              <a:tr h="200025">
                <a:tc>
                  <a:txBody>
                    <a:bodyPr/>
                    <a:lstStyle/>
                    <a:p>
                      <a:pPr algn="l" fontAlgn="ctr"/>
                      <a:r>
                        <a:rPr lang="en-US" sz="2000" b="1" i="0" u="none" strike="noStrike" dirty="0">
                          <a:solidFill>
                            <a:srgbClr val="FF0000"/>
                          </a:solidFill>
                          <a:latin typeface="Arial Bold"/>
                        </a:rPr>
                        <a:t>Type of </a:t>
                      </a:r>
                      <a:r>
                        <a:rPr lang="en-US" sz="2000" b="1" i="0" u="none" strike="noStrike" dirty="0" smtClean="0">
                          <a:solidFill>
                            <a:srgbClr val="FF0000"/>
                          </a:solidFill>
                          <a:latin typeface="Arial Bold"/>
                        </a:rPr>
                        <a:t>Ownership</a:t>
                      </a:r>
                      <a:endParaRPr lang="en-US" sz="2000" b="1" i="0" u="none" strike="noStrike" dirty="0">
                        <a:solidFill>
                          <a:srgbClr val="FF0000"/>
                        </a:solidFill>
                        <a:latin typeface="Arial Bold"/>
                      </a:endParaRP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ctr"/>
                      <a:endParaRPr lang="en-US" sz="2000" b="1" i="0" u="none" strike="noStrike">
                        <a:solidFill>
                          <a:srgbClr val="000000"/>
                        </a:solidFill>
                        <a:latin typeface="Arial Bold"/>
                      </a:endParaRP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ctr"/>
                      <a:endParaRPr lang="en-US" sz="2000" b="1" i="0" u="none" strike="noStrike">
                        <a:solidFill>
                          <a:srgbClr val="000000"/>
                        </a:solidFill>
                        <a:latin typeface="Arial Bold"/>
                      </a:endParaRP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r>
              <a:tr h="190500">
                <a:tc>
                  <a:txBody>
                    <a:bodyPr/>
                    <a:lstStyle/>
                    <a:p>
                      <a:pPr algn="ctr" fontAlgn="ctr"/>
                      <a:r>
                        <a:rPr lang="en-US" sz="2000" b="1" i="0" u="none" strike="noStrike">
                          <a:solidFill>
                            <a:srgbClr val="000000"/>
                          </a:solidFill>
                          <a:latin typeface="Arial Bold"/>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latin typeface="Arial"/>
                        </a:rPr>
                        <a:t>Frequency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latin typeface="Arial"/>
                        </a:rPr>
                        <a:t>Percent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t"/>
                      <a:r>
                        <a:rPr lang="en-US" sz="2000" b="0" i="0" u="none" strike="noStrike" dirty="0">
                          <a:solidFill>
                            <a:srgbClr val="000000"/>
                          </a:solidFill>
                          <a:latin typeface="Arial"/>
                        </a:rPr>
                        <a:t>Government/Nonfederal</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2000" b="0" i="0" u="none" strike="noStrike">
                          <a:solidFill>
                            <a:srgbClr val="000000"/>
                          </a:solidFill>
                          <a:latin typeface="Arial"/>
                        </a:rPr>
                        <a:t>51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2000" b="0" i="0" u="none" strike="noStrike">
                          <a:solidFill>
                            <a:srgbClr val="000000"/>
                          </a:solidFill>
                          <a:latin typeface="Arial"/>
                        </a:rPr>
                        <a:t>25.5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t"/>
                      <a:r>
                        <a:rPr lang="en-US" sz="2000" b="0" i="0" u="none" strike="noStrike">
                          <a:solidFill>
                            <a:srgbClr val="000000"/>
                          </a:solidFill>
                          <a:latin typeface="Arial"/>
                        </a:rPr>
                        <a:t>Nongovernment/Not-for-profit</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2000" b="0" i="0" u="none" strike="noStrike">
                          <a:solidFill>
                            <a:srgbClr val="000000"/>
                          </a:solidFill>
                          <a:latin typeface="Arial"/>
                        </a:rPr>
                        <a:t>86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2000" b="0" i="0" u="none" strike="noStrike">
                          <a:solidFill>
                            <a:srgbClr val="000000"/>
                          </a:solidFill>
                          <a:latin typeface="Arial"/>
                        </a:rPr>
                        <a:t>43.0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t"/>
                      <a:r>
                        <a:rPr lang="en-US" sz="2000" b="0" i="0" u="none" strike="noStrike">
                          <a:solidFill>
                            <a:srgbClr val="000000"/>
                          </a:solidFill>
                          <a:latin typeface="Arial"/>
                        </a:rPr>
                        <a:t>For-profit</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2000" b="0" i="0" u="none" strike="noStrike">
                          <a:solidFill>
                            <a:srgbClr val="000000"/>
                          </a:solidFill>
                          <a:latin typeface="Arial"/>
                        </a:rPr>
                        <a:t>45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2000" b="0" i="0" u="none" strike="noStrike">
                          <a:solidFill>
                            <a:srgbClr val="000000"/>
                          </a:solidFill>
                          <a:latin typeface="Arial"/>
                        </a:rPr>
                        <a:t>22.5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t"/>
                      <a:r>
                        <a:rPr lang="en-US" sz="2000" b="0" i="0" u="none" strike="noStrike" dirty="0">
                          <a:solidFill>
                            <a:srgbClr val="000000"/>
                          </a:solidFill>
                          <a:latin typeface="Arial"/>
                        </a:rPr>
                        <a:t>Federal government</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2000" b="0" i="0" u="none" strike="noStrike">
                          <a:solidFill>
                            <a:srgbClr val="000000"/>
                          </a:solidFill>
                          <a:latin typeface="Arial"/>
                        </a:rPr>
                        <a:t>18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2000" b="0" i="0" u="none" strike="noStrike">
                          <a:solidFill>
                            <a:srgbClr val="000000"/>
                          </a:solidFill>
                          <a:latin typeface="Arial"/>
                        </a:rPr>
                        <a:t>9.0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t"/>
                      <a:r>
                        <a:rPr lang="en-US" sz="2000" b="0" i="0" u="none" strike="noStrike" dirty="0">
                          <a:solidFill>
                            <a:srgbClr val="000000"/>
                          </a:solidFill>
                          <a:latin typeface="Arial"/>
                        </a:rPr>
                        <a:t>Total</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2000" b="0" i="0" u="none" strike="noStrike">
                          <a:solidFill>
                            <a:srgbClr val="000000"/>
                          </a:solidFill>
                          <a:latin typeface="Arial"/>
                        </a:rPr>
                        <a:t>200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2000" b="0" i="0" u="none" strike="noStrike" dirty="0">
                          <a:solidFill>
                            <a:srgbClr val="000000"/>
                          </a:solidFill>
                          <a:latin typeface="Arial"/>
                        </a:rPr>
                        <a:t>100.0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graphicFrame>
        <p:nvGraphicFramePr>
          <p:cNvPr id="4" name="Table 3"/>
          <p:cNvGraphicFramePr>
            <a:graphicFrameLocks noGrp="1"/>
          </p:cNvGraphicFramePr>
          <p:nvPr/>
        </p:nvGraphicFramePr>
        <p:xfrm>
          <a:off x="304800" y="3152775"/>
          <a:ext cx="8077200" cy="1571625"/>
        </p:xfrm>
        <a:graphic>
          <a:graphicData uri="http://schemas.openxmlformats.org/drawingml/2006/table">
            <a:tbl>
              <a:tblPr/>
              <a:tblGrid>
                <a:gridCol w="4709508"/>
                <a:gridCol w="1683846"/>
                <a:gridCol w="1683846"/>
              </a:tblGrid>
              <a:tr h="200025">
                <a:tc>
                  <a:txBody>
                    <a:bodyPr/>
                    <a:lstStyle/>
                    <a:p>
                      <a:pPr algn="l" fontAlgn="ctr"/>
                      <a:r>
                        <a:rPr lang="en-US" sz="2000" b="1" i="0" u="none" strike="noStrike" dirty="0">
                          <a:solidFill>
                            <a:srgbClr val="FF0000"/>
                          </a:solidFill>
                          <a:latin typeface="Arial Bold"/>
                        </a:rPr>
                        <a:t>Type of hospital</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ctr"/>
                      <a:endParaRPr lang="en-US" sz="2000" b="1" i="0" u="none" strike="noStrike">
                        <a:solidFill>
                          <a:srgbClr val="000000"/>
                        </a:solidFill>
                        <a:latin typeface="Arial Bold"/>
                      </a:endParaRP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ctr"/>
                      <a:endParaRPr lang="en-US" sz="2000" b="1" i="0" u="none" strike="noStrike">
                        <a:solidFill>
                          <a:srgbClr val="000000"/>
                        </a:solidFill>
                        <a:latin typeface="Arial Bold"/>
                      </a:endParaRP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r>
              <a:tr h="190500">
                <a:tc>
                  <a:txBody>
                    <a:bodyPr/>
                    <a:lstStyle/>
                    <a:p>
                      <a:pPr algn="ctr" fontAlgn="ctr"/>
                      <a:r>
                        <a:rPr lang="en-US" sz="2000" b="1" i="0" u="none" strike="noStrike">
                          <a:solidFill>
                            <a:srgbClr val="000000"/>
                          </a:solidFill>
                          <a:latin typeface="Arial Bold"/>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latin typeface="Arial"/>
                        </a:rPr>
                        <a:t>Frequency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latin typeface="Arial"/>
                        </a:rPr>
                        <a:t>Percent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t"/>
                      <a:r>
                        <a:rPr lang="en-US" sz="2000" b="0" i="0" u="none" strike="noStrike" dirty="0">
                          <a:solidFill>
                            <a:srgbClr val="000000"/>
                          </a:solidFill>
                          <a:latin typeface="Arial"/>
                        </a:rPr>
                        <a:t>General Medical</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2000" b="0" i="0" u="none" strike="noStrike">
                          <a:solidFill>
                            <a:srgbClr val="000000"/>
                          </a:solidFill>
                          <a:latin typeface="Arial"/>
                        </a:rPr>
                        <a:t>168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2000" b="0" i="0" u="none" strike="noStrike">
                          <a:solidFill>
                            <a:srgbClr val="000000"/>
                          </a:solidFill>
                          <a:latin typeface="Arial"/>
                        </a:rPr>
                        <a:t>84.0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t"/>
                      <a:r>
                        <a:rPr lang="en-US" sz="2000" b="0" i="0" u="none" strike="noStrike">
                          <a:solidFill>
                            <a:srgbClr val="000000"/>
                          </a:solidFill>
                          <a:latin typeface="Arial"/>
                        </a:rPr>
                        <a:t>Psychiatric</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2000" b="0" i="0" u="none" strike="noStrike">
                          <a:solidFill>
                            <a:srgbClr val="000000"/>
                          </a:solidFill>
                          <a:latin typeface="Arial"/>
                        </a:rPr>
                        <a:t>32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2000" b="0" i="0" u="none" strike="noStrike">
                          <a:solidFill>
                            <a:srgbClr val="000000"/>
                          </a:solidFill>
                          <a:latin typeface="Arial"/>
                        </a:rPr>
                        <a:t>16.0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t"/>
                      <a:r>
                        <a:rPr lang="en-US" sz="2000" b="0" i="0" u="none" strike="noStrike">
                          <a:solidFill>
                            <a:srgbClr val="000000"/>
                          </a:solidFill>
                          <a:latin typeface="Arial"/>
                        </a:rPr>
                        <a:t>Total</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2000" b="0" i="0" u="none" strike="noStrike">
                          <a:solidFill>
                            <a:srgbClr val="000000"/>
                          </a:solidFill>
                          <a:latin typeface="Arial"/>
                        </a:rPr>
                        <a:t>200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2000" b="0" i="0" u="none" strike="noStrike" dirty="0">
                          <a:solidFill>
                            <a:srgbClr val="000000"/>
                          </a:solidFill>
                          <a:latin typeface="Arial"/>
                        </a:rPr>
                        <a:t>100.0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normAutofit/>
          </a:bodyPr>
          <a:lstStyle/>
          <a:p>
            <a:r>
              <a:rPr lang="en-US" sz="3600" dirty="0" smtClean="0">
                <a:solidFill>
                  <a:srgbClr val="FF0000"/>
                </a:solidFill>
                <a:latin typeface="Times New Roman" pitchFamily="18" charset="0"/>
                <a:cs typeface="Times New Roman" pitchFamily="18" charset="0"/>
              </a:rPr>
              <a:t>Descriptive Analysis in SPSS</a:t>
            </a:r>
            <a:endParaRPr lang="en-US" sz="36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0" y="762001"/>
            <a:ext cx="9144000" cy="2590800"/>
          </a:xfrm>
        </p:spPr>
        <p:txBody>
          <a:bodyPr>
            <a:normAutofit fontScale="70000" lnSpcReduction="20000"/>
          </a:bodyPr>
          <a:lstStyle/>
          <a:p>
            <a:r>
              <a:rPr lang="en-US" sz="2800" dirty="0" smtClean="0">
                <a:latin typeface="Times New Roman" pitchFamily="18" charset="0"/>
                <a:cs typeface="Times New Roman" pitchFamily="18" charset="0"/>
              </a:rPr>
              <a:t>Finding the mean, and standard deviation using hospital database of the variables </a:t>
            </a:r>
          </a:p>
          <a:p>
            <a:pPr>
              <a:buNone/>
            </a:pPr>
            <a:r>
              <a:rPr lang="en-US" sz="2800" dirty="0">
                <a:latin typeface="Times New Roman" pitchFamily="18" charset="0"/>
                <a:cs typeface="Times New Roman" pitchFamily="18" charset="0"/>
              </a:rPr>
              <a:t>	</a:t>
            </a:r>
            <a:endParaRPr lang="en-US" sz="2800" dirty="0" smtClean="0">
              <a:latin typeface="Times New Roman" pitchFamily="18" charset="0"/>
              <a:cs typeface="Times New Roman" pitchFamily="18" charset="0"/>
            </a:endParaRPr>
          </a:p>
          <a:p>
            <a:pPr marL="0" lvl="0" indent="0" algn="just" eaLnBrk="0" fontAlgn="base" hangingPunct="0">
              <a:spcBef>
                <a:spcPct val="0"/>
              </a:spcBef>
              <a:spcAft>
                <a:spcPct val="0"/>
              </a:spcAft>
              <a:buNone/>
            </a:pPr>
            <a:r>
              <a:rPr kumimoji="0" lang="en-US" sz="2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Number of Beds</a:t>
            </a:r>
          </a:p>
          <a:p>
            <a:pPr marL="0" lvl="0" indent="0" algn="just" eaLnBrk="0" fontAlgn="base" hangingPunct="0">
              <a:spcBef>
                <a:spcPct val="0"/>
              </a:spcBef>
              <a:spcAft>
                <a:spcPct val="0"/>
              </a:spcAft>
              <a:buNone/>
            </a:pPr>
            <a:r>
              <a:rPr kumimoji="0" lang="en-US" sz="2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Number of Admissions</a:t>
            </a:r>
          </a:p>
          <a:p>
            <a:pPr marL="0" lvl="0" indent="0" algn="just" eaLnBrk="0" fontAlgn="base" hangingPunct="0">
              <a:spcBef>
                <a:spcPct val="0"/>
              </a:spcBef>
              <a:spcAft>
                <a:spcPct val="0"/>
              </a:spcAft>
              <a:buNone/>
            </a:pPr>
            <a:r>
              <a:rPr kumimoji="0" lang="en-US" sz="2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Census</a:t>
            </a:r>
          </a:p>
          <a:p>
            <a:pPr marL="0" lvl="0" indent="0" algn="just" eaLnBrk="0" fontAlgn="base" hangingPunct="0">
              <a:spcBef>
                <a:spcPct val="0"/>
              </a:spcBef>
              <a:spcAft>
                <a:spcPct val="0"/>
              </a:spcAft>
              <a:buNone/>
            </a:pPr>
            <a:r>
              <a:rPr kumimoji="0" lang="en-US" sz="2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Number of Outpatients</a:t>
            </a:r>
          </a:p>
          <a:p>
            <a:pPr marL="0" lvl="0" indent="0" algn="just" eaLnBrk="0" fontAlgn="base" hangingPunct="0">
              <a:spcBef>
                <a:spcPct val="0"/>
              </a:spcBef>
              <a:spcAft>
                <a:spcPct val="0"/>
              </a:spcAft>
              <a:buNone/>
            </a:pPr>
            <a:r>
              <a:rPr kumimoji="0" lang="en-US" sz="2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Number of Births</a:t>
            </a:r>
          </a:p>
          <a:p>
            <a:pPr marL="0" lvl="0" indent="0" algn="just" eaLnBrk="0" fontAlgn="base" hangingPunct="0">
              <a:spcBef>
                <a:spcPct val="0"/>
              </a:spcBef>
              <a:spcAft>
                <a:spcPct val="0"/>
              </a:spcAft>
              <a:buNone/>
            </a:pPr>
            <a:r>
              <a:rPr kumimoji="0" lang="en-US" sz="2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Total Expenditures</a:t>
            </a:r>
          </a:p>
          <a:p>
            <a:pPr marL="0" lvl="0" indent="0" algn="just" eaLnBrk="0" fontAlgn="base" hangingPunct="0">
              <a:spcBef>
                <a:spcPct val="0"/>
              </a:spcBef>
              <a:spcAft>
                <a:spcPct val="0"/>
              </a:spcAft>
              <a:buNone/>
            </a:pPr>
            <a:r>
              <a:rPr kumimoji="0" lang="en-US" sz="2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Payroll Expenditures</a:t>
            </a:r>
          </a:p>
          <a:p>
            <a:pPr marL="0" lvl="0" indent="0" algn="just" eaLnBrk="0" fontAlgn="base" hangingPunct="0">
              <a:spcBef>
                <a:spcPct val="0"/>
              </a:spcBef>
              <a:spcAft>
                <a:spcPct val="0"/>
              </a:spcAft>
              <a:buNone/>
            </a:pPr>
            <a:r>
              <a:rPr kumimoji="0" lang="en-US" sz="2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Personnel. </a:t>
            </a:r>
          </a:p>
        </p:txBody>
      </p:sp>
      <p:sp>
        <p:nvSpPr>
          <p:cNvPr id="4" name="TextBox 3"/>
          <p:cNvSpPr txBox="1"/>
          <p:nvPr/>
        </p:nvSpPr>
        <p:spPr>
          <a:xfrm>
            <a:off x="1219200" y="3810000"/>
            <a:ext cx="1600200" cy="369332"/>
          </a:xfrm>
          <a:prstGeom prst="rect">
            <a:avLst/>
          </a:prstGeom>
          <a:noFill/>
        </p:spPr>
        <p:txBody>
          <a:bodyPr wrap="square" rtlCol="0">
            <a:spAutoFit/>
          </a:bodyPr>
          <a:lstStyle/>
          <a:p>
            <a:r>
              <a:rPr lang="en-US" dirty="0" smtClean="0">
                <a:latin typeface="Times New Roman" pitchFamily="18" charset="0"/>
                <a:cs typeface="Times New Roman" pitchFamily="18" charset="0"/>
              </a:rPr>
              <a:t>Analyze </a:t>
            </a:r>
            <a:endParaRPr lang="en-US" dirty="0">
              <a:latin typeface="Times New Roman" pitchFamily="18" charset="0"/>
              <a:cs typeface="Times New Roman" pitchFamily="18" charset="0"/>
            </a:endParaRPr>
          </a:p>
        </p:txBody>
      </p:sp>
      <p:sp>
        <p:nvSpPr>
          <p:cNvPr id="5" name="Right Arrow 4"/>
          <p:cNvSpPr/>
          <p:nvPr/>
        </p:nvSpPr>
        <p:spPr>
          <a:xfrm>
            <a:off x="2133600" y="3962400"/>
            <a:ext cx="533400" cy="76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6" name="TextBox 5"/>
          <p:cNvSpPr txBox="1"/>
          <p:nvPr/>
        </p:nvSpPr>
        <p:spPr>
          <a:xfrm>
            <a:off x="2895600" y="3810000"/>
            <a:ext cx="2209800" cy="369332"/>
          </a:xfrm>
          <a:prstGeom prst="rect">
            <a:avLst/>
          </a:prstGeom>
          <a:noFill/>
        </p:spPr>
        <p:txBody>
          <a:bodyPr wrap="square" rtlCol="0">
            <a:spAutoFit/>
          </a:bodyPr>
          <a:lstStyle/>
          <a:p>
            <a:r>
              <a:rPr lang="en-US" dirty="0" smtClean="0">
                <a:latin typeface="Times New Roman" pitchFamily="18" charset="0"/>
                <a:cs typeface="Times New Roman" pitchFamily="18" charset="0"/>
              </a:rPr>
              <a:t>Descriptive statistics </a:t>
            </a:r>
            <a:endParaRPr lang="en-US" dirty="0">
              <a:latin typeface="Times New Roman" pitchFamily="18" charset="0"/>
              <a:cs typeface="Times New Roman" pitchFamily="18" charset="0"/>
            </a:endParaRPr>
          </a:p>
        </p:txBody>
      </p:sp>
      <p:sp>
        <p:nvSpPr>
          <p:cNvPr id="7" name="TextBox 6"/>
          <p:cNvSpPr txBox="1"/>
          <p:nvPr/>
        </p:nvSpPr>
        <p:spPr>
          <a:xfrm>
            <a:off x="5562600" y="3821668"/>
            <a:ext cx="2209800" cy="369332"/>
          </a:xfrm>
          <a:prstGeom prst="rect">
            <a:avLst/>
          </a:prstGeom>
          <a:noFill/>
        </p:spPr>
        <p:txBody>
          <a:bodyPr wrap="square" rtlCol="0">
            <a:spAutoFit/>
          </a:bodyPr>
          <a:lstStyle/>
          <a:p>
            <a:r>
              <a:rPr lang="en-US" dirty="0" smtClean="0">
                <a:latin typeface="Times New Roman" pitchFamily="18" charset="0"/>
                <a:cs typeface="Times New Roman" pitchFamily="18" charset="0"/>
              </a:rPr>
              <a:t>Descriptive  </a:t>
            </a:r>
            <a:endParaRPr lang="en-US" dirty="0">
              <a:latin typeface="Times New Roman" pitchFamily="18" charset="0"/>
              <a:cs typeface="Times New Roman" pitchFamily="18" charset="0"/>
            </a:endParaRPr>
          </a:p>
        </p:txBody>
      </p:sp>
      <p:sp>
        <p:nvSpPr>
          <p:cNvPr id="8" name="Right Arrow 7"/>
          <p:cNvSpPr/>
          <p:nvPr/>
        </p:nvSpPr>
        <p:spPr>
          <a:xfrm>
            <a:off x="4953000" y="3962400"/>
            <a:ext cx="533400" cy="76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9" name="TextBox 8"/>
          <p:cNvSpPr txBox="1"/>
          <p:nvPr/>
        </p:nvSpPr>
        <p:spPr>
          <a:xfrm>
            <a:off x="304800" y="4648200"/>
            <a:ext cx="8382000" cy="1938992"/>
          </a:xfrm>
          <a:prstGeom prst="rect">
            <a:avLst/>
          </a:prstGeom>
          <a:noFill/>
        </p:spPr>
        <p:txBody>
          <a:bodyPr wrap="square" rtlCol="0">
            <a:spAutoFit/>
          </a:bodyPr>
          <a:lstStyle/>
          <a:p>
            <a:r>
              <a:rPr lang="en-US" sz="2000" dirty="0" smtClean="0">
                <a:latin typeface="Times New Roman" pitchFamily="18" charset="0"/>
                <a:cs typeface="Times New Roman" pitchFamily="18" charset="0"/>
              </a:rPr>
              <a:t>Then from comprehensive list of variables in the left side of the box select the required variables  and send to right  variables (s) box with the help of little arrow  then click on OK </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Then following output will  generate by SPSS</a:t>
            </a:r>
          </a:p>
          <a:p>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228600" y="990600"/>
          <a:ext cx="8686801" cy="3743325"/>
        </p:xfrm>
        <a:graphic>
          <a:graphicData uri="http://schemas.openxmlformats.org/drawingml/2006/table">
            <a:tbl>
              <a:tblPr/>
              <a:tblGrid>
                <a:gridCol w="3081925"/>
                <a:gridCol w="728077"/>
                <a:gridCol w="1205681"/>
                <a:gridCol w="1232719"/>
                <a:gridCol w="914400"/>
                <a:gridCol w="1523999"/>
              </a:tblGrid>
              <a:tr h="190500">
                <a:tc>
                  <a:txBody>
                    <a:bodyPr/>
                    <a:lstStyle/>
                    <a:p>
                      <a:pPr algn="ctr" fontAlgn="ctr"/>
                      <a:r>
                        <a:rPr lang="en-US" sz="2000" b="1" i="0" u="none" strike="noStrike" dirty="0">
                          <a:solidFill>
                            <a:srgbClr val="000000"/>
                          </a:solidFill>
                          <a:latin typeface="Arial Bold"/>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latin typeface="Arial"/>
                        </a:rPr>
                        <a:t>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latin typeface="Arial"/>
                        </a:rPr>
                        <a:t>Minimum</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latin typeface="Arial"/>
                        </a:rPr>
                        <a:t>Maximum</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latin typeface="Arial"/>
                        </a:rPr>
                        <a:t>Mean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dirty="0">
                          <a:solidFill>
                            <a:srgbClr val="000000"/>
                          </a:solidFill>
                          <a:latin typeface="Arial"/>
                        </a:rPr>
                        <a:t>Std. </a:t>
                      </a:r>
                      <a:endParaRPr lang="en-US" sz="2000" b="0" i="0" u="none" strike="noStrike" dirty="0" smtClean="0">
                        <a:solidFill>
                          <a:srgbClr val="000000"/>
                        </a:solidFill>
                        <a:latin typeface="Arial"/>
                      </a:endParaRPr>
                    </a:p>
                    <a:p>
                      <a:pPr algn="ctr" fontAlgn="b"/>
                      <a:r>
                        <a:rPr lang="en-US" sz="2000" b="0" i="0" u="none" strike="noStrike" dirty="0" smtClean="0">
                          <a:solidFill>
                            <a:srgbClr val="000000"/>
                          </a:solidFill>
                          <a:latin typeface="Arial"/>
                        </a:rPr>
                        <a:t>Deviation</a:t>
                      </a:r>
                      <a:endParaRPr lang="en-US" sz="2000" b="0" i="0" u="none" strike="noStrike" dirty="0">
                        <a:solidFill>
                          <a:srgbClr val="000000"/>
                        </a:solidFill>
                        <a:latin typeface="Arial"/>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t"/>
                      <a:r>
                        <a:rPr lang="en-US" sz="2000" b="0" i="0" u="none" strike="noStrike" dirty="0">
                          <a:solidFill>
                            <a:srgbClr val="000000"/>
                          </a:solidFill>
                          <a:latin typeface="Arial"/>
                        </a:rPr>
                        <a:t>Number of beds</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2000" b="0" i="0" u="none" strike="noStrike">
                          <a:solidFill>
                            <a:srgbClr val="000000"/>
                          </a:solidFill>
                          <a:latin typeface="Arial"/>
                        </a:rPr>
                        <a:t>200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2000" b="0" i="0" u="none" strike="noStrike">
                          <a:solidFill>
                            <a:srgbClr val="000000"/>
                          </a:solidFill>
                          <a:latin typeface="Arial"/>
                        </a:rPr>
                        <a:t>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2000" b="0" i="0" u="none" strike="noStrike" dirty="0" smtClean="0">
                          <a:solidFill>
                            <a:srgbClr val="000000"/>
                          </a:solidFill>
                          <a:latin typeface="Arial"/>
                        </a:rPr>
                        <a:t>1,297</a:t>
                      </a:r>
                      <a:endParaRPr lang="en-US" sz="2000" b="0" i="0" u="none" strike="noStrike" dirty="0">
                        <a:solidFill>
                          <a:srgbClr val="000000"/>
                        </a:solidFill>
                        <a:latin typeface="Arial"/>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2000" b="0" i="0" u="none" strike="noStrike">
                          <a:solidFill>
                            <a:srgbClr val="000000"/>
                          </a:solidFill>
                          <a:latin typeface="Arial"/>
                        </a:rPr>
                        <a:t>210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2000" b="0" i="0" u="none" strike="noStrike">
                          <a:solidFill>
                            <a:srgbClr val="000000"/>
                          </a:solidFill>
                          <a:latin typeface="Arial"/>
                        </a:rPr>
                        <a:t>172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t"/>
                      <a:r>
                        <a:rPr lang="en-US" sz="2000" b="0" i="0" u="none" strike="noStrike">
                          <a:solidFill>
                            <a:srgbClr val="000000"/>
                          </a:solidFill>
                          <a:latin typeface="Arial"/>
                        </a:rPr>
                        <a:t>Number of admissions</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2000" b="0" i="0" u="none" strike="noStrike">
                          <a:solidFill>
                            <a:srgbClr val="000000"/>
                          </a:solidFill>
                          <a:latin typeface="Arial"/>
                        </a:rPr>
                        <a:t>200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2000" b="0" i="0" u="none" strike="noStrike">
                          <a:solidFill>
                            <a:srgbClr val="000000"/>
                          </a:solidFill>
                          <a:latin typeface="Arial"/>
                        </a:rPr>
                        <a:t>111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2000" b="0" i="0" u="none" strike="noStrike" dirty="0" smtClean="0">
                          <a:solidFill>
                            <a:srgbClr val="000000"/>
                          </a:solidFill>
                          <a:latin typeface="Arial"/>
                        </a:rPr>
                        <a:t>37,375</a:t>
                      </a:r>
                      <a:endParaRPr lang="en-US" sz="2000" b="0" i="0" u="none" strike="noStrike" dirty="0">
                        <a:solidFill>
                          <a:srgbClr val="000000"/>
                        </a:solidFill>
                        <a:latin typeface="Arial"/>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2000" b="0" i="0" u="none" strike="noStrike" dirty="0" smtClean="0">
                          <a:solidFill>
                            <a:srgbClr val="000000"/>
                          </a:solidFill>
                          <a:latin typeface="Arial"/>
                        </a:rPr>
                        <a:t>6,832</a:t>
                      </a:r>
                      <a:endParaRPr lang="en-US" sz="2000" b="0" i="0" u="none" strike="noStrike" dirty="0">
                        <a:solidFill>
                          <a:srgbClr val="000000"/>
                        </a:solidFill>
                        <a:latin typeface="Arial"/>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2000" b="0" i="0" u="none" strike="noStrike" dirty="0" smtClean="0">
                          <a:solidFill>
                            <a:srgbClr val="000000"/>
                          </a:solidFill>
                          <a:latin typeface="Arial"/>
                        </a:rPr>
                        <a:t>6,646</a:t>
                      </a:r>
                      <a:endParaRPr lang="en-US" sz="2000" b="0" i="0" u="none" strike="noStrike" dirty="0">
                        <a:solidFill>
                          <a:srgbClr val="000000"/>
                        </a:solidFill>
                        <a:latin typeface="Arial"/>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t"/>
                      <a:r>
                        <a:rPr lang="en-US" sz="2000" b="0" i="0" u="none" strike="noStrike">
                          <a:solidFill>
                            <a:srgbClr val="000000"/>
                          </a:solidFill>
                          <a:latin typeface="Arial"/>
                        </a:rPr>
                        <a:t>Census</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2000" b="0" i="0" u="none" strike="noStrike">
                          <a:solidFill>
                            <a:srgbClr val="000000"/>
                          </a:solidFill>
                          <a:latin typeface="Arial"/>
                        </a:rPr>
                        <a:t>200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2000" b="0" i="0" u="none" strike="noStrike">
                          <a:solidFill>
                            <a:srgbClr val="000000"/>
                          </a:solidFill>
                          <a:latin typeface="Arial"/>
                        </a:rPr>
                        <a:t>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2000" b="0" i="0" u="none" strike="noStrike" dirty="0" smtClean="0">
                          <a:solidFill>
                            <a:srgbClr val="000000"/>
                          </a:solidFill>
                          <a:latin typeface="Arial"/>
                        </a:rPr>
                        <a:t>1,106</a:t>
                      </a:r>
                      <a:endParaRPr lang="en-US" sz="2000" b="0" i="0" u="none" strike="noStrike" dirty="0">
                        <a:solidFill>
                          <a:srgbClr val="000000"/>
                        </a:solidFill>
                        <a:latin typeface="Arial"/>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2000" b="0" i="0" u="none" strike="noStrike">
                          <a:solidFill>
                            <a:srgbClr val="000000"/>
                          </a:solidFill>
                          <a:latin typeface="Arial"/>
                        </a:rPr>
                        <a:t>144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2000" b="0" i="0" u="none" strike="noStrike">
                          <a:solidFill>
                            <a:srgbClr val="000000"/>
                          </a:solidFill>
                          <a:latin typeface="Arial"/>
                        </a:rPr>
                        <a:t>150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t"/>
                      <a:r>
                        <a:rPr lang="en-US" sz="2000" b="0" i="0" u="none" strike="noStrike">
                          <a:solidFill>
                            <a:srgbClr val="000000"/>
                          </a:solidFill>
                          <a:latin typeface="Arial"/>
                        </a:rPr>
                        <a:t>Number of outpatients</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2000" b="0" i="0" u="none" strike="noStrike">
                          <a:solidFill>
                            <a:srgbClr val="000000"/>
                          </a:solidFill>
                          <a:latin typeface="Arial"/>
                        </a:rPr>
                        <a:t>200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2000" b="0" i="0" u="none" strike="noStrike">
                          <a:solidFill>
                            <a:srgbClr val="000000"/>
                          </a:solidFill>
                          <a:latin typeface="Arial"/>
                        </a:rPr>
                        <a:t>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2000" b="0" i="0" u="none" strike="noStrike" dirty="0" smtClean="0">
                          <a:solidFill>
                            <a:srgbClr val="000000"/>
                          </a:solidFill>
                          <a:latin typeface="Arial"/>
                        </a:rPr>
                        <a:t>8,13,369</a:t>
                      </a:r>
                      <a:endParaRPr lang="en-US" sz="2000" b="0" i="0" u="none" strike="noStrike" dirty="0">
                        <a:solidFill>
                          <a:srgbClr val="000000"/>
                        </a:solidFill>
                        <a:latin typeface="Arial"/>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2000" b="0" i="0" u="none" strike="noStrike" dirty="0" smtClean="0">
                          <a:solidFill>
                            <a:srgbClr val="000000"/>
                          </a:solidFill>
                          <a:latin typeface="Arial"/>
                        </a:rPr>
                        <a:t>98,225</a:t>
                      </a:r>
                      <a:endParaRPr lang="en-US" sz="2000" b="0" i="0" u="none" strike="noStrike" dirty="0">
                        <a:solidFill>
                          <a:srgbClr val="000000"/>
                        </a:solidFill>
                        <a:latin typeface="Arial"/>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2000" b="0" i="0" u="none" strike="noStrike" dirty="0" smtClean="0">
                          <a:solidFill>
                            <a:srgbClr val="000000"/>
                          </a:solidFill>
                          <a:latin typeface="Arial"/>
                        </a:rPr>
                        <a:t>1,18,865</a:t>
                      </a:r>
                      <a:endParaRPr lang="en-US" sz="2000" b="0" i="0" u="none" strike="noStrike" dirty="0">
                        <a:solidFill>
                          <a:srgbClr val="000000"/>
                        </a:solidFill>
                        <a:latin typeface="Arial"/>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t"/>
                      <a:r>
                        <a:rPr lang="en-US" sz="2000" b="0" i="0" u="none" strike="noStrike">
                          <a:solidFill>
                            <a:srgbClr val="000000"/>
                          </a:solidFill>
                          <a:latin typeface="Arial"/>
                        </a:rPr>
                        <a:t>Number of Births</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2000" b="0" i="0" u="none" strike="noStrike">
                          <a:solidFill>
                            <a:srgbClr val="000000"/>
                          </a:solidFill>
                          <a:latin typeface="Arial"/>
                        </a:rPr>
                        <a:t>200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2000" b="0" i="0" u="none" strike="noStrike">
                          <a:solidFill>
                            <a:srgbClr val="000000"/>
                          </a:solidFill>
                          <a:latin typeface="Arial"/>
                        </a:rPr>
                        <a:t>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2000" b="0" i="0" u="none" strike="noStrike" dirty="0" smtClean="0">
                          <a:solidFill>
                            <a:srgbClr val="000000"/>
                          </a:solidFill>
                          <a:latin typeface="Arial"/>
                        </a:rPr>
                        <a:t>5,699</a:t>
                      </a:r>
                      <a:endParaRPr lang="en-US" sz="2000" b="0" i="0" u="none" strike="noStrike" dirty="0">
                        <a:solidFill>
                          <a:srgbClr val="000000"/>
                        </a:solidFill>
                        <a:latin typeface="Arial"/>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2000" b="0" i="0" u="none" strike="noStrike">
                          <a:solidFill>
                            <a:srgbClr val="000000"/>
                          </a:solidFill>
                          <a:latin typeface="Arial"/>
                        </a:rPr>
                        <a:t>874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2000" b="0" i="0" u="none" strike="noStrike">
                          <a:solidFill>
                            <a:srgbClr val="000000"/>
                          </a:solidFill>
                          <a:latin typeface="Arial"/>
                        </a:rPr>
                        <a:t>1064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t"/>
                      <a:r>
                        <a:rPr lang="en-US" sz="2000" b="0" i="0" u="none" strike="noStrike">
                          <a:solidFill>
                            <a:srgbClr val="000000"/>
                          </a:solidFill>
                          <a:latin typeface="Arial"/>
                        </a:rPr>
                        <a:t>Total Expediture in thousands</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2000" b="0" i="0" u="none" strike="noStrike">
                          <a:solidFill>
                            <a:srgbClr val="000000"/>
                          </a:solidFill>
                          <a:latin typeface="Arial"/>
                        </a:rPr>
                        <a:t>200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2000" b="0" i="0" u="none" strike="noStrike">
                          <a:solidFill>
                            <a:srgbClr val="000000"/>
                          </a:solidFill>
                          <a:latin typeface="Arial"/>
                        </a:rPr>
                        <a:t>2082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2000" b="0" i="0" u="none" strike="noStrike" dirty="0" smtClean="0">
                          <a:solidFill>
                            <a:srgbClr val="000000"/>
                          </a:solidFill>
                          <a:latin typeface="Arial"/>
                        </a:rPr>
                        <a:t>3,67,706</a:t>
                      </a:r>
                      <a:endParaRPr lang="en-US" sz="2000" b="0" i="0" u="none" strike="noStrike" dirty="0">
                        <a:solidFill>
                          <a:srgbClr val="000000"/>
                        </a:solidFill>
                        <a:latin typeface="Arial"/>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2000" b="0" i="0" u="none" strike="noStrike">
                          <a:solidFill>
                            <a:srgbClr val="000000"/>
                          </a:solidFill>
                          <a:latin typeface="Arial"/>
                        </a:rPr>
                        <a:t>67140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2000" b="0" i="0" u="none" strike="noStrike" dirty="0" smtClean="0">
                          <a:solidFill>
                            <a:srgbClr val="000000"/>
                          </a:solidFill>
                          <a:latin typeface="Arial"/>
                        </a:rPr>
                        <a:t>70,386</a:t>
                      </a:r>
                      <a:endParaRPr lang="en-US" sz="2000" b="0" i="0" u="none" strike="noStrike" dirty="0">
                        <a:solidFill>
                          <a:srgbClr val="000000"/>
                        </a:solidFill>
                        <a:latin typeface="Arial"/>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t"/>
                      <a:r>
                        <a:rPr lang="en-US" sz="2000" b="0" i="0" u="none" strike="noStrike">
                          <a:solidFill>
                            <a:srgbClr val="000000"/>
                          </a:solidFill>
                          <a:latin typeface="Arial"/>
                        </a:rPr>
                        <a:t>Payroll expenditures in thousands</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2000" b="0" i="0" u="none" strike="noStrike">
                          <a:solidFill>
                            <a:srgbClr val="000000"/>
                          </a:solidFill>
                          <a:latin typeface="Arial"/>
                        </a:rPr>
                        <a:t>200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2000" b="0" i="0" u="none" strike="noStrike">
                          <a:solidFill>
                            <a:srgbClr val="000000"/>
                          </a:solidFill>
                          <a:latin typeface="Arial"/>
                        </a:rPr>
                        <a:t>1053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2000" b="0" i="0" u="none" strike="noStrike" dirty="0" smtClean="0">
                          <a:solidFill>
                            <a:srgbClr val="000000"/>
                          </a:solidFill>
                          <a:latin typeface="Arial"/>
                        </a:rPr>
                        <a:t>1,88,865</a:t>
                      </a:r>
                      <a:endParaRPr lang="en-US" sz="2000" b="0" i="0" u="none" strike="noStrike" dirty="0">
                        <a:solidFill>
                          <a:srgbClr val="000000"/>
                        </a:solidFill>
                        <a:latin typeface="Arial"/>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2000" b="0" i="0" u="none" strike="noStrike" dirty="0" smtClean="0">
                          <a:solidFill>
                            <a:srgbClr val="000000"/>
                          </a:solidFill>
                          <a:latin typeface="Arial"/>
                        </a:rPr>
                        <a:t>30,501</a:t>
                      </a:r>
                      <a:endParaRPr lang="en-US" sz="2000" b="0" i="0" u="none" strike="noStrike" dirty="0">
                        <a:solidFill>
                          <a:srgbClr val="000000"/>
                        </a:solidFill>
                        <a:latin typeface="Arial"/>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2000" b="0" i="0" u="none" strike="noStrike" dirty="0" smtClean="0">
                          <a:solidFill>
                            <a:srgbClr val="000000"/>
                          </a:solidFill>
                          <a:latin typeface="Arial"/>
                        </a:rPr>
                        <a:t>32,716</a:t>
                      </a:r>
                      <a:endParaRPr lang="en-US" sz="2000" b="0" i="0" u="none" strike="noStrike" dirty="0">
                        <a:solidFill>
                          <a:srgbClr val="000000"/>
                        </a:solidFill>
                        <a:latin typeface="Arial"/>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t"/>
                      <a:r>
                        <a:rPr lang="en-US" sz="2000" b="0" i="0" u="none" strike="noStrike">
                          <a:solidFill>
                            <a:srgbClr val="000000"/>
                          </a:solidFill>
                          <a:latin typeface="Arial"/>
                        </a:rPr>
                        <a:t>Number of personnel</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2000" b="0" i="0" u="none" strike="noStrike">
                          <a:solidFill>
                            <a:srgbClr val="000000"/>
                          </a:solidFill>
                          <a:latin typeface="Arial"/>
                        </a:rPr>
                        <a:t>200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2000" b="0" i="0" u="none" strike="noStrike">
                          <a:solidFill>
                            <a:srgbClr val="000000"/>
                          </a:solidFill>
                          <a:latin typeface="Arial"/>
                        </a:rPr>
                        <a:t>50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2000" b="0" i="0" u="none" strike="noStrike" dirty="0" smtClean="0">
                          <a:solidFill>
                            <a:srgbClr val="000000"/>
                          </a:solidFill>
                          <a:latin typeface="Arial"/>
                        </a:rPr>
                        <a:t>4,087</a:t>
                      </a:r>
                      <a:endParaRPr lang="en-US" sz="2000" b="0" i="0" u="none" strike="noStrike" dirty="0">
                        <a:solidFill>
                          <a:srgbClr val="000000"/>
                        </a:solidFill>
                        <a:latin typeface="Arial"/>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2000" b="0" i="0" u="none" strike="noStrike">
                          <a:solidFill>
                            <a:srgbClr val="000000"/>
                          </a:solidFill>
                          <a:latin typeface="Arial"/>
                        </a:rPr>
                        <a:t>862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2000" b="0" i="0" u="none" strike="noStrike" dirty="0">
                          <a:solidFill>
                            <a:srgbClr val="000000"/>
                          </a:solidFill>
                          <a:latin typeface="Arial"/>
                        </a:rPr>
                        <a:t>822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4" name="Rectangle 3"/>
          <p:cNvSpPr/>
          <p:nvPr/>
        </p:nvSpPr>
        <p:spPr>
          <a:xfrm>
            <a:off x="457200" y="304800"/>
            <a:ext cx="8382000" cy="461665"/>
          </a:xfrm>
          <a:prstGeom prst="rect">
            <a:avLst/>
          </a:prstGeom>
        </p:spPr>
        <p:txBody>
          <a:bodyPr wrap="square">
            <a:spAutoFit/>
          </a:bodyPr>
          <a:lstStyle/>
          <a:p>
            <a:pPr fontAlgn="t"/>
            <a:r>
              <a:rPr lang="en-US" sz="2400" dirty="0" smtClean="0">
                <a:solidFill>
                  <a:srgbClr val="FF0000"/>
                </a:solidFill>
                <a:latin typeface="Arial"/>
              </a:rPr>
              <a:t>Table : Descriptive Analysis: Mean and standard deviation </a:t>
            </a:r>
            <a:endParaRPr lang="en-US" sz="2400" b="0" i="0" u="none" strike="noStrike" dirty="0">
              <a:solidFill>
                <a:srgbClr val="FF0000"/>
              </a:solidFill>
              <a:latin typeface="Aria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690336"/>
            <a:ext cx="9144000" cy="1815882"/>
          </a:xfrm>
          <a:prstGeom prst="rect">
            <a:avLst/>
          </a:prstGeom>
        </p:spPr>
        <p:txBody>
          <a:bodyPr wrap="square">
            <a:spAutoFit/>
          </a:bodyPr>
          <a:lstStyle/>
          <a:p>
            <a:r>
              <a:rPr lang="en-US" sz="2800" dirty="0" smtClean="0"/>
              <a:t>1. Independent sample t-test</a:t>
            </a:r>
          </a:p>
          <a:p>
            <a:r>
              <a:rPr lang="en-US" sz="2800" dirty="0" smtClean="0"/>
              <a:t>2. Chi-Square test for independence of two Attributes </a:t>
            </a:r>
          </a:p>
          <a:p>
            <a:r>
              <a:rPr lang="en-US" sz="2800" dirty="0" smtClean="0"/>
              <a:t>3. Simple Correlation and Ordinary Least Square Regression</a:t>
            </a:r>
          </a:p>
          <a:p>
            <a:r>
              <a:rPr lang="en-US" sz="2800" dirty="0" smtClean="0"/>
              <a:t>4. One way ANOVA </a:t>
            </a:r>
            <a:endParaRPr lang="en-US" sz="2800" dirty="0"/>
          </a:p>
        </p:txBody>
      </p:sp>
      <p:sp>
        <p:nvSpPr>
          <p:cNvPr id="3" name="Rectangle 2"/>
          <p:cNvSpPr/>
          <p:nvPr/>
        </p:nvSpPr>
        <p:spPr>
          <a:xfrm>
            <a:off x="762000" y="1066800"/>
            <a:ext cx="7614103" cy="646331"/>
          </a:xfrm>
          <a:prstGeom prst="rect">
            <a:avLst/>
          </a:prstGeom>
        </p:spPr>
        <p:txBody>
          <a:bodyPr wrap="square">
            <a:spAutoFit/>
          </a:bodyPr>
          <a:lstStyle/>
          <a:p>
            <a:r>
              <a:rPr lang="en-US" sz="3600" dirty="0" err="1" smtClean="0">
                <a:solidFill>
                  <a:srgbClr val="FF0000"/>
                </a:solidFill>
              </a:rPr>
              <a:t>Bivariate</a:t>
            </a:r>
            <a:r>
              <a:rPr lang="en-US" sz="3600" dirty="0" smtClean="0">
                <a:solidFill>
                  <a:srgbClr val="FF0000"/>
                </a:solidFill>
              </a:rPr>
              <a:t> Data Analysis Techniques</a:t>
            </a:r>
            <a:endParaRPr lang="en-US" sz="3600" dirty="0">
              <a:solidFill>
                <a:srgbClr val="FF0000"/>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2240340"/>
            <a:ext cx="8839200" cy="1569660"/>
          </a:xfrm>
          <a:prstGeom prst="rect">
            <a:avLst/>
          </a:prstGeom>
          <a:noFill/>
        </p:spPr>
        <p:txBody>
          <a:bodyPr wrap="square" rtlCol="0">
            <a:spAutoFit/>
          </a:bodyPr>
          <a:lstStyle/>
          <a:p>
            <a:r>
              <a:rPr lang="en-US" sz="4800" dirty="0" smtClean="0">
                <a:solidFill>
                  <a:srgbClr val="FF0000"/>
                </a:solidFill>
              </a:rPr>
              <a:t>Inferential Statistical Analysis: Hypothesis Testing/Model Testing</a:t>
            </a:r>
            <a:endParaRPr lang="en-US" sz="4800" dirty="0">
              <a:solidFill>
                <a:srgbClr val="FF0000"/>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304800"/>
            <a:ext cx="8610600" cy="5509200"/>
          </a:xfrm>
          <a:prstGeom prst="rect">
            <a:avLst/>
          </a:prstGeom>
          <a:noFill/>
        </p:spPr>
        <p:txBody>
          <a:bodyPr wrap="square" rtlCol="0">
            <a:spAutoFit/>
          </a:bodyPr>
          <a:lstStyle/>
          <a:p>
            <a:r>
              <a:rPr lang="en-US" sz="3200" dirty="0" smtClean="0">
                <a:solidFill>
                  <a:srgbClr val="FF0000"/>
                </a:solidFill>
              </a:rPr>
              <a:t>How to report the results of Hypothesis testing</a:t>
            </a:r>
          </a:p>
          <a:p>
            <a:r>
              <a:rPr lang="en-US" sz="3200" dirty="0" smtClean="0">
                <a:solidFill>
                  <a:srgbClr val="FF0000"/>
                </a:solidFill>
              </a:rPr>
              <a:t>(inferential analysis)</a:t>
            </a:r>
          </a:p>
          <a:p>
            <a:pPr marL="457200" indent="-457200">
              <a:buAutoNum type="arabicPeriod"/>
            </a:pPr>
            <a:r>
              <a:rPr lang="en-US" sz="2400" dirty="0" smtClean="0"/>
              <a:t>Describe the test, the variables, and the purpose of the test.</a:t>
            </a:r>
          </a:p>
          <a:p>
            <a:pPr marL="457200" indent="-457200">
              <a:buAutoNum type="arabicPeriod"/>
            </a:pPr>
            <a:r>
              <a:rPr lang="en-US" sz="2400" dirty="0" smtClean="0"/>
              <a:t>Report the results of the statistical test and, confidence interval.</a:t>
            </a:r>
          </a:p>
          <a:p>
            <a:pPr marL="457200" indent="-457200">
              <a:buAutoNum type="arabicPeriod"/>
            </a:pPr>
            <a:r>
              <a:rPr lang="en-US" sz="2400" dirty="0" smtClean="0"/>
              <a:t>Report the effect size </a:t>
            </a:r>
          </a:p>
          <a:p>
            <a:pPr marL="457200" indent="-457200">
              <a:buAutoNum type="arabicPeriod"/>
            </a:pPr>
            <a:r>
              <a:rPr lang="en-US" sz="2400" dirty="0" smtClean="0"/>
              <a:t>Discuss the assumption of a test if necessary to describe why it was chosen or  more generally, why the test was valid.</a:t>
            </a:r>
          </a:p>
          <a:p>
            <a:pPr marL="457200" indent="-457200">
              <a:buAutoNum type="arabicPeriod"/>
            </a:pPr>
            <a:r>
              <a:rPr lang="en-US" sz="2400" dirty="0" smtClean="0"/>
              <a:t>Report the test value, degrees of freedom, and significance level.</a:t>
            </a:r>
          </a:p>
          <a:p>
            <a:pPr marL="457200" indent="-457200">
              <a:buAutoNum type="arabicPeriod"/>
            </a:pPr>
            <a:r>
              <a:rPr lang="en-US" sz="2400" dirty="0" smtClean="0"/>
              <a:t>Report the descriptive statistics, such as mean, standard deviation, standard error.</a:t>
            </a:r>
          </a:p>
          <a:p>
            <a:pPr marL="457200" indent="-457200">
              <a:buAutoNum type="arabicPeriod"/>
            </a:pPr>
            <a:r>
              <a:rPr lang="en-US" sz="2400" dirty="0" smtClean="0"/>
              <a:t>Summarize the specific conclusions that can be reached on the basis of the analyses.</a:t>
            </a:r>
          </a:p>
          <a:p>
            <a:endParaRPr lang="en-US" sz="24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932795"/>
            <a:ext cx="8839200" cy="5632311"/>
          </a:xfrm>
          <a:prstGeom prst="rect">
            <a:avLst/>
          </a:prstGeom>
          <a:noFill/>
        </p:spPr>
        <p:txBody>
          <a:bodyPr wrap="square" rtlCol="0">
            <a:spAutoFit/>
          </a:bodyPr>
          <a:lstStyle/>
          <a:p>
            <a:r>
              <a:rPr lang="en-US" sz="2400" dirty="0" smtClean="0"/>
              <a:t>An effect size is simply an objective and standardized measures of the magnitude of observed effect. if the test statistics is significant that does not mean that the effect it measures is meaningful or important. So we have to calculate the effect size that we are testing in a standardized way.  The effect size is used to compare effect sizes across different studies that have measured different variables, or have used different scales of measurements.</a:t>
            </a:r>
          </a:p>
          <a:p>
            <a:endParaRPr lang="en-US" sz="2400" dirty="0" smtClean="0"/>
          </a:p>
          <a:p>
            <a:r>
              <a:rPr lang="en-US" sz="2400" dirty="0" smtClean="0"/>
              <a:t>Many measures of effect size have been proposed, the most common of which are Cohen’s d, Pearson's correlation coefficient r, and the odds ratio. The range of d could be negative infinity to positive infinity, the range of r is – 1 to 1, and the value of odd radio is always positive number.</a:t>
            </a:r>
          </a:p>
          <a:p>
            <a:endParaRPr lang="en-US" sz="2400" dirty="0" smtClean="0"/>
          </a:p>
          <a:p>
            <a:endParaRPr lang="en-US" sz="2400" dirty="0"/>
          </a:p>
        </p:txBody>
      </p:sp>
      <p:sp>
        <p:nvSpPr>
          <p:cNvPr id="5" name="Rectangle 4"/>
          <p:cNvSpPr/>
          <p:nvPr/>
        </p:nvSpPr>
        <p:spPr>
          <a:xfrm>
            <a:off x="3429000" y="228600"/>
            <a:ext cx="2097626" cy="584775"/>
          </a:xfrm>
          <a:prstGeom prst="rect">
            <a:avLst/>
          </a:prstGeom>
        </p:spPr>
        <p:txBody>
          <a:bodyPr wrap="none">
            <a:spAutoFit/>
          </a:bodyPr>
          <a:lstStyle/>
          <a:p>
            <a:r>
              <a:rPr lang="en-US" sz="3200" dirty="0" smtClean="0">
                <a:solidFill>
                  <a:srgbClr val="FF0000"/>
                </a:solidFill>
              </a:rPr>
              <a:t>Effect sizes:</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3810000"/>
            <a:ext cx="8686800" cy="2246769"/>
          </a:xfrm>
          <a:prstGeom prst="rect">
            <a:avLst/>
          </a:prstGeom>
          <a:noFill/>
        </p:spPr>
        <p:txBody>
          <a:bodyPr wrap="square" rtlCol="0">
            <a:spAutoFit/>
          </a:bodyPr>
          <a:lstStyle/>
          <a:p>
            <a:r>
              <a:rPr lang="en-US" sz="2000" dirty="0" smtClean="0"/>
              <a:t>The effect size “d” can range in value from negative infinity to positive infinity. As d deviates from 0, we interpret the effect size to be stronger.</a:t>
            </a:r>
          </a:p>
          <a:p>
            <a:r>
              <a:rPr lang="en-US" sz="2000" dirty="0" smtClean="0"/>
              <a:t> </a:t>
            </a:r>
          </a:p>
          <a:p>
            <a:endParaRPr lang="en-US" sz="2000" dirty="0" smtClean="0"/>
          </a:p>
          <a:p>
            <a:r>
              <a:rPr lang="en-US" sz="2000" dirty="0" smtClean="0"/>
              <a:t>d = 0.2 , indicates the small effect</a:t>
            </a:r>
          </a:p>
          <a:p>
            <a:r>
              <a:rPr lang="en-US" sz="2000" dirty="0" smtClean="0"/>
              <a:t>d = 0.5, indicate the medium effect</a:t>
            </a:r>
          </a:p>
          <a:p>
            <a:r>
              <a:rPr lang="en-US" sz="2000" dirty="0" smtClean="0"/>
              <a:t>d = 0.8, indicate the large effect</a:t>
            </a:r>
            <a:endParaRPr lang="en-US" sz="2000" dirty="0"/>
          </a:p>
        </p:txBody>
      </p:sp>
      <p:graphicFrame>
        <p:nvGraphicFramePr>
          <p:cNvPr id="3" name="Object 2"/>
          <p:cNvGraphicFramePr>
            <a:graphicFrameLocks noChangeAspect="1"/>
          </p:cNvGraphicFramePr>
          <p:nvPr/>
        </p:nvGraphicFramePr>
        <p:xfrm>
          <a:off x="76200" y="1676401"/>
          <a:ext cx="1552575" cy="1219199"/>
        </p:xfrm>
        <a:graphic>
          <a:graphicData uri="http://schemas.openxmlformats.org/presentationml/2006/ole">
            <mc:AlternateContent xmlns:mc="http://schemas.openxmlformats.org/markup-compatibility/2006">
              <mc:Choice xmlns:v="urn:schemas-microsoft-com:vml" Requires="v">
                <p:oleObj spid="_x0000_s83975" name="Equation" r:id="rId3" imgW="596880" imgH="698400" progId="Equation.3">
                  <p:embed/>
                </p:oleObj>
              </mc:Choice>
              <mc:Fallback>
                <p:oleObj name="Equation" r:id="rId3" imgW="596880" imgH="6984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 y="1676401"/>
                        <a:ext cx="1552575" cy="1219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 name="TextBox 3"/>
          <p:cNvSpPr txBox="1"/>
          <p:nvPr/>
        </p:nvSpPr>
        <p:spPr>
          <a:xfrm>
            <a:off x="1524000" y="1695271"/>
            <a:ext cx="7620000" cy="1200329"/>
          </a:xfrm>
          <a:prstGeom prst="rect">
            <a:avLst/>
          </a:prstGeom>
          <a:noFill/>
        </p:spPr>
        <p:txBody>
          <a:bodyPr wrap="square" rtlCol="0">
            <a:spAutoFit/>
          </a:bodyPr>
          <a:lstStyle/>
          <a:p>
            <a:r>
              <a:rPr lang="en-US" sz="2400" dirty="0" smtClean="0"/>
              <a:t>Small effect (this effect explains 1% of the total variance)</a:t>
            </a:r>
          </a:p>
          <a:p>
            <a:r>
              <a:rPr lang="en-US" sz="2400" dirty="0" smtClean="0"/>
              <a:t>Medium effect (this effect explains 9% of the total variance)</a:t>
            </a:r>
          </a:p>
          <a:p>
            <a:r>
              <a:rPr lang="en-US" sz="2400" dirty="0" smtClean="0"/>
              <a:t>Large effect (this effect explains 25% of the total variance)</a:t>
            </a:r>
            <a:endParaRPr lang="en-US" sz="2400" dirty="0"/>
          </a:p>
        </p:txBody>
      </p:sp>
      <p:sp>
        <p:nvSpPr>
          <p:cNvPr id="5" name="Rectangle 4"/>
          <p:cNvSpPr/>
          <p:nvPr/>
        </p:nvSpPr>
        <p:spPr>
          <a:xfrm>
            <a:off x="1143000" y="381000"/>
            <a:ext cx="6721392" cy="646331"/>
          </a:xfrm>
          <a:prstGeom prst="rect">
            <a:avLst/>
          </a:prstGeom>
        </p:spPr>
        <p:txBody>
          <a:bodyPr wrap="none">
            <a:spAutoFit/>
          </a:bodyPr>
          <a:lstStyle/>
          <a:p>
            <a:r>
              <a:rPr lang="en-US" sz="3600" dirty="0" smtClean="0">
                <a:solidFill>
                  <a:srgbClr val="FF0000"/>
                </a:solidFill>
              </a:rPr>
              <a:t>What is small versus a large effect?</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0"/>
            <a:ext cx="8153400" cy="584775"/>
          </a:xfrm>
          <a:prstGeom prst="rect">
            <a:avLst/>
          </a:prstGeom>
          <a:noFill/>
        </p:spPr>
        <p:txBody>
          <a:bodyPr wrap="square" rtlCol="0">
            <a:spAutoFit/>
          </a:bodyPr>
          <a:lstStyle/>
          <a:p>
            <a:r>
              <a:rPr lang="en-US" sz="3200" dirty="0" smtClean="0">
                <a:solidFill>
                  <a:srgbClr val="FF0000"/>
                </a:solidFill>
              </a:rPr>
              <a:t>One Sample t-test:</a:t>
            </a:r>
            <a:endParaRPr lang="en-US" dirty="0">
              <a:solidFill>
                <a:srgbClr val="FF0000"/>
              </a:solidFill>
            </a:endParaRPr>
          </a:p>
        </p:txBody>
      </p:sp>
      <p:sp>
        <p:nvSpPr>
          <p:cNvPr id="3" name="TextBox 2"/>
          <p:cNvSpPr txBox="1"/>
          <p:nvPr/>
        </p:nvSpPr>
        <p:spPr>
          <a:xfrm>
            <a:off x="228600" y="1929348"/>
            <a:ext cx="8610600" cy="3785652"/>
          </a:xfrm>
          <a:prstGeom prst="rect">
            <a:avLst/>
          </a:prstGeom>
          <a:noFill/>
        </p:spPr>
        <p:txBody>
          <a:bodyPr wrap="square" rtlCol="0">
            <a:spAutoFit/>
          </a:bodyPr>
          <a:lstStyle/>
          <a:p>
            <a:r>
              <a:rPr lang="en-US" sz="2400" dirty="0" smtClean="0">
                <a:solidFill>
                  <a:srgbClr val="FF0000"/>
                </a:solidFill>
              </a:rPr>
              <a:t>Assumption underlying the one-sample t-test</a:t>
            </a:r>
          </a:p>
          <a:p>
            <a:endParaRPr lang="en-US" sz="2400" dirty="0"/>
          </a:p>
          <a:p>
            <a:pPr marL="342900" indent="-342900">
              <a:buAutoNum type="arabicPeriod"/>
            </a:pPr>
            <a:r>
              <a:rPr lang="en-US" sz="2400" dirty="0" smtClean="0"/>
              <a:t>The test variable should be metric</a:t>
            </a:r>
            <a:r>
              <a:rPr lang="en-US" sz="2400" dirty="0"/>
              <a:t> </a:t>
            </a:r>
            <a:r>
              <a:rPr lang="en-US" sz="2400" dirty="0" smtClean="0"/>
              <a:t>and measured in interval or ratio scale. In practice ordinal scale is also considered. </a:t>
            </a:r>
          </a:p>
          <a:p>
            <a:pPr marL="342900" indent="-342900">
              <a:buAutoNum type="arabicPeriod"/>
            </a:pPr>
            <a:r>
              <a:rPr lang="en-US" sz="2400" dirty="0" smtClean="0"/>
              <a:t>The test variable is normally distributed in the population.</a:t>
            </a:r>
          </a:p>
          <a:p>
            <a:pPr marL="342900" indent="-342900">
              <a:buAutoNum type="arabicPeriod"/>
            </a:pPr>
            <a:r>
              <a:rPr lang="en-US" sz="2400" dirty="0" smtClean="0"/>
              <a:t>The cases represents a random sample from the population, and the scores on the test variable are independent of each other</a:t>
            </a:r>
          </a:p>
          <a:p>
            <a:pPr marL="342900" indent="-342900">
              <a:buAutoNum type="arabicPeriod"/>
            </a:pPr>
            <a:endParaRPr lang="en-US" sz="2400" dirty="0"/>
          </a:p>
          <a:p>
            <a:pPr marL="342900" indent="-342900"/>
            <a:endParaRPr lang="en-US" sz="2400" dirty="0"/>
          </a:p>
          <a:p>
            <a:pPr marL="342900" indent="-342900"/>
            <a:endParaRPr lang="en-US" sz="2400" dirty="0"/>
          </a:p>
        </p:txBody>
      </p:sp>
      <p:sp>
        <p:nvSpPr>
          <p:cNvPr id="5" name="Rectangle 4"/>
          <p:cNvSpPr/>
          <p:nvPr/>
        </p:nvSpPr>
        <p:spPr>
          <a:xfrm>
            <a:off x="457200" y="769203"/>
            <a:ext cx="8534400" cy="830997"/>
          </a:xfrm>
          <a:prstGeom prst="rect">
            <a:avLst/>
          </a:prstGeom>
        </p:spPr>
        <p:txBody>
          <a:bodyPr wrap="square">
            <a:spAutoFit/>
          </a:bodyPr>
          <a:lstStyle/>
          <a:p>
            <a:r>
              <a:rPr lang="en-US" sz="2400" dirty="0" smtClean="0"/>
              <a:t>A one-sample t-test evaluates whether the population mean on a test variable is different from parameter value. </a:t>
            </a:r>
            <a:endParaRPr lang="en-US" sz="2400"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7042" name="Object 2"/>
          <p:cNvGraphicFramePr>
            <a:graphicFrameLocks noChangeAspect="1"/>
          </p:cNvGraphicFramePr>
          <p:nvPr/>
        </p:nvGraphicFramePr>
        <p:xfrm>
          <a:off x="228600" y="1143000"/>
          <a:ext cx="3733800" cy="2286000"/>
        </p:xfrm>
        <a:graphic>
          <a:graphicData uri="http://schemas.openxmlformats.org/presentationml/2006/ole">
            <mc:AlternateContent xmlns:mc="http://schemas.openxmlformats.org/markup-compatibility/2006">
              <mc:Choice xmlns:v="urn:schemas-microsoft-com:vml" Requires="v">
                <p:oleObj spid="_x0000_s87052" name="Equation" r:id="rId3" imgW="1346040" imgH="1295280" progId="Equation.3">
                  <p:embed/>
                </p:oleObj>
              </mc:Choice>
              <mc:Fallback>
                <p:oleObj name="Equation" r:id="rId3" imgW="1346040" imgH="129528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1143000"/>
                        <a:ext cx="3733800"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 name="Rectangle 2"/>
          <p:cNvSpPr/>
          <p:nvPr/>
        </p:nvSpPr>
        <p:spPr>
          <a:xfrm>
            <a:off x="762000" y="381000"/>
            <a:ext cx="6115328" cy="523220"/>
          </a:xfrm>
          <a:prstGeom prst="rect">
            <a:avLst/>
          </a:prstGeom>
        </p:spPr>
        <p:txBody>
          <a:bodyPr wrap="none">
            <a:spAutoFit/>
          </a:bodyPr>
          <a:lstStyle/>
          <a:p>
            <a:pPr marL="342900" indent="-342900"/>
            <a:r>
              <a:rPr lang="en-US" sz="2800" dirty="0" smtClean="0">
                <a:solidFill>
                  <a:srgbClr val="FF0000"/>
                </a:solidFill>
              </a:rPr>
              <a:t>Effect size statistics for one-sample t-test</a:t>
            </a:r>
          </a:p>
        </p:txBody>
      </p:sp>
      <p:graphicFrame>
        <p:nvGraphicFramePr>
          <p:cNvPr id="4" name="Object 3"/>
          <p:cNvGraphicFramePr>
            <a:graphicFrameLocks noChangeAspect="1"/>
          </p:cNvGraphicFramePr>
          <p:nvPr/>
        </p:nvGraphicFramePr>
        <p:xfrm>
          <a:off x="76200" y="5105400"/>
          <a:ext cx="1552575" cy="1219199"/>
        </p:xfrm>
        <a:graphic>
          <a:graphicData uri="http://schemas.openxmlformats.org/presentationml/2006/ole">
            <mc:AlternateContent xmlns:mc="http://schemas.openxmlformats.org/markup-compatibility/2006">
              <mc:Choice xmlns:v="urn:schemas-microsoft-com:vml" Requires="v">
                <p:oleObj spid="_x0000_s87053" name="Equation" r:id="rId5" imgW="596880" imgH="698400" progId="Equation.3">
                  <p:embed/>
                </p:oleObj>
              </mc:Choice>
              <mc:Fallback>
                <p:oleObj name="Equation" r:id="rId5" imgW="596880" imgH="69840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200" y="5105400"/>
                        <a:ext cx="1552575" cy="1219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TextBox 4"/>
          <p:cNvSpPr txBox="1"/>
          <p:nvPr/>
        </p:nvSpPr>
        <p:spPr>
          <a:xfrm>
            <a:off x="1524000" y="5124270"/>
            <a:ext cx="7620000" cy="1200329"/>
          </a:xfrm>
          <a:prstGeom prst="rect">
            <a:avLst/>
          </a:prstGeom>
          <a:noFill/>
        </p:spPr>
        <p:txBody>
          <a:bodyPr wrap="square" rtlCol="0">
            <a:spAutoFit/>
          </a:bodyPr>
          <a:lstStyle/>
          <a:p>
            <a:r>
              <a:rPr lang="en-US" sz="2400" dirty="0" smtClean="0"/>
              <a:t>Small effect (this effect explains 1% of the total variance)</a:t>
            </a:r>
          </a:p>
          <a:p>
            <a:r>
              <a:rPr lang="en-US" sz="2400" dirty="0" smtClean="0"/>
              <a:t>Medium effect (this effect explains 9% of the total variance)</a:t>
            </a:r>
          </a:p>
          <a:p>
            <a:r>
              <a:rPr lang="en-US" sz="2400" dirty="0" smtClean="0"/>
              <a:t>Large effect (this effect explains 25% of the total variance)</a:t>
            </a:r>
            <a:endParaRPr lang="en-US" sz="24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228600"/>
            <a:ext cx="8458200" cy="2677656"/>
          </a:xfrm>
          <a:prstGeom prst="rect">
            <a:avLst/>
          </a:prstGeom>
          <a:noFill/>
        </p:spPr>
        <p:txBody>
          <a:bodyPr wrap="square" rtlCol="0">
            <a:spAutoFit/>
          </a:bodyPr>
          <a:lstStyle/>
          <a:p>
            <a:pPr algn="ctr"/>
            <a:r>
              <a:rPr lang="en-US" sz="2400" dirty="0" smtClean="0">
                <a:latin typeface="Times New Roman" pitchFamily="18" charset="0"/>
                <a:cs typeface="Times New Roman" pitchFamily="18" charset="0"/>
              </a:rPr>
              <a:t> </a:t>
            </a:r>
          </a:p>
          <a:p>
            <a:r>
              <a:rPr lang="en-US" sz="2400" dirty="0" smtClean="0">
                <a:latin typeface="Times New Roman" pitchFamily="18" charset="0"/>
                <a:cs typeface="Times New Roman" pitchFamily="18" charset="0"/>
              </a:rPr>
              <a:t>Use the </a:t>
            </a:r>
            <a:r>
              <a:rPr lang="en-US" sz="2400" dirty="0">
                <a:latin typeface="Times New Roman" pitchFamily="18" charset="0"/>
                <a:cs typeface="Times New Roman" pitchFamily="18" charset="0"/>
              </a:rPr>
              <a:t>H</a:t>
            </a:r>
            <a:r>
              <a:rPr lang="en-US" sz="2400" dirty="0" smtClean="0">
                <a:latin typeface="Times New Roman" pitchFamily="18" charset="0"/>
                <a:cs typeface="Times New Roman" pitchFamily="18" charset="0"/>
              </a:rPr>
              <a:t>ospital database</a:t>
            </a:r>
          </a:p>
          <a:p>
            <a:endParaRPr lang="en-US" sz="2400" dirty="0">
              <a:latin typeface="Times New Roman" pitchFamily="18" charset="0"/>
              <a:cs typeface="Times New Roman" pitchFamily="18" charset="0"/>
            </a:endParaRPr>
          </a:p>
          <a:p>
            <a:r>
              <a:rPr lang="en-US" sz="2400" dirty="0" smtClean="0">
                <a:latin typeface="Times New Roman" pitchFamily="18" charset="0"/>
                <a:cs typeface="Times New Roman" pitchFamily="18" charset="0"/>
              </a:rPr>
              <a:t>From the hospital database think one research question and test the validity of the research question that your have generated and make the conclusions and discuss the implication of research question. </a:t>
            </a:r>
          </a:p>
          <a:p>
            <a:endParaRPr lang="en-US" sz="2400" dirty="0">
              <a:latin typeface="Times New Roman" pitchFamily="18" charset="0"/>
              <a:cs typeface="Times New Roman" pitchFamily="18" charset="0"/>
            </a:endParaRPr>
          </a:p>
        </p:txBody>
      </p:sp>
      <p:sp>
        <p:nvSpPr>
          <p:cNvPr id="3" name="Rectangle 2"/>
          <p:cNvSpPr/>
          <p:nvPr/>
        </p:nvSpPr>
        <p:spPr>
          <a:xfrm>
            <a:off x="228600" y="2814935"/>
            <a:ext cx="8153400" cy="461665"/>
          </a:xfrm>
          <a:prstGeom prst="rect">
            <a:avLst/>
          </a:prstGeom>
        </p:spPr>
        <p:txBody>
          <a:bodyPr wrap="square">
            <a:spAutoFit/>
          </a:bodyPr>
          <a:lstStyle/>
          <a:p>
            <a:pPr lvl="0"/>
            <a:r>
              <a:rPr lang="en-US" sz="2400" dirty="0" smtClean="0">
                <a:solidFill>
                  <a:prstClr val="black"/>
                </a:solidFill>
                <a:latin typeface="Times New Roman" pitchFamily="18" charset="0"/>
                <a:cs typeface="Times New Roman" pitchFamily="18" charset="0"/>
              </a:rPr>
              <a:t>Generate one Research </a:t>
            </a:r>
            <a:r>
              <a:rPr lang="en-US" sz="2400" dirty="0">
                <a:solidFill>
                  <a:prstClr val="black"/>
                </a:solidFill>
                <a:latin typeface="Times New Roman" pitchFamily="18" charset="0"/>
                <a:cs typeface="Times New Roman" pitchFamily="18" charset="0"/>
              </a:rPr>
              <a:t>Question</a:t>
            </a:r>
            <a:r>
              <a:rPr lang="en-US" sz="2400" dirty="0" smtClean="0">
                <a:solidFill>
                  <a:prstClr val="black"/>
                </a:solidFill>
                <a:latin typeface="Times New Roman" pitchFamily="18" charset="0"/>
                <a:cs typeface="Times New Roman" pitchFamily="18" charset="0"/>
              </a:rPr>
              <a:t>:</a:t>
            </a:r>
            <a:endParaRPr lang="en-US" sz="2400" dirty="0">
              <a:solidFill>
                <a:prstClr val="black"/>
              </a:solidFill>
              <a:latin typeface="Times New Roman" pitchFamily="18" charset="0"/>
              <a:cs typeface="Times New Roman" pitchFamily="18" charset="0"/>
            </a:endParaRPr>
          </a:p>
        </p:txBody>
      </p:sp>
      <p:sp>
        <p:nvSpPr>
          <p:cNvPr id="4" name="Rectangle 3"/>
          <p:cNvSpPr/>
          <p:nvPr/>
        </p:nvSpPr>
        <p:spPr>
          <a:xfrm>
            <a:off x="228600" y="3512403"/>
            <a:ext cx="8763000" cy="461665"/>
          </a:xfrm>
          <a:prstGeom prst="rect">
            <a:avLst/>
          </a:prstGeom>
        </p:spPr>
        <p:txBody>
          <a:bodyPr wrap="square">
            <a:spAutoFit/>
          </a:bodyPr>
          <a:lstStyle/>
          <a:p>
            <a:pPr lvl="0"/>
            <a:r>
              <a:rPr lang="en-US" sz="2400" dirty="0" smtClean="0">
                <a:solidFill>
                  <a:prstClr val="black"/>
                </a:solidFill>
                <a:latin typeface="Times New Roman" pitchFamily="18" charset="0"/>
                <a:cs typeface="Times New Roman" pitchFamily="18" charset="0"/>
              </a:rPr>
              <a:t>Formulate Null AND alternative hypothesis for this research question</a:t>
            </a:r>
            <a:endParaRPr lang="en-US" sz="2400" dirty="0">
              <a:solidFill>
                <a:prstClr val="black"/>
              </a:solidFill>
              <a:latin typeface="Times New Roman" pitchFamily="18" charset="0"/>
              <a:cs typeface="Times New Roman" pitchFamily="18" charset="0"/>
            </a:endParaRPr>
          </a:p>
        </p:txBody>
      </p:sp>
      <p:sp>
        <p:nvSpPr>
          <p:cNvPr id="6" name="Rectangle 5"/>
          <p:cNvSpPr/>
          <p:nvPr/>
        </p:nvSpPr>
        <p:spPr>
          <a:xfrm>
            <a:off x="152400" y="4724400"/>
            <a:ext cx="8991600" cy="461665"/>
          </a:xfrm>
          <a:prstGeom prst="rect">
            <a:avLst/>
          </a:prstGeom>
        </p:spPr>
        <p:txBody>
          <a:bodyPr wrap="square">
            <a:spAutoFit/>
          </a:bodyPr>
          <a:lstStyle/>
          <a:p>
            <a:r>
              <a:rPr lang="en-US" sz="2400" dirty="0" smtClean="0">
                <a:latin typeface="Times New Roman" pitchFamily="18" charset="0"/>
                <a:cs typeface="Times New Roman" pitchFamily="18" charset="0"/>
              </a:rPr>
              <a:t>Make the conclusions and discuss the implication of research question. </a:t>
            </a:r>
            <a:endParaRPr lang="en-US" sz="2400"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621268"/>
            <a:ext cx="8458200" cy="369332"/>
          </a:xfrm>
          <a:prstGeom prst="rect">
            <a:avLst/>
          </a:prstGeom>
        </p:spPr>
        <p:txBody>
          <a:bodyPr wrap="square">
            <a:spAutoFit/>
          </a:bodyPr>
          <a:lstStyle/>
          <a:p>
            <a:r>
              <a:rPr lang="en-US" dirty="0" smtClean="0">
                <a:solidFill>
                  <a:prstClr val="black"/>
                </a:solidFill>
                <a:latin typeface="Times New Roman" pitchFamily="18" charset="0"/>
                <a:cs typeface="Times New Roman" pitchFamily="18" charset="0"/>
              </a:rPr>
              <a:t>Research Question: Average </a:t>
            </a:r>
            <a:r>
              <a:rPr lang="en-US" dirty="0">
                <a:solidFill>
                  <a:prstClr val="black"/>
                </a:solidFill>
                <a:latin typeface="Times New Roman" pitchFamily="18" charset="0"/>
                <a:cs typeface="Times New Roman" pitchFamily="18" charset="0"/>
              </a:rPr>
              <a:t>number of personnel in the hospital is </a:t>
            </a:r>
            <a:r>
              <a:rPr lang="en-US" dirty="0" smtClean="0">
                <a:solidFill>
                  <a:prstClr val="black"/>
                </a:solidFill>
                <a:latin typeface="Times New Roman" pitchFamily="18" charset="0"/>
                <a:cs typeface="Times New Roman" pitchFamily="18" charset="0"/>
              </a:rPr>
              <a:t>more </a:t>
            </a:r>
            <a:r>
              <a:rPr lang="en-US" dirty="0">
                <a:solidFill>
                  <a:prstClr val="black"/>
                </a:solidFill>
                <a:latin typeface="Times New Roman" pitchFamily="18" charset="0"/>
                <a:cs typeface="Times New Roman" pitchFamily="18" charset="0"/>
              </a:rPr>
              <a:t>than </a:t>
            </a:r>
            <a:r>
              <a:rPr lang="en-US" dirty="0" smtClean="0">
                <a:solidFill>
                  <a:prstClr val="black"/>
                </a:solidFill>
                <a:latin typeface="Times New Roman" pitchFamily="18" charset="0"/>
                <a:cs typeface="Times New Roman" pitchFamily="18" charset="0"/>
              </a:rPr>
              <a:t>700 </a:t>
            </a:r>
            <a:endParaRPr lang="en-US" dirty="0"/>
          </a:p>
        </p:txBody>
      </p:sp>
      <p:graphicFrame>
        <p:nvGraphicFramePr>
          <p:cNvPr id="46082" name="Object 2"/>
          <p:cNvGraphicFramePr>
            <a:graphicFrameLocks noChangeAspect="1"/>
          </p:cNvGraphicFramePr>
          <p:nvPr/>
        </p:nvGraphicFramePr>
        <p:xfrm>
          <a:off x="1981200" y="914400"/>
          <a:ext cx="2722563" cy="1219200"/>
        </p:xfrm>
        <a:graphic>
          <a:graphicData uri="http://schemas.openxmlformats.org/presentationml/2006/ole">
            <mc:AlternateContent xmlns:mc="http://schemas.openxmlformats.org/markup-compatibility/2006">
              <mc:Choice xmlns:v="urn:schemas-microsoft-com:vml" Requires="v">
                <p:oleObj spid="_x0000_s46087" name="Equation" r:id="rId3" imgW="825480" imgH="457200" progId="Equation.3">
                  <p:embed/>
                </p:oleObj>
              </mc:Choice>
              <mc:Fallback>
                <p:oleObj name="Equation" r:id="rId3" imgW="825480" imgH="4572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914400"/>
                        <a:ext cx="2722563"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TextBox 6"/>
          <p:cNvSpPr txBox="1"/>
          <p:nvPr/>
        </p:nvSpPr>
        <p:spPr>
          <a:xfrm>
            <a:off x="152400" y="2133600"/>
            <a:ext cx="1600200" cy="369332"/>
          </a:xfrm>
          <a:prstGeom prst="rect">
            <a:avLst/>
          </a:prstGeom>
          <a:noFill/>
        </p:spPr>
        <p:txBody>
          <a:bodyPr wrap="square" rtlCol="0">
            <a:spAutoFit/>
          </a:bodyPr>
          <a:lstStyle/>
          <a:p>
            <a:r>
              <a:rPr lang="en-US" dirty="0" smtClean="0">
                <a:latin typeface="Times New Roman" pitchFamily="18" charset="0"/>
                <a:cs typeface="Times New Roman" pitchFamily="18" charset="0"/>
              </a:rPr>
              <a:t>Analyze </a:t>
            </a:r>
            <a:endParaRPr lang="en-US" dirty="0">
              <a:latin typeface="Times New Roman" pitchFamily="18" charset="0"/>
              <a:cs typeface="Times New Roman" pitchFamily="18" charset="0"/>
            </a:endParaRPr>
          </a:p>
        </p:txBody>
      </p:sp>
      <p:sp>
        <p:nvSpPr>
          <p:cNvPr id="8" name="Right Arrow 7"/>
          <p:cNvSpPr/>
          <p:nvPr/>
        </p:nvSpPr>
        <p:spPr>
          <a:xfrm>
            <a:off x="1066800" y="2286000"/>
            <a:ext cx="533400" cy="76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9" name="TextBox 8"/>
          <p:cNvSpPr txBox="1"/>
          <p:nvPr/>
        </p:nvSpPr>
        <p:spPr>
          <a:xfrm>
            <a:off x="1828800" y="2133600"/>
            <a:ext cx="1752600" cy="369332"/>
          </a:xfrm>
          <a:prstGeom prst="rect">
            <a:avLst/>
          </a:prstGeom>
          <a:noFill/>
        </p:spPr>
        <p:txBody>
          <a:bodyPr wrap="square" rtlCol="0">
            <a:spAutoFit/>
          </a:bodyPr>
          <a:lstStyle/>
          <a:p>
            <a:r>
              <a:rPr lang="en-US" dirty="0" smtClean="0">
                <a:latin typeface="Times New Roman" pitchFamily="18" charset="0"/>
                <a:cs typeface="Times New Roman" pitchFamily="18" charset="0"/>
              </a:rPr>
              <a:t>Compare mean</a:t>
            </a:r>
            <a:endParaRPr lang="en-US" dirty="0">
              <a:latin typeface="Times New Roman" pitchFamily="18" charset="0"/>
              <a:cs typeface="Times New Roman" pitchFamily="18" charset="0"/>
            </a:endParaRPr>
          </a:p>
        </p:txBody>
      </p:sp>
      <p:sp>
        <p:nvSpPr>
          <p:cNvPr id="10" name="TextBox 9"/>
          <p:cNvSpPr txBox="1"/>
          <p:nvPr/>
        </p:nvSpPr>
        <p:spPr>
          <a:xfrm>
            <a:off x="4495800" y="2145268"/>
            <a:ext cx="2209800" cy="369332"/>
          </a:xfrm>
          <a:prstGeom prst="rect">
            <a:avLst/>
          </a:prstGeom>
          <a:noFill/>
        </p:spPr>
        <p:txBody>
          <a:bodyPr wrap="square" rtlCol="0">
            <a:spAutoFit/>
          </a:bodyPr>
          <a:lstStyle/>
          <a:p>
            <a:r>
              <a:rPr lang="en-US" dirty="0" smtClean="0">
                <a:latin typeface="Times New Roman" pitchFamily="18" charset="0"/>
                <a:cs typeface="Times New Roman" pitchFamily="18" charset="0"/>
              </a:rPr>
              <a:t>One sample t-test </a:t>
            </a:r>
            <a:endParaRPr lang="en-US" dirty="0">
              <a:latin typeface="Times New Roman" pitchFamily="18" charset="0"/>
              <a:cs typeface="Times New Roman" pitchFamily="18" charset="0"/>
            </a:endParaRPr>
          </a:p>
        </p:txBody>
      </p:sp>
      <p:sp>
        <p:nvSpPr>
          <p:cNvPr id="11" name="Right Arrow 10"/>
          <p:cNvSpPr/>
          <p:nvPr/>
        </p:nvSpPr>
        <p:spPr>
          <a:xfrm>
            <a:off x="3886200" y="2286000"/>
            <a:ext cx="533400" cy="76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2" name="TextBox 11"/>
          <p:cNvSpPr txBox="1"/>
          <p:nvPr/>
        </p:nvSpPr>
        <p:spPr>
          <a:xfrm>
            <a:off x="228600" y="2971800"/>
            <a:ext cx="8458200" cy="1631216"/>
          </a:xfrm>
          <a:prstGeom prst="rect">
            <a:avLst/>
          </a:prstGeom>
          <a:noFill/>
        </p:spPr>
        <p:txBody>
          <a:bodyPr wrap="square" rtlCol="0">
            <a:spAutoFit/>
          </a:bodyPr>
          <a:lstStyle/>
          <a:p>
            <a:r>
              <a:rPr lang="en-US" sz="2000" dirty="0" smtClean="0">
                <a:latin typeface="Times New Roman" pitchFamily="18" charset="0"/>
                <a:cs typeface="Times New Roman" pitchFamily="18" charset="0"/>
              </a:rPr>
              <a:t>Then from comprehensive list of variables in the left side of the box select the required variable  and send to right  text variables (s) box with the help of little arrow  then type 700 in the text value box and click on OK </a:t>
            </a:r>
          </a:p>
          <a:p>
            <a:endParaRPr lang="en-US" sz="2000" dirty="0">
              <a:latin typeface="Times New Roman" pitchFamily="18" charset="0"/>
              <a:cs typeface="Times New Roman" pitchFamily="18" charset="0"/>
            </a:endParaRPr>
          </a:p>
          <a:p>
            <a:r>
              <a:rPr lang="en-US" sz="2000" dirty="0" smtClean="0">
                <a:latin typeface="Times New Roman" pitchFamily="18" charset="0"/>
                <a:cs typeface="Times New Roman" pitchFamily="18" charset="0"/>
              </a:rPr>
              <a:t>Then following output will  generate by SPSS</a:t>
            </a:r>
            <a:endParaRPr lang="en-US" sz="2000" dirty="0">
              <a:latin typeface="Times New Roman" pitchFamily="18" charset="0"/>
              <a:cs typeface="Times New Roman" pitchFamily="18" charset="0"/>
            </a:endParaRPr>
          </a:p>
        </p:txBody>
      </p:sp>
      <p:sp>
        <p:nvSpPr>
          <p:cNvPr id="13" name="Rectangle 12"/>
          <p:cNvSpPr/>
          <p:nvPr/>
        </p:nvSpPr>
        <p:spPr>
          <a:xfrm>
            <a:off x="5867400" y="4572000"/>
            <a:ext cx="2971800" cy="1938992"/>
          </a:xfrm>
          <a:prstGeom prst="rect">
            <a:avLst/>
          </a:prstGeom>
        </p:spPr>
        <p:txBody>
          <a:bodyPr wrap="square">
            <a:spAutoFit/>
          </a:bodyPr>
          <a:lstStyle/>
          <a:p>
            <a:r>
              <a:rPr lang="en-US" sz="2000" dirty="0" smtClean="0">
                <a:latin typeface="Times New Roman" pitchFamily="18" charset="0"/>
                <a:cs typeface="Times New Roman" pitchFamily="18" charset="0"/>
              </a:rPr>
              <a:t>Note : In one sample t-test, SPSS obtained the two tailed p- value if you need p-value for one tailed then divide  the two tailed p-value by 2. </a:t>
            </a:r>
          </a:p>
        </p:txBody>
      </p:sp>
      <p:sp>
        <p:nvSpPr>
          <p:cNvPr id="14" name="Rectangle 13"/>
          <p:cNvSpPr/>
          <p:nvPr/>
        </p:nvSpPr>
        <p:spPr>
          <a:xfrm>
            <a:off x="685800" y="-98286"/>
            <a:ext cx="5716630" cy="707886"/>
          </a:xfrm>
          <a:prstGeom prst="rect">
            <a:avLst/>
          </a:prstGeom>
        </p:spPr>
        <p:txBody>
          <a:bodyPr wrap="none">
            <a:spAutoFit/>
          </a:bodyPr>
          <a:lstStyle/>
          <a:p>
            <a:r>
              <a:rPr lang="en-US" sz="4000" dirty="0" smtClean="0">
                <a:solidFill>
                  <a:srgbClr val="FF0000"/>
                </a:solidFill>
                <a:latin typeface="Times New Roman" pitchFamily="18" charset="0"/>
                <a:cs typeface="Times New Roman" pitchFamily="18" charset="0"/>
              </a:rPr>
              <a:t>One sample t-test in SPSS</a:t>
            </a:r>
            <a:endParaRPr lang="en-US" sz="4000" dirty="0">
              <a:solidFill>
                <a:srgbClr val="FF0000"/>
              </a:solidFill>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609602" y="304800"/>
          <a:ext cx="7086599" cy="882015"/>
        </p:xfrm>
        <a:graphic>
          <a:graphicData uri="http://schemas.openxmlformats.org/drawingml/2006/table">
            <a:tbl>
              <a:tblPr/>
              <a:tblGrid>
                <a:gridCol w="2916095"/>
                <a:gridCol w="1042626"/>
                <a:gridCol w="1042626"/>
                <a:gridCol w="1042626"/>
                <a:gridCol w="1042626"/>
              </a:tblGrid>
              <a:tr h="200025">
                <a:tc gridSpan="5">
                  <a:txBody>
                    <a:bodyPr/>
                    <a:lstStyle/>
                    <a:p>
                      <a:pPr algn="ctr" fontAlgn="ctr"/>
                      <a:r>
                        <a:rPr lang="en-US" sz="1400" b="1" i="0" u="none" strike="noStrike" dirty="0">
                          <a:solidFill>
                            <a:srgbClr val="000000"/>
                          </a:solidFill>
                          <a:latin typeface="Arial Bold"/>
                        </a:rPr>
                        <a:t>One-Sample Statistics</a:t>
                      </a:r>
                    </a:p>
                  </a:txBody>
                  <a:tcPr marL="9525" marR="9525" marT="9525" marB="0" anchor="ctr">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23850">
                <a:tc>
                  <a:txBody>
                    <a:bodyPr/>
                    <a:lstStyle/>
                    <a:p>
                      <a:pPr algn="ctr" fontAlgn="ctr"/>
                      <a:r>
                        <a:rPr lang="en-US" sz="1400" b="1" i="0" u="none" strike="noStrike">
                          <a:solidFill>
                            <a:srgbClr val="000000"/>
                          </a:solidFill>
                          <a:latin typeface="Arial Bold"/>
                        </a:rPr>
                        <a:t>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Arial"/>
                        </a:rPr>
                        <a:t>N</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latin typeface="Arial"/>
                        </a:rPr>
                        <a:t>Mean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Arial"/>
                        </a:rPr>
                        <a:t>Std. Deviation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Arial"/>
                        </a:rPr>
                        <a:t>Std. Error Mean</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0025">
                <a:tc>
                  <a:txBody>
                    <a:bodyPr/>
                    <a:lstStyle/>
                    <a:p>
                      <a:pPr algn="l" fontAlgn="t"/>
                      <a:r>
                        <a:rPr lang="en-US" sz="1400" b="0" i="0" u="none" strike="noStrike">
                          <a:solidFill>
                            <a:srgbClr val="000000"/>
                          </a:solidFill>
                          <a:latin typeface="Arial"/>
                        </a:rPr>
                        <a:t>Number of personnel</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t"/>
                      <a:r>
                        <a:rPr lang="en-US" sz="1400" b="0" i="0" u="none" strike="noStrike">
                          <a:solidFill>
                            <a:srgbClr val="000000"/>
                          </a:solidFill>
                          <a:latin typeface="Arial"/>
                        </a:rPr>
                        <a:t>200</a:t>
                      </a:r>
                    </a:p>
                  </a:txBody>
                  <a:tcPr marL="9525" marR="9525" marT="9525"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t"/>
                      <a:r>
                        <a:rPr lang="en-US" sz="1400" b="0" i="0" u="none" strike="noStrike">
                          <a:solidFill>
                            <a:srgbClr val="000000"/>
                          </a:solidFill>
                          <a:latin typeface="Arial"/>
                        </a:rPr>
                        <a:t>861.50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t"/>
                      <a:r>
                        <a:rPr lang="en-US" sz="1400" b="0" i="0" u="none" strike="noStrike">
                          <a:solidFill>
                            <a:srgbClr val="000000"/>
                          </a:solidFill>
                          <a:latin typeface="Arial"/>
                        </a:rPr>
                        <a:t>821.597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t"/>
                      <a:r>
                        <a:rPr lang="en-US" sz="1400" b="0" i="0" u="none" strike="noStrike" dirty="0">
                          <a:solidFill>
                            <a:srgbClr val="000000"/>
                          </a:solidFill>
                          <a:latin typeface="Arial"/>
                        </a:rPr>
                        <a:t>58.096</a:t>
                      </a:r>
                    </a:p>
                  </a:txBody>
                  <a:tcPr marL="9525" marR="9525" marT="9525"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3" name="Table 2"/>
          <p:cNvGraphicFramePr>
            <a:graphicFrameLocks noGrp="1"/>
          </p:cNvGraphicFramePr>
          <p:nvPr/>
        </p:nvGraphicFramePr>
        <p:xfrm>
          <a:off x="609601" y="1447800"/>
          <a:ext cx="7162796" cy="1541145"/>
        </p:xfrm>
        <a:graphic>
          <a:graphicData uri="http://schemas.openxmlformats.org/drawingml/2006/table">
            <a:tbl>
              <a:tblPr/>
              <a:tblGrid>
                <a:gridCol w="2277338"/>
                <a:gridCol w="814243"/>
                <a:gridCol w="814243"/>
                <a:gridCol w="814243"/>
                <a:gridCol w="814243"/>
                <a:gridCol w="814243"/>
                <a:gridCol w="814243"/>
              </a:tblGrid>
              <a:tr h="200025">
                <a:tc gridSpan="7">
                  <a:txBody>
                    <a:bodyPr/>
                    <a:lstStyle/>
                    <a:p>
                      <a:pPr algn="ctr" fontAlgn="ctr"/>
                      <a:r>
                        <a:rPr lang="en-US" sz="1400" b="1" i="0" u="none" strike="noStrike" dirty="0">
                          <a:solidFill>
                            <a:srgbClr val="000000"/>
                          </a:solidFill>
                          <a:latin typeface="Arial Bold"/>
                        </a:rPr>
                        <a:t>One-Sample Test</a:t>
                      </a:r>
                    </a:p>
                  </a:txBody>
                  <a:tcPr marL="9525" marR="9525" marT="9525" marB="0" anchor="ctr">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90500">
                <a:tc>
                  <a:txBody>
                    <a:bodyPr/>
                    <a:lstStyle/>
                    <a:p>
                      <a:pPr algn="ctr" fontAlgn="ctr"/>
                      <a:r>
                        <a:rPr lang="en-US" sz="1400" b="1" i="0" u="none" strike="noStrike">
                          <a:solidFill>
                            <a:srgbClr val="000000"/>
                          </a:solidFill>
                          <a:latin typeface="Arial Bold"/>
                        </a:rPr>
                        <a:t>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gridSpan="6">
                  <a:txBody>
                    <a:bodyPr/>
                    <a:lstStyle/>
                    <a:p>
                      <a:pPr algn="ctr" fontAlgn="b"/>
                      <a:r>
                        <a:rPr lang="en-US" sz="1400" b="0" i="0" u="none" strike="noStrike">
                          <a:solidFill>
                            <a:srgbClr val="000000"/>
                          </a:solidFill>
                          <a:latin typeface="Arial"/>
                        </a:rPr>
                        <a:t>Test Value = 700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00025">
                <a:tc>
                  <a:txBody>
                    <a:bodyPr/>
                    <a:lstStyle/>
                    <a:p>
                      <a:pPr algn="ctr" fontAlgn="ctr"/>
                      <a:r>
                        <a:rPr lang="en-US" sz="1400" b="1" i="0" u="none" strike="noStrike">
                          <a:solidFill>
                            <a:srgbClr val="000000"/>
                          </a:solidFill>
                          <a:latin typeface="Arial Bold"/>
                        </a:rPr>
                        <a:t>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rowSpan="2">
                  <a:txBody>
                    <a:bodyPr/>
                    <a:lstStyle/>
                    <a:p>
                      <a:pPr algn="ctr" fontAlgn="b"/>
                      <a:r>
                        <a:rPr lang="en-US" sz="1400" b="0" i="0" u="none" strike="noStrike">
                          <a:solidFill>
                            <a:srgbClr val="000000"/>
                          </a:solidFill>
                          <a:latin typeface="Arial"/>
                        </a:rPr>
                        <a:t>t</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b"/>
                      <a:r>
                        <a:rPr lang="en-US" sz="1400" b="0" i="0" u="none" strike="noStrike" dirty="0" err="1">
                          <a:solidFill>
                            <a:srgbClr val="000000"/>
                          </a:solidFill>
                          <a:latin typeface="Arial"/>
                        </a:rPr>
                        <a:t>df</a:t>
                      </a:r>
                      <a:endParaRPr lang="en-US" sz="1400" b="0" i="0" u="none" strike="noStrike" dirty="0">
                        <a:solidFill>
                          <a:srgbClr val="000000"/>
                        </a:solidFill>
                        <a:latin typeface="Arial"/>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b"/>
                      <a:r>
                        <a:rPr lang="en-US" sz="1400" b="0" i="0" u="none" strike="noStrike">
                          <a:solidFill>
                            <a:srgbClr val="000000"/>
                          </a:solidFill>
                          <a:latin typeface="Arial"/>
                        </a:rPr>
                        <a:t>Sig. (2-tailed)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b"/>
                      <a:r>
                        <a:rPr lang="en-US" sz="1400" b="0" i="0" u="none" strike="noStrike">
                          <a:solidFill>
                            <a:srgbClr val="000000"/>
                          </a:solidFill>
                          <a:latin typeface="Arial"/>
                        </a:rPr>
                        <a:t>Mean Difference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fontAlgn="b"/>
                      <a:r>
                        <a:rPr lang="en-US" sz="1400" b="0" i="0" u="none" strike="noStrike">
                          <a:solidFill>
                            <a:srgbClr val="000000"/>
                          </a:solidFill>
                          <a:latin typeface="Arial"/>
                        </a:rPr>
                        <a:t>95% Confidence Interval of the Difference</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r>
              <a:tr h="200025">
                <a:tc>
                  <a:txBody>
                    <a:bodyPr/>
                    <a:lstStyle/>
                    <a:p>
                      <a:pPr algn="ctr" fontAlgn="ctr"/>
                      <a:r>
                        <a:rPr lang="en-US" sz="1400" b="1" i="0" u="none" strike="noStrike">
                          <a:solidFill>
                            <a:srgbClr val="000000"/>
                          </a:solidFill>
                          <a:latin typeface="Arial Bold"/>
                        </a:rPr>
                        <a:t>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b"/>
                      <a:r>
                        <a:rPr lang="en-US" sz="1400" b="0" i="0" u="none" strike="noStrike">
                          <a:solidFill>
                            <a:srgbClr val="000000"/>
                          </a:solidFill>
                          <a:latin typeface="Arial"/>
                        </a:rPr>
                        <a:t>Lower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Arial"/>
                        </a:rPr>
                        <a:t>Upper</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0025">
                <a:tc>
                  <a:txBody>
                    <a:bodyPr/>
                    <a:lstStyle/>
                    <a:p>
                      <a:pPr algn="l" fontAlgn="t"/>
                      <a:r>
                        <a:rPr lang="en-US" sz="1400" b="0" i="0" u="none" strike="noStrike">
                          <a:solidFill>
                            <a:srgbClr val="000000"/>
                          </a:solidFill>
                          <a:latin typeface="Arial"/>
                        </a:rPr>
                        <a:t>Number of personnel</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t"/>
                      <a:r>
                        <a:rPr lang="en-US" sz="1400" b="0" i="0" u="none" strike="noStrike">
                          <a:solidFill>
                            <a:srgbClr val="000000"/>
                          </a:solidFill>
                          <a:latin typeface="Arial"/>
                        </a:rPr>
                        <a:t>2.780</a:t>
                      </a:r>
                    </a:p>
                  </a:txBody>
                  <a:tcPr marL="9525" marR="9525" marT="9525"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t"/>
                      <a:r>
                        <a:rPr lang="en-US" sz="1400" b="0" i="0" u="none" strike="noStrike">
                          <a:solidFill>
                            <a:srgbClr val="000000"/>
                          </a:solidFill>
                          <a:latin typeface="Arial"/>
                        </a:rPr>
                        <a:t>199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t"/>
                      <a:r>
                        <a:rPr lang="en-US" sz="1400" b="0" i="0" u="none" strike="noStrike">
                          <a:solidFill>
                            <a:srgbClr val="000000"/>
                          </a:solidFill>
                          <a:latin typeface="Arial"/>
                        </a:rPr>
                        <a:t>.006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t"/>
                      <a:r>
                        <a:rPr lang="en-US" sz="1400" b="0" i="0" u="none" strike="noStrike">
                          <a:solidFill>
                            <a:srgbClr val="000000"/>
                          </a:solidFill>
                          <a:latin typeface="Arial"/>
                        </a:rPr>
                        <a:t>161.500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t"/>
                      <a:r>
                        <a:rPr lang="en-US" sz="1400" b="0" i="0" u="none" strike="noStrike">
                          <a:solidFill>
                            <a:srgbClr val="000000"/>
                          </a:solidFill>
                          <a:latin typeface="Arial"/>
                        </a:rPr>
                        <a:t>46.94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t"/>
                      <a:r>
                        <a:rPr lang="en-US" sz="1400" b="0" i="0" u="none" strike="noStrike" dirty="0">
                          <a:solidFill>
                            <a:srgbClr val="000000"/>
                          </a:solidFill>
                          <a:latin typeface="Arial"/>
                        </a:rPr>
                        <a:t>276.06</a:t>
                      </a:r>
                    </a:p>
                  </a:txBody>
                  <a:tcPr marL="9525" marR="9525" marT="9525"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4" name="TextBox 3"/>
          <p:cNvSpPr txBox="1"/>
          <p:nvPr/>
        </p:nvSpPr>
        <p:spPr>
          <a:xfrm>
            <a:off x="0" y="3576697"/>
            <a:ext cx="9144000" cy="1815882"/>
          </a:xfrm>
          <a:prstGeom prst="rect">
            <a:avLst/>
          </a:prstGeom>
          <a:noFill/>
        </p:spPr>
        <p:txBody>
          <a:bodyPr wrap="square" rtlCol="0">
            <a:spAutoFit/>
          </a:bodyPr>
          <a:lstStyle/>
          <a:p>
            <a:r>
              <a:rPr lang="en-US" sz="2800" dirty="0" smtClean="0"/>
              <a:t>The results shows the evidence that the average number of personnel in the hospital is significantly higher than 700 </a:t>
            </a:r>
            <a:r>
              <a:rPr lang="en-US" sz="2800" b="1" i="1" dirty="0" smtClean="0"/>
              <a:t>(M= 861, SE = 58), t(199) = 2.78, p = 0.006 &lt; 0.05.  The effect size r</a:t>
            </a:r>
            <a:r>
              <a:rPr lang="en-US" sz="2800" b="1" i="1" baseline="30000" dirty="0" smtClean="0"/>
              <a:t>2</a:t>
            </a:r>
            <a:r>
              <a:rPr lang="en-US" sz="2800" b="1" i="1" dirty="0" smtClean="0"/>
              <a:t> of 0.037 indicates a small effect.</a:t>
            </a:r>
            <a:endParaRPr lang="en-US" sz="2800" b="1" i="1"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52400"/>
            <a:ext cx="9144000" cy="523220"/>
          </a:xfrm>
          <a:prstGeom prst="rect">
            <a:avLst/>
          </a:prstGeom>
          <a:noFill/>
        </p:spPr>
        <p:txBody>
          <a:bodyPr wrap="square" rtlCol="0">
            <a:spAutoFit/>
          </a:bodyPr>
          <a:lstStyle/>
          <a:p>
            <a:r>
              <a:rPr lang="en-US" sz="2800" dirty="0" smtClean="0">
                <a:solidFill>
                  <a:srgbClr val="FF0000"/>
                </a:solidFill>
              </a:rPr>
              <a:t>One Sample z-test for Proportion </a:t>
            </a:r>
            <a:endParaRPr lang="en-US" sz="2800" dirty="0">
              <a:solidFill>
                <a:srgbClr val="FF0000"/>
              </a:solidFill>
            </a:endParaRPr>
          </a:p>
        </p:txBody>
      </p:sp>
      <p:sp>
        <p:nvSpPr>
          <p:cNvPr id="3" name="TextBox 2"/>
          <p:cNvSpPr txBox="1"/>
          <p:nvPr/>
        </p:nvSpPr>
        <p:spPr>
          <a:xfrm>
            <a:off x="228600" y="892314"/>
            <a:ext cx="8382000" cy="707886"/>
          </a:xfrm>
          <a:prstGeom prst="rect">
            <a:avLst/>
          </a:prstGeom>
          <a:noFill/>
        </p:spPr>
        <p:txBody>
          <a:bodyPr wrap="square" rtlCol="0">
            <a:spAutoFit/>
          </a:bodyPr>
          <a:lstStyle/>
          <a:p>
            <a:r>
              <a:rPr lang="en-US" sz="2000" dirty="0" smtClean="0">
                <a:latin typeface="Times New Roman" pitchFamily="18" charset="0"/>
                <a:cs typeface="Times New Roman" pitchFamily="18" charset="0"/>
              </a:rPr>
              <a:t>For one sample z-test for  proportion, research question will be generate regarding the single population parameters</a:t>
            </a:r>
            <a:endParaRPr lang="en-US" sz="2000" dirty="0">
              <a:latin typeface="Times New Roman" pitchFamily="18" charset="0"/>
              <a:cs typeface="Times New Roman" pitchFamily="18" charset="0"/>
            </a:endParaRPr>
          </a:p>
        </p:txBody>
      </p:sp>
      <p:sp>
        <p:nvSpPr>
          <p:cNvPr id="4" name="TextBox 3"/>
          <p:cNvSpPr txBox="1"/>
          <p:nvPr/>
        </p:nvSpPr>
        <p:spPr>
          <a:xfrm>
            <a:off x="228600" y="1627525"/>
            <a:ext cx="8610600" cy="3477875"/>
          </a:xfrm>
          <a:prstGeom prst="rect">
            <a:avLst/>
          </a:prstGeom>
          <a:noFill/>
        </p:spPr>
        <p:txBody>
          <a:bodyPr wrap="square" rtlCol="0">
            <a:spAutoFit/>
          </a:bodyPr>
          <a:lstStyle/>
          <a:p>
            <a:r>
              <a:rPr lang="en-US" sz="2000" dirty="0" smtClean="0"/>
              <a:t>Assumption underlying the one-sample t-test</a:t>
            </a:r>
          </a:p>
          <a:p>
            <a:endParaRPr lang="en-US" sz="2000" dirty="0"/>
          </a:p>
          <a:p>
            <a:pPr marL="342900" indent="-342900">
              <a:buAutoNum type="arabicPeriod"/>
            </a:pPr>
            <a:r>
              <a:rPr lang="en-US" sz="2000" dirty="0" smtClean="0"/>
              <a:t>The test variable should be non-metric and measured in nominal scale. In practice ordinal scale is also considered. </a:t>
            </a:r>
          </a:p>
          <a:p>
            <a:pPr marL="342900" indent="-342900">
              <a:buAutoNum type="arabicPeriod"/>
            </a:pPr>
            <a:r>
              <a:rPr lang="en-US" sz="2000" dirty="0" smtClean="0"/>
              <a:t>The test variable is normally distributed in the population.</a:t>
            </a:r>
          </a:p>
          <a:p>
            <a:pPr marL="342900" indent="-342900">
              <a:buAutoNum type="arabicPeriod"/>
            </a:pPr>
            <a:r>
              <a:rPr lang="en-US" sz="2000" dirty="0" smtClean="0"/>
              <a:t>The cases represents a random sample from the population, and the data for these observation are independent of each other</a:t>
            </a:r>
          </a:p>
          <a:p>
            <a:pPr marL="342900" indent="-342900">
              <a:buAutoNum type="arabicPeriod"/>
            </a:pPr>
            <a:endParaRPr lang="en-US" sz="2000" dirty="0"/>
          </a:p>
          <a:p>
            <a:pPr marL="342900" indent="-342900"/>
            <a:r>
              <a:rPr lang="en-US" sz="2000" dirty="0" smtClean="0"/>
              <a:t>Effect size (d)</a:t>
            </a:r>
            <a:r>
              <a:rPr lang="en-US" sz="2000" dirty="0"/>
              <a:t> </a:t>
            </a:r>
            <a:r>
              <a:rPr lang="en-US" sz="2000" dirty="0" smtClean="0"/>
              <a:t>statistics for one-sample t-test</a:t>
            </a:r>
          </a:p>
          <a:p>
            <a:pPr marL="342900" indent="-342900"/>
            <a:endParaRPr lang="en-US" sz="2000" dirty="0"/>
          </a:p>
          <a:p>
            <a:pPr marL="342900" indent="-342900"/>
            <a:endParaRPr lang="en-US" sz="2000" dirty="0"/>
          </a:p>
        </p:txBody>
      </p:sp>
      <p:graphicFrame>
        <p:nvGraphicFramePr>
          <p:cNvPr id="51202" name="Object 2"/>
          <p:cNvGraphicFramePr>
            <a:graphicFrameLocks noChangeAspect="1"/>
          </p:cNvGraphicFramePr>
          <p:nvPr/>
        </p:nvGraphicFramePr>
        <p:xfrm>
          <a:off x="3886200" y="4789488"/>
          <a:ext cx="4943475" cy="849312"/>
        </p:xfrm>
        <a:graphic>
          <a:graphicData uri="http://schemas.openxmlformats.org/presentationml/2006/ole">
            <mc:AlternateContent xmlns:mc="http://schemas.openxmlformats.org/markup-compatibility/2006">
              <mc:Choice xmlns:v="urn:schemas-microsoft-com:vml" Requires="v">
                <p:oleObj spid="_x0000_s51207" name="Equation" r:id="rId3" imgW="1396800" imgH="241200" progId="Equation.3">
                  <p:embed/>
                </p:oleObj>
              </mc:Choice>
              <mc:Fallback>
                <p:oleObj name="Equation" r:id="rId3" imgW="1396800" imgH="2412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6200" y="4789488"/>
                        <a:ext cx="4943475" cy="849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514600"/>
            <a:ext cx="9144000" cy="1815882"/>
          </a:xfrm>
          <a:prstGeom prst="rect">
            <a:avLst/>
          </a:prstGeom>
        </p:spPr>
        <p:txBody>
          <a:bodyPr wrap="square">
            <a:spAutoFit/>
          </a:bodyPr>
          <a:lstStyle/>
          <a:p>
            <a:pPr marL="514350" indent="-514350">
              <a:buAutoNum type="arabicPeriod"/>
            </a:pPr>
            <a:r>
              <a:rPr lang="en-US" sz="2800" dirty="0" smtClean="0"/>
              <a:t>Multiple Correlation, Partial Correlation, and Semi partial correlation.</a:t>
            </a:r>
          </a:p>
          <a:p>
            <a:pPr marL="514350" indent="-514350">
              <a:buAutoNum type="arabicPeriod"/>
            </a:pPr>
            <a:r>
              <a:rPr lang="en-US" sz="2800" dirty="0" smtClean="0"/>
              <a:t>Multiple Ordinary Least Square Regression</a:t>
            </a:r>
          </a:p>
          <a:p>
            <a:r>
              <a:rPr lang="en-US" sz="2800" dirty="0" smtClean="0"/>
              <a:t>3.    Two way ANOVA </a:t>
            </a:r>
            <a:endParaRPr lang="en-US" sz="2800" dirty="0"/>
          </a:p>
        </p:txBody>
      </p:sp>
      <p:sp>
        <p:nvSpPr>
          <p:cNvPr id="3" name="Rectangle 2"/>
          <p:cNvSpPr/>
          <p:nvPr/>
        </p:nvSpPr>
        <p:spPr>
          <a:xfrm>
            <a:off x="762000" y="1066800"/>
            <a:ext cx="7614103" cy="646331"/>
          </a:xfrm>
          <a:prstGeom prst="rect">
            <a:avLst/>
          </a:prstGeom>
        </p:spPr>
        <p:txBody>
          <a:bodyPr wrap="square">
            <a:spAutoFit/>
          </a:bodyPr>
          <a:lstStyle/>
          <a:p>
            <a:r>
              <a:rPr lang="en-US" sz="3600" dirty="0" smtClean="0">
                <a:solidFill>
                  <a:srgbClr val="FF0000"/>
                </a:solidFill>
              </a:rPr>
              <a:t>Multivariate Data Analysis Techniques</a:t>
            </a:r>
            <a:endParaRPr lang="en-US" sz="3600" dirty="0">
              <a:solidFill>
                <a:srgbClr val="FF0000"/>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1143000"/>
            <a:ext cx="8458200" cy="2677656"/>
          </a:xfrm>
          <a:prstGeom prst="rect">
            <a:avLst/>
          </a:prstGeom>
          <a:noFill/>
        </p:spPr>
        <p:txBody>
          <a:bodyPr wrap="square" rtlCol="0">
            <a:spAutoFit/>
          </a:bodyPr>
          <a:lstStyle/>
          <a:p>
            <a:pPr algn="ctr"/>
            <a:r>
              <a:rPr lang="en-US" sz="2400" dirty="0" smtClean="0">
                <a:latin typeface="Times New Roman" pitchFamily="18" charset="0"/>
                <a:cs typeface="Times New Roman" pitchFamily="18" charset="0"/>
              </a:rPr>
              <a:t> </a:t>
            </a:r>
          </a:p>
          <a:p>
            <a:r>
              <a:rPr lang="en-US" sz="2400" dirty="0" smtClean="0">
                <a:latin typeface="Times New Roman" pitchFamily="18" charset="0"/>
                <a:cs typeface="Times New Roman" pitchFamily="18" charset="0"/>
              </a:rPr>
              <a:t>Use the </a:t>
            </a:r>
            <a:r>
              <a:rPr lang="en-US" sz="2400" dirty="0">
                <a:latin typeface="Times New Roman" pitchFamily="18" charset="0"/>
                <a:cs typeface="Times New Roman" pitchFamily="18" charset="0"/>
              </a:rPr>
              <a:t>H</a:t>
            </a:r>
            <a:r>
              <a:rPr lang="en-US" sz="2400" dirty="0" smtClean="0">
                <a:latin typeface="Times New Roman" pitchFamily="18" charset="0"/>
                <a:cs typeface="Times New Roman" pitchFamily="18" charset="0"/>
              </a:rPr>
              <a:t>ospital database</a:t>
            </a:r>
          </a:p>
          <a:p>
            <a:endParaRPr lang="en-US" sz="2400" dirty="0">
              <a:latin typeface="Times New Roman" pitchFamily="18" charset="0"/>
              <a:cs typeface="Times New Roman" pitchFamily="18" charset="0"/>
            </a:endParaRPr>
          </a:p>
          <a:p>
            <a:r>
              <a:rPr lang="en-US" sz="2400" dirty="0" smtClean="0">
                <a:latin typeface="Times New Roman" pitchFamily="18" charset="0"/>
                <a:cs typeface="Times New Roman" pitchFamily="18" charset="0"/>
              </a:rPr>
              <a:t>From the hospital database think one research question and test the validity of the research question that your have generated and make the conclusions and discuss the implication of research question. </a:t>
            </a:r>
          </a:p>
          <a:p>
            <a:endParaRPr lang="en-US" sz="2400" dirty="0">
              <a:latin typeface="Times New Roman" pitchFamily="18" charset="0"/>
              <a:cs typeface="Times New Roman" pitchFamily="18" charset="0"/>
            </a:endParaRPr>
          </a:p>
        </p:txBody>
      </p:sp>
      <p:sp>
        <p:nvSpPr>
          <p:cNvPr id="3" name="Rectangle 2"/>
          <p:cNvSpPr/>
          <p:nvPr/>
        </p:nvSpPr>
        <p:spPr>
          <a:xfrm>
            <a:off x="152400" y="4267200"/>
            <a:ext cx="8153400" cy="461665"/>
          </a:xfrm>
          <a:prstGeom prst="rect">
            <a:avLst/>
          </a:prstGeom>
        </p:spPr>
        <p:txBody>
          <a:bodyPr wrap="square">
            <a:spAutoFit/>
          </a:bodyPr>
          <a:lstStyle/>
          <a:p>
            <a:pPr lvl="0"/>
            <a:r>
              <a:rPr lang="en-US" sz="2400" dirty="0" smtClean="0">
                <a:solidFill>
                  <a:prstClr val="black"/>
                </a:solidFill>
                <a:latin typeface="Times New Roman" pitchFamily="18" charset="0"/>
                <a:cs typeface="Times New Roman" pitchFamily="18" charset="0"/>
              </a:rPr>
              <a:t>Generate one Research </a:t>
            </a:r>
            <a:r>
              <a:rPr lang="en-US" sz="2400" dirty="0">
                <a:solidFill>
                  <a:prstClr val="black"/>
                </a:solidFill>
                <a:latin typeface="Times New Roman" pitchFamily="18" charset="0"/>
                <a:cs typeface="Times New Roman" pitchFamily="18" charset="0"/>
              </a:rPr>
              <a:t>Question</a:t>
            </a:r>
            <a:r>
              <a:rPr lang="en-US" sz="2400" dirty="0" smtClean="0">
                <a:solidFill>
                  <a:prstClr val="black"/>
                </a:solidFill>
                <a:latin typeface="Times New Roman" pitchFamily="18" charset="0"/>
                <a:cs typeface="Times New Roman" pitchFamily="18" charset="0"/>
              </a:rPr>
              <a:t>:</a:t>
            </a:r>
            <a:endParaRPr lang="en-US" sz="2400" dirty="0">
              <a:solidFill>
                <a:prstClr val="black"/>
              </a:solidFill>
              <a:latin typeface="Times New Roman" pitchFamily="18" charset="0"/>
              <a:cs typeface="Times New Roman" pitchFamily="18" charset="0"/>
            </a:endParaRPr>
          </a:p>
        </p:txBody>
      </p:sp>
      <p:sp>
        <p:nvSpPr>
          <p:cNvPr id="4" name="Rectangle 3"/>
          <p:cNvSpPr/>
          <p:nvPr/>
        </p:nvSpPr>
        <p:spPr>
          <a:xfrm>
            <a:off x="152400" y="5558135"/>
            <a:ext cx="8763000" cy="461665"/>
          </a:xfrm>
          <a:prstGeom prst="rect">
            <a:avLst/>
          </a:prstGeom>
        </p:spPr>
        <p:txBody>
          <a:bodyPr wrap="square">
            <a:spAutoFit/>
          </a:bodyPr>
          <a:lstStyle/>
          <a:p>
            <a:pPr lvl="0"/>
            <a:r>
              <a:rPr lang="en-US" sz="2400" dirty="0" smtClean="0">
                <a:solidFill>
                  <a:prstClr val="black"/>
                </a:solidFill>
                <a:latin typeface="Times New Roman" pitchFamily="18" charset="0"/>
                <a:cs typeface="Times New Roman" pitchFamily="18" charset="0"/>
              </a:rPr>
              <a:t>Formulate Null AND alternative hypothesis for this research question</a:t>
            </a:r>
            <a:endParaRPr lang="en-US" sz="2400" dirty="0">
              <a:solidFill>
                <a:prstClr val="black"/>
              </a:solidFill>
              <a:latin typeface="Times New Roman" pitchFamily="18" charset="0"/>
              <a:cs typeface="Times New Roman" pitchFamily="18" charset="0"/>
            </a:endParaRPr>
          </a:p>
        </p:txBody>
      </p:sp>
      <p:sp>
        <p:nvSpPr>
          <p:cNvPr id="6" name="Rectangle 5"/>
          <p:cNvSpPr/>
          <p:nvPr/>
        </p:nvSpPr>
        <p:spPr>
          <a:xfrm>
            <a:off x="152400" y="6167735"/>
            <a:ext cx="8991600" cy="461665"/>
          </a:xfrm>
          <a:prstGeom prst="rect">
            <a:avLst/>
          </a:prstGeom>
        </p:spPr>
        <p:txBody>
          <a:bodyPr wrap="square">
            <a:spAutoFit/>
          </a:bodyPr>
          <a:lstStyle/>
          <a:p>
            <a:r>
              <a:rPr lang="en-US" sz="2400" dirty="0" smtClean="0">
                <a:latin typeface="Times New Roman" pitchFamily="18" charset="0"/>
                <a:cs typeface="Times New Roman" pitchFamily="18" charset="0"/>
              </a:rPr>
              <a:t>Make the conclusions and discuss the implication of research question. </a:t>
            </a:r>
            <a:endParaRPr lang="en-US" sz="2400" dirty="0"/>
          </a:p>
        </p:txBody>
      </p:sp>
      <p:sp>
        <p:nvSpPr>
          <p:cNvPr id="8" name="TextBox 7"/>
          <p:cNvSpPr txBox="1"/>
          <p:nvPr/>
        </p:nvSpPr>
        <p:spPr>
          <a:xfrm>
            <a:off x="0" y="152400"/>
            <a:ext cx="9144000" cy="523220"/>
          </a:xfrm>
          <a:prstGeom prst="rect">
            <a:avLst/>
          </a:prstGeom>
          <a:noFill/>
        </p:spPr>
        <p:txBody>
          <a:bodyPr wrap="square" rtlCol="0">
            <a:spAutoFit/>
          </a:bodyPr>
          <a:lstStyle/>
          <a:p>
            <a:r>
              <a:rPr lang="en-US" sz="2800" dirty="0" smtClean="0">
                <a:solidFill>
                  <a:srgbClr val="FF0000"/>
                </a:solidFill>
              </a:rPr>
              <a:t>One Sample z-test for Proportion using binomial test in SPSS</a:t>
            </a:r>
            <a:endParaRPr lang="en-US" sz="2800" dirty="0">
              <a:solidFill>
                <a:srgbClr val="FF0000"/>
              </a:solidFill>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76200"/>
            <a:ext cx="8458200" cy="830997"/>
          </a:xfrm>
          <a:prstGeom prst="rect">
            <a:avLst/>
          </a:prstGeom>
        </p:spPr>
        <p:txBody>
          <a:bodyPr wrap="square">
            <a:spAutoFit/>
          </a:bodyPr>
          <a:lstStyle/>
          <a:p>
            <a:r>
              <a:rPr lang="en-US" sz="2400" dirty="0" smtClean="0">
                <a:solidFill>
                  <a:srgbClr val="FF0000"/>
                </a:solidFill>
                <a:latin typeface="Times New Roman" pitchFamily="18" charset="0"/>
                <a:cs typeface="Times New Roman" pitchFamily="18" charset="0"/>
              </a:rPr>
              <a:t>Research Question:  </a:t>
            </a:r>
            <a:r>
              <a:rPr lang="en-US" sz="2400" dirty="0" smtClean="0">
                <a:solidFill>
                  <a:prstClr val="black"/>
                </a:solidFill>
                <a:latin typeface="Times New Roman" pitchFamily="18" charset="0"/>
                <a:cs typeface="Times New Roman" pitchFamily="18" charset="0"/>
              </a:rPr>
              <a:t>The percentages of  general medical in the united states is more than 70 percent.  </a:t>
            </a:r>
            <a:endParaRPr lang="en-US" sz="2400" dirty="0"/>
          </a:p>
        </p:txBody>
      </p:sp>
      <p:graphicFrame>
        <p:nvGraphicFramePr>
          <p:cNvPr id="46082" name="Object 2"/>
          <p:cNvGraphicFramePr>
            <a:graphicFrameLocks noChangeAspect="1"/>
          </p:cNvGraphicFramePr>
          <p:nvPr/>
        </p:nvGraphicFramePr>
        <p:xfrm>
          <a:off x="1993900" y="914400"/>
          <a:ext cx="2638425" cy="1219200"/>
        </p:xfrm>
        <a:graphic>
          <a:graphicData uri="http://schemas.openxmlformats.org/presentationml/2006/ole">
            <mc:AlternateContent xmlns:mc="http://schemas.openxmlformats.org/markup-compatibility/2006">
              <mc:Choice xmlns:v="urn:schemas-microsoft-com:vml" Requires="v">
                <p:oleObj spid="_x0000_s52231" name="Equation" r:id="rId3" imgW="799920" imgH="457200" progId="Equation.3">
                  <p:embed/>
                </p:oleObj>
              </mc:Choice>
              <mc:Fallback>
                <p:oleObj name="Equation" r:id="rId3" imgW="799920" imgH="4572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93900" y="914400"/>
                        <a:ext cx="2638425"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TextBox 6"/>
          <p:cNvSpPr txBox="1"/>
          <p:nvPr/>
        </p:nvSpPr>
        <p:spPr>
          <a:xfrm>
            <a:off x="152400" y="2133600"/>
            <a:ext cx="1600200" cy="369332"/>
          </a:xfrm>
          <a:prstGeom prst="rect">
            <a:avLst/>
          </a:prstGeom>
          <a:noFill/>
        </p:spPr>
        <p:txBody>
          <a:bodyPr wrap="square" rtlCol="0">
            <a:spAutoFit/>
          </a:bodyPr>
          <a:lstStyle/>
          <a:p>
            <a:r>
              <a:rPr lang="en-US" dirty="0" smtClean="0">
                <a:latin typeface="Times New Roman" pitchFamily="18" charset="0"/>
                <a:cs typeface="Times New Roman" pitchFamily="18" charset="0"/>
              </a:rPr>
              <a:t>Analyze </a:t>
            </a:r>
            <a:endParaRPr lang="en-US" dirty="0">
              <a:latin typeface="Times New Roman" pitchFamily="18" charset="0"/>
              <a:cs typeface="Times New Roman" pitchFamily="18" charset="0"/>
            </a:endParaRPr>
          </a:p>
        </p:txBody>
      </p:sp>
      <p:sp>
        <p:nvSpPr>
          <p:cNvPr id="8" name="Right Arrow 7"/>
          <p:cNvSpPr/>
          <p:nvPr/>
        </p:nvSpPr>
        <p:spPr>
          <a:xfrm>
            <a:off x="1066800" y="2286000"/>
            <a:ext cx="533400" cy="76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9" name="TextBox 8"/>
          <p:cNvSpPr txBox="1"/>
          <p:nvPr/>
        </p:nvSpPr>
        <p:spPr>
          <a:xfrm>
            <a:off x="1828800" y="2133600"/>
            <a:ext cx="2514600" cy="369332"/>
          </a:xfrm>
          <a:prstGeom prst="rect">
            <a:avLst/>
          </a:prstGeom>
          <a:noFill/>
        </p:spPr>
        <p:txBody>
          <a:bodyPr wrap="square" rtlCol="0">
            <a:spAutoFit/>
          </a:bodyPr>
          <a:lstStyle/>
          <a:p>
            <a:r>
              <a:rPr lang="en-US" dirty="0" smtClean="0">
                <a:latin typeface="Times New Roman" pitchFamily="18" charset="0"/>
                <a:cs typeface="Times New Roman" pitchFamily="18" charset="0"/>
              </a:rPr>
              <a:t>Non parametric test </a:t>
            </a:r>
            <a:endParaRPr lang="en-US" dirty="0">
              <a:latin typeface="Times New Roman" pitchFamily="18" charset="0"/>
              <a:cs typeface="Times New Roman" pitchFamily="18" charset="0"/>
            </a:endParaRPr>
          </a:p>
        </p:txBody>
      </p:sp>
      <p:sp>
        <p:nvSpPr>
          <p:cNvPr id="10" name="TextBox 9"/>
          <p:cNvSpPr txBox="1"/>
          <p:nvPr/>
        </p:nvSpPr>
        <p:spPr>
          <a:xfrm>
            <a:off x="5181600" y="2145268"/>
            <a:ext cx="2209800" cy="369332"/>
          </a:xfrm>
          <a:prstGeom prst="rect">
            <a:avLst/>
          </a:prstGeom>
          <a:noFill/>
        </p:spPr>
        <p:txBody>
          <a:bodyPr wrap="square" rtlCol="0">
            <a:spAutoFit/>
          </a:bodyPr>
          <a:lstStyle/>
          <a:p>
            <a:r>
              <a:rPr lang="en-US" dirty="0" smtClean="0">
                <a:latin typeface="Times New Roman" pitchFamily="18" charset="0"/>
                <a:cs typeface="Times New Roman" pitchFamily="18" charset="0"/>
              </a:rPr>
              <a:t>Binomial </a:t>
            </a:r>
            <a:endParaRPr lang="en-US" dirty="0">
              <a:latin typeface="Times New Roman" pitchFamily="18" charset="0"/>
              <a:cs typeface="Times New Roman" pitchFamily="18" charset="0"/>
            </a:endParaRPr>
          </a:p>
        </p:txBody>
      </p:sp>
      <p:sp>
        <p:nvSpPr>
          <p:cNvPr id="11" name="Right Arrow 10"/>
          <p:cNvSpPr/>
          <p:nvPr/>
        </p:nvSpPr>
        <p:spPr>
          <a:xfrm>
            <a:off x="4572000" y="2286000"/>
            <a:ext cx="533400" cy="76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2" name="TextBox 11"/>
          <p:cNvSpPr txBox="1"/>
          <p:nvPr/>
        </p:nvSpPr>
        <p:spPr>
          <a:xfrm>
            <a:off x="228600" y="2971800"/>
            <a:ext cx="8458200" cy="1631216"/>
          </a:xfrm>
          <a:prstGeom prst="rect">
            <a:avLst/>
          </a:prstGeom>
          <a:noFill/>
        </p:spPr>
        <p:txBody>
          <a:bodyPr wrap="square" rtlCol="0">
            <a:spAutoFit/>
          </a:bodyPr>
          <a:lstStyle/>
          <a:p>
            <a:r>
              <a:rPr lang="en-US" sz="2000" dirty="0" smtClean="0">
                <a:latin typeface="Times New Roman" pitchFamily="18" charset="0"/>
                <a:cs typeface="Times New Roman" pitchFamily="18" charset="0"/>
              </a:rPr>
              <a:t>Then from comprehensive list of variables in the left side of the box select the required variable  and send to right  text variable list box with the help of little arrow  then type 0.7 in the text proportion box and click on OK </a:t>
            </a:r>
          </a:p>
          <a:p>
            <a:endParaRPr lang="en-US" sz="2000" dirty="0">
              <a:latin typeface="Times New Roman" pitchFamily="18" charset="0"/>
              <a:cs typeface="Times New Roman" pitchFamily="18" charset="0"/>
            </a:endParaRPr>
          </a:p>
          <a:p>
            <a:r>
              <a:rPr lang="en-US" sz="2000" dirty="0" smtClean="0">
                <a:latin typeface="Times New Roman" pitchFamily="18" charset="0"/>
                <a:cs typeface="Times New Roman" pitchFamily="18" charset="0"/>
              </a:rPr>
              <a:t>Then following output will  generate by SPSS</a:t>
            </a:r>
            <a:endParaRPr lang="en-US" sz="2000" dirty="0">
              <a:latin typeface="Times New Roman" pitchFamily="18" charset="0"/>
              <a:cs typeface="Times New Roman" pitchFamily="18" charset="0"/>
            </a:endParaRPr>
          </a:p>
        </p:txBody>
      </p:sp>
      <p:sp>
        <p:nvSpPr>
          <p:cNvPr id="13" name="Rectangle 12"/>
          <p:cNvSpPr/>
          <p:nvPr/>
        </p:nvSpPr>
        <p:spPr>
          <a:xfrm>
            <a:off x="304800" y="4769584"/>
            <a:ext cx="8610600" cy="1938992"/>
          </a:xfrm>
          <a:prstGeom prst="rect">
            <a:avLst/>
          </a:prstGeom>
        </p:spPr>
        <p:txBody>
          <a:bodyPr wrap="square">
            <a:spAutoFit/>
          </a:bodyPr>
          <a:lstStyle/>
          <a:p>
            <a:r>
              <a:rPr lang="en-US" sz="2000" dirty="0" smtClean="0">
                <a:latin typeface="Times New Roman" pitchFamily="18" charset="0"/>
                <a:cs typeface="Times New Roman" pitchFamily="18" charset="0"/>
              </a:rPr>
              <a:t>Note 1: In this test, if the test variable have two categories then the category which is being tested  should be at the top row of the SPSS database. If we type 0.5 in the text proportion box then it will be two tailed if we types other than 0.5 in the text proportion box then it will be one tailed. If text proportion is less than observed proportion then it is right tailed  and if it is greater than observed proportion then it is left tailed.</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228600"/>
            <a:ext cx="8610600" cy="4832092"/>
          </a:xfrm>
          <a:prstGeom prst="rect">
            <a:avLst/>
          </a:prstGeom>
        </p:spPr>
        <p:txBody>
          <a:bodyPr wrap="square">
            <a:spAutoFit/>
          </a:bodyPr>
          <a:lstStyle/>
          <a:p>
            <a:pPr algn="just"/>
            <a:r>
              <a:rPr lang="en-US" sz="2800" dirty="0" smtClean="0">
                <a:latin typeface="Times New Roman" pitchFamily="18" charset="0"/>
                <a:cs typeface="Times New Roman" pitchFamily="18" charset="0"/>
              </a:rPr>
              <a:t>Note 2: In this test, if the test variable have more than two categories then the category which we want to test should be coded 1(if it is not coded 1 then we have to recode the test category 1 and reaming by other numbers greater than 1) using transform menu  before running binomial test) and type 1 in the cut point box of the dialog box. If we type 0.5 in the text proportion box then it will be two tailed if we types other than 0.5 in the text proportion box then it will be one tailed. If text proportion is less than observed proportion then it is right tailed  and if it is greater than observed proportion then it is left tailed.</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228600" y="228600"/>
          <a:ext cx="8686798" cy="2586990"/>
        </p:xfrm>
        <a:graphic>
          <a:graphicData uri="http://schemas.openxmlformats.org/drawingml/2006/table">
            <a:tbl>
              <a:tblPr/>
              <a:tblGrid>
                <a:gridCol w="2285998"/>
                <a:gridCol w="990600"/>
                <a:gridCol w="1600200"/>
                <a:gridCol w="609600"/>
                <a:gridCol w="1447800"/>
                <a:gridCol w="882561"/>
                <a:gridCol w="870039"/>
              </a:tblGrid>
              <a:tr h="190500">
                <a:tc gridSpan="7">
                  <a:txBody>
                    <a:bodyPr/>
                    <a:lstStyle/>
                    <a:p>
                      <a:pPr algn="ctr" fontAlgn="ctr"/>
                      <a:r>
                        <a:rPr lang="en-US" sz="1800" b="1" i="0" u="none" strike="noStrike" dirty="0">
                          <a:solidFill>
                            <a:srgbClr val="000000"/>
                          </a:solidFill>
                          <a:latin typeface="Arial Bold"/>
                        </a:rPr>
                        <a:t>Binomial Test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466725">
                <a:tc>
                  <a:txBody>
                    <a:bodyPr/>
                    <a:lstStyle/>
                    <a:p>
                      <a:pPr algn="ctr" fontAlgn="ctr"/>
                      <a:r>
                        <a:rPr lang="en-US" sz="1800" b="1" i="0" u="none" strike="noStrike" dirty="0">
                          <a:solidFill>
                            <a:srgbClr val="000000"/>
                          </a:solidFill>
                          <a:latin typeface="Arial Bold"/>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1" i="0" u="none" strike="noStrike">
                          <a:solidFill>
                            <a:srgbClr val="000000"/>
                          </a:solidFill>
                          <a:latin typeface="Arial Bold"/>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latin typeface="Arial"/>
                        </a:rPr>
                        <a:t>Category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latin typeface="Arial"/>
                        </a:rPr>
                        <a:t>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latin typeface="Arial"/>
                        </a:rPr>
                        <a:t>Observed Prop.</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latin typeface="Arial"/>
                        </a:rPr>
                        <a:t>Test Prop.</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latin typeface="Arial"/>
                        </a:rPr>
                        <a:t>Asymp. Sig. (1-tailed)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04800">
                <a:tc rowSpan="3">
                  <a:txBody>
                    <a:bodyPr/>
                    <a:lstStyle/>
                    <a:p>
                      <a:pPr algn="l" fontAlgn="t"/>
                      <a:r>
                        <a:rPr lang="en-US" sz="1800" b="0" i="0" u="none" strike="noStrike">
                          <a:solidFill>
                            <a:srgbClr val="000000"/>
                          </a:solidFill>
                          <a:latin typeface="Arial"/>
                        </a:rPr>
                        <a:t>Type of hospital</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800" b="0" i="0" u="none" strike="noStrike">
                          <a:solidFill>
                            <a:srgbClr val="000000"/>
                          </a:solidFill>
                          <a:latin typeface="Arial"/>
                        </a:rPr>
                        <a:t>Group 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800" b="0" i="0" u="none" strike="noStrike" dirty="0">
                          <a:solidFill>
                            <a:srgbClr val="000000"/>
                          </a:solidFill>
                          <a:latin typeface="Arial"/>
                        </a:rPr>
                        <a:t>General Medical</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800" b="0" i="0" u="none" strike="noStrike">
                          <a:solidFill>
                            <a:srgbClr val="000000"/>
                          </a:solidFill>
                          <a:latin typeface="Arial"/>
                        </a:rPr>
                        <a:t>168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800" b="0" i="0" u="none" strike="noStrike">
                          <a:solidFill>
                            <a:srgbClr val="000000"/>
                          </a:solidFill>
                          <a:latin typeface="Arial"/>
                        </a:rPr>
                        <a:t>.8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800" b="0" i="0" u="none" strike="noStrike">
                          <a:solidFill>
                            <a:srgbClr val="000000"/>
                          </a:solidFill>
                          <a:latin typeface="Arial"/>
                        </a:rPr>
                        <a:t>.7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800" b="0" i="0" u="none" strike="noStrike">
                          <a:solidFill>
                            <a:srgbClr val="000000"/>
                          </a:solidFill>
                          <a:latin typeface="Arial"/>
                        </a:rPr>
                        <a:t>.000</a:t>
                      </a:r>
                      <a:r>
                        <a:rPr lang="en-US" sz="1800" b="0" i="0" u="none" strike="noStrike" baseline="30000">
                          <a:solidFill>
                            <a:srgbClr val="000000"/>
                          </a:solidFill>
                          <a:latin typeface="Arial"/>
                        </a:rPr>
                        <a:t>a</a:t>
                      </a:r>
                      <a:endParaRPr lang="en-US" sz="1800" b="0" i="0" u="none" strike="noStrike">
                        <a:solidFill>
                          <a:srgbClr val="000000"/>
                        </a:solidFill>
                        <a:latin typeface="Arial"/>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04800">
                <a:tc vMerge="1">
                  <a:txBody>
                    <a:bodyPr/>
                    <a:lstStyle/>
                    <a:p>
                      <a:endParaRPr lang="en-US"/>
                    </a:p>
                  </a:txBody>
                  <a:tcPr/>
                </a:tc>
                <a:tc>
                  <a:txBody>
                    <a:bodyPr/>
                    <a:lstStyle/>
                    <a:p>
                      <a:pPr algn="l" fontAlgn="t"/>
                      <a:r>
                        <a:rPr lang="en-US" sz="1800" b="0" i="0" u="none" strike="noStrike">
                          <a:solidFill>
                            <a:srgbClr val="000000"/>
                          </a:solidFill>
                          <a:latin typeface="Arial"/>
                        </a:rPr>
                        <a:t>Group 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800" b="0" i="0" u="none" strike="noStrike">
                          <a:solidFill>
                            <a:srgbClr val="000000"/>
                          </a:solidFill>
                          <a:latin typeface="Arial"/>
                        </a:rPr>
                        <a:t>Psychiatric</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800" b="0" i="0" u="none" strike="noStrike">
                          <a:solidFill>
                            <a:srgbClr val="000000"/>
                          </a:solidFill>
                          <a:latin typeface="Arial"/>
                        </a:rPr>
                        <a:t>32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800" b="0" i="0" u="none" strike="noStrike">
                          <a:solidFill>
                            <a:srgbClr val="000000"/>
                          </a:solidFill>
                          <a:latin typeface="Arial"/>
                        </a:rPr>
                        <a:t>.2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latin typeface="Arial"/>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latin typeface="Arial"/>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vMerge="1">
                  <a:txBody>
                    <a:bodyPr/>
                    <a:lstStyle/>
                    <a:p>
                      <a:endParaRPr lang="en-US"/>
                    </a:p>
                  </a:txBody>
                  <a:tcPr/>
                </a:tc>
                <a:tc>
                  <a:txBody>
                    <a:bodyPr/>
                    <a:lstStyle/>
                    <a:p>
                      <a:pPr algn="l" fontAlgn="t"/>
                      <a:r>
                        <a:rPr lang="en-US" sz="1800" b="0" i="0" u="none" strike="noStrike">
                          <a:solidFill>
                            <a:srgbClr val="000000"/>
                          </a:solidFill>
                          <a:latin typeface="Arial"/>
                        </a:rPr>
                        <a:t>Total</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latin typeface="Arial"/>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800" b="0" i="0" u="none" strike="noStrike">
                          <a:solidFill>
                            <a:srgbClr val="000000"/>
                          </a:solidFill>
                          <a:latin typeface="Arial"/>
                        </a:rPr>
                        <a:t>200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800" b="0" i="0" u="none" strike="noStrike">
                          <a:solidFill>
                            <a:srgbClr val="000000"/>
                          </a:solidFill>
                          <a:latin typeface="Arial"/>
                        </a:rPr>
                        <a:t>1.0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latin typeface="Arial"/>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latin typeface="Arial"/>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gridSpan="7">
                  <a:txBody>
                    <a:bodyPr/>
                    <a:lstStyle/>
                    <a:p>
                      <a:pPr algn="l" fontAlgn="t"/>
                      <a:r>
                        <a:rPr lang="en-US" sz="1800" b="0" i="0" u="none" strike="noStrike" dirty="0">
                          <a:solidFill>
                            <a:srgbClr val="000000"/>
                          </a:solidFill>
                          <a:latin typeface="Arial"/>
                        </a:rPr>
                        <a:t>a. Based on Z Approximation.</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
        <p:nvSpPr>
          <p:cNvPr id="3" name="TextBox 2"/>
          <p:cNvSpPr txBox="1"/>
          <p:nvPr/>
        </p:nvSpPr>
        <p:spPr>
          <a:xfrm>
            <a:off x="0" y="3576697"/>
            <a:ext cx="9144000" cy="1815882"/>
          </a:xfrm>
          <a:prstGeom prst="rect">
            <a:avLst/>
          </a:prstGeom>
          <a:noFill/>
        </p:spPr>
        <p:txBody>
          <a:bodyPr wrap="square" rtlCol="0">
            <a:spAutoFit/>
          </a:bodyPr>
          <a:lstStyle/>
          <a:p>
            <a:r>
              <a:rPr lang="en-US" sz="2800" dirty="0" smtClean="0"/>
              <a:t>The results shows the evidence that the percentages of general medical is higher than 70%  </a:t>
            </a:r>
            <a:r>
              <a:rPr lang="en-US" sz="2800" b="1" i="1" dirty="0" smtClean="0"/>
              <a:t>(observed proportion = 80%, n= 200, p = 0.000 &lt; 0.05.  The effect size d of 0.14 indicates a small effect.</a:t>
            </a:r>
            <a:endParaRPr lang="en-US" sz="2800" b="1" i="1"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66800" y="2011740"/>
            <a:ext cx="5410200" cy="1569660"/>
          </a:xfrm>
          <a:prstGeom prst="rect">
            <a:avLst/>
          </a:prstGeom>
          <a:noFill/>
        </p:spPr>
        <p:txBody>
          <a:bodyPr wrap="square" rtlCol="0">
            <a:spAutoFit/>
          </a:bodyPr>
          <a:lstStyle/>
          <a:p>
            <a:r>
              <a:rPr lang="en-US" sz="4800" dirty="0" err="1" smtClean="0">
                <a:solidFill>
                  <a:srgbClr val="FF0000"/>
                </a:solidFill>
              </a:rPr>
              <a:t>Bivariate</a:t>
            </a:r>
            <a:r>
              <a:rPr lang="en-US" sz="4800" dirty="0" smtClean="0">
                <a:solidFill>
                  <a:srgbClr val="FF0000"/>
                </a:solidFill>
              </a:rPr>
              <a:t> Data Analysis Techniques</a:t>
            </a:r>
            <a:endParaRPr lang="en-US" sz="4800" dirty="0">
              <a:solidFill>
                <a:srgbClr val="FF0000"/>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76200"/>
            <a:ext cx="7772400" cy="646331"/>
          </a:xfrm>
          <a:prstGeom prst="rect">
            <a:avLst/>
          </a:prstGeom>
          <a:noFill/>
        </p:spPr>
        <p:txBody>
          <a:bodyPr wrap="square" rtlCol="0">
            <a:spAutoFit/>
          </a:bodyPr>
          <a:lstStyle/>
          <a:p>
            <a:r>
              <a:rPr lang="en-US" sz="3600" dirty="0" smtClean="0">
                <a:solidFill>
                  <a:srgbClr val="FF0000"/>
                </a:solidFill>
              </a:rPr>
              <a:t>1. Independent sample t-test </a:t>
            </a:r>
            <a:endParaRPr lang="en-US" sz="3600" dirty="0">
              <a:solidFill>
                <a:srgbClr val="FF0000"/>
              </a:solidFill>
            </a:endParaRPr>
          </a:p>
        </p:txBody>
      </p:sp>
      <p:sp>
        <p:nvSpPr>
          <p:cNvPr id="3" name="TextBox 2"/>
          <p:cNvSpPr txBox="1"/>
          <p:nvPr/>
        </p:nvSpPr>
        <p:spPr>
          <a:xfrm>
            <a:off x="304800" y="914400"/>
            <a:ext cx="8763000" cy="5632311"/>
          </a:xfrm>
          <a:prstGeom prst="rect">
            <a:avLst/>
          </a:prstGeom>
          <a:noFill/>
        </p:spPr>
        <p:txBody>
          <a:bodyPr wrap="square" rtlCol="0">
            <a:spAutoFit/>
          </a:bodyPr>
          <a:lstStyle/>
          <a:p>
            <a:r>
              <a:rPr lang="en-US" sz="2400" dirty="0" smtClean="0">
                <a:latin typeface="Times New Roman" pitchFamily="18" charset="0"/>
                <a:cs typeface="Times New Roman" pitchFamily="18" charset="0"/>
              </a:rPr>
              <a:t>The independent-samples t-test evaluates the difference between the population means of two independent groups. With an independent-samples, each case must have scores on two variables- the grouping variables and the test variables. We can observed the impact of one independent variables to one dependent variables.  </a:t>
            </a: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The dependent variable should be metric and measured in either interval or ratio scale and in practice researcher also use ordinal scale for dependent variable. The independent variable should be categorical with only two categories and measured in nominal scale. </a:t>
            </a:r>
          </a:p>
          <a:p>
            <a:endParaRPr lang="en-US" sz="2400" dirty="0">
              <a:latin typeface="Times New Roman" pitchFamily="18" charset="0"/>
              <a:cs typeface="Times New Roman" pitchFamily="18" charset="0"/>
            </a:endParaRPr>
          </a:p>
          <a:p>
            <a:r>
              <a:rPr lang="en-US" sz="2400" dirty="0" smtClean="0">
                <a:latin typeface="Times New Roman" pitchFamily="18" charset="0"/>
                <a:cs typeface="Times New Roman" pitchFamily="18" charset="0"/>
              </a:rPr>
              <a:t>For example</a:t>
            </a:r>
          </a:p>
          <a:p>
            <a:r>
              <a:rPr lang="en-US" sz="2400" dirty="0" smtClean="0">
                <a:latin typeface="Times New Roman" pitchFamily="18" charset="0"/>
                <a:cs typeface="Times New Roman" pitchFamily="18" charset="0"/>
              </a:rPr>
              <a:t>If the researcher want to test whether the income of male and female is different then he/she can use independent sample t-test.</a:t>
            </a:r>
          </a:p>
          <a:p>
            <a:r>
              <a:rPr lang="en-US" sz="2400" dirty="0" smtClean="0">
                <a:latin typeface="Times New Roman" pitchFamily="18" charset="0"/>
                <a:cs typeface="Times New Roman" pitchFamily="18" charset="0"/>
              </a:rPr>
              <a:t>The dependent variable is income and independent variable is gender.</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ight Arrow 3"/>
          <p:cNvSpPr/>
          <p:nvPr/>
        </p:nvSpPr>
        <p:spPr>
          <a:xfrm>
            <a:off x="3124200" y="1295400"/>
            <a:ext cx="25908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304800" y="2281535"/>
            <a:ext cx="8610600" cy="461665"/>
          </a:xfrm>
          <a:prstGeom prst="rect">
            <a:avLst/>
          </a:prstGeom>
          <a:noFill/>
        </p:spPr>
        <p:txBody>
          <a:bodyPr wrap="square" rtlCol="0">
            <a:spAutoFit/>
          </a:bodyPr>
          <a:lstStyle/>
          <a:p>
            <a:r>
              <a:rPr lang="en-US" sz="2400" dirty="0" smtClean="0"/>
              <a:t>Fig: Statistical model for Impact of gender on income of the peoples</a:t>
            </a:r>
            <a:endParaRPr lang="en-US" sz="2400" dirty="0"/>
          </a:p>
        </p:txBody>
      </p:sp>
      <p:sp>
        <p:nvSpPr>
          <p:cNvPr id="8" name="TextBox 7"/>
          <p:cNvSpPr txBox="1"/>
          <p:nvPr/>
        </p:nvSpPr>
        <p:spPr>
          <a:xfrm>
            <a:off x="457200" y="2819400"/>
            <a:ext cx="8229600" cy="2862322"/>
          </a:xfrm>
          <a:prstGeom prst="rect">
            <a:avLst/>
          </a:prstGeom>
          <a:noFill/>
        </p:spPr>
        <p:txBody>
          <a:bodyPr wrap="square" rtlCol="0">
            <a:spAutoFit/>
          </a:bodyPr>
          <a:lstStyle/>
          <a:p>
            <a:r>
              <a:rPr lang="en-US" sz="2000" dirty="0" smtClean="0"/>
              <a:t>Assumption for the independent –samples t-test</a:t>
            </a:r>
          </a:p>
          <a:p>
            <a:pPr marL="342900" indent="-342900">
              <a:buAutoNum type="arabicPeriod"/>
            </a:pPr>
            <a:r>
              <a:rPr lang="en-US" sz="2000" dirty="0" smtClean="0"/>
              <a:t>the test variable is normally distributed in each of the two populations as defined by the grouping/categorical variable)</a:t>
            </a:r>
          </a:p>
          <a:p>
            <a:pPr marL="342900" indent="-342900">
              <a:buAutoNum type="arabicPeriod"/>
            </a:pPr>
            <a:r>
              <a:rPr lang="en-US" sz="2000" dirty="0" smtClean="0"/>
              <a:t>The variances of the normally distributed test variables for the population are equal.</a:t>
            </a:r>
          </a:p>
          <a:p>
            <a:pPr marL="342900" indent="-342900">
              <a:buAutoNum type="arabicPeriod"/>
            </a:pPr>
            <a:r>
              <a:rPr lang="en-US" sz="2000" dirty="0" smtClean="0"/>
              <a:t>The case represents a random sample from the population and the sores on the test variables are independent of each other.</a:t>
            </a:r>
          </a:p>
          <a:p>
            <a:pPr marL="342900" indent="-342900">
              <a:buAutoNum type="arabicPeriod"/>
            </a:pPr>
            <a:r>
              <a:rPr lang="en-US" sz="2000" dirty="0" smtClean="0"/>
              <a:t>The sample size of two sample may or may not be equal.</a:t>
            </a:r>
            <a:br>
              <a:rPr lang="en-US" sz="2000" dirty="0" smtClean="0"/>
            </a:br>
            <a:endParaRPr lang="en-US" sz="2000" dirty="0"/>
          </a:p>
        </p:txBody>
      </p:sp>
      <p:sp>
        <p:nvSpPr>
          <p:cNvPr id="9" name="Rectangle 8"/>
          <p:cNvSpPr/>
          <p:nvPr/>
        </p:nvSpPr>
        <p:spPr>
          <a:xfrm>
            <a:off x="762000" y="990600"/>
            <a:ext cx="23622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Independent variable: Gender </a:t>
            </a:r>
            <a:endParaRPr lang="en-US" b="1" dirty="0">
              <a:solidFill>
                <a:schemeClr val="bg1"/>
              </a:solidFill>
            </a:endParaRPr>
          </a:p>
        </p:txBody>
      </p:sp>
      <p:sp>
        <p:nvSpPr>
          <p:cNvPr id="11" name="Rectangle 10"/>
          <p:cNvSpPr/>
          <p:nvPr/>
        </p:nvSpPr>
        <p:spPr>
          <a:xfrm>
            <a:off x="5715000" y="990600"/>
            <a:ext cx="25146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bg1"/>
                </a:solidFill>
              </a:rPr>
              <a:t>Dependent variable: Income </a:t>
            </a:r>
            <a:endParaRPr lang="en-US" sz="2000" b="1" dirty="0">
              <a:solidFill>
                <a:schemeClr val="bg1"/>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9394" name="Object 2"/>
          <p:cNvGraphicFramePr>
            <a:graphicFrameLocks noChangeAspect="1"/>
          </p:cNvGraphicFramePr>
          <p:nvPr/>
        </p:nvGraphicFramePr>
        <p:xfrm>
          <a:off x="533400" y="990600"/>
          <a:ext cx="8001000" cy="2667000"/>
        </p:xfrm>
        <a:graphic>
          <a:graphicData uri="http://schemas.openxmlformats.org/presentationml/2006/ole">
            <mc:AlternateContent xmlns:mc="http://schemas.openxmlformats.org/markup-compatibility/2006">
              <mc:Choice xmlns:v="urn:schemas-microsoft-com:vml" Requires="v">
                <p:oleObj spid="_x0000_s59409" name="Equation" r:id="rId3" imgW="2361960" imgH="1460160" progId="Equation.3">
                  <p:embed/>
                </p:oleObj>
              </mc:Choice>
              <mc:Fallback>
                <p:oleObj name="Equation" r:id="rId3" imgW="2361960" imgH="146016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990600"/>
                        <a:ext cx="8001000"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 name="TextBox 2"/>
          <p:cNvSpPr txBox="1"/>
          <p:nvPr/>
        </p:nvSpPr>
        <p:spPr>
          <a:xfrm>
            <a:off x="685800" y="76200"/>
            <a:ext cx="7696200" cy="954107"/>
          </a:xfrm>
          <a:prstGeom prst="rect">
            <a:avLst/>
          </a:prstGeom>
          <a:noFill/>
        </p:spPr>
        <p:txBody>
          <a:bodyPr wrap="square" rtlCol="0">
            <a:spAutoFit/>
          </a:bodyPr>
          <a:lstStyle/>
          <a:p>
            <a:r>
              <a:rPr lang="en-US" sz="2800" dirty="0" smtClean="0">
                <a:solidFill>
                  <a:srgbClr val="FF0000"/>
                </a:solidFill>
              </a:rPr>
              <a:t>Effect size statistics for the independent-samples t-test</a:t>
            </a:r>
            <a:endParaRPr lang="en-US" sz="2800" dirty="0">
              <a:solidFill>
                <a:srgbClr val="FF0000"/>
              </a:solidFill>
            </a:endParaRPr>
          </a:p>
        </p:txBody>
      </p:sp>
      <p:graphicFrame>
        <p:nvGraphicFramePr>
          <p:cNvPr id="59395" name="Object 3"/>
          <p:cNvGraphicFramePr>
            <a:graphicFrameLocks noChangeAspect="1"/>
          </p:cNvGraphicFramePr>
          <p:nvPr/>
        </p:nvGraphicFramePr>
        <p:xfrm>
          <a:off x="457200" y="3733800"/>
          <a:ext cx="4495800" cy="1301750"/>
        </p:xfrm>
        <a:graphic>
          <a:graphicData uri="http://schemas.openxmlformats.org/presentationml/2006/ole">
            <mc:AlternateContent xmlns:mc="http://schemas.openxmlformats.org/markup-compatibility/2006">
              <mc:Choice xmlns:v="urn:schemas-microsoft-com:vml" Requires="v">
                <p:oleObj spid="_x0000_s59410" name="Equation" r:id="rId5" imgW="1066680" imgH="444240" progId="Equation.3">
                  <p:embed/>
                </p:oleObj>
              </mc:Choice>
              <mc:Fallback>
                <p:oleObj name="Equation" r:id="rId5" imgW="1066680" imgH="44424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 y="3733800"/>
                        <a:ext cx="4495800" cy="1301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 name="Object 5"/>
          <p:cNvGraphicFramePr>
            <a:graphicFrameLocks noChangeAspect="1"/>
          </p:cNvGraphicFramePr>
          <p:nvPr/>
        </p:nvGraphicFramePr>
        <p:xfrm>
          <a:off x="76200" y="5410201"/>
          <a:ext cx="1552575" cy="1219199"/>
        </p:xfrm>
        <a:graphic>
          <a:graphicData uri="http://schemas.openxmlformats.org/presentationml/2006/ole">
            <mc:AlternateContent xmlns:mc="http://schemas.openxmlformats.org/markup-compatibility/2006">
              <mc:Choice xmlns:v="urn:schemas-microsoft-com:vml" Requires="v">
                <p:oleObj spid="_x0000_s59411" name="Equation" r:id="rId7" imgW="596880" imgH="698400" progId="Equation.3">
                  <p:embed/>
                </p:oleObj>
              </mc:Choice>
              <mc:Fallback>
                <p:oleObj name="Equation" r:id="rId7" imgW="596880" imgH="698400"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200" y="5410201"/>
                        <a:ext cx="1552575" cy="1219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TextBox 6"/>
          <p:cNvSpPr txBox="1"/>
          <p:nvPr/>
        </p:nvSpPr>
        <p:spPr>
          <a:xfrm>
            <a:off x="1524000" y="5429071"/>
            <a:ext cx="7620000" cy="1200329"/>
          </a:xfrm>
          <a:prstGeom prst="rect">
            <a:avLst/>
          </a:prstGeom>
          <a:noFill/>
        </p:spPr>
        <p:txBody>
          <a:bodyPr wrap="square" rtlCol="0">
            <a:spAutoFit/>
          </a:bodyPr>
          <a:lstStyle/>
          <a:p>
            <a:r>
              <a:rPr lang="en-US" sz="2400" dirty="0" smtClean="0"/>
              <a:t>Small effect (this effect explains 1% of the total variance)</a:t>
            </a:r>
          </a:p>
          <a:p>
            <a:r>
              <a:rPr lang="en-US" sz="2400" dirty="0" smtClean="0"/>
              <a:t>Medium effect (this effect explains 9% of the total variance)</a:t>
            </a:r>
          </a:p>
          <a:p>
            <a:r>
              <a:rPr lang="en-US" sz="2400" dirty="0" smtClean="0"/>
              <a:t>Large effect (this effect explains 25% of the total variance)</a:t>
            </a:r>
            <a:endParaRPr lang="en-US" sz="2400"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762000"/>
            <a:ext cx="8458200" cy="2677656"/>
          </a:xfrm>
          <a:prstGeom prst="rect">
            <a:avLst/>
          </a:prstGeom>
          <a:noFill/>
        </p:spPr>
        <p:txBody>
          <a:bodyPr wrap="square" rtlCol="0">
            <a:spAutoFit/>
          </a:bodyPr>
          <a:lstStyle/>
          <a:p>
            <a:pPr algn="ctr"/>
            <a:r>
              <a:rPr lang="en-US" sz="2400" dirty="0" smtClean="0">
                <a:latin typeface="Times New Roman" pitchFamily="18" charset="0"/>
                <a:cs typeface="Times New Roman" pitchFamily="18" charset="0"/>
              </a:rPr>
              <a:t> </a:t>
            </a:r>
          </a:p>
          <a:p>
            <a:r>
              <a:rPr lang="en-US" sz="2400" dirty="0" smtClean="0">
                <a:latin typeface="Times New Roman" pitchFamily="18" charset="0"/>
                <a:cs typeface="Times New Roman" pitchFamily="18" charset="0"/>
              </a:rPr>
              <a:t>Use the </a:t>
            </a:r>
            <a:r>
              <a:rPr lang="en-US" sz="2400" dirty="0">
                <a:latin typeface="Times New Roman" pitchFamily="18" charset="0"/>
                <a:cs typeface="Times New Roman" pitchFamily="18" charset="0"/>
              </a:rPr>
              <a:t>H</a:t>
            </a:r>
            <a:r>
              <a:rPr lang="en-US" sz="2400" dirty="0" smtClean="0">
                <a:latin typeface="Times New Roman" pitchFamily="18" charset="0"/>
                <a:cs typeface="Times New Roman" pitchFamily="18" charset="0"/>
              </a:rPr>
              <a:t>ospital database</a:t>
            </a:r>
          </a:p>
          <a:p>
            <a:endParaRPr lang="en-US" sz="2400" dirty="0">
              <a:latin typeface="Times New Roman" pitchFamily="18" charset="0"/>
              <a:cs typeface="Times New Roman" pitchFamily="18" charset="0"/>
            </a:endParaRPr>
          </a:p>
          <a:p>
            <a:r>
              <a:rPr lang="en-US" sz="2400" dirty="0" smtClean="0">
                <a:latin typeface="Times New Roman" pitchFamily="18" charset="0"/>
                <a:cs typeface="Times New Roman" pitchFamily="18" charset="0"/>
              </a:rPr>
              <a:t>From the hospital database think one research question and test the validity of the research question that your have generated and make the conclusions and discuss the implication of research question. </a:t>
            </a:r>
          </a:p>
          <a:p>
            <a:endParaRPr lang="en-US" sz="2400" dirty="0">
              <a:latin typeface="Times New Roman" pitchFamily="18" charset="0"/>
              <a:cs typeface="Times New Roman" pitchFamily="18" charset="0"/>
            </a:endParaRPr>
          </a:p>
        </p:txBody>
      </p:sp>
      <p:sp>
        <p:nvSpPr>
          <p:cNvPr id="3" name="Rectangle 2"/>
          <p:cNvSpPr/>
          <p:nvPr/>
        </p:nvSpPr>
        <p:spPr>
          <a:xfrm>
            <a:off x="152400" y="3581400"/>
            <a:ext cx="8153400" cy="461665"/>
          </a:xfrm>
          <a:prstGeom prst="rect">
            <a:avLst/>
          </a:prstGeom>
        </p:spPr>
        <p:txBody>
          <a:bodyPr wrap="square">
            <a:spAutoFit/>
          </a:bodyPr>
          <a:lstStyle/>
          <a:p>
            <a:pPr lvl="0"/>
            <a:r>
              <a:rPr lang="en-US" sz="2400" dirty="0" smtClean="0">
                <a:solidFill>
                  <a:prstClr val="black"/>
                </a:solidFill>
                <a:latin typeface="Times New Roman" pitchFamily="18" charset="0"/>
                <a:cs typeface="Times New Roman" pitchFamily="18" charset="0"/>
              </a:rPr>
              <a:t>Generate one Research </a:t>
            </a:r>
            <a:r>
              <a:rPr lang="en-US" sz="2400" dirty="0">
                <a:solidFill>
                  <a:prstClr val="black"/>
                </a:solidFill>
                <a:latin typeface="Times New Roman" pitchFamily="18" charset="0"/>
                <a:cs typeface="Times New Roman" pitchFamily="18" charset="0"/>
              </a:rPr>
              <a:t>Question</a:t>
            </a:r>
            <a:r>
              <a:rPr lang="en-US" sz="2400" dirty="0" smtClean="0">
                <a:solidFill>
                  <a:prstClr val="black"/>
                </a:solidFill>
                <a:latin typeface="Times New Roman" pitchFamily="18" charset="0"/>
                <a:cs typeface="Times New Roman" pitchFamily="18" charset="0"/>
              </a:rPr>
              <a:t>:</a:t>
            </a:r>
            <a:endParaRPr lang="en-US" sz="2400" dirty="0">
              <a:solidFill>
                <a:prstClr val="black"/>
              </a:solidFill>
              <a:latin typeface="Times New Roman" pitchFamily="18" charset="0"/>
              <a:cs typeface="Times New Roman" pitchFamily="18" charset="0"/>
            </a:endParaRPr>
          </a:p>
        </p:txBody>
      </p:sp>
      <p:sp>
        <p:nvSpPr>
          <p:cNvPr id="4" name="Rectangle 3"/>
          <p:cNvSpPr/>
          <p:nvPr/>
        </p:nvSpPr>
        <p:spPr>
          <a:xfrm>
            <a:off x="152400" y="4648200"/>
            <a:ext cx="8763000" cy="461665"/>
          </a:xfrm>
          <a:prstGeom prst="rect">
            <a:avLst/>
          </a:prstGeom>
        </p:spPr>
        <p:txBody>
          <a:bodyPr wrap="square">
            <a:spAutoFit/>
          </a:bodyPr>
          <a:lstStyle/>
          <a:p>
            <a:pPr lvl="0"/>
            <a:r>
              <a:rPr lang="en-US" sz="2400" dirty="0" smtClean="0">
                <a:solidFill>
                  <a:prstClr val="black"/>
                </a:solidFill>
                <a:latin typeface="Times New Roman" pitchFamily="18" charset="0"/>
                <a:cs typeface="Times New Roman" pitchFamily="18" charset="0"/>
              </a:rPr>
              <a:t>Formulate Null and alternative hypothesis for this research question</a:t>
            </a:r>
            <a:endParaRPr lang="en-US" sz="2400" dirty="0">
              <a:solidFill>
                <a:prstClr val="black"/>
              </a:solidFill>
              <a:latin typeface="Times New Roman" pitchFamily="18" charset="0"/>
              <a:cs typeface="Times New Roman" pitchFamily="18" charset="0"/>
            </a:endParaRPr>
          </a:p>
        </p:txBody>
      </p:sp>
      <p:sp>
        <p:nvSpPr>
          <p:cNvPr id="6" name="Rectangle 5"/>
          <p:cNvSpPr/>
          <p:nvPr/>
        </p:nvSpPr>
        <p:spPr>
          <a:xfrm>
            <a:off x="152400" y="5562600"/>
            <a:ext cx="8991600" cy="461665"/>
          </a:xfrm>
          <a:prstGeom prst="rect">
            <a:avLst/>
          </a:prstGeom>
        </p:spPr>
        <p:txBody>
          <a:bodyPr wrap="square">
            <a:spAutoFit/>
          </a:bodyPr>
          <a:lstStyle/>
          <a:p>
            <a:r>
              <a:rPr lang="en-US" sz="2400" dirty="0" smtClean="0">
                <a:latin typeface="Times New Roman" pitchFamily="18" charset="0"/>
                <a:cs typeface="Times New Roman" pitchFamily="18" charset="0"/>
              </a:rPr>
              <a:t>Make the conclusions and discuss the implication of research question. </a:t>
            </a:r>
            <a:endParaRPr lang="en-US" sz="2400" dirty="0"/>
          </a:p>
        </p:txBody>
      </p:sp>
      <p:sp>
        <p:nvSpPr>
          <p:cNvPr id="7" name="TextBox 6"/>
          <p:cNvSpPr txBox="1"/>
          <p:nvPr/>
        </p:nvSpPr>
        <p:spPr>
          <a:xfrm>
            <a:off x="533400" y="76200"/>
            <a:ext cx="7772400" cy="584775"/>
          </a:xfrm>
          <a:prstGeom prst="rect">
            <a:avLst/>
          </a:prstGeom>
          <a:noFill/>
        </p:spPr>
        <p:txBody>
          <a:bodyPr wrap="square" rtlCol="0">
            <a:spAutoFit/>
          </a:bodyPr>
          <a:lstStyle/>
          <a:p>
            <a:r>
              <a:rPr lang="en-US" sz="3200" dirty="0" smtClean="0">
                <a:solidFill>
                  <a:srgbClr val="FF0000"/>
                </a:solidFill>
              </a:rPr>
              <a:t>Independent- sample t-test in SPSS </a:t>
            </a:r>
            <a:endParaRPr lang="en-US" sz="3200" dirty="0">
              <a:solidFill>
                <a:srgbClr val="FF0000"/>
              </a:solidFill>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621268"/>
            <a:ext cx="8458200" cy="830997"/>
          </a:xfrm>
          <a:prstGeom prst="rect">
            <a:avLst/>
          </a:prstGeom>
        </p:spPr>
        <p:txBody>
          <a:bodyPr wrap="square">
            <a:spAutoFit/>
          </a:bodyPr>
          <a:lstStyle/>
          <a:p>
            <a:r>
              <a:rPr lang="en-US" sz="2400" dirty="0" smtClean="0">
                <a:solidFill>
                  <a:srgbClr val="FF0000"/>
                </a:solidFill>
                <a:latin typeface="Times New Roman" pitchFamily="18" charset="0"/>
                <a:cs typeface="Times New Roman" pitchFamily="18" charset="0"/>
              </a:rPr>
              <a:t>Research Question: </a:t>
            </a:r>
            <a:r>
              <a:rPr lang="en-US" sz="2400" dirty="0" smtClean="0">
                <a:solidFill>
                  <a:prstClr val="black"/>
                </a:solidFill>
                <a:latin typeface="Times New Roman" pitchFamily="18" charset="0"/>
                <a:cs typeface="Times New Roman" pitchFamily="18" charset="0"/>
              </a:rPr>
              <a:t>Does average number of out patients differ between general medical and psychiatric medical. </a:t>
            </a:r>
            <a:endParaRPr lang="en-US" sz="2400" dirty="0"/>
          </a:p>
        </p:txBody>
      </p:sp>
      <p:graphicFrame>
        <p:nvGraphicFramePr>
          <p:cNvPr id="46082" name="Object 2"/>
          <p:cNvGraphicFramePr>
            <a:graphicFrameLocks noChangeAspect="1"/>
          </p:cNvGraphicFramePr>
          <p:nvPr/>
        </p:nvGraphicFramePr>
        <p:xfrm>
          <a:off x="1717675" y="1447800"/>
          <a:ext cx="3159125" cy="1219200"/>
        </p:xfrm>
        <a:graphic>
          <a:graphicData uri="http://schemas.openxmlformats.org/presentationml/2006/ole">
            <mc:AlternateContent xmlns:mc="http://schemas.openxmlformats.org/markup-compatibility/2006">
              <mc:Choice xmlns:v="urn:schemas-microsoft-com:vml" Requires="v">
                <p:oleObj spid="_x0000_s60423" name="Equation" r:id="rId3" imgW="799920" imgH="457200" progId="Equation.3">
                  <p:embed/>
                </p:oleObj>
              </mc:Choice>
              <mc:Fallback>
                <p:oleObj name="Equation" r:id="rId3" imgW="799920" imgH="4572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17675" y="1447800"/>
                        <a:ext cx="3159125"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TextBox 6"/>
          <p:cNvSpPr txBox="1"/>
          <p:nvPr/>
        </p:nvSpPr>
        <p:spPr>
          <a:xfrm>
            <a:off x="152400" y="2971800"/>
            <a:ext cx="1600200" cy="369332"/>
          </a:xfrm>
          <a:prstGeom prst="rect">
            <a:avLst/>
          </a:prstGeom>
          <a:noFill/>
        </p:spPr>
        <p:txBody>
          <a:bodyPr wrap="square" rtlCol="0">
            <a:spAutoFit/>
          </a:bodyPr>
          <a:lstStyle/>
          <a:p>
            <a:r>
              <a:rPr lang="en-US" dirty="0" smtClean="0">
                <a:latin typeface="Times New Roman" pitchFamily="18" charset="0"/>
                <a:cs typeface="Times New Roman" pitchFamily="18" charset="0"/>
              </a:rPr>
              <a:t>Analyze </a:t>
            </a:r>
            <a:endParaRPr lang="en-US" dirty="0">
              <a:latin typeface="Times New Roman" pitchFamily="18" charset="0"/>
              <a:cs typeface="Times New Roman" pitchFamily="18" charset="0"/>
            </a:endParaRPr>
          </a:p>
        </p:txBody>
      </p:sp>
      <p:sp>
        <p:nvSpPr>
          <p:cNvPr id="8" name="Right Arrow 7"/>
          <p:cNvSpPr/>
          <p:nvPr/>
        </p:nvSpPr>
        <p:spPr>
          <a:xfrm>
            <a:off x="1066800" y="3124200"/>
            <a:ext cx="533400" cy="76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9" name="TextBox 8"/>
          <p:cNvSpPr txBox="1"/>
          <p:nvPr/>
        </p:nvSpPr>
        <p:spPr>
          <a:xfrm>
            <a:off x="1828800" y="2971800"/>
            <a:ext cx="1752600" cy="369332"/>
          </a:xfrm>
          <a:prstGeom prst="rect">
            <a:avLst/>
          </a:prstGeom>
          <a:noFill/>
        </p:spPr>
        <p:txBody>
          <a:bodyPr wrap="square" rtlCol="0">
            <a:spAutoFit/>
          </a:bodyPr>
          <a:lstStyle/>
          <a:p>
            <a:r>
              <a:rPr lang="en-US" dirty="0" smtClean="0">
                <a:latin typeface="Times New Roman" pitchFamily="18" charset="0"/>
                <a:cs typeface="Times New Roman" pitchFamily="18" charset="0"/>
              </a:rPr>
              <a:t>Compare mean</a:t>
            </a:r>
            <a:endParaRPr lang="en-US" dirty="0">
              <a:latin typeface="Times New Roman" pitchFamily="18" charset="0"/>
              <a:cs typeface="Times New Roman" pitchFamily="18" charset="0"/>
            </a:endParaRPr>
          </a:p>
        </p:txBody>
      </p:sp>
      <p:sp>
        <p:nvSpPr>
          <p:cNvPr id="10" name="TextBox 9"/>
          <p:cNvSpPr txBox="1"/>
          <p:nvPr/>
        </p:nvSpPr>
        <p:spPr>
          <a:xfrm>
            <a:off x="4495800" y="2983468"/>
            <a:ext cx="2895600" cy="369332"/>
          </a:xfrm>
          <a:prstGeom prst="rect">
            <a:avLst/>
          </a:prstGeom>
          <a:noFill/>
        </p:spPr>
        <p:txBody>
          <a:bodyPr wrap="square" rtlCol="0">
            <a:spAutoFit/>
          </a:bodyPr>
          <a:lstStyle/>
          <a:p>
            <a:r>
              <a:rPr lang="en-US" dirty="0" smtClean="0">
                <a:latin typeface="Times New Roman" pitchFamily="18" charset="0"/>
                <a:cs typeface="Times New Roman" pitchFamily="18" charset="0"/>
              </a:rPr>
              <a:t>Independent-samples t-test </a:t>
            </a:r>
            <a:endParaRPr lang="en-US" dirty="0">
              <a:latin typeface="Times New Roman" pitchFamily="18" charset="0"/>
              <a:cs typeface="Times New Roman" pitchFamily="18" charset="0"/>
            </a:endParaRPr>
          </a:p>
        </p:txBody>
      </p:sp>
      <p:sp>
        <p:nvSpPr>
          <p:cNvPr id="11" name="Right Arrow 10"/>
          <p:cNvSpPr/>
          <p:nvPr/>
        </p:nvSpPr>
        <p:spPr>
          <a:xfrm>
            <a:off x="3886200" y="3124200"/>
            <a:ext cx="533400" cy="76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2" name="TextBox 11"/>
          <p:cNvSpPr txBox="1"/>
          <p:nvPr/>
        </p:nvSpPr>
        <p:spPr>
          <a:xfrm>
            <a:off x="228600" y="3397984"/>
            <a:ext cx="8458200" cy="2246769"/>
          </a:xfrm>
          <a:prstGeom prst="rect">
            <a:avLst/>
          </a:prstGeom>
          <a:noFill/>
        </p:spPr>
        <p:txBody>
          <a:bodyPr wrap="square" rtlCol="0">
            <a:spAutoFit/>
          </a:bodyPr>
          <a:lstStyle/>
          <a:p>
            <a:r>
              <a:rPr lang="en-US" sz="2000" dirty="0" smtClean="0">
                <a:latin typeface="Times New Roman" pitchFamily="18" charset="0"/>
                <a:cs typeface="Times New Roman" pitchFamily="18" charset="0"/>
              </a:rPr>
              <a:t>Then from comprehensive list of variables in the left side of the box select the dependent variable   and send to right  text variables (s) box and then select the independent variable (grouping variable) and send to grouping variable box and click on define groups and type the code of each categories in group 1 and group 2 box and click on  continue and then OK </a:t>
            </a:r>
          </a:p>
          <a:p>
            <a:endParaRPr lang="en-US" sz="2000" dirty="0">
              <a:latin typeface="Times New Roman" pitchFamily="18" charset="0"/>
              <a:cs typeface="Times New Roman" pitchFamily="18" charset="0"/>
            </a:endParaRPr>
          </a:p>
          <a:p>
            <a:r>
              <a:rPr lang="en-US" sz="2000" dirty="0" smtClean="0">
                <a:latin typeface="Times New Roman" pitchFamily="18" charset="0"/>
                <a:cs typeface="Times New Roman" pitchFamily="18" charset="0"/>
              </a:rPr>
              <a:t>Then following output will  generate by SPSS</a:t>
            </a:r>
            <a:endParaRPr lang="en-US" sz="2000" dirty="0">
              <a:latin typeface="Times New Roman" pitchFamily="18" charset="0"/>
              <a:cs typeface="Times New Roman" pitchFamily="18" charset="0"/>
            </a:endParaRPr>
          </a:p>
        </p:txBody>
      </p:sp>
      <p:sp>
        <p:nvSpPr>
          <p:cNvPr id="13" name="Rectangle 12"/>
          <p:cNvSpPr/>
          <p:nvPr/>
        </p:nvSpPr>
        <p:spPr>
          <a:xfrm>
            <a:off x="228600" y="5921514"/>
            <a:ext cx="8610600" cy="707886"/>
          </a:xfrm>
          <a:prstGeom prst="rect">
            <a:avLst/>
          </a:prstGeom>
        </p:spPr>
        <p:txBody>
          <a:bodyPr wrap="square">
            <a:spAutoFit/>
          </a:bodyPr>
          <a:lstStyle/>
          <a:p>
            <a:r>
              <a:rPr lang="en-US" sz="2000" dirty="0" smtClean="0">
                <a:latin typeface="Times New Roman" pitchFamily="18" charset="0"/>
                <a:cs typeface="Times New Roman" pitchFamily="18" charset="0"/>
              </a:rPr>
              <a:t>Note : In independent sample t-test, SPSS obtained the two tailed p- value if you need p-value for one tailed then divide  the two tailed p-value by 2. </a:t>
            </a:r>
          </a:p>
        </p:txBody>
      </p:sp>
      <p:sp>
        <p:nvSpPr>
          <p:cNvPr id="14" name="Rectangle 13"/>
          <p:cNvSpPr/>
          <p:nvPr/>
        </p:nvSpPr>
        <p:spPr>
          <a:xfrm>
            <a:off x="685800" y="-98286"/>
            <a:ext cx="7499169" cy="707886"/>
          </a:xfrm>
          <a:prstGeom prst="rect">
            <a:avLst/>
          </a:prstGeom>
        </p:spPr>
        <p:txBody>
          <a:bodyPr wrap="none">
            <a:spAutoFit/>
          </a:bodyPr>
          <a:lstStyle/>
          <a:p>
            <a:r>
              <a:rPr lang="en-US" sz="4000" dirty="0" smtClean="0">
                <a:solidFill>
                  <a:srgbClr val="FF0000"/>
                </a:solidFill>
                <a:latin typeface="Times New Roman" pitchFamily="18" charset="0"/>
                <a:cs typeface="Times New Roman" pitchFamily="18" charset="0"/>
              </a:rPr>
              <a:t>Independent-samples t-test in SPSS</a:t>
            </a:r>
            <a:endParaRPr lang="en-US" sz="4000" dirty="0">
              <a:solidFill>
                <a:srgbClr val="FF0000"/>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1730514"/>
            <a:ext cx="6716198" cy="707886"/>
          </a:xfrm>
          <a:prstGeom prst="rect">
            <a:avLst/>
          </a:prstGeom>
        </p:spPr>
        <p:txBody>
          <a:bodyPr wrap="none">
            <a:spAutoFit/>
          </a:bodyPr>
          <a:lstStyle/>
          <a:p>
            <a:r>
              <a:rPr lang="en-US" sz="4000" dirty="0" smtClean="0">
                <a:solidFill>
                  <a:srgbClr val="FF0000"/>
                </a:solidFill>
              </a:rPr>
              <a:t>Concepts on Hypothesis testing</a:t>
            </a:r>
            <a:endParaRPr lang="en-US" sz="4000" dirty="0">
              <a:solidFill>
                <a:srgbClr val="FF0000"/>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52401" y="228600"/>
          <a:ext cx="8686800" cy="1255556"/>
        </p:xfrm>
        <a:graphic>
          <a:graphicData uri="http://schemas.openxmlformats.org/drawingml/2006/table">
            <a:tbl>
              <a:tblPr/>
              <a:tblGrid>
                <a:gridCol w="2053087"/>
                <a:gridCol w="1850366"/>
                <a:gridCol w="828136"/>
                <a:gridCol w="866954"/>
                <a:gridCol w="1466491"/>
                <a:gridCol w="1621766"/>
              </a:tblGrid>
              <a:tr h="329039">
                <a:tc>
                  <a:txBody>
                    <a:bodyPr/>
                    <a:lstStyle/>
                    <a:p>
                      <a:pPr algn="ctr" fontAlgn="b"/>
                      <a:r>
                        <a:rPr lang="en-US" sz="1600" b="0" i="0" u="none" strike="noStrike" dirty="0">
                          <a:solidFill>
                            <a:srgbClr val="000000"/>
                          </a:solidFill>
                          <a:latin typeface="Calibri"/>
                        </a:rPr>
                        <a:t> </a:t>
                      </a:r>
                    </a:p>
                  </a:txBody>
                  <a:tcPr marL="9089" marR="9089" marT="9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latin typeface="Calibri"/>
                        </a:rPr>
                        <a:t> </a:t>
                      </a:r>
                    </a:p>
                  </a:txBody>
                  <a:tcPr marL="9089" marR="9089" marT="9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Group Statistics</a:t>
                      </a:r>
                    </a:p>
                  </a:txBody>
                  <a:tcPr marL="9089" marR="9089" marT="9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 </a:t>
                      </a:r>
                    </a:p>
                  </a:txBody>
                  <a:tcPr marL="9089" marR="9089" marT="9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 </a:t>
                      </a:r>
                    </a:p>
                  </a:txBody>
                  <a:tcPr marL="9089" marR="9089" marT="9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 </a:t>
                      </a:r>
                    </a:p>
                  </a:txBody>
                  <a:tcPr marL="9089" marR="9089" marT="9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1789">
                <a:tc>
                  <a:txBody>
                    <a:bodyPr/>
                    <a:lstStyle/>
                    <a:p>
                      <a:pPr algn="ctr" fontAlgn="b"/>
                      <a:r>
                        <a:rPr lang="en-US" sz="1600" b="0" i="0" u="none" strike="noStrike">
                          <a:solidFill>
                            <a:srgbClr val="000000"/>
                          </a:solidFill>
                          <a:latin typeface="Calibri"/>
                        </a:rPr>
                        <a:t> </a:t>
                      </a:r>
                    </a:p>
                  </a:txBody>
                  <a:tcPr marL="9089" marR="9089" marT="9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Type of hospital</a:t>
                      </a:r>
                    </a:p>
                  </a:txBody>
                  <a:tcPr marL="9089" marR="9089" marT="9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N</a:t>
                      </a:r>
                    </a:p>
                  </a:txBody>
                  <a:tcPr marL="9089" marR="9089" marT="9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Mean</a:t>
                      </a:r>
                    </a:p>
                  </a:txBody>
                  <a:tcPr marL="9089" marR="9089" marT="9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Std. Deviation</a:t>
                      </a:r>
                    </a:p>
                  </a:txBody>
                  <a:tcPr marL="9089" marR="9089" marT="9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Std. Error Mean</a:t>
                      </a:r>
                    </a:p>
                  </a:txBody>
                  <a:tcPr marL="9089" marR="9089" marT="9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1789">
                <a:tc>
                  <a:txBody>
                    <a:bodyPr/>
                    <a:lstStyle/>
                    <a:p>
                      <a:pPr algn="ctr" fontAlgn="b"/>
                      <a:r>
                        <a:rPr lang="en-US" sz="1600" b="0" i="0" u="none" strike="noStrike">
                          <a:solidFill>
                            <a:srgbClr val="000000"/>
                          </a:solidFill>
                          <a:latin typeface="Calibri"/>
                        </a:rPr>
                        <a:t>Number of outpatients</a:t>
                      </a:r>
                    </a:p>
                  </a:txBody>
                  <a:tcPr marL="9089" marR="9089" marT="9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latin typeface="Calibri"/>
                        </a:rPr>
                        <a:t>General Medical</a:t>
                      </a:r>
                    </a:p>
                  </a:txBody>
                  <a:tcPr marL="9089" marR="9089" marT="9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168</a:t>
                      </a:r>
                    </a:p>
                  </a:txBody>
                  <a:tcPr marL="9089" marR="9089" marT="9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latin typeface="Calibri"/>
                        </a:rPr>
                        <a:t>113223</a:t>
                      </a:r>
                    </a:p>
                  </a:txBody>
                  <a:tcPr marL="9089" marR="9089" marT="9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123263</a:t>
                      </a:r>
                    </a:p>
                  </a:txBody>
                  <a:tcPr marL="9089" marR="9089" marT="9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9510</a:t>
                      </a:r>
                    </a:p>
                  </a:txBody>
                  <a:tcPr marL="9089" marR="9089" marT="9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1789">
                <a:tc>
                  <a:txBody>
                    <a:bodyPr/>
                    <a:lstStyle/>
                    <a:p>
                      <a:pPr algn="ctr" fontAlgn="b"/>
                      <a:r>
                        <a:rPr lang="en-US" sz="1600" b="0" i="0" u="none" strike="noStrike">
                          <a:solidFill>
                            <a:srgbClr val="000000"/>
                          </a:solidFill>
                          <a:latin typeface="Calibri"/>
                        </a:rPr>
                        <a:t> </a:t>
                      </a:r>
                    </a:p>
                  </a:txBody>
                  <a:tcPr marL="9089" marR="9089" marT="9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Psychiatric</a:t>
                      </a:r>
                    </a:p>
                  </a:txBody>
                  <a:tcPr marL="9089" marR="9089" marT="9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32</a:t>
                      </a:r>
                    </a:p>
                  </a:txBody>
                  <a:tcPr marL="9089" marR="9089" marT="9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19485</a:t>
                      </a:r>
                    </a:p>
                  </a:txBody>
                  <a:tcPr marL="9089" marR="9089" marT="9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35049</a:t>
                      </a:r>
                    </a:p>
                  </a:txBody>
                  <a:tcPr marL="9089" marR="9089" marT="9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latin typeface="Calibri"/>
                        </a:rPr>
                        <a:t>6196</a:t>
                      </a:r>
                    </a:p>
                  </a:txBody>
                  <a:tcPr marL="9089" marR="9089" marT="90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graphicFrame>
        <p:nvGraphicFramePr>
          <p:cNvPr id="3" name="Table 2"/>
          <p:cNvGraphicFramePr>
            <a:graphicFrameLocks noGrp="1"/>
          </p:cNvGraphicFramePr>
          <p:nvPr/>
        </p:nvGraphicFramePr>
        <p:xfrm>
          <a:off x="228600" y="1676400"/>
          <a:ext cx="8610602" cy="3550861"/>
        </p:xfrm>
        <a:graphic>
          <a:graphicData uri="http://schemas.openxmlformats.org/drawingml/2006/table">
            <a:tbl>
              <a:tblPr/>
              <a:tblGrid>
                <a:gridCol w="1562578"/>
                <a:gridCol w="1408291"/>
                <a:gridCol w="462865"/>
                <a:gridCol w="459583"/>
                <a:gridCol w="643415"/>
                <a:gridCol w="617152"/>
                <a:gridCol w="630285"/>
                <a:gridCol w="630285"/>
                <a:gridCol w="630285"/>
                <a:gridCol w="630285"/>
                <a:gridCol w="935578"/>
              </a:tblGrid>
              <a:tr h="528921">
                <a:tc gridSpan="11">
                  <a:txBody>
                    <a:bodyPr/>
                    <a:lstStyle/>
                    <a:p>
                      <a:pPr algn="ctr" fontAlgn="ctr"/>
                      <a:r>
                        <a:rPr lang="en-US" sz="1400" b="1" i="0" u="none" strike="noStrike" dirty="0">
                          <a:solidFill>
                            <a:srgbClr val="000000"/>
                          </a:solidFill>
                          <a:latin typeface="Arial Bold"/>
                        </a:rPr>
                        <a:t>Independent Samples Test</a:t>
                      </a:r>
                    </a:p>
                  </a:txBody>
                  <a:tcPr marL="6980" marR="6980" marT="6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08523">
                <a:tc>
                  <a:txBody>
                    <a:bodyPr/>
                    <a:lstStyle/>
                    <a:p>
                      <a:pPr algn="ctr" fontAlgn="ctr"/>
                      <a:r>
                        <a:rPr lang="en-US" sz="1400" b="1" i="0" u="none" strike="noStrike">
                          <a:solidFill>
                            <a:srgbClr val="000000"/>
                          </a:solidFill>
                          <a:latin typeface="Arial Bold"/>
                        </a:rPr>
                        <a:t> </a:t>
                      </a:r>
                    </a:p>
                  </a:txBody>
                  <a:tcPr marL="6980" marR="6980" marT="6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3">
                  <a:txBody>
                    <a:bodyPr/>
                    <a:lstStyle/>
                    <a:p>
                      <a:pPr algn="ctr" fontAlgn="ctr"/>
                      <a:r>
                        <a:rPr lang="en-US" sz="1400" b="1" i="0" u="none" strike="noStrike" dirty="0">
                          <a:solidFill>
                            <a:srgbClr val="000000"/>
                          </a:solidFill>
                          <a:latin typeface="Arial Bold"/>
                        </a:rPr>
                        <a:t> </a:t>
                      </a:r>
                    </a:p>
                    <a:p>
                      <a:pPr algn="ctr" fontAlgn="b"/>
                      <a:r>
                        <a:rPr lang="en-US" sz="1400" b="0" i="0" u="none" strike="noStrike" dirty="0" err="1">
                          <a:solidFill>
                            <a:srgbClr val="000000"/>
                          </a:solidFill>
                          <a:latin typeface="Arial"/>
                        </a:rPr>
                        <a:t>Levene's</a:t>
                      </a:r>
                      <a:r>
                        <a:rPr lang="en-US" sz="1400" b="0" i="0" u="none" strike="noStrike" dirty="0">
                          <a:solidFill>
                            <a:srgbClr val="000000"/>
                          </a:solidFill>
                          <a:latin typeface="Arial"/>
                        </a:rPr>
                        <a:t> Test for Equality of Variances</a:t>
                      </a:r>
                    </a:p>
                  </a:txBody>
                  <a:tcPr marL="6980" marR="6980" marT="6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ctr" fontAlgn="b"/>
                      <a:endParaRPr lang="en-US" sz="1400" b="0" i="0" u="none" strike="noStrike" dirty="0">
                        <a:solidFill>
                          <a:srgbClr val="000000"/>
                        </a:solidFill>
                        <a:latin typeface="Arial"/>
                      </a:endParaRPr>
                    </a:p>
                  </a:txBody>
                  <a:tcPr marL="6980" marR="6980" marT="698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gridSpan="7">
                  <a:txBody>
                    <a:bodyPr/>
                    <a:lstStyle/>
                    <a:p>
                      <a:pPr algn="ctr" fontAlgn="b"/>
                      <a:r>
                        <a:rPr lang="en-US" sz="1400" b="0" i="0" u="none" strike="noStrike">
                          <a:solidFill>
                            <a:srgbClr val="000000"/>
                          </a:solidFill>
                          <a:latin typeface="Arial"/>
                        </a:rPr>
                        <a:t>t-test for Equality of Means</a:t>
                      </a:r>
                    </a:p>
                  </a:txBody>
                  <a:tcPr marL="6980" marR="6980" marT="698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08009">
                <a:tc>
                  <a:txBody>
                    <a:bodyPr/>
                    <a:lstStyle/>
                    <a:p>
                      <a:pPr algn="ctr" fontAlgn="ctr"/>
                      <a:r>
                        <a:rPr lang="en-US" sz="1400" b="1" i="0" u="none" strike="noStrike">
                          <a:solidFill>
                            <a:srgbClr val="000000"/>
                          </a:solidFill>
                          <a:latin typeface="Arial Bold"/>
                        </a:rPr>
                        <a:t> </a:t>
                      </a:r>
                    </a:p>
                  </a:txBody>
                  <a:tcPr marL="6980" marR="6980" marT="6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a:solidFill>
                            <a:srgbClr val="000000"/>
                          </a:solidFill>
                          <a:latin typeface="Arial Bold"/>
                        </a:rPr>
                        <a:t> </a:t>
                      </a:r>
                    </a:p>
                  </a:txBody>
                  <a:tcPr marL="6980" marR="6980" marT="6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b"/>
                      <a:r>
                        <a:rPr lang="en-US" sz="1400" b="0" i="0" u="none" strike="noStrike" dirty="0">
                          <a:solidFill>
                            <a:srgbClr val="000000"/>
                          </a:solidFill>
                          <a:latin typeface="Arial"/>
                        </a:rPr>
                        <a:t> </a:t>
                      </a:r>
                    </a:p>
                  </a:txBody>
                  <a:tcPr marL="6980" marR="6980" marT="698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gridSpan="5">
                  <a:txBody>
                    <a:bodyPr/>
                    <a:lstStyle/>
                    <a:p>
                      <a:pPr algn="ctr" fontAlgn="b"/>
                      <a:r>
                        <a:rPr lang="en-US" sz="1400" b="0" i="0" u="none" strike="noStrike" dirty="0">
                          <a:solidFill>
                            <a:srgbClr val="000000"/>
                          </a:solidFill>
                          <a:latin typeface="Arial"/>
                        </a:rPr>
                        <a:t> </a:t>
                      </a:r>
                    </a:p>
                  </a:txBody>
                  <a:tcPr marL="6980" marR="6980" marT="698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algn="ctr" fontAlgn="b"/>
                      <a:r>
                        <a:rPr lang="en-US" sz="1400" b="0" i="0" u="none" strike="noStrike">
                          <a:solidFill>
                            <a:srgbClr val="000000"/>
                          </a:solidFill>
                          <a:latin typeface="Arial"/>
                        </a:rPr>
                        <a:t>95% Confidence Interval of the Difference</a:t>
                      </a:r>
                    </a:p>
                  </a:txBody>
                  <a:tcPr marL="6980" marR="6980" marT="698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r>
              <a:tr h="230345">
                <a:tc>
                  <a:txBody>
                    <a:bodyPr/>
                    <a:lstStyle/>
                    <a:p>
                      <a:pPr algn="ctr" fontAlgn="ctr"/>
                      <a:r>
                        <a:rPr lang="en-US" sz="1400" b="1" i="0" u="none" strike="noStrike">
                          <a:solidFill>
                            <a:srgbClr val="000000"/>
                          </a:solidFill>
                          <a:latin typeface="Arial Bold"/>
                        </a:rPr>
                        <a:t> </a:t>
                      </a:r>
                    </a:p>
                  </a:txBody>
                  <a:tcPr marL="6980" marR="6980" marT="6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a:solidFill>
                            <a:srgbClr val="000000"/>
                          </a:solidFill>
                          <a:latin typeface="Arial Bold"/>
                        </a:rPr>
                        <a:t> </a:t>
                      </a:r>
                    </a:p>
                  </a:txBody>
                  <a:tcPr marL="6980" marR="6980" marT="6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Arial"/>
                        </a:rPr>
                        <a:t>F</a:t>
                      </a:r>
                    </a:p>
                  </a:txBody>
                  <a:tcPr marL="6980" marR="6980" marT="698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Arial"/>
                        </a:rPr>
                        <a:t>Sig.</a:t>
                      </a:r>
                    </a:p>
                  </a:txBody>
                  <a:tcPr marL="6980" marR="6980" marT="698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Arial"/>
                        </a:rPr>
                        <a:t>t</a:t>
                      </a:r>
                    </a:p>
                  </a:txBody>
                  <a:tcPr marL="6980" marR="6980" marT="698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Arial"/>
                        </a:rPr>
                        <a:t>df</a:t>
                      </a:r>
                    </a:p>
                  </a:txBody>
                  <a:tcPr marL="6980" marR="6980" marT="698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Arial"/>
                        </a:rPr>
                        <a:t>Sig. (2-tailed)</a:t>
                      </a:r>
                    </a:p>
                  </a:txBody>
                  <a:tcPr marL="6980" marR="6980" marT="698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Arial"/>
                        </a:rPr>
                        <a:t>Mean Difference</a:t>
                      </a:r>
                    </a:p>
                  </a:txBody>
                  <a:tcPr marL="6980" marR="6980" marT="698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Arial"/>
                        </a:rPr>
                        <a:t>Std. Error Difference</a:t>
                      </a:r>
                    </a:p>
                  </a:txBody>
                  <a:tcPr marL="6980" marR="6980" marT="698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Arial"/>
                        </a:rPr>
                        <a:t>Lower</a:t>
                      </a:r>
                    </a:p>
                  </a:txBody>
                  <a:tcPr marL="6980" marR="6980" marT="698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Arial"/>
                        </a:rPr>
                        <a:t>Upper</a:t>
                      </a:r>
                    </a:p>
                  </a:txBody>
                  <a:tcPr marL="6980" marR="6980" marT="698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3365">
                <a:tc rowSpan="2">
                  <a:txBody>
                    <a:bodyPr/>
                    <a:lstStyle/>
                    <a:p>
                      <a:pPr algn="ctr" fontAlgn="t"/>
                      <a:r>
                        <a:rPr lang="en-US" sz="1400" b="0" i="0" u="none" strike="noStrike">
                          <a:solidFill>
                            <a:srgbClr val="000000"/>
                          </a:solidFill>
                          <a:latin typeface="Arial"/>
                        </a:rPr>
                        <a:t>Number of outpatients</a:t>
                      </a:r>
                    </a:p>
                  </a:txBody>
                  <a:tcPr marL="6980" marR="6980" marT="698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400" b="0" i="0" u="none" strike="noStrike" dirty="0">
                          <a:solidFill>
                            <a:srgbClr val="000000"/>
                          </a:solidFill>
                          <a:latin typeface="Arial"/>
                        </a:rPr>
                        <a:t>Equal variances assumed</a:t>
                      </a:r>
                    </a:p>
                  </a:txBody>
                  <a:tcPr marL="6980" marR="6980" marT="698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400" b="0" i="0" u="none" strike="noStrike" dirty="0" smtClean="0">
                          <a:solidFill>
                            <a:srgbClr val="000000"/>
                          </a:solidFill>
                          <a:latin typeface="Arial"/>
                        </a:rPr>
                        <a:t>12</a:t>
                      </a:r>
                      <a:endParaRPr lang="en-US" sz="1400" b="0" i="0" u="none" strike="noStrike" dirty="0">
                        <a:solidFill>
                          <a:srgbClr val="000000"/>
                        </a:solidFill>
                        <a:latin typeface="Arial"/>
                      </a:endParaRPr>
                    </a:p>
                  </a:txBody>
                  <a:tcPr marL="6980" marR="6980" marT="698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400" b="0" i="0" u="none" strike="noStrike">
                          <a:solidFill>
                            <a:srgbClr val="000000"/>
                          </a:solidFill>
                          <a:latin typeface="Arial"/>
                        </a:rPr>
                        <a:t>.001</a:t>
                      </a:r>
                    </a:p>
                  </a:txBody>
                  <a:tcPr marL="6980" marR="6980" marT="698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400" b="0" i="0" u="none" strike="noStrike">
                          <a:solidFill>
                            <a:srgbClr val="000000"/>
                          </a:solidFill>
                          <a:latin typeface="Arial"/>
                        </a:rPr>
                        <a:t>4.261</a:t>
                      </a:r>
                    </a:p>
                  </a:txBody>
                  <a:tcPr marL="6980" marR="6980" marT="698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400" b="0" i="0" u="none" strike="noStrike">
                          <a:solidFill>
                            <a:srgbClr val="000000"/>
                          </a:solidFill>
                          <a:latin typeface="Arial"/>
                        </a:rPr>
                        <a:t>198</a:t>
                      </a:r>
                    </a:p>
                  </a:txBody>
                  <a:tcPr marL="6980" marR="6980" marT="698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400" b="0" i="0" u="none" strike="noStrike">
                          <a:solidFill>
                            <a:srgbClr val="000000"/>
                          </a:solidFill>
                          <a:latin typeface="Arial"/>
                        </a:rPr>
                        <a:t>.000</a:t>
                      </a:r>
                    </a:p>
                  </a:txBody>
                  <a:tcPr marL="6980" marR="6980" marT="698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400" b="0" i="0" u="none" strike="noStrike">
                          <a:solidFill>
                            <a:srgbClr val="000000"/>
                          </a:solidFill>
                          <a:latin typeface="Arial"/>
                        </a:rPr>
                        <a:t>93738</a:t>
                      </a:r>
                    </a:p>
                  </a:txBody>
                  <a:tcPr marL="6980" marR="6980" marT="698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400" b="0" i="0" u="none" strike="noStrike">
                          <a:solidFill>
                            <a:srgbClr val="000000"/>
                          </a:solidFill>
                          <a:latin typeface="Arial"/>
                        </a:rPr>
                        <a:t>21998</a:t>
                      </a:r>
                    </a:p>
                  </a:txBody>
                  <a:tcPr marL="6980" marR="6980" marT="698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400" b="0" i="0" u="none" strike="noStrike">
                          <a:solidFill>
                            <a:srgbClr val="000000"/>
                          </a:solidFill>
                          <a:latin typeface="Arial"/>
                        </a:rPr>
                        <a:t>50358</a:t>
                      </a:r>
                    </a:p>
                  </a:txBody>
                  <a:tcPr marL="6980" marR="6980" marT="698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400" b="0" i="0" u="none" strike="noStrike">
                          <a:solidFill>
                            <a:srgbClr val="000000"/>
                          </a:solidFill>
                          <a:latin typeface="Arial"/>
                        </a:rPr>
                        <a:t>137118</a:t>
                      </a:r>
                    </a:p>
                  </a:txBody>
                  <a:tcPr marL="6980" marR="6980" marT="698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3365">
                <a:tc vMerge="1">
                  <a:txBody>
                    <a:bodyPr/>
                    <a:lstStyle/>
                    <a:p>
                      <a:endParaRPr lang="en-US"/>
                    </a:p>
                  </a:txBody>
                  <a:tcPr/>
                </a:tc>
                <a:tc>
                  <a:txBody>
                    <a:bodyPr/>
                    <a:lstStyle/>
                    <a:p>
                      <a:pPr algn="ctr" fontAlgn="t"/>
                      <a:r>
                        <a:rPr lang="en-US" sz="1400" b="0" i="0" u="none" strike="noStrike" dirty="0">
                          <a:solidFill>
                            <a:srgbClr val="000000"/>
                          </a:solidFill>
                          <a:latin typeface="Arial"/>
                        </a:rPr>
                        <a:t>Equal variances not assumed</a:t>
                      </a:r>
                    </a:p>
                  </a:txBody>
                  <a:tcPr marL="6980" marR="6980" marT="698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latin typeface="Arial"/>
                        </a:rPr>
                        <a:t> </a:t>
                      </a:r>
                    </a:p>
                  </a:txBody>
                  <a:tcPr marL="6980" marR="6980" marT="6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latin typeface="Arial"/>
                        </a:rPr>
                        <a:t> </a:t>
                      </a:r>
                    </a:p>
                  </a:txBody>
                  <a:tcPr marL="6980" marR="6980" marT="69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400" b="0" i="0" u="none" strike="noStrike">
                          <a:solidFill>
                            <a:srgbClr val="000000"/>
                          </a:solidFill>
                          <a:latin typeface="Arial"/>
                        </a:rPr>
                        <a:t>8.259</a:t>
                      </a:r>
                    </a:p>
                  </a:txBody>
                  <a:tcPr marL="6980" marR="6980" marT="698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400" b="0" i="0" u="none" strike="noStrike" dirty="0" smtClean="0">
                          <a:solidFill>
                            <a:srgbClr val="000000"/>
                          </a:solidFill>
                          <a:latin typeface="Arial"/>
                        </a:rPr>
                        <a:t>172</a:t>
                      </a:r>
                      <a:endParaRPr lang="en-US" sz="1400" b="0" i="0" u="none" strike="noStrike" dirty="0">
                        <a:solidFill>
                          <a:srgbClr val="000000"/>
                        </a:solidFill>
                        <a:latin typeface="Arial"/>
                      </a:endParaRPr>
                    </a:p>
                  </a:txBody>
                  <a:tcPr marL="6980" marR="6980" marT="698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400" b="0" i="0" u="none" strike="noStrike">
                          <a:solidFill>
                            <a:srgbClr val="000000"/>
                          </a:solidFill>
                          <a:latin typeface="Arial"/>
                        </a:rPr>
                        <a:t>.000</a:t>
                      </a:r>
                    </a:p>
                  </a:txBody>
                  <a:tcPr marL="6980" marR="6980" marT="698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400" b="0" i="0" u="none" strike="noStrike">
                          <a:solidFill>
                            <a:srgbClr val="000000"/>
                          </a:solidFill>
                          <a:latin typeface="Arial"/>
                        </a:rPr>
                        <a:t>93738</a:t>
                      </a:r>
                    </a:p>
                  </a:txBody>
                  <a:tcPr marL="6980" marR="6980" marT="698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400" b="0" i="0" u="none" strike="noStrike">
                          <a:solidFill>
                            <a:srgbClr val="000000"/>
                          </a:solidFill>
                          <a:latin typeface="Arial"/>
                        </a:rPr>
                        <a:t>11350</a:t>
                      </a:r>
                    </a:p>
                  </a:txBody>
                  <a:tcPr marL="6980" marR="6980" marT="698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400" b="0" i="0" u="none" strike="noStrike">
                          <a:solidFill>
                            <a:srgbClr val="000000"/>
                          </a:solidFill>
                          <a:latin typeface="Arial"/>
                        </a:rPr>
                        <a:t>71334</a:t>
                      </a:r>
                    </a:p>
                  </a:txBody>
                  <a:tcPr marL="6980" marR="6980" marT="698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400" b="0" i="0" u="none" strike="noStrike" dirty="0">
                          <a:solidFill>
                            <a:srgbClr val="000000"/>
                          </a:solidFill>
                          <a:latin typeface="Arial"/>
                        </a:rPr>
                        <a:t>116142</a:t>
                      </a:r>
                    </a:p>
                  </a:txBody>
                  <a:tcPr marL="6980" marR="6980" marT="698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4" name="TextBox 3"/>
          <p:cNvSpPr txBox="1"/>
          <p:nvPr/>
        </p:nvSpPr>
        <p:spPr>
          <a:xfrm>
            <a:off x="152400" y="5410200"/>
            <a:ext cx="8686800" cy="1323439"/>
          </a:xfrm>
          <a:prstGeom prst="rect">
            <a:avLst/>
          </a:prstGeom>
          <a:noFill/>
        </p:spPr>
        <p:txBody>
          <a:bodyPr wrap="square" rtlCol="0">
            <a:spAutoFit/>
          </a:bodyPr>
          <a:lstStyle/>
          <a:p>
            <a:r>
              <a:rPr lang="en-US" sz="2000" dirty="0" smtClean="0"/>
              <a:t>Note: In </a:t>
            </a:r>
            <a:r>
              <a:rPr lang="en-US" sz="2000" dirty="0" err="1" smtClean="0"/>
              <a:t>levene’s</a:t>
            </a:r>
            <a:r>
              <a:rPr lang="en-US" sz="2000" dirty="0" smtClean="0"/>
              <a:t> test for equality of variances if p-value is less than significance value then report the result under the assumption that variance are not equal if it is grater than significance value then report the result under the assumption that variances are equal. </a:t>
            </a:r>
            <a:endParaRPr lang="en-US" sz="2000"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685800"/>
            <a:ext cx="8686800" cy="3970318"/>
          </a:xfrm>
          <a:prstGeom prst="rect">
            <a:avLst/>
          </a:prstGeom>
          <a:noFill/>
        </p:spPr>
        <p:txBody>
          <a:bodyPr wrap="square" rtlCol="0">
            <a:spAutoFit/>
          </a:bodyPr>
          <a:lstStyle/>
          <a:p>
            <a:r>
              <a:rPr lang="en-US" sz="2800" dirty="0" smtClean="0">
                <a:solidFill>
                  <a:srgbClr val="FF0000"/>
                </a:solidFill>
              </a:rPr>
              <a:t>Result:</a:t>
            </a:r>
            <a:r>
              <a:rPr lang="en-US" sz="2800" dirty="0" smtClean="0"/>
              <a:t> The result show that average number of out patients are differ between general medical and psychiatric medical, t(172) = 8.259, p-value = 0.000&lt; 0.05. On an average, general medical have higher number of out patients (M = 1,13,223 , SE = 9510) than psychiatric medical (M = 19485, SE = 6196). The effect size 0.28 indicate the large effect i.e. 28%  of the total variance of out patients accounts for types of hospitals (general vs. psychiatric).</a:t>
            </a:r>
            <a:endParaRPr lang="en-US" sz="2800"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152400"/>
            <a:ext cx="8458200" cy="523220"/>
          </a:xfrm>
          <a:prstGeom prst="rect">
            <a:avLst/>
          </a:prstGeom>
          <a:noFill/>
        </p:spPr>
        <p:txBody>
          <a:bodyPr wrap="square" rtlCol="0">
            <a:spAutoFit/>
          </a:bodyPr>
          <a:lstStyle/>
          <a:p>
            <a:r>
              <a:rPr lang="en-US" sz="2800" dirty="0" smtClean="0">
                <a:solidFill>
                  <a:srgbClr val="FF0000"/>
                </a:solidFill>
              </a:rPr>
              <a:t>2. Paired Sample t-test (dependent sample t-test)</a:t>
            </a:r>
            <a:endParaRPr lang="en-US" sz="2800" dirty="0">
              <a:solidFill>
                <a:srgbClr val="FF0000"/>
              </a:solidFill>
            </a:endParaRPr>
          </a:p>
        </p:txBody>
      </p:sp>
      <p:sp>
        <p:nvSpPr>
          <p:cNvPr id="3" name="TextBox 2"/>
          <p:cNvSpPr txBox="1"/>
          <p:nvPr/>
        </p:nvSpPr>
        <p:spPr>
          <a:xfrm>
            <a:off x="304800" y="990601"/>
            <a:ext cx="8534400" cy="1938992"/>
          </a:xfrm>
          <a:prstGeom prst="rect">
            <a:avLst/>
          </a:prstGeom>
          <a:noFill/>
        </p:spPr>
        <p:txBody>
          <a:bodyPr wrap="square" rtlCol="0">
            <a:spAutoFit/>
          </a:bodyPr>
          <a:lstStyle/>
          <a:p>
            <a:r>
              <a:rPr lang="en-US" sz="2000" dirty="0" smtClean="0"/>
              <a:t>The dependent sample t-test is used to compare means, when those means have come from the same entities. For example If you have used the same participant in each of two experimental conditions. Under this test, a participates is assessed on two occasion or under two conditions on a single variables. Normally this test is used to measure the impact of treatment by assessing the same participant in  before and after the treatment. </a:t>
            </a:r>
            <a:endParaRPr lang="en-US" sz="2000" dirty="0"/>
          </a:p>
        </p:txBody>
      </p:sp>
      <p:sp>
        <p:nvSpPr>
          <p:cNvPr id="6" name="Right Arrow 5"/>
          <p:cNvSpPr/>
          <p:nvPr/>
        </p:nvSpPr>
        <p:spPr>
          <a:xfrm>
            <a:off x="3352800" y="3657600"/>
            <a:ext cx="25908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228600" y="5540514"/>
            <a:ext cx="8458200" cy="707886"/>
          </a:xfrm>
          <a:prstGeom prst="rect">
            <a:avLst/>
          </a:prstGeom>
          <a:noFill/>
        </p:spPr>
        <p:txBody>
          <a:bodyPr wrap="square" rtlCol="0">
            <a:spAutoFit/>
          </a:bodyPr>
          <a:lstStyle/>
          <a:p>
            <a:r>
              <a:rPr lang="en-US" sz="2000" dirty="0" smtClean="0"/>
              <a:t>To measure the impact of ad on sales using paired t-test, collect the data before the ad and after the ad</a:t>
            </a:r>
            <a:endParaRPr lang="en-US" sz="2000" dirty="0"/>
          </a:p>
        </p:txBody>
      </p:sp>
      <p:sp>
        <p:nvSpPr>
          <p:cNvPr id="8" name="TextBox 7"/>
          <p:cNvSpPr txBox="1"/>
          <p:nvPr/>
        </p:nvSpPr>
        <p:spPr>
          <a:xfrm>
            <a:off x="304800" y="4415135"/>
            <a:ext cx="8610600" cy="461665"/>
          </a:xfrm>
          <a:prstGeom prst="rect">
            <a:avLst/>
          </a:prstGeom>
          <a:noFill/>
        </p:spPr>
        <p:txBody>
          <a:bodyPr wrap="square" rtlCol="0">
            <a:spAutoFit/>
          </a:bodyPr>
          <a:lstStyle/>
          <a:p>
            <a:r>
              <a:rPr lang="en-US" sz="2400" dirty="0" smtClean="0"/>
              <a:t>Fig: Statistical model for Impact of ad on sales </a:t>
            </a:r>
            <a:endParaRPr lang="en-US" sz="2400" dirty="0"/>
          </a:p>
        </p:txBody>
      </p:sp>
      <p:sp>
        <p:nvSpPr>
          <p:cNvPr id="9" name="Rectangle 8"/>
          <p:cNvSpPr/>
          <p:nvPr/>
        </p:nvSpPr>
        <p:spPr>
          <a:xfrm>
            <a:off x="685800" y="3276600"/>
            <a:ext cx="26670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bg1"/>
                </a:solidFill>
              </a:rPr>
              <a:t>Impact of  ad </a:t>
            </a:r>
            <a:endParaRPr lang="en-US" sz="2400" b="1" dirty="0">
              <a:solidFill>
                <a:schemeClr val="bg1"/>
              </a:solidFill>
            </a:endParaRPr>
          </a:p>
        </p:txBody>
      </p:sp>
      <p:sp>
        <p:nvSpPr>
          <p:cNvPr id="10" name="Rectangle 9"/>
          <p:cNvSpPr/>
          <p:nvPr/>
        </p:nvSpPr>
        <p:spPr>
          <a:xfrm>
            <a:off x="5943600" y="3352800"/>
            <a:ext cx="22860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chemeClr val="bg1"/>
                </a:solidFill>
              </a:rPr>
              <a:t>Sales </a:t>
            </a:r>
            <a:endParaRPr lang="en-US" sz="2800" b="1" dirty="0">
              <a:solidFill>
                <a:schemeClr val="bg1"/>
              </a:solidFill>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457200"/>
            <a:ext cx="8382000" cy="2677656"/>
          </a:xfrm>
          <a:prstGeom prst="rect">
            <a:avLst/>
          </a:prstGeom>
          <a:noFill/>
        </p:spPr>
        <p:txBody>
          <a:bodyPr wrap="square" rtlCol="0">
            <a:spAutoFit/>
          </a:bodyPr>
          <a:lstStyle/>
          <a:p>
            <a:r>
              <a:rPr lang="en-US" sz="2400" dirty="0" smtClean="0"/>
              <a:t>Assumption for the paired –samples t-test</a:t>
            </a:r>
          </a:p>
          <a:p>
            <a:endParaRPr lang="en-US" sz="2400" dirty="0" smtClean="0"/>
          </a:p>
          <a:p>
            <a:pPr marL="342900" indent="-342900">
              <a:buAutoNum type="arabicPeriod"/>
            </a:pPr>
            <a:r>
              <a:rPr lang="en-US" sz="2400" dirty="0" smtClean="0"/>
              <a:t>Difference scores are normally distributed in the population.</a:t>
            </a:r>
          </a:p>
          <a:p>
            <a:pPr marL="342900" indent="-342900">
              <a:buFontTx/>
              <a:buAutoNum type="arabicPeriod"/>
            </a:pPr>
            <a:r>
              <a:rPr lang="en-US" sz="2400" dirty="0" smtClean="0"/>
              <a:t>The case represents a random sample from the population and the difference sores are independent of each other.</a:t>
            </a:r>
          </a:p>
          <a:p>
            <a:pPr marL="342900" indent="-342900">
              <a:buFontTx/>
              <a:buAutoNum type="arabicPeriod"/>
            </a:pPr>
            <a:r>
              <a:rPr lang="en-US" sz="2400" dirty="0" smtClean="0"/>
              <a:t>The sample size of two sample should be equal.</a:t>
            </a:r>
          </a:p>
          <a:p>
            <a:endParaRPr lang="en-US" sz="2400"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9394" name="Object 2"/>
          <p:cNvGraphicFramePr>
            <a:graphicFrameLocks noChangeAspect="1"/>
          </p:cNvGraphicFramePr>
          <p:nvPr/>
        </p:nvGraphicFramePr>
        <p:xfrm>
          <a:off x="609600" y="838200"/>
          <a:ext cx="3722687" cy="2043112"/>
        </p:xfrm>
        <a:graphic>
          <a:graphicData uri="http://schemas.openxmlformats.org/presentationml/2006/ole">
            <mc:AlternateContent xmlns:mc="http://schemas.openxmlformats.org/markup-compatibility/2006">
              <mc:Choice xmlns:v="urn:schemas-microsoft-com:vml" Requires="v">
                <p:oleObj spid="_x0000_s85009" name="Equation" r:id="rId3" imgW="1485720" imgH="1066680" progId="Equation.3">
                  <p:embed/>
                </p:oleObj>
              </mc:Choice>
              <mc:Fallback>
                <p:oleObj name="Equation" r:id="rId3" imgW="1485720" imgH="106668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838200"/>
                        <a:ext cx="3722687" cy="2043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 name="TextBox 2"/>
          <p:cNvSpPr txBox="1"/>
          <p:nvPr/>
        </p:nvSpPr>
        <p:spPr>
          <a:xfrm>
            <a:off x="685800" y="304800"/>
            <a:ext cx="7696200" cy="523220"/>
          </a:xfrm>
          <a:prstGeom prst="rect">
            <a:avLst/>
          </a:prstGeom>
          <a:noFill/>
        </p:spPr>
        <p:txBody>
          <a:bodyPr wrap="square" rtlCol="0">
            <a:spAutoFit/>
          </a:bodyPr>
          <a:lstStyle/>
          <a:p>
            <a:r>
              <a:rPr lang="en-US" sz="2800" dirty="0" smtClean="0">
                <a:solidFill>
                  <a:srgbClr val="FF0000"/>
                </a:solidFill>
              </a:rPr>
              <a:t>Effect size statistics for the paired t-test</a:t>
            </a:r>
            <a:endParaRPr lang="en-US" sz="2800" dirty="0">
              <a:solidFill>
                <a:srgbClr val="FF0000"/>
              </a:solidFill>
            </a:endParaRPr>
          </a:p>
        </p:txBody>
      </p:sp>
      <p:graphicFrame>
        <p:nvGraphicFramePr>
          <p:cNvPr id="59395" name="Object 3"/>
          <p:cNvGraphicFramePr>
            <a:graphicFrameLocks noChangeAspect="1"/>
          </p:cNvGraphicFramePr>
          <p:nvPr/>
        </p:nvGraphicFramePr>
        <p:xfrm>
          <a:off x="457200" y="3124200"/>
          <a:ext cx="4267200" cy="1301750"/>
        </p:xfrm>
        <a:graphic>
          <a:graphicData uri="http://schemas.openxmlformats.org/presentationml/2006/ole">
            <mc:AlternateContent xmlns:mc="http://schemas.openxmlformats.org/markup-compatibility/2006">
              <mc:Choice xmlns:v="urn:schemas-microsoft-com:vml" Requires="v">
                <p:oleObj spid="_x0000_s85010" name="Equation" r:id="rId5" imgW="1066680" imgH="444240" progId="Equation.3">
                  <p:embed/>
                </p:oleObj>
              </mc:Choice>
              <mc:Fallback>
                <p:oleObj name="Equation" r:id="rId5" imgW="1066680" imgH="44424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 y="3124200"/>
                        <a:ext cx="4267200" cy="1301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 name="Object 4"/>
          <p:cNvGraphicFramePr>
            <a:graphicFrameLocks noChangeAspect="1"/>
          </p:cNvGraphicFramePr>
          <p:nvPr/>
        </p:nvGraphicFramePr>
        <p:xfrm>
          <a:off x="76200" y="5257801"/>
          <a:ext cx="1552575" cy="1219199"/>
        </p:xfrm>
        <a:graphic>
          <a:graphicData uri="http://schemas.openxmlformats.org/presentationml/2006/ole">
            <mc:AlternateContent xmlns:mc="http://schemas.openxmlformats.org/markup-compatibility/2006">
              <mc:Choice xmlns:v="urn:schemas-microsoft-com:vml" Requires="v">
                <p:oleObj spid="_x0000_s85011" name="Equation" r:id="rId7" imgW="596880" imgH="698400" progId="Equation.3">
                  <p:embed/>
                </p:oleObj>
              </mc:Choice>
              <mc:Fallback>
                <p:oleObj name="Equation" r:id="rId7" imgW="596880" imgH="698400"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200" y="5257801"/>
                        <a:ext cx="1552575" cy="1219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TextBox 5"/>
          <p:cNvSpPr txBox="1"/>
          <p:nvPr/>
        </p:nvSpPr>
        <p:spPr>
          <a:xfrm>
            <a:off x="1524000" y="5276671"/>
            <a:ext cx="7620000" cy="1200329"/>
          </a:xfrm>
          <a:prstGeom prst="rect">
            <a:avLst/>
          </a:prstGeom>
          <a:noFill/>
        </p:spPr>
        <p:txBody>
          <a:bodyPr wrap="square" rtlCol="0">
            <a:spAutoFit/>
          </a:bodyPr>
          <a:lstStyle/>
          <a:p>
            <a:r>
              <a:rPr lang="en-US" sz="2400" dirty="0" smtClean="0"/>
              <a:t>Small effect (this effect explains 1% of the total variance)</a:t>
            </a:r>
          </a:p>
          <a:p>
            <a:r>
              <a:rPr lang="en-US" sz="2400" dirty="0" smtClean="0"/>
              <a:t>Medium effect (this effect explains 9% of the total variance)</a:t>
            </a:r>
          </a:p>
          <a:p>
            <a:r>
              <a:rPr lang="en-US" sz="2400" dirty="0" smtClean="0"/>
              <a:t>Large effect (this effect explains 25% of the total variance)</a:t>
            </a:r>
            <a:endParaRPr lang="en-US" sz="2400"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762000"/>
            <a:ext cx="8458200" cy="3046988"/>
          </a:xfrm>
          <a:prstGeom prst="rect">
            <a:avLst/>
          </a:prstGeom>
          <a:noFill/>
        </p:spPr>
        <p:txBody>
          <a:bodyPr wrap="square" rtlCol="0">
            <a:spAutoFit/>
          </a:bodyPr>
          <a:lstStyle/>
          <a:p>
            <a:pPr algn="ctr"/>
            <a:r>
              <a:rPr lang="en-US" sz="2400" dirty="0" smtClean="0">
                <a:latin typeface="Times New Roman" pitchFamily="18" charset="0"/>
                <a:cs typeface="Times New Roman" pitchFamily="18" charset="0"/>
              </a:rPr>
              <a:t> </a:t>
            </a:r>
          </a:p>
          <a:p>
            <a:r>
              <a:rPr lang="en-US" sz="2400" dirty="0" smtClean="0">
                <a:solidFill>
                  <a:srgbClr val="FF0000"/>
                </a:solidFill>
                <a:latin typeface="Times New Roman" pitchFamily="18" charset="0"/>
                <a:cs typeface="Times New Roman" pitchFamily="18" charset="0"/>
              </a:rPr>
              <a:t>Use the Cholesterol database </a:t>
            </a:r>
          </a:p>
          <a:p>
            <a:endParaRPr lang="en-US" sz="2400" dirty="0">
              <a:latin typeface="Times New Roman" pitchFamily="18" charset="0"/>
              <a:cs typeface="Times New Roman" pitchFamily="18" charset="0"/>
            </a:endParaRPr>
          </a:p>
          <a:p>
            <a:r>
              <a:rPr lang="en-US" sz="2400" dirty="0" smtClean="0">
                <a:latin typeface="Times New Roman" pitchFamily="18" charset="0"/>
                <a:cs typeface="Times New Roman" pitchFamily="18" charset="0"/>
              </a:rPr>
              <a:t>From the Cholesterol database think one research question and test the validity of the research question that your have generated and make the conclusions and discuss the implication of research question. </a:t>
            </a:r>
          </a:p>
          <a:p>
            <a:endParaRPr lang="en-US" sz="2400" dirty="0">
              <a:latin typeface="Times New Roman" pitchFamily="18" charset="0"/>
              <a:cs typeface="Times New Roman" pitchFamily="18" charset="0"/>
            </a:endParaRPr>
          </a:p>
        </p:txBody>
      </p:sp>
      <p:sp>
        <p:nvSpPr>
          <p:cNvPr id="3" name="Rectangle 2"/>
          <p:cNvSpPr/>
          <p:nvPr/>
        </p:nvSpPr>
        <p:spPr>
          <a:xfrm>
            <a:off x="152400" y="3581400"/>
            <a:ext cx="8153400" cy="461665"/>
          </a:xfrm>
          <a:prstGeom prst="rect">
            <a:avLst/>
          </a:prstGeom>
        </p:spPr>
        <p:txBody>
          <a:bodyPr wrap="square">
            <a:spAutoFit/>
          </a:bodyPr>
          <a:lstStyle/>
          <a:p>
            <a:pPr lvl="0"/>
            <a:r>
              <a:rPr lang="en-US" sz="2400" dirty="0" smtClean="0">
                <a:solidFill>
                  <a:prstClr val="black"/>
                </a:solidFill>
                <a:latin typeface="Times New Roman" pitchFamily="18" charset="0"/>
                <a:cs typeface="Times New Roman" pitchFamily="18" charset="0"/>
              </a:rPr>
              <a:t>Generate one Research </a:t>
            </a:r>
            <a:r>
              <a:rPr lang="en-US" sz="2400" dirty="0">
                <a:solidFill>
                  <a:prstClr val="black"/>
                </a:solidFill>
                <a:latin typeface="Times New Roman" pitchFamily="18" charset="0"/>
                <a:cs typeface="Times New Roman" pitchFamily="18" charset="0"/>
              </a:rPr>
              <a:t>Question</a:t>
            </a:r>
            <a:r>
              <a:rPr lang="en-US" sz="2400" dirty="0" smtClean="0">
                <a:solidFill>
                  <a:prstClr val="black"/>
                </a:solidFill>
                <a:latin typeface="Times New Roman" pitchFamily="18" charset="0"/>
                <a:cs typeface="Times New Roman" pitchFamily="18" charset="0"/>
              </a:rPr>
              <a:t>:</a:t>
            </a:r>
            <a:endParaRPr lang="en-US" sz="2400" dirty="0">
              <a:solidFill>
                <a:prstClr val="black"/>
              </a:solidFill>
              <a:latin typeface="Times New Roman" pitchFamily="18" charset="0"/>
              <a:cs typeface="Times New Roman" pitchFamily="18" charset="0"/>
            </a:endParaRPr>
          </a:p>
        </p:txBody>
      </p:sp>
      <p:sp>
        <p:nvSpPr>
          <p:cNvPr id="4" name="Rectangle 3"/>
          <p:cNvSpPr/>
          <p:nvPr/>
        </p:nvSpPr>
        <p:spPr>
          <a:xfrm>
            <a:off x="152400" y="4648200"/>
            <a:ext cx="8763000" cy="461665"/>
          </a:xfrm>
          <a:prstGeom prst="rect">
            <a:avLst/>
          </a:prstGeom>
        </p:spPr>
        <p:txBody>
          <a:bodyPr wrap="square">
            <a:spAutoFit/>
          </a:bodyPr>
          <a:lstStyle/>
          <a:p>
            <a:pPr lvl="0"/>
            <a:r>
              <a:rPr lang="en-US" sz="2400" dirty="0" smtClean="0">
                <a:solidFill>
                  <a:prstClr val="black"/>
                </a:solidFill>
                <a:latin typeface="Times New Roman" pitchFamily="18" charset="0"/>
                <a:cs typeface="Times New Roman" pitchFamily="18" charset="0"/>
              </a:rPr>
              <a:t>Formulate Null and alternative hypothesis for this research question</a:t>
            </a:r>
            <a:endParaRPr lang="en-US" sz="2400" dirty="0">
              <a:solidFill>
                <a:prstClr val="black"/>
              </a:solidFill>
              <a:latin typeface="Times New Roman" pitchFamily="18" charset="0"/>
              <a:cs typeface="Times New Roman" pitchFamily="18" charset="0"/>
            </a:endParaRPr>
          </a:p>
        </p:txBody>
      </p:sp>
      <p:sp>
        <p:nvSpPr>
          <p:cNvPr id="6" name="Rectangle 5"/>
          <p:cNvSpPr/>
          <p:nvPr/>
        </p:nvSpPr>
        <p:spPr>
          <a:xfrm>
            <a:off x="152400" y="5562600"/>
            <a:ext cx="8991600" cy="461665"/>
          </a:xfrm>
          <a:prstGeom prst="rect">
            <a:avLst/>
          </a:prstGeom>
        </p:spPr>
        <p:txBody>
          <a:bodyPr wrap="square">
            <a:spAutoFit/>
          </a:bodyPr>
          <a:lstStyle/>
          <a:p>
            <a:r>
              <a:rPr lang="en-US" sz="2400" dirty="0" smtClean="0">
                <a:latin typeface="Times New Roman" pitchFamily="18" charset="0"/>
                <a:cs typeface="Times New Roman" pitchFamily="18" charset="0"/>
              </a:rPr>
              <a:t>Make the conclusions and discuss the implication of research question. </a:t>
            </a:r>
            <a:endParaRPr lang="en-US" sz="2400" dirty="0"/>
          </a:p>
        </p:txBody>
      </p:sp>
      <p:sp>
        <p:nvSpPr>
          <p:cNvPr id="7" name="TextBox 6"/>
          <p:cNvSpPr txBox="1"/>
          <p:nvPr/>
        </p:nvSpPr>
        <p:spPr>
          <a:xfrm>
            <a:off x="533400" y="76200"/>
            <a:ext cx="7772400" cy="584775"/>
          </a:xfrm>
          <a:prstGeom prst="rect">
            <a:avLst/>
          </a:prstGeom>
          <a:noFill/>
        </p:spPr>
        <p:txBody>
          <a:bodyPr wrap="square" rtlCol="0">
            <a:spAutoFit/>
          </a:bodyPr>
          <a:lstStyle/>
          <a:p>
            <a:r>
              <a:rPr lang="en-US" sz="3200" dirty="0" smtClean="0">
                <a:solidFill>
                  <a:srgbClr val="FF0000"/>
                </a:solidFill>
              </a:rPr>
              <a:t>Paired t-test in SPSS </a:t>
            </a:r>
            <a:endParaRPr lang="en-US" sz="3200" dirty="0">
              <a:solidFill>
                <a:srgbClr val="FF0000"/>
              </a:solidFill>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621268"/>
            <a:ext cx="8458200" cy="830997"/>
          </a:xfrm>
          <a:prstGeom prst="rect">
            <a:avLst/>
          </a:prstGeom>
        </p:spPr>
        <p:txBody>
          <a:bodyPr wrap="square">
            <a:spAutoFit/>
          </a:bodyPr>
          <a:lstStyle/>
          <a:p>
            <a:r>
              <a:rPr lang="en-US" sz="2400" dirty="0" smtClean="0">
                <a:solidFill>
                  <a:srgbClr val="FF0000"/>
                </a:solidFill>
                <a:latin typeface="Times New Roman" pitchFamily="18" charset="0"/>
                <a:cs typeface="Times New Roman" pitchFamily="18" charset="0"/>
              </a:rPr>
              <a:t>Research Question:  </a:t>
            </a:r>
            <a:r>
              <a:rPr lang="en-US" sz="2400" dirty="0" smtClean="0">
                <a:latin typeface="Times New Roman" pitchFamily="18" charset="0"/>
                <a:cs typeface="Times New Roman" pitchFamily="18" charset="0"/>
              </a:rPr>
              <a:t>Does the </a:t>
            </a:r>
            <a:r>
              <a:rPr lang="en-US" sz="2400" dirty="0" err="1" smtClean="0">
                <a:latin typeface="Times New Roman" pitchFamily="18" charset="0"/>
                <a:cs typeface="Times New Roman" pitchFamily="18" charset="0"/>
              </a:rPr>
              <a:t>the</a:t>
            </a:r>
            <a:r>
              <a:rPr lang="en-US" sz="2400" dirty="0" smtClean="0">
                <a:latin typeface="Times New Roman" pitchFamily="18" charset="0"/>
                <a:cs typeface="Times New Roman" pitchFamily="18" charset="0"/>
              </a:rPr>
              <a:t> new diet  decrease the cholesterol level?</a:t>
            </a:r>
            <a:endParaRPr lang="en-US" sz="2400" dirty="0"/>
          </a:p>
        </p:txBody>
      </p:sp>
      <p:graphicFrame>
        <p:nvGraphicFramePr>
          <p:cNvPr id="46082" name="Object 2"/>
          <p:cNvGraphicFramePr>
            <a:graphicFrameLocks noChangeAspect="1"/>
          </p:cNvGraphicFramePr>
          <p:nvPr/>
        </p:nvGraphicFramePr>
        <p:xfrm>
          <a:off x="1917700" y="1379539"/>
          <a:ext cx="2044700" cy="982662"/>
        </p:xfrm>
        <a:graphic>
          <a:graphicData uri="http://schemas.openxmlformats.org/presentationml/2006/ole">
            <mc:AlternateContent xmlns:mc="http://schemas.openxmlformats.org/markup-compatibility/2006">
              <mc:Choice xmlns:v="urn:schemas-microsoft-com:vml" Requires="v">
                <p:oleObj spid="_x0000_s86023" name="Equation" r:id="rId3" imgW="698400" imgH="507960" progId="Equation.3">
                  <p:embed/>
                </p:oleObj>
              </mc:Choice>
              <mc:Fallback>
                <p:oleObj name="Equation" r:id="rId3" imgW="698400" imgH="50796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17700" y="1379539"/>
                        <a:ext cx="2044700" cy="982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TextBox 6"/>
          <p:cNvSpPr txBox="1"/>
          <p:nvPr/>
        </p:nvSpPr>
        <p:spPr>
          <a:xfrm>
            <a:off x="152400" y="2971800"/>
            <a:ext cx="1600200" cy="369332"/>
          </a:xfrm>
          <a:prstGeom prst="rect">
            <a:avLst/>
          </a:prstGeom>
          <a:noFill/>
        </p:spPr>
        <p:txBody>
          <a:bodyPr wrap="square" rtlCol="0">
            <a:spAutoFit/>
          </a:bodyPr>
          <a:lstStyle/>
          <a:p>
            <a:r>
              <a:rPr lang="en-US" dirty="0" smtClean="0">
                <a:latin typeface="Times New Roman" pitchFamily="18" charset="0"/>
                <a:cs typeface="Times New Roman" pitchFamily="18" charset="0"/>
              </a:rPr>
              <a:t>Analyze </a:t>
            </a:r>
            <a:endParaRPr lang="en-US" dirty="0">
              <a:latin typeface="Times New Roman" pitchFamily="18" charset="0"/>
              <a:cs typeface="Times New Roman" pitchFamily="18" charset="0"/>
            </a:endParaRPr>
          </a:p>
        </p:txBody>
      </p:sp>
      <p:sp>
        <p:nvSpPr>
          <p:cNvPr id="8" name="Right Arrow 7"/>
          <p:cNvSpPr/>
          <p:nvPr/>
        </p:nvSpPr>
        <p:spPr>
          <a:xfrm>
            <a:off x="1066800" y="3124200"/>
            <a:ext cx="533400" cy="76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9" name="TextBox 8"/>
          <p:cNvSpPr txBox="1"/>
          <p:nvPr/>
        </p:nvSpPr>
        <p:spPr>
          <a:xfrm>
            <a:off x="1828800" y="2971800"/>
            <a:ext cx="1752600" cy="369332"/>
          </a:xfrm>
          <a:prstGeom prst="rect">
            <a:avLst/>
          </a:prstGeom>
          <a:noFill/>
        </p:spPr>
        <p:txBody>
          <a:bodyPr wrap="square" rtlCol="0">
            <a:spAutoFit/>
          </a:bodyPr>
          <a:lstStyle/>
          <a:p>
            <a:r>
              <a:rPr lang="en-US" dirty="0" smtClean="0">
                <a:latin typeface="Times New Roman" pitchFamily="18" charset="0"/>
                <a:cs typeface="Times New Roman" pitchFamily="18" charset="0"/>
              </a:rPr>
              <a:t>Compare mean</a:t>
            </a:r>
            <a:endParaRPr lang="en-US" dirty="0">
              <a:latin typeface="Times New Roman" pitchFamily="18" charset="0"/>
              <a:cs typeface="Times New Roman" pitchFamily="18" charset="0"/>
            </a:endParaRPr>
          </a:p>
        </p:txBody>
      </p:sp>
      <p:sp>
        <p:nvSpPr>
          <p:cNvPr id="10" name="TextBox 9"/>
          <p:cNvSpPr txBox="1"/>
          <p:nvPr/>
        </p:nvSpPr>
        <p:spPr>
          <a:xfrm>
            <a:off x="4495800" y="2983468"/>
            <a:ext cx="2895600" cy="369332"/>
          </a:xfrm>
          <a:prstGeom prst="rect">
            <a:avLst/>
          </a:prstGeom>
          <a:noFill/>
        </p:spPr>
        <p:txBody>
          <a:bodyPr wrap="square" rtlCol="0">
            <a:spAutoFit/>
          </a:bodyPr>
          <a:lstStyle/>
          <a:p>
            <a:r>
              <a:rPr lang="en-US" dirty="0" smtClean="0">
                <a:latin typeface="Times New Roman" pitchFamily="18" charset="0"/>
                <a:cs typeface="Times New Roman" pitchFamily="18" charset="0"/>
              </a:rPr>
              <a:t>parried-samples t-test </a:t>
            </a:r>
            <a:endParaRPr lang="en-US" dirty="0">
              <a:latin typeface="Times New Roman" pitchFamily="18" charset="0"/>
              <a:cs typeface="Times New Roman" pitchFamily="18" charset="0"/>
            </a:endParaRPr>
          </a:p>
        </p:txBody>
      </p:sp>
      <p:sp>
        <p:nvSpPr>
          <p:cNvPr id="11" name="Right Arrow 10"/>
          <p:cNvSpPr/>
          <p:nvPr/>
        </p:nvSpPr>
        <p:spPr>
          <a:xfrm>
            <a:off x="3886200" y="3124200"/>
            <a:ext cx="533400" cy="76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2" name="TextBox 11"/>
          <p:cNvSpPr txBox="1"/>
          <p:nvPr/>
        </p:nvSpPr>
        <p:spPr>
          <a:xfrm>
            <a:off x="228600" y="3397984"/>
            <a:ext cx="8458200" cy="1631216"/>
          </a:xfrm>
          <a:prstGeom prst="rect">
            <a:avLst/>
          </a:prstGeom>
          <a:noFill/>
        </p:spPr>
        <p:txBody>
          <a:bodyPr wrap="square" rtlCol="0">
            <a:spAutoFit/>
          </a:bodyPr>
          <a:lstStyle/>
          <a:p>
            <a:r>
              <a:rPr lang="en-US" sz="2000" dirty="0" smtClean="0">
                <a:latin typeface="Times New Roman" pitchFamily="18" charset="0"/>
                <a:cs typeface="Times New Roman" pitchFamily="18" charset="0"/>
              </a:rPr>
              <a:t>Then from comprehensive list of variables in the left side of the box select the two dependent variables  and send to right  paired  variables (s) box and then clink OK </a:t>
            </a:r>
          </a:p>
          <a:p>
            <a:endParaRPr lang="en-US" sz="2000" dirty="0">
              <a:latin typeface="Times New Roman" pitchFamily="18" charset="0"/>
              <a:cs typeface="Times New Roman" pitchFamily="18" charset="0"/>
            </a:endParaRPr>
          </a:p>
          <a:p>
            <a:r>
              <a:rPr lang="en-US" sz="2000" dirty="0" smtClean="0">
                <a:latin typeface="Times New Roman" pitchFamily="18" charset="0"/>
                <a:cs typeface="Times New Roman" pitchFamily="18" charset="0"/>
              </a:rPr>
              <a:t>Then following output will  generate by SPSS</a:t>
            </a:r>
            <a:endParaRPr lang="en-US" sz="2000" dirty="0">
              <a:latin typeface="Times New Roman" pitchFamily="18" charset="0"/>
              <a:cs typeface="Times New Roman" pitchFamily="18" charset="0"/>
            </a:endParaRPr>
          </a:p>
        </p:txBody>
      </p:sp>
      <p:sp>
        <p:nvSpPr>
          <p:cNvPr id="13" name="Rectangle 12"/>
          <p:cNvSpPr/>
          <p:nvPr/>
        </p:nvSpPr>
        <p:spPr>
          <a:xfrm>
            <a:off x="228600" y="5921514"/>
            <a:ext cx="8610600" cy="707886"/>
          </a:xfrm>
          <a:prstGeom prst="rect">
            <a:avLst/>
          </a:prstGeom>
        </p:spPr>
        <p:txBody>
          <a:bodyPr wrap="square">
            <a:spAutoFit/>
          </a:bodyPr>
          <a:lstStyle/>
          <a:p>
            <a:r>
              <a:rPr lang="en-US" sz="2000" dirty="0" smtClean="0">
                <a:latin typeface="Times New Roman" pitchFamily="18" charset="0"/>
                <a:cs typeface="Times New Roman" pitchFamily="18" charset="0"/>
              </a:rPr>
              <a:t>Note : In paired sample t-test, SPSS obtained the two tailed p- value if you need p-value for one tailed then divide  the two tailed p-value by 2. </a:t>
            </a:r>
          </a:p>
        </p:txBody>
      </p:sp>
      <p:sp>
        <p:nvSpPr>
          <p:cNvPr id="14" name="Rectangle 13"/>
          <p:cNvSpPr/>
          <p:nvPr/>
        </p:nvSpPr>
        <p:spPr>
          <a:xfrm>
            <a:off x="685800" y="-98286"/>
            <a:ext cx="4576894" cy="707886"/>
          </a:xfrm>
          <a:prstGeom prst="rect">
            <a:avLst/>
          </a:prstGeom>
        </p:spPr>
        <p:txBody>
          <a:bodyPr wrap="none">
            <a:spAutoFit/>
          </a:bodyPr>
          <a:lstStyle/>
          <a:p>
            <a:r>
              <a:rPr lang="en-US" sz="4000" dirty="0" smtClean="0">
                <a:solidFill>
                  <a:srgbClr val="FF0000"/>
                </a:solidFill>
                <a:latin typeface="Times New Roman" pitchFamily="18" charset="0"/>
                <a:cs typeface="Times New Roman" pitchFamily="18" charset="0"/>
              </a:rPr>
              <a:t>Paired t-test in SPSS</a:t>
            </a:r>
            <a:endParaRPr lang="en-US" sz="4000" dirty="0">
              <a:solidFill>
                <a:srgbClr val="FF0000"/>
              </a:solidFill>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nvGraphicFramePr>
        <p:xfrm>
          <a:off x="457200" y="152400"/>
          <a:ext cx="7848600" cy="1318260"/>
        </p:xfrm>
        <a:graphic>
          <a:graphicData uri="http://schemas.openxmlformats.org/drawingml/2006/table">
            <a:tbl>
              <a:tblPr/>
              <a:tblGrid>
                <a:gridCol w="1143000"/>
                <a:gridCol w="4387244"/>
                <a:gridCol w="579589"/>
                <a:gridCol w="579589"/>
                <a:gridCol w="579589"/>
                <a:gridCol w="579589"/>
              </a:tblGrid>
              <a:tr h="190500">
                <a:tc gridSpan="6">
                  <a:txBody>
                    <a:bodyPr/>
                    <a:lstStyle/>
                    <a:p>
                      <a:pPr algn="ctr" fontAlgn="ctr"/>
                      <a:r>
                        <a:rPr lang="en-US" sz="1400" b="1" i="0" u="none" strike="noStrike" dirty="0">
                          <a:solidFill>
                            <a:srgbClr val="000000"/>
                          </a:solidFill>
                          <a:latin typeface="Arial Bold"/>
                        </a:rPr>
                        <a:t>Paired Samples Statistics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14325">
                <a:tc>
                  <a:txBody>
                    <a:bodyPr/>
                    <a:lstStyle/>
                    <a:p>
                      <a:pPr algn="ctr" fontAlgn="ctr"/>
                      <a:r>
                        <a:rPr lang="en-US" sz="1400" b="1" i="0" u="none" strike="noStrike">
                          <a:solidFill>
                            <a:srgbClr val="000000"/>
                          </a:solidFill>
                          <a:latin typeface="Arial Bold"/>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dirty="0">
                          <a:solidFill>
                            <a:srgbClr val="000000"/>
                          </a:solidFill>
                          <a:latin typeface="Arial Bold"/>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Arial"/>
                        </a:rPr>
                        <a:t>Mean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Arial"/>
                        </a:rPr>
                        <a:t>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Arial"/>
                        </a:rPr>
                        <a:t>Std. Deviation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latin typeface="Arial"/>
                        </a:rPr>
                        <a:t>Std. Error Mean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rowSpan="2">
                  <a:txBody>
                    <a:bodyPr/>
                    <a:lstStyle/>
                    <a:p>
                      <a:pPr algn="l" fontAlgn="t"/>
                      <a:r>
                        <a:rPr lang="en-US" sz="1400" b="0" i="0" u="none" strike="noStrike">
                          <a:solidFill>
                            <a:srgbClr val="000000"/>
                          </a:solidFill>
                          <a:latin typeface="Arial"/>
                        </a:rPr>
                        <a:t>Pair 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400" b="0" i="0" u="none" strike="noStrike" dirty="0">
                          <a:solidFill>
                            <a:srgbClr val="000000"/>
                          </a:solidFill>
                          <a:latin typeface="Arial"/>
                        </a:rPr>
                        <a:t>Cholesterol reading before the </a:t>
                      </a:r>
                      <a:r>
                        <a:rPr lang="en-US" sz="1400" b="0" i="0" u="none" strike="noStrike" dirty="0" smtClean="0">
                          <a:solidFill>
                            <a:srgbClr val="000000"/>
                          </a:solidFill>
                          <a:latin typeface="Arial"/>
                        </a:rPr>
                        <a:t>new diet</a:t>
                      </a:r>
                      <a:endParaRPr lang="en-US" sz="1400" b="0" i="0" u="none" strike="noStrike" dirty="0">
                        <a:solidFill>
                          <a:srgbClr val="000000"/>
                        </a:solidFill>
                        <a:latin typeface="Arial"/>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400" b="0" i="0" u="none" strike="noStrike">
                          <a:solidFill>
                            <a:srgbClr val="000000"/>
                          </a:solidFill>
                          <a:latin typeface="Arial"/>
                        </a:rPr>
                        <a:t>244.4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400" b="0" i="0" u="none" strike="noStrike">
                          <a:solidFill>
                            <a:srgbClr val="000000"/>
                          </a:solidFill>
                          <a:latin typeface="Arial"/>
                        </a:rPr>
                        <a:t>17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400" b="0" i="0" u="none" strike="noStrike">
                          <a:solidFill>
                            <a:srgbClr val="000000"/>
                          </a:solidFill>
                          <a:latin typeface="Arial"/>
                        </a:rPr>
                        <a:t>30.3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400" b="0" i="0" u="none" strike="noStrike">
                          <a:solidFill>
                            <a:srgbClr val="000000"/>
                          </a:solidFill>
                          <a:latin typeface="Arial"/>
                        </a:rPr>
                        <a:t>7.4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vMerge="1">
                  <a:txBody>
                    <a:bodyPr/>
                    <a:lstStyle/>
                    <a:p>
                      <a:endParaRPr lang="en-US"/>
                    </a:p>
                  </a:txBody>
                  <a:tcPr/>
                </a:tc>
                <a:tc>
                  <a:txBody>
                    <a:bodyPr/>
                    <a:lstStyle/>
                    <a:p>
                      <a:pPr algn="l" fontAlgn="t"/>
                      <a:r>
                        <a:rPr lang="en-US" sz="1400" b="0" i="0" u="none" strike="noStrike">
                          <a:solidFill>
                            <a:srgbClr val="000000"/>
                          </a:solidFill>
                          <a:latin typeface="Arial"/>
                        </a:rPr>
                        <a:t>Cholesteroal reading after the new diet</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400" b="0" i="0" u="none" strike="noStrike">
                          <a:solidFill>
                            <a:srgbClr val="000000"/>
                          </a:solidFill>
                          <a:latin typeface="Arial"/>
                        </a:rPr>
                        <a:t>221.1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400" b="0" i="0" u="none" strike="noStrike">
                          <a:solidFill>
                            <a:srgbClr val="000000"/>
                          </a:solidFill>
                          <a:latin typeface="Arial"/>
                        </a:rPr>
                        <a:t>17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400" b="0" i="0" u="none" strike="noStrike">
                          <a:solidFill>
                            <a:srgbClr val="000000"/>
                          </a:solidFill>
                          <a:latin typeface="Arial"/>
                        </a:rPr>
                        <a:t>22.1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400" b="0" i="0" u="none" strike="noStrike" dirty="0">
                          <a:solidFill>
                            <a:srgbClr val="000000"/>
                          </a:solidFill>
                          <a:latin typeface="Arial"/>
                        </a:rPr>
                        <a:t>5.4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graphicFrame>
        <p:nvGraphicFramePr>
          <p:cNvPr id="8" name="Table 7"/>
          <p:cNvGraphicFramePr>
            <a:graphicFrameLocks noGrp="1"/>
          </p:cNvGraphicFramePr>
          <p:nvPr/>
        </p:nvGraphicFramePr>
        <p:xfrm>
          <a:off x="457200" y="1600200"/>
          <a:ext cx="7924799" cy="973455"/>
        </p:xfrm>
        <a:graphic>
          <a:graphicData uri="http://schemas.openxmlformats.org/drawingml/2006/table">
            <a:tbl>
              <a:tblPr/>
              <a:tblGrid>
                <a:gridCol w="903540"/>
                <a:gridCol w="4310639"/>
                <a:gridCol w="903540"/>
                <a:gridCol w="903540"/>
                <a:gridCol w="903540"/>
              </a:tblGrid>
              <a:tr h="190500">
                <a:tc gridSpan="5">
                  <a:txBody>
                    <a:bodyPr/>
                    <a:lstStyle/>
                    <a:p>
                      <a:pPr algn="ctr" fontAlgn="ctr"/>
                      <a:r>
                        <a:rPr lang="en-US" sz="1400" b="1" i="0" u="none" strike="noStrike" dirty="0">
                          <a:solidFill>
                            <a:srgbClr val="000000"/>
                          </a:solidFill>
                          <a:latin typeface="Arial Bold"/>
                        </a:rPr>
                        <a:t>Paired Samples Correlations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14325">
                <a:tc>
                  <a:txBody>
                    <a:bodyPr/>
                    <a:lstStyle/>
                    <a:p>
                      <a:pPr algn="ctr" fontAlgn="ctr"/>
                      <a:r>
                        <a:rPr lang="en-US" sz="1400" b="1" i="0" u="none" strike="noStrike">
                          <a:solidFill>
                            <a:srgbClr val="000000"/>
                          </a:solidFill>
                          <a:latin typeface="Arial Bold"/>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dirty="0">
                          <a:solidFill>
                            <a:srgbClr val="000000"/>
                          </a:solidFill>
                          <a:latin typeface="Arial Bold"/>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Arial"/>
                        </a:rPr>
                        <a:t>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Arial"/>
                        </a:rPr>
                        <a:t>Correlation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Arial"/>
                        </a:rPr>
                        <a:t>Sig.</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04800">
                <a:tc>
                  <a:txBody>
                    <a:bodyPr/>
                    <a:lstStyle/>
                    <a:p>
                      <a:pPr algn="l" fontAlgn="t"/>
                      <a:r>
                        <a:rPr lang="en-US" sz="1400" b="0" i="0" u="none" strike="noStrike">
                          <a:solidFill>
                            <a:srgbClr val="000000"/>
                          </a:solidFill>
                          <a:latin typeface="Arial"/>
                        </a:rPr>
                        <a:t>Pair 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400" b="0" i="0" u="none" strike="noStrike">
                          <a:solidFill>
                            <a:srgbClr val="000000"/>
                          </a:solidFill>
                          <a:latin typeface="Arial"/>
                        </a:rPr>
                        <a:t>Cholesterol reading before the diet &amp; Cholesteroal reading after the new diet</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400" b="0" i="0" u="none" strike="noStrike">
                          <a:solidFill>
                            <a:srgbClr val="000000"/>
                          </a:solidFill>
                          <a:latin typeface="Arial"/>
                        </a:rPr>
                        <a:t>17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400" b="0" i="0" u="none" strike="noStrike">
                          <a:solidFill>
                            <a:srgbClr val="000000"/>
                          </a:solidFill>
                          <a:latin typeface="Arial"/>
                        </a:rPr>
                        <a:t>.338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400" b="0" i="0" u="none" strike="noStrike" dirty="0">
                          <a:solidFill>
                            <a:srgbClr val="000000"/>
                          </a:solidFill>
                          <a:latin typeface="Arial"/>
                        </a:rPr>
                        <a:t>.184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graphicFrame>
        <p:nvGraphicFramePr>
          <p:cNvPr id="9" name="Table 8"/>
          <p:cNvGraphicFramePr>
            <a:graphicFrameLocks noGrp="1"/>
          </p:cNvGraphicFramePr>
          <p:nvPr/>
        </p:nvGraphicFramePr>
        <p:xfrm>
          <a:off x="457200" y="2693375"/>
          <a:ext cx="8001002" cy="1497625"/>
        </p:xfrm>
        <a:graphic>
          <a:graphicData uri="http://schemas.openxmlformats.org/drawingml/2006/table">
            <a:tbl>
              <a:tblPr/>
              <a:tblGrid>
                <a:gridCol w="457200"/>
                <a:gridCol w="2895714"/>
                <a:gridCol w="581011"/>
                <a:gridCol w="581011"/>
                <a:gridCol w="581011"/>
                <a:gridCol w="581011"/>
                <a:gridCol w="581011"/>
                <a:gridCol w="581011"/>
                <a:gridCol w="581011"/>
                <a:gridCol w="581011"/>
              </a:tblGrid>
              <a:tr h="138336">
                <a:tc gridSpan="10">
                  <a:txBody>
                    <a:bodyPr/>
                    <a:lstStyle/>
                    <a:p>
                      <a:pPr algn="ctr" fontAlgn="ctr"/>
                      <a:r>
                        <a:rPr lang="en-US" sz="1200" b="1" i="0" u="none" strike="noStrike" dirty="0">
                          <a:solidFill>
                            <a:srgbClr val="000000"/>
                          </a:solidFill>
                          <a:latin typeface="Arial Bold"/>
                        </a:rPr>
                        <a:t>Paired Samples Test</a:t>
                      </a:r>
                    </a:p>
                  </a:txBody>
                  <a:tcPr marL="6917" marR="6917" marT="69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38336">
                <a:tc>
                  <a:txBody>
                    <a:bodyPr/>
                    <a:lstStyle/>
                    <a:p>
                      <a:pPr algn="ctr" fontAlgn="ctr"/>
                      <a:r>
                        <a:rPr lang="en-US" sz="1200" b="1" i="0" u="none" strike="noStrike">
                          <a:solidFill>
                            <a:srgbClr val="000000"/>
                          </a:solidFill>
                          <a:latin typeface="Arial Bold"/>
                        </a:rPr>
                        <a:t> </a:t>
                      </a:r>
                    </a:p>
                  </a:txBody>
                  <a:tcPr marL="6917" marR="6917" marT="69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Arial Bold"/>
                        </a:rPr>
                        <a:t> </a:t>
                      </a:r>
                    </a:p>
                  </a:txBody>
                  <a:tcPr marL="6917" marR="6917" marT="69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5">
                  <a:txBody>
                    <a:bodyPr/>
                    <a:lstStyle/>
                    <a:p>
                      <a:pPr algn="ctr" fontAlgn="b"/>
                      <a:r>
                        <a:rPr lang="en-US" sz="1200" b="0" i="0" u="none" strike="noStrike">
                          <a:solidFill>
                            <a:srgbClr val="000000"/>
                          </a:solidFill>
                          <a:latin typeface="Arial"/>
                        </a:rPr>
                        <a:t>Paired Differences</a:t>
                      </a:r>
                    </a:p>
                  </a:txBody>
                  <a:tcPr marL="6917" marR="6917" marT="691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rowSpan="3">
                  <a:txBody>
                    <a:bodyPr/>
                    <a:lstStyle/>
                    <a:p>
                      <a:pPr algn="ctr" fontAlgn="b"/>
                      <a:r>
                        <a:rPr lang="en-US" sz="1200" b="0" i="0" u="none" strike="noStrike">
                          <a:solidFill>
                            <a:srgbClr val="000000"/>
                          </a:solidFill>
                          <a:latin typeface="Arial"/>
                        </a:rPr>
                        <a:t>t</a:t>
                      </a:r>
                    </a:p>
                  </a:txBody>
                  <a:tcPr marL="6917" marR="6917" marT="691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fontAlgn="b"/>
                      <a:r>
                        <a:rPr lang="en-US" sz="1200" b="0" i="0" u="none" strike="noStrike">
                          <a:solidFill>
                            <a:srgbClr val="000000"/>
                          </a:solidFill>
                          <a:latin typeface="Arial"/>
                        </a:rPr>
                        <a:t>df</a:t>
                      </a:r>
                    </a:p>
                  </a:txBody>
                  <a:tcPr marL="6917" marR="6917" marT="691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fontAlgn="b"/>
                      <a:r>
                        <a:rPr lang="en-US" sz="1200" b="0" i="0" u="none" strike="noStrike" dirty="0">
                          <a:solidFill>
                            <a:srgbClr val="000000"/>
                          </a:solidFill>
                          <a:latin typeface="Arial"/>
                        </a:rPr>
                        <a:t>Sig. (2-tailed)</a:t>
                      </a:r>
                    </a:p>
                  </a:txBody>
                  <a:tcPr marL="6917" marR="6917" marT="691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05722">
                <a:tc>
                  <a:txBody>
                    <a:bodyPr/>
                    <a:lstStyle/>
                    <a:p>
                      <a:pPr algn="ctr" fontAlgn="ctr"/>
                      <a:r>
                        <a:rPr lang="en-US" sz="1200" b="1" i="0" u="none" strike="noStrike">
                          <a:solidFill>
                            <a:srgbClr val="000000"/>
                          </a:solidFill>
                          <a:latin typeface="Arial Bold"/>
                        </a:rPr>
                        <a:t> </a:t>
                      </a:r>
                    </a:p>
                  </a:txBody>
                  <a:tcPr marL="6917" marR="6917" marT="69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Arial Bold"/>
                        </a:rPr>
                        <a:t> </a:t>
                      </a:r>
                    </a:p>
                  </a:txBody>
                  <a:tcPr marL="6917" marR="6917" marT="69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b"/>
                      <a:r>
                        <a:rPr lang="en-US" sz="1200" b="0" i="0" u="none" strike="noStrike" dirty="0">
                          <a:solidFill>
                            <a:srgbClr val="000000"/>
                          </a:solidFill>
                          <a:latin typeface="Arial"/>
                        </a:rPr>
                        <a:t>Mean</a:t>
                      </a:r>
                    </a:p>
                  </a:txBody>
                  <a:tcPr marL="6917" marR="6917" marT="691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b"/>
                      <a:r>
                        <a:rPr lang="en-US" sz="1200" b="0" i="0" u="none" strike="noStrike">
                          <a:solidFill>
                            <a:srgbClr val="000000"/>
                          </a:solidFill>
                          <a:latin typeface="Arial"/>
                        </a:rPr>
                        <a:t>Std. Deviation</a:t>
                      </a:r>
                    </a:p>
                  </a:txBody>
                  <a:tcPr marL="6917" marR="6917" marT="691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b"/>
                      <a:r>
                        <a:rPr lang="en-US" sz="1200" b="0" i="0" u="none" strike="noStrike">
                          <a:solidFill>
                            <a:srgbClr val="000000"/>
                          </a:solidFill>
                          <a:latin typeface="Arial"/>
                        </a:rPr>
                        <a:t>Std. Error Mean</a:t>
                      </a:r>
                    </a:p>
                  </a:txBody>
                  <a:tcPr marL="6917" marR="6917" marT="691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b"/>
                      <a:r>
                        <a:rPr lang="en-US" sz="1200" b="0" i="0" u="none" strike="noStrike">
                          <a:solidFill>
                            <a:srgbClr val="000000"/>
                          </a:solidFill>
                          <a:latin typeface="Arial"/>
                        </a:rPr>
                        <a:t>95% Confidence Interval of the Difference</a:t>
                      </a:r>
                    </a:p>
                  </a:txBody>
                  <a:tcPr marL="6917" marR="6917" marT="691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r>
              <a:tr h="138336">
                <a:tc>
                  <a:txBody>
                    <a:bodyPr/>
                    <a:lstStyle/>
                    <a:p>
                      <a:pPr algn="ctr" fontAlgn="ctr"/>
                      <a:r>
                        <a:rPr lang="en-US" sz="1200" b="1" i="0" u="none" strike="noStrike">
                          <a:solidFill>
                            <a:srgbClr val="000000"/>
                          </a:solidFill>
                          <a:latin typeface="Arial Bold"/>
                        </a:rPr>
                        <a:t> </a:t>
                      </a:r>
                    </a:p>
                  </a:txBody>
                  <a:tcPr marL="6917" marR="6917" marT="69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Arial Bold"/>
                        </a:rPr>
                        <a:t> </a:t>
                      </a:r>
                    </a:p>
                  </a:txBody>
                  <a:tcPr marL="6917" marR="6917" marT="69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b"/>
                      <a:r>
                        <a:rPr lang="en-US" sz="1200" b="0" i="0" u="none" strike="noStrike">
                          <a:solidFill>
                            <a:srgbClr val="000000"/>
                          </a:solidFill>
                          <a:latin typeface="Arial"/>
                        </a:rPr>
                        <a:t>Lower</a:t>
                      </a:r>
                    </a:p>
                  </a:txBody>
                  <a:tcPr marL="6917" marR="6917" marT="691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Arial"/>
                        </a:rPr>
                        <a:t>Upper</a:t>
                      </a:r>
                    </a:p>
                  </a:txBody>
                  <a:tcPr marL="6917" marR="6917" marT="691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c vMerge="1">
                  <a:txBody>
                    <a:bodyPr/>
                    <a:lstStyle/>
                    <a:p>
                      <a:endParaRPr lang="en-US"/>
                    </a:p>
                  </a:txBody>
                  <a:tcPr/>
                </a:tc>
              </a:tr>
              <a:tr h="221337">
                <a:tc>
                  <a:txBody>
                    <a:bodyPr/>
                    <a:lstStyle/>
                    <a:p>
                      <a:pPr algn="l" fontAlgn="t"/>
                      <a:r>
                        <a:rPr lang="en-US" sz="1200" b="0" i="0" u="none" strike="noStrike">
                          <a:solidFill>
                            <a:srgbClr val="000000"/>
                          </a:solidFill>
                          <a:latin typeface="Arial"/>
                        </a:rPr>
                        <a:t>Pair 1</a:t>
                      </a:r>
                    </a:p>
                  </a:txBody>
                  <a:tcPr marL="6917" marR="6917" marT="691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none" strike="noStrike" dirty="0">
                          <a:solidFill>
                            <a:srgbClr val="000000"/>
                          </a:solidFill>
                          <a:latin typeface="Arial"/>
                        </a:rPr>
                        <a:t>Cholesterol reading before the </a:t>
                      </a:r>
                      <a:r>
                        <a:rPr lang="en-US" sz="1200" b="0" i="0" u="none" strike="noStrike" dirty="0" smtClean="0">
                          <a:solidFill>
                            <a:srgbClr val="000000"/>
                          </a:solidFill>
                          <a:latin typeface="Arial"/>
                        </a:rPr>
                        <a:t> new diet </a:t>
                      </a:r>
                      <a:r>
                        <a:rPr lang="en-US" sz="1200" b="0" i="0" u="none" strike="noStrike" dirty="0">
                          <a:solidFill>
                            <a:srgbClr val="000000"/>
                          </a:solidFill>
                          <a:latin typeface="Arial"/>
                        </a:rPr>
                        <a:t>- </a:t>
                      </a:r>
                      <a:r>
                        <a:rPr lang="en-US" sz="1200" b="0" i="0" u="none" strike="noStrike" dirty="0" smtClean="0">
                          <a:solidFill>
                            <a:srgbClr val="000000"/>
                          </a:solidFill>
                          <a:latin typeface="Arial"/>
                        </a:rPr>
                        <a:t>Cholesterol </a:t>
                      </a:r>
                      <a:r>
                        <a:rPr lang="en-US" sz="1200" b="0" i="0" u="none" strike="noStrike" dirty="0">
                          <a:solidFill>
                            <a:srgbClr val="000000"/>
                          </a:solidFill>
                          <a:latin typeface="Arial"/>
                        </a:rPr>
                        <a:t>reading after the new diet</a:t>
                      </a:r>
                    </a:p>
                  </a:txBody>
                  <a:tcPr marL="6917" marR="6917" marT="691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200" b="0" i="0" u="none" strike="noStrike">
                          <a:solidFill>
                            <a:srgbClr val="000000"/>
                          </a:solidFill>
                          <a:latin typeface="Arial"/>
                        </a:rPr>
                        <a:t>23.3</a:t>
                      </a:r>
                    </a:p>
                  </a:txBody>
                  <a:tcPr marL="6917" marR="6917" marT="691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200" b="0" i="0" u="none" strike="noStrike">
                          <a:solidFill>
                            <a:srgbClr val="000000"/>
                          </a:solidFill>
                          <a:latin typeface="Arial"/>
                        </a:rPr>
                        <a:t>30.9</a:t>
                      </a:r>
                    </a:p>
                  </a:txBody>
                  <a:tcPr marL="6917" marR="6917" marT="691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200" b="0" i="0" u="none" strike="noStrike">
                          <a:solidFill>
                            <a:srgbClr val="000000"/>
                          </a:solidFill>
                          <a:latin typeface="Arial"/>
                        </a:rPr>
                        <a:t>7.5</a:t>
                      </a:r>
                    </a:p>
                  </a:txBody>
                  <a:tcPr marL="6917" marR="6917" marT="691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200" b="0" i="0" u="none" strike="noStrike">
                          <a:solidFill>
                            <a:srgbClr val="000000"/>
                          </a:solidFill>
                          <a:latin typeface="Arial"/>
                        </a:rPr>
                        <a:t>7.4</a:t>
                      </a:r>
                    </a:p>
                  </a:txBody>
                  <a:tcPr marL="6917" marR="6917" marT="691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200" b="0" i="0" u="none" strike="noStrike">
                          <a:solidFill>
                            <a:srgbClr val="000000"/>
                          </a:solidFill>
                          <a:latin typeface="Arial"/>
                        </a:rPr>
                        <a:t>39.2</a:t>
                      </a:r>
                    </a:p>
                  </a:txBody>
                  <a:tcPr marL="6917" marR="6917" marT="691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200" b="0" i="0" u="none" strike="noStrike">
                          <a:solidFill>
                            <a:srgbClr val="000000"/>
                          </a:solidFill>
                          <a:latin typeface="Arial"/>
                        </a:rPr>
                        <a:t>3.1</a:t>
                      </a:r>
                    </a:p>
                  </a:txBody>
                  <a:tcPr marL="6917" marR="6917" marT="691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200" b="0" i="0" u="none" strike="noStrike">
                          <a:solidFill>
                            <a:srgbClr val="000000"/>
                          </a:solidFill>
                          <a:latin typeface="Arial"/>
                        </a:rPr>
                        <a:t>16.0</a:t>
                      </a:r>
                    </a:p>
                  </a:txBody>
                  <a:tcPr marL="6917" marR="6917" marT="691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200" b="0" i="0" u="none" strike="noStrike" dirty="0">
                          <a:solidFill>
                            <a:srgbClr val="000000"/>
                          </a:solidFill>
                          <a:latin typeface="Arial"/>
                        </a:rPr>
                        <a:t>.007</a:t>
                      </a:r>
                    </a:p>
                  </a:txBody>
                  <a:tcPr marL="6917" marR="6917" marT="691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10" name="TextBox 9"/>
          <p:cNvSpPr txBox="1"/>
          <p:nvPr/>
        </p:nvSpPr>
        <p:spPr>
          <a:xfrm>
            <a:off x="152400" y="4495800"/>
            <a:ext cx="8763000" cy="2308324"/>
          </a:xfrm>
          <a:prstGeom prst="rect">
            <a:avLst/>
          </a:prstGeom>
          <a:noFill/>
        </p:spPr>
        <p:txBody>
          <a:bodyPr wrap="square" rtlCol="0">
            <a:spAutoFit/>
          </a:bodyPr>
          <a:lstStyle/>
          <a:p>
            <a:r>
              <a:rPr lang="en-US" sz="2400" dirty="0" smtClean="0">
                <a:solidFill>
                  <a:srgbClr val="FF0000"/>
                </a:solidFill>
              </a:rPr>
              <a:t>Result: </a:t>
            </a:r>
            <a:r>
              <a:rPr lang="en-US" sz="2000" dirty="0" smtClean="0"/>
              <a:t>A paired sample t-test was conducted to evaluate whether cholesterol level of the people has deceased after the new diet.  The result indicate that the mean  cholesterol level of the people has decreased after one month of new diet (M = 221.1, SE = 5.4) than before the diet (M = 244.4, SE = 7.4), t(16) = 3.1, p = 0.007 &lt; 0.05. the effect size d of 0.75 indicate the large effect of new diet on cholesterol. The 95% confidence interval for mean difference between before and after is 7.4 to 39.2.</a:t>
            </a:r>
            <a:endParaRPr lang="en-US" sz="2000"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86380"/>
            <a:ext cx="8382000" cy="523220"/>
          </a:xfrm>
          <a:prstGeom prst="rect">
            <a:avLst/>
          </a:prstGeom>
          <a:noFill/>
        </p:spPr>
        <p:txBody>
          <a:bodyPr wrap="square" rtlCol="0">
            <a:spAutoFit/>
          </a:bodyPr>
          <a:lstStyle/>
          <a:p>
            <a:r>
              <a:rPr lang="en-US" sz="2800" dirty="0" smtClean="0">
                <a:solidFill>
                  <a:srgbClr val="FF0000"/>
                </a:solidFill>
              </a:rPr>
              <a:t>3. Chi-Square test for Independence of two attributes:</a:t>
            </a:r>
            <a:endParaRPr lang="en-US" sz="2800" dirty="0">
              <a:solidFill>
                <a:srgbClr val="FF0000"/>
              </a:solidFill>
            </a:endParaRPr>
          </a:p>
        </p:txBody>
      </p:sp>
      <p:sp>
        <p:nvSpPr>
          <p:cNvPr id="5" name="Right Arrow 4"/>
          <p:cNvSpPr/>
          <p:nvPr/>
        </p:nvSpPr>
        <p:spPr>
          <a:xfrm>
            <a:off x="2971800" y="1143000"/>
            <a:ext cx="13716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304800" y="2133600"/>
            <a:ext cx="8839200" cy="6247864"/>
          </a:xfrm>
          <a:prstGeom prst="rect">
            <a:avLst/>
          </a:prstGeom>
          <a:noFill/>
        </p:spPr>
        <p:txBody>
          <a:bodyPr wrap="square" rtlCol="0">
            <a:spAutoFit/>
          </a:bodyPr>
          <a:lstStyle/>
          <a:p>
            <a:r>
              <a:rPr lang="en-US" sz="2000" dirty="0" smtClean="0"/>
              <a:t>Chi-Square test of independence of two attributes is used to measure relationship between two categorical variables.  The categorical variables may have any number of categories and measured in nominal scale.  The two way contingency table is used to present the responses of the variables by generating the cross-tabulation  of two variables. The number of row represent the number of categories of the first variable and number of column represent the no. of categories of second variable. Such table is sometimes described as r x c table where r is the number of rows and c is the number of columns. In practice, some researcher also consider the ordinal scale for this test. The null and alternative hypothesis are formulated as</a:t>
            </a:r>
          </a:p>
          <a:p>
            <a:endParaRPr lang="en-US" sz="2000" dirty="0" smtClean="0"/>
          </a:p>
          <a:p>
            <a:r>
              <a:rPr lang="en-US" sz="2000" dirty="0" smtClean="0"/>
              <a:t>Null Hypothesis H0 : Two variables are independent</a:t>
            </a:r>
          </a:p>
          <a:p>
            <a:r>
              <a:rPr lang="en-US" sz="2000" dirty="0" smtClean="0"/>
              <a:t>Alternative hypothesis H1: Two variables are correlated</a:t>
            </a:r>
          </a:p>
          <a:p>
            <a:endParaRPr lang="en-US" sz="2000" dirty="0" smtClean="0"/>
          </a:p>
          <a:p>
            <a:r>
              <a:rPr lang="en-US" sz="2000" dirty="0" smtClean="0"/>
              <a:t>If the p-value is less the significance level then there is a significant relationships between two variables.</a:t>
            </a:r>
          </a:p>
          <a:p>
            <a:endParaRPr lang="en-US" sz="2000" dirty="0" smtClean="0"/>
          </a:p>
          <a:p>
            <a:r>
              <a:rPr lang="en-US" sz="2000" dirty="0" smtClean="0"/>
              <a:t>Note: One of the assumption of this test is no cell frequency of the contingency table is less than 5.</a:t>
            </a:r>
          </a:p>
          <a:p>
            <a:endParaRPr lang="en-US" sz="2000" dirty="0" smtClean="0"/>
          </a:p>
          <a:p>
            <a:endParaRPr lang="en-US" sz="2000" dirty="0"/>
          </a:p>
        </p:txBody>
      </p:sp>
      <p:sp>
        <p:nvSpPr>
          <p:cNvPr id="7" name="Rectangle 6"/>
          <p:cNvSpPr/>
          <p:nvPr/>
        </p:nvSpPr>
        <p:spPr>
          <a:xfrm>
            <a:off x="381000" y="762000"/>
            <a:ext cx="25908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IV=</a:t>
            </a:r>
          </a:p>
          <a:p>
            <a:pPr algn="ctr"/>
            <a:r>
              <a:rPr lang="en-US" sz="2000" b="1" dirty="0" smtClean="0"/>
              <a:t>Gender</a:t>
            </a:r>
            <a:endParaRPr lang="en-US" sz="2000" b="1" dirty="0"/>
          </a:p>
        </p:txBody>
      </p:sp>
      <p:sp>
        <p:nvSpPr>
          <p:cNvPr id="8" name="Rectangle 7"/>
          <p:cNvSpPr/>
          <p:nvPr/>
        </p:nvSpPr>
        <p:spPr>
          <a:xfrm>
            <a:off x="4343400" y="838200"/>
            <a:ext cx="2362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DV=</a:t>
            </a:r>
          </a:p>
          <a:p>
            <a:pPr algn="ctr"/>
            <a:r>
              <a:rPr lang="en-US" sz="2000" b="1" dirty="0" smtClean="0"/>
              <a:t>Smoking habit</a:t>
            </a:r>
            <a:endParaRPr lang="en-US" sz="2000" b="1"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76200"/>
            <a:ext cx="9144000" cy="830997"/>
          </a:xfrm>
          <a:prstGeom prst="rect">
            <a:avLst/>
          </a:prstGeom>
          <a:noFill/>
        </p:spPr>
        <p:txBody>
          <a:bodyPr wrap="square" rtlCol="0">
            <a:spAutoFit/>
          </a:bodyPr>
          <a:lstStyle/>
          <a:p>
            <a:r>
              <a:rPr lang="en-US" sz="2400" dirty="0" smtClean="0">
                <a:solidFill>
                  <a:srgbClr val="FF0000"/>
                </a:solidFill>
              </a:rPr>
              <a:t>Effect size statistics for Chi-Square test for independence of two attributes</a:t>
            </a:r>
            <a:endParaRPr lang="en-US" sz="2400" dirty="0">
              <a:solidFill>
                <a:srgbClr val="FF0000"/>
              </a:solidFill>
            </a:endParaRPr>
          </a:p>
        </p:txBody>
      </p:sp>
      <p:graphicFrame>
        <p:nvGraphicFramePr>
          <p:cNvPr id="125954" name="Object 2"/>
          <p:cNvGraphicFramePr>
            <a:graphicFrameLocks noChangeAspect="1"/>
          </p:cNvGraphicFramePr>
          <p:nvPr/>
        </p:nvGraphicFramePr>
        <p:xfrm>
          <a:off x="3886200" y="2286000"/>
          <a:ext cx="2593975" cy="990600"/>
        </p:xfrm>
        <a:graphic>
          <a:graphicData uri="http://schemas.openxmlformats.org/presentationml/2006/ole">
            <mc:AlternateContent xmlns:mc="http://schemas.openxmlformats.org/markup-compatibility/2006">
              <mc:Choice xmlns:v="urn:schemas-microsoft-com:vml" Requires="v">
                <p:oleObj spid="_x0000_s125964" name="Equation" r:id="rId3" imgW="596880" imgH="457200" progId="Equation.3">
                  <p:embed/>
                </p:oleObj>
              </mc:Choice>
              <mc:Fallback>
                <p:oleObj name="Equation" r:id="rId3" imgW="596880" imgH="4572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6200" y="2286000"/>
                        <a:ext cx="2593975"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5955" name="Object 3"/>
          <p:cNvGraphicFramePr>
            <a:graphicFrameLocks noChangeAspect="1"/>
          </p:cNvGraphicFramePr>
          <p:nvPr/>
        </p:nvGraphicFramePr>
        <p:xfrm>
          <a:off x="228600" y="4440237"/>
          <a:ext cx="8686800" cy="1046163"/>
        </p:xfrm>
        <a:graphic>
          <a:graphicData uri="http://schemas.openxmlformats.org/presentationml/2006/ole">
            <mc:AlternateContent xmlns:mc="http://schemas.openxmlformats.org/markup-compatibility/2006">
              <mc:Choice xmlns:v="urn:schemas-microsoft-com:vml" Requires="v">
                <p:oleObj spid="_x0000_s125965" name="Equation" r:id="rId5" imgW="3466800" imgH="482400" progId="Equation.3">
                  <p:embed/>
                </p:oleObj>
              </mc:Choice>
              <mc:Fallback>
                <p:oleObj name="Equation" r:id="rId5" imgW="3466800" imgH="48240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8600" y="4440237"/>
                        <a:ext cx="8686800" cy="1046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TextBox 4"/>
          <p:cNvSpPr txBox="1"/>
          <p:nvPr/>
        </p:nvSpPr>
        <p:spPr>
          <a:xfrm>
            <a:off x="228600" y="1219200"/>
            <a:ext cx="8915400" cy="1200329"/>
          </a:xfrm>
          <a:prstGeom prst="rect">
            <a:avLst/>
          </a:prstGeom>
          <a:noFill/>
        </p:spPr>
        <p:txBody>
          <a:bodyPr wrap="square" rtlCol="0">
            <a:spAutoFit/>
          </a:bodyPr>
          <a:lstStyle/>
          <a:p>
            <a:r>
              <a:rPr lang="en-US" sz="2400" dirty="0" smtClean="0"/>
              <a:t>If both variable have only two categories then </a:t>
            </a:r>
            <a:r>
              <a:rPr lang="el-GR" sz="2400" dirty="0" smtClean="0"/>
              <a:t>φ</a:t>
            </a:r>
            <a:r>
              <a:rPr lang="en-US" sz="2400" dirty="0" smtClean="0"/>
              <a:t> is calculated for effect size and its value rages from -1 to +1. (n is the sample size in the following formula)</a:t>
            </a:r>
            <a:endParaRPr lang="en-US" sz="2400" dirty="0"/>
          </a:p>
        </p:txBody>
      </p:sp>
      <p:sp>
        <p:nvSpPr>
          <p:cNvPr id="6" name="TextBox 5"/>
          <p:cNvSpPr txBox="1"/>
          <p:nvPr/>
        </p:nvSpPr>
        <p:spPr>
          <a:xfrm>
            <a:off x="152400" y="3436203"/>
            <a:ext cx="8991600" cy="830997"/>
          </a:xfrm>
          <a:prstGeom prst="rect">
            <a:avLst/>
          </a:prstGeom>
          <a:noFill/>
        </p:spPr>
        <p:txBody>
          <a:bodyPr wrap="square" rtlCol="0">
            <a:spAutoFit/>
          </a:bodyPr>
          <a:lstStyle/>
          <a:p>
            <a:r>
              <a:rPr lang="en-US" sz="2400" dirty="0" smtClean="0"/>
              <a:t>If both variable have more than two categories then Cramer’s “V” is calculated for effect size and its values ranges from 0 to 1.</a:t>
            </a:r>
            <a:endParaRPr lang="en-US" sz="2400" dirty="0"/>
          </a:p>
        </p:txBody>
      </p:sp>
      <p:sp>
        <p:nvSpPr>
          <p:cNvPr id="7" name="TextBox 6"/>
          <p:cNvSpPr txBox="1"/>
          <p:nvPr/>
        </p:nvSpPr>
        <p:spPr>
          <a:xfrm>
            <a:off x="76200" y="5638800"/>
            <a:ext cx="9296400" cy="830997"/>
          </a:xfrm>
          <a:prstGeom prst="rect">
            <a:avLst/>
          </a:prstGeom>
          <a:noFill/>
        </p:spPr>
        <p:txBody>
          <a:bodyPr wrap="square" rtlCol="0">
            <a:spAutoFit/>
          </a:bodyPr>
          <a:lstStyle/>
          <a:p>
            <a:r>
              <a:rPr lang="en-US" sz="2400" dirty="0" smtClean="0"/>
              <a:t>The effect size of 0.1. 0.3 and 0.5 represents small, medium and large effect respectively. </a:t>
            </a:r>
            <a:endParaRPr lang="en-US" sz="24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990600"/>
            <a:ext cx="8229600" cy="5262979"/>
          </a:xfrm>
          <a:prstGeom prst="rect">
            <a:avLst/>
          </a:prstGeom>
          <a:noFill/>
        </p:spPr>
        <p:txBody>
          <a:bodyPr wrap="square" rtlCol="0">
            <a:spAutoFit/>
          </a:bodyPr>
          <a:lstStyle/>
          <a:p>
            <a:r>
              <a:rPr lang="en-US" sz="2800" dirty="0" smtClean="0">
                <a:latin typeface="Times New Roman" pitchFamily="18" charset="0"/>
                <a:cs typeface="Times New Roman" pitchFamily="18" charset="0"/>
              </a:rPr>
              <a:t>Statistical techniques of testing the research question/research hypothesis based on sample data is called hypothesis testing. </a:t>
            </a:r>
          </a:p>
          <a:p>
            <a:endParaRPr lang="en-US" sz="2800" dirty="0" smtClean="0">
              <a:latin typeface="Times New Roman" pitchFamily="18" charset="0"/>
              <a:cs typeface="Times New Roman" pitchFamily="18" charset="0"/>
            </a:endParaRPr>
          </a:p>
          <a:p>
            <a:r>
              <a:rPr lang="en-US" sz="2800" dirty="0" smtClean="0">
                <a:latin typeface="Times New Roman" pitchFamily="18" charset="0"/>
                <a:cs typeface="Times New Roman" pitchFamily="18" charset="0"/>
              </a:rPr>
              <a:t>The research question could be assumption or claim or statement or hypothesis of the researcher backed by theory or knowledge or experience of the  researcher. </a:t>
            </a:r>
          </a:p>
          <a:p>
            <a:endParaRPr lang="en-US" sz="2800" dirty="0" smtClean="0">
              <a:latin typeface="Times New Roman" pitchFamily="18" charset="0"/>
              <a:cs typeface="Times New Roman" pitchFamily="18" charset="0"/>
            </a:endParaRPr>
          </a:p>
          <a:p>
            <a:r>
              <a:rPr lang="en-US" sz="2800" dirty="0" smtClean="0">
                <a:latin typeface="Times New Roman" pitchFamily="18" charset="0"/>
                <a:cs typeface="Times New Roman" pitchFamily="18" charset="0"/>
              </a:rPr>
              <a:t>The research question should be made for population and will be  tested for validity by sample  data which is drawn from the population using probability sampling techniques. </a:t>
            </a:r>
            <a:endParaRPr lang="en-US" sz="2800" dirty="0">
              <a:latin typeface="Times New Roman" pitchFamily="18" charset="0"/>
              <a:cs typeface="Times New Roman" pitchFamily="18" charset="0"/>
            </a:endParaRPr>
          </a:p>
        </p:txBody>
      </p:sp>
      <p:sp>
        <p:nvSpPr>
          <p:cNvPr id="3" name="TextBox 2"/>
          <p:cNvSpPr txBox="1"/>
          <p:nvPr/>
        </p:nvSpPr>
        <p:spPr>
          <a:xfrm>
            <a:off x="1600200" y="0"/>
            <a:ext cx="4114800" cy="646331"/>
          </a:xfrm>
          <a:prstGeom prst="rect">
            <a:avLst/>
          </a:prstGeom>
          <a:noFill/>
        </p:spPr>
        <p:txBody>
          <a:bodyPr wrap="square" rtlCol="0">
            <a:spAutoFit/>
          </a:bodyPr>
          <a:lstStyle/>
          <a:p>
            <a:r>
              <a:rPr lang="en-US" sz="3600" dirty="0" smtClean="0">
                <a:solidFill>
                  <a:srgbClr val="FF0000"/>
                </a:solidFill>
              </a:rPr>
              <a:t>Hypothesis testing</a:t>
            </a:r>
            <a:endParaRPr lang="en-US" sz="3600" dirty="0">
              <a:solidFill>
                <a:srgbClr val="FF0000"/>
              </a:solidFill>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762000"/>
            <a:ext cx="8458200" cy="2677656"/>
          </a:xfrm>
          <a:prstGeom prst="rect">
            <a:avLst/>
          </a:prstGeom>
          <a:noFill/>
        </p:spPr>
        <p:txBody>
          <a:bodyPr wrap="square" rtlCol="0">
            <a:spAutoFit/>
          </a:bodyPr>
          <a:lstStyle/>
          <a:p>
            <a:pPr algn="ctr"/>
            <a:r>
              <a:rPr lang="en-US" sz="2400" dirty="0" smtClean="0">
                <a:latin typeface="Times New Roman" pitchFamily="18" charset="0"/>
                <a:cs typeface="Times New Roman" pitchFamily="18" charset="0"/>
              </a:rPr>
              <a:t> </a:t>
            </a:r>
          </a:p>
          <a:p>
            <a:r>
              <a:rPr lang="en-US" sz="2400" dirty="0" smtClean="0">
                <a:latin typeface="Times New Roman" pitchFamily="18" charset="0"/>
                <a:cs typeface="Times New Roman" pitchFamily="18" charset="0"/>
              </a:rPr>
              <a:t>Use the </a:t>
            </a:r>
            <a:r>
              <a:rPr lang="en-US" sz="2400" dirty="0">
                <a:latin typeface="Times New Roman" pitchFamily="18" charset="0"/>
                <a:cs typeface="Times New Roman" pitchFamily="18" charset="0"/>
              </a:rPr>
              <a:t>H</a:t>
            </a:r>
            <a:r>
              <a:rPr lang="en-US" sz="2400" dirty="0" smtClean="0">
                <a:latin typeface="Times New Roman" pitchFamily="18" charset="0"/>
                <a:cs typeface="Times New Roman" pitchFamily="18" charset="0"/>
              </a:rPr>
              <a:t>ospital database</a:t>
            </a:r>
          </a:p>
          <a:p>
            <a:endParaRPr lang="en-US" sz="2400" dirty="0">
              <a:latin typeface="Times New Roman" pitchFamily="18" charset="0"/>
              <a:cs typeface="Times New Roman" pitchFamily="18" charset="0"/>
            </a:endParaRPr>
          </a:p>
          <a:p>
            <a:r>
              <a:rPr lang="en-US" sz="2400" dirty="0" smtClean="0">
                <a:latin typeface="Times New Roman" pitchFamily="18" charset="0"/>
                <a:cs typeface="Times New Roman" pitchFamily="18" charset="0"/>
              </a:rPr>
              <a:t>From the hospital database think one research question and test the validity of the research question that your have generated and make the conclusions and discuss the implication of research question. </a:t>
            </a:r>
          </a:p>
          <a:p>
            <a:endParaRPr lang="en-US" sz="2400" dirty="0">
              <a:latin typeface="Times New Roman" pitchFamily="18" charset="0"/>
              <a:cs typeface="Times New Roman" pitchFamily="18" charset="0"/>
            </a:endParaRPr>
          </a:p>
        </p:txBody>
      </p:sp>
      <p:sp>
        <p:nvSpPr>
          <p:cNvPr id="3" name="Rectangle 2"/>
          <p:cNvSpPr/>
          <p:nvPr/>
        </p:nvSpPr>
        <p:spPr>
          <a:xfrm>
            <a:off x="152400" y="3581400"/>
            <a:ext cx="8153400" cy="461665"/>
          </a:xfrm>
          <a:prstGeom prst="rect">
            <a:avLst/>
          </a:prstGeom>
        </p:spPr>
        <p:txBody>
          <a:bodyPr wrap="square">
            <a:spAutoFit/>
          </a:bodyPr>
          <a:lstStyle/>
          <a:p>
            <a:pPr lvl="0"/>
            <a:r>
              <a:rPr lang="en-US" sz="2400" dirty="0" smtClean="0">
                <a:solidFill>
                  <a:prstClr val="black"/>
                </a:solidFill>
                <a:latin typeface="Times New Roman" pitchFamily="18" charset="0"/>
                <a:cs typeface="Times New Roman" pitchFamily="18" charset="0"/>
              </a:rPr>
              <a:t>Generate one Research </a:t>
            </a:r>
            <a:r>
              <a:rPr lang="en-US" sz="2400" dirty="0">
                <a:solidFill>
                  <a:prstClr val="black"/>
                </a:solidFill>
                <a:latin typeface="Times New Roman" pitchFamily="18" charset="0"/>
                <a:cs typeface="Times New Roman" pitchFamily="18" charset="0"/>
              </a:rPr>
              <a:t>Question</a:t>
            </a:r>
            <a:r>
              <a:rPr lang="en-US" sz="2400" dirty="0" smtClean="0">
                <a:solidFill>
                  <a:prstClr val="black"/>
                </a:solidFill>
                <a:latin typeface="Times New Roman" pitchFamily="18" charset="0"/>
                <a:cs typeface="Times New Roman" pitchFamily="18" charset="0"/>
              </a:rPr>
              <a:t>:</a:t>
            </a:r>
            <a:endParaRPr lang="en-US" sz="2400" dirty="0">
              <a:solidFill>
                <a:prstClr val="black"/>
              </a:solidFill>
              <a:latin typeface="Times New Roman" pitchFamily="18" charset="0"/>
              <a:cs typeface="Times New Roman" pitchFamily="18" charset="0"/>
            </a:endParaRPr>
          </a:p>
        </p:txBody>
      </p:sp>
      <p:sp>
        <p:nvSpPr>
          <p:cNvPr id="4" name="Rectangle 3"/>
          <p:cNvSpPr/>
          <p:nvPr/>
        </p:nvSpPr>
        <p:spPr>
          <a:xfrm>
            <a:off x="152400" y="4648200"/>
            <a:ext cx="8763000" cy="461665"/>
          </a:xfrm>
          <a:prstGeom prst="rect">
            <a:avLst/>
          </a:prstGeom>
        </p:spPr>
        <p:txBody>
          <a:bodyPr wrap="square">
            <a:spAutoFit/>
          </a:bodyPr>
          <a:lstStyle/>
          <a:p>
            <a:pPr lvl="0"/>
            <a:r>
              <a:rPr lang="en-US" sz="2400" dirty="0" smtClean="0">
                <a:solidFill>
                  <a:prstClr val="black"/>
                </a:solidFill>
                <a:latin typeface="Times New Roman" pitchFamily="18" charset="0"/>
                <a:cs typeface="Times New Roman" pitchFamily="18" charset="0"/>
              </a:rPr>
              <a:t>Formulate Null and alternative hypothesis for this research question</a:t>
            </a:r>
            <a:endParaRPr lang="en-US" sz="2400" dirty="0">
              <a:solidFill>
                <a:prstClr val="black"/>
              </a:solidFill>
              <a:latin typeface="Times New Roman" pitchFamily="18" charset="0"/>
              <a:cs typeface="Times New Roman" pitchFamily="18" charset="0"/>
            </a:endParaRPr>
          </a:p>
        </p:txBody>
      </p:sp>
      <p:sp>
        <p:nvSpPr>
          <p:cNvPr id="6" name="Rectangle 5"/>
          <p:cNvSpPr/>
          <p:nvPr/>
        </p:nvSpPr>
        <p:spPr>
          <a:xfrm>
            <a:off x="152400" y="5562600"/>
            <a:ext cx="8991600" cy="461665"/>
          </a:xfrm>
          <a:prstGeom prst="rect">
            <a:avLst/>
          </a:prstGeom>
        </p:spPr>
        <p:txBody>
          <a:bodyPr wrap="square">
            <a:spAutoFit/>
          </a:bodyPr>
          <a:lstStyle/>
          <a:p>
            <a:r>
              <a:rPr lang="en-US" sz="2400" dirty="0" smtClean="0">
                <a:latin typeface="Times New Roman" pitchFamily="18" charset="0"/>
                <a:cs typeface="Times New Roman" pitchFamily="18" charset="0"/>
              </a:rPr>
              <a:t>Make the conclusions and discuss the implication of research question. </a:t>
            </a:r>
            <a:endParaRPr lang="en-US" sz="2400" dirty="0"/>
          </a:p>
        </p:txBody>
      </p:sp>
      <p:sp>
        <p:nvSpPr>
          <p:cNvPr id="7" name="TextBox 6"/>
          <p:cNvSpPr txBox="1"/>
          <p:nvPr/>
        </p:nvSpPr>
        <p:spPr>
          <a:xfrm>
            <a:off x="228600" y="76200"/>
            <a:ext cx="8610600" cy="1077218"/>
          </a:xfrm>
          <a:prstGeom prst="rect">
            <a:avLst/>
          </a:prstGeom>
          <a:noFill/>
        </p:spPr>
        <p:txBody>
          <a:bodyPr wrap="square" rtlCol="0">
            <a:spAutoFit/>
          </a:bodyPr>
          <a:lstStyle/>
          <a:p>
            <a:r>
              <a:rPr lang="en-US" sz="3200" dirty="0" smtClean="0">
                <a:solidFill>
                  <a:srgbClr val="FF0000"/>
                </a:solidFill>
              </a:rPr>
              <a:t>Chi- Square test for independence of two attributes in SPSS </a:t>
            </a:r>
            <a:endParaRPr lang="en-US" sz="3200" dirty="0">
              <a:solidFill>
                <a:srgbClr val="FF0000"/>
              </a:solidFill>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0"/>
            <a:ext cx="8458200" cy="830997"/>
          </a:xfrm>
          <a:prstGeom prst="rect">
            <a:avLst/>
          </a:prstGeom>
        </p:spPr>
        <p:txBody>
          <a:bodyPr wrap="square">
            <a:spAutoFit/>
          </a:bodyPr>
          <a:lstStyle/>
          <a:p>
            <a:r>
              <a:rPr lang="en-US" sz="2400" dirty="0" smtClean="0">
                <a:solidFill>
                  <a:srgbClr val="FF0000"/>
                </a:solidFill>
                <a:latin typeface="Times New Roman" pitchFamily="18" charset="0"/>
                <a:cs typeface="Times New Roman" pitchFamily="18" charset="0"/>
              </a:rPr>
              <a:t>Research Question:  </a:t>
            </a:r>
            <a:r>
              <a:rPr lang="en-US" sz="2400" dirty="0" smtClean="0">
                <a:solidFill>
                  <a:prstClr val="black"/>
                </a:solidFill>
                <a:latin typeface="Times New Roman" pitchFamily="18" charset="0"/>
                <a:cs typeface="Times New Roman" pitchFamily="18" charset="0"/>
              </a:rPr>
              <a:t>There is relationship between the ownership of the hospital and service provided by the hospital in the US</a:t>
            </a:r>
            <a:endParaRPr lang="en-US" sz="2400" dirty="0"/>
          </a:p>
        </p:txBody>
      </p:sp>
      <p:sp>
        <p:nvSpPr>
          <p:cNvPr id="7" name="TextBox 6"/>
          <p:cNvSpPr txBox="1"/>
          <p:nvPr/>
        </p:nvSpPr>
        <p:spPr>
          <a:xfrm>
            <a:off x="152400" y="2133600"/>
            <a:ext cx="1600200" cy="369332"/>
          </a:xfrm>
          <a:prstGeom prst="rect">
            <a:avLst/>
          </a:prstGeom>
          <a:noFill/>
        </p:spPr>
        <p:txBody>
          <a:bodyPr wrap="square" rtlCol="0">
            <a:spAutoFit/>
          </a:bodyPr>
          <a:lstStyle/>
          <a:p>
            <a:r>
              <a:rPr lang="en-US" dirty="0" smtClean="0">
                <a:latin typeface="Times New Roman" pitchFamily="18" charset="0"/>
                <a:cs typeface="Times New Roman" pitchFamily="18" charset="0"/>
              </a:rPr>
              <a:t>Analyze </a:t>
            </a:r>
            <a:endParaRPr lang="en-US" dirty="0">
              <a:latin typeface="Times New Roman" pitchFamily="18" charset="0"/>
              <a:cs typeface="Times New Roman" pitchFamily="18" charset="0"/>
            </a:endParaRPr>
          </a:p>
        </p:txBody>
      </p:sp>
      <p:sp>
        <p:nvSpPr>
          <p:cNvPr id="8" name="Right Arrow 7"/>
          <p:cNvSpPr/>
          <p:nvPr/>
        </p:nvSpPr>
        <p:spPr>
          <a:xfrm>
            <a:off x="1066800" y="2286000"/>
            <a:ext cx="533400" cy="76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9" name="TextBox 8"/>
          <p:cNvSpPr txBox="1"/>
          <p:nvPr/>
        </p:nvSpPr>
        <p:spPr>
          <a:xfrm>
            <a:off x="1828800" y="2133600"/>
            <a:ext cx="2819400" cy="369332"/>
          </a:xfrm>
          <a:prstGeom prst="rect">
            <a:avLst/>
          </a:prstGeom>
          <a:noFill/>
        </p:spPr>
        <p:txBody>
          <a:bodyPr wrap="square" rtlCol="0">
            <a:spAutoFit/>
          </a:bodyPr>
          <a:lstStyle/>
          <a:p>
            <a:r>
              <a:rPr lang="en-US" dirty="0" smtClean="0">
                <a:latin typeface="Times New Roman" pitchFamily="18" charset="0"/>
                <a:cs typeface="Times New Roman" pitchFamily="18" charset="0"/>
              </a:rPr>
              <a:t>Descriptive statistics </a:t>
            </a:r>
            <a:endParaRPr lang="en-US" dirty="0">
              <a:latin typeface="Times New Roman" pitchFamily="18" charset="0"/>
              <a:cs typeface="Times New Roman" pitchFamily="18" charset="0"/>
            </a:endParaRPr>
          </a:p>
        </p:txBody>
      </p:sp>
      <p:sp>
        <p:nvSpPr>
          <p:cNvPr id="10" name="TextBox 9"/>
          <p:cNvSpPr txBox="1"/>
          <p:nvPr/>
        </p:nvSpPr>
        <p:spPr>
          <a:xfrm>
            <a:off x="5334000" y="2145268"/>
            <a:ext cx="2209800" cy="369332"/>
          </a:xfrm>
          <a:prstGeom prst="rect">
            <a:avLst/>
          </a:prstGeom>
          <a:noFill/>
        </p:spPr>
        <p:txBody>
          <a:bodyPr wrap="square" rtlCol="0">
            <a:spAutoFit/>
          </a:bodyPr>
          <a:lstStyle/>
          <a:p>
            <a:r>
              <a:rPr lang="en-US" dirty="0" smtClean="0">
                <a:latin typeface="Times New Roman" pitchFamily="18" charset="0"/>
                <a:cs typeface="Times New Roman" pitchFamily="18" charset="0"/>
              </a:rPr>
              <a:t>Crosstabs </a:t>
            </a:r>
            <a:endParaRPr lang="en-US" dirty="0">
              <a:latin typeface="Times New Roman" pitchFamily="18" charset="0"/>
              <a:cs typeface="Times New Roman" pitchFamily="18" charset="0"/>
            </a:endParaRPr>
          </a:p>
        </p:txBody>
      </p:sp>
      <p:sp>
        <p:nvSpPr>
          <p:cNvPr id="11" name="Right Arrow 10"/>
          <p:cNvSpPr/>
          <p:nvPr/>
        </p:nvSpPr>
        <p:spPr>
          <a:xfrm>
            <a:off x="4724400" y="2286000"/>
            <a:ext cx="533400" cy="76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2" name="TextBox 11"/>
          <p:cNvSpPr txBox="1"/>
          <p:nvPr/>
        </p:nvSpPr>
        <p:spPr>
          <a:xfrm>
            <a:off x="228600" y="2971800"/>
            <a:ext cx="8458200" cy="2554545"/>
          </a:xfrm>
          <a:prstGeom prst="rect">
            <a:avLst/>
          </a:prstGeom>
          <a:noFill/>
        </p:spPr>
        <p:txBody>
          <a:bodyPr wrap="square" rtlCol="0">
            <a:spAutoFit/>
          </a:bodyPr>
          <a:lstStyle/>
          <a:p>
            <a:r>
              <a:rPr lang="en-US" sz="2000" dirty="0" smtClean="0">
                <a:latin typeface="Times New Roman" pitchFamily="18" charset="0"/>
                <a:cs typeface="Times New Roman" pitchFamily="18" charset="0"/>
              </a:rPr>
              <a:t>Then from comprehensive list of variables in the left side of the box select the dependent variable and send to right  row box and select independent variable and sent to right column box. Click on statistics and select chi square and click on continue and then click on cells and select observed check box in the counts and then select column check box in the percentages. Then click on continue and OK. </a:t>
            </a:r>
          </a:p>
          <a:p>
            <a:endParaRPr lang="en-US" sz="2000" dirty="0">
              <a:latin typeface="Times New Roman" pitchFamily="18" charset="0"/>
              <a:cs typeface="Times New Roman" pitchFamily="18" charset="0"/>
            </a:endParaRPr>
          </a:p>
          <a:p>
            <a:r>
              <a:rPr lang="en-US" sz="2000" dirty="0" smtClean="0">
                <a:latin typeface="Times New Roman" pitchFamily="18" charset="0"/>
                <a:cs typeface="Times New Roman" pitchFamily="18" charset="0"/>
              </a:rPr>
              <a:t>Then following output will  generate by SPSS</a:t>
            </a:r>
            <a:endParaRPr lang="en-US" sz="2000" dirty="0">
              <a:latin typeface="Times New Roman" pitchFamily="18" charset="0"/>
              <a:cs typeface="Times New Roman" pitchFamily="18" charset="0"/>
            </a:endParaRPr>
          </a:p>
        </p:txBody>
      </p:sp>
      <p:sp>
        <p:nvSpPr>
          <p:cNvPr id="17" name="Right Arrow 16"/>
          <p:cNvSpPr/>
          <p:nvPr/>
        </p:nvSpPr>
        <p:spPr>
          <a:xfrm>
            <a:off x="2971800" y="1371600"/>
            <a:ext cx="13716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914400" y="1066800"/>
            <a:ext cx="20574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IV=</a:t>
            </a:r>
          </a:p>
          <a:p>
            <a:pPr algn="ctr"/>
            <a:r>
              <a:rPr lang="en-US" sz="2000" b="1" dirty="0" smtClean="0"/>
              <a:t>Ownership </a:t>
            </a:r>
            <a:endParaRPr lang="en-US" sz="2000" b="1" dirty="0"/>
          </a:p>
        </p:txBody>
      </p:sp>
      <p:sp>
        <p:nvSpPr>
          <p:cNvPr id="14" name="Rectangle 13"/>
          <p:cNvSpPr/>
          <p:nvPr/>
        </p:nvSpPr>
        <p:spPr>
          <a:xfrm>
            <a:off x="4343400" y="1066800"/>
            <a:ext cx="19050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DV=</a:t>
            </a:r>
          </a:p>
          <a:p>
            <a:pPr algn="ctr"/>
            <a:r>
              <a:rPr lang="en-US" sz="2000" b="1" dirty="0" smtClean="0"/>
              <a:t>Service </a:t>
            </a:r>
            <a:endParaRPr lang="en-US" sz="2000" b="1"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457200" y="76200"/>
          <a:ext cx="8305798" cy="3072765"/>
        </p:xfrm>
        <a:graphic>
          <a:graphicData uri="http://schemas.openxmlformats.org/drawingml/2006/table">
            <a:tbl>
              <a:tblPr/>
              <a:tblGrid>
                <a:gridCol w="1143000"/>
                <a:gridCol w="1066800"/>
                <a:gridCol w="2057400"/>
                <a:gridCol w="914400"/>
                <a:gridCol w="1225732"/>
                <a:gridCol w="632822"/>
                <a:gridCol w="732246"/>
                <a:gridCol w="533398"/>
              </a:tblGrid>
              <a:tr h="190500">
                <a:tc gridSpan="8">
                  <a:txBody>
                    <a:bodyPr/>
                    <a:lstStyle/>
                    <a:p>
                      <a:pPr algn="ctr" fontAlgn="ctr"/>
                      <a:r>
                        <a:rPr lang="en-US" sz="1400" b="1" i="0" u="none" strike="noStrike" dirty="0">
                          <a:solidFill>
                            <a:srgbClr val="000000"/>
                          </a:solidFill>
                          <a:latin typeface="Arial Bold"/>
                        </a:rPr>
                        <a:t>Type of hospital * Type of Ownership </a:t>
                      </a:r>
                      <a:r>
                        <a:rPr lang="en-US" sz="1400" b="1" i="0" u="none" strike="noStrike" dirty="0" err="1">
                          <a:solidFill>
                            <a:srgbClr val="000000"/>
                          </a:solidFill>
                          <a:latin typeface="Arial Bold"/>
                        </a:rPr>
                        <a:t>Crosstabulation</a:t>
                      </a:r>
                      <a:endParaRPr lang="en-US" sz="1400" b="1" i="0" u="none" strike="noStrike" dirty="0">
                        <a:solidFill>
                          <a:srgbClr val="000000"/>
                        </a:solidFill>
                        <a:latin typeface="Arial Bold"/>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90500">
                <a:tc>
                  <a:txBody>
                    <a:bodyPr/>
                    <a:lstStyle/>
                    <a:p>
                      <a:pPr algn="ctr" fontAlgn="ctr"/>
                      <a:r>
                        <a:rPr lang="en-US" sz="1400" b="1" i="0" u="none" strike="noStrike">
                          <a:solidFill>
                            <a:srgbClr val="000000"/>
                          </a:solidFill>
                          <a:latin typeface="Arial Bold"/>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a:solidFill>
                            <a:srgbClr val="000000"/>
                          </a:solidFill>
                          <a:latin typeface="Arial Bold"/>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a:solidFill>
                            <a:srgbClr val="000000"/>
                          </a:solidFill>
                          <a:latin typeface="Arial Bold"/>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4">
                  <a:txBody>
                    <a:bodyPr/>
                    <a:lstStyle/>
                    <a:p>
                      <a:pPr algn="ctr" fontAlgn="b"/>
                      <a:r>
                        <a:rPr lang="en-US" sz="1400" b="0" i="0" u="none" strike="noStrike">
                          <a:solidFill>
                            <a:srgbClr val="000000"/>
                          </a:solidFill>
                          <a:latin typeface="Arial"/>
                        </a:rPr>
                        <a:t>Type of Ownership</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rowSpan="2">
                  <a:txBody>
                    <a:bodyPr/>
                    <a:lstStyle/>
                    <a:p>
                      <a:pPr algn="ctr" fontAlgn="b"/>
                      <a:r>
                        <a:rPr lang="en-US" sz="1400" b="0" i="0" u="none" strike="noStrike">
                          <a:solidFill>
                            <a:srgbClr val="000000"/>
                          </a:solidFill>
                          <a:latin typeface="Arial"/>
                        </a:rPr>
                        <a:t>Total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66725">
                <a:tc>
                  <a:txBody>
                    <a:bodyPr/>
                    <a:lstStyle/>
                    <a:p>
                      <a:pPr algn="ctr" fontAlgn="ctr"/>
                      <a:r>
                        <a:rPr lang="en-US" sz="1400" b="1" i="0" u="none" strike="noStrike">
                          <a:solidFill>
                            <a:srgbClr val="000000"/>
                          </a:solidFill>
                          <a:latin typeface="Arial Bold"/>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a:solidFill>
                            <a:srgbClr val="000000"/>
                          </a:solidFill>
                          <a:latin typeface="Arial Bold"/>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dirty="0">
                          <a:solidFill>
                            <a:srgbClr val="000000"/>
                          </a:solidFill>
                          <a:latin typeface="Arial Bold"/>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Arial"/>
                        </a:rPr>
                        <a:t>Government/Nonfederal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Arial"/>
                        </a:rPr>
                        <a:t>Nongovernment/Not-for-profit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Arial"/>
                        </a:rPr>
                        <a:t>For-profit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Arial"/>
                        </a:rPr>
                        <a:t>Federal government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US"/>
                    </a:p>
                  </a:txBody>
                  <a:tcPr/>
                </a:tc>
              </a:tr>
              <a:tr h="190500">
                <a:tc rowSpan="4">
                  <a:txBody>
                    <a:bodyPr/>
                    <a:lstStyle/>
                    <a:p>
                      <a:pPr algn="ctr" fontAlgn="t"/>
                      <a:r>
                        <a:rPr lang="en-US" sz="1400" b="0" i="0" u="none" strike="noStrike">
                          <a:solidFill>
                            <a:srgbClr val="000000"/>
                          </a:solidFill>
                          <a:latin typeface="Arial"/>
                        </a:rPr>
                        <a:t>Type of hospital</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t"/>
                      <a:r>
                        <a:rPr lang="en-US" sz="1400" b="0" i="0" u="none" strike="noStrike">
                          <a:solidFill>
                            <a:srgbClr val="000000"/>
                          </a:solidFill>
                          <a:latin typeface="Arial"/>
                        </a:rPr>
                        <a:t>General Medical</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400" b="0" i="0" u="none" strike="noStrike">
                          <a:solidFill>
                            <a:srgbClr val="000000"/>
                          </a:solidFill>
                          <a:latin typeface="Arial"/>
                        </a:rPr>
                        <a:t>Count</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400" b="0" i="0" u="none" strike="noStrike">
                          <a:solidFill>
                            <a:srgbClr val="000000"/>
                          </a:solidFill>
                          <a:latin typeface="Arial"/>
                        </a:rPr>
                        <a:t>38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400" b="0" i="0" u="none" strike="noStrike">
                          <a:solidFill>
                            <a:srgbClr val="000000"/>
                          </a:solidFill>
                          <a:latin typeface="Arial"/>
                        </a:rPr>
                        <a:t>82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400" b="0" i="0" u="none" strike="noStrike">
                          <a:solidFill>
                            <a:srgbClr val="000000"/>
                          </a:solidFill>
                          <a:latin typeface="Arial"/>
                        </a:rPr>
                        <a:t>33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400" b="0" i="0" u="none" strike="noStrike">
                          <a:solidFill>
                            <a:srgbClr val="000000"/>
                          </a:solidFill>
                          <a:latin typeface="Arial"/>
                        </a:rPr>
                        <a:t>15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400" b="0" i="0" u="none" strike="noStrike">
                          <a:solidFill>
                            <a:srgbClr val="000000"/>
                          </a:solidFill>
                          <a:latin typeface="Arial"/>
                        </a:rPr>
                        <a:t>168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vMerge="1">
                  <a:txBody>
                    <a:bodyPr/>
                    <a:lstStyle/>
                    <a:p>
                      <a:endParaRPr lang="en-US"/>
                    </a:p>
                  </a:txBody>
                  <a:tcPr/>
                </a:tc>
                <a:tc vMerge="1">
                  <a:txBody>
                    <a:bodyPr/>
                    <a:lstStyle/>
                    <a:p>
                      <a:endParaRPr lang="en-US"/>
                    </a:p>
                  </a:txBody>
                  <a:tcPr/>
                </a:tc>
                <a:tc>
                  <a:txBody>
                    <a:bodyPr/>
                    <a:lstStyle/>
                    <a:p>
                      <a:pPr algn="ctr" fontAlgn="t"/>
                      <a:r>
                        <a:rPr lang="en-US" sz="1400" b="0" i="0" u="none" strike="noStrike">
                          <a:solidFill>
                            <a:srgbClr val="000000"/>
                          </a:solidFill>
                          <a:latin typeface="Arial"/>
                        </a:rPr>
                        <a:t>% within Type of Ownership</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400" b="0" i="0" u="none" strike="noStrike">
                          <a:solidFill>
                            <a:srgbClr val="000000"/>
                          </a:solidFill>
                          <a:latin typeface="Arial"/>
                        </a:rPr>
                        <a:t>74.5%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400" b="0" i="0" u="none" strike="noStrike">
                          <a:solidFill>
                            <a:srgbClr val="000000"/>
                          </a:solidFill>
                          <a:latin typeface="Arial"/>
                        </a:rPr>
                        <a:t>95.3%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400" b="0" i="0" u="none" strike="noStrike">
                          <a:solidFill>
                            <a:srgbClr val="000000"/>
                          </a:solidFill>
                          <a:latin typeface="Arial"/>
                        </a:rPr>
                        <a:t>73.3%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400" b="0" i="0" u="none" strike="noStrike">
                          <a:solidFill>
                            <a:srgbClr val="000000"/>
                          </a:solidFill>
                          <a:latin typeface="Arial"/>
                        </a:rPr>
                        <a:t>83.3%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400" b="0" i="0" u="none" strike="noStrike">
                          <a:solidFill>
                            <a:srgbClr val="000000"/>
                          </a:solidFill>
                          <a:latin typeface="Arial"/>
                        </a:rPr>
                        <a:t>84.0%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vMerge="1">
                  <a:txBody>
                    <a:bodyPr/>
                    <a:lstStyle/>
                    <a:p>
                      <a:endParaRPr lang="en-US"/>
                    </a:p>
                  </a:txBody>
                  <a:tcPr/>
                </a:tc>
                <a:tc rowSpan="2">
                  <a:txBody>
                    <a:bodyPr/>
                    <a:lstStyle/>
                    <a:p>
                      <a:pPr algn="ctr" fontAlgn="t"/>
                      <a:r>
                        <a:rPr lang="en-US" sz="1400" b="0" i="0" u="none" strike="noStrike">
                          <a:solidFill>
                            <a:srgbClr val="000000"/>
                          </a:solidFill>
                          <a:latin typeface="Arial"/>
                        </a:rPr>
                        <a:t>Psychiatric</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400" b="0" i="0" u="none" strike="noStrike">
                          <a:solidFill>
                            <a:srgbClr val="000000"/>
                          </a:solidFill>
                          <a:latin typeface="Arial"/>
                        </a:rPr>
                        <a:t>Count</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400" b="0" i="0" u="none" strike="noStrike">
                          <a:solidFill>
                            <a:srgbClr val="000000"/>
                          </a:solidFill>
                          <a:latin typeface="Arial"/>
                        </a:rPr>
                        <a:t>13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400" b="0" i="0" u="none" strike="noStrike">
                          <a:solidFill>
                            <a:srgbClr val="000000"/>
                          </a:solidFill>
                          <a:latin typeface="Arial"/>
                        </a:rPr>
                        <a:t>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400" b="0" i="0" u="none" strike="noStrike">
                          <a:solidFill>
                            <a:srgbClr val="000000"/>
                          </a:solidFill>
                          <a:latin typeface="Arial"/>
                        </a:rPr>
                        <a:t>12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400" b="0" i="0" u="none" strike="noStrike">
                          <a:solidFill>
                            <a:srgbClr val="000000"/>
                          </a:solidFill>
                          <a:latin typeface="Arial"/>
                        </a:rPr>
                        <a:t>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400" b="0" i="0" u="none" strike="noStrike">
                          <a:solidFill>
                            <a:srgbClr val="000000"/>
                          </a:solidFill>
                          <a:latin typeface="Arial"/>
                        </a:rPr>
                        <a:t>32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vMerge="1">
                  <a:txBody>
                    <a:bodyPr/>
                    <a:lstStyle/>
                    <a:p>
                      <a:endParaRPr lang="en-US"/>
                    </a:p>
                  </a:txBody>
                  <a:tcPr/>
                </a:tc>
                <a:tc vMerge="1">
                  <a:txBody>
                    <a:bodyPr/>
                    <a:lstStyle/>
                    <a:p>
                      <a:endParaRPr lang="en-US"/>
                    </a:p>
                  </a:txBody>
                  <a:tcPr/>
                </a:tc>
                <a:tc>
                  <a:txBody>
                    <a:bodyPr/>
                    <a:lstStyle/>
                    <a:p>
                      <a:pPr algn="ctr" fontAlgn="t"/>
                      <a:r>
                        <a:rPr lang="en-US" sz="1400" b="0" i="0" u="none" strike="noStrike">
                          <a:solidFill>
                            <a:srgbClr val="000000"/>
                          </a:solidFill>
                          <a:latin typeface="Arial"/>
                        </a:rPr>
                        <a:t>% within Type of Ownership</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400" b="0" i="0" u="none" strike="noStrike">
                          <a:solidFill>
                            <a:srgbClr val="000000"/>
                          </a:solidFill>
                          <a:latin typeface="Arial"/>
                        </a:rPr>
                        <a:t>25.5%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400" b="0" i="0" u="none" strike="noStrike">
                          <a:solidFill>
                            <a:srgbClr val="000000"/>
                          </a:solidFill>
                          <a:latin typeface="Arial"/>
                        </a:rPr>
                        <a:t>4.7%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400" b="0" i="0" u="none" strike="noStrike">
                          <a:solidFill>
                            <a:srgbClr val="000000"/>
                          </a:solidFill>
                          <a:latin typeface="Arial"/>
                        </a:rPr>
                        <a:t>26.7%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400" b="0" i="0" u="none" strike="noStrike">
                          <a:solidFill>
                            <a:srgbClr val="000000"/>
                          </a:solidFill>
                          <a:latin typeface="Arial"/>
                        </a:rPr>
                        <a:t>16.7%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400" b="0" i="0" u="none" strike="noStrike">
                          <a:solidFill>
                            <a:srgbClr val="000000"/>
                          </a:solidFill>
                          <a:latin typeface="Arial"/>
                        </a:rPr>
                        <a:t>16.0%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rowSpan="2" gridSpan="2">
                  <a:txBody>
                    <a:bodyPr/>
                    <a:lstStyle/>
                    <a:p>
                      <a:pPr algn="ctr" fontAlgn="t"/>
                      <a:r>
                        <a:rPr lang="en-US" sz="1400" b="0" i="0" u="none" strike="noStrike">
                          <a:solidFill>
                            <a:srgbClr val="000000"/>
                          </a:solidFill>
                          <a:latin typeface="Arial"/>
                        </a:rPr>
                        <a:t>Total</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hMerge="1">
                  <a:txBody>
                    <a:bodyPr/>
                    <a:lstStyle/>
                    <a:p>
                      <a:endParaRPr lang="en-US"/>
                    </a:p>
                  </a:txBody>
                  <a:tcPr/>
                </a:tc>
                <a:tc>
                  <a:txBody>
                    <a:bodyPr/>
                    <a:lstStyle/>
                    <a:p>
                      <a:pPr algn="ctr" fontAlgn="t"/>
                      <a:r>
                        <a:rPr lang="en-US" sz="1400" b="0" i="0" u="none" strike="noStrike">
                          <a:solidFill>
                            <a:srgbClr val="000000"/>
                          </a:solidFill>
                          <a:latin typeface="Arial"/>
                        </a:rPr>
                        <a:t>Count</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400" b="0" i="0" u="none" strike="noStrike">
                          <a:solidFill>
                            <a:srgbClr val="000000"/>
                          </a:solidFill>
                          <a:latin typeface="Arial"/>
                        </a:rPr>
                        <a:t>51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400" b="0" i="0" u="none" strike="noStrike">
                          <a:solidFill>
                            <a:srgbClr val="000000"/>
                          </a:solidFill>
                          <a:latin typeface="Arial"/>
                        </a:rPr>
                        <a:t>86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400" b="0" i="0" u="none" strike="noStrike">
                          <a:solidFill>
                            <a:srgbClr val="000000"/>
                          </a:solidFill>
                          <a:latin typeface="Arial"/>
                        </a:rPr>
                        <a:t>45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400" b="0" i="0" u="none" strike="noStrike">
                          <a:solidFill>
                            <a:srgbClr val="000000"/>
                          </a:solidFill>
                          <a:latin typeface="Arial"/>
                        </a:rPr>
                        <a:t>18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400" b="0" i="0" u="none" strike="noStrike">
                          <a:solidFill>
                            <a:srgbClr val="000000"/>
                          </a:solidFill>
                          <a:latin typeface="Arial"/>
                        </a:rPr>
                        <a:t>200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gridSpan="2" vMerge="1">
                  <a:txBody>
                    <a:bodyPr/>
                    <a:lstStyle/>
                    <a:p>
                      <a:endParaRPr lang="en-US"/>
                    </a:p>
                  </a:txBody>
                  <a:tcPr/>
                </a:tc>
                <a:tc hMerge="1" vMerge="1">
                  <a:txBody>
                    <a:bodyPr/>
                    <a:lstStyle/>
                    <a:p>
                      <a:endParaRPr lang="en-US"/>
                    </a:p>
                  </a:txBody>
                  <a:tcPr/>
                </a:tc>
                <a:tc>
                  <a:txBody>
                    <a:bodyPr/>
                    <a:lstStyle/>
                    <a:p>
                      <a:pPr algn="ctr" fontAlgn="t"/>
                      <a:r>
                        <a:rPr lang="en-US" sz="1400" b="0" i="0" u="none" strike="noStrike">
                          <a:solidFill>
                            <a:srgbClr val="000000"/>
                          </a:solidFill>
                          <a:latin typeface="Arial"/>
                        </a:rPr>
                        <a:t>% within Type of Ownership</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400" b="0" i="0" u="none" strike="noStrike">
                          <a:solidFill>
                            <a:srgbClr val="000000"/>
                          </a:solidFill>
                          <a:latin typeface="Arial"/>
                        </a:rPr>
                        <a:t>100.0%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400" b="0" i="0" u="none" strike="noStrike">
                          <a:solidFill>
                            <a:srgbClr val="000000"/>
                          </a:solidFill>
                          <a:latin typeface="Arial"/>
                        </a:rPr>
                        <a:t>100.0%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400" b="0" i="0" u="none" strike="noStrike">
                          <a:solidFill>
                            <a:srgbClr val="000000"/>
                          </a:solidFill>
                          <a:latin typeface="Arial"/>
                        </a:rPr>
                        <a:t>100.0%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400" b="0" i="0" u="none" strike="noStrike">
                          <a:solidFill>
                            <a:srgbClr val="000000"/>
                          </a:solidFill>
                          <a:latin typeface="Arial"/>
                        </a:rPr>
                        <a:t>100.0%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400" b="0" i="0" u="none" strike="noStrike" dirty="0">
                          <a:solidFill>
                            <a:srgbClr val="000000"/>
                          </a:solidFill>
                          <a:latin typeface="Arial"/>
                        </a:rPr>
                        <a:t>100.0%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graphicFrame>
        <p:nvGraphicFramePr>
          <p:cNvPr id="3" name="Table 2"/>
          <p:cNvGraphicFramePr>
            <a:graphicFrameLocks noGrp="1"/>
          </p:cNvGraphicFramePr>
          <p:nvPr/>
        </p:nvGraphicFramePr>
        <p:xfrm>
          <a:off x="457200" y="3276600"/>
          <a:ext cx="8381999" cy="1287780"/>
        </p:xfrm>
        <a:graphic>
          <a:graphicData uri="http://schemas.openxmlformats.org/drawingml/2006/table">
            <a:tbl>
              <a:tblPr/>
              <a:tblGrid>
                <a:gridCol w="2847064"/>
                <a:gridCol w="1175562"/>
                <a:gridCol w="3183811"/>
                <a:gridCol w="1175562"/>
              </a:tblGrid>
              <a:tr h="190500">
                <a:tc gridSpan="4">
                  <a:txBody>
                    <a:bodyPr/>
                    <a:lstStyle/>
                    <a:p>
                      <a:pPr algn="ctr" fontAlgn="ctr"/>
                      <a:r>
                        <a:rPr lang="en-US" sz="1600" b="1" i="0" u="none" strike="noStrike" dirty="0">
                          <a:solidFill>
                            <a:srgbClr val="000000"/>
                          </a:solidFill>
                          <a:latin typeface="Arial Bold"/>
                        </a:rPr>
                        <a:t>Chi-Square Tests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r>
              <a:tr h="466725">
                <a:tc>
                  <a:txBody>
                    <a:bodyPr/>
                    <a:lstStyle/>
                    <a:p>
                      <a:pPr algn="ctr" fontAlgn="ctr"/>
                      <a:r>
                        <a:rPr lang="en-US" sz="1600" b="1" i="0" u="none" strike="noStrike">
                          <a:solidFill>
                            <a:srgbClr val="000000"/>
                          </a:solidFill>
                          <a:latin typeface="Arial Bold"/>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Arial"/>
                        </a:rPr>
                        <a:t>Value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Arial"/>
                        </a:rPr>
                        <a:t>df</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Arial"/>
                        </a:rPr>
                        <a:t>Asymp. Sig. (2-sided)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t"/>
                      <a:r>
                        <a:rPr lang="en-US" sz="1600" b="0" i="0" u="none" strike="noStrike">
                          <a:solidFill>
                            <a:srgbClr val="000000"/>
                          </a:solidFill>
                          <a:latin typeface="Arial"/>
                        </a:rPr>
                        <a:t>Pearson Chi-Square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600" b="0" i="0" u="none" strike="noStrike">
                          <a:solidFill>
                            <a:srgbClr val="000000"/>
                          </a:solidFill>
                          <a:latin typeface="Arial"/>
                        </a:rPr>
                        <a:t>15.474</a:t>
                      </a:r>
                      <a:r>
                        <a:rPr lang="en-US" sz="1600" b="0" i="0" u="none" strike="noStrike" baseline="30000">
                          <a:solidFill>
                            <a:srgbClr val="000000"/>
                          </a:solidFill>
                          <a:latin typeface="Arial"/>
                        </a:rPr>
                        <a:t>a</a:t>
                      </a:r>
                      <a:endParaRPr lang="en-US" sz="1600" b="0" i="0" u="none" strike="noStrike">
                        <a:solidFill>
                          <a:srgbClr val="000000"/>
                        </a:solidFill>
                        <a:latin typeface="Arial"/>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600" b="0" i="0" u="none" strike="noStrike">
                          <a:solidFill>
                            <a:srgbClr val="000000"/>
                          </a:solidFill>
                          <a:latin typeface="Arial"/>
                        </a:rPr>
                        <a:t>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600" b="0" i="0" u="none" strike="noStrike">
                          <a:solidFill>
                            <a:srgbClr val="000000"/>
                          </a:solidFill>
                          <a:latin typeface="Arial"/>
                        </a:rPr>
                        <a:t>.001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t"/>
                      <a:r>
                        <a:rPr lang="en-US" sz="1600" b="0" i="0" u="none" strike="noStrike" dirty="0">
                          <a:solidFill>
                            <a:srgbClr val="000000"/>
                          </a:solidFill>
                          <a:latin typeface="Arial"/>
                        </a:rPr>
                        <a:t>N of Valid Cases</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600" b="0" i="0" u="none" strike="noStrike">
                          <a:solidFill>
                            <a:srgbClr val="000000"/>
                          </a:solidFill>
                          <a:latin typeface="Arial"/>
                        </a:rPr>
                        <a:t>200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latin typeface="Arial"/>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dirty="0">
                          <a:solidFill>
                            <a:srgbClr val="000000"/>
                          </a:solidFill>
                          <a:latin typeface="Arial"/>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4" name="Rectangle 3"/>
          <p:cNvSpPr/>
          <p:nvPr/>
        </p:nvSpPr>
        <p:spPr>
          <a:xfrm>
            <a:off x="304800" y="4876800"/>
            <a:ext cx="8839200" cy="1384995"/>
          </a:xfrm>
          <a:prstGeom prst="rect">
            <a:avLst/>
          </a:prstGeom>
        </p:spPr>
        <p:txBody>
          <a:bodyPr wrap="square">
            <a:spAutoFit/>
          </a:bodyPr>
          <a:lstStyle/>
          <a:p>
            <a:r>
              <a:rPr lang="en-US" sz="2400" dirty="0" smtClean="0">
                <a:solidFill>
                  <a:srgbClr val="FF0000"/>
                </a:solidFill>
                <a:latin typeface="Times New Roman" pitchFamily="18" charset="0"/>
                <a:cs typeface="Times New Roman" pitchFamily="18" charset="0"/>
              </a:rPr>
              <a:t>Result: </a:t>
            </a:r>
            <a:r>
              <a:rPr lang="en-US" sz="2000" dirty="0" smtClean="0">
                <a:latin typeface="Times New Roman" pitchFamily="18" charset="0"/>
                <a:cs typeface="Times New Roman" pitchFamily="18" charset="0"/>
              </a:rPr>
              <a:t>The two variables are ownerships (government, non-government, for profit, and federal government) and services (general medical, and Psychiatric). Ownership and service are found to be significantly related, persons </a:t>
            </a:r>
            <a:r>
              <a:rPr lang="el-GR" sz="2000" dirty="0" smtClean="0">
                <a:latin typeface="Times New Roman" pitchFamily="18" charset="0"/>
                <a:cs typeface="Times New Roman" pitchFamily="18" charset="0"/>
              </a:rPr>
              <a:t>χ</a:t>
            </a:r>
            <a:r>
              <a:rPr lang="en-US" sz="2000" dirty="0" smtClean="0">
                <a:latin typeface="Times New Roman" pitchFamily="18" charset="0"/>
                <a:cs typeface="Times New Roman" pitchFamily="18" charset="0"/>
              </a:rPr>
              <a:t>2 (2, 200) = 15.474, P = 0.001&lt;0.05. The effect size of 0.28 indicate medium effect .</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0" y="0"/>
            <a:ext cx="4953000" cy="584775"/>
          </a:xfrm>
          <a:prstGeom prst="rect">
            <a:avLst/>
          </a:prstGeom>
          <a:noFill/>
        </p:spPr>
        <p:txBody>
          <a:bodyPr wrap="square" rtlCol="0">
            <a:spAutoFit/>
          </a:bodyPr>
          <a:lstStyle/>
          <a:p>
            <a:r>
              <a:rPr lang="en-US" sz="3200" dirty="0" smtClean="0">
                <a:solidFill>
                  <a:srgbClr val="FF0000"/>
                </a:solidFill>
              </a:rPr>
              <a:t>4. Correlation Analysis:</a:t>
            </a:r>
            <a:endParaRPr lang="en-US" sz="3200" dirty="0">
              <a:solidFill>
                <a:srgbClr val="FF0000"/>
              </a:solidFill>
            </a:endParaRPr>
          </a:p>
        </p:txBody>
      </p:sp>
      <p:sp>
        <p:nvSpPr>
          <p:cNvPr id="3" name="TextBox 2"/>
          <p:cNvSpPr txBox="1"/>
          <p:nvPr/>
        </p:nvSpPr>
        <p:spPr>
          <a:xfrm>
            <a:off x="152400" y="609600"/>
            <a:ext cx="8763000" cy="4524315"/>
          </a:xfrm>
          <a:prstGeom prst="rect">
            <a:avLst/>
          </a:prstGeom>
          <a:noFill/>
        </p:spPr>
        <p:txBody>
          <a:bodyPr wrap="square" rtlCol="0">
            <a:spAutoFit/>
          </a:bodyPr>
          <a:lstStyle/>
          <a:p>
            <a:r>
              <a:rPr lang="en-US" dirty="0" smtClean="0"/>
              <a:t>The person product moment correlation coefficient (r) is used to measure the relationship between two quantitative variables which are measured either in interval or ratio scale. In practice, some researcher also find the correlation coefficient between two variables which are measured in ordinal scale. The significance test for correlation coefficient measured the linear relationship between two variables in the populations.  </a:t>
            </a:r>
          </a:p>
          <a:p>
            <a:endParaRPr lang="en-US" dirty="0" smtClean="0"/>
          </a:p>
          <a:p>
            <a:r>
              <a:rPr lang="en-US" sz="2000" dirty="0" smtClean="0">
                <a:solidFill>
                  <a:srgbClr val="FF0000"/>
                </a:solidFill>
              </a:rPr>
              <a:t>Interpretation</a:t>
            </a:r>
            <a:r>
              <a:rPr lang="en-US" dirty="0" smtClean="0"/>
              <a:t>: the value of “r” ranges from -1 to +1. The value closer to 0 indicate the weak relationship and closer to 1 indicate the strong relationship regardless of sign of r.</a:t>
            </a:r>
          </a:p>
          <a:p>
            <a:endParaRPr lang="en-US" dirty="0" smtClean="0"/>
          </a:p>
          <a:p>
            <a:r>
              <a:rPr lang="en-US" dirty="0" smtClean="0"/>
              <a:t>If the value of r is positive then two variables are positively related i.e. higher the value of one variable, higher the value of another variable and vice versa.</a:t>
            </a:r>
          </a:p>
          <a:p>
            <a:endParaRPr lang="en-US" dirty="0" smtClean="0"/>
          </a:p>
          <a:p>
            <a:r>
              <a:rPr lang="en-US" dirty="0" smtClean="0"/>
              <a:t>If the value of r is negative then two variables are negatively related i.e. higher the value of one variable, lower the value of another variable and vice versa.</a:t>
            </a:r>
          </a:p>
          <a:p>
            <a:endParaRPr lang="en-US" dirty="0" smtClean="0"/>
          </a:p>
          <a:p>
            <a:endParaRPr lang="en-US" dirty="0"/>
          </a:p>
        </p:txBody>
      </p:sp>
      <p:sp>
        <p:nvSpPr>
          <p:cNvPr id="7" name="Left-Right Arrow 6"/>
          <p:cNvSpPr/>
          <p:nvPr/>
        </p:nvSpPr>
        <p:spPr>
          <a:xfrm>
            <a:off x="2971800" y="5943600"/>
            <a:ext cx="1371600" cy="2286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14400" y="5562600"/>
            <a:ext cx="2057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Marks in account </a:t>
            </a:r>
            <a:endParaRPr lang="en-US" sz="2000" b="1" dirty="0"/>
          </a:p>
        </p:txBody>
      </p:sp>
      <p:sp>
        <p:nvSpPr>
          <p:cNvPr id="9" name="Rectangle 8"/>
          <p:cNvSpPr/>
          <p:nvPr/>
        </p:nvSpPr>
        <p:spPr>
          <a:xfrm>
            <a:off x="4343400" y="5562600"/>
            <a:ext cx="19050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Marks in statistics </a:t>
            </a:r>
            <a:endParaRPr lang="en-US" sz="2000" b="1"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304800"/>
            <a:ext cx="8686800" cy="2677656"/>
          </a:xfrm>
          <a:prstGeom prst="rect">
            <a:avLst/>
          </a:prstGeom>
          <a:noFill/>
        </p:spPr>
        <p:txBody>
          <a:bodyPr wrap="square" rtlCol="0">
            <a:spAutoFit/>
          </a:bodyPr>
          <a:lstStyle/>
          <a:p>
            <a:r>
              <a:rPr lang="en-US" sz="2400" dirty="0" smtClean="0">
                <a:solidFill>
                  <a:srgbClr val="FF0000"/>
                </a:solidFill>
              </a:rPr>
              <a:t>Assumptions:</a:t>
            </a:r>
          </a:p>
          <a:p>
            <a:endParaRPr lang="en-US" sz="2400" dirty="0" smtClean="0"/>
          </a:p>
          <a:p>
            <a:pPr marL="342900" indent="-342900">
              <a:buAutoNum type="arabicPeriod"/>
            </a:pPr>
            <a:r>
              <a:rPr lang="en-US" sz="2400" dirty="0" smtClean="0"/>
              <a:t>The variables are normally distributed</a:t>
            </a:r>
          </a:p>
          <a:p>
            <a:pPr marL="342900" indent="-342900"/>
            <a:endParaRPr lang="en-US" sz="2400" dirty="0" smtClean="0"/>
          </a:p>
          <a:p>
            <a:pPr marL="342900" indent="-342900"/>
            <a:r>
              <a:rPr lang="en-US" sz="2400" dirty="0" smtClean="0"/>
              <a:t>2. The cases represents a random sample from the population and the scores on variables for one case are independent of sores on these variables for others cases.</a:t>
            </a:r>
            <a:endParaRPr lang="en-US" sz="2400"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762000"/>
            <a:ext cx="8458200" cy="2677656"/>
          </a:xfrm>
          <a:prstGeom prst="rect">
            <a:avLst/>
          </a:prstGeom>
          <a:noFill/>
        </p:spPr>
        <p:txBody>
          <a:bodyPr wrap="square" rtlCol="0">
            <a:spAutoFit/>
          </a:bodyPr>
          <a:lstStyle/>
          <a:p>
            <a:pPr algn="ctr"/>
            <a:r>
              <a:rPr lang="en-US" sz="2400" dirty="0" smtClean="0">
                <a:latin typeface="Times New Roman" pitchFamily="18" charset="0"/>
                <a:cs typeface="Times New Roman" pitchFamily="18" charset="0"/>
              </a:rPr>
              <a:t> </a:t>
            </a:r>
          </a:p>
          <a:p>
            <a:r>
              <a:rPr lang="en-US" sz="2400" dirty="0" smtClean="0">
                <a:latin typeface="Times New Roman" pitchFamily="18" charset="0"/>
                <a:cs typeface="Times New Roman" pitchFamily="18" charset="0"/>
              </a:rPr>
              <a:t>Use the </a:t>
            </a:r>
            <a:r>
              <a:rPr lang="en-US" sz="2400" dirty="0">
                <a:latin typeface="Times New Roman" pitchFamily="18" charset="0"/>
                <a:cs typeface="Times New Roman" pitchFamily="18" charset="0"/>
              </a:rPr>
              <a:t>H</a:t>
            </a:r>
            <a:r>
              <a:rPr lang="en-US" sz="2400" dirty="0" smtClean="0">
                <a:latin typeface="Times New Roman" pitchFamily="18" charset="0"/>
                <a:cs typeface="Times New Roman" pitchFamily="18" charset="0"/>
              </a:rPr>
              <a:t>ospital database</a:t>
            </a:r>
          </a:p>
          <a:p>
            <a:endParaRPr lang="en-US" sz="2400" dirty="0">
              <a:latin typeface="Times New Roman" pitchFamily="18" charset="0"/>
              <a:cs typeface="Times New Roman" pitchFamily="18" charset="0"/>
            </a:endParaRPr>
          </a:p>
          <a:p>
            <a:r>
              <a:rPr lang="en-US" sz="2400" dirty="0" smtClean="0">
                <a:latin typeface="Times New Roman" pitchFamily="18" charset="0"/>
                <a:cs typeface="Times New Roman" pitchFamily="18" charset="0"/>
              </a:rPr>
              <a:t>From the hospital database think one research question and test the validity of the research question that your have generated and make the conclusions and discuss the implication of research question. </a:t>
            </a:r>
          </a:p>
          <a:p>
            <a:endParaRPr lang="en-US" sz="2400" dirty="0">
              <a:latin typeface="Times New Roman" pitchFamily="18" charset="0"/>
              <a:cs typeface="Times New Roman" pitchFamily="18" charset="0"/>
            </a:endParaRPr>
          </a:p>
        </p:txBody>
      </p:sp>
      <p:sp>
        <p:nvSpPr>
          <p:cNvPr id="3" name="Rectangle 2"/>
          <p:cNvSpPr/>
          <p:nvPr/>
        </p:nvSpPr>
        <p:spPr>
          <a:xfrm>
            <a:off x="152400" y="3581400"/>
            <a:ext cx="8153400" cy="461665"/>
          </a:xfrm>
          <a:prstGeom prst="rect">
            <a:avLst/>
          </a:prstGeom>
        </p:spPr>
        <p:txBody>
          <a:bodyPr wrap="square">
            <a:spAutoFit/>
          </a:bodyPr>
          <a:lstStyle/>
          <a:p>
            <a:pPr lvl="0"/>
            <a:r>
              <a:rPr lang="en-US" sz="2400" dirty="0" smtClean="0">
                <a:solidFill>
                  <a:prstClr val="black"/>
                </a:solidFill>
                <a:latin typeface="Times New Roman" pitchFamily="18" charset="0"/>
                <a:cs typeface="Times New Roman" pitchFamily="18" charset="0"/>
              </a:rPr>
              <a:t>Generate one Research </a:t>
            </a:r>
            <a:r>
              <a:rPr lang="en-US" sz="2400" dirty="0">
                <a:solidFill>
                  <a:prstClr val="black"/>
                </a:solidFill>
                <a:latin typeface="Times New Roman" pitchFamily="18" charset="0"/>
                <a:cs typeface="Times New Roman" pitchFamily="18" charset="0"/>
              </a:rPr>
              <a:t>Question</a:t>
            </a:r>
            <a:r>
              <a:rPr lang="en-US" sz="2400" dirty="0" smtClean="0">
                <a:solidFill>
                  <a:prstClr val="black"/>
                </a:solidFill>
                <a:latin typeface="Times New Roman" pitchFamily="18" charset="0"/>
                <a:cs typeface="Times New Roman" pitchFamily="18" charset="0"/>
              </a:rPr>
              <a:t>:</a:t>
            </a:r>
            <a:endParaRPr lang="en-US" sz="2400" dirty="0">
              <a:solidFill>
                <a:prstClr val="black"/>
              </a:solidFill>
              <a:latin typeface="Times New Roman" pitchFamily="18" charset="0"/>
              <a:cs typeface="Times New Roman" pitchFamily="18" charset="0"/>
            </a:endParaRPr>
          </a:p>
        </p:txBody>
      </p:sp>
      <p:sp>
        <p:nvSpPr>
          <p:cNvPr id="4" name="Rectangle 3"/>
          <p:cNvSpPr/>
          <p:nvPr/>
        </p:nvSpPr>
        <p:spPr>
          <a:xfrm>
            <a:off x="152400" y="4648200"/>
            <a:ext cx="8763000" cy="461665"/>
          </a:xfrm>
          <a:prstGeom prst="rect">
            <a:avLst/>
          </a:prstGeom>
        </p:spPr>
        <p:txBody>
          <a:bodyPr wrap="square">
            <a:spAutoFit/>
          </a:bodyPr>
          <a:lstStyle/>
          <a:p>
            <a:pPr lvl="0"/>
            <a:r>
              <a:rPr lang="en-US" sz="2400" dirty="0" smtClean="0">
                <a:solidFill>
                  <a:prstClr val="black"/>
                </a:solidFill>
                <a:latin typeface="Times New Roman" pitchFamily="18" charset="0"/>
                <a:cs typeface="Times New Roman" pitchFamily="18" charset="0"/>
              </a:rPr>
              <a:t>Formulate Null and alternative hypothesis for this research question</a:t>
            </a:r>
            <a:endParaRPr lang="en-US" sz="2400" dirty="0">
              <a:solidFill>
                <a:prstClr val="black"/>
              </a:solidFill>
              <a:latin typeface="Times New Roman" pitchFamily="18" charset="0"/>
              <a:cs typeface="Times New Roman" pitchFamily="18" charset="0"/>
            </a:endParaRPr>
          </a:p>
        </p:txBody>
      </p:sp>
      <p:sp>
        <p:nvSpPr>
          <p:cNvPr id="6" name="Rectangle 5"/>
          <p:cNvSpPr/>
          <p:nvPr/>
        </p:nvSpPr>
        <p:spPr>
          <a:xfrm>
            <a:off x="152400" y="5562600"/>
            <a:ext cx="8991600" cy="461665"/>
          </a:xfrm>
          <a:prstGeom prst="rect">
            <a:avLst/>
          </a:prstGeom>
        </p:spPr>
        <p:txBody>
          <a:bodyPr wrap="square">
            <a:spAutoFit/>
          </a:bodyPr>
          <a:lstStyle/>
          <a:p>
            <a:r>
              <a:rPr lang="en-US" sz="2400" dirty="0" smtClean="0">
                <a:latin typeface="Times New Roman" pitchFamily="18" charset="0"/>
                <a:cs typeface="Times New Roman" pitchFamily="18" charset="0"/>
              </a:rPr>
              <a:t>Make the conclusions and discuss the implication of research question. </a:t>
            </a:r>
            <a:endParaRPr lang="en-US" sz="2400" dirty="0"/>
          </a:p>
        </p:txBody>
      </p:sp>
      <p:sp>
        <p:nvSpPr>
          <p:cNvPr id="7" name="TextBox 6"/>
          <p:cNvSpPr txBox="1"/>
          <p:nvPr/>
        </p:nvSpPr>
        <p:spPr>
          <a:xfrm>
            <a:off x="228600" y="76200"/>
            <a:ext cx="8610600" cy="584775"/>
          </a:xfrm>
          <a:prstGeom prst="rect">
            <a:avLst/>
          </a:prstGeom>
          <a:noFill/>
        </p:spPr>
        <p:txBody>
          <a:bodyPr wrap="square" rtlCol="0">
            <a:spAutoFit/>
          </a:bodyPr>
          <a:lstStyle/>
          <a:p>
            <a:r>
              <a:rPr lang="en-US" sz="3200" dirty="0" smtClean="0">
                <a:solidFill>
                  <a:srgbClr val="FF0000"/>
                </a:solidFill>
              </a:rPr>
              <a:t>Correlation Analysis in SPSS </a:t>
            </a:r>
            <a:endParaRPr lang="en-US" sz="3200" dirty="0">
              <a:solidFill>
                <a:srgbClr val="FF0000"/>
              </a:solidFill>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64068"/>
            <a:ext cx="8686800" cy="830997"/>
          </a:xfrm>
          <a:prstGeom prst="rect">
            <a:avLst/>
          </a:prstGeom>
        </p:spPr>
        <p:txBody>
          <a:bodyPr wrap="square">
            <a:spAutoFit/>
          </a:bodyPr>
          <a:lstStyle/>
          <a:p>
            <a:r>
              <a:rPr lang="en-US" sz="2400" dirty="0" smtClean="0">
                <a:solidFill>
                  <a:srgbClr val="FF0000"/>
                </a:solidFill>
                <a:latin typeface="Times New Roman" pitchFamily="18" charset="0"/>
                <a:cs typeface="Times New Roman" pitchFamily="18" charset="0"/>
              </a:rPr>
              <a:t>Research Question:  </a:t>
            </a:r>
            <a:r>
              <a:rPr lang="en-US" sz="2400" dirty="0" smtClean="0">
                <a:solidFill>
                  <a:prstClr val="black"/>
                </a:solidFill>
                <a:latin typeface="Times New Roman" pitchFamily="18" charset="0"/>
                <a:cs typeface="Times New Roman" pitchFamily="18" charset="0"/>
              </a:rPr>
              <a:t>There is relationship between the expenditure and outpatients visits </a:t>
            </a:r>
            <a:endParaRPr lang="en-US" sz="2400" dirty="0"/>
          </a:p>
        </p:txBody>
      </p:sp>
      <p:sp>
        <p:nvSpPr>
          <p:cNvPr id="7" name="TextBox 6"/>
          <p:cNvSpPr txBox="1"/>
          <p:nvPr/>
        </p:nvSpPr>
        <p:spPr>
          <a:xfrm>
            <a:off x="152400" y="2133600"/>
            <a:ext cx="1600200" cy="369332"/>
          </a:xfrm>
          <a:prstGeom prst="rect">
            <a:avLst/>
          </a:prstGeom>
          <a:noFill/>
        </p:spPr>
        <p:txBody>
          <a:bodyPr wrap="square" rtlCol="0">
            <a:spAutoFit/>
          </a:bodyPr>
          <a:lstStyle/>
          <a:p>
            <a:r>
              <a:rPr lang="en-US" dirty="0" smtClean="0">
                <a:latin typeface="Times New Roman" pitchFamily="18" charset="0"/>
                <a:cs typeface="Times New Roman" pitchFamily="18" charset="0"/>
              </a:rPr>
              <a:t>Analyze </a:t>
            </a:r>
            <a:endParaRPr lang="en-US" dirty="0">
              <a:latin typeface="Times New Roman" pitchFamily="18" charset="0"/>
              <a:cs typeface="Times New Roman" pitchFamily="18" charset="0"/>
            </a:endParaRPr>
          </a:p>
        </p:txBody>
      </p:sp>
      <p:sp>
        <p:nvSpPr>
          <p:cNvPr id="8" name="Right Arrow 7"/>
          <p:cNvSpPr/>
          <p:nvPr/>
        </p:nvSpPr>
        <p:spPr>
          <a:xfrm>
            <a:off x="1066800" y="2286000"/>
            <a:ext cx="533400" cy="76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9" name="TextBox 8"/>
          <p:cNvSpPr txBox="1"/>
          <p:nvPr/>
        </p:nvSpPr>
        <p:spPr>
          <a:xfrm>
            <a:off x="1828800" y="2133600"/>
            <a:ext cx="2819400" cy="369332"/>
          </a:xfrm>
          <a:prstGeom prst="rect">
            <a:avLst/>
          </a:prstGeom>
          <a:noFill/>
        </p:spPr>
        <p:txBody>
          <a:bodyPr wrap="square" rtlCol="0">
            <a:spAutoFit/>
          </a:bodyPr>
          <a:lstStyle/>
          <a:p>
            <a:r>
              <a:rPr lang="en-US" dirty="0" smtClean="0">
                <a:latin typeface="Times New Roman" pitchFamily="18" charset="0"/>
                <a:cs typeface="Times New Roman" pitchFamily="18" charset="0"/>
              </a:rPr>
              <a:t>Correlate </a:t>
            </a:r>
            <a:endParaRPr lang="en-US" dirty="0">
              <a:latin typeface="Times New Roman" pitchFamily="18" charset="0"/>
              <a:cs typeface="Times New Roman" pitchFamily="18" charset="0"/>
            </a:endParaRPr>
          </a:p>
        </p:txBody>
      </p:sp>
      <p:sp>
        <p:nvSpPr>
          <p:cNvPr id="10" name="TextBox 9"/>
          <p:cNvSpPr txBox="1"/>
          <p:nvPr/>
        </p:nvSpPr>
        <p:spPr>
          <a:xfrm>
            <a:off x="5334000" y="2145268"/>
            <a:ext cx="2209800" cy="369332"/>
          </a:xfrm>
          <a:prstGeom prst="rect">
            <a:avLst/>
          </a:prstGeom>
          <a:noFill/>
        </p:spPr>
        <p:txBody>
          <a:bodyPr wrap="square" rtlCol="0">
            <a:spAutoFit/>
          </a:bodyPr>
          <a:lstStyle/>
          <a:p>
            <a:r>
              <a:rPr lang="en-US" dirty="0" err="1" smtClean="0">
                <a:latin typeface="Times New Roman" pitchFamily="18" charset="0"/>
                <a:cs typeface="Times New Roman" pitchFamily="18" charset="0"/>
              </a:rPr>
              <a:t>Bivariate</a:t>
            </a: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sp>
        <p:nvSpPr>
          <p:cNvPr id="11" name="Right Arrow 10"/>
          <p:cNvSpPr/>
          <p:nvPr/>
        </p:nvSpPr>
        <p:spPr>
          <a:xfrm>
            <a:off x="3276600" y="2286000"/>
            <a:ext cx="1981200" cy="76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2" name="TextBox 11"/>
          <p:cNvSpPr txBox="1"/>
          <p:nvPr/>
        </p:nvSpPr>
        <p:spPr>
          <a:xfrm>
            <a:off x="228600" y="2971800"/>
            <a:ext cx="8458200" cy="1323439"/>
          </a:xfrm>
          <a:prstGeom prst="rect">
            <a:avLst/>
          </a:prstGeom>
          <a:noFill/>
        </p:spPr>
        <p:txBody>
          <a:bodyPr wrap="square" rtlCol="0">
            <a:spAutoFit/>
          </a:bodyPr>
          <a:lstStyle/>
          <a:p>
            <a:r>
              <a:rPr lang="en-US" sz="2000" dirty="0" smtClean="0">
                <a:latin typeface="Times New Roman" pitchFamily="18" charset="0"/>
                <a:cs typeface="Times New Roman" pitchFamily="18" charset="0"/>
              </a:rPr>
              <a:t>Then from comprehensive list of variables in the left side of the box select the two variables and send to right  variables box and then click on OK. </a:t>
            </a:r>
          </a:p>
          <a:p>
            <a:endParaRPr lang="en-US" sz="2000" dirty="0">
              <a:latin typeface="Times New Roman" pitchFamily="18" charset="0"/>
              <a:cs typeface="Times New Roman" pitchFamily="18" charset="0"/>
            </a:endParaRPr>
          </a:p>
          <a:p>
            <a:r>
              <a:rPr lang="en-US" sz="2000" dirty="0" smtClean="0">
                <a:latin typeface="Times New Roman" pitchFamily="18" charset="0"/>
                <a:cs typeface="Times New Roman" pitchFamily="18" charset="0"/>
              </a:rPr>
              <a:t>Then following output will  generate by SPSS</a:t>
            </a:r>
            <a:endParaRPr lang="en-US" sz="2000" dirty="0">
              <a:latin typeface="Times New Roman" pitchFamily="18" charset="0"/>
              <a:cs typeface="Times New Roman" pitchFamily="18" charset="0"/>
            </a:endParaRPr>
          </a:p>
        </p:txBody>
      </p:sp>
      <p:sp>
        <p:nvSpPr>
          <p:cNvPr id="13" name="Left-Right Arrow 12"/>
          <p:cNvSpPr/>
          <p:nvPr/>
        </p:nvSpPr>
        <p:spPr>
          <a:xfrm>
            <a:off x="2971800" y="1447800"/>
            <a:ext cx="1371600" cy="2286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1219200" y="1219200"/>
            <a:ext cx="17526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Expenditure </a:t>
            </a:r>
            <a:endParaRPr lang="en-US" sz="2000" b="1" dirty="0"/>
          </a:p>
        </p:txBody>
      </p:sp>
      <p:sp>
        <p:nvSpPr>
          <p:cNvPr id="17" name="Rectangle 16"/>
          <p:cNvSpPr/>
          <p:nvPr/>
        </p:nvSpPr>
        <p:spPr>
          <a:xfrm>
            <a:off x="4343400" y="1143000"/>
            <a:ext cx="17526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Outpatients visits </a:t>
            </a:r>
            <a:endParaRPr lang="en-US" sz="2000" b="1"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232899552"/>
              </p:ext>
            </p:extLst>
          </p:nvPr>
        </p:nvGraphicFramePr>
        <p:xfrm>
          <a:off x="762000" y="304800"/>
          <a:ext cx="7696200" cy="3733800"/>
        </p:xfrm>
        <a:graphic>
          <a:graphicData uri="http://schemas.openxmlformats.org/drawingml/2006/table">
            <a:tbl>
              <a:tblPr/>
              <a:tblGrid>
                <a:gridCol w="2102663"/>
                <a:gridCol w="2373974"/>
                <a:gridCol w="1619363"/>
                <a:gridCol w="1600200"/>
              </a:tblGrid>
              <a:tr h="274868">
                <a:tc>
                  <a:txBody>
                    <a:bodyPr/>
                    <a:lstStyle/>
                    <a:p>
                      <a:pPr algn="l" fontAlgn="b"/>
                      <a:r>
                        <a:rPr lang="en-US" sz="2000" b="0" i="0" u="none" strike="noStrike" dirty="0">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000" b="0" i="0" u="none" strike="noStrike" dirty="0">
                          <a:solidFill>
                            <a:srgbClr val="000000"/>
                          </a:solidFill>
                          <a:latin typeface="Calibri"/>
                        </a:rPr>
                        <a:t>Correlations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0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0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807947">
                <a:tc>
                  <a:txBody>
                    <a:bodyPr/>
                    <a:lstStyle/>
                    <a:p>
                      <a:pPr algn="l" fontAlgn="b"/>
                      <a:r>
                        <a:rPr lang="en-US" sz="20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000" b="0" i="0" u="none" strike="noStrike" dirty="0">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000" b="0" i="0" u="none" strike="noStrike" dirty="0">
                          <a:solidFill>
                            <a:srgbClr val="000000"/>
                          </a:solidFill>
                          <a:latin typeface="Calibri"/>
                        </a:rPr>
                        <a:t>Total </a:t>
                      </a:r>
                      <a:r>
                        <a:rPr lang="en-US" sz="2000" b="0" i="0" u="none" strike="noStrike" dirty="0" err="1">
                          <a:solidFill>
                            <a:srgbClr val="000000"/>
                          </a:solidFill>
                          <a:latin typeface="Calibri"/>
                        </a:rPr>
                        <a:t>Expediture</a:t>
                      </a:r>
                      <a:r>
                        <a:rPr lang="en-US" sz="2000" b="0" i="0" u="none" strike="noStrike" dirty="0">
                          <a:solidFill>
                            <a:srgbClr val="000000"/>
                          </a:solidFill>
                          <a:latin typeface="Calibri"/>
                        </a:rPr>
                        <a:t> in thousands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000" b="0" i="0" u="none" strike="noStrike" dirty="0">
                          <a:solidFill>
                            <a:srgbClr val="000000"/>
                          </a:solidFill>
                          <a:latin typeface="Calibri"/>
                        </a:rPr>
                        <a:t>Number of outpatients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41407">
                <a:tc>
                  <a:txBody>
                    <a:bodyPr/>
                    <a:lstStyle/>
                    <a:p>
                      <a:pPr algn="l" fontAlgn="b"/>
                      <a:r>
                        <a:rPr lang="en-US" sz="2000" b="0" i="0" u="none" strike="noStrike" dirty="0">
                          <a:solidFill>
                            <a:srgbClr val="000000"/>
                          </a:solidFill>
                          <a:latin typeface="Calibri"/>
                        </a:rPr>
                        <a:t>Total </a:t>
                      </a:r>
                      <a:r>
                        <a:rPr lang="en-US" sz="2000" b="0" i="0" u="none" strike="noStrike" dirty="0" err="1">
                          <a:solidFill>
                            <a:srgbClr val="000000"/>
                          </a:solidFill>
                          <a:latin typeface="Calibri"/>
                        </a:rPr>
                        <a:t>Expediture</a:t>
                      </a:r>
                      <a:r>
                        <a:rPr lang="en-US" sz="2000" b="0" i="0" u="none" strike="noStrike" dirty="0">
                          <a:solidFill>
                            <a:srgbClr val="000000"/>
                          </a:solidFill>
                          <a:latin typeface="Calibri"/>
                        </a:rPr>
                        <a:t> in thousands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000" b="0" i="0" u="none" strike="noStrike">
                          <a:solidFill>
                            <a:srgbClr val="000000"/>
                          </a:solidFill>
                          <a:latin typeface="Calibri"/>
                        </a:rPr>
                        <a:t>Pearson Correlation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000" b="0" i="0" u="none" strike="noStrike" dirty="0">
                          <a:solidFill>
                            <a:srgbClr val="000000"/>
                          </a:solidFill>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000" b="0" i="0" u="none" strike="noStrike" dirty="0">
                          <a:solidFill>
                            <a:srgbClr val="000000"/>
                          </a:solidFill>
                          <a:latin typeface="Calibri"/>
                        </a:rPr>
                        <a:t>.629**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r>
              <a:tr h="274868">
                <a:tc>
                  <a:txBody>
                    <a:bodyPr/>
                    <a:lstStyle/>
                    <a:p>
                      <a:pPr algn="l" fontAlgn="b"/>
                      <a:r>
                        <a:rPr lang="en-US" sz="20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000" b="0" i="0" u="none" strike="noStrike">
                          <a:solidFill>
                            <a:srgbClr val="000000"/>
                          </a:solidFill>
                          <a:latin typeface="Calibri"/>
                        </a:rPr>
                        <a:t>Sig. (2-tailed)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0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000" b="0" i="0" u="none" strike="noStrike" dirty="0" smtClean="0">
                          <a:solidFill>
                            <a:srgbClr val="000000"/>
                          </a:solidFill>
                          <a:latin typeface="Calibri"/>
                        </a:rPr>
                        <a:t>0.000</a:t>
                      </a:r>
                      <a:endParaRPr lang="en-US" sz="20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solidFill>
                  </a:tcPr>
                </a:tc>
              </a:tr>
              <a:tr h="274868">
                <a:tc>
                  <a:txBody>
                    <a:bodyPr/>
                    <a:lstStyle/>
                    <a:p>
                      <a:pPr algn="l" fontAlgn="b"/>
                      <a:r>
                        <a:rPr lang="en-US" sz="20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000" b="0" i="0" u="none" strike="noStrike">
                          <a:solidFill>
                            <a:srgbClr val="000000"/>
                          </a:solidFill>
                          <a:latin typeface="Calibri"/>
                        </a:rPr>
                        <a:t>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000" b="0" i="0" u="none" strike="noStrike">
                          <a:solidFill>
                            <a:srgbClr val="000000"/>
                          </a:solidFill>
                          <a:latin typeface="Calibri"/>
                        </a:rPr>
                        <a:t>200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000" b="0" i="0" u="none" strike="noStrike" dirty="0">
                          <a:solidFill>
                            <a:srgbClr val="000000"/>
                          </a:solidFill>
                          <a:latin typeface="Calibri"/>
                        </a:rPr>
                        <a:t>200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41407">
                <a:tc>
                  <a:txBody>
                    <a:bodyPr/>
                    <a:lstStyle/>
                    <a:p>
                      <a:pPr algn="l" fontAlgn="b"/>
                      <a:r>
                        <a:rPr lang="en-US" sz="2000" b="0" i="0" u="none" strike="noStrike" dirty="0">
                          <a:solidFill>
                            <a:srgbClr val="000000"/>
                          </a:solidFill>
                          <a:latin typeface="Calibri"/>
                        </a:rPr>
                        <a:t>Number of outpatients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000" b="0" i="0" u="none" strike="noStrike" dirty="0">
                          <a:solidFill>
                            <a:srgbClr val="000000"/>
                          </a:solidFill>
                          <a:latin typeface="Calibri"/>
                        </a:rPr>
                        <a:t>Pearson Correlation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000" b="0" i="0" u="none" strike="noStrike" dirty="0">
                          <a:solidFill>
                            <a:srgbClr val="000000"/>
                          </a:solidFill>
                          <a:latin typeface="Calibri"/>
                        </a:rPr>
                        <a:t>.629**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000" b="0" i="0" u="none" strike="noStrike">
                          <a:solidFill>
                            <a:srgbClr val="000000"/>
                          </a:solidFill>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4868">
                <a:tc>
                  <a:txBody>
                    <a:bodyPr/>
                    <a:lstStyle/>
                    <a:p>
                      <a:pPr algn="l" fontAlgn="b"/>
                      <a:r>
                        <a:rPr lang="en-US" sz="20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000" b="0" i="0" u="none" strike="noStrike">
                          <a:solidFill>
                            <a:srgbClr val="000000"/>
                          </a:solidFill>
                          <a:latin typeface="Calibri"/>
                        </a:rPr>
                        <a:t>Sig. (2-tailed)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000" b="0" i="0" u="none" strike="noStrike" dirty="0" smtClean="0">
                          <a:solidFill>
                            <a:srgbClr val="000000"/>
                          </a:solidFill>
                          <a:latin typeface="Calibri"/>
                        </a:rPr>
                        <a:t>0.000</a:t>
                      </a:r>
                      <a:endParaRPr lang="en-US" sz="20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0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4868">
                <a:tc>
                  <a:txBody>
                    <a:bodyPr/>
                    <a:lstStyle/>
                    <a:p>
                      <a:pPr algn="l" fontAlgn="b"/>
                      <a:r>
                        <a:rPr lang="en-US" sz="20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000" b="0" i="0" u="none" strike="noStrike">
                          <a:solidFill>
                            <a:srgbClr val="000000"/>
                          </a:solidFill>
                          <a:latin typeface="Calibri"/>
                        </a:rPr>
                        <a:t>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000" b="0" i="0" u="none" strike="noStrike">
                          <a:solidFill>
                            <a:srgbClr val="000000"/>
                          </a:solidFill>
                          <a:latin typeface="Calibri"/>
                        </a:rPr>
                        <a:t>200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000" b="0" i="0" u="none" strike="noStrike" dirty="0">
                          <a:solidFill>
                            <a:srgbClr val="000000"/>
                          </a:solidFill>
                          <a:latin typeface="Calibri"/>
                        </a:rPr>
                        <a:t>200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4" name="Rectangle 3"/>
          <p:cNvSpPr/>
          <p:nvPr/>
        </p:nvSpPr>
        <p:spPr>
          <a:xfrm>
            <a:off x="838200" y="4126468"/>
            <a:ext cx="5486400" cy="369332"/>
          </a:xfrm>
          <a:prstGeom prst="rect">
            <a:avLst/>
          </a:prstGeom>
        </p:spPr>
        <p:txBody>
          <a:bodyPr wrap="square">
            <a:spAutoFit/>
          </a:bodyPr>
          <a:lstStyle/>
          <a:p>
            <a:pPr fontAlgn="b"/>
            <a:r>
              <a:rPr lang="en-US" dirty="0" smtClean="0">
                <a:solidFill>
                  <a:srgbClr val="000000"/>
                </a:solidFill>
              </a:rPr>
              <a:t>**. Correlation is significant at the 0.01 level (2-tailed).</a:t>
            </a:r>
            <a:endParaRPr lang="en-US" dirty="0">
              <a:solidFill>
                <a:srgbClr val="000000"/>
              </a:solidFill>
            </a:endParaRPr>
          </a:p>
        </p:txBody>
      </p:sp>
      <p:sp>
        <p:nvSpPr>
          <p:cNvPr id="5" name="TextBox 4"/>
          <p:cNvSpPr txBox="1"/>
          <p:nvPr/>
        </p:nvSpPr>
        <p:spPr>
          <a:xfrm>
            <a:off x="152400" y="4953000"/>
            <a:ext cx="8991600" cy="1384995"/>
          </a:xfrm>
          <a:prstGeom prst="rect">
            <a:avLst/>
          </a:prstGeom>
          <a:solidFill>
            <a:schemeClr val="accent3"/>
          </a:solidFill>
        </p:spPr>
        <p:txBody>
          <a:bodyPr wrap="square" rtlCol="0">
            <a:spAutoFit/>
          </a:bodyPr>
          <a:lstStyle/>
          <a:p>
            <a:r>
              <a:rPr lang="en-US" sz="2400" dirty="0" smtClean="0">
                <a:solidFill>
                  <a:srgbClr val="FF0000"/>
                </a:solidFill>
              </a:rPr>
              <a:t>Result:</a:t>
            </a:r>
            <a:r>
              <a:rPr lang="en-US" sz="2000" dirty="0" smtClean="0"/>
              <a:t> The correlation coefficient of 0.629 indicate the positive relationships between the expenditure and number of outpatients i.e. higher the number of outpatients, higher the expenditure. The test suggested </a:t>
            </a:r>
            <a:r>
              <a:rPr lang="en-US" sz="2000" dirty="0" smtClean="0">
                <a:solidFill>
                  <a:srgbClr val="FF0000"/>
                </a:solidFill>
              </a:rPr>
              <a:t>that this relationship is statistically significant with p value of 0.000&lt;0.05, n = 200</a:t>
            </a:r>
            <a:r>
              <a:rPr lang="en-US" sz="2000" dirty="0" smtClean="0"/>
              <a:t>. </a:t>
            </a:r>
            <a:endParaRPr lang="en-US" sz="2000"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0"/>
            <a:ext cx="6248400" cy="584775"/>
          </a:xfrm>
          <a:prstGeom prst="rect">
            <a:avLst/>
          </a:prstGeom>
          <a:noFill/>
        </p:spPr>
        <p:txBody>
          <a:bodyPr wrap="square" rtlCol="0">
            <a:spAutoFit/>
          </a:bodyPr>
          <a:lstStyle/>
          <a:p>
            <a:r>
              <a:rPr lang="en-US" sz="3200" dirty="0" smtClean="0">
                <a:solidFill>
                  <a:srgbClr val="FF0000"/>
                </a:solidFill>
              </a:rPr>
              <a:t>Finding Correlation Matrix in SPSS </a:t>
            </a:r>
            <a:endParaRPr lang="en-US" sz="3200" dirty="0">
              <a:solidFill>
                <a:srgbClr val="FF0000"/>
              </a:solidFill>
            </a:endParaRPr>
          </a:p>
        </p:txBody>
      </p:sp>
      <p:sp>
        <p:nvSpPr>
          <p:cNvPr id="3" name="TextBox 2"/>
          <p:cNvSpPr txBox="1"/>
          <p:nvPr/>
        </p:nvSpPr>
        <p:spPr>
          <a:xfrm>
            <a:off x="228600" y="762000"/>
            <a:ext cx="8534400" cy="1015663"/>
          </a:xfrm>
          <a:prstGeom prst="rect">
            <a:avLst/>
          </a:prstGeom>
          <a:noFill/>
        </p:spPr>
        <p:txBody>
          <a:bodyPr wrap="square" rtlCol="0">
            <a:spAutoFit/>
          </a:bodyPr>
          <a:lstStyle/>
          <a:p>
            <a:r>
              <a:rPr lang="en-US" sz="2000" dirty="0" smtClean="0"/>
              <a:t>If the correlation coefficient between more than two pairs of variables are presented in the tables then it is called correlation matrix  the diagonal value of correlation matrix is one.</a:t>
            </a:r>
            <a:endParaRPr lang="en-US" sz="2000" dirty="0"/>
          </a:p>
        </p:txBody>
      </p:sp>
      <p:sp>
        <p:nvSpPr>
          <p:cNvPr id="4" name="TextBox 3"/>
          <p:cNvSpPr txBox="1"/>
          <p:nvPr/>
        </p:nvSpPr>
        <p:spPr>
          <a:xfrm>
            <a:off x="152400" y="2133600"/>
            <a:ext cx="1600200" cy="369332"/>
          </a:xfrm>
          <a:prstGeom prst="rect">
            <a:avLst/>
          </a:prstGeom>
          <a:noFill/>
        </p:spPr>
        <p:txBody>
          <a:bodyPr wrap="square" rtlCol="0">
            <a:spAutoFit/>
          </a:bodyPr>
          <a:lstStyle/>
          <a:p>
            <a:r>
              <a:rPr lang="en-US" dirty="0" smtClean="0">
                <a:latin typeface="Times New Roman" pitchFamily="18" charset="0"/>
                <a:cs typeface="Times New Roman" pitchFamily="18" charset="0"/>
              </a:rPr>
              <a:t>Analyze </a:t>
            </a:r>
            <a:endParaRPr lang="en-US" dirty="0">
              <a:latin typeface="Times New Roman" pitchFamily="18" charset="0"/>
              <a:cs typeface="Times New Roman" pitchFamily="18" charset="0"/>
            </a:endParaRPr>
          </a:p>
        </p:txBody>
      </p:sp>
      <p:sp>
        <p:nvSpPr>
          <p:cNvPr id="5" name="Right Arrow 4"/>
          <p:cNvSpPr/>
          <p:nvPr/>
        </p:nvSpPr>
        <p:spPr>
          <a:xfrm>
            <a:off x="1066800" y="2286000"/>
            <a:ext cx="533400" cy="76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6" name="TextBox 5"/>
          <p:cNvSpPr txBox="1"/>
          <p:nvPr/>
        </p:nvSpPr>
        <p:spPr>
          <a:xfrm>
            <a:off x="1828800" y="2133600"/>
            <a:ext cx="2819400" cy="369332"/>
          </a:xfrm>
          <a:prstGeom prst="rect">
            <a:avLst/>
          </a:prstGeom>
          <a:noFill/>
        </p:spPr>
        <p:txBody>
          <a:bodyPr wrap="square" rtlCol="0">
            <a:spAutoFit/>
          </a:bodyPr>
          <a:lstStyle/>
          <a:p>
            <a:r>
              <a:rPr lang="en-US" dirty="0" smtClean="0">
                <a:latin typeface="Times New Roman" pitchFamily="18" charset="0"/>
                <a:cs typeface="Times New Roman" pitchFamily="18" charset="0"/>
              </a:rPr>
              <a:t>Correlate </a:t>
            </a:r>
            <a:endParaRPr lang="en-US" dirty="0">
              <a:latin typeface="Times New Roman" pitchFamily="18" charset="0"/>
              <a:cs typeface="Times New Roman" pitchFamily="18" charset="0"/>
            </a:endParaRPr>
          </a:p>
        </p:txBody>
      </p:sp>
      <p:sp>
        <p:nvSpPr>
          <p:cNvPr id="7" name="TextBox 6"/>
          <p:cNvSpPr txBox="1"/>
          <p:nvPr/>
        </p:nvSpPr>
        <p:spPr>
          <a:xfrm>
            <a:off x="5334000" y="2145268"/>
            <a:ext cx="2209800" cy="369332"/>
          </a:xfrm>
          <a:prstGeom prst="rect">
            <a:avLst/>
          </a:prstGeom>
          <a:noFill/>
        </p:spPr>
        <p:txBody>
          <a:bodyPr wrap="square" rtlCol="0">
            <a:spAutoFit/>
          </a:bodyPr>
          <a:lstStyle/>
          <a:p>
            <a:r>
              <a:rPr lang="en-US" dirty="0" err="1" smtClean="0">
                <a:latin typeface="Times New Roman" pitchFamily="18" charset="0"/>
                <a:cs typeface="Times New Roman" pitchFamily="18" charset="0"/>
              </a:rPr>
              <a:t>Bivariate</a:t>
            </a: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sp>
        <p:nvSpPr>
          <p:cNvPr id="8" name="Right Arrow 7"/>
          <p:cNvSpPr/>
          <p:nvPr/>
        </p:nvSpPr>
        <p:spPr>
          <a:xfrm>
            <a:off x="3276600" y="2286000"/>
            <a:ext cx="1981200" cy="76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9" name="Rectangle 8"/>
          <p:cNvSpPr/>
          <p:nvPr/>
        </p:nvSpPr>
        <p:spPr>
          <a:xfrm>
            <a:off x="228600" y="2828836"/>
            <a:ext cx="8686800" cy="646331"/>
          </a:xfrm>
          <a:prstGeom prst="rect">
            <a:avLst/>
          </a:prstGeom>
        </p:spPr>
        <p:txBody>
          <a:bodyPr wrap="square">
            <a:spAutoFit/>
          </a:bodyPr>
          <a:lstStyle/>
          <a:p>
            <a:r>
              <a:rPr lang="en-US" dirty="0" smtClean="0">
                <a:latin typeface="Times New Roman" pitchFamily="18" charset="0"/>
                <a:cs typeface="Times New Roman" pitchFamily="18" charset="0"/>
              </a:rPr>
              <a:t>Then from comprehensive list of variables in the left side of the box select the more tan two variables and  then send to right  variables box and then click on OK. </a:t>
            </a:r>
          </a:p>
        </p:txBody>
      </p:sp>
      <p:sp>
        <p:nvSpPr>
          <p:cNvPr id="10" name="Rectangle 9"/>
          <p:cNvSpPr/>
          <p:nvPr/>
        </p:nvSpPr>
        <p:spPr>
          <a:xfrm>
            <a:off x="228600" y="4038600"/>
            <a:ext cx="7391400" cy="400110"/>
          </a:xfrm>
          <a:prstGeom prst="rect">
            <a:avLst/>
          </a:prstGeom>
        </p:spPr>
        <p:txBody>
          <a:bodyPr wrap="square">
            <a:spAutoFit/>
          </a:bodyPr>
          <a:lstStyle/>
          <a:p>
            <a:r>
              <a:rPr lang="en-US" sz="2000" dirty="0" smtClean="0">
                <a:latin typeface="Times New Roman" pitchFamily="18" charset="0"/>
                <a:cs typeface="Times New Roman" pitchFamily="18" charset="0"/>
              </a:rPr>
              <a:t>Then following output will  generate by SPSS</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609600"/>
            <a:ext cx="8458200" cy="2308324"/>
          </a:xfrm>
          <a:prstGeom prst="rect">
            <a:avLst/>
          </a:prstGeom>
          <a:noFill/>
        </p:spPr>
        <p:txBody>
          <a:bodyPr wrap="square" rtlCol="0">
            <a:spAutoFit/>
          </a:bodyPr>
          <a:lstStyle/>
          <a:p>
            <a:pPr algn="ctr"/>
            <a:r>
              <a:rPr lang="en-US" sz="2400" dirty="0" smtClean="0">
                <a:latin typeface="Times New Roman" pitchFamily="18" charset="0"/>
                <a:cs typeface="Times New Roman" pitchFamily="18" charset="0"/>
              </a:rPr>
              <a:t> </a:t>
            </a:r>
          </a:p>
          <a:p>
            <a:r>
              <a:rPr lang="en-US" sz="2400" dirty="0" smtClean="0">
                <a:latin typeface="Times New Roman" pitchFamily="18" charset="0"/>
                <a:cs typeface="Times New Roman" pitchFamily="18" charset="0"/>
              </a:rPr>
              <a:t>Use the </a:t>
            </a:r>
            <a:r>
              <a:rPr lang="en-US" sz="2400" dirty="0">
                <a:latin typeface="Times New Roman" pitchFamily="18" charset="0"/>
                <a:cs typeface="Times New Roman" pitchFamily="18" charset="0"/>
              </a:rPr>
              <a:t>H</a:t>
            </a:r>
            <a:r>
              <a:rPr lang="en-US" sz="2400" dirty="0" smtClean="0">
                <a:latin typeface="Times New Roman" pitchFamily="18" charset="0"/>
                <a:cs typeface="Times New Roman" pitchFamily="18" charset="0"/>
              </a:rPr>
              <a:t>ospital database</a:t>
            </a:r>
          </a:p>
          <a:p>
            <a:endParaRPr lang="en-US" sz="2400" dirty="0">
              <a:latin typeface="Times New Roman" pitchFamily="18" charset="0"/>
              <a:cs typeface="Times New Roman" pitchFamily="18" charset="0"/>
            </a:endParaRPr>
          </a:p>
          <a:p>
            <a:r>
              <a:rPr lang="en-US" sz="2400" dirty="0" smtClean="0">
                <a:latin typeface="Times New Roman" pitchFamily="18" charset="0"/>
                <a:cs typeface="Times New Roman" pitchFamily="18" charset="0"/>
              </a:rPr>
              <a:t>From the hospital database find more than two variables to find the correlation matrix. And generate the correlation matrix for the selected variables. </a:t>
            </a:r>
            <a:endParaRPr lang="en-US" sz="2400" dirty="0">
              <a:latin typeface="Times New Roman" pitchFamily="18" charset="0"/>
              <a:cs typeface="Times New Roman" pitchFamily="18" charset="0"/>
            </a:endParaRPr>
          </a:p>
        </p:txBody>
      </p:sp>
      <p:sp>
        <p:nvSpPr>
          <p:cNvPr id="8" name="TextBox 7"/>
          <p:cNvSpPr txBox="1"/>
          <p:nvPr/>
        </p:nvSpPr>
        <p:spPr>
          <a:xfrm>
            <a:off x="228600" y="76200"/>
            <a:ext cx="6248400" cy="584775"/>
          </a:xfrm>
          <a:prstGeom prst="rect">
            <a:avLst/>
          </a:prstGeom>
          <a:noFill/>
        </p:spPr>
        <p:txBody>
          <a:bodyPr wrap="square" rtlCol="0">
            <a:spAutoFit/>
          </a:bodyPr>
          <a:lstStyle/>
          <a:p>
            <a:r>
              <a:rPr lang="en-US" sz="3200" dirty="0" smtClean="0">
                <a:solidFill>
                  <a:srgbClr val="FF0000"/>
                </a:solidFill>
              </a:rPr>
              <a:t>Finding Correlation Matrix in SPSS </a:t>
            </a:r>
            <a:endParaRPr lang="en-US" sz="3200" dirty="0">
              <a:solidFill>
                <a:srgbClr val="FF0000"/>
              </a:solidFill>
            </a:endParaRPr>
          </a:p>
        </p:txBody>
      </p:sp>
      <p:sp>
        <p:nvSpPr>
          <p:cNvPr id="9" name="Rectangle 8"/>
          <p:cNvSpPr/>
          <p:nvPr/>
        </p:nvSpPr>
        <p:spPr>
          <a:xfrm>
            <a:off x="152400" y="3124200"/>
            <a:ext cx="8153400" cy="1200329"/>
          </a:xfrm>
          <a:prstGeom prst="rect">
            <a:avLst/>
          </a:prstGeom>
        </p:spPr>
        <p:txBody>
          <a:bodyPr wrap="square">
            <a:spAutoFit/>
          </a:bodyPr>
          <a:lstStyle/>
          <a:p>
            <a:pPr lvl="0"/>
            <a:r>
              <a:rPr lang="en-US" sz="2400" dirty="0" smtClean="0">
                <a:solidFill>
                  <a:prstClr val="black"/>
                </a:solidFill>
                <a:latin typeface="Times New Roman" pitchFamily="18" charset="0"/>
                <a:cs typeface="Times New Roman" pitchFamily="18" charset="0"/>
              </a:rPr>
              <a:t>Generate the correlation matrix for the variables :</a:t>
            </a:r>
          </a:p>
          <a:p>
            <a:pPr lvl="0"/>
            <a:r>
              <a:rPr lang="en-US" sz="2400" dirty="0" smtClean="0">
                <a:solidFill>
                  <a:prstClr val="black"/>
                </a:solidFill>
                <a:latin typeface="Times New Roman" pitchFamily="18" charset="0"/>
                <a:cs typeface="Times New Roman" pitchFamily="18" charset="0"/>
              </a:rPr>
              <a:t> </a:t>
            </a:r>
          </a:p>
          <a:p>
            <a:pPr lvl="0"/>
            <a:endParaRPr lang="en-US" sz="2400" dirty="0">
              <a:solidFill>
                <a:prstClr val="black"/>
              </a:solidFill>
              <a:latin typeface="Times New Roman" pitchFamily="18" charset="0"/>
              <a:cs typeface="Times New Roman" pitchFamily="18" charset="0"/>
            </a:endParaRPr>
          </a:p>
        </p:txBody>
      </p:sp>
      <p:sp>
        <p:nvSpPr>
          <p:cNvPr id="10" name="Rectangle 9"/>
          <p:cNvSpPr/>
          <p:nvPr/>
        </p:nvSpPr>
        <p:spPr>
          <a:xfrm>
            <a:off x="457200" y="3810000"/>
            <a:ext cx="4572000" cy="1569660"/>
          </a:xfrm>
          <a:prstGeom prst="rect">
            <a:avLst/>
          </a:prstGeom>
        </p:spPr>
        <p:txBody>
          <a:bodyPr>
            <a:spAutoFit/>
          </a:bodyPr>
          <a:lstStyle/>
          <a:p>
            <a:pPr lvl="0" algn="just" eaLnBrk="0" fontAlgn="base" hangingPunct="0">
              <a:spcBef>
                <a:spcPct val="0"/>
              </a:spcBef>
              <a:spcAft>
                <a:spcPct val="0"/>
              </a:spcAft>
            </a:pPr>
            <a:r>
              <a:rPr lang="en-US" sz="2400" dirty="0" smtClean="0">
                <a:latin typeface="Times New Roman" pitchFamily="18" charset="0"/>
                <a:ea typeface="Calibri" pitchFamily="34" charset="0"/>
                <a:cs typeface="Times New Roman" pitchFamily="18" charset="0"/>
              </a:rPr>
              <a:t>Number of Beds</a:t>
            </a:r>
          </a:p>
          <a:p>
            <a:pPr lvl="0" algn="just" eaLnBrk="0" fontAlgn="base" hangingPunct="0">
              <a:spcBef>
                <a:spcPct val="0"/>
              </a:spcBef>
              <a:spcAft>
                <a:spcPct val="0"/>
              </a:spcAft>
            </a:pPr>
            <a:r>
              <a:rPr lang="en-US" sz="2400" dirty="0" smtClean="0">
                <a:latin typeface="Times New Roman" pitchFamily="18" charset="0"/>
                <a:ea typeface="Calibri" pitchFamily="34" charset="0"/>
                <a:cs typeface="Times New Roman" pitchFamily="18" charset="0"/>
              </a:rPr>
              <a:t>Number of Admissions</a:t>
            </a:r>
          </a:p>
          <a:p>
            <a:pPr lvl="0" algn="just" eaLnBrk="0" fontAlgn="base" hangingPunct="0">
              <a:spcBef>
                <a:spcPct val="0"/>
              </a:spcBef>
              <a:spcAft>
                <a:spcPct val="0"/>
              </a:spcAft>
            </a:pPr>
            <a:r>
              <a:rPr lang="en-US" sz="2400" dirty="0" smtClean="0">
                <a:latin typeface="Times New Roman" pitchFamily="18" charset="0"/>
                <a:ea typeface="Calibri" pitchFamily="34" charset="0"/>
                <a:cs typeface="Times New Roman" pitchFamily="18" charset="0"/>
              </a:rPr>
              <a:t>Total Expenditures</a:t>
            </a:r>
          </a:p>
          <a:p>
            <a:pPr lvl="0" algn="just" eaLnBrk="0" fontAlgn="base" hangingPunct="0">
              <a:spcBef>
                <a:spcPct val="0"/>
              </a:spcBef>
              <a:spcAft>
                <a:spcPct val="0"/>
              </a:spcAft>
            </a:pPr>
            <a:r>
              <a:rPr lang="en-US" sz="2400" dirty="0" smtClean="0">
                <a:latin typeface="Times New Roman" pitchFamily="18" charset="0"/>
                <a:ea typeface="Calibri" pitchFamily="34" charset="0"/>
                <a:cs typeface="Times New Roman" pitchFamily="18" charset="0"/>
              </a:rPr>
              <a:t>Payroll Expenditures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dirty="0" smtClean="0">
                <a:solidFill>
                  <a:srgbClr val="FF0000"/>
                </a:solidFill>
                <a:latin typeface="Times New Roman" pitchFamily="18" charset="0"/>
                <a:cs typeface="Times New Roman" pitchFamily="18" charset="0"/>
              </a:rPr>
              <a:t>Types of Hypotheses</a:t>
            </a:r>
          </a:p>
        </p:txBody>
      </p:sp>
      <p:sp>
        <p:nvSpPr>
          <p:cNvPr id="13315" name="Rectangle 3"/>
          <p:cNvSpPr>
            <a:spLocks noGrp="1" noChangeArrowheads="1"/>
          </p:cNvSpPr>
          <p:nvPr>
            <p:ph type="body" idx="1"/>
          </p:nvPr>
        </p:nvSpPr>
        <p:spPr/>
        <p:txBody>
          <a:bodyPr>
            <a:normAutofit/>
          </a:bodyPr>
          <a:lstStyle/>
          <a:p>
            <a:r>
              <a:rPr lang="en-US" dirty="0" smtClean="0">
                <a:latin typeface="Times New Roman" pitchFamily="18" charset="0"/>
                <a:cs typeface="Times New Roman" pitchFamily="18" charset="0"/>
              </a:rPr>
              <a:t>Research Hypothesis</a:t>
            </a:r>
          </a:p>
          <a:p>
            <a:pPr lvl="1"/>
            <a:r>
              <a:rPr lang="en-US" dirty="0" smtClean="0">
                <a:latin typeface="Times New Roman" pitchFamily="18" charset="0"/>
                <a:cs typeface="Times New Roman" pitchFamily="18" charset="0"/>
              </a:rPr>
              <a:t>a statement of what the researcher believes will be the outcome of an experiment or a study</a:t>
            </a:r>
          </a:p>
          <a:p>
            <a:r>
              <a:rPr lang="en-US" dirty="0" smtClean="0">
                <a:latin typeface="Times New Roman" pitchFamily="18" charset="0"/>
                <a:cs typeface="Times New Roman" pitchFamily="18" charset="0"/>
              </a:rPr>
              <a:t>Statistical Hypotheses</a:t>
            </a:r>
          </a:p>
          <a:p>
            <a:pPr lvl="1"/>
            <a:r>
              <a:rPr lang="en-US" dirty="0" smtClean="0">
                <a:latin typeface="Times New Roman" pitchFamily="18" charset="0"/>
                <a:cs typeface="Times New Roman" pitchFamily="18" charset="0"/>
              </a:rPr>
              <a:t>a formal structure used to scientifically test the research hypothesis</a:t>
            </a:r>
          </a:p>
        </p:txBody>
      </p:sp>
    </p:spTree>
  </p:cSld>
  <p:clrMapOvr>
    <a:masterClrMapping/>
  </p:clrMapOvr>
  <p:transition>
    <p:wheel spokes="1"/>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486768351"/>
              </p:ext>
            </p:extLst>
          </p:nvPr>
        </p:nvGraphicFramePr>
        <p:xfrm>
          <a:off x="228599" y="152400"/>
          <a:ext cx="8686801" cy="4758060"/>
        </p:xfrm>
        <a:graphic>
          <a:graphicData uri="http://schemas.openxmlformats.org/drawingml/2006/table">
            <a:tbl>
              <a:tblPr/>
              <a:tblGrid>
                <a:gridCol w="1936415"/>
                <a:gridCol w="2186276"/>
                <a:gridCol w="1058910"/>
                <a:gridCol w="1143000"/>
                <a:gridCol w="1066800"/>
                <a:gridCol w="1295400"/>
              </a:tblGrid>
              <a:tr h="175509">
                <a:tc>
                  <a:txBody>
                    <a:bodyPr/>
                    <a:lstStyle/>
                    <a:p>
                      <a:pPr algn="ctr" fontAlgn="b"/>
                      <a:r>
                        <a:rPr lang="en-US" sz="1600" b="0" i="0" u="none" strike="noStrike" dirty="0">
                          <a:solidFill>
                            <a:srgbClr val="000000"/>
                          </a:solidFill>
                          <a:latin typeface="Calibri"/>
                        </a:rPr>
                        <a:t> </a:t>
                      </a:r>
                    </a:p>
                  </a:txBody>
                  <a:tcPr marL="8775" marR="8775" marT="87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 </a:t>
                      </a:r>
                    </a:p>
                  </a:txBody>
                  <a:tcPr marL="8775" marR="8775" marT="87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Correlations</a:t>
                      </a:r>
                    </a:p>
                  </a:txBody>
                  <a:tcPr marL="8775" marR="8775" marT="87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 </a:t>
                      </a:r>
                    </a:p>
                  </a:txBody>
                  <a:tcPr marL="8775" marR="8775" marT="87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 </a:t>
                      </a:r>
                    </a:p>
                  </a:txBody>
                  <a:tcPr marL="8775" marR="8775" marT="87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 </a:t>
                      </a:r>
                    </a:p>
                  </a:txBody>
                  <a:tcPr marL="8775" marR="8775" marT="87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26566">
                <a:tc>
                  <a:txBody>
                    <a:bodyPr/>
                    <a:lstStyle/>
                    <a:p>
                      <a:pPr algn="ctr" fontAlgn="b"/>
                      <a:r>
                        <a:rPr lang="en-US" sz="1600" b="0" i="0" u="none" strike="noStrike">
                          <a:solidFill>
                            <a:srgbClr val="000000"/>
                          </a:solidFill>
                          <a:latin typeface="Calibri"/>
                        </a:rPr>
                        <a:t> </a:t>
                      </a:r>
                    </a:p>
                  </a:txBody>
                  <a:tcPr marL="8775" marR="8775" marT="87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 </a:t>
                      </a:r>
                    </a:p>
                  </a:txBody>
                  <a:tcPr marL="8775" marR="8775" marT="87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latin typeface="Calibri"/>
                        </a:rPr>
                        <a:t>Number of beds</a:t>
                      </a:r>
                    </a:p>
                  </a:txBody>
                  <a:tcPr marL="8775" marR="8775" marT="87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ctr" fontAlgn="b"/>
                      <a:r>
                        <a:rPr lang="en-US" sz="1600" b="0" i="0" u="none" strike="noStrike" dirty="0">
                          <a:solidFill>
                            <a:srgbClr val="000000"/>
                          </a:solidFill>
                          <a:latin typeface="Calibri"/>
                        </a:rPr>
                        <a:t>Number of admissions</a:t>
                      </a:r>
                    </a:p>
                  </a:txBody>
                  <a:tcPr marL="8775" marR="8775" marT="87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solidFill>
                  </a:tcPr>
                </a:tc>
                <a:tc>
                  <a:txBody>
                    <a:bodyPr/>
                    <a:lstStyle/>
                    <a:p>
                      <a:pPr algn="ctr" fontAlgn="b"/>
                      <a:r>
                        <a:rPr lang="en-US" sz="1600" b="0" i="0" u="none" strike="noStrike">
                          <a:solidFill>
                            <a:srgbClr val="000000"/>
                          </a:solidFill>
                          <a:latin typeface="Calibri"/>
                        </a:rPr>
                        <a:t>Total Expediture in thousands</a:t>
                      </a:r>
                    </a:p>
                  </a:txBody>
                  <a:tcPr marL="8775" marR="8775" marT="87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Payroll expenditures in thousands</a:t>
                      </a:r>
                    </a:p>
                  </a:txBody>
                  <a:tcPr marL="8775" marR="8775" marT="87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5509">
                <a:tc>
                  <a:txBody>
                    <a:bodyPr/>
                    <a:lstStyle/>
                    <a:p>
                      <a:pPr algn="ctr" fontAlgn="b"/>
                      <a:r>
                        <a:rPr lang="en-US" sz="1600" b="0" i="0" u="none" strike="noStrike" dirty="0">
                          <a:solidFill>
                            <a:srgbClr val="000000"/>
                          </a:solidFill>
                          <a:latin typeface="Calibri"/>
                        </a:rPr>
                        <a:t>Number of beds</a:t>
                      </a:r>
                    </a:p>
                  </a:txBody>
                  <a:tcPr marL="8775" marR="8775" marT="87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solidFill>
                  </a:tcPr>
                </a:tc>
                <a:tc>
                  <a:txBody>
                    <a:bodyPr/>
                    <a:lstStyle/>
                    <a:p>
                      <a:pPr algn="ctr" fontAlgn="b"/>
                      <a:r>
                        <a:rPr lang="en-US" sz="1600" b="0" i="0" u="none" strike="noStrike">
                          <a:solidFill>
                            <a:srgbClr val="000000"/>
                          </a:solidFill>
                          <a:latin typeface="Calibri"/>
                        </a:rPr>
                        <a:t>Pearson Correlation</a:t>
                      </a:r>
                    </a:p>
                  </a:txBody>
                  <a:tcPr marL="8775" marR="8775" marT="87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1</a:t>
                      </a:r>
                    </a:p>
                  </a:txBody>
                  <a:tcPr marL="8775" marR="8775" marT="87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latin typeface="Calibri"/>
                        </a:rPr>
                        <a:t>.625**</a:t>
                      </a:r>
                    </a:p>
                  </a:txBody>
                  <a:tcPr marL="8775" marR="8775" marT="87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latin typeface="Calibri"/>
                        </a:rPr>
                        <a:t>.711**</a:t>
                      </a:r>
                    </a:p>
                  </a:txBody>
                  <a:tcPr marL="8775" marR="8775" marT="87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latin typeface="Calibri"/>
                        </a:rPr>
                        <a:t>.737**</a:t>
                      </a:r>
                    </a:p>
                  </a:txBody>
                  <a:tcPr marL="8775" marR="8775" marT="87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5509">
                <a:tc>
                  <a:txBody>
                    <a:bodyPr/>
                    <a:lstStyle/>
                    <a:p>
                      <a:pPr algn="ctr" fontAlgn="b"/>
                      <a:r>
                        <a:rPr lang="en-US" sz="1600" b="0" i="0" u="none" strike="noStrike">
                          <a:solidFill>
                            <a:srgbClr val="000000"/>
                          </a:solidFill>
                          <a:latin typeface="Calibri"/>
                        </a:rPr>
                        <a:t> </a:t>
                      </a:r>
                    </a:p>
                  </a:txBody>
                  <a:tcPr marL="8775" marR="8775" marT="87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Sig. (2-tailed)</a:t>
                      </a:r>
                    </a:p>
                  </a:txBody>
                  <a:tcPr marL="8775" marR="8775" marT="87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 </a:t>
                      </a:r>
                    </a:p>
                  </a:txBody>
                  <a:tcPr marL="8775" marR="8775" marT="87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smtClean="0">
                          <a:solidFill>
                            <a:srgbClr val="000000"/>
                          </a:solidFill>
                          <a:latin typeface="Calibri"/>
                        </a:rPr>
                        <a:t>0.000</a:t>
                      </a:r>
                      <a:endParaRPr lang="en-US" sz="1600" b="0" i="0" u="none" strike="noStrike" dirty="0">
                        <a:solidFill>
                          <a:srgbClr val="000000"/>
                        </a:solidFill>
                        <a:latin typeface="Calibri"/>
                      </a:endParaRPr>
                    </a:p>
                  </a:txBody>
                  <a:tcPr marL="8775" marR="8775" marT="87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smtClean="0">
                          <a:solidFill>
                            <a:srgbClr val="000000"/>
                          </a:solidFill>
                          <a:latin typeface="Calibri"/>
                        </a:rPr>
                        <a:t>0.000</a:t>
                      </a:r>
                      <a:endParaRPr lang="en-US" sz="1600" b="0" i="0" u="none" strike="noStrike" dirty="0">
                        <a:solidFill>
                          <a:srgbClr val="000000"/>
                        </a:solidFill>
                        <a:latin typeface="Calibri"/>
                      </a:endParaRPr>
                    </a:p>
                  </a:txBody>
                  <a:tcPr marL="8775" marR="8775" marT="87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smtClean="0">
                          <a:solidFill>
                            <a:srgbClr val="000000"/>
                          </a:solidFill>
                          <a:latin typeface="Calibri"/>
                        </a:rPr>
                        <a:t>0.000</a:t>
                      </a:r>
                      <a:endParaRPr lang="en-US" sz="1600" b="0" i="0" u="none" strike="noStrike" dirty="0">
                        <a:solidFill>
                          <a:srgbClr val="000000"/>
                        </a:solidFill>
                        <a:latin typeface="Calibri"/>
                      </a:endParaRPr>
                    </a:p>
                  </a:txBody>
                  <a:tcPr marL="8775" marR="8775" marT="87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5509">
                <a:tc>
                  <a:txBody>
                    <a:bodyPr/>
                    <a:lstStyle/>
                    <a:p>
                      <a:pPr algn="ctr" fontAlgn="b"/>
                      <a:r>
                        <a:rPr lang="en-US" sz="1600" b="0" i="0" u="none" strike="noStrike">
                          <a:solidFill>
                            <a:srgbClr val="000000"/>
                          </a:solidFill>
                          <a:latin typeface="Calibri"/>
                        </a:rPr>
                        <a:t> </a:t>
                      </a:r>
                    </a:p>
                  </a:txBody>
                  <a:tcPr marL="8775" marR="8775" marT="87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N</a:t>
                      </a:r>
                    </a:p>
                  </a:txBody>
                  <a:tcPr marL="8775" marR="8775" marT="87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200</a:t>
                      </a:r>
                    </a:p>
                  </a:txBody>
                  <a:tcPr marL="8775" marR="8775" marT="87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latin typeface="Calibri"/>
                        </a:rPr>
                        <a:t>200</a:t>
                      </a:r>
                    </a:p>
                  </a:txBody>
                  <a:tcPr marL="8775" marR="8775" marT="87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latin typeface="Calibri"/>
                        </a:rPr>
                        <a:t>200</a:t>
                      </a:r>
                    </a:p>
                  </a:txBody>
                  <a:tcPr marL="8775" marR="8775" marT="87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200</a:t>
                      </a:r>
                    </a:p>
                  </a:txBody>
                  <a:tcPr marL="8775" marR="8775" marT="87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5509">
                <a:tc>
                  <a:txBody>
                    <a:bodyPr/>
                    <a:lstStyle/>
                    <a:p>
                      <a:pPr algn="ctr" fontAlgn="b"/>
                      <a:r>
                        <a:rPr lang="en-US" sz="1600" b="0" i="0" u="none" strike="noStrike" dirty="0">
                          <a:solidFill>
                            <a:srgbClr val="000000"/>
                          </a:solidFill>
                          <a:latin typeface="Calibri"/>
                        </a:rPr>
                        <a:t>Number of admissions</a:t>
                      </a:r>
                    </a:p>
                  </a:txBody>
                  <a:tcPr marL="8775" marR="8775" marT="87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ctr" fontAlgn="b"/>
                      <a:r>
                        <a:rPr lang="en-US" sz="1600" b="0" i="0" u="none" strike="noStrike" dirty="0">
                          <a:solidFill>
                            <a:srgbClr val="000000"/>
                          </a:solidFill>
                          <a:latin typeface="Calibri"/>
                        </a:rPr>
                        <a:t>Pearson Correlation</a:t>
                      </a:r>
                    </a:p>
                  </a:txBody>
                  <a:tcPr marL="8775" marR="8775" marT="87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ctr" fontAlgn="b"/>
                      <a:r>
                        <a:rPr lang="en-US" sz="1600" b="0" i="0" u="none" strike="noStrike" dirty="0">
                          <a:solidFill>
                            <a:srgbClr val="000000"/>
                          </a:solidFill>
                          <a:latin typeface="Calibri"/>
                        </a:rPr>
                        <a:t>.625**</a:t>
                      </a:r>
                    </a:p>
                  </a:txBody>
                  <a:tcPr marL="8775" marR="8775" marT="87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ctr" fontAlgn="b"/>
                      <a:r>
                        <a:rPr lang="en-US" sz="1600" b="0" i="0" u="none" strike="noStrike">
                          <a:solidFill>
                            <a:srgbClr val="000000"/>
                          </a:solidFill>
                          <a:latin typeface="Calibri"/>
                        </a:rPr>
                        <a:t>1</a:t>
                      </a:r>
                    </a:p>
                  </a:txBody>
                  <a:tcPr marL="8775" marR="8775" marT="87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.902**</a:t>
                      </a:r>
                    </a:p>
                  </a:txBody>
                  <a:tcPr marL="8775" marR="8775" marT="87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.848**</a:t>
                      </a:r>
                    </a:p>
                  </a:txBody>
                  <a:tcPr marL="8775" marR="8775" marT="87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5509">
                <a:tc>
                  <a:txBody>
                    <a:bodyPr/>
                    <a:lstStyle/>
                    <a:p>
                      <a:pPr algn="ctr" fontAlgn="b"/>
                      <a:r>
                        <a:rPr lang="en-US" sz="1600" b="0" i="0" u="none" strike="noStrike">
                          <a:solidFill>
                            <a:srgbClr val="000000"/>
                          </a:solidFill>
                          <a:latin typeface="Calibri"/>
                        </a:rPr>
                        <a:t> </a:t>
                      </a:r>
                    </a:p>
                  </a:txBody>
                  <a:tcPr marL="8775" marR="8775" marT="87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Sig. (2-tailed)</a:t>
                      </a:r>
                    </a:p>
                  </a:txBody>
                  <a:tcPr marL="8775" marR="8775" marT="87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latin typeface="Calibri"/>
                        </a:rPr>
                        <a:t>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latin typeface="Calibri"/>
                        </a:rPr>
                        <a:t>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latin typeface="Calibri"/>
                        </a:rPr>
                        <a:t>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5509">
                <a:tc>
                  <a:txBody>
                    <a:bodyPr/>
                    <a:lstStyle/>
                    <a:p>
                      <a:pPr algn="ctr" fontAlgn="b"/>
                      <a:r>
                        <a:rPr lang="en-US" sz="1600" b="0" i="0" u="none" strike="noStrike">
                          <a:solidFill>
                            <a:srgbClr val="000000"/>
                          </a:solidFill>
                          <a:latin typeface="Calibri"/>
                        </a:rPr>
                        <a:t> </a:t>
                      </a:r>
                    </a:p>
                  </a:txBody>
                  <a:tcPr marL="8775" marR="8775" marT="87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N</a:t>
                      </a:r>
                    </a:p>
                  </a:txBody>
                  <a:tcPr marL="8775" marR="8775" marT="87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latin typeface="Calibri"/>
                        </a:rPr>
                        <a:t>200</a:t>
                      </a:r>
                    </a:p>
                  </a:txBody>
                  <a:tcPr marL="8775" marR="8775" marT="87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200</a:t>
                      </a:r>
                    </a:p>
                  </a:txBody>
                  <a:tcPr marL="8775" marR="8775" marT="87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200</a:t>
                      </a:r>
                    </a:p>
                  </a:txBody>
                  <a:tcPr marL="8775" marR="8775" marT="87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latin typeface="Calibri"/>
                        </a:rPr>
                        <a:t>200</a:t>
                      </a:r>
                    </a:p>
                  </a:txBody>
                  <a:tcPr marL="8775" marR="8775" marT="87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17671">
                <a:tc>
                  <a:txBody>
                    <a:bodyPr/>
                    <a:lstStyle/>
                    <a:p>
                      <a:pPr algn="ctr" fontAlgn="b"/>
                      <a:r>
                        <a:rPr lang="en-US" sz="1600" b="0" i="0" u="none" strike="noStrike">
                          <a:solidFill>
                            <a:srgbClr val="000000"/>
                          </a:solidFill>
                          <a:latin typeface="Calibri"/>
                        </a:rPr>
                        <a:t>Total Expediture in thousands</a:t>
                      </a:r>
                    </a:p>
                  </a:txBody>
                  <a:tcPr marL="8775" marR="8775" marT="87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Pearson Correlation</a:t>
                      </a:r>
                    </a:p>
                  </a:txBody>
                  <a:tcPr marL="8775" marR="8775" marT="87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latin typeface="Calibri"/>
                        </a:rPr>
                        <a:t>.711**</a:t>
                      </a:r>
                    </a:p>
                  </a:txBody>
                  <a:tcPr marL="8775" marR="8775" marT="87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.902**</a:t>
                      </a:r>
                    </a:p>
                  </a:txBody>
                  <a:tcPr marL="8775" marR="8775" marT="87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1</a:t>
                      </a:r>
                    </a:p>
                  </a:txBody>
                  <a:tcPr marL="8775" marR="8775" marT="87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.983**</a:t>
                      </a:r>
                    </a:p>
                  </a:txBody>
                  <a:tcPr marL="8775" marR="8775" marT="87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5509">
                <a:tc>
                  <a:txBody>
                    <a:bodyPr/>
                    <a:lstStyle/>
                    <a:p>
                      <a:pPr algn="ctr" fontAlgn="b"/>
                      <a:r>
                        <a:rPr lang="en-US" sz="1600" b="0" i="0" u="none" strike="noStrike">
                          <a:solidFill>
                            <a:srgbClr val="000000"/>
                          </a:solidFill>
                          <a:latin typeface="Calibri"/>
                        </a:rPr>
                        <a:t> </a:t>
                      </a:r>
                    </a:p>
                  </a:txBody>
                  <a:tcPr marL="8775" marR="8775" marT="87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Sig. (2-tailed)</a:t>
                      </a:r>
                    </a:p>
                  </a:txBody>
                  <a:tcPr marL="8775" marR="8775" marT="87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latin typeface="Calibri"/>
                        </a:rPr>
                        <a:t>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600" b="0" i="0" u="none" strike="noStrike" dirty="0">
                          <a:solidFill>
                            <a:srgbClr val="000000"/>
                          </a:solidFill>
                          <a:latin typeface="Calibri"/>
                        </a:rPr>
                        <a:t> </a:t>
                      </a:r>
                      <a:r>
                        <a:rPr lang="en-US" sz="1600" b="0" i="0" u="none" strike="noStrike" dirty="0" smtClean="0">
                          <a:solidFill>
                            <a:srgbClr val="000000"/>
                          </a:solidFill>
                          <a:latin typeface="+mn-lt"/>
                        </a:rPr>
                        <a:t>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endParaRPr lang="en-US" sz="16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latin typeface="Calibri"/>
                        </a:rPr>
                        <a:t>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5509">
                <a:tc>
                  <a:txBody>
                    <a:bodyPr/>
                    <a:lstStyle/>
                    <a:p>
                      <a:pPr algn="ctr" fontAlgn="b"/>
                      <a:r>
                        <a:rPr lang="en-US" sz="1600" b="0" i="0" u="none" strike="noStrike">
                          <a:solidFill>
                            <a:srgbClr val="000000"/>
                          </a:solidFill>
                          <a:latin typeface="Calibri"/>
                        </a:rPr>
                        <a:t> </a:t>
                      </a:r>
                    </a:p>
                  </a:txBody>
                  <a:tcPr marL="8775" marR="8775" marT="87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N</a:t>
                      </a:r>
                    </a:p>
                  </a:txBody>
                  <a:tcPr marL="8775" marR="8775" marT="87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latin typeface="Calibri"/>
                        </a:rPr>
                        <a:t>200</a:t>
                      </a:r>
                    </a:p>
                  </a:txBody>
                  <a:tcPr marL="8775" marR="8775" marT="87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latin typeface="Calibri"/>
                        </a:rPr>
                        <a:t>200</a:t>
                      </a:r>
                    </a:p>
                  </a:txBody>
                  <a:tcPr marL="8775" marR="8775" marT="87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latin typeface="Calibri"/>
                        </a:rPr>
                        <a:t>200</a:t>
                      </a:r>
                    </a:p>
                  </a:txBody>
                  <a:tcPr marL="8775" marR="8775" marT="87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latin typeface="Calibri"/>
                        </a:rPr>
                        <a:t>200</a:t>
                      </a:r>
                    </a:p>
                  </a:txBody>
                  <a:tcPr marL="8775" marR="8775" marT="87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17671">
                <a:tc>
                  <a:txBody>
                    <a:bodyPr/>
                    <a:lstStyle/>
                    <a:p>
                      <a:pPr algn="ctr" fontAlgn="b"/>
                      <a:r>
                        <a:rPr lang="en-US" sz="1600" b="0" i="0" u="none" strike="noStrike">
                          <a:solidFill>
                            <a:srgbClr val="000000"/>
                          </a:solidFill>
                          <a:latin typeface="Calibri"/>
                        </a:rPr>
                        <a:t>Payroll expenditures in thousands</a:t>
                      </a:r>
                    </a:p>
                  </a:txBody>
                  <a:tcPr marL="8775" marR="8775" marT="87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Pearson Correlation</a:t>
                      </a:r>
                    </a:p>
                  </a:txBody>
                  <a:tcPr marL="8775" marR="8775" marT="87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latin typeface="Calibri"/>
                        </a:rPr>
                        <a:t>.737**</a:t>
                      </a:r>
                    </a:p>
                  </a:txBody>
                  <a:tcPr marL="8775" marR="8775" marT="87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.848**</a:t>
                      </a:r>
                    </a:p>
                  </a:txBody>
                  <a:tcPr marL="8775" marR="8775" marT="87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.983**</a:t>
                      </a:r>
                    </a:p>
                  </a:txBody>
                  <a:tcPr marL="8775" marR="8775" marT="87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1</a:t>
                      </a:r>
                    </a:p>
                  </a:txBody>
                  <a:tcPr marL="8775" marR="8775" marT="87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5509">
                <a:tc>
                  <a:txBody>
                    <a:bodyPr/>
                    <a:lstStyle/>
                    <a:p>
                      <a:pPr algn="ctr" fontAlgn="b"/>
                      <a:r>
                        <a:rPr lang="en-US" sz="1600" b="0" i="0" u="none" strike="noStrike">
                          <a:solidFill>
                            <a:srgbClr val="000000"/>
                          </a:solidFill>
                          <a:latin typeface="Calibri"/>
                        </a:rPr>
                        <a:t> </a:t>
                      </a:r>
                    </a:p>
                  </a:txBody>
                  <a:tcPr marL="8775" marR="8775" marT="87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Sig. (2-tailed)</a:t>
                      </a:r>
                    </a:p>
                  </a:txBody>
                  <a:tcPr marL="8775" marR="8775" marT="87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latin typeface="Calibri"/>
                        </a:rPr>
                        <a:t>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600" b="0" i="0" u="none" strike="noStrike" dirty="0">
                          <a:solidFill>
                            <a:srgbClr val="000000"/>
                          </a:solidFill>
                          <a:latin typeface="Calibri"/>
                        </a:rPr>
                        <a:t> </a:t>
                      </a:r>
                      <a:r>
                        <a:rPr lang="en-US" sz="1600" b="0" i="0" u="none" strike="noStrike" dirty="0" smtClean="0">
                          <a:solidFill>
                            <a:srgbClr val="000000"/>
                          </a:solidFill>
                          <a:latin typeface="+mn-lt"/>
                        </a:rPr>
                        <a:t>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latin typeface="Calibri"/>
                        </a:rPr>
                        <a:t>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endParaRPr lang="en-US" sz="16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5509">
                <a:tc>
                  <a:txBody>
                    <a:bodyPr/>
                    <a:lstStyle/>
                    <a:p>
                      <a:pPr algn="ctr" fontAlgn="b"/>
                      <a:r>
                        <a:rPr lang="en-US" sz="1600" b="0" i="0" u="none" strike="noStrike">
                          <a:solidFill>
                            <a:srgbClr val="000000"/>
                          </a:solidFill>
                          <a:latin typeface="Calibri"/>
                        </a:rPr>
                        <a:t> </a:t>
                      </a:r>
                    </a:p>
                  </a:txBody>
                  <a:tcPr marL="8775" marR="8775" marT="87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N</a:t>
                      </a:r>
                    </a:p>
                  </a:txBody>
                  <a:tcPr marL="8775" marR="8775" marT="87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200</a:t>
                      </a:r>
                    </a:p>
                  </a:txBody>
                  <a:tcPr marL="8775" marR="8775" marT="87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latin typeface="Calibri"/>
                        </a:rPr>
                        <a:t>200</a:t>
                      </a:r>
                    </a:p>
                  </a:txBody>
                  <a:tcPr marL="8775" marR="8775" marT="87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latin typeface="Calibri"/>
                        </a:rPr>
                        <a:t>200</a:t>
                      </a:r>
                    </a:p>
                  </a:txBody>
                  <a:tcPr marL="8775" marR="8775" marT="87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latin typeface="Calibri"/>
                        </a:rPr>
                        <a:t>200</a:t>
                      </a:r>
                    </a:p>
                  </a:txBody>
                  <a:tcPr marL="8775" marR="8775" marT="87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3" name="Rectangle 2"/>
          <p:cNvSpPr/>
          <p:nvPr/>
        </p:nvSpPr>
        <p:spPr>
          <a:xfrm>
            <a:off x="304800" y="5029200"/>
            <a:ext cx="5943600" cy="369332"/>
          </a:xfrm>
          <a:prstGeom prst="rect">
            <a:avLst/>
          </a:prstGeom>
        </p:spPr>
        <p:txBody>
          <a:bodyPr wrap="square">
            <a:spAutoFit/>
          </a:bodyPr>
          <a:lstStyle/>
          <a:p>
            <a:pPr fontAlgn="b"/>
            <a:r>
              <a:rPr lang="en-US" dirty="0" smtClean="0">
                <a:solidFill>
                  <a:srgbClr val="000000"/>
                </a:solidFill>
              </a:rPr>
              <a:t>**. Correlation is significant at the 0.01 level (2-tailed).</a:t>
            </a:r>
            <a:endParaRPr lang="en-US" dirty="0">
              <a:solidFill>
                <a:srgbClr val="000000"/>
              </a:solidFill>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765612465"/>
              </p:ext>
            </p:extLst>
          </p:nvPr>
        </p:nvGraphicFramePr>
        <p:xfrm>
          <a:off x="228599" y="1490340"/>
          <a:ext cx="8686801" cy="4095930"/>
        </p:xfrm>
        <a:graphic>
          <a:graphicData uri="http://schemas.openxmlformats.org/drawingml/2006/table">
            <a:tbl>
              <a:tblPr/>
              <a:tblGrid>
                <a:gridCol w="1936415"/>
                <a:gridCol w="2186276"/>
                <a:gridCol w="1058910"/>
                <a:gridCol w="1143000"/>
                <a:gridCol w="1066800"/>
                <a:gridCol w="1295400"/>
              </a:tblGrid>
              <a:tr h="175509">
                <a:tc>
                  <a:txBody>
                    <a:bodyPr/>
                    <a:lstStyle/>
                    <a:p>
                      <a:pPr algn="ctr" fontAlgn="b"/>
                      <a:r>
                        <a:rPr lang="en-US" sz="1600" b="0" i="0" u="none" strike="noStrike" dirty="0">
                          <a:solidFill>
                            <a:srgbClr val="000000"/>
                          </a:solidFill>
                          <a:latin typeface="Calibri"/>
                        </a:rPr>
                        <a:t> </a:t>
                      </a:r>
                    </a:p>
                  </a:txBody>
                  <a:tcPr marL="8775" marR="8775" marT="87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 </a:t>
                      </a:r>
                    </a:p>
                  </a:txBody>
                  <a:tcPr marL="8775" marR="8775" marT="87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Correlations</a:t>
                      </a:r>
                    </a:p>
                  </a:txBody>
                  <a:tcPr marL="8775" marR="8775" marT="87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 </a:t>
                      </a:r>
                    </a:p>
                  </a:txBody>
                  <a:tcPr marL="8775" marR="8775" marT="87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 </a:t>
                      </a:r>
                    </a:p>
                  </a:txBody>
                  <a:tcPr marL="8775" marR="8775" marT="87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latin typeface="Calibri"/>
                        </a:rPr>
                        <a:t> </a:t>
                      </a:r>
                    </a:p>
                  </a:txBody>
                  <a:tcPr marL="8775" marR="8775" marT="87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076445">
                <a:tc>
                  <a:txBody>
                    <a:bodyPr/>
                    <a:lstStyle/>
                    <a:p>
                      <a:pPr algn="ctr" fontAlgn="b"/>
                      <a:r>
                        <a:rPr lang="en-US" sz="1600" b="0" i="0" u="none" strike="noStrike">
                          <a:solidFill>
                            <a:srgbClr val="000000"/>
                          </a:solidFill>
                          <a:latin typeface="Calibri"/>
                        </a:rPr>
                        <a:t> </a:t>
                      </a:r>
                    </a:p>
                  </a:txBody>
                  <a:tcPr marL="8775" marR="8775" marT="87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 </a:t>
                      </a:r>
                    </a:p>
                  </a:txBody>
                  <a:tcPr marL="8775" marR="8775" marT="87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latin typeface="Calibri"/>
                        </a:rPr>
                        <a:t>Number of beds</a:t>
                      </a:r>
                    </a:p>
                  </a:txBody>
                  <a:tcPr marL="8775" marR="8775" marT="87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Number of admissions</a:t>
                      </a:r>
                    </a:p>
                  </a:txBody>
                  <a:tcPr marL="8775" marR="8775" marT="87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Total Expediture in thousands</a:t>
                      </a:r>
                    </a:p>
                  </a:txBody>
                  <a:tcPr marL="8775" marR="8775" marT="87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latin typeface="Calibri"/>
                        </a:rPr>
                        <a:t>Payroll expenditures in thousands</a:t>
                      </a:r>
                    </a:p>
                  </a:txBody>
                  <a:tcPr marL="8775" marR="8775" marT="87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5509">
                <a:tc>
                  <a:txBody>
                    <a:bodyPr/>
                    <a:lstStyle/>
                    <a:p>
                      <a:pPr algn="ctr" fontAlgn="b"/>
                      <a:r>
                        <a:rPr lang="en-US" sz="1600" b="0" i="0" u="none" strike="noStrike" dirty="0">
                          <a:solidFill>
                            <a:srgbClr val="000000"/>
                          </a:solidFill>
                          <a:latin typeface="Calibri"/>
                        </a:rPr>
                        <a:t>Number of admissions</a:t>
                      </a:r>
                    </a:p>
                  </a:txBody>
                  <a:tcPr marL="8775" marR="8775" marT="87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Pearson Correlation</a:t>
                      </a:r>
                    </a:p>
                  </a:txBody>
                  <a:tcPr marL="8775" marR="8775" marT="87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latin typeface="Calibri"/>
                        </a:rPr>
                        <a:t>.625**</a:t>
                      </a:r>
                    </a:p>
                  </a:txBody>
                  <a:tcPr marL="8775" marR="8775" marT="87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ctr" fontAlgn="b"/>
                      <a:r>
                        <a:rPr lang="en-US" sz="1600" b="0" i="0" u="none" strike="noStrike">
                          <a:solidFill>
                            <a:srgbClr val="000000"/>
                          </a:solidFill>
                          <a:latin typeface="Calibri"/>
                        </a:rPr>
                        <a:t>1</a:t>
                      </a:r>
                    </a:p>
                  </a:txBody>
                  <a:tcPr marL="8775" marR="8775" marT="87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US" sz="1600" b="0" i="0" u="none" strike="noStrike" dirty="0">
                        <a:solidFill>
                          <a:srgbClr val="000000"/>
                        </a:solidFill>
                        <a:latin typeface="Calibri"/>
                      </a:endParaRPr>
                    </a:p>
                  </a:txBody>
                  <a:tcPr marL="8775" marR="8775" marT="87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US" sz="1600" b="0" i="0" u="none" strike="noStrike" dirty="0">
                        <a:solidFill>
                          <a:srgbClr val="000000"/>
                        </a:solidFill>
                        <a:latin typeface="Calibri"/>
                      </a:endParaRPr>
                    </a:p>
                  </a:txBody>
                  <a:tcPr marL="8775" marR="8775" marT="87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5509">
                <a:tc>
                  <a:txBody>
                    <a:bodyPr/>
                    <a:lstStyle/>
                    <a:p>
                      <a:pPr algn="ctr" fontAlgn="b"/>
                      <a:r>
                        <a:rPr lang="en-US" sz="1600" b="0" i="0" u="none" strike="noStrike">
                          <a:solidFill>
                            <a:srgbClr val="000000"/>
                          </a:solidFill>
                          <a:latin typeface="Calibri"/>
                        </a:rPr>
                        <a:t> </a:t>
                      </a:r>
                    </a:p>
                  </a:txBody>
                  <a:tcPr marL="8775" marR="8775" marT="87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Sig. (2-tailed)</a:t>
                      </a:r>
                    </a:p>
                  </a:txBody>
                  <a:tcPr marL="8775" marR="8775" marT="87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smtClean="0">
                          <a:solidFill>
                            <a:srgbClr val="000000"/>
                          </a:solidFill>
                          <a:latin typeface="Calibri"/>
                        </a:rPr>
                        <a:t>0.000</a:t>
                      </a:r>
                      <a:endParaRPr lang="en-US" sz="16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l" fontAlgn="b"/>
                      <a:r>
                        <a:rPr lang="en-US" sz="1600" b="0" i="0" u="none" strike="noStrike" dirty="0">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endParaRPr lang="en-US" sz="16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endParaRPr lang="en-US" sz="16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6020">
                <a:tc>
                  <a:txBody>
                    <a:bodyPr/>
                    <a:lstStyle/>
                    <a:p>
                      <a:pPr algn="ctr" fontAlgn="b"/>
                      <a:r>
                        <a:rPr lang="en-US" sz="1600" b="0" i="0" u="none" strike="noStrike">
                          <a:solidFill>
                            <a:srgbClr val="000000"/>
                          </a:solidFill>
                          <a:latin typeface="Calibri"/>
                        </a:rPr>
                        <a:t> </a:t>
                      </a:r>
                    </a:p>
                  </a:txBody>
                  <a:tcPr marL="8775" marR="8775" marT="87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N</a:t>
                      </a:r>
                    </a:p>
                  </a:txBody>
                  <a:tcPr marL="8775" marR="8775" marT="87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latin typeface="Calibri"/>
                        </a:rPr>
                        <a:t>200</a:t>
                      </a:r>
                    </a:p>
                  </a:txBody>
                  <a:tcPr marL="8775" marR="8775" marT="87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ctr" fontAlgn="b"/>
                      <a:endParaRPr lang="en-US" sz="1600" b="0" i="0" u="none" strike="noStrike" dirty="0">
                        <a:solidFill>
                          <a:srgbClr val="000000"/>
                        </a:solidFill>
                        <a:latin typeface="Calibri"/>
                      </a:endParaRPr>
                    </a:p>
                  </a:txBody>
                  <a:tcPr marL="8775" marR="8775" marT="87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US" sz="1600" b="0" i="0" u="none" strike="noStrike" dirty="0">
                        <a:solidFill>
                          <a:srgbClr val="000000"/>
                        </a:solidFill>
                        <a:latin typeface="Calibri"/>
                      </a:endParaRPr>
                    </a:p>
                  </a:txBody>
                  <a:tcPr marL="8775" marR="8775" marT="87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US" sz="1600" b="0" i="0" u="none" strike="noStrike" dirty="0">
                        <a:solidFill>
                          <a:srgbClr val="000000"/>
                        </a:solidFill>
                        <a:latin typeface="Calibri"/>
                      </a:endParaRPr>
                    </a:p>
                  </a:txBody>
                  <a:tcPr marL="8775" marR="8775" marT="87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17671">
                <a:tc>
                  <a:txBody>
                    <a:bodyPr/>
                    <a:lstStyle/>
                    <a:p>
                      <a:pPr algn="ctr" fontAlgn="b"/>
                      <a:r>
                        <a:rPr lang="en-US" sz="1600" b="0" i="0" u="none" strike="noStrike">
                          <a:solidFill>
                            <a:srgbClr val="000000"/>
                          </a:solidFill>
                          <a:latin typeface="Calibri"/>
                        </a:rPr>
                        <a:t>Total Expediture in thousands</a:t>
                      </a:r>
                    </a:p>
                  </a:txBody>
                  <a:tcPr marL="8775" marR="8775" marT="87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Pearson Correlation</a:t>
                      </a:r>
                    </a:p>
                  </a:txBody>
                  <a:tcPr marL="8775" marR="8775" marT="87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latin typeface="Calibri"/>
                        </a:rPr>
                        <a:t>.711**</a:t>
                      </a:r>
                    </a:p>
                  </a:txBody>
                  <a:tcPr marL="8775" marR="8775" marT="87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solidFill>
                  </a:tcPr>
                </a:tc>
                <a:tc>
                  <a:txBody>
                    <a:bodyPr/>
                    <a:lstStyle/>
                    <a:p>
                      <a:pPr algn="ctr" fontAlgn="b"/>
                      <a:r>
                        <a:rPr lang="en-US" sz="1600" b="0" i="0" u="none" strike="noStrike" dirty="0">
                          <a:solidFill>
                            <a:srgbClr val="000000"/>
                          </a:solidFill>
                          <a:latin typeface="Calibri"/>
                        </a:rPr>
                        <a:t>.902**</a:t>
                      </a:r>
                    </a:p>
                  </a:txBody>
                  <a:tcPr marL="8775" marR="8775" marT="87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solidFill>
                  </a:tcPr>
                </a:tc>
                <a:tc>
                  <a:txBody>
                    <a:bodyPr/>
                    <a:lstStyle/>
                    <a:p>
                      <a:pPr algn="ctr" fontAlgn="b"/>
                      <a:r>
                        <a:rPr lang="en-US" sz="1600" b="0" i="0" u="none" strike="noStrike">
                          <a:solidFill>
                            <a:srgbClr val="000000"/>
                          </a:solidFill>
                          <a:latin typeface="Calibri"/>
                        </a:rPr>
                        <a:t>1</a:t>
                      </a:r>
                    </a:p>
                  </a:txBody>
                  <a:tcPr marL="8775" marR="8775" marT="87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US" sz="1600" b="0" i="0" u="none" strike="noStrike" dirty="0">
                        <a:solidFill>
                          <a:srgbClr val="000000"/>
                        </a:solidFill>
                        <a:latin typeface="Calibri"/>
                      </a:endParaRPr>
                    </a:p>
                  </a:txBody>
                  <a:tcPr marL="8775" marR="8775" marT="87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5509">
                <a:tc>
                  <a:txBody>
                    <a:bodyPr/>
                    <a:lstStyle/>
                    <a:p>
                      <a:pPr algn="ctr" fontAlgn="b"/>
                      <a:r>
                        <a:rPr lang="en-US" sz="1600" b="0" i="0" u="none" strike="noStrike">
                          <a:solidFill>
                            <a:srgbClr val="000000"/>
                          </a:solidFill>
                          <a:latin typeface="Calibri"/>
                        </a:rPr>
                        <a:t> </a:t>
                      </a:r>
                    </a:p>
                  </a:txBody>
                  <a:tcPr marL="8775" marR="8775" marT="87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Sig. (2-tailed)</a:t>
                      </a:r>
                    </a:p>
                  </a:txBody>
                  <a:tcPr marL="8775" marR="8775" marT="87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latin typeface="Calibri"/>
                        </a:rPr>
                        <a:t>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600" b="0" i="0" u="none" strike="noStrike" dirty="0">
                          <a:solidFill>
                            <a:srgbClr val="000000"/>
                          </a:solidFill>
                          <a:latin typeface="Calibri"/>
                        </a:rPr>
                        <a:t> </a:t>
                      </a:r>
                      <a:r>
                        <a:rPr lang="en-US" sz="1600" b="0" i="0" u="none" strike="noStrike" dirty="0" smtClean="0">
                          <a:solidFill>
                            <a:srgbClr val="000000"/>
                          </a:solidFill>
                          <a:latin typeface="+mn-lt"/>
                        </a:rPr>
                        <a:t>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solidFill>
                  </a:tcPr>
                </a:tc>
                <a:tc>
                  <a:txBody>
                    <a:bodyPr/>
                    <a:lstStyle/>
                    <a:p>
                      <a:pPr algn="r" fontAlgn="b"/>
                      <a:endParaRPr lang="en-US" sz="16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endParaRPr lang="en-US" sz="16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5509">
                <a:tc>
                  <a:txBody>
                    <a:bodyPr/>
                    <a:lstStyle/>
                    <a:p>
                      <a:pPr algn="ctr" fontAlgn="b"/>
                      <a:r>
                        <a:rPr lang="en-US" sz="1600" b="0" i="0" u="none" strike="noStrike">
                          <a:solidFill>
                            <a:srgbClr val="000000"/>
                          </a:solidFill>
                          <a:latin typeface="Calibri"/>
                        </a:rPr>
                        <a:t> </a:t>
                      </a:r>
                    </a:p>
                  </a:txBody>
                  <a:tcPr marL="8775" marR="8775" marT="87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N</a:t>
                      </a:r>
                    </a:p>
                  </a:txBody>
                  <a:tcPr marL="8775" marR="8775" marT="87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latin typeface="Calibri"/>
                        </a:rPr>
                        <a:t>200</a:t>
                      </a:r>
                    </a:p>
                  </a:txBody>
                  <a:tcPr marL="8775" marR="8775" marT="87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solidFill>
                  </a:tcPr>
                </a:tc>
                <a:tc>
                  <a:txBody>
                    <a:bodyPr/>
                    <a:lstStyle/>
                    <a:p>
                      <a:pPr algn="ctr" fontAlgn="b"/>
                      <a:r>
                        <a:rPr lang="en-US" sz="1600" b="0" i="0" u="none" strike="noStrike" dirty="0">
                          <a:solidFill>
                            <a:srgbClr val="000000"/>
                          </a:solidFill>
                          <a:latin typeface="Calibri"/>
                        </a:rPr>
                        <a:t>200</a:t>
                      </a:r>
                    </a:p>
                  </a:txBody>
                  <a:tcPr marL="8775" marR="8775" marT="87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solidFill>
                  </a:tcPr>
                </a:tc>
                <a:tc>
                  <a:txBody>
                    <a:bodyPr/>
                    <a:lstStyle/>
                    <a:p>
                      <a:pPr algn="ctr" fontAlgn="b"/>
                      <a:endParaRPr lang="en-US" sz="1600" b="0" i="0" u="none" strike="noStrike" dirty="0">
                        <a:solidFill>
                          <a:srgbClr val="000000"/>
                        </a:solidFill>
                        <a:latin typeface="Calibri"/>
                      </a:endParaRPr>
                    </a:p>
                  </a:txBody>
                  <a:tcPr marL="8775" marR="8775" marT="87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US" sz="1600" b="0" i="0" u="none" strike="noStrike" dirty="0">
                        <a:solidFill>
                          <a:srgbClr val="000000"/>
                        </a:solidFill>
                        <a:latin typeface="Calibri"/>
                      </a:endParaRPr>
                    </a:p>
                  </a:txBody>
                  <a:tcPr marL="8775" marR="8775" marT="87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17671">
                <a:tc>
                  <a:txBody>
                    <a:bodyPr/>
                    <a:lstStyle/>
                    <a:p>
                      <a:pPr algn="ctr" fontAlgn="b"/>
                      <a:r>
                        <a:rPr lang="en-US" sz="1600" b="0" i="0" u="none" strike="noStrike">
                          <a:solidFill>
                            <a:srgbClr val="000000"/>
                          </a:solidFill>
                          <a:latin typeface="Calibri"/>
                        </a:rPr>
                        <a:t>Payroll expenditures in thousands</a:t>
                      </a:r>
                    </a:p>
                  </a:txBody>
                  <a:tcPr marL="8775" marR="8775" marT="87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latin typeface="Calibri"/>
                        </a:rPr>
                        <a:t>Pearson Correlation</a:t>
                      </a:r>
                    </a:p>
                  </a:txBody>
                  <a:tcPr marL="8775" marR="8775" marT="87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latin typeface="Calibri"/>
                        </a:rPr>
                        <a:t>.737**</a:t>
                      </a:r>
                    </a:p>
                  </a:txBody>
                  <a:tcPr marL="8775" marR="8775" marT="87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solidFill>
                  </a:tcPr>
                </a:tc>
                <a:tc>
                  <a:txBody>
                    <a:bodyPr/>
                    <a:lstStyle/>
                    <a:p>
                      <a:pPr algn="ctr" fontAlgn="b"/>
                      <a:r>
                        <a:rPr lang="en-US" sz="1600" b="0" i="0" u="none" strike="noStrike" dirty="0">
                          <a:solidFill>
                            <a:srgbClr val="000000"/>
                          </a:solidFill>
                          <a:latin typeface="Calibri"/>
                        </a:rPr>
                        <a:t>.848**</a:t>
                      </a:r>
                    </a:p>
                  </a:txBody>
                  <a:tcPr marL="8775" marR="8775" marT="87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50000"/>
                      </a:schemeClr>
                    </a:solidFill>
                  </a:tcPr>
                </a:tc>
                <a:tc>
                  <a:txBody>
                    <a:bodyPr/>
                    <a:lstStyle/>
                    <a:p>
                      <a:pPr algn="ctr" fontAlgn="b"/>
                      <a:r>
                        <a:rPr lang="en-US" sz="1600" b="0" i="0" u="none" strike="noStrike" dirty="0">
                          <a:solidFill>
                            <a:srgbClr val="000000"/>
                          </a:solidFill>
                          <a:latin typeface="Calibri"/>
                        </a:rPr>
                        <a:t>.983**</a:t>
                      </a:r>
                    </a:p>
                  </a:txBody>
                  <a:tcPr marL="8775" marR="8775" marT="87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solidFill>
                  </a:tcPr>
                </a:tc>
                <a:tc>
                  <a:txBody>
                    <a:bodyPr/>
                    <a:lstStyle/>
                    <a:p>
                      <a:pPr algn="ctr" fontAlgn="b"/>
                      <a:r>
                        <a:rPr lang="en-US" sz="1600" b="0" i="0" u="none" strike="noStrike" dirty="0">
                          <a:solidFill>
                            <a:srgbClr val="000000"/>
                          </a:solidFill>
                          <a:latin typeface="Calibri"/>
                        </a:rPr>
                        <a:t>1</a:t>
                      </a:r>
                    </a:p>
                  </a:txBody>
                  <a:tcPr marL="8775" marR="8775" marT="87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5509">
                <a:tc>
                  <a:txBody>
                    <a:bodyPr/>
                    <a:lstStyle/>
                    <a:p>
                      <a:pPr algn="ctr" fontAlgn="b"/>
                      <a:r>
                        <a:rPr lang="en-US" sz="1600" b="0" i="0" u="none" strike="noStrike">
                          <a:solidFill>
                            <a:srgbClr val="000000"/>
                          </a:solidFill>
                          <a:latin typeface="Calibri"/>
                        </a:rPr>
                        <a:t> </a:t>
                      </a:r>
                    </a:p>
                  </a:txBody>
                  <a:tcPr marL="8775" marR="8775" marT="87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Sig. (2-tailed)</a:t>
                      </a:r>
                    </a:p>
                  </a:txBody>
                  <a:tcPr marL="8775" marR="8775" marT="87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latin typeface="Calibri"/>
                        </a:rPr>
                        <a:t>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600" b="0" i="0" u="none" strike="noStrike" dirty="0">
                          <a:solidFill>
                            <a:srgbClr val="000000"/>
                          </a:solidFill>
                          <a:latin typeface="Calibri"/>
                        </a:rPr>
                        <a:t> </a:t>
                      </a:r>
                      <a:r>
                        <a:rPr lang="en-US" sz="1600" b="0" i="0" u="none" strike="noStrike" dirty="0" smtClean="0">
                          <a:solidFill>
                            <a:srgbClr val="000000"/>
                          </a:solidFill>
                          <a:latin typeface="+mn-lt"/>
                        </a:rPr>
                        <a:t>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50000"/>
                      </a:schemeClr>
                    </a:solidFill>
                  </a:tcPr>
                </a:tc>
                <a:tc>
                  <a:txBody>
                    <a:bodyPr/>
                    <a:lstStyle/>
                    <a:p>
                      <a:pPr algn="r" fontAlgn="b"/>
                      <a:r>
                        <a:rPr lang="en-US" sz="1600" b="0" i="0" u="none" strike="noStrike" dirty="0">
                          <a:solidFill>
                            <a:srgbClr val="000000"/>
                          </a:solidFill>
                          <a:latin typeface="Calibri"/>
                        </a:rPr>
                        <a:t>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solidFill>
                  </a:tcPr>
                </a:tc>
                <a:tc>
                  <a:txBody>
                    <a:bodyPr/>
                    <a:lstStyle/>
                    <a:p>
                      <a:pPr algn="r" fontAlgn="b"/>
                      <a:endParaRPr lang="en-US" sz="16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5509">
                <a:tc>
                  <a:txBody>
                    <a:bodyPr/>
                    <a:lstStyle/>
                    <a:p>
                      <a:pPr algn="ctr" fontAlgn="b"/>
                      <a:r>
                        <a:rPr lang="en-US" sz="1600" b="0" i="0" u="none" strike="noStrike">
                          <a:solidFill>
                            <a:srgbClr val="000000"/>
                          </a:solidFill>
                          <a:latin typeface="Calibri"/>
                        </a:rPr>
                        <a:t> </a:t>
                      </a:r>
                    </a:p>
                  </a:txBody>
                  <a:tcPr marL="8775" marR="8775" marT="87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N</a:t>
                      </a:r>
                    </a:p>
                  </a:txBody>
                  <a:tcPr marL="8775" marR="8775" marT="87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latin typeface="Calibri"/>
                        </a:rPr>
                        <a:t>200</a:t>
                      </a:r>
                    </a:p>
                  </a:txBody>
                  <a:tcPr marL="8775" marR="8775" marT="87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solidFill>
                  </a:tcPr>
                </a:tc>
                <a:tc>
                  <a:txBody>
                    <a:bodyPr/>
                    <a:lstStyle/>
                    <a:p>
                      <a:pPr algn="ctr" fontAlgn="b"/>
                      <a:r>
                        <a:rPr lang="en-US" sz="1600" b="0" i="0" u="none" strike="noStrike" dirty="0">
                          <a:solidFill>
                            <a:srgbClr val="000000"/>
                          </a:solidFill>
                          <a:latin typeface="Calibri"/>
                        </a:rPr>
                        <a:t>200</a:t>
                      </a:r>
                    </a:p>
                  </a:txBody>
                  <a:tcPr marL="8775" marR="8775" marT="87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50000"/>
                      </a:schemeClr>
                    </a:solidFill>
                  </a:tcPr>
                </a:tc>
                <a:tc>
                  <a:txBody>
                    <a:bodyPr/>
                    <a:lstStyle/>
                    <a:p>
                      <a:pPr algn="ctr" fontAlgn="b"/>
                      <a:r>
                        <a:rPr lang="en-US" sz="1600" b="0" i="0" u="none" strike="noStrike" dirty="0">
                          <a:solidFill>
                            <a:srgbClr val="000000"/>
                          </a:solidFill>
                          <a:latin typeface="Calibri"/>
                        </a:rPr>
                        <a:t>200</a:t>
                      </a:r>
                    </a:p>
                  </a:txBody>
                  <a:tcPr marL="8775" marR="8775" marT="87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solidFill>
                  </a:tcPr>
                </a:tc>
                <a:tc>
                  <a:txBody>
                    <a:bodyPr/>
                    <a:lstStyle/>
                    <a:p>
                      <a:pPr algn="ctr" fontAlgn="b"/>
                      <a:endParaRPr lang="en-US" sz="1600" b="0" i="0" u="none" strike="noStrike" dirty="0">
                        <a:solidFill>
                          <a:srgbClr val="000000"/>
                        </a:solidFill>
                        <a:latin typeface="Calibri"/>
                      </a:endParaRPr>
                    </a:p>
                  </a:txBody>
                  <a:tcPr marL="8775" marR="8775" marT="877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3" name="Rectangle 2"/>
          <p:cNvSpPr/>
          <p:nvPr/>
        </p:nvSpPr>
        <p:spPr>
          <a:xfrm>
            <a:off x="228600" y="5562600"/>
            <a:ext cx="5943600" cy="646331"/>
          </a:xfrm>
          <a:prstGeom prst="rect">
            <a:avLst/>
          </a:prstGeom>
        </p:spPr>
        <p:txBody>
          <a:bodyPr wrap="square">
            <a:spAutoFit/>
          </a:bodyPr>
          <a:lstStyle/>
          <a:p>
            <a:pPr fontAlgn="b"/>
            <a:r>
              <a:rPr lang="en-US" dirty="0" smtClean="0">
                <a:solidFill>
                  <a:srgbClr val="000000"/>
                </a:solidFill>
              </a:rPr>
              <a:t>**. Correlation is significant at the </a:t>
            </a:r>
            <a:r>
              <a:rPr lang="el-GR" dirty="0" smtClean="0">
                <a:solidFill>
                  <a:srgbClr val="000000"/>
                </a:solidFill>
              </a:rPr>
              <a:t>α</a:t>
            </a:r>
            <a:r>
              <a:rPr lang="en-US" dirty="0" smtClean="0">
                <a:solidFill>
                  <a:srgbClr val="000000"/>
                </a:solidFill>
              </a:rPr>
              <a:t> =0.01 level (2-tailed).</a:t>
            </a:r>
          </a:p>
          <a:p>
            <a:pPr fontAlgn="b"/>
            <a:r>
              <a:rPr lang="en-US" dirty="0" smtClean="0">
                <a:solidFill>
                  <a:srgbClr val="000000"/>
                </a:solidFill>
              </a:rPr>
              <a:t> </a:t>
            </a:r>
            <a:endParaRPr lang="en-US" dirty="0">
              <a:solidFill>
                <a:srgbClr val="000000"/>
              </a:solidFill>
            </a:endParaRPr>
          </a:p>
        </p:txBody>
      </p:sp>
      <p:sp>
        <p:nvSpPr>
          <p:cNvPr id="4" name="TextBox 3"/>
          <p:cNvSpPr txBox="1"/>
          <p:nvPr/>
        </p:nvSpPr>
        <p:spPr>
          <a:xfrm>
            <a:off x="228600" y="381000"/>
            <a:ext cx="8763000" cy="646331"/>
          </a:xfrm>
          <a:prstGeom prst="rect">
            <a:avLst/>
          </a:prstGeom>
          <a:noFill/>
        </p:spPr>
        <p:txBody>
          <a:bodyPr wrap="square" rtlCol="0">
            <a:spAutoFit/>
          </a:bodyPr>
          <a:lstStyle/>
          <a:p>
            <a:r>
              <a:rPr lang="en-US" dirty="0" smtClean="0">
                <a:solidFill>
                  <a:srgbClr val="FF0000"/>
                </a:solidFill>
              </a:rPr>
              <a:t>Note:</a:t>
            </a:r>
            <a:r>
              <a:rPr lang="en-US" dirty="0" smtClean="0"/>
              <a:t> While presenting the correlation matrix remove either upper triangle values or lower triangle values.</a:t>
            </a:r>
            <a:endParaRPr lang="en-US"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ChangeArrowheads="1"/>
          </p:cNvSpPr>
          <p:nvPr/>
        </p:nvSpPr>
        <p:spPr bwMode="auto">
          <a:xfrm>
            <a:off x="685800" y="6248400"/>
            <a:ext cx="1905000" cy="457200"/>
          </a:xfrm>
          <a:prstGeom prst="rect">
            <a:avLst/>
          </a:prstGeom>
          <a:noFill/>
          <a:ln w="12699">
            <a:noFill/>
            <a:miter lim="800000"/>
            <a:headEnd/>
            <a:tailEnd/>
          </a:ln>
        </p:spPr>
        <p:txBody>
          <a:bodyPr wrap="none" anchor="ctr"/>
          <a:lstStyle/>
          <a:p>
            <a:endParaRPr lang="en-US"/>
          </a:p>
        </p:txBody>
      </p:sp>
      <p:sp>
        <p:nvSpPr>
          <p:cNvPr id="28675" name="Rectangle 3"/>
          <p:cNvSpPr>
            <a:spLocks noChangeArrowheads="1"/>
          </p:cNvSpPr>
          <p:nvPr/>
        </p:nvSpPr>
        <p:spPr bwMode="auto">
          <a:xfrm>
            <a:off x="3124200" y="6248400"/>
            <a:ext cx="2895600" cy="457200"/>
          </a:xfrm>
          <a:prstGeom prst="rect">
            <a:avLst/>
          </a:prstGeom>
          <a:noFill/>
          <a:ln w="12699">
            <a:noFill/>
            <a:miter lim="800000"/>
            <a:headEnd/>
            <a:tailEnd/>
          </a:ln>
        </p:spPr>
        <p:txBody>
          <a:bodyPr wrap="none" anchor="ctr"/>
          <a:lstStyle/>
          <a:p>
            <a:endParaRPr lang="en-US"/>
          </a:p>
        </p:txBody>
      </p:sp>
      <p:sp>
        <p:nvSpPr>
          <p:cNvPr id="28676" name="Rectangle 4"/>
          <p:cNvSpPr>
            <a:spLocks noGrp="1" noChangeArrowheads="1"/>
          </p:cNvSpPr>
          <p:nvPr>
            <p:ph type="title"/>
          </p:nvPr>
        </p:nvSpPr>
        <p:spPr>
          <a:noFill/>
        </p:spPr>
        <p:txBody>
          <a:bodyPr lIns="90488" tIns="44450" rIns="90488" bIns="44450"/>
          <a:lstStyle/>
          <a:p>
            <a:r>
              <a:rPr lang="en-US" dirty="0" smtClean="0">
                <a:solidFill>
                  <a:srgbClr val="FF0000"/>
                </a:solidFill>
              </a:rPr>
              <a:t>Regression Models</a:t>
            </a:r>
          </a:p>
        </p:txBody>
      </p:sp>
      <p:sp>
        <p:nvSpPr>
          <p:cNvPr id="10245" name="Rectangle 5"/>
          <p:cNvSpPr>
            <a:spLocks noChangeArrowheads="1"/>
          </p:cNvSpPr>
          <p:nvPr/>
        </p:nvSpPr>
        <p:spPr bwMode="auto">
          <a:xfrm>
            <a:off x="352425" y="1485900"/>
            <a:ext cx="8439150" cy="4533900"/>
          </a:xfrm>
          <a:prstGeom prst="rect">
            <a:avLst/>
          </a:prstGeom>
          <a:noFill/>
          <a:ln w="12699">
            <a:noFill/>
            <a:miter lim="800000"/>
            <a:headEnd/>
            <a:tailEnd/>
          </a:ln>
          <a:effectLst/>
        </p:spPr>
        <p:txBody>
          <a:bodyPr lIns="90488" tIns="44450" rIns="90488" bIns="44450"/>
          <a:lstStyle/>
          <a:p>
            <a:pPr marL="285750" indent="-285750">
              <a:lnSpc>
                <a:spcPct val="90000"/>
              </a:lnSpc>
              <a:spcBef>
                <a:spcPct val="30000"/>
              </a:spcBef>
              <a:buClr>
                <a:schemeClr val="accent1"/>
              </a:buClr>
              <a:buFont typeface="Monotype Sorts" pitchFamily="2" charset="2"/>
              <a:buChar char="n"/>
              <a:tabLst>
                <a:tab pos="914400" algn="l"/>
                <a:tab pos="7943850" algn="l"/>
              </a:tabLst>
              <a:defRPr/>
            </a:pPr>
            <a:endParaRPr lang="en-US" sz="2000" i="0" dirty="0"/>
          </a:p>
          <a:p>
            <a:pPr marL="285750" indent="-285750">
              <a:lnSpc>
                <a:spcPct val="90000"/>
              </a:lnSpc>
              <a:spcBef>
                <a:spcPct val="30000"/>
              </a:spcBef>
              <a:buClr>
                <a:schemeClr val="accent1"/>
              </a:buClr>
              <a:buFont typeface="Monotype Sorts" pitchFamily="2" charset="2"/>
              <a:buNone/>
              <a:tabLst>
                <a:tab pos="914400" algn="l"/>
                <a:tab pos="7943850" algn="l"/>
              </a:tabLst>
              <a:defRPr/>
            </a:pPr>
            <a:r>
              <a:rPr lang="en-US" sz="2200" i="0" dirty="0"/>
              <a:t>Probabilistic </a:t>
            </a:r>
            <a:r>
              <a:rPr lang="en-US" sz="2200" i="0" u="sng" dirty="0"/>
              <a:t>Multiple</a:t>
            </a:r>
            <a:r>
              <a:rPr lang="en-US" sz="2200" i="0" dirty="0"/>
              <a:t> Regression Model						 </a:t>
            </a:r>
            <a:r>
              <a:rPr lang="en-US" sz="2200" dirty="0"/>
              <a:t>Y = </a:t>
            </a:r>
            <a:r>
              <a:rPr lang="en-US" sz="2200" dirty="0">
                <a:latin typeface="Symbol" pitchFamily="18" charset="2"/>
              </a:rPr>
              <a:t></a:t>
            </a:r>
            <a:r>
              <a:rPr lang="en-US" sz="2200" i="0" baseline="-25000" dirty="0"/>
              <a:t>0</a:t>
            </a:r>
            <a:r>
              <a:rPr lang="en-US" sz="2200" dirty="0"/>
              <a:t> + </a:t>
            </a:r>
            <a:r>
              <a:rPr lang="en-US" sz="2200" dirty="0">
                <a:latin typeface="Symbol" pitchFamily="18" charset="2"/>
              </a:rPr>
              <a:t></a:t>
            </a:r>
            <a:r>
              <a:rPr lang="en-US" sz="2200" i="0" baseline="-25000" dirty="0"/>
              <a:t>1</a:t>
            </a:r>
            <a:r>
              <a:rPr lang="en-US" sz="2200" dirty="0"/>
              <a:t>X</a:t>
            </a:r>
            <a:r>
              <a:rPr lang="en-US" sz="2200" i="0" baseline="-25000" dirty="0"/>
              <a:t>1</a:t>
            </a:r>
            <a:r>
              <a:rPr lang="en-US" sz="2200" i="0" dirty="0"/>
              <a:t> </a:t>
            </a:r>
            <a:r>
              <a:rPr lang="en-US" sz="2200" dirty="0"/>
              <a:t>+ </a:t>
            </a:r>
            <a:r>
              <a:rPr lang="en-US" sz="2200" dirty="0">
                <a:latin typeface="Symbol" pitchFamily="18" charset="2"/>
              </a:rPr>
              <a:t></a:t>
            </a:r>
            <a:r>
              <a:rPr lang="en-US" sz="2200" i="0" baseline="-25000" dirty="0"/>
              <a:t>2</a:t>
            </a:r>
            <a:r>
              <a:rPr lang="en-US" sz="2200" dirty="0"/>
              <a:t>X</a:t>
            </a:r>
            <a:r>
              <a:rPr lang="en-US" sz="2200" i="0" baseline="-25000" dirty="0"/>
              <a:t>2</a:t>
            </a:r>
            <a:r>
              <a:rPr lang="en-US" sz="2200" baseline="-25000" dirty="0"/>
              <a:t> </a:t>
            </a:r>
            <a:r>
              <a:rPr lang="en-US" sz="2200" dirty="0"/>
              <a:t>+ </a:t>
            </a:r>
            <a:r>
              <a:rPr lang="en-US" sz="2200" dirty="0">
                <a:latin typeface="Symbol" pitchFamily="18" charset="2"/>
              </a:rPr>
              <a:t></a:t>
            </a:r>
            <a:r>
              <a:rPr lang="en-US" sz="2200" i="0" baseline="-25000" dirty="0"/>
              <a:t>3</a:t>
            </a:r>
            <a:r>
              <a:rPr lang="en-US" sz="2200" dirty="0"/>
              <a:t>X</a:t>
            </a:r>
            <a:r>
              <a:rPr lang="en-US" sz="2200" i="0" baseline="-25000" dirty="0"/>
              <a:t>3</a:t>
            </a:r>
            <a:r>
              <a:rPr lang="en-US" sz="2200" dirty="0"/>
              <a:t> + . . . + </a:t>
            </a:r>
            <a:r>
              <a:rPr lang="en-US" sz="2200" dirty="0">
                <a:latin typeface="Symbol" pitchFamily="18" charset="2"/>
              </a:rPr>
              <a:t></a:t>
            </a:r>
            <a:r>
              <a:rPr lang="en-US" sz="2200" baseline="-25000" dirty="0" err="1"/>
              <a:t>k</a:t>
            </a:r>
            <a:r>
              <a:rPr lang="en-US" sz="2200" dirty="0" err="1"/>
              <a:t>X</a:t>
            </a:r>
            <a:r>
              <a:rPr lang="en-US" sz="2200" baseline="-25000" dirty="0" err="1"/>
              <a:t>k</a:t>
            </a:r>
            <a:r>
              <a:rPr lang="en-US" sz="2200" dirty="0"/>
              <a:t>+ </a:t>
            </a:r>
            <a:r>
              <a:rPr lang="en-US" sz="2200" i="0" dirty="0">
                <a:latin typeface="Symbol" pitchFamily="18" charset="2"/>
              </a:rPr>
              <a:t></a:t>
            </a:r>
            <a:r>
              <a:rPr lang="en-US" sz="2200" dirty="0"/>
              <a:t> </a:t>
            </a:r>
            <a:r>
              <a:rPr lang="en-US" sz="2200" i="0" dirty="0"/>
              <a:t>			</a:t>
            </a:r>
          </a:p>
          <a:p>
            <a:pPr marL="685800" lvl="1" indent="-228600">
              <a:lnSpc>
                <a:spcPct val="90000"/>
              </a:lnSpc>
              <a:spcBef>
                <a:spcPct val="30000"/>
              </a:spcBef>
              <a:tabLst>
                <a:tab pos="914400" algn="l"/>
                <a:tab pos="7943850" algn="l"/>
              </a:tabLst>
              <a:defRPr/>
            </a:pPr>
            <a:r>
              <a:rPr lang="en-US" sz="2200" dirty="0"/>
              <a:t>Y</a:t>
            </a:r>
            <a:r>
              <a:rPr lang="en-US" sz="2200" i="0" dirty="0"/>
              <a:t> = the value of the dependent (response) variable</a:t>
            </a:r>
          </a:p>
          <a:p>
            <a:pPr marL="685800" lvl="1" indent="-228600">
              <a:lnSpc>
                <a:spcPct val="90000"/>
              </a:lnSpc>
              <a:spcBef>
                <a:spcPct val="30000"/>
              </a:spcBef>
              <a:tabLst>
                <a:tab pos="914400" algn="l"/>
                <a:tab pos="7943850" algn="l"/>
              </a:tabLst>
              <a:defRPr/>
            </a:pPr>
            <a:r>
              <a:rPr lang="en-US" sz="2200" dirty="0">
                <a:latin typeface="Symbol" pitchFamily="18" charset="2"/>
              </a:rPr>
              <a:t></a:t>
            </a:r>
            <a:r>
              <a:rPr lang="en-US" sz="2200" i="0" baseline="-25000" dirty="0"/>
              <a:t>0</a:t>
            </a:r>
            <a:r>
              <a:rPr lang="en-US" sz="2200" i="0" dirty="0"/>
              <a:t> = the regression constant</a:t>
            </a:r>
          </a:p>
          <a:p>
            <a:pPr marL="685800" lvl="1" indent="-228600">
              <a:lnSpc>
                <a:spcPct val="90000"/>
              </a:lnSpc>
              <a:spcBef>
                <a:spcPct val="30000"/>
              </a:spcBef>
              <a:tabLst>
                <a:tab pos="914400" algn="l"/>
                <a:tab pos="7943850" algn="l"/>
              </a:tabLst>
              <a:defRPr/>
            </a:pPr>
            <a:r>
              <a:rPr lang="en-US" sz="2200" dirty="0">
                <a:latin typeface="Symbol" pitchFamily="18" charset="2"/>
              </a:rPr>
              <a:t></a:t>
            </a:r>
            <a:r>
              <a:rPr lang="en-US" sz="2200" i="0" baseline="-25000" dirty="0"/>
              <a:t>1</a:t>
            </a:r>
            <a:r>
              <a:rPr lang="en-US" sz="2200" i="0" dirty="0"/>
              <a:t> = the partial regression coefficient of independent variable 1</a:t>
            </a:r>
          </a:p>
          <a:p>
            <a:pPr marL="685800" lvl="1" indent="-228600">
              <a:lnSpc>
                <a:spcPct val="90000"/>
              </a:lnSpc>
              <a:spcBef>
                <a:spcPct val="30000"/>
              </a:spcBef>
              <a:tabLst>
                <a:tab pos="914400" algn="l"/>
                <a:tab pos="7943850" algn="l"/>
              </a:tabLst>
              <a:defRPr/>
            </a:pPr>
            <a:r>
              <a:rPr lang="en-US" sz="2200" dirty="0">
                <a:latin typeface="Symbol" pitchFamily="18" charset="2"/>
              </a:rPr>
              <a:t></a:t>
            </a:r>
            <a:r>
              <a:rPr lang="en-US" sz="2200" i="0" baseline="-25000" dirty="0"/>
              <a:t>2</a:t>
            </a:r>
            <a:r>
              <a:rPr lang="en-US" sz="2200" i="0" dirty="0"/>
              <a:t> = the partial regression coefficient of independent variable 2</a:t>
            </a:r>
          </a:p>
          <a:p>
            <a:pPr marL="685800" lvl="1" indent="-228600">
              <a:lnSpc>
                <a:spcPct val="90000"/>
              </a:lnSpc>
              <a:spcBef>
                <a:spcPct val="30000"/>
              </a:spcBef>
              <a:tabLst>
                <a:tab pos="914400" algn="l"/>
                <a:tab pos="7943850" algn="l"/>
              </a:tabLst>
              <a:defRPr/>
            </a:pPr>
            <a:r>
              <a:rPr lang="en-US" sz="2200" dirty="0">
                <a:latin typeface="Symbol" pitchFamily="18" charset="2"/>
              </a:rPr>
              <a:t></a:t>
            </a:r>
            <a:r>
              <a:rPr lang="en-US" sz="2200" i="0" baseline="-25000" dirty="0"/>
              <a:t>k</a:t>
            </a:r>
            <a:r>
              <a:rPr lang="en-US" sz="2200" i="0" dirty="0"/>
              <a:t> = the partial regression coefficient of independent variable k</a:t>
            </a:r>
          </a:p>
          <a:p>
            <a:pPr marL="685800" lvl="1" indent="-228600">
              <a:lnSpc>
                <a:spcPct val="90000"/>
              </a:lnSpc>
              <a:spcBef>
                <a:spcPct val="30000"/>
              </a:spcBef>
              <a:tabLst>
                <a:tab pos="914400" algn="l"/>
                <a:tab pos="7943850" algn="l"/>
              </a:tabLst>
              <a:defRPr/>
            </a:pPr>
            <a:r>
              <a:rPr lang="en-US" sz="2200" dirty="0"/>
              <a:t>k</a:t>
            </a:r>
            <a:r>
              <a:rPr lang="en-US" sz="2200" i="0" dirty="0"/>
              <a:t> = the number of independent variables</a:t>
            </a:r>
          </a:p>
          <a:p>
            <a:pPr marL="685800" lvl="1" indent="-228600">
              <a:lnSpc>
                <a:spcPct val="90000"/>
              </a:lnSpc>
              <a:spcBef>
                <a:spcPct val="30000"/>
              </a:spcBef>
              <a:tabLst>
                <a:tab pos="914400" algn="l"/>
                <a:tab pos="7943850" algn="l"/>
              </a:tabLst>
              <a:defRPr/>
            </a:pPr>
            <a:r>
              <a:rPr lang="en-US" sz="2200" i="0" dirty="0">
                <a:latin typeface="Symbol" pitchFamily="18" charset="2"/>
              </a:rPr>
              <a:t></a:t>
            </a:r>
            <a:r>
              <a:rPr lang="en-US" sz="2200" i="0" dirty="0"/>
              <a:t> = the error of prediction		</a:t>
            </a:r>
          </a:p>
        </p:txBody>
      </p:sp>
    </p:spTree>
  </p:cSld>
  <p:clrMapOvr>
    <a:masterClrMapping/>
  </p:clrMapOvr>
  <p:transition>
    <p:strips dir="rd"/>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ChangeArrowheads="1"/>
          </p:cNvSpPr>
          <p:nvPr/>
        </p:nvSpPr>
        <p:spPr bwMode="auto">
          <a:xfrm>
            <a:off x="685800" y="6248400"/>
            <a:ext cx="1905000" cy="457200"/>
          </a:xfrm>
          <a:prstGeom prst="rect">
            <a:avLst/>
          </a:prstGeom>
          <a:noFill/>
          <a:ln w="12699">
            <a:noFill/>
            <a:miter lim="800000"/>
            <a:headEnd/>
            <a:tailEnd/>
          </a:ln>
        </p:spPr>
        <p:txBody>
          <a:bodyPr wrap="none" anchor="ctr"/>
          <a:lstStyle/>
          <a:p>
            <a:endParaRPr lang="en-US"/>
          </a:p>
        </p:txBody>
      </p:sp>
      <p:sp>
        <p:nvSpPr>
          <p:cNvPr id="2052" name="Rectangle 3"/>
          <p:cNvSpPr>
            <a:spLocks noChangeArrowheads="1"/>
          </p:cNvSpPr>
          <p:nvPr/>
        </p:nvSpPr>
        <p:spPr bwMode="auto">
          <a:xfrm>
            <a:off x="3124200" y="6248400"/>
            <a:ext cx="2895600" cy="457200"/>
          </a:xfrm>
          <a:prstGeom prst="rect">
            <a:avLst/>
          </a:prstGeom>
          <a:noFill/>
          <a:ln w="12699">
            <a:noFill/>
            <a:miter lim="800000"/>
            <a:headEnd/>
            <a:tailEnd/>
          </a:ln>
        </p:spPr>
        <p:txBody>
          <a:bodyPr wrap="none" anchor="ctr"/>
          <a:lstStyle/>
          <a:p>
            <a:endParaRPr lang="en-US"/>
          </a:p>
        </p:txBody>
      </p:sp>
      <p:sp>
        <p:nvSpPr>
          <p:cNvPr id="2053" name="Rectangle 4"/>
          <p:cNvSpPr>
            <a:spLocks noGrp="1" noChangeArrowheads="1"/>
          </p:cNvSpPr>
          <p:nvPr>
            <p:ph type="title"/>
          </p:nvPr>
        </p:nvSpPr>
        <p:spPr>
          <a:noFill/>
        </p:spPr>
        <p:txBody>
          <a:bodyPr lIns="90488" tIns="44450" rIns="90488" bIns="44450"/>
          <a:lstStyle/>
          <a:p>
            <a:r>
              <a:rPr lang="en-US" dirty="0" smtClean="0">
                <a:solidFill>
                  <a:srgbClr val="FF0000"/>
                </a:solidFill>
              </a:rPr>
              <a:t>Estimated Regression Model</a:t>
            </a:r>
          </a:p>
        </p:txBody>
      </p:sp>
      <p:graphicFrame>
        <p:nvGraphicFramePr>
          <p:cNvPr id="2050" name="Object 1024">
            <a:hlinkClick r:id="" action="ppaction://ole?verb=0"/>
          </p:cNvPr>
          <p:cNvGraphicFramePr>
            <a:graphicFrameLocks/>
          </p:cNvGraphicFramePr>
          <p:nvPr/>
        </p:nvGraphicFramePr>
        <p:xfrm>
          <a:off x="457200" y="1981200"/>
          <a:ext cx="6019800" cy="4084638"/>
        </p:xfrm>
        <a:graphic>
          <a:graphicData uri="http://schemas.openxmlformats.org/presentationml/2006/ole">
            <mc:AlternateContent xmlns:mc="http://schemas.openxmlformats.org/markup-compatibility/2006">
              <mc:Choice xmlns:v="urn:schemas-microsoft-com:vml" Requires="v">
                <p:oleObj spid="_x0000_s129031" name="Equation" r:id="rId4" imgW="3124080" imgH="2057400" progId="Equation.3">
                  <p:embed/>
                </p:oleObj>
              </mc:Choice>
              <mc:Fallback>
                <p:oleObj name="Equation" r:id="rId4" imgW="3124080" imgH="2057400" progId="Equation.3">
                  <p:embed/>
                  <p:pic>
                    <p:nvPicPr>
                      <p:cNvPr id="0" name="Object 102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1981200"/>
                        <a:ext cx="6019800" cy="4084638"/>
                      </a:xfrm>
                      <a:prstGeom prst="rect">
                        <a:avLst/>
                      </a:prstGeom>
                      <a:noFill/>
                      <a:ln w="50800">
                        <a:solidFill>
                          <a:srgbClr val="F6BF69"/>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107763" dir="2700000" algn="ctr" rotWithShape="0">
                                <a:srgbClr val="FFFF99"/>
                              </a:outerShdw>
                            </a:effectLst>
                          </a14:hiddenEffects>
                        </a:ext>
                      </a:extLst>
                    </p:spPr>
                  </p:pic>
                </p:oleObj>
              </mc:Fallback>
            </mc:AlternateContent>
          </a:graphicData>
        </a:graphic>
      </p:graphicFrame>
    </p:spTree>
  </p:cSld>
  <p:clrMapOvr>
    <a:masterClrMapping/>
  </p:clrMapOvr>
  <p:transition>
    <p:cover dir="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ChangeArrowheads="1"/>
          </p:cNvSpPr>
          <p:nvPr/>
        </p:nvSpPr>
        <p:spPr bwMode="auto">
          <a:xfrm>
            <a:off x="685800" y="6248400"/>
            <a:ext cx="1905000" cy="457200"/>
          </a:xfrm>
          <a:prstGeom prst="rect">
            <a:avLst/>
          </a:prstGeom>
          <a:noFill/>
          <a:ln w="12699">
            <a:noFill/>
            <a:miter lim="800000"/>
            <a:headEnd/>
            <a:tailEnd/>
          </a:ln>
        </p:spPr>
        <p:txBody>
          <a:bodyPr wrap="none" anchor="ctr"/>
          <a:lstStyle/>
          <a:p>
            <a:endParaRPr lang="en-US"/>
          </a:p>
        </p:txBody>
      </p:sp>
      <p:sp>
        <p:nvSpPr>
          <p:cNvPr id="3076" name="Rectangle 3"/>
          <p:cNvSpPr>
            <a:spLocks noChangeArrowheads="1"/>
          </p:cNvSpPr>
          <p:nvPr/>
        </p:nvSpPr>
        <p:spPr bwMode="auto">
          <a:xfrm>
            <a:off x="3124200" y="6248400"/>
            <a:ext cx="2895600" cy="457200"/>
          </a:xfrm>
          <a:prstGeom prst="rect">
            <a:avLst/>
          </a:prstGeom>
          <a:noFill/>
          <a:ln w="12699">
            <a:noFill/>
            <a:miter lim="800000"/>
            <a:headEnd/>
            <a:tailEnd/>
          </a:ln>
        </p:spPr>
        <p:txBody>
          <a:bodyPr wrap="none" anchor="ctr"/>
          <a:lstStyle/>
          <a:p>
            <a:endParaRPr lang="en-US"/>
          </a:p>
        </p:txBody>
      </p:sp>
      <p:sp>
        <p:nvSpPr>
          <p:cNvPr id="3077" name="Rectangle 4"/>
          <p:cNvSpPr>
            <a:spLocks noGrp="1" noChangeArrowheads="1"/>
          </p:cNvSpPr>
          <p:nvPr>
            <p:ph type="title"/>
          </p:nvPr>
        </p:nvSpPr>
        <p:spPr>
          <a:xfrm>
            <a:off x="381000" y="228600"/>
            <a:ext cx="8305800" cy="1219200"/>
          </a:xfrm>
          <a:noFill/>
        </p:spPr>
        <p:txBody>
          <a:bodyPr lIns="90488" tIns="44450" rIns="90488" bIns="44450"/>
          <a:lstStyle/>
          <a:p>
            <a:r>
              <a:rPr lang="en-US" sz="3600" dirty="0" smtClean="0">
                <a:solidFill>
                  <a:srgbClr val="FF0000"/>
                </a:solidFill>
              </a:rPr>
              <a:t>Multiple Regression Model with Two Independent Variables</a:t>
            </a:r>
            <a:endParaRPr lang="en-US" dirty="0" smtClean="0">
              <a:solidFill>
                <a:srgbClr val="FF0000"/>
              </a:solidFill>
            </a:endParaRPr>
          </a:p>
        </p:txBody>
      </p:sp>
      <p:grpSp>
        <p:nvGrpSpPr>
          <p:cNvPr id="2" name="Group 9"/>
          <p:cNvGrpSpPr>
            <a:grpSpLocks/>
          </p:cNvGrpSpPr>
          <p:nvPr/>
        </p:nvGrpSpPr>
        <p:grpSpPr bwMode="auto">
          <a:xfrm>
            <a:off x="1311276" y="1384300"/>
            <a:ext cx="6518275" cy="4846638"/>
            <a:chOff x="826" y="872"/>
            <a:chExt cx="4106" cy="3053"/>
          </a:xfrm>
        </p:grpSpPr>
        <p:graphicFrame>
          <p:nvGraphicFramePr>
            <p:cNvPr id="3074" name="Object 5">
              <a:hlinkClick r:id="" action="ppaction://ole?verb=0"/>
            </p:cNvPr>
            <p:cNvGraphicFramePr>
              <a:graphicFrameLocks/>
            </p:cNvGraphicFramePr>
            <p:nvPr/>
          </p:nvGraphicFramePr>
          <p:xfrm>
            <a:off x="826" y="1021"/>
            <a:ext cx="4106" cy="2904"/>
          </p:xfrm>
          <a:graphic>
            <a:graphicData uri="http://schemas.openxmlformats.org/presentationml/2006/ole">
              <mc:AlternateContent xmlns:mc="http://schemas.openxmlformats.org/markup-compatibility/2006">
                <mc:Choice xmlns:v="urn:schemas-microsoft-com:vml" Requires="v">
                  <p:oleObj spid="_x0000_s130055" name="Equation" r:id="rId4" imgW="4089240" imgH="2768400" progId="Equation.3">
                    <p:embed/>
                  </p:oleObj>
                </mc:Choice>
                <mc:Fallback>
                  <p:oleObj name="Equation" r:id="rId4" imgW="4089240" imgH="2768400" progId="Equation.3">
                    <p:embed/>
                    <p:pic>
                      <p:nvPicPr>
                        <p:cNvPr id="0" name="Object 5"/>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6" y="1021"/>
                          <a:ext cx="4106" cy="2904"/>
                        </a:xfrm>
                        <a:prstGeom prst="rect">
                          <a:avLst/>
                        </a:prstGeom>
                        <a:noFill/>
                        <a:ln w="50800">
                          <a:solidFill>
                            <a:srgbClr val="F6BF69"/>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107763" dir="2700000" algn="ctr" rotWithShape="0">
                                  <a:srgbClr val="FFFFCC"/>
                                </a:outerShdw>
                              </a:effectLst>
                            </a14:hiddenEffects>
                          </a:ext>
                        </a:extLst>
                      </p:spPr>
                    </p:pic>
                  </p:oleObj>
                </mc:Fallback>
              </mc:AlternateContent>
            </a:graphicData>
          </a:graphic>
        </p:graphicFrame>
        <p:sp>
          <p:nvSpPr>
            <p:cNvPr id="3079" name="AutoShape 6"/>
            <p:cNvSpPr>
              <a:spLocks noChangeArrowheads="1"/>
            </p:cNvSpPr>
            <p:nvPr/>
          </p:nvSpPr>
          <p:spPr bwMode="auto">
            <a:xfrm flipH="1">
              <a:off x="3428" y="872"/>
              <a:ext cx="1460" cy="536"/>
            </a:xfrm>
            <a:prstGeom prst="rightArrow">
              <a:avLst>
                <a:gd name="adj1" fmla="val 75000"/>
                <a:gd name="adj2" fmla="val 136207"/>
              </a:avLst>
            </a:prstGeom>
            <a:solidFill>
              <a:srgbClr val="66FFFF"/>
            </a:solidFill>
            <a:ln w="25399">
              <a:solidFill>
                <a:schemeClr val="hlink"/>
              </a:solidFill>
              <a:miter lim="800000"/>
              <a:headEnd/>
              <a:tailEnd/>
            </a:ln>
          </p:spPr>
          <p:txBody>
            <a:bodyPr wrap="none" lIns="90488" tIns="44450" rIns="90488" bIns="44450" anchor="ctr"/>
            <a:lstStyle/>
            <a:p>
              <a:pPr algn="ctr"/>
              <a:r>
                <a:rPr lang="en-US" sz="2000" b="1" i="0" dirty="0">
                  <a:solidFill>
                    <a:schemeClr val="bg1"/>
                  </a:solidFill>
                </a:rPr>
                <a:t>Population</a:t>
              </a:r>
            </a:p>
            <a:p>
              <a:pPr algn="ctr"/>
              <a:r>
                <a:rPr lang="en-US" sz="2000" b="1" i="0" dirty="0">
                  <a:solidFill>
                    <a:schemeClr val="bg1"/>
                  </a:solidFill>
                </a:rPr>
                <a:t>Model</a:t>
              </a:r>
            </a:p>
          </p:txBody>
        </p:sp>
        <p:sp>
          <p:nvSpPr>
            <p:cNvPr id="3080" name="AutoShape 7"/>
            <p:cNvSpPr>
              <a:spLocks noChangeArrowheads="1"/>
            </p:cNvSpPr>
            <p:nvPr/>
          </p:nvSpPr>
          <p:spPr bwMode="auto">
            <a:xfrm flipH="1">
              <a:off x="3420" y="2460"/>
              <a:ext cx="1476" cy="552"/>
            </a:xfrm>
            <a:prstGeom prst="rightArrow">
              <a:avLst>
                <a:gd name="adj1" fmla="val 75000"/>
                <a:gd name="adj2" fmla="val 133708"/>
              </a:avLst>
            </a:prstGeom>
            <a:solidFill>
              <a:srgbClr val="99FF99"/>
            </a:solidFill>
            <a:ln w="12699">
              <a:solidFill>
                <a:srgbClr val="33CC33"/>
              </a:solidFill>
              <a:miter lim="800000"/>
              <a:headEnd/>
              <a:tailEnd/>
            </a:ln>
          </p:spPr>
          <p:txBody>
            <a:bodyPr wrap="none" lIns="90488" tIns="44450" rIns="90488" bIns="44450" anchor="ctr"/>
            <a:lstStyle/>
            <a:p>
              <a:pPr algn="ctr"/>
              <a:r>
                <a:rPr lang="en-US" sz="2000" b="1" i="0">
                  <a:solidFill>
                    <a:schemeClr val="bg1"/>
                  </a:solidFill>
                </a:rPr>
                <a:t>Estimated</a:t>
              </a:r>
            </a:p>
            <a:p>
              <a:pPr algn="ctr"/>
              <a:r>
                <a:rPr lang="en-US" sz="2000" b="1" i="0">
                  <a:solidFill>
                    <a:schemeClr val="bg1"/>
                  </a:solidFill>
                </a:rPr>
                <a:t>Model</a:t>
              </a:r>
            </a:p>
          </p:txBody>
        </p:sp>
      </p:grpSp>
    </p:spTree>
  </p:cSld>
  <p:clrMapOvr>
    <a:masterClrMapping/>
  </p:clrMapOvr>
  <p:transition>
    <p:cove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04800" y="381000"/>
            <a:ext cx="8839200" cy="523220"/>
          </a:xfrm>
          <a:prstGeom prst="rect">
            <a:avLst/>
          </a:prstGeom>
          <a:noFill/>
        </p:spPr>
        <p:txBody>
          <a:bodyPr wrap="square" rtlCol="0">
            <a:spAutoFit/>
          </a:bodyPr>
          <a:lstStyle/>
          <a:p>
            <a:r>
              <a:rPr lang="en-US" sz="2800" dirty="0" smtClean="0">
                <a:solidFill>
                  <a:srgbClr val="FF0000"/>
                </a:solidFill>
              </a:rPr>
              <a:t>Simple Regression Model vs. Multiple Regression Model</a:t>
            </a:r>
            <a:endParaRPr lang="en-US" sz="2800" dirty="0">
              <a:solidFill>
                <a:srgbClr val="FF0000"/>
              </a:solidFill>
            </a:endParaRPr>
          </a:p>
        </p:txBody>
      </p:sp>
      <p:sp>
        <p:nvSpPr>
          <p:cNvPr id="4" name="TextBox 3"/>
          <p:cNvSpPr txBox="1"/>
          <p:nvPr/>
        </p:nvSpPr>
        <p:spPr>
          <a:xfrm>
            <a:off x="304800" y="2392740"/>
            <a:ext cx="8839200" cy="954107"/>
          </a:xfrm>
          <a:prstGeom prst="rect">
            <a:avLst/>
          </a:prstGeom>
          <a:noFill/>
        </p:spPr>
        <p:txBody>
          <a:bodyPr wrap="square" rtlCol="0">
            <a:spAutoFit/>
          </a:bodyPr>
          <a:lstStyle/>
          <a:p>
            <a:r>
              <a:rPr lang="en-US" sz="2800" dirty="0" smtClean="0">
                <a:solidFill>
                  <a:srgbClr val="FF0000"/>
                </a:solidFill>
              </a:rPr>
              <a:t>Simple Regression Model: </a:t>
            </a:r>
          </a:p>
          <a:p>
            <a:r>
              <a:rPr lang="en-US" sz="2800" dirty="0" smtClean="0"/>
              <a:t>Only one independent variable</a:t>
            </a:r>
            <a:endParaRPr lang="en-US" sz="2800" dirty="0"/>
          </a:p>
        </p:txBody>
      </p:sp>
      <p:sp>
        <p:nvSpPr>
          <p:cNvPr id="5" name="TextBox 4"/>
          <p:cNvSpPr txBox="1"/>
          <p:nvPr/>
        </p:nvSpPr>
        <p:spPr>
          <a:xfrm>
            <a:off x="304800" y="4101405"/>
            <a:ext cx="8839200" cy="954107"/>
          </a:xfrm>
          <a:prstGeom prst="rect">
            <a:avLst/>
          </a:prstGeom>
          <a:noFill/>
        </p:spPr>
        <p:txBody>
          <a:bodyPr wrap="square" rtlCol="0">
            <a:spAutoFit/>
          </a:bodyPr>
          <a:lstStyle/>
          <a:p>
            <a:r>
              <a:rPr lang="en-US" sz="2800" dirty="0" smtClean="0">
                <a:solidFill>
                  <a:srgbClr val="FF0000"/>
                </a:solidFill>
              </a:rPr>
              <a:t>Multiple Regression Model: </a:t>
            </a:r>
          </a:p>
          <a:p>
            <a:r>
              <a:rPr lang="en-US" sz="2800" dirty="0" smtClean="0"/>
              <a:t>More than  one independent variable</a:t>
            </a:r>
            <a:endParaRPr lang="en-US" sz="2800" dirty="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228600" y="3471208"/>
            <a:ext cx="8458200" cy="1938992"/>
          </a:xfrm>
          <a:prstGeom prst="rect">
            <a:avLst/>
          </a:prstGeom>
        </p:spPr>
        <p:txBody>
          <a:bodyPr wrap="square">
            <a:spAutoFit/>
          </a:bodyPr>
          <a:lstStyle/>
          <a:p>
            <a:r>
              <a:rPr lang="en-US" sz="2400" dirty="0" smtClean="0"/>
              <a:t>In regression analysis the dependent variable should be quantitative and measured in either interval or ratio scale and sometime researcher also consider the ordinal scale for dependent variable. Whereas independent variables could be quantitative or qualitative.  </a:t>
            </a:r>
            <a:endParaRPr lang="en-US" sz="2400" dirty="0"/>
          </a:p>
        </p:txBody>
      </p:sp>
      <p:sp>
        <p:nvSpPr>
          <p:cNvPr id="9" name="TextBox 8"/>
          <p:cNvSpPr txBox="1"/>
          <p:nvPr/>
        </p:nvSpPr>
        <p:spPr>
          <a:xfrm>
            <a:off x="228600" y="457200"/>
            <a:ext cx="8686800" cy="3046988"/>
          </a:xfrm>
          <a:prstGeom prst="rect">
            <a:avLst/>
          </a:prstGeom>
          <a:noFill/>
        </p:spPr>
        <p:txBody>
          <a:bodyPr wrap="square" rtlCol="0">
            <a:spAutoFit/>
          </a:bodyPr>
          <a:lstStyle/>
          <a:p>
            <a:r>
              <a:rPr lang="en-US" sz="2400" dirty="0" smtClean="0"/>
              <a:t>Regression Model is the techniques of predicting or estimating values of one dependent variables from one or more independent variables.  While running the regression analysis at first researcher identify the dependent and independent variables. The variable which has to estimate or predict or is a function of other variables is called dependent and the variables which are used to estimate the dependent variables is called independent variables . </a:t>
            </a:r>
          </a:p>
          <a:p>
            <a:r>
              <a:rPr lang="en-US" sz="2400" dirty="0" smtClean="0"/>
              <a:t>	</a:t>
            </a:r>
            <a:endParaRPr lang="en-US" sz="2400" dirty="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609600"/>
            <a:ext cx="8763000" cy="5262979"/>
          </a:xfrm>
          <a:prstGeom prst="rect">
            <a:avLst/>
          </a:prstGeom>
          <a:noFill/>
        </p:spPr>
        <p:txBody>
          <a:bodyPr wrap="square" rtlCol="0">
            <a:spAutoFit/>
          </a:bodyPr>
          <a:lstStyle/>
          <a:p>
            <a:r>
              <a:rPr lang="en-US" sz="2400" dirty="0" smtClean="0">
                <a:solidFill>
                  <a:srgbClr val="FF0000"/>
                </a:solidFill>
              </a:rPr>
              <a:t>Interpretation of regression Unstandardized and standardized regression coefficients</a:t>
            </a:r>
            <a:r>
              <a:rPr lang="en-US" sz="2400" dirty="0" smtClean="0">
                <a:solidFill>
                  <a:srgbClr val="FF0000"/>
                </a:solidFill>
              </a:rPr>
              <a:t>:</a:t>
            </a:r>
          </a:p>
          <a:p>
            <a:endParaRPr lang="en-US" sz="2400" dirty="0">
              <a:solidFill>
                <a:srgbClr val="FF0000"/>
              </a:solidFill>
            </a:endParaRPr>
          </a:p>
          <a:p>
            <a:r>
              <a:rPr lang="en-US" sz="2400" dirty="0" smtClean="0">
                <a:solidFill>
                  <a:srgbClr val="FF0000"/>
                </a:solidFill>
              </a:rPr>
              <a:t>Z = (x- mean)/</a:t>
            </a:r>
            <a:r>
              <a:rPr lang="en-US" sz="2400" dirty="0" err="1" smtClean="0">
                <a:solidFill>
                  <a:srgbClr val="FF0000"/>
                </a:solidFill>
              </a:rPr>
              <a:t>sd</a:t>
            </a:r>
            <a:endParaRPr lang="en-US" sz="2400" dirty="0" smtClean="0">
              <a:solidFill>
                <a:srgbClr val="FF0000"/>
              </a:solidFill>
            </a:endParaRPr>
          </a:p>
          <a:p>
            <a:endParaRPr lang="en-US" sz="2000" dirty="0" smtClean="0"/>
          </a:p>
          <a:p>
            <a:endParaRPr lang="en-US" sz="2000" dirty="0" smtClean="0"/>
          </a:p>
          <a:p>
            <a:r>
              <a:rPr lang="en-US" sz="2000" dirty="0" err="1" smtClean="0"/>
              <a:t>Unstandardized</a:t>
            </a:r>
            <a:r>
              <a:rPr lang="en-US" sz="2000" dirty="0" smtClean="0"/>
              <a:t> regression coefficient have the original units of the data, it measures the average rate of change of dependent variables for a unit change in the independent variable.</a:t>
            </a:r>
          </a:p>
          <a:p>
            <a:endParaRPr lang="en-US" sz="2000" dirty="0" smtClean="0"/>
          </a:p>
          <a:p>
            <a:endParaRPr lang="en-US" sz="2000" dirty="0" smtClean="0"/>
          </a:p>
          <a:p>
            <a:endParaRPr lang="en-US" sz="2000" dirty="0" smtClean="0"/>
          </a:p>
          <a:p>
            <a:r>
              <a:rPr lang="en-US" sz="2000" dirty="0" smtClean="0"/>
              <a:t>Standardized regression coefficient is free from original unit of data and it is the relative measures of strengths between dependent and independent variables. Higher the value, higher the importance of the variables regardless of the sign.</a:t>
            </a:r>
          </a:p>
          <a:p>
            <a:endParaRPr lang="en-US" sz="2000" dirty="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76200"/>
            <a:ext cx="8534400" cy="1754326"/>
          </a:xfrm>
          <a:prstGeom prst="rect">
            <a:avLst/>
          </a:prstGeom>
        </p:spPr>
        <p:txBody>
          <a:bodyPr wrap="square">
            <a:spAutoFit/>
          </a:bodyPr>
          <a:lstStyle/>
          <a:p>
            <a:r>
              <a:rPr lang="en-US" dirty="0" smtClean="0">
                <a:solidFill>
                  <a:srgbClr val="FF0000"/>
                </a:solidFill>
              </a:rPr>
              <a:t>Dummy Variable</a:t>
            </a:r>
            <a:r>
              <a:rPr lang="en-US" dirty="0" smtClean="0"/>
              <a:t>: The qualitative variable having two categories and  category of the variable are coded as 0 and 1 is called dummy variable. Note that if the independent variable is qualitative then researcher should convert it into dummy variables.  If the qualitative variables have “n” categories then we can create “n-1” dummy variables.  Assign 0 and 1 for the dummy variables, 1 is used to represent the presence and 0 is used to represent the absence of the attribute. </a:t>
            </a:r>
          </a:p>
        </p:txBody>
      </p:sp>
      <p:sp>
        <p:nvSpPr>
          <p:cNvPr id="3" name="TextBox 2"/>
          <p:cNvSpPr txBox="1"/>
          <p:nvPr/>
        </p:nvSpPr>
        <p:spPr>
          <a:xfrm>
            <a:off x="152400" y="2057400"/>
            <a:ext cx="8839200" cy="4247317"/>
          </a:xfrm>
          <a:prstGeom prst="rect">
            <a:avLst/>
          </a:prstGeom>
          <a:noFill/>
        </p:spPr>
        <p:txBody>
          <a:bodyPr wrap="square" rtlCol="0">
            <a:spAutoFit/>
          </a:bodyPr>
          <a:lstStyle/>
          <a:p>
            <a:pPr algn="just"/>
            <a:r>
              <a:rPr lang="en-US" dirty="0" smtClean="0"/>
              <a:t>If X</a:t>
            </a:r>
            <a:r>
              <a:rPr lang="en-US" baseline="-25000" dirty="0" smtClean="0"/>
              <a:t>1</a:t>
            </a:r>
            <a:r>
              <a:rPr lang="en-US" dirty="0" smtClean="0"/>
              <a:t>= Gender, then to make it dummy variable, we can code it as</a:t>
            </a:r>
          </a:p>
          <a:p>
            <a:pPr algn="just"/>
            <a:r>
              <a:rPr lang="en-US" dirty="0" smtClean="0"/>
              <a:t>X</a:t>
            </a:r>
            <a:r>
              <a:rPr lang="en-US" baseline="-25000" dirty="0" smtClean="0"/>
              <a:t>1</a:t>
            </a:r>
            <a:r>
              <a:rPr lang="en-US" dirty="0" smtClean="0"/>
              <a:t>= 1 for male </a:t>
            </a:r>
          </a:p>
          <a:p>
            <a:pPr algn="just"/>
            <a:r>
              <a:rPr lang="en-US" dirty="0" smtClean="0"/>
              <a:t>X</a:t>
            </a:r>
            <a:r>
              <a:rPr lang="en-US" baseline="-25000" dirty="0" smtClean="0"/>
              <a:t>1</a:t>
            </a:r>
            <a:r>
              <a:rPr lang="en-US" dirty="0" smtClean="0"/>
              <a:t>=0 for female</a:t>
            </a:r>
          </a:p>
          <a:p>
            <a:pPr algn="just"/>
            <a:r>
              <a:rPr lang="en-US" dirty="0" smtClean="0"/>
              <a:t>Or we can reverse the code </a:t>
            </a:r>
          </a:p>
          <a:p>
            <a:pPr algn="just"/>
            <a:endParaRPr lang="en-US" dirty="0" smtClean="0"/>
          </a:p>
          <a:p>
            <a:pPr algn="just"/>
            <a:r>
              <a:rPr lang="en-US" dirty="0" smtClean="0">
                <a:solidFill>
                  <a:srgbClr val="FF0000"/>
                </a:solidFill>
              </a:rPr>
              <a:t>Interpretation of regression coefficient of dummy variable (e.g. Gender): </a:t>
            </a:r>
          </a:p>
          <a:p>
            <a:pPr algn="just"/>
            <a:endParaRPr lang="en-US" dirty="0" smtClean="0"/>
          </a:p>
          <a:p>
            <a:pPr algn="just"/>
            <a:r>
              <a:rPr lang="en-US" dirty="0" smtClean="0"/>
              <a:t>The regression coefficient of dummy variables measure the difference between two categories. </a:t>
            </a:r>
          </a:p>
          <a:p>
            <a:pPr algn="just"/>
            <a:endParaRPr lang="en-US" dirty="0" smtClean="0"/>
          </a:p>
          <a:p>
            <a:pPr algn="just"/>
            <a:r>
              <a:rPr lang="en-US" dirty="0" smtClean="0"/>
              <a:t>If value of regression coefficient of dummy variable is </a:t>
            </a:r>
            <a:r>
              <a:rPr lang="en-US" b="1" dirty="0" smtClean="0">
                <a:solidFill>
                  <a:srgbClr val="FF0000"/>
                </a:solidFill>
              </a:rPr>
              <a:t>2.5</a:t>
            </a:r>
            <a:r>
              <a:rPr lang="en-US" dirty="0" smtClean="0"/>
              <a:t> then we can interpret that on an average the salary (dependent variable) of male is more by 2.5 thousand than female. </a:t>
            </a:r>
          </a:p>
          <a:p>
            <a:pPr algn="just"/>
            <a:endParaRPr lang="en-US" dirty="0" smtClean="0"/>
          </a:p>
          <a:p>
            <a:pPr algn="just"/>
            <a:r>
              <a:rPr lang="en-US" dirty="0" smtClean="0"/>
              <a:t>If value of regression coefficient of dummy variable is </a:t>
            </a:r>
            <a:r>
              <a:rPr lang="en-US" b="1" dirty="0" smtClean="0">
                <a:solidFill>
                  <a:srgbClr val="FF0000"/>
                </a:solidFill>
              </a:rPr>
              <a:t>-2.5 </a:t>
            </a:r>
            <a:r>
              <a:rPr lang="en-US" dirty="0" smtClean="0"/>
              <a:t>then we can interpret that on an average the salary (dependent variable) of male is less by 2.5 thousand than female. </a:t>
            </a: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152400"/>
            <a:ext cx="6172200" cy="523220"/>
          </a:xfrm>
          <a:prstGeom prst="rect">
            <a:avLst/>
          </a:prstGeom>
          <a:noFill/>
        </p:spPr>
        <p:txBody>
          <a:bodyPr wrap="square" rtlCol="0">
            <a:spAutoFit/>
          </a:bodyPr>
          <a:lstStyle/>
          <a:p>
            <a:r>
              <a:rPr lang="en-US" sz="2800" dirty="0" smtClean="0">
                <a:solidFill>
                  <a:srgbClr val="FF0000"/>
                </a:solidFill>
              </a:rPr>
              <a:t>Multiple correlation:</a:t>
            </a:r>
            <a:endParaRPr lang="en-US" sz="2800" dirty="0">
              <a:solidFill>
                <a:srgbClr val="FF0000"/>
              </a:solidFill>
            </a:endParaRPr>
          </a:p>
        </p:txBody>
      </p:sp>
      <p:sp>
        <p:nvSpPr>
          <p:cNvPr id="3" name="TextBox 2"/>
          <p:cNvSpPr txBox="1"/>
          <p:nvPr/>
        </p:nvSpPr>
        <p:spPr>
          <a:xfrm>
            <a:off x="228600" y="685800"/>
            <a:ext cx="8610600" cy="1200329"/>
          </a:xfrm>
          <a:prstGeom prst="rect">
            <a:avLst/>
          </a:prstGeom>
          <a:noFill/>
        </p:spPr>
        <p:txBody>
          <a:bodyPr wrap="square" rtlCol="0">
            <a:spAutoFit/>
          </a:bodyPr>
          <a:lstStyle/>
          <a:p>
            <a:r>
              <a:rPr lang="en-US" sz="2400" dirty="0" smtClean="0"/>
              <a:t>It measures whether the set of two or more than two independent variables  is positively or negatively correlated with single dependent variables or there is no any relationship. </a:t>
            </a:r>
            <a:endParaRPr lang="en-US" sz="2400" dirty="0"/>
          </a:p>
        </p:txBody>
      </p:sp>
      <p:sp>
        <p:nvSpPr>
          <p:cNvPr id="4" name="TextBox 3"/>
          <p:cNvSpPr txBox="1"/>
          <p:nvPr/>
        </p:nvSpPr>
        <p:spPr>
          <a:xfrm>
            <a:off x="609600" y="2076271"/>
            <a:ext cx="6172200" cy="523220"/>
          </a:xfrm>
          <a:prstGeom prst="rect">
            <a:avLst/>
          </a:prstGeom>
          <a:noFill/>
        </p:spPr>
        <p:txBody>
          <a:bodyPr wrap="square" rtlCol="0">
            <a:spAutoFit/>
          </a:bodyPr>
          <a:lstStyle/>
          <a:p>
            <a:r>
              <a:rPr lang="en-US" sz="2800" dirty="0" smtClean="0">
                <a:solidFill>
                  <a:srgbClr val="FF0000"/>
                </a:solidFill>
              </a:rPr>
              <a:t>Partial correlation:</a:t>
            </a:r>
            <a:endParaRPr lang="en-US" sz="2800" dirty="0">
              <a:solidFill>
                <a:srgbClr val="FF0000"/>
              </a:solidFill>
            </a:endParaRPr>
          </a:p>
        </p:txBody>
      </p:sp>
      <p:sp>
        <p:nvSpPr>
          <p:cNvPr id="5" name="TextBox 4"/>
          <p:cNvSpPr txBox="1"/>
          <p:nvPr/>
        </p:nvSpPr>
        <p:spPr>
          <a:xfrm>
            <a:off x="304800" y="2438400"/>
            <a:ext cx="8610600" cy="1200329"/>
          </a:xfrm>
          <a:prstGeom prst="rect">
            <a:avLst/>
          </a:prstGeom>
          <a:noFill/>
        </p:spPr>
        <p:txBody>
          <a:bodyPr wrap="square" rtlCol="0">
            <a:spAutoFit/>
          </a:bodyPr>
          <a:lstStyle/>
          <a:p>
            <a:r>
              <a:rPr lang="en-US" sz="2400" dirty="0" smtClean="0"/>
              <a:t>It measures  relationships between two variables , holding constant the effect of one or more other control variables  on both two variables.</a:t>
            </a:r>
            <a:endParaRPr lang="en-US" sz="2400" dirty="0"/>
          </a:p>
        </p:txBody>
      </p:sp>
      <p:sp>
        <p:nvSpPr>
          <p:cNvPr id="6" name="TextBox 5"/>
          <p:cNvSpPr txBox="1"/>
          <p:nvPr/>
        </p:nvSpPr>
        <p:spPr>
          <a:xfrm>
            <a:off x="685800" y="3733800"/>
            <a:ext cx="8001000" cy="523220"/>
          </a:xfrm>
          <a:prstGeom prst="rect">
            <a:avLst/>
          </a:prstGeom>
          <a:noFill/>
        </p:spPr>
        <p:txBody>
          <a:bodyPr wrap="square" rtlCol="0">
            <a:spAutoFit/>
          </a:bodyPr>
          <a:lstStyle/>
          <a:p>
            <a:r>
              <a:rPr lang="en-US" sz="2800" dirty="0" smtClean="0">
                <a:solidFill>
                  <a:srgbClr val="FF0000"/>
                </a:solidFill>
              </a:rPr>
              <a:t>Semi Partial correlation or part correlation:</a:t>
            </a:r>
            <a:endParaRPr lang="en-US" sz="2800" dirty="0">
              <a:solidFill>
                <a:srgbClr val="FF0000"/>
              </a:solidFill>
            </a:endParaRPr>
          </a:p>
        </p:txBody>
      </p:sp>
      <p:sp>
        <p:nvSpPr>
          <p:cNvPr id="8" name="TextBox 7"/>
          <p:cNvSpPr txBox="1"/>
          <p:nvPr/>
        </p:nvSpPr>
        <p:spPr>
          <a:xfrm>
            <a:off x="228600" y="4191000"/>
            <a:ext cx="8610600" cy="2308324"/>
          </a:xfrm>
          <a:prstGeom prst="rect">
            <a:avLst/>
          </a:prstGeom>
          <a:noFill/>
        </p:spPr>
        <p:txBody>
          <a:bodyPr wrap="square" rtlCol="0">
            <a:spAutoFit/>
          </a:bodyPr>
          <a:lstStyle/>
          <a:p>
            <a:r>
              <a:rPr lang="en-US" sz="2400" dirty="0" smtClean="0"/>
              <a:t>It measures  relationships between two variables , holding constant the effect of one or more other control variables  on the only one of two variable.</a:t>
            </a:r>
          </a:p>
          <a:p>
            <a:endParaRPr lang="en-US" sz="2400" dirty="0" smtClean="0"/>
          </a:p>
          <a:p>
            <a:r>
              <a:rPr lang="en-US" sz="2400" dirty="0" smtClean="0"/>
              <a:t>Note that square of semi partial correlation  indicate unique variance  account for the dependent variable.</a:t>
            </a:r>
            <a:endParaRPr lang="en-US" sz="24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dirty="0" smtClean="0">
                <a:solidFill>
                  <a:srgbClr val="FF0000"/>
                </a:solidFill>
                <a:latin typeface="Times New Roman" pitchFamily="18" charset="0"/>
                <a:cs typeface="Times New Roman" pitchFamily="18" charset="0"/>
              </a:rPr>
              <a:t>Example Research Hypotheses</a:t>
            </a:r>
          </a:p>
        </p:txBody>
      </p:sp>
      <p:sp>
        <p:nvSpPr>
          <p:cNvPr id="14339" name="Rectangle 3"/>
          <p:cNvSpPr>
            <a:spLocks noGrp="1" noChangeArrowheads="1"/>
          </p:cNvSpPr>
          <p:nvPr>
            <p:ph type="body" idx="1"/>
          </p:nvPr>
        </p:nvSpPr>
        <p:spPr/>
        <p:txBody>
          <a:bodyPr>
            <a:normAutofit/>
          </a:bodyPr>
          <a:lstStyle/>
          <a:p>
            <a:r>
              <a:rPr lang="en-US" sz="2800" dirty="0" smtClean="0">
                <a:latin typeface="Times New Roman" pitchFamily="18" charset="0"/>
                <a:cs typeface="Times New Roman" pitchFamily="18" charset="0"/>
              </a:rPr>
              <a:t>Older workers are more loyal to a company.</a:t>
            </a:r>
          </a:p>
          <a:p>
            <a:r>
              <a:rPr lang="en-US" sz="2800" dirty="0" smtClean="0">
                <a:latin typeface="Times New Roman" pitchFamily="18" charset="0"/>
                <a:cs typeface="Times New Roman" pitchFamily="18" charset="0"/>
              </a:rPr>
              <a:t>Average performance of the students have improved</a:t>
            </a:r>
          </a:p>
          <a:p>
            <a:r>
              <a:rPr lang="en-US" sz="2800" dirty="0" smtClean="0">
                <a:latin typeface="Times New Roman" pitchFamily="18" charset="0"/>
                <a:cs typeface="Times New Roman" pitchFamily="18" charset="0"/>
              </a:rPr>
              <a:t>Proportion of new car purchasers who are female has increased</a:t>
            </a:r>
          </a:p>
          <a:p>
            <a:r>
              <a:rPr lang="en-US" sz="2800" dirty="0" smtClean="0">
                <a:latin typeface="Times New Roman" pitchFamily="18" charset="0"/>
                <a:cs typeface="Times New Roman" pitchFamily="18" charset="0"/>
              </a:rPr>
              <a:t>Proportion of defective items produced by the company has decreased.</a:t>
            </a:r>
          </a:p>
        </p:txBody>
      </p:sp>
    </p:spTree>
  </p:cSld>
  <p:clrMapOvr>
    <a:masterClrMapping/>
  </p:clrMapOvr>
  <p:transition>
    <p:comb/>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733961"/>
            <a:ext cx="8610600" cy="1323439"/>
          </a:xfrm>
          <a:prstGeom prst="rect">
            <a:avLst/>
          </a:prstGeom>
          <a:noFill/>
        </p:spPr>
        <p:txBody>
          <a:bodyPr wrap="square" rtlCol="0">
            <a:spAutoFit/>
          </a:bodyPr>
          <a:lstStyle/>
          <a:p>
            <a:r>
              <a:rPr lang="en-US" sz="2000" dirty="0" smtClean="0">
                <a:solidFill>
                  <a:srgbClr val="FF0000"/>
                </a:solidFill>
              </a:rPr>
              <a:t>Testing the significance of overall fit of the regression model:</a:t>
            </a:r>
          </a:p>
          <a:p>
            <a:r>
              <a:rPr lang="en-US" sz="2000" dirty="0" smtClean="0"/>
              <a:t>To measure the overall significance of the regression model F-test is used. If the p-value in the ANOVA table is less than significance value (</a:t>
            </a:r>
            <a:r>
              <a:rPr lang="el-GR" sz="2000" dirty="0" smtClean="0"/>
              <a:t>α</a:t>
            </a:r>
            <a:r>
              <a:rPr lang="en-US" sz="2000" dirty="0" smtClean="0"/>
              <a:t>) then we can conclude that the regression model as whole is significant. </a:t>
            </a:r>
            <a:endParaRPr lang="en-US" sz="2000" dirty="0"/>
          </a:p>
        </p:txBody>
      </p:sp>
      <p:sp>
        <p:nvSpPr>
          <p:cNvPr id="3" name="TextBox 2"/>
          <p:cNvSpPr txBox="1"/>
          <p:nvPr/>
        </p:nvSpPr>
        <p:spPr>
          <a:xfrm>
            <a:off x="228600" y="2407384"/>
            <a:ext cx="8610600" cy="1631216"/>
          </a:xfrm>
          <a:prstGeom prst="rect">
            <a:avLst/>
          </a:prstGeom>
          <a:noFill/>
        </p:spPr>
        <p:txBody>
          <a:bodyPr wrap="square" rtlCol="0">
            <a:spAutoFit/>
          </a:bodyPr>
          <a:lstStyle/>
          <a:p>
            <a:r>
              <a:rPr lang="en-US" sz="2000" dirty="0" smtClean="0">
                <a:solidFill>
                  <a:srgbClr val="FF0000"/>
                </a:solidFill>
              </a:rPr>
              <a:t>Testing the significance of individual regression coefficient (</a:t>
            </a:r>
            <a:r>
              <a:rPr lang="en-US" sz="2000" dirty="0" err="1" smtClean="0">
                <a:solidFill>
                  <a:srgbClr val="FF0000"/>
                </a:solidFill>
              </a:rPr>
              <a:t>β</a:t>
            </a:r>
            <a:r>
              <a:rPr lang="en-US" sz="2000" baseline="-25000" dirty="0" err="1" smtClean="0">
                <a:solidFill>
                  <a:srgbClr val="FF0000"/>
                </a:solidFill>
              </a:rPr>
              <a:t>j</a:t>
            </a:r>
            <a:r>
              <a:rPr lang="en-US" sz="2000" dirty="0" smtClean="0">
                <a:solidFill>
                  <a:srgbClr val="FF0000"/>
                </a:solidFill>
              </a:rPr>
              <a:t>):</a:t>
            </a:r>
          </a:p>
          <a:p>
            <a:r>
              <a:rPr lang="en-US" sz="2000" dirty="0" smtClean="0"/>
              <a:t>To measure the significance of the individual regression coefficient, t-test is used. In the coefficient table, If the p-value of the regression coefficient is  less than significance value (</a:t>
            </a:r>
            <a:r>
              <a:rPr lang="el-GR" sz="2000" dirty="0" smtClean="0"/>
              <a:t>α</a:t>
            </a:r>
            <a:r>
              <a:rPr lang="en-US" sz="2000" dirty="0" smtClean="0"/>
              <a:t>) then we can conclude that the regression coefficient is significant.</a:t>
            </a:r>
            <a:endParaRPr lang="en-US" sz="2000" dirty="0"/>
          </a:p>
        </p:txBody>
      </p:sp>
      <p:sp>
        <p:nvSpPr>
          <p:cNvPr id="4" name="TextBox 3"/>
          <p:cNvSpPr txBox="1"/>
          <p:nvPr/>
        </p:nvSpPr>
        <p:spPr>
          <a:xfrm>
            <a:off x="228600" y="4464784"/>
            <a:ext cx="8610600" cy="1631216"/>
          </a:xfrm>
          <a:prstGeom prst="rect">
            <a:avLst/>
          </a:prstGeom>
          <a:noFill/>
        </p:spPr>
        <p:txBody>
          <a:bodyPr wrap="square" rtlCol="0">
            <a:spAutoFit/>
          </a:bodyPr>
          <a:lstStyle/>
          <a:p>
            <a:r>
              <a:rPr lang="en-US" sz="2000" dirty="0" smtClean="0">
                <a:solidFill>
                  <a:srgbClr val="FF0000"/>
                </a:solidFill>
              </a:rPr>
              <a:t>Standard error of the estimate (S</a:t>
            </a:r>
            <a:r>
              <a:rPr lang="en-US" sz="2000" baseline="-25000" dirty="0" smtClean="0">
                <a:solidFill>
                  <a:srgbClr val="FF0000"/>
                </a:solidFill>
              </a:rPr>
              <a:t>e</a:t>
            </a:r>
            <a:r>
              <a:rPr lang="en-US" sz="2000" dirty="0" smtClean="0">
                <a:solidFill>
                  <a:srgbClr val="FF0000"/>
                </a:solidFill>
              </a:rPr>
              <a:t>)</a:t>
            </a:r>
          </a:p>
          <a:p>
            <a:r>
              <a:rPr lang="en-US" sz="2000" dirty="0" smtClean="0"/>
              <a:t>It measure the average variation of the observed values of the dependent variables around the regression line. The lower the value of standard error of the estimate, higher the accurate of the predicated or estimate value of the dependent variables.</a:t>
            </a:r>
            <a:endParaRPr lang="en-US" sz="2000" dirty="0"/>
          </a:p>
        </p:txBody>
      </p:sp>
      <p:sp>
        <p:nvSpPr>
          <p:cNvPr id="5" name="TextBox 4"/>
          <p:cNvSpPr txBox="1"/>
          <p:nvPr/>
        </p:nvSpPr>
        <p:spPr>
          <a:xfrm>
            <a:off x="685800" y="76200"/>
            <a:ext cx="7391400" cy="584775"/>
          </a:xfrm>
          <a:prstGeom prst="rect">
            <a:avLst/>
          </a:prstGeom>
          <a:noFill/>
        </p:spPr>
        <p:txBody>
          <a:bodyPr wrap="square" rtlCol="0">
            <a:spAutoFit/>
          </a:bodyPr>
          <a:lstStyle/>
          <a:p>
            <a:r>
              <a:rPr lang="en-US" sz="3200" dirty="0" smtClean="0">
                <a:solidFill>
                  <a:srgbClr val="FF0000"/>
                </a:solidFill>
              </a:rPr>
              <a:t>Assessing the Regression Model</a:t>
            </a:r>
            <a:endParaRPr lang="en-US" sz="3200" dirty="0">
              <a:solidFill>
                <a:srgbClr val="FF0000"/>
              </a:solidFill>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228600"/>
            <a:ext cx="8610600" cy="2985433"/>
          </a:xfrm>
          <a:prstGeom prst="rect">
            <a:avLst/>
          </a:prstGeom>
          <a:noFill/>
        </p:spPr>
        <p:txBody>
          <a:bodyPr wrap="square" rtlCol="0">
            <a:spAutoFit/>
          </a:bodyPr>
          <a:lstStyle/>
          <a:p>
            <a:r>
              <a:rPr lang="en-US" sz="2800" dirty="0" smtClean="0">
                <a:solidFill>
                  <a:srgbClr val="FF0000"/>
                </a:solidFill>
              </a:rPr>
              <a:t>Coefficient of determination (R</a:t>
            </a:r>
            <a:r>
              <a:rPr lang="en-US" sz="2800" baseline="30000" dirty="0" smtClean="0">
                <a:solidFill>
                  <a:srgbClr val="FF0000"/>
                </a:solidFill>
              </a:rPr>
              <a:t>2</a:t>
            </a:r>
            <a:r>
              <a:rPr lang="en-US" sz="2800" dirty="0" smtClean="0">
                <a:solidFill>
                  <a:srgbClr val="FF0000"/>
                </a:solidFill>
              </a:rPr>
              <a:t>): </a:t>
            </a:r>
          </a:p>
          <a:p>
            <a:r>
              <a:rPr lang="en-US" sz="2000" dirty="0" smtClean="0"/>
              <a:t>It measure the proportion of variance in the dependent variable that is shared or explained by the independent variables. Higher the value of coefficient of determination, higher the reliability of the regression model.</a:t>
            </a:r>
          </a:p>
          <a:p>
            <a:endParaRPr lang="en-US" sz="2000" dirty="0" smtClean="0"/>
          </a:p>
          <a:p>
            <a:r>
              <a:rPr lang="en-US" sz="2000" dirty="0" smtClean="0"/>
              <a:t> For example, if R</a:t>
            </a:r>
            <a:r>
              <a:rPr lang="en-US" sz="2000" baseline="30000" dirty="0" smtClean="0"/>
              <a:t>2</a:t>
            </a:r>
            <a:r>
              <a:rPr lang="en-US" sz="2000" dirty="0" smtClean="0"/>
              <a:t> = 0.45 meaning that 45 percent of the total variation of dependent variable is explained by the independent variables and remaining 55 percent variation of dependent variables are explained by other factors which are not in the regression model.  </a:t>
            </a:r>
            <a:endParaRPr lang="en-US" sz="2000"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228600"/>
            <a:ext cx="8077200" cy="3046988"/>
          </a:xfrm>
          <a:prstGeom prst="rect">
            <a:avLst/>
          </a:prstGeom>
          <a:noFill/>
        </p:spPr>
        <p:txBody>
          <a:bodyPr wrap="square" rtlCol="0">
            <a:spAutoFit/>
          </a:bodyPr>
          <a:lstStyle/>
          <a:p>
            <a:r>
              <a:rPr lang="en-US" sz="3200" dirty="0" smtClean="0">
                <a:solidFill>
                  <a:srgbClr val="FF0000"/>
                </a:solidFill>
              </a:rPr>
              <a:t>Assumption of Regression Model</a:t>
            </a:r>
          </a:p>
          <a:p>
            <a:endParaRPr lang="en-US" sz="2000" dirty="0" smtClean="0"/>
          </a:p>
          <a:p>
            <a:pPr marL="342900" indent="-342900">
              <a:buAutoNum type="arabicPeriod"/>
            </a:pPr>
            <a:r>
              <a:rPr lang="en-US" sz="2000" dirty="0" smtClean="0"/>
              <a:t>The model is linear</a:t>
            </a:r>
          </a:p>
          <a:p>
            <a:pPr marL="342900" indent="-342900">
              <a:buAutoNum type="arabicPeriod"/>
            </a:pPr>
            <a:r>
              <a:rPr lang="en-US" sz="2000" dirty="0" smtClean="0"/>
              <a:t>The error terms shave constant variance (</a:t>
            </a:r>
            <a:r>
              <a:rPr lang="en-US" sz="2000" dirty="0" err="1" smtClean="0"/>
              <a:t>Homoscedasticity</a:t>
            </a:r>
            <a:r>
              <a:rPr lang="en-US" sz="2000" dirty="0" smtClean="0"/>
              <a:t>)</a:t>
            </a:r>
          </a:p>
          <a:p>
            <a:pPr marL="342900" indent="-342900">
              <a:buAutoNum type="arabicPeriod"/>
            </a:pPr>
            <a:r>
              <a:rPr lang="en-US" sz="2000" dirty="0" smtClean="0"/>
              <a:t>The error are independent (No presence of auto-correlation)</a:t>
            </a:r>
          </a:p>
          <a:p>
            <a:pPr marL="342900" indent="-342900">
              <a:buAutoNum type="arabicPeriod"/>
            </a:pPr>
            <a:r>
              <a:rPr lang="en-US" sz="2000" dirty="0" smtClean="0"/>
              <a:t>The error are normally distributed</a:t>
            </a:r>
          </a:p>
          <a:p>
            <a:pPr marL="342900" indent="-342900">
              <a:buAutoNum type="arabicPeriod"/>
            </a:pPr>
            <a:r>
              <a:rPr lang="en-US" sz="2000" dirty="0" smtClean="0"/>
              <a:t>The independent variables should not </a:t>
            </a:r>
            <a:r>
              <a:rPr lang="en-US" sz="2000" dirty="0" smtClean="0"/>
              <a:t>be highly correlated </a:t>
            </a:r>
            <a:r>
              <a:rPr lang="en-US" sz="2000" dirty="0" smtClean="0"/>
              <a:t>(No presence of Multicollinearity)</a:t>
            </a:r>
          </a:p>
          <a:p>
            <a:pPr marL="342900" indent="-342900">
              <a:buAutoNum type="arabicPeriod"/>
            </a:pPr>
            <a:endParaRPr lang="en-US" sz="2000" dirty="0"/>
          </a:p>
        </p:txBody>
      </p:sp>
      <p:sp>
        <p:nvSpPr>
          <p:cNvPr id="3" name="TextBox 2"/>
          <p:cNvSpPr txBox="1"/>
          <p:nvPr/>
        </p:nvSpPr>
        <p:spPr>
          <a:xfrm>
            <a:off x="228600" y="3342144"/>
            <a:ext cx="8686800" cy="2677656"/>
          </a:xfrm>
          <a:prstGeom prst="rect">
            <a:avLst/>
          </a:prstGeom>
          <a:noFill/>
        </p:spPr>
        <p:txBody>
          <a:bodyPr wrap="square" rtlCol="0">
            <a:spAutoFit/>
          </a:bodyPr>
          <a:lstStyle/>
          <a:p>
            <a:r>
              <a:rPr lang="en-US" sz="2400" dirty="0" err="1" smtClean="0">
                <a:solidFill>
                  <a:srgbClr val="FF0000"/>
                </a:solidFill>
              </a:rPr>
              <a:t>Homoscedasticity</a:t>
            </a:r>
            <a:r>
              <a:rPr lang="en-US" sz="2400" dirty="0" smtClean="0">
                <a:solidFill>
                  <a:srgbClr val="FF0000"/>
                </a:solidFill>
              </a:rPr>
              <a:t> vs. </a:t>
            </a:r>
            <a:r>
              <a:rPr lang="en-US" sz="2400" dirty="0" err="1" smtClean="0">
                <a:solidFill>
                  <a:srgbClr val="FF0000"/>
                </a:solidFill>
              </a:rPr>
              <a:t>Heteroscedasticity</a:t>
            </a:r>
            <a:r>
              <a:rPr lang="en-US" sz="2400" dirty="0" smtClean="0">
                <a:solidFill>
                  <a:srgbClr val="FF0000"/>
                </a:solidFill>
              </a:rPr>
              <a:t>: </a:t>
            </a:r>
          </a:p>
          <a:p>
            <a:endParaRPr lang="en-US" sz="2400" dirty="0" smtClean="0"/>
          </a:p>
          <a:p>
            <a:r>
              <a:rPr lang="en-US" sz="2400" dirty="0" smtClean="0"/>
              <a:t>The assumption of constant error variance is called </a:t>
            </a:r>
            <a:r>
              <a:rPr lang="en-US" sz="2400" dirty="0" err="1" smtClean="0"/>
              <a:t>homoscedasticity</a:t>
            </a:r>
            <a:r>
              <a:rPr lang="en-US" sz="2400" dirty="0" smtClean="0"/>
              <a:t> .i.e.  the variance of the error term is constant in each level of independent variable . If error variance are not constant then it is called </a:t>
            </a:r>
            <a:r>
              <a:rPr lang="en-US" sz="2400" dirty="0" err="1" smtClean="0"/>
              <a:t>heteroscedasticity</a:t>
            </a:r>
            <a:r>
              <a:rPr lang="en-US" sz="2400" dirty="0" smtClean="0"/>
              <a:t> i.e. the variance of the error term is not constant in each level of independent variable.   </a:t>
            </a:r>
            <a:endParaRPr lang="en-US" sz="2400"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381000"/>
            <a:ext cx="8915400" cy="2308324"/>
          </a:xfrm>
          <a:prstGeom prst="rect">
            <a:avLst/>
          </a:prstGeom>
        </p:spPr>
        <p:txBody>
          <a:bodyPr wrap="square">
            <a:spAutoFit/>
          </a:bodyPr>
          <a:lstStyle/>
          <a:p>
            <a:pPr marL="342900" indent="-342900"/>
            <a:r>
              <a:rPr lang="en-US" sz="2400" dirty="0" smtClean="0">
                <a:solidFill>
                  <a:srgbClr val="FF0000"/>
                </a:solidFill>
              </a:rPr>
              <a:t>The error are independent (No presence of auto-correlation)</a:t>
            </a:r>
          </a:p>
          <a:p>
            <a:pPr marL="342900" indent="-342900"/>
            <a:endParaRPr lang="en-US" sz="2400" dirty="0" smtClean="0"/>
          </a:p>
          <a:p>
            <a:pPr marL="342900" indent="-342900"/>
            <a:r>
              <a:rPr lang="en-US" sz="2400" dirty="0" smtClean="0"/>
              <a:t>	This means that successive observations of the dependent variables are not correlated. This assumption is often violated when time is involved with sampled observations.  Durbin-Watson test is used to detect the auto correlation. </a:t>
            </a:r>
          </a:p>
        </p:txBody>
      </p:sp>
      <p:sp>
        <p:nvSpPr>
          <p:cNvPr id="3" name="Rectangle 2"/>
          <p:cNvSpPr/>
          <p:nvPr/>
        </p:nvSpPr>
        <p:spPr>
          <a:xfrm>
            <a:off x="457200" y="2984480"/>
            <a:ext cx="8534400" cy="3416320"/>
          </a:xfrm>
          <a:prstGeom prst="rect">
            <a:avLst/>
          </a:prstGeom>
        </p:spPr>
        <p:txBody>
          <a:bodyPr wrap="square">
            <a:spAutoFit/>
          </a:bodyPr>
          <a:lstStyle/>
          <a:p>
            <a:pPr marL="342900" indent="-342900"/>
            <a:r>
              <a:rPr lang="en-US" sz="2400" dirty="0" smtClean="0">
                <a:solidFill>
                  <a:srgbClr val="FF0000"/>
                </a:solidFill>
              </a:rPr>
              <a:t>Multicollinearity</a:t>
            </a:r>
          </a:p>
          <a:p>
            <a:pPr marL="342900" indent="-342900"/>
            <a:endParaRPr lang="en-US" sz="2400" dirty="0" smtClean="0"/>
          </a:p>
          <a:p>
            <a:pPr marL="342900" indent="-342900"/>
            <a:r>
              <a:rPr lang="en-US" sz="2400" dirty="0" smtClean="0"/>
              <a:t>Multicollinearity exists when independent variables are correlated. Correlated independent variables make it difficult to make inference about the individual regression coefficient  and their individual effects on the dependent variable. </a:t>
            </a:r>
          </a:p>
          <a:p>
            <a:pPr marL="342900" indent="-342900"/>
            <a:endParaRPr lang="en-US" sz="2400" dirty="0" smtClean="0"/>
          </a:p>
          <a:p>
            <a:pPr marL="342900" indent="-342900"/>
            <a:r>
              <a:rPr lang="en-US" sz="2400" dirty="0" smtClean="0"/>
              <a:t>	The Variance Inflation Factor (VIF) is used to detect the presence of multicollinearity. 	</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1094125"/>
            <a:ext cx="8534400" cy="3785652"/>
          </a:xfrm>
          <a:prstGeom prst="rect">
            <a:avLst/>
          </a:prstGeom>
          <a:noFill/>
        </p:spPr>
        <p:txBody>
          <a:bodyPr wrap="square" rtlCol="0">
            <a:spAutoFit/>
          </a:bodyPr>
          <a:lstStyle/>
          <a:p>
            <a:r>
              <a:rPr lang="en-US" sz="2000" dirty="0" smtClean="0"/>
              <a:t>To find the presence of multicollinearity we have to scan the correlation matrix. If the correlation between any two variable is more </a:t>
            </a:r>
            <a:r>
              <a:rPr lang="en-US" sz="2000" dirty="0" smtClean="0">
                <a:solidFill>
                  <a:srgbClr val="FF0000"/>
                </a:solidFill>
              </a:rPr>
              <a:t>than 0.9 then </a:t>
            </a:r>
            <a:r>
              <a:rPr lang="en-US" sz="2000" dirty="0" smtClean="0"/>
              <a:t>it indicate the serious problems of multicollinearity. Under such situation, the researcher can remove any one of the variable which is less important compared to other from the regression model.</a:t>
            </a:r>
          </a:p>
          <a:p>
            <a:endParaRPr lang="en-US" sz="2000" dirty="0" smtClean="0"/>
          </a:p>
          <a:p>
            <a:r>
              <a:rPr lang="en-US" sz="2000" dirty="0" smtClean="0"/>
              <a:t>If  VIF of any variable is more than </a:t>
            </a:r>
            <a:r>
              <a:rPr lang="en-US" sz="2000" dirty="0" smtClean="0">
                <a:solidFill>
                  <a:srgbClr val="FF0000"/>
                </a:solidFill>
              </a:rPr>
              <a:t>10 then </a:t>
            </a:r>
            <a:r>
              <a:rPr lang="en-US" sz="2000" dirty="0" smtClean="0"/>
              <a:t>it indicate the presence of multicollinearity.  i.e. this variables is highly correlated with other independent variable so we can remove this variable from the regression mode.</a:t>
            </a:r>
          </a:p>
          <a:p>
            <a:endParaRPr lang="en-US" sz="2000" dirty="0" smtClean="0"/>
          </a:p>
          <a:p>
            <a:r>
              <a:rPr lang="en-US" sz="2000" dirty="0" smtClean="0"/>
              <a:t>If the average VIF is not substantially greater than 1 then there is also no cause for concern of multicollinearity.  </a:t>
            </a:r>
            <a:endParaRPr lang="en-US" sz="2000" dirty="0"/>
          </a:p>
        </p:txBody>
      </p:sp>
      <p:sp>
        <p:nvSpPr>
          <p:cNvPr id="3" name="Rectangle 2"/>
          <p:cNvSpPr/>
          <p:nvPr/>
        </p:nvSpPr>
        <p:spPr>
          <a:xfrm>
            <a:off x="533400" y="164068"/>
            <a:ext cx="8638455" cy="461665"/>
          </a:xfrm>
          <a:prstGeom prst="rect">
            <a:avLst/>
          </a:prstGeom>
        </p:spPr>
        <p:txBody>
          <a:bodyPr wrap="none">
            <a:spAutoFit/>
          </a:bodyPr>
          <a:lstStyle/>
          <a:p>
            <a:pPr marL="342900" indent="-342900"/>
            <a:r>
              <a:rPr lang="en-US" sz="2400" dirty="0" smtClean="0">
                <a:solidFill>
                  <a:srgbClr val="FF0000"/>
                </a:solidFill>
              </a:rPr>
              <a:t>Detecting the presence of Multicollinearity in the regression Model.</a:t>
            </a: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762000"/>
            <a:ext cx="8839200" cy="1938992"/>
          </a:xfrm>
          <a:prstGeom prst="rect">
            <a:avLst/>
          </a:prstGeom>
          <a:noFill/>
        </p:spPr>
        <p:txBody>
          <a:bodyPr wrap="square" rtlCol="0">
            <a:spAutoFit/>
          </a:bodyPr>
          <a:lstStyle/>
          <a:p>
            <a:pPr algn="just"/>
            <a:r>
              <a:rPr lang="en-US" sz="2400" dirty="0" smtClean="0">
                <a:latin typeface="Times New Roman" pitchFamily="18" charset="0"/>
                <a:cs typeface="Times New Roman" pitchFamily="18" charset="0"/>
              </a:rPr>
              <a:t>Use the </a:t>
            </a:r>
            <a:r>
              <a:rPr lang="en-US" sz="2400" dirty="0">
                <a:latin typeface="Times New Roman" pitchFamily="18" charset="0"/>
                <a:cs typeface="Times New Roman" pitchFamily="18" charset="0"/>
              </a:rPr>
              <a:t>H</a:t>
            </a:r>
            <a:r>
              <a:rPr lang="en-US" sz="2400" dirty="0" smtClean="0">
                <a:latin typeface="Times New Roman" pitchFamily="18" charset="0"/>
                <a:cs typeface="Times New Roman" pitchFamily="18" charset="0"/>
              </a:rPr>
              <a:t>ospital database</a:t>
            </a:r>
          </a:p>
          <a:p>
            <a:endParaRPr lang="en-US" sz="2400" dirty="0">
              <a:latin typeface="Times New Roman" pitchFamily="18" charset="0"/>
              <a:cs typeface="Times New Roman" pitchFamily="18" charset="0"/>
            </a:endParaRPr>
          </a:p>
          <a:p>
            <a:r>
              <a:rPr lang="en-US" sz="2400" dirty="0" smtClean="0">
                <a:latin typeface="Times New Roman" pitchFamily="18" charset="0"/>
                <a:cs typeface="Times New Roman" pitchFamily="18" charset="0"/>
              </a:rPr>
              <a:t>From the hospital database think one REGRESSION Model and test the significance and make the conclusions and discuss the implication of the model. </a:t>
            </a:r>
            <a:endParaRPr lang="en-US" sz="2400" dirty="0">
              <a:latin typeface="Times New Roman" pitchFamily="18" charset="0"/>
              <a:cs typeface="Times New Roman" pitchFamily="18" charset="0"/>
            </a:endParaRPr>
          </a:p>
        </p:txBody>
      </p:sp>
      <p:sp>
        <p:nvSpPr>
          <p:cNvPr id="7" name="TextBox 6"/>
          <p:cNvSpPr txBox="1"/>
          <p:nvPr/>
        </p:nvSpPr>
        <p:spPr>
          <a:xfrm>
            <a:off x="228600" y="76200"/>
            <a:ext cx="8610600" cy="584775"/>
          </a:xfrm>
          <a:prstGeom prst="rect">
            <a:avLst/>
          </a:prstGeom>
          <a:noFill/>
        </p:spPr>
        <p:txBody>
          <a:bodyPr wrap="square" rtlCol="0">
            <a:spAutoFit/>
          </a:bodyPr>
          <a:lstStyle/>
          <a:p>
            <a:r>
              <a:rPr lang="en-US" sz="3200" dirty="0" smtClean="0">
                <a:solidFill>
                  <a:srgbClr val="FF0000"/>
                </a:solidFill>
              </a:rPr>
              <a:t>Regression Analysis in SPSS </a:t>
            </a:r>
            <a:endParaRPr lang="en-US" sz="3200" dirty="0">
              <a:solidFill>
                <a:srgbClr val="FF0000"/>
              </a:solidFill>
            </a:endParaRPr>
          </a:p>
        </p:txBody>
      </p:sp>
      <p:cxnSp>
        <p:nvCxnSpPr>
          <p:cNvPr id="15" name="Straight Arrow Connector 14"/>
          <p:cNvCxnSpPr/>
          <p:nvPr/>
        </p:nvCxnSpPr>
        <p:spPr>
          <a:xfrm>
            <a:off x="5257800" y="2743200"/>
            <a:ext cx="1752600" cy="45720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7" name="Straight Arrow Connector 16"/>
          <p:cNvCxnSpPr>
            <a:endCxn id="18" idx="1"/>
          </p:cNvCxnSpPr>
          <p:nvPr/>
        </p:nvCxnSpPr>
        <p:spPr>
          <a:xfrm flipV="1">
            <a:off x="5257800" y="3505200"/>
            <a:ext cx="1752600" cy="19050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9" name="Straight Arrow Connector 18"/>
          <p:cNvCxnSpPr/>
          <p:nvPr/>
        </p:nvCxnSpPr>
        <p:spPr>
          <a:xfrm flipV="1">
            <a:off x="5257800" y="3733800"/>
            <a:ext cx="1752600" cy="95250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23" name="Rectangle 22"/>
          <p:cNvSpPr/>
          <p:nvPr/>
        </p:nvSpPr>
        <p:spPr>
          <a:xfrm>
            <a:off x="762000" y="5257800"/>
            <a:ext cx="7391400" cy="1077218"/>
          </a:xfrm>
          <a:prstGeom prst="rect">
            <a:avLst/>
          </a:prstGeom>
        </p:spPr>
        <p:txBody>
          <a:bodyPr wrap="square">
            <a:spAutoFit/>
          </a:bodyPr>
          <a:lstStyle/>
          <a:p>
            <a:r>
              <a:rPr lang="en-US" sz="3200" dirty="0" smtClean="0">
                <a:solidFill>
                  <a:srgbClr val="FF0000"/>
                </a:solidFill>
              </a:rPr>
              <a:t>The regression model is </a:t>
            </a:r>
          </a:p>
          <a:p>
            <a:r>
              <a:rPr lang="en-US" sz="3200" dirty="0" smtClean="0"/>
              <a:t>Y = </a:t>
            </a:r>
            <a:r>
              <a:rPr lang="en-US" sz="3200" dirty="0" smtClean="0">
                <a:latin typeface="Symbol" pitchFamily="18" charset="2"/>
              </a:rPr>
              <a:t></a:t>
            </a:r>
            <a:r>
              <a:rPr lang="en-US" sz="3200" baseline="-25000" dirty="0" smtClean="0"/>
              <a:t>0</a:t>
            </a:r>
            <a:r>
              <a:rPr lang="en-US" sz="3200" dirty="0" smtClean="0"/>
              <a:t> + </a:t>
            </a:r>
            <a:r>
              <a:rPr lang="en-US" sz="3200" dirty="0" smtClean="0">
                <a:latin typeface="Symbol" pitchFamily="18" charset="2"/>
              </a:rPr>
              <a:t></a:t>
            </a:r>
            <a:r>
              <a:rPr lang="en-US" sz="3200" baseline="-25000" dirty="0" smtClean="0"/>
              <a:t>1</a:t>
            </a:r>
            <a:r>
              <a:rPr lang="en-US" sz="3200" dirty="0" smtClean="0"/>
              <a:t>X</a:t>
            </a:r>
            <a:r>
              <a:rPr lang="en-US" sz="3200" baseline="-25000" dirty="0" smtClean="0"/>
              <a:t>1</a:t>
            </a:r>
            <a:r>
              <a:rPr lang="en-US" sz="3200" dirty="0" smtClean="0"/>
              <a:t> + </a:t>
            </a:r>
            <a:r>
              <a:rPr lang="en-US" sz="3200" dirty="0" smtClean="0">
                <a:latin typeface="Symbol" pitchFamily="18" charset="2"/>
              </a:rPr>
              <a:t></a:t>
            </a:r>
            <a:r>
              <a:rPr lang="en-US" sz="3200" baseline="-25000" dirty="0" smtClean="0"/>
              <a:t>2</a:t>
            </a:r>
            <a:r>
              <a:rPr lang="en-US" sz="3200" dirty="0" smtClean="0"/>
              <a:t>X</a:t>
            </a:r>
            <a:r>
              <a:rPr lang="en-US" sz="3200" baseline="-25000" dirty="0" smtClean="0"/>
              <a:t>2 </a:t>
            </a:r>
            <a:r>
              <a:rPr lang="en-US" sz="3200" dirty="0" smtClean="0"/>
              <a:t>+ </a:t>
            </a:r>
            <a:r>
              <a:rPr lang="en-US" sz="3200" dirty="0" smtClean="0">
                <a:latin typeface="Symbol" pitchFamily="18" charset="2"/>
              </a:rPr>
              <a:t></a:t>
            </a:r>
            <a:r>
              <a:rPr lang="en-US" sz="3200" baseline="-25000" dirty="0" smtClean="0"/>
              <a:t>3</a:t>
            </a:r>
            <a:r>
              <a:rPr lang="en-US" sz="3200" dirty="0" smtClean="0"/>
              <a:t>X</a:t>
            </a:r>
            <a:r>
              <a:rPr lang="en-US" sz="3200" baseline="-25000" dirty="0" smtClean="0"/>
              <a:t>3</a:t>
            </a:r>
            <a:r>
              <a:rPr lang="en-US" sz="3200" dirty="0" smtClean="0"/>
              <a:t> + </a:t>
            </a:r>
            <a:r>
              <a:rPr lang="en-US" sz="3200" dirty="0" smtClean="0">
                <a:latin typeface="Symbol" pitchFamily="18" charset="2"/>
              </a:rPr>
              <a:t></a:t>
            </a:r>
            <a:r>
              <a:rPr lang="en-US" sz="3200" dirty="0" smtClean="0"/>
              <a:t> </a:t>
            </a:r>
            <a:endParaRPr lang="en-US" sz="3200" dirty="0"/>
          </a:p>
        </p:txBody>
      </p:sp>
      <p:sp>
        <p:nvSpPr>
          <p:cNvPr id="13" name="Rectangle 12"/>
          <p:cNvSpPr/>
          <p:nvPr/>
        </p:nvSpPr>
        <p:spPr>
          <a:xfrm>
            <a:off x="3276600" y="2362200"/>
            <a:ext cx="1981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X1=Outpatients </a:t>
            </a:r>
            <a:endParaRPr lang="en-US" b="1" dirty="0"/>
          </a:p>
        </p:txBody>
      </p:sp>
      <p:sp>
        <p:nvSpPr>
          <p:cNvPr id="14" name="Rectangle 13"/>
          <p:cNvSpPr/>
          <p:nvPr/>
        </p:nvSpPr>
        <p:spPr>
          <a:xfrm>
            <a:off x="3276600" y="3352800"/>
            <a:ext cx="1981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X2= Births </a:t>
            </a:r>
            <a:endParaRPr lang="en-US" sz="2000" b="1" dirty="0"/>
          </a:p>
        </p:txBody>
      </p:sp>
      <p:sp>
        <p:nvSpPr>
          <p:cNvPr id="16" name="Rectangle 15"/>
          <p:cNvSpPr/>
          <p:nvPr/>
        </p:nvSpPr>
        <p:spPr>
          <a:xfrm>
            <a:off x="3276600" y="4343400"/>
            <a:ext cx="1981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X3= Payroll </a:t>
            </a:r>
            <a:endParaRPr lang="en-US" sz="2000" b="1" dirty="0"/>
          </a:p>
        </p:txBody>
      </p:sp>
      <p:sp>
        <p:nvSpPr>
          <p:cNvPr id="18" name="Rectangle 17"/>
          <p:cNvSpPr/>
          <p:nvPr/>
        </p:nvSpPr>
        <p:spPr>
          <a:xfrm>
            <a:off x="7010400" y="3124200"/>
            <a:ext cx="16002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Y = Expenditure </a:t>
            </a:r>
            <a:endParaRPr lang="en-US" sz="2000" b="1" dirty="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52400" y="76200"/>
            <a:ext cx="1600200" cy="369332"/>
          </a:xfrm>
          <a:prstGeom prst="rect">
            <a:avLst/>
          </a:prstGeom>
          <a:noFill/>
        </p:spPr>
        <p:txBody>
          <a:bodyPr wrap="square" rtlCol="0">
            <a:spAutoFit/>
          </a:bodyPr>
          <a:lstStyle/>
          <a:p>
            <a:r>
              <a:rPr lang="en-US" dirty="0" smtClean="0">
                <a:latin typeface="Times New Roman" pitchFamily="18" charset="0"/>
                <a:cs typeface="Times New Roman" pitchFamily="18" charset="0"/>
              </a:rPr>
              <a:t>Analyze </a:t>
            </a:r>
            <a:endParaRPr lang="en-US" dirty="0">
              <a:latin typeface="Times New Roman" pitchFamily="18" charset="0"/>
              <a:cs typeface="Times New Roman" pitchFamily="18" charset="0"/>
            </a:endParaRPr>
          </a:p>
        </p:txBody>
      </p:sp>
      <p:sp>
        <p:nvSpPr>
          <p:cNvPr id="8" name="Right Arrow 7"/>
          <p:cNvSpPr/>
          <p:nvPr/>
        </p:nvSpPr>
        <p:spPr>
          <a:xfrm>
            <a:off x="1066800" y="228600"/>
            <a:ext cx="533400" cy="76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9" name="TextBox 8"/>
          <p:cNvSpPr txBox="1"/>
          <p:nvPr/>
        </p:nvSpPr>
        <p:spPr>
          <a:xfrm>
            <a:off x="1828800" y="76200"/>
            <a:ext cx="2819400" cy="369332"/>
          </a:xfrm>
          <a:prstGeom prst="rect">
            <a:avLst/>
          </a:prstGeom>
          <a:noFill/>
        </p:spPr>
        <p:txBody>
          <a:bodyPr wrap="square" rtlCol="0">
            <a:spAutoFit/>
          </a:bodyPr>
          <a:lstStyle/>
          <a:p>
            <a:r>
              <a:rPr lang="en-US" dirty="0" smtClean="0">
                <a:latin typeface="Times New Roman" pitchFamily="18" charset="0"/>
                <a:cs typeface="Times New Roman" pitchFamily="18" charset="0"/>
              </a:rPr>
              <a:t>Regression </a:t>
            </a:r>
            <a:endParaRPr lang="en-US" dirty="0">
              <a:latin typeface="Times New Roman" pitchFamily="18" charset="0"/>
              <a:cs typeface="Times New Roman" pitchFamily="18" charset="0"/>
            </a:endParaRPr>
          </a:p>
        </p:txBody>
      </p:sp>
      <p:sp>
        <p:nvSpPr>
          <p:cNvPr id="10" name="TextBox 9"/>
          <p:cNvSpPr txBox="1"/>
          <p:nvPr/>
        </p:nvSpPr>
        <p:spPr>
          <a:xfrm>
            <a:off x="4800600" y="87868"/>
            <a:ext cx="2209800" cy="369332"/>
          </a:xfrm>
          <a:prstGeom prst="rect">
            <a:avLst/>
          </a:prstGeom>
          <a:noFill/>
        </p:spPr>
        <p:txBody>
          <a:bodyPr wrap="square" rtlCol="0">
            <a:spAutoFit/>
          </a:bodyPr>
          <a:lstStyle/>
          <a:p>
            <a:r>
              <a:rPr lang="en-US" dirty="0" smtClean="0">
                <a:latin typeface="Times New Roman" pitchFamily="18" charset="0"/>
                <a:cs typeface="Times New Roman" pitchFamily="18" charset="0"/>
              </a:rPr>
              <a:t>Linear </a:t>
            </a:r>
            <a:endParaRPr lang="en-US" dirty="0">
              <a:latin typeface="Times New Roman" pitchFamily="18" charset="0"/>
              <a:cs typeface="Times New Roman" pitchFamily="18" charset="0"/>
            </a:endParaRPr>
          </a:p>
        </p:txBody>
      </p:sp>
      <p:sp>
        <p:nvSpPr>
          <p:cNvPr id="11" name="Right Arrow 10"/>
          <p:cNvSpPr/>
          <p:nvPr/>
        </p:nvSpPr>
        <p:spPr>
          <a:xfrm>
            <a:off x="3276600" y="228600"/>
            <a:ext cx="1143000" cy="76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2" name="TextBox 11"/>
          <p:cNvSpPr txBox="1"/>
          <p:nvPr/>
        </p:nvSpPr>
        <p:spPr>
          <a:xfrm>
            <a:off x="228600" y="685800"/>
            <a:ext cx="8458200" cy="2554545"/>
          </a:xfrm>
          <a:prstGeom prst="rect">
            <a:avLst/>
          </a:prstGeom>
          <a:noFill/>
        </p:spPr>
        <p:txBody>
          <a:bodyPr wrap="square" rtlCol="0">
            <a:spAutoFit/>
          </a:bodyPr>
          <a:lstStyle/>
          <a:p>
            <a:r>
              <a:rPr lang="en-US" sz="2000" dirty="0" smtClean="0">
                <a:latin typeface="Times New Roman" pitchFamily="18" charset="0"/>
                <a:cs typeface="Times New Roman" pitchFamily="18" charset="0"/>
              </a:rPr>
              <a:t>Then from comprehensive list of variables in the left side of the box, select the dependent variable and send to right dependent box and then select required number of independent variable and send to right independent box. Then click on statistics and select the descriptive check box, part and partial correlation check box, model fit check box, </a:t>
            </a:r>
            <a:r>
              <a:rPr lang="en-US" sz="2000" dirty="0" err="1" smtClean="0">
                <a:latin typeface="Times New Roman" pitchFamily="18" charset="0"/>
                <a:cs typeface="Times New Roman" pitchFamily="18" charset="0"/>
              </a:rPr>
              <a:t>collinearity</a:t>
            </a:r>
            <a:r>
              <a:rPr lang="en-US" sz="2000" dirty="0" smtClean="0">
                <a:latin typeface="Times New Roman" pitchFamily="18" charset="0"/>
                <a:cs typeface="Times New Roman" pitchFamily="18" charset="0"/>
              </a:rPr>
              <a:t> diagnostics  check box and estimate check box and then click on continue and OK.</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Then SPSS will generate the OUTPUT</a:t>
            </a:r>
            <a:endParaRPr lang="en-US" sz="2000" dirty="0">
              <a:latin typeface="Times New Roman" pitchFamily="18" charset="0"/>
              <a:cs typeface="Times New Roman" pitchFamily="18" charset="0"/>
            </a:endParaRPr>
          </a:p>
        </p:txBody>
      </p:sp>
      <p:graphicFrame>
        <p:nvGraphicFramePr>
          <p:cNvPr id="18" name="Table 17"/>
          <p:cNvGraphicFramePr>
            <a:graphicFrameLocks noGrp="1"/>
          </p:cNvGraphicFramePr>
          <p:nvPr/>
        </p:nvGraphicFramePr>
        <p:xfrm>
          <a:off x="381000" y="3771900"/>
          <a:ext cx="8305801" cy="2272665"/>
        </p:xfrm>
        <a:graphic>
          <a:graphicData uri="http://schemas.openxmlformats.org/drawingml/2006/table">
            <a:tbl>
              <a:tblPr/>
              <a:tblGrid>
                <a:gridCol w="3106749"/>
                <a:gridCol w="1521674"/>
                <a:gridCol w="2155704"/>
                <a:gridCol w="1521674"/>
              </a:tblGrid>
              <a:tr h="190500">
                <a:tc gridSpan="4">
                  <a:txBody>
                    <a:bodyPr/>
                    <a:lstStyle/>
                    <a:p>
                      <a:pPr algn="ctr" fontAlgn="ctr"/>
                      <a:r>
                        <a:rPr lang="en-US" sz="1800" b="1" i="0" u="none" strike="noStrike" dirty="0">
                          <a:solidFill>
                            <a:srgbClr val="000000"/>
                          </a:solidFill>
                          <a:latin typeface="Arial Bold"/>
                        </a:rPr>
                        <a:t>Descriptive Statistics</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r>
              <a:tr h="190500">
                <a:tc>
                  <a:txBody>
                    <a:bodyPr/>
                    <a:lstStyle/>
                    <a:p>
                      <a:pPr algn="ctr" fontAlgn="ctr"/>
                      <a:r>
                        <a:rPr lang="en-US" sz="1800" b="1" i="0" u="none" strike="noStrike">
                          <a:solidFill>
                            <a:srgbClr val="000000"/>
                          </a:solidFill>
                          <a:latin typeface="Arial Bold"/>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latin typeface="Arial"/>
                        </a:rPr>
                        <a:t>Mean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latin typeface="Arial"/>
                        </a:rPr>
                        <a:t>Std. Deviation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latin typeface="Arial"/>
                        </a:rPr>
                        <a:t>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04800">
                <a:tc>
                  <a:txBody>
                    <a:bodyPr/>
                    <a:lstStyle/>
                    <a:p>
                      <a:pPr algn="l" fontAlgn="t"/>
                      <a:r>
                        <a:rPr lang="en-US" sz="1800" b="0" i="0" u="none" strike="noStrike" dirty="0">
                          <a:solidFill>
                            <a:srgbClr val="000000"/>
                          </a:solidFill>
                          <a:latin typeface="Arial"/>
                        </a:rPr>
                        <a:t>Total </a:t>
                      </a:r>
                      <a:r>
                        <a:rPr lang="en-US" sz="1800" b="0" i="0" u="none" strike="noStrike" dirty="0" smtClean="0">
                          <a:solidFill>
                            <a:srgbClr val="000000"/>
                          </a:solidFill>
                          <a:latin typeface="Arial"/>
                        </a:rPr>
                        <a:t>Expenditure </a:t>
                      </a:r>
                      <a:r>
                        <a:rPr lang="en-US" sz="1800" b="0" i="0" u="none" strike="noStrike" dirty="0">
                          <a:solidFill>
                            <a:srgbClr val="000000"/>
                          </a:solidFill>
                          <a:latin typeface="Arial"/>
                        </a:rPr>
                        <a:t>in thousands</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800" b="0" i="0" u="none" strike="noStrike" dirty="0">
                          <a:solidFill>
                            <a:srgbClr val="000000"/>
                          </a:solidFill>
                          <a:latin typeface="Arial"/>
                        </a:rPr>
                        <a:t>67140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800" b="0" i="0" u="none" strike="noStrike" dirty="0">
                          <a:solidFill>
                            <a:srgbClr val="000000"/>
                          </a:solidFill>
                          <a:latin typeface="Arial"/>
                        </a:rPr>
                        <a:t>70386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800" b="0" i="0" u="none" strike="noStrike" dirty="0">
                          <a:solidFill>
                            <a:srgbClr val="000000"/>
                          </a:solidFill>
                          <a:latin typeface="Arial"/>
                        </a:rPr>
                        <a:t>200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04800">
                <a:tc>
                  <a:txBody>
                    <a:bodyPr/>
                    <a:lstStyle/>
                    <a:p>
                      <a:pPr algn="l" fontAlgn="t"/>
                      <a:r>
                        <a:rPr lang="en-US" sz="1800" b="0" i="0" u="none" strike="noStrike" dirty="0">
                          <a:solidFill>
                            <a:srgbClr val="000000"/>
                          </a:solidFill>
                          <a:latin typeface="Arial"/>
                        </a:rPr>
                        <a:t>Number of outpatients</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800" b="0" i="0" u="none" strike="noStrike" dirty="0">
                          <a:solidFill>
                            <a:srgbClr val="000000"/>
                          </a:solidFill>
                          <a:latin typeface="Arial"/>
                        </a:rPr>
                        <a:t>98225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800" b="0" i="0" u="none" strike="noStrike" dirty="0">
                          <a:solidFill>
                            <a:srgbClr val="000000"/>
                          </a:solidFill>
                          <a:latin typeface="Arial"/>
                        </a:rPr>
                        <a:t>118865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800" b="0" i="0" u="none" strike="noStrike" dirty="0">
                          <a:solidFill>
                            <a:srgbClr val="000000"/>
                          </a:solidFill>
                          <a:latin typeface="Arial"/>
                        </a:rPr>
                        <a:t>200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t"/>
                      <a:r>
                        <a:rPr lang="en-US" sz="1800" b="0" i="0" u="none" strike="noStrike">
                          <a:solidFill>
                            <a:srgbClr val="000000"/>
                          </a:solidFill>
                          <a:latin typeface="Arial"/>
                        </a:rPr>
                        <a:t>Number of Births</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800" b="0" i="0" u="none" strike="noStrike" dirty="0">
                          <a:solidFill>
                            <a:srgbClr val="000000"/>
                          </a:solidFill>
                          <a:latin typeface="Arial"/>
                        </a:rPr>
                        <a:t>874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800" b="0" i="0" u="none" strike="noStrike" dirty="0">
                          <a:solidFill>
                            <a:srgbClr val="000000"/>
                          </a:solidFill>
                          <a:latin typeface="Arial"/>
                        </a:rPr>
                        <a:t>1064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800" b="0" i="0" u="none" strike="noStrike" dirty="0">
                          <a:solidFill>
                            <a:srgbClr val="000000"/>
                          </a:solidFill>
                          <a:latin typeface="Arial"/>
                        </a:rPr>
                        <a:t>200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04800">
                <a:tc>
                  <a:txBody>
                    <a:bodyPr/>
                    <a:lstStyle/>
                    <a:p>
                      <a:pPr algn="l" fontAlgn="t"/>
                      <a:r>
                        <a:rPr lang="en-US" sz="1800" b="0" i="0" u="none" strike="noStrike">
                          <a:solidFill>
                            <a:srgbClr val="000000"/>
                          </a:solidFill>
                          <a:latin typeface="Arial"/>
                        </a:rPr>
                        <a:t>Payroll expenditures in thousands</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800" b="0" i="0" u="none" strike="noStrike" dirty="0">
                          <a:solidFill>
                            <a:srgbClr val="000000"/>
                          </a:solidFill>
                          <a:latin typeface="Arial"/>
                        </a:rPr>
                        <a:t>30501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800" b="0" i="0" u="none" strike="noStrike">
                          <a:solidFill>
                            <a:srgbClr val="000000"/>
                          </a:solidFill>
                          <a:latin typeface="Arial"/>
                        </a:rPr>
                        <a:t>32716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800" b="0" i="0" u="none" strike="noStrike" dirty="0">
                          <a:solidFill>
                            <a:srgbClr val="000000"/>
                          </a:solidFill>
                          <a:latin typeface="Arial"/>
                        </a:rPr>
                        <a:t>200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7697" name="Object 1"/>
          <p:cNvGraphicFramePr>
            <a:graphicFrameLocks noChangeAspect="1"/>
          </p:cNvGraphicFramePr>
          <p:nvPr>
            <p:extLst>
              <p:ext uri="{D42A27DB-BD31-4B8C-83A1-F6EECF244321}">
                <p14:modId xmlns:p14="http://schemas.microsoft.com/office/powerpoint/2010/main" val="3239751800"/>
              </p:ext>
            </p:extLst>
          </p:nvPr>
        </p:nvGraphicFramePr>
        <p:xfrm>
          <a:off x="3352800" y="2590800"/>
          <a:ext cx="5761038" cy="609600"/>
        </p:xfrm>
        <a:graphic>
          <a:graphicData uri="http://schemas.openxmlformats.org/presentationml/2006/ole">
            <mc:AlternateContent xmlns:mc="http://schemas.openxmlformats.org/markup-compatibility/2006">
              <mc:Choice xmlns:v="urn:schemas-microsoft-com:vml" Requires="v">
                <p:oleObj spid="_x0000_s157704" name="Equation" r:id="rId3" imgW="2247840" imgH="253800" progId="Equation.3">
                  <p:embed/>
                </p:oleObj>
              </mc:Choice>
              <mc:Fallback>
                <p:oleObj name="Equation" r:id="rId3" imgW="2247840" imgH="253800" progId="Equation.3">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2800" y="2590800"/>
                        <a:ext cx="5761038" cy="609600"/>
                      </a:xfrm>
                      <a:prstGeom prst="rect">
                        <a:avLst/>
                      </a:prstGeom>
                      <a:solidFill>
                        <a:schemeClr val="accent1"/>
                      </a:solidFill>
                      <a:ln>
                        <a:noFill/>
                      </a:ln>
                      <a:effectLst/>
                      <a:extLst/>
                    </p:spPr>
                  </p:pic>
                </p:oleObj>
              </mc:Fallback>
            </mc:AlternateContent>
          </a:graphicData>
        </a:graphic>
      </p:graphicFrame>
      <p:sp>
        <p:nvSpPr>
          <p:cNvPr id="5" name="TextBox 4"/>
          <p:cNvSpPr txBox="1"/>
          <p:nvPr/>
        </p:nvSpPr>
        <p:spPr>
          <a:xfrm>
            <a:off x="228600" y="3048000"/>
            <a:ext cx="8915400" cy="707886"/>
          </a:xfrm>
          <a:prstGeom prst="rect">
            <a:avLst/>
          </a:prstGeom>
          <a:noFill/>
        </p:spPr>
        <p:txBody>
          <a:bodyPr wrap="square" rtlCol="0">
            <a:spAutoFit/>
          </a:bodyPr>
          <a:lstStyle/>
          <a:p>
            <a:r>
              <a:rPr lang="en-US" sz="2000" dirty="0" smtClean="0"/>
              <a:t>OR</a:t>
            </a:r>
          </a:p>
          <a:p>
            <a:r>
              <a:rPr lang="en-US" sz="2000" dirty="0" smtClean="0">
                <a:solidFill>
                  <a:schemeClr val="accent5">
                    <a:lumMod val="75000"/>
                  </a:schemeClr>
                </a:solidFill>
              </a:rPr>
              <a:t>Predicted Expenditure = 1068.1 – 0.04 Outpatients + 7.7 births + 1.9 payroll</a:t>
            </a:r>
            <a:endParaRPr lang="en-US" sz="2000" dirty="0">
              <a:solidFill>
                <a:schemeClr val="accent5">
                  <a:lumMod val="75000"/>
                </a:schemeClr>
              </a:solidFill>
            </a:endParaRPr>
          </a:p>
        </p:txBody>
      </p:sp>
      <p:sp>
        <p:nvSpPr>
          <p:cNvPr id="6" name="TextBox 5"/>
          <p:cNvSpPr txBox="1"/>
          <p:nvPr/>
        </p:nvSpPr>
        <p:spPr>
          <a:xfrm>
            <a:off x="228600" y="2261681"/>
            <a:ext cx="7239000" cy="461665"/>
          </a:xfrm>
          <a:prstGeom prst="rect">
            <a:avLst/>
          </a:prstGeom>
          <a:noFill/>
        </p:spPr>
        <p:txBody>
          <a:bodyPr wrap="square" rtlCol="0">
            <a:spAutoFit/>
          </a:bodyPr>
          <a:lstStyle/>
          <a:p>
            <a:r>
              <a:rPr lang="en-US" sz="2400" dirty="0" smtClean="0">
                <a:solidFill>
                  <a:srgbClr val="FF0000"/>
                </a:solidFill>
              </a:rPr>
              <a:t>The estimated regression model is </a:t>
            </a:r>
            <a:endParaRPr lang="en-US" sz="2400" dirty="0">
              <a:solidFill>
                <a:srgbClr val="FF0000"/>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3768393166"/>
              </p:ext>
            </p:extLst>
          </p:nvPr>
        </p:nvGraphicFramePr>
        <p:xfrm>
          <a:off x="228600" y="0"/>
          <a:ext cx="8762999" cy="2176328"/>
        </p:xfrm>
        <a:graphic>
          <a:graphicData uri="http://schemas.openxmlformats.org/drawingml/2006/table">
            <a:tbl>
              <a:tblPr/>
              <a:tblGrid>
                <a:gridCol w="486832"/>
                <a:gridCol w="2025294"/>
                <a:gridCol w="1139125"/>
                <a:gridCol w="973668"/>
                <a:gridCol w="1135945"/>
                <a:gridCol w="649112"/>
                <a:gridCol w="567973"/>
                <a:gridCol w="649112"/>
                <a:gridCol w="664917"/>
                <a:gridCol w="471021"/>
              </a:tblGrid>
              <a:tr h="122083">
                <a:tc gridSpan="10">
                  <a:txBody>
                    <a:bodyPr/>
                    <a:lstStyle/>
                    <a:p>
                      <a:pPr algn="ctr" fontAlgn="ctr"/>
                      <a:r>
                        <a:rPr lang="en-US" sz="1400" b="1" i="0" u="none" strike="noStrike" dirty="0" err="1">
                          <a:solidFill>
                            <a:srgbClr val="000000"/>
                          </a:solidFill>
                          <a:latin typeface="Arial Bold"/>
                        </a:rPr>
                        <a:t>Coefficients</a:t>
                      </a:r>
                      <a:r>
                        <a:rPr lang="en-US" sz="1400" b="1" i="0" u="none" strike="noStrike" baseline="30000" dirty="0" err="1">
                          <a:solidFill>
                            <a:srgbClr val="000000"/>
                          </a:solidFill>
                          <a:latin typeface="Arial Bold"/>
                        </a:rPr>
                        <a:t>a</a:t>
                      </a:r>
                      <a:endParaRPr lang="en-US" sz="1400" b="1" i="0" u="none" strike="noStrike" dirty="0">
                        <a:solidFill>
                          <a:srgbClr val="000000"/>
                        </a:solidFill>
                        <a:latin typeface="Arial Bold"/>
                      </a:endParaRPr>
                    </a:p>
                  </a:txBody>
                  <a:tcPr marL="6104" marR="6104" marT="61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01437">
                <a:tc rowSpan="2" gridSpan="2">
                  <a:txBody>
                    <a:bodyPr/>
                    <a:lstStyle/>
                    <a:p>
                      <a:pPr algn="l" fontAlgn="b"/>
                      <a:r>
                        <a:rPr lang="en-US" sz="1400" b="0" i="0" u="none" strike="noStrike">
                          <a:solidFill>
                            <a:srgbClr val="000000"/>
                          </a:solidFill>
                          <a:latin typeface="Arial"/>
                        </a:rPr>
                        <a:t>Model</a:t>
                      </a:r>
                    </a:p>
                  </a:txBody>
                  <a:tcPr marL="6104" marR="6104" marT="61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hMerge="1">
                  <a:txBody>
                    <a:bodyPr/>
                    <a:lstStyle/>
                    <a:p>
                      <a:endParaRPr lang="en-US"/>
                    </a:p>
                  </a:txBody>
                  <a:tcPr/>
                </a:tc>
                <a:tc gridSpan="2">
                  <a:txBody>
                    <a:bodyPr/>
                    <a:lstStyle/>
                    <a:p>
                      <a:pPr algn="ctr" fontAlgn="b"/>
                      <a:r>
                        <a:rPr lang="en-US" sz="1400" b="0" i="0" u="none" strike="noStrike" dirty="0">
                          <a:solidFill>
                            <a:srgbClr val="FF0000"/>
                          </a:solidFill>
                          <a:latin typeface="Arial"/>
                        </a:rPr>
                        <a:t>Unstandardized Coefficients</a:t>
                      </a:r>
                    </a:p>
                  </a:txBody>
                  <a:tcPr marL="6104" marR="6104" marT="61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ctr" fontAlgn="b"/>
                      <a:r>
                        <a:rPr lang="en-US" sz="1400" b="0" i="0" u="none" strike="noStrike" dirty="0">
                          <a:solidFill>
                            <a:schemeClr val="accent1"/>
                          </a:solidFill>
                          <a:latin typeface="Arial"/>
                        </a:rPr>
                        <a:t>Standardized Coefficients</a:t>
                      </a:r>
                    </a:p>
                  </a:txBody>
                  <a:tcPr marL="6104" marR="6104" marT="61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b"/>
                      <a:r>
                        <a:rPr lang="en-US" sz="1400" b="0" i="0" u="none" strike="noStrike">
                          <a:solidFill>
                            <a:srgbClr val="000000"/>
                          </a:solidFill>
                          <a:latin typeface="Arial"/>
                        </a:rPr>
                        <a:t>t</a:t>
                      </a:r>
                    </a:p>
                  </a:txBody>
                  <a:tcPr marL="6104" marR="6104" marT="61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b"/>
                      <a:r>
                        <a:rPr lang="en-US" sz="1400" b="0" i="0" u="none" strike="noStrike">
                          <a:solidFill>
                            <a:srgbClr val="000000"/>
                          </a:solidFill>
                          <a:latin typeface="Arial"/>
                        </a:rPr>
                        <a:t>Sig.</a:t>
                      </a:r>
                    </a:p>
                  </a:txBody>
                  <a:tcPr marL="6104" marR="6104" marT="61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3">
                  <a:txBody>
                    <a:bodyPr/>
                    <a:lstStyle/>
                    <a:p>
                      <a:pPr algn="ctr" fontAlgn="b"/>
                      <a:r>
                        <a:rPr lang="en-US" sz="1400" b="0" i="0" u="none" strike="noStrike">
                          <a:solidFill>
                            <a:srgbClr val="000000"/>
                          </a:solidFill>
                          <a:latin typeface="Arial"/>
                        </a:rPr>
                        <a:t>Correlations</a:t>
                      </a:r>
                    </a:p>
                  </a:txBody>
                  <a:tcPr marL="6104" marR="6104" marT="61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201437">
                <a:tc gridSpan="2" vMerge="1">
                  <a:txBody>
                    <a:bodyPr/>
                    <a:lstStyle/>
                    <a:p>
                      <a:endParaRPr lang="en-US"/>
                    </a:p>
                  </a:txBody>
                  <a:tcPr/>
                </a:tc>
                <a:tc hMerge="1" vMerge="1">
                  <a:txBody>
                    <a:bodyPr/>
                    <a:lstStyle/>
                    <a:p>
                      <a:endParaRPr lang="en-US"/>
                    </a:p>
                  </a:txBody>
                  <a:tcPr/>
                </a:tc>
                <a:tc>
                  <a:txBody>
                    <a:bodyPr/>
                    <a:lstStyle/>
                    <a:p>
                      <a:pPr algn="ctr" fontAlgn="b"/>
                      <a:r>
                        <a:rPr lang="en-US" sz="1400" b="0" i="0" u="none" strike="noStrike" dirty="0">
                          <a:solidFill>
                            <a:srgbClr val="000000"/>
                          </a:solidFill>
                          <a:latin typeface="Arial"/>
                        </a:rPr>
                        <a:t>B</a:t>
                      </a:r>
                    </a:p>
                  </a:txBody>
                  <a:tcPr marL="6104" marR="6104" marT="61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Arial"/>
                        </a:rPr>
                        <a:t>Std. Error</a:t>
                      </a:r>
                    </a:p>
                  </a:txBody>
                  <a:tcPr marL="6104" marR="6104" marT="61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Arial"/>
                        </a:rPr>
                        <a:t>Beta</a:t>
                      </a:r>
                    </a:p>
                  </a:txBody>
                  <a:tcPr marL="6104" marR="6104" marT="61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c>
                  <a:txBody>
                    <a:bodyPr/>
                    <a:lstStyle/>
                    <a:p>
                      <a:pPr algn="ctr" fontAlgn="b"/>
                      <a:r>
                        <a:rPr lang="en-US" sz="1400" b="0" i="0" u="none" strike="noStrike">
                          <a:solidFill>
                            <a:srgbClr val="000000"/>
                          </a:solidFill>
                          <a:latin typeface="Arial"/>
                        </a:rPr>
                        <a:t>Zero-order</a:t>
                      </a:r>
                    </a:p>
                  </a:txBody>
                  <a:tcPr marL="6104" marR="6104" marT="61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Arial"/>
                        </a:rPr>
                        <a:t>Partial</a:t>
                      </a:r>
                    </a:p>
                  </a:txBody>
                  <a:tcPr marL="6104" marR="6104" marT="61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Arial"/>
                        </a:rPr>
                        <a:t>Part</a:t>
                      </a:r>
                    </a:p>
                  </a:txBody>
                  <a:tcPr marL="6104" marR="6104" marT="61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22083">
                <a:tc rowSpan="4">
                  <a:txBody>
                    <a:bodyPr/>
                    <a:lstStyle/>
                    <a:p>
                      <a:pPr algn="l" fontAlgn="t"/>
                      <a:r>
                        <a:rPr lang="en-US" sz="1400" b="0" i="0" u="none" strike="noStrike" dirty="0">
                          <a:solidFill>
                            <a:srgbClr val="000000"/>
                          </a:solidFill>
                          <a:latin typeface="Arial"/>
                        </a:rPr>
                        <a:t>1</a:t>
                      </a:r>
                    </a:p>
                  </a:txBody>
                  <a:tcPr marL="6104" marR="6104" marT="610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400" b="0" i="0" u="none" strike="noStrike" dirty="0">
                          <a:solidFill>
                            <a:srgbClr val="000000"/>
                          </a:solidFill>
                          <a:latin typeface="Arial"/>
                        </a:rPr>
                        <a:t>(Constant)</a:t>
                      </a:r>
                    </a:p>
                  </a:txBody>
                  <a:tcPr marL="6104" marR="6104" marT="610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400" b="0" i="0" u="none" strike="noStrike" dirty="0" smtClean="0">
                          <a:solidFill>
                            <a:srgbClr val="000000"/>
                          </a:solidFill>
                          <a:latin typeface="Arial"/>
                        </a:rPr>
                        <a:t>1068.1</a:t>
                      </a:r>
                      <a:endParaRPr lang="en-US" sz="1400" b="0" i="0" u="none" strike="noStrike" dirty="0">
                        <a:solidFill>
                          <a:srgbClr val="000000"/>
                        </a:solidFill>
                        <a:latin typeface="Arial"/>
                      </a:endParaRPr>
                    </a:p>
                  </a:txBody>
                  <a:tcPr marL="6104" marR="6104" marT="610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algn="r" fontAlgn="t"/>
                      <a:r>
                        <a:rPr lang="en-US" sz="1400" b="0" i="0" u="none" strike="noStrike" dirty="0">
                          <a:solidFill>
                            <a:srgbClr val="000000"/>
                          </a:solidFill>
                          <a:latin typeface="Arial"/>
                        </a:rPr>
                        <a:t>1170.264</a:t>
                      </a:r>
                    </a:p>
                  </a:txBody>
                  <a:tcPr marL="6104" marR="6104" marT="610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latin typeface="Arial"/>
                        </a:rPr>
                        <a:t> </a:t>
                      </a:r>
                    </a:p>
                  </a:txBody>
                  <a:tcPr marL="6104" marR="6104" marT="61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400" b="0" i="0" u="none" strike="noStrike">
                          <a:solidFill>
                            <a:srgbClr val="000000"/>
                          </a:solidFill>
                          <a:latin typeface="Arial"/>
                        </a:rPr>
                        <a:t>.913</a:t>
                      </a:r>
                    </a:p>
                  </a:txBody>
                  <a:tcPr marL="6104" marR="6104" marT="610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400" b="0" i="0" u="none" strike="noStrike" dirty="0">
                          <a:solidFill>
                            <a:srgbClr val="000000"/>
                          </a:solidFill>
                          <a:latin typeface="Arial"/>
                        </a:rPr>
                        <a:t>.363</a:t>
                      </a:r>
                    </a:p>
                  </a:txBody>
                  <a:tcPr marL="6104" marR="6104" marT="610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solidFill>
                  </a:tcPr>
                </a:tc>
                <a:tc>
                  <a:txBody>
                    <a:bodyPr/>
                    <a:lstStyle/>
                    <a:p>
                      <a:pPr algn="ctr" fontAlgn="ctr"/>
                      <a:r>
                        <a:rPr lang="en-US" sz="1400" b="0" i="0" u="none" strike="noStrike">
                          <a:solidFill>
                            <a:srgbClr val="000000"/>
                          </a:solidFill>
                          <a:latin typeface="Arial"/>
                        </a:rPr>
                        <a:t> </a:t>
                      </a:r>
                    </a:p>
                  </a:txBody>
                  <a:tcPr marL="6104" marR="6104" marT="61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latin typeface="Arial"/>
                        </a:rPr>
                        <a:t> </a:t>
                      </a:r>
                    </a:p>
                  </a:txBody>
                  <a:tcPr marL="6104" marR="6104" marT="61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latin typeface="Arial"/>
                        </a:rPr>
                        <a:t> </a:t>
                      </a:r>
                    </a:p>
                  </a:txBody>
                  <a:tcPr marL="6104" marR="6104" marT="61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5332">
                <a:tc vMerge="1">
                  <a:txBody>
                    <a:bodyPr/>
                    <a:lstStyle/>
                    <a:p>
                      <a:endParaRPr lang="en-US"/>
                    </a:p>
                  </a:txBody>
                  <a:tcPr/>
                </a:tc>
                <a:tc>
                  <a:txBody>
                    <a:bodyPr/>
                    <a:lstStyle/>
                    <a:p>
                      <a:pPr algn="l" fontAlgn="t"/>
                      <a:r>
                        <a:rPr lang="en-US" sz="1400" b="0" i="0" u="none" strike="noStrike" dirty="0">
                          <a:solidFill>
                            <a:srgbClr val="000000"/>
                          </a:solidFill>
                          <a:latin typeface="Arial"/>
                        </a:rPr>
                        <a:t>Number of outpatients</a:t>
                      </a:r>
                    </a:p>
                  </a:txBody>
                  <a:tcPr marL="6104" marR="6104" marT="610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400" b="0" i="0" u="none" strike="noStrike" dirty="0">
                          <a:solidFill>
                            <a:srgbClr val="000000"/>
                          </a:solidFill>
                          <a:latin typeface="Arial"/>
                        </a:rPr>
                        <a:t>-.004</a:t>
                      </a:r>
                    </a:p>
                  </a:txBody>
                  <a:tcPr marL="6104" marR="6104" marT="610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algn="r" fontAlgn="t"/>
                      <a:r>
                        <a:rPr lang="en-US" sz="1400" b="0" i="0" u="none" strike="noStrike">
                          <a:solidFill>
                            <a:srgbClr val="000000"/>
                          </a:solidFill>
                          <a:latin typeface="Arial"/>
                        </a:rPr>
                        <a:t>.009</a:t>
                      </a:r>
                    </a:p>
                  </a:txBody>
                  <a:tcPr marL="6104" marR="6104" marT="610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400" b="0" i="0" u="none" strike="noStrike" dirty="0">
                          <a:solidFill>
                            <a:srgbClr val="000000"/>
                          </a:solidFill>
                          <a:latin typeface="Arial"/>
                        </a:rPr>
                        <a:t>-.006</a:t>
                      </a:r>
                    </a:p>
                  </a:txBody>
                  <a:tcPr marL="6104" marR="6104" marT="610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r" fontAlgn="t"/>
                      <a:r>
                        <a:rPr lang="en-US" sz="1400" b="0" i="0" u="none" strike="noStrike">
                          <a:solidFill>
                            <a:srgbClr val="000000"/>
                          </a:solidFill>
                          <a:latin typeface="Arial"/>
                        </a:rPr>
                        <a:t>-.403</a:t>
                      </a:r>
                    </a:p>
                  </a:txBody>
                  <a:tcPr marL="6104" marR="6104" marT="610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400" b="0" i="0" u="none" strike="noStrike" dirty="0">
                          <a:solidFill>
                            <a:srgbClr val="000000"/>
                          </a:solidFill>
                          <a:latin typeface="Arial"/>
                        </a:rPr>
                        <a:t>.687</a:t>
                      </a:r>
                    </a:p>
                  </a:txBody>
                  <a:tcPr marL="6104" marR="6104" marT="610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solidFill>
                  </a:tcPr>
                </a:tc>
                <a:tc>
                  <a:txBody>
                    <a:bodyPr/>
                    <a:lstStyle/>
                    <a:p>
                      <a:pPr algn="r" fontAlgn="t"/>
                      <a:r>
                        <a:rPr lang="en-US" sz="1400" b="0" i="0" u="none" strike="noStrike">
                          <a:solidFill>
                            <a:srgbClr val="000000"/>
                          </a:solidFill>
                          <a:latin typeface="Arial"/>
                        </a:rPr>
                        <a:t>.629</a:t>
                      </a:r>
                    </a:p>
                  </a:txBody>
                  <a:tcPr marL="6104" marR="6104" marT="610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400" b="0" i="0" u="none" strike="noStrike">
                          <a:solidFill>
                            <a:srgbClr val="000000"/>
                          </a:solidFill>
                          <a:latin typeface="Arial"/>
                        </a:rPr>
                        <a:t>-.029</a:t>
                      </a:r>
                    </a:p>
                  </a:txBody>
                  <a:tcPr marL="6104" marR="6104" marT="610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400" b="0" i="0" u="none" strike="noStrike">
                          <a:solidFill>
                            <a:srgbClr val="000000"/>
                          </a:solidFill>
                          <a:latin typeface="Arial"/>
                        </a:rPr>
                        <a:t>-.005</a:t>
                      </a:r>
                    </a:p>
                  </a:txBody>
                  <a:tcPr marL="6104" marR="6104" marT="610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5332">
                <a:tc vMerge="1">
                  <a:txBody>
                    <a:bodyPr/>
                    <a:lstStyle/>
                    <a:p>
                      <a:endParaRPr lang="en-US"/>
                    </a:p>
                  </a:txBody>
                  <a:tcPr/>
                </a:tc>
                <a:tc>
                  <a:txBody>
                    <a:bodyPr/>
                    <a:lstStyle/>
                    <a:p>
                      <a:pPr algn="l" fontAlgn="t"/>
                      <a:r>
                        <a:rPr lang="en-US" sz="1400" b="0" i="0" u="none" strike="noStrike">
                          <a:solidFill>
                            <a:srgbClr val="000000"/>
                          </a:solidFill>
                          <a:latin typeface="Arial"/>
                        </a:rPr>
                        <a:t>Number of Births</a:t>
                      </a:r>
                    </a:p>
                  </a:txBody>
                  <a:tcPr marL="6104" marR="6104" marT="610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400" b="0" i="0" u="none" strike="noStrike" dirty="0" smtClean="0">
                          <a:solidFill>
                            <a:srgbClr val="000000"/>
                          </a:solidFill>
                          <a:latin typeface="Arial"/>
                        </a:rPr>
                        <a:t>7.7</a:t>
                      </a:r>
                      <a:endParaRPr lang="en-US" sz="1400" b="0" i="0" u="none" strike="noStrike" dirty="0">
                        <a:solidFill>
                          <a:srgbClr val="000000"/>
                        </a:solidFill>
                        <a:latin typeface="Arial"/>
                      </a:endParaRPr>
                    </a:p>
                  </a:txBody>
                  <a:tcPr marL="6104" marR="6104" marT="610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algn="r" fontAlgn="t"/>
                      <a:r>
                        <a:rPr lang="en-US" sz="1400" b="0" i="0" u="none" strike="noStrike">
                          <a:solidFill>
                            <a:srgbClr val="000000"/>
                          </a:solidFill>
                          <a:latin typeface="Arial"/>
                        </a:rPr>
                        <a:t>1.072</a:t>
                      </a:r>
                    </a:p>
                  </a:txBody>
                  <a:tcPr marL="6104" marR="6104" marT="610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400" b="0" i="0" u="none" strike="noStrike" dirty="0">
                          <a:solidFill>
                            <a:srgbClr val="000000"/>
                          </a:solidFill>
                          <a:latin typeface="Arial"/>
                        </a:rPr>
                        <a:t>.117</a:t>
                      </a:r>
                    </a:p>
                  </a:txBody>
                  <a:tcPr marL="6104" marR="6104" marT="610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r" fontAlgn="t"/>
                      <a:r>
                        <a:rPr lang="en-US" sz="1400" b="0" i="0" u="none" strike="noStrike">
                          <a:solidFill>
                            <a:srgbClr val="000000"/>
                          </a:solidFill>
                          <a:latin typeface="Arial"/>
                        </a:rPr>
                        <a:t>7.222</a:t>
                      </a:r>
                    </a:p>
                  </a:txBody>
                  <a:tcPr marL="6104" marR="6104" marT="610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400" b="0" i="0" u="none" strike="noStrike" dirty="0">
                          <a:solidFill>
                            <a:srgbClr val="000000"/>
                          </a:solidFill>
                          <a:latin typeface="Arial"/>
                        </a:rPr>
                        <a:t>.000</a:t>
                      </a:r>
                    </a:p>
                  </a:txBody>
                  <a:tcPr marL="6104" marR="6104" marT="610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solidFill>
                  </a:tcPr>
                </a:tc>
                <a:tc>
                  <a:txBody>
                    <a:bodyPr/>
                    <a:lstStyle/>
                    <a:p>
                      <a:pPr algn="r" fontAlgn="t"/>
                      <a:r>
                        <a:rPr lang="en-US" sz="1400" b="0" i="0" u="none" strike="noStrike">
                          <a:solidFill>
                            <a:srgbClr val="000000"/>
                          </a:solidFill>
                          <a:latin typeface="Arial"/>
                        </a:rPr>
                        <a:t>.713</a:t>
                      </a:r>
                    </a:p>
                  </a:txBody>
                  <a:tcPr marL="6104" marR="6104" marT="610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400" b="0" i="0" u="none" strike="noStrike">
                          <a:solidFill>
                            <a:srgbClr val="000000"/>
                          </a:solidFill>
                          <a:latin typeface="Arial"/>
                        </a:rPr>
                        <a:t>.458</a:t>
                      </a:r>
                    </a:p>
                  </a:txBody>
                  <a:tcPr marL="6104" marR="6104" marT="610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400" b="0" i="0" u="none" strike="noStrike">
                          <a:solidFill>
                            <a:srgbClr val="000000"/>
                          </a:solidFill>
                          <a:latin typeface="Arial"/>
                        </a:rPr>
                        <a:t>.085</a:t>
                      </a:r>
                    </a:p>
                  </a:txBody>
                  <a:tcPr marL="6104" marR="6104" marT="610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2999">
                <a:tc vMerge="1">
                  <a:txBody>
                    <a:bodyPr/>
                    <a:lstStyle/>
                    <a:p>
                      <a:endParaRPr lang="en-US"/>
                    </a:p>
                  </a:txBody>
                  <a:tcPr/>
                </a:tc>
                <a:tc>
                  <a:txBody>
                    <a:bodyPr/>
                    <a:lstStyle/>
                    <a:p>
                      <a:pPr algn="l" fontAlgn="t"/>
                      <a:r>
                        <a:rPr lang="en-US" sz="1400" b="0" i="0" u="none" strike="noStrike">
                          <a:solidFill>
                            <a:srgbClr val="000000"/>
                          </a:solidFill>
                          <a:latin typeface="Arial"/>
                        </a:rPr>
                        <a:t>Payroll expenditures in thousands</a:t>
                      </a:r>
                    </a:p>
                  </a:txBody>
                  <a:tcPr marL="6104" marR="6104" marT="610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400" b="0" i="0" u="none" strike="noStrike" dirty="0" smtClean="0">
                          <a:solidFill>
                            <a:srgbClr val="000000"/>
                          </a:solidFill>
                          <a:latin typeface="Arial"/>
                        </a:rPr>
                        <a:t>1.9</a:t>
                      </a:r>
                      <a:endParaRPr lang="en-US" sz="1400" b="0" i="0" u="none" strike="noStrike" dirty="0">
                        <a:solidFill>
                          <a:srgbClr val="000000"/>
                        </a:solidFill>
                        <a:latin typeface="Arial"/>
                      </a:endParaRPr>
                    </a:p>
                  </a:txBody>
                  <a:tcPr marL="6104" marR="6104" marT="610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algn="r" fontAlgn="t"/>
                      <a:r>
                        <a:rPr lang="en-US" sz="1400" b="0" i="0" u="none" strike="noStrike">
                          <a:solidFill>
                            <a:srgbClr val="000000"/>
                          </a:solidFill>
                          <a:latin typeface="Arial"/>
                        </a:rPr>
                        <a:t>.037</a:t>
                      </a:r>
                    </a:p>
                  </a:txBody>
                  <a:tcPr marL="6104" marR="6104" marT="610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400" b="0" i="0" u="none" strike="noStrike" dirty="0">
                          <a:solidFill>
                            <a:srgbClr val="000000"/>
                          </a:solidFill>
                          <a:latin typeface="Arial"/>
                        </a:rPr>
                        <a:t>.909</a:t>
                      </a:r>
                    </a:p>
                  </a:txBody>
                  <a:tcPr marL="6104" marR="6104" marT="610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r" fontAlgn="t"/>
                      <a:r>
                        <a:rPr lang="en-US" sz="1400" b="0" i="0" u="none" strike="noStrike">
                          <a:solidFill>
                            <a:srgbClr val="000000"/>
                          </a:solidFill>
                          <a:latin typeface="Arial"/>
                        </a:rPr>
                        <a:t>53.111</a:t>
                      </a:r>
                    </a:p>
                  </a:txBody>
                  <a:tcPr marL="6104" marR="6104" marT="610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400" b="0" i="0" u="none" strike="noStrike" dirty="0">
                          <a:solidFill>
                            <a:srgbClr val="000000"/>
                          </a:solidFill>
                          <a:latin typeface="Arial"/>
                        </a:rPr>
                        <a:t>.000</a:t>
                      </a:r>
                    </a:p>
                  </a:txBody>
                  <a:tcPr marL="6104" marR="6104" marT="610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solidFill>
                  </a:tcPr>
                </a:tc>
                <a:tc>
                  <a:txBody>
                    <a:bodyPr/>
                    <a:lstStyle/>
                    <a:p>
                      <a:pPr algn="r" fontAlgn="t"/>
                      <a:r>
                        <a:rPr lang="en-US" sz="1400" b="0" i="0" u="none" strike="noStrike">
                          <a:solidFill>
                            <a:srgbClr val="000000"/>
                          </a:solidFill>
                          <a:latin typeface="Arial"/>
                        </a:rPr>
                        <a:t>.983</a:t>
                      </a:r>
                    </a:p>
                  </a:txBody>
                  <a:tcPr marL="6104" marR="6104" marT="610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400" b="0" i="0" u="none" strike="noStrike">
                          <a:solidFill>
                            <a:srgbClr val="000000"/>
                          </a:solidFill>
                          <a:latin typeface="Arial"/>
                        </a:rPr>
                        <a:t>.967</a:t>
                      </a:r>
                    </a:p>
                  </a:txBody>
                  <a:tcPr marL="6104" marR="6104" marT="610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400" b="0" i="0" u="none" strike="noStrike" dirty="0">
                          <a:solidFill>
                            <a:srgbClr val="000000"/>
                          </a:solidFill>
                          <a:latin typeface="Arial"/>
                        </a:rPr>
                        <a:t>.624</a:t>
                      </a:r>
                    </a:p>
                  </a:txBody>
                  <a:tcPr marL="6104" marR="6104" marT="610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066055915"/>
              </p:ext>
            </p:extLst>
          </p:nvPr>
        </p:nvGraphicFramePr>
        <p:xfrm>
          <a:off x="228600" y="3810000"/>
          <a:ext cx="8534400" cy="1165545"/>
        </p:xfrm>
        <a:graphic>
          <a:graphicData uri="http://schemas.openxmlformats.org/drawingml/2006/table">
            <a:tbl>
              <a:tblPr/>
              <a:tblGrid>
                <a:gridCol w="762000"/>
                <a:gridCol w="1650201"/>
                <a:gridCol w="2581479"/>
                <a:gridCol w="492720"/>
                <a:gridCol w="1693780"/>
                <a:gridCol w="677110"/>
                <a:gridCol w="677110"/>
              </a:tblGrid>
              <a:tr h="151140">
                <a:tc gridSpan="7">
                  <a:txBody>
                    <a:bodyPr/>
                    <a:lstStyle/>
                    <a:p>
                      <a:pPr algn="ctr" fontAlgn="ctr"/>
                      <a:r>
                        <a:rPr lang="en-US" sz="1400" b="1" i="0" u="none" strike="noStrike" dirty="0" err="1">
                          <a:solidFill>
                            <a:srgbClr val="000000"/>
                          </a:solidFill>
                          <a:latin typeface="Arial Bold"/>
                        </a:rPr>
                        <a:t>ANOVA</a:t>
                      </a:r>
                      <a:r>
                        <a:rPr lang="en-US" sz="1400" b="1" i="0" u="none" strike="noStrike" baseline="30000" dirty="0" err="1">
                          <a:solidFill>
                            <a:srgbClr val="000000"/>
                          </a:solidFill>
                          <a:latin typeface="Arial Bold"/>
                        </a:rPr>
                        <a:t>b</a:t>
                      </a:r>
                      <a:endParaRPr lang="en-US" sz="1400" b="1" i="0" u="none" strike="noStrike" dirty="0">
                        <a:solidFill>
                          <a:srgbClr val="000000"/>
                        </a:solidFill>
                        <a:latin typeface="Arial Bold"/>
                      </a:endParaRPr>
                    </a:p>
                  </a:txBody>
                  <a:tcPr marL="7557" marR="7557" marT="75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51140">
                <a:tc gridSpan="2">
                  <a:txBody>
                    <a:bodyPr/>
                    <a:lstStyle/>
                    <a:p>
                      <a:pPr algn="l" fontAlgn="b"/>
                      <a:r>
                        <a:rPr lang="en-US" sz="1400" b="0" i="0" u="none" strike="noStrike">
                          <a:solidFill>
                            <a:srgbClr val="000000"/>
                          </a:solidFill>
                          <a:latin typeface="Arial"/>
                        </a:rPr>
                        <a:t>Model</a:t>
                      </a:r>
                    </a:p>
                  </a:txBody>
                  <a:tcPr marL="7557" marR="7557" marT="75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ctr" fontAlgn="b"/>
                      <a:r>
                        <a:rPr lang="en-US" sz="1400" b="0" i="0" u="none" strike="noStrike">
                          <a:solidFill>
                            <a:srgbClr val="000000"/>
                          </a:solidFill>
                          <a:latin typeface="Arial"/>
                        </a:rPr>
                        <a:t>Sum of Squares</a:t>
                      </a:r>
                    </a:p>
                  </a:txBody>
                  <a:tcPr marL="7557" marR="7557" marT="75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Arial"/>
                        </a:rPr>
                        <a:t>df</a:t>
                      </a:r>
                    </a:p>
                  </a:txBody>
                  <a:tcPr marL="7557" marR="7557" marT="75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Arial"/>
                        </a:rPr>
                        <a:t>Mean Square</a:t>
                      </a:r>
                    </a:p>
                  </a:txBody>
                  <a:tcPr marL="7557" marR="7557" marT="75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latin typeface="Arial"/>
                        </a:rPr>
                        <a:t>F</a:t>
                      </a:r>
                    </a:p>
                  </a:txBody>
                  <a:tcPr marL="7557" marR="7557" marT="75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Arial"/>
                        </a:rPr>
                        <a:t>Sig.</a:t>
                      </a:r>
                    </a:p>
                  </a:txBody>
                  <a:tcPr marL="7557" marR="7557" marT="75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1140">
                <a:tc rowSpan="3">
                  <a:txBody>
                    <a:bodyPr/>
                    <a:lstStyle/>
                    <a:p>
                      <a:pPr algn="l" fontAlgn="t"/>
                      <a:r>
                        <a:rPr lang="en-US" sz="1400" b="0" i="0" u="none" strike="noStrike">
                          <a:solidFill>
                            <a:srgbClr val="000000"/>
                          </a:solidFill>
                          <a:latin typeface="Arial"/>
                        </a:rPr>
                        <a:t>1</a:t>
                      </a:r>
                    </a:p>
                  </a:txBody>
                  <a:tcPr marL="7557" marR="7557" marT="755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400" b="0" i="0" u="none" strike="noStrike">
                          <a:solidFill>
                            <a:srgbClr val="000000"/>
                          </a:solidFill>
                          <a:latin typeface="Arial"/>
                        </a:rPr>
                        <a:t>Regression</a:t>
                      </a:r>
                    </a:p>
                  </a:txBody>
                  <a:tcPr marL="7557" marR="7557" marT="755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400" b="0" i="0" u="none" strike="noStrike">
                          <a:solidFill>
                            <a:srgbClr val="000000"/>
                          </a:solidFill>
                          <a:latin typeface="Arial"/>
                        </a:rPr>
                        <a:t>959202956125.721</a:t>
                      </a:r>
                    </a:p>
                  </a:txBody>
                  <a:tcPr marL="7557" marR="7557" marT="755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400" b="0" i="0" u="none" strike="noStrike">
                          <a:solidFill>
                            <a:srgbClr val="000000"/>
                          </a:solidFill>
                          <a:latin typeface="Arial"/>
                        </a:rPr>
                        <a:t>3</a:t>
                      </a:r>
                    </a:p>
                  </a:txBody>
                  <a:tcPr marL="7557" marR="7557" marT="755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400" b="0" i="0" u="none" strike="noStrike" dirty="0">
                          <a:solidFill>
                            <a:srgbClr val="000000"/>
                          </a:solidFill>
                          <a:latin typeface="Arial"/>
                        </a:rPr>
                        <a:t>319734318708.574</a:t>
                      </a:r>
                    </a:p>
                  </a:txBody>
                  <a:tcPr marL="7557" marR="7557" marT="755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400" b="0" i="0" u="none" strike="noStrike" dirty="0" smtClean="0">
                          <a:solidFill>
                            <a:srgbClr val="000000"/>
                          </a:solidFill>
                          <a:latin typeface="Arial"/>
                        </a:rPr>
                        <a:t>2347.7</a:t>
                      </a:r>
                      <a:endParaRPr lang="en-US" sz="1400" b="0" i="0" u="none" strike="noStrike" dirty="0">
                        <a:solidFill>
                          <a:srgbClr val="000000"/>
                        </a:solidFill>
                        <a:latin typeface="Arial"/>
                      </a:endParaRPr>
                    </a:p>
                  </a:txBody>
                  <a:tcPr marL="7557" marR="7557" marT="755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400" b="0" i="0" u="none" strike="noStrike" dirty="0">
                          <a:solidFill>
                            <a:schemeClr val="accent5">
                              <a:lumMod val="75000"/>
                            </a:schemeClr>
                          </a:solidFill>
                          <a:latin typeface="Arial"/>
                        </a:rPr>
                        <a:t>.000</a:t>
                      </a:r>
                      <a:r>
                        <a:rPr lang="en-US" sz="1400" b="0" i="0" u="none" strike="noStrike" baseline="30000" dirty="0">
                          <a:solidFill>
                            <a:schemeClr val="accent5">
                              <a:lumMod val="75000"/>
                            </a:schemeClr>
                          </a:solidFill>
                          <a:latin typeface="Arial"/>
                        </a:rPr>
                        <a:t>a</a:t>
                      </a:r>
                      <a:endParaRPr lang="en-US" sz="1400" b="0" i="0" u="none" strike="noStrike" dirty="0">
                        <a:solidFill>
                          <a:schemeClr val="accent5">
                            <a:lumMod val="75000"/>
                          </a:schemeClr>
                        </a:solidFill>
                        <a:latin typeface="Arial"/>
                      </a:endParaRPr>
                    </a:p>
                  </a:txBody>
                  <a:tcPr marL="7557" marR="7557" marT="755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solidFill>
                  </a:tcPr>
                </a:tc>
              </a:tr>
              <a:tr h="151140">
                <a:tc vMerge="1">
                  <a:txBody>
                    <a:bodyPr/>
                    <a:lstStyle/>
                    <a:p>
                      <a:endParaRPr lang="en-US"/>
                    </a:p>
                  </a:txBody>
                  <a:tcPr/>
                </a:tc>
                <a:tc>
                  <a:txBody>
                    <a:bodyPr/>
                    <a:lstStyle/>
                    <a:p>
                      <a:pPr algn="l" fontAlgn="t"/>
                      <a:r>
                        <a:rPr lang="en-US" sz="1400" b="0" i="0" u="none" strike="noStrike">
                          <a:solidFill>
                            <a:srgbClr val="000000"/>
                          </a:solidFill>
                          <a:latin typeface="Arial"/>
                        </a:rPr>
                        <a:t>Residual</a:t>
                      </a:r>
                    </a:p>
                  </a:txBody>
                  <a:tcPr marL="7557" marR="7557" marT="755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400" b="0" i="0" u="none" strike="noStrike">
                          <a:solidFill>
                            <a:srgbClr val="000000"/>
                          </a:solidFill>
                          <a:latin typeface="Arial"/>
                        </a:rPr>
                        <a:t>26693056383.674</a:t>
                      </a:r>
                    </a:p>
                  </a:txBody>
                  <a:tcPr marL="7557" marR="7557" marT="755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400" b="0" i="0" u="none" strike="noStrike">
                          <a:solidFill>
                            <a:srgbClr val="000000"/>
                          </a:solidFill>
                          <a:latin typeface="Arial"/>
                        </a:rPr>
                        <a:t>196</a:t>
                      </a:r>
                    </a:p>
                  </a:txBody>
                  <a:tcPr marL="7557" marR="7557" marT="755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400" b="0" i="0" u="none" strike="noStrike">
                          <a:solidFill>
                            <a:srgbClr val="000000"/>
                          </a:solidFill>
                          <a:latin typeface="Arial"/>
                        </a:rPr>
                        <a:t>136189063.182</a:t>
                      </a:r>
                    </a:p>
                  </a:txBody>
                  <a:tcPr marL="7557" marR="7557" marT="755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latin typeface="Arial"/>
                        </a:rPr>
                        <a:t> </a:t>
                      </a:r>
                    </a:p>
                  </a:txBody>
                  <a:tcPr marL="7557" marR="7557" marT="75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latin typeface="Arial"/>
                        </a:rPr>
                        <a:t> </a:t>
                      </a:r>
                    </a:p>
                  </a:txBody>
                  <a:tcPr marL="7557" marR="7557" marT="75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1140">
                <a:tc vMerge="1">
                  <a:txBody>
                    <a:bodyPr/>
                    <a:lstStyle/>
                    <a:p>
                      <a:endParaRPr lang="en-US"/>
                    </a:p>
                  </a:txBody>
                  <a:tcPr/>
                </a:tc>
                <a:tc>
                  <a:txBody>
                    <a:bodyPr/>
                    <a:lstStyle/>
                    <a:p>
                      <a:pPr algn="l" fontAlgn="t"/>
                      <a:r>
                        <a:rPr lang="en-US" sz="1400" b="0" i="0" u="none" strike="noStrike">
                          <a:solidFill>
                            <a:srgbClr val="000000"/>
                          </a:solidFill>
                          <a:latin typeface="Arial"/>
                        </a:rPr>
                        <a:t>Total</a:t>
                      </a:r>
                    </a:p>
                  </a:txBody>
                  <a:tcPr marL="7557" marR="7557" marT="755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400" b="0" i="0" u="none" strike="noStrike" dirty="0">
                          <a:solidFill>
                            <a:srgbClr val="000000"/>
                          </a:solidFill>
                          <a:latin typeface="Arial"/>
                        </a:rPr>
                        <a:t>985896012509.395</a:t>
                      </a:r>
                    </a:p>
                  </a:txBody>
                  <a:tcPr marL="7557" marR="7557" marT="755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400" b="0" i="0" u="none" strike="noStrike">
                          <a:solidFill>
                            <a:srgbClr val="000000"/>
                          </a:solidFill>
                          <a:latin typeface="Arial"/>
                        </a:rPr>
                        <a:t>199</a:t>
                      </a:r>
                    </a:p>
                  </a:txBody>
                  <a:tcPr marL="7557" marR="7557" marT="755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latin typeface="Arial"/>
                        </a:rPr>
                        <a:t> </a:t>
                      </a:r>
                    </a:p>
                  </a:txBody>
                  <a:tcPr marL="7557" marR="7557" marT="75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latin typeface="Arial"/>
                        </a:rPr>
                        <a:t> </a:t>
                      </a:r>
                    </a:p>
                  </a:txBody>
                  <a:tcPr marL="7557" marR="7557" marT="75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latin typeface="Arial"/>
                        </a:rPr>
                        <a:t> </a:t>
                      </a:r>
                    </a:p>
                  </a:txBody>
                  <a:tcPr marL="7557" marR="7557" marT="75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10" name="TextBox 9"/>
          <p:cNvSpPr txBox="1"/>
          <p:nvPr/>
        </p:nvSpPr>
        <p:spPr>
          <a:xfrm>
            <a:off x="0" y="5257800"/>
            <a:ext cx="9144000" cy="1384995"/>
          </a:xfrm>
          <a:prstGeom prst="rect">
            <a:avLst/>
          </a:prstGeom>
          <a:noFill/>
        </p:spPr>
        <p:txBody>
          <a:bodyPr wrap="square" rtlCol="0">
            <a:spAutoFit/>
          </a:bodyPr>
          <a:lstStyle/>
          <a:p>
            <a:r>
              <a:rPr lang="en-US" sz="2400" dirty="0" smtClean="0">
                <a:solidFill>
                  <a:srgbClr val="FF0000"/>
                </a:solidFill>
              </a:rPr>
              <a:t>Overall significance of regression model:</a:t>
            </a:r>
          </a:p>
          <a:p>
            <a:r>
              <a:rPr lang="en-US" sz="2000" dirty="0" smtClean="0"/>
              <a:t>The regression model used to predict the expenditure by three independent variables- outpatients, births, and payroll is statistical significant (F (3,196) = 2347.7, p-value = 0.000 &lt; 0.05)</a:t>
            </a:r>
            <a:endParaRPr lang="en-US" sz="2000" dirty="0"/>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4047310463"/>
              </p:ext>
            </p:extLst>
          </p:nvPr>
        </p:nvGraphicFramePr>
        <p:xfrm>
          <a:off x="228600" y="76200"/>
          <a:ext cx="8762999" cy="2176328"/>
        </p:xfrm>
        <a:graphic>
          <a:graphicData uri="http://schemas.openxmlformats.org/drawingml/2006/table">
            <a:tbl>
              <a:tblPr/>
              <a:tblGrid>
                <a:gridCol w="486832"/>
                <a:gridCol w="2025294"/>
                <a:gridCol w="1139125"/>
                <a:gridCol w="973668"/>
                <a:gridCol w="1135945"/>
                <a:gridCol w="649112"/>
                <a:gridCol w="567973"/>
                <a:gridCol w="649112"/>
                <a:gridCol w="664917"/>
                <a:gridCol w="471021"/>
              </a:tblGrid>
              <a:tr h="122083">
                <a:tc gridSpan="10">
                  <a:txBody>
                    <a:bodyPr/>
                    <a:lstStyle/>
                    <a:p>
                      <a:pPr algn="ctr" fontAlgn="ctr"/>
                      <a:r>
                        <a:rPr lang="en-US" sz="1400" b="1" i="0" u="none" strike="noStrike" dirty="0" err="1">
                          <a:solidFill>
                            <a:srgbClr val="000000"/>
                          </a:solidFill>
                          <a:latin typeface="Arial Bold"/>
                        </a:rPr>
                        <a:t>Coefficients</a:t>
                      </a:r>
                      <a:r>
                        <a:rPr lang="en-US" sz="1400" b="1" i="0" u="none" strike="noStrike" baseline="30000" dirty="0" err="1">
                          <a:solidFill>
                            <a:srgbClr val="000000"/>
                          </a:solidFill>
                          <a:latin typeface="Arial Bold"/>
                        </a:rPr>
                        <a:t>a</a:t>
                      </a:r>
                      <a:endParaRPr lang="en-US" sz="1400" b="1" i="0" u="none" strike="noStrike" dirty="0">
                        <a:solidFill>
                          <a:srgbClr val="000000"/>
                        </a:solidFill>
                        <a:latin typeface="Arial Bold"/>
                      </a:endParaRPr>
                    </a:p>
                  </a:txBody>
                  <a:tcPr marL="6104" marR="6104" marT="61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01437">
                <a:tc rowSpan="2" gridSpan="2">
                  <a:txBody>
                    <a:bodyPr/>
                    <a:lstStyle/>
                    <a:p>
                      <a:pPr algn="l" fontAlgn="b"/>
                      <a:r>
                        <a:rPr lang="en-US" sz="1400" b="0" i="0" u="none" strike="noStrike">
                          <a:solidFill>
                            <a:srgbClr val="000000"/>
                          </a:solidFill>
                          <a:latin typeface="Arial"/>
                        </a:rPr>
                        <a:t>Model</a:t>
                      </a:r>
                    </a:p>
                  </a:txBody>
                  <a:tcPr marL="6104" marR="6104" marT="61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hMerge="1">
                  <a:txBody>
                    <a:bodyPr/>
                    <a:lstStyle/>
                    <a:p>
                      <a:endParaRPr lang="en-US"/>
                    </a:p>
                  </a:txBody>
                  <a:tcPr/>
                </a:tc>
                <a:tc gridSpan="2">
                  <a:txBody>
                    <a:bodyPr/>
                    <a:lstStyle/>
                    <a:p>
                      <a:pPr algn="ctr" fontAlgn="b"/>
                      <a:r>
                        <a:rPr lang="en-US" sz="1400" b="0" i="0" u="none" strike="noStrike">
                          <a:solidFill>
                            <a:srgbClr val="000000"/>
                          </a:solidFill>
                          <a:latin typeface="Arial"/>
                        </a:rPr>
                        <a:t>Unstandardized Coefficients</a:t>
                      </a:r>
                    </a:p>
                  </a:txBody>
                  <a:tcPr marL="6104" marR="6104" marT="61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ctr" fontAlgn="b"/>
                      <a:r>
                        <a:rPr lang="en-US" sz="1400" b="0" i="0" u="none" strike="noStrike">
                          <a:solidFill>
                            <a:srgbClr val="000000"/>
                          </a:solidFill>
                          <a:latin typeface="Arial"/>
                        </a:rPr>
                        <a:t>Standardized Coefficients</a:t>
                      </a:r>
                    </a:p>
                  </a:txBody>
                  <a:tcPr marL="6104" marR="6104" marT="61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b"/>
                      <a:r>
                        <a:rPr lang="en-US" sz="1400" b="0" i="0" u="none" strike="noStrike">
                          <a:solidFill>
                            <a:srgbClr val="000000"/>
                          </a:solidFill>
                          <a:latin typeface="Arial"/>
                        </a:rPr>
                        <a:t>t</a:t>
                      </a:r>
                    </a:p>
                  </a:txBody>
                  <a:tcPr marL="6104" marR="6104" marT="61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b"/>
                      <a:r>
                        <a:rPr lang="en-US" sz="1400" b="0" i="0" u="none" strike="noStrike">
                          <a:solidFill>
                            <a:srgbClr val="000000"/>
                          </a:solidFill>
                          <a:latin typeface="Arial"/>
                        </a:rPr>
                        <a:t>Sig.</a:t>
                      </a:r>
                    </a:p>
                  </a:txBody>
                  <a:tcPr marL="6104" marR="6104" marT="61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3">
                  <a:txBody>
                    <a:bodyPr/>
                    <a:lstStyle/>
                    <a:p>
                      <a:pPr algn="ctr" fontAlgn="b"/>
                      <a:r>
                        <a:rPr lang="en-US" sz="1400" b="0" i="0" u="none" strike="noStrike">
                          <a:solidFill>
                            <a:srgbClr val="000000"/>
                          </a:solidFill>
                          <a:latin typeface="Arial"/>
                        </a:rPr>
                        <a:t>Correlations</a:t>
                      </a:r>
                    </a:p>
                  </a:txBody>
                  <a:tcPr marL="6104" marR="6104" marT="61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201437">
                <a:tc gridSpan="2" vMerge="1">
                  <a:txBody>
                    <a:bodyPr/>
                    <a:lstStyle/>
                    <a:p>
                      <a:endParaRPr lang="en-US"/>
                    </a:p>
                  </a:txBody>
                  <a:tcPr/>
                </a:tc>
                <a:tc hMerge="1" vMerge="1">
                  <a:txBody>
                    <a:bodyPr/>
                    <a:lstStyle/>
                    <a:p>
                      <a:endParaRPr lang="en-US"/>
                    </a:p>
                  </a:txBody>
                  <a:tcPr/>
                </a:tc>
                <a:tc>
                  <a:txBody>
                    <a:bodyPr/>
                    <a:lstStyle/>
                    <a:p>
                      <a:pPr algn="ctr" fontAlgn="b"/>
                      <a:r>
                        <a:rPr lang="en-US" sz="1400" b="0" i="0" u="none" strike="noStrike">
                          <a:solidFill>
                            <a:srgbClr val="000000"/>
                          </a:solidFill>
                          <a:latin typeface="Arial"/>
                        </a:rPr>
                        <a:t>B</a:t>
                      </a:r>
                    </a:p>
                  </a:txBody>
                  <a:tcPr marL="6104" marR="6104" marT="61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Arial"/>
                        </a:rPr>
                        <a:t>Std. Error</a:t>
                      </a:r>
                    </a:p>
                  </a:txBody>
                  <a:tcPr marL="6104" marR="6104" marT="61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Arial"/>
                        </a:rPr>
                        <a:t>Beta</a:t>
                      </a:r>
                    </a:p>
                  </a:txBody>
                  <a:tcPr marL="6104" marR="6104" marT="61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c>
                  <a:txBody>
                    <a:bodyPr/>
                    <a:lstStyle/>
                    <a:p>
                      <a:pPr algn="ctr" fontAlgn="b"/>
                      <a:r>
                        <a:rPr lang="en-US" sz="1400" b="0" i="0" u="none" strike="noStrike">
                          <a:solidFill>
                            <a:srgbClr val="000000"/>
                          </a:solidFill>
                          <a:latin typeface="Arial"/>
                        </a:rPr>
                        <a:t>Zero-order</a:t>
                      </a:r>
                    </a:p>
                  </a:txBody>
                  <a:tcPr marL="6104" marR="6104" marT="61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Arial"/>
                        </a:rPr>
                        <a:t>Partial</a:t>
                      </a:r>
                    </a:p>
                  </a:txBody>
                  <a:tcPr marL="6104" marR="6104" marT="61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Arial"/>
                        </a:rPr>
                        <a:t>Part</a:t>
                      </a:r>
                    </a:p>
                  </a:txBody>
                  <a:tcPr marL="6104" marR="6104" marT="61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22083">
                <a:tc rowSpan="4">
                  <a:txBody>
                    <a:bodyPr/>
                    <a:lstStyle/>
                    <a:p>
                      <a:pPr algn="l" fontAlgn="t"/>
                      <a:r>
                        <a:rPr lang="en-US" sz="1400" b="0" i="0" u="none" strike="noStrike" dirty="0">
                          <a:solidFill>
                            <a:srgbClr val="000000"/>
                          </a:solidFill>
                          <a:latin typeface="Arial"/>
                        </a:rPr>
                        <a:t>1</a:t>
                      </a:r>
                    </a:p>
                  </a:txBody>
                  <a:tcPr marL="6104" marR="6104" marT="610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400" b="0" i="0" u="none" strike="noStrike" dirty="0">
                          <a:solidFill>
                            <a:srgbClr val="000000"/>
                          </a:solidFill>
                          <a:latin typeface="Arial"/>
                        </a:rPr>
                        <a:t>(Constant)</a:t>
                      </a:r>
                    </a:p>
                  </a:txBody>
                  <a:tcPr marL="6104" marR="6104" marT="610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400" b="0" i="0" u="none" strike="noStrike" dirty="0" smtClean="0">
                          <a:solidFill>
                            <a:srgbClr val="000000"/>
                          </a:solidFill>
                          <a:latin typeface="Arial"/>
                        </a:rPr>
                        <a:t>1068.1</a:t>
                      </a:r>
                      <a:endParaRPr lang="en-US" sz="1400" b="0" i="0" u="none" strike="noStrike" dirty="0">
                        <a:solidFill>
                          <a:srgbClr val="000000"/>
                        </a:solidFill>
                        <a:latin typeface="Arial"/>
                      </a:endParaRPr>
                    </a:p>
                  </a:txBody>
                  <a:tcPr marL="6104" marR="6104" marT="610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400" b="0" i="0" u="none" strike="noStrike">
                          <a:solidFill>
                            <a:srgbClr val="000000"/>
                          </a:solidFill>
                          <a:latin typeface="Arial"/>
                        </a:rPr>
                        <a:t>1170.264</a:t>
                      </a:r>
                    </a:p>
                  </a:txBody>
                  <a:tcPr marL="6104" marR="6104" marT="610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latin typeface="Arial"/>
                        </a:rPr>
                        <a:t> </a:t>
                      </a:r>
                    </a:p>
                  </a:txBody>
                  <a:tcPr marL="6104" marR="6104" marT="61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400" b="0" i="0" u="none" strike="noStrike">
                          <a:solidFill>
                            <a:srgbClr val="000000"/>
                          </a:solidFill>
                          <a:latin typeface="Arial"/>
                        </a:rPr>
                        <a:t>.913</a:t>
                      </a:r>
                    </a:p>
                  </a:txBody>
                  <a:tcPr marL="6104" marR="6104" marT="610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400" b="0" i="0" u="none" strike="noStrike">
                          <a:solidFill>
                            <a:srgbClr val="000000"/>
                          </a:solidFill>
                          <a:latin typeface="Arial"/>
                        </a:rPr>
                        <a:t>.363</a:t>
                      </a:r>
                    </a:p>
                  </a:txBody>
                  <a:tcPr marL="6104" marR="6104" marT="610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latin typeface="Arial"/>
                        </a:rPr>
                        <a:t> </a:t>
                      </a:r>
                    </a:p>
                  </a:txBody>
                  <a:tcPr marL="6104" marR="6104" marT="61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latin typeface="Arial"/>
                        </a:rPr>
                        <a:t> </a:t>
                      </a:r>
                    </a:p>
                  </a:txBody>
                  <a:tcPr marL="6104" marR="6104" marT="61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latin typeface="Arial"/>
                        </a:rPr>
                        <a:t> </a:t>
                      </a:r>
                    </a:p>
                  </a:txBody>
                  <a:tcPr marL="6104" marR="6104" marT="61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5332">
                <a:tc vMerge="1">
                  <a:txBody>
                    <a:bodyPr/>
                    <a:lstStyle/>
                    <a:p>
                      <a:endParaRPr lang="en-US"/>
                    </a:p>
                  </a:txBody>
                  <a:tcPr/>
                </a:tc>
                <a:tc>
                  <a:txBody>
                    <a:bodyPr/>
                    <a:lstStyle/>
                    <a:p>
                      <a:pPr algn="l" fontAlgn="t"/>
                      <a:r>
                        <a:rPr lang="en-US" sz="1400" b="0" i="0" u="none" strike="noStrike" dirty="0">
                          <a:solidFill>
                            <a:srgbClr val="000000"/>
                          </a:solidFill>
                          <a:latin typeface="Arial"/>
                        </a:rPr>
                        <a:t>Number of outpatients</a:t>
                      </a:r>
                    </a:p>
                  </a:txBody>
                  <a:tcPr marL="6104" marR="6104" marT="610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400" b="0" i="0" u="none" strike="noStrike" dirty="0">
                          <a:solidFill>
                            <a:srgbClr val="000000"/>
                          </a:solidFill>
                          <a:latin typeface="Arial"/>
                        </a:rPr>
                        <a:t>-.004</a:t>
                      </a:r>
                    </a:p>
                  </a:txBody>
                  <a:tcPr marL="6104" marR="6104" marT="610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solidFill>
                  </a:tcPr>
                </a:tc>
                <a:tc>
                  <a:txBody>
                    <a:bodyPr/>
                    <a:lstStyle/>
                    <a:p>
                      <a:pPr algn="r" fontAlgn="t"/>
                      <a:r>
                        <a:rPr lang="en-US" sz="1400" b="0" i="0" u="none" strike="noStrike">
                          <a:solidFill>
                            <a:srgbClr val="000000"/>
                          </a:solidFill>
                          <a:latin typeface="Arial"/>
                        </a:rPr>
                        <a:t>.009</a:t>
                      </a:r>
                    </a:p>
                  </a:txBody>
                  <a:tcPr marL="6104" marR="6104" marT="610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400" b="0" i="0" u="none" strike="noStrike" dirty="0">
                          <a:solidFill>
                            <a:srgbClr val="000000"/>
                          </a:solidFill>
                          <a:latin typeface="Arial"/>
                        </a:rPr>
                        <a:t>-.006</a:t>
                      </a:r>
                    </a:p>
                  </a:txBody>
                  <a:tcPr marL="6104" marR="6104" marT="610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solidFill>
                  </a:tcPr>
                </a:tc>
                <a:tc>
                  <a:txBody>
                    <a:bodyPr/>
                    <a:lstStyle/>
                    <a:p>
                      <a:pPr algn="r" fontAlgn="t"/>
                      <a:r>
                        <a:rPr lang="en-US" sz="1400" b="0" i="0" u="none" strike="noStrike">
                          <a:solidFill>
                            <a:srgbClr val="000000"/>
                          </a:solidFill>
                          <a:latin typeface="Arial"/>
                        </a:rPr>
                        <a:t>-.403</a:t>
                      </a:r>
                    </a:p>
                  </a:txBody>
                  <a:tcPr marL="6104" marR="6104" marT="610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400" b="0" i="0" u="none" strike="noStrike" dirty="0">
                          <a:solidFill>
                            <a:srgbClr val="000000"/>
                          </a:solidFill>
                          <a:latin typeface="Arial"/>
                        </a:rPr>
                        <a:t>.687</a:t>
                      </a:r>
                    </a:p>
                  </a:txBody>
                  <a:tcPr marL="6104" marR="6104" marT="610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solidFill>
                  </a:tcPr>
                </a:tc>
                <a:tc>
                  <a:txBody>
                    <a:bodyPr/>
                    <a:lstStyle/>
                    <a:p>
                      <a:pPr algn="r" fontAlgn="t"/>
                      <a:r>
                        <a:rPr lang="en-US" sz="1400" b="0" i="0" u="none" strike="noStrike">
                          <a:solidFill>
                            <a:srgbClr val="000000"/>
                          </a:solidFill>
                          <a:latin typeface="Arial"/>
                        </a:rPr>
                        <a:t>.629</a:t>
                      </a:r>
                    </a:p>
                  </a:txBody>
                  <a:tcPr marL="6104" marR="6104" marT="610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400" b="0" i="0" u="none" strike="noStrike">
                          <a:solidFill>
                            <a:srgbClr val="000000"/>
                          </a:solidFill>
                          <a:latin typeface="Arial"/>
                        </a:rPr>
                        <a:t>-.029</a:t>
                      </a:r>
                    </a:p>
                  </a:txBody>
                  <a:tcPr marL="6104" marR="6104" marT="610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400" b="0" i="0" u="none" strike="noStrike" dirty="0">
                          <a:solidFill>
                            <a:srgbClr val="000000"/>
                          </a:solidFill>
                          <a:latin typeface="Arial"/>
                        </a:rPr>
                        <a:t>-.005</a:t>
                      </a:r>
                    </a:p>
                  </a:txBody>
                  <a:tcPr marL="6104" marR="6104" marT="610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75000"/>
                      </a:schemeClr>
                    </a:solidFill>
                  </a:tcPr>
                </a:tc>
              </a:tr>
              <a:tr h="195332">
                <a:tc vMerge="1">
                  <a:txBody>
                    <a:bodyPr/>
                    <a:lstStyle/>
                    <a:p>
                      <a:endParaRPr lang="en-US"/>
                    </a:p>
                  </a:txBody>
                  <a:tcPr/>
                </a:tc>
                <a:tc>
                  <a:txBody>
                    <a:bodyPr/>
                    <a:lstStyle/>
                    <a:p>
                      <a:pPr algn="l" fontAlgn="t"/>
                      <a:r>
                        <a:rPr lang="en-US" sz="1400" b="0" i="0" u="none" strike="noStrike">
                          <a:solidFill>
                            <a:srgbClr val="000000"/>
                          </a:solidFill>
                          <a:latin typeface="Arial"/>
                        </a:rPr>
                        <a:t>Number of Births</a:t>
                      </a:r>
                    </a:p>
                  </a:txBody>
                  <a:tcPr marL="6104" marR="6104" marT="610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400" b="0" i="0" u="none" strike="noStrike" dirty="0" smtClean="0">
                          <a:solidFill>
                            <a:srgbClr val="000000"/>
                          </a:solidFill>
                          <a:latin typeface="Arial"/>
                        </a:rPr>
                        <a:t>7.7</a:t>
                      </a:r>
                      <a:endParaRPr lang="en-US" sz="1400" b="0" i="0" u="none" strike="noStrike" dirty="0">
                        <a:solidFill>
                          <a:srgbClr val="000000"/>
                        </a:solidFill>
                        <a:latin typeface="Arial"/>
                      </a:endParaRPr>
                    </a:p>
                  </a:txBody>
                  <a:tcPr marL="6104" marR="6104" marT="610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400" b="0" i="0" u="none" strike="noStrike">
                          <a:solidFill>
                            <a:srgbClr val="000000"/>
                          </a:solidFill>
                          <a:latin typeface="Arial"/>
                        </a:rPr>
                        <a:t>1.072</a:t>
                      </a:r>
                    </a:p>
                  </a:txBody>
                  <a:tcPr marL="6104" marR="6104" marT="610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400" b="0" i="0" u="none" strike="noStrike" dirty="0">
                          <a:solidFill>
                            <a:srgbClr val="000000"/>
                          </a:solidFill>
                          <a:latin typeface="Arial"/>
                        </a:rPr>
                        <a:t>.117</a:t>
                      </a:r>
                    </a:p>
                  </a:txBody>
                  <a:tcPr marL="6104" marR="6104" marT="610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solidFill>
                  </a:tcPr>
                </a:tc>
                <a:tc>
                  <a:txBody>
                    <a:bodyPr/>
                    <a:lstStyle/>
                    <a:p>
                      <a:pPr algn="r" fontAlgn="t"/>
                      <a:r>
                        <a:rPr lang="en-US" sz="1400" b="0" i="0" u="none" strike="noStrike">
                          <a:solidFill>
                            <a:srgbClr val="000000"/>
                          </a:solidFill>
                          <a:latin typeface="Arial"/>
                        </a:rPr>
                        <a:t>7.222</a:t>
                      </a:r>
                    </a:p>
                  </a:txBody>
                  <a:tcPr marL="6104" marR="6104" marT="610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400" b="0" i="0" u="none" strike="noStrike" dirty="0">
                          <a:solidFill>
                            <a:srgbClr val="000000"/>
                          </a:solidFill>
                          <a:latin typeface="Arial"/>
                        </a:rPr>
                        <a:t>.000</a:t>
                      </a:r>
                    </a:p>
                  </a:txBody>
                  <a:tcPr marL="6104" marR="6104" marT="610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solidFill>
                  </a:tcPr>
                </a:tc>
                <a:tc>
                  <a:txBody>
                    <a:bodyPr/>
                    <a:lstStyle/>
                    <a:p>
                      <a:pPr algn="r" fontAlgn="t"/>
                      <a:r>
                        <a:rPr lang="en-US" sz="1400" b="0" i="0" u="none" strike="noStrike">
                          <a:solidFill>
                            <a:srgbClr val="000000"/>
                          </a:solidFill>
                          <a:latin typeface="Arial"/>
                        </a:rPr>
                        <a:t>.713</a:t>
                      </a:r>
                    </a:p>
                  </a:txBody>
                  <a:tcPr marL="6104" marR="6104" marT="610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400" b="0" i="0" u="none" strike="noStrike">
                          <a:solidFill>
                            <a:srgbClr val="000000"/>
                          </a:solidFill>
                          <a:latin typeface="Arial"/>
                        </a:rPr>
                        <a:t>.458</a:t>
                      </a:r>
                    </a:p>
                  </a:txBody>
                  <a:tcPr marL="6104" marR="6104" marT="610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400" b="0" i="0" u="none" strike="noStrike" dirty="0">
                          <a:solidFill>
                            <a:srgbClr val="000000"/>
                          </a:solidFill>
                          <a:latin typeface="Arial"/>
                        </a:rPr>
                        <a:t>.085</a:t>
                      </a:r>
                    </a:p>
                  </a:txBody>
                  <a:tcPr marL="6104" marR="6104" marT="610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75000"/>
                      </a:schemeClr>
                    </a:solidFill>
                  </a:tcPr>
                </a:tc>
              </a:tr>
              <a:tr h="292999">
                <a:tc vMerge="1">
                  <a:txBody>
                    <a:bodyPr/>
                    <a:lstStyle/>
                    <a:p>
                      <a:endParaRPr lang="en-US"/>
                    </a:p>
                  </a:txBody>
                  <a:tcPr/>
                </a:tc>
                <a:tc>
                  <a:txBody>
                    <a:bodyPr/>
                    <a:lstStyle/>
                    <a:p>
                      <a:pPr algn="l" fontAlgn="t"/>
                      <a:r>
                        <a:rPr lang="en-US" sz="1400" b="0" i="0" u="none" strike="noStrike">
                          <a:solidFill>
                            <a:srgbClr val="000000"/>
                          </a:solidFill>
                          <a:latin typeface="Arial"/>
                        </a:rPr>
                        <a:t>Payroll expenditures in thousands</a:t>
                      </a:r>
                    </a:p>
                  </a:txBody>
                  <a:tcPr marL="6104" marR="6104" marT="610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400" b="0" i="0" u="none" strike="noStrike" dirty="0" smtClean="0">
                          <a:solidFill>
                            <a:srgbClr val="000000"/>
                          </a:solidFill>
                          <a:latin typeface="Arial"/>
                        </a:rPr>
                        <a:t>1.9</a:t>
                      </a:r>
                      <a:endParaRPr lang="en-US" sz="1400" b="0" i="0" u="none" strike="noStrike" dirty="0">
                        <a:solidFill>
                          <a:srgbClr val="000000"/>
                        </a:solidFill>
                        <a:latin typeface="Arial"/>
                      </a:endParaRPr>
                    </a:p>
                  </a:txBody>
                  <a:tcPr marL="6104" marR="6104" marT="610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400" b="0" i="0" u="none" strike="noStrike">
                          <a:solidFill>
                            <a:srgbClr val="000000"/>
                          </a:solidFill>
                          <a:latin typeface="Arial"/>
                        </a:rPr>
                        <a:t>.037</a:t>
                      </a:r>
                    </a:p>
                  </a:txBody>
                  <a:tcPr marL="6104" marR="6104" marT="610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400" b="0" i="0" u="none" strike="noStrike" dirty="0">
                          <a:solidFill>
                            <a:srgbClr val="000000"/>
                          </a:solidFill>
                          <a:latin typeface="Arial"/>
                        </a:rPr>
                        <a:t>.909</a:t>
                      </a:r>
                    </a:p>
                  </a:txBody>
                  <a:tcPr marL="6104" marR="6104" marT="610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solidFill>
                  </a:tcPr>
                </a:tc>
                <a:tc>
                  <a:txBody>
                    <a:bodyPr/>
                    <a:lstStyle/>
                    <a:p>
                      <a:pPr algn="r" fontAlgn="t"/>
                      <a:r>
                        <a:rPr lang="en-US" sz="1400" b="0" i="0" u="none" strike="noStrike">
                          <a:solidFill>
                            <a:srgbClr val="000000"/>
                          </a:solidFill>
                          <a:latin typeface="Arial"/>
                        </a:rPr>
                        <a:t>53.111</a:t>
                      </a:r>
                    </a:p>
                  </a:txBody>
                  <a:tcPr marL="6104" marR="6104" marT="610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400" b="0" i="0" u="none" strike="noStrike" dirty="0">
                          <a:solidFill>
                            <a:srgbClr val="000000"/>
                          </a:solidFill>
                          <a:latin typeface="Arial"/>
                        </a:rPr>
                        <a:t>.000</a:t>
                      </a:r>
                    </a:p>
                  </a:txBody>
                  <a:tcPr marL="6104" marR="6104" marT="610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400" b="0" i="0" u="none" strike="noStrike">
                          <a:solidFill>
                            <a:srgbClr val="000000"/>
                          </a:solidFill>
                          <a:latin typeface="Arial"/>
                        </a:rPr>
                        <a:t>.983</a:t>
                      </a:r>
                    </a:p>
                  </a:txBody>
                  <a:tcPr marL="6104" marR="6104" marT="610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400" b="0" i="0" u="none" strike="noStrike">
                          <a:solidFill>
                            <a:srgbClr val="000000"/>
                          </a:solidFill>
                          <a:latin typeface="Arial"/>
                        </a:rPr>
                        <a:t>.967</a:t>
                      </a:r>
                    </a:p>
                  </a:txBody>
                  <a:tcPr marL="6104" marR="6104" marT="610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400" b="0" i="0" u="none" strike="noStrike" dirty="0">
                          <a:solidFill>
                            <a:srgbClr val="000000"/>
                          </a:solidFill>
                          <a:latin typeface="Arial"/>
                        </a:rPr>
                        <a:t>.624</a:t>
                      </a:r>
                    </a:p>
                  </a:txBody>
                  <a:tcPr marL="6104" marR="6104" marT="610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75000"/>
                      </a:schemeClr>
                    </a:solidFill>
                  </a:tcPr>
                </a:tc>
              </a:tr>
            </a:tbl>
          </a:graphicData>
        </a:graphic>
      </p:graphicFrame>
      <p:sp>
        <p:nvSpPr>
          <p:cNvPr id="3" name="TextBox 2"/>
          <p:cNvSpPr txBox="1"/>
          <p:nvPr/>
        </p:nvSpPr>
        <p:spPr>
          <a:xfrm>
            <a:off x="228600" y="2514600"/>
            <a:ext cx="8915400" cy="2000548"/>
          </a:xfrm>
          <a:prstGeom prst="rect">
            <a:avLst/>
          </a:prstGeom>
          <a:noFill/>
        </p:spPr>
        <p:txBody>
          <a:bodyPr wrap="square" rtlCol="0">
            <a:spAutoFit/>
          </a:bodyPr>
          <a:lstStyle/>
          <a:p>
            <a:r>
              <a:rPr lang="en-US" sz="2400" dirty="0" smtClean="0">
                <a:solidFill>
                  <a:srgbClr val="FF0000"/>
                </a:solidFill>
              </a:rPr>
              <a:t>Interpretation of regression coefficients</a:t>
            </a:r>
          </a:p>
          <a:p>
            <a:endParaRPr lang="en-US" sz="2000" dirty="0" smtClean="0"/>
          </a:p>
          <a:p>
            <a:r>
              <a:rPr lang="en-US" sz="2000" dirty="0" smtClean="0">
                <a:solidFill>
                  <a:srgbClr val="FF0000"/>
                </a:solidFill>
              </a:rPr>
              <a:t>The regression coefficient of outpatients is -0.004,</a:t>
            </a:r>
            <a:r>
              <a:rPr lang="en-US" sz="2000" dirty="0" smtClean="0"/>
              <a:t> indicate that as the outpatients is increased by 1 then expenditure is decreased by 0.004 thousands. The relationship between outpatients and expenditure is not significant (p-value = 0.687 &gt; 0.05, SE = 0.009).  </a:t>
            </a:r>
            <a:endParaRPr lang="en-US" sz="2000" dirty="0"/>
          </a:p>
        </p:txBody>
      </p:sp>
      <p:sp>
        <p:nvSpPr>
          <p:cNvPr id="4" name="TextBox 3"/>
          <p:cNvSpPr txBox="1"/>
          <p:nvPr/>
        </p:nvSpPr>
        <p:spPr>
          <a:xfrm>
            <a:off x="152400" y="4572000"/>
            <a:ext cx="8915400" cy="1015663"/>
          </a:xfrm>
          <a:prstGeom prst="rect">
            <a:avLst/>
          </a:prstGeom>
          <a:noFill/>
        </p:spPr>
        <p:txBody>
          <a:bodyPr wrap="square" rtlCol="0">
            <a:spAutoFit/>
          </a:bodyPr>
          <a:lstStyle/>
          <a:p>
            <a:r>
              <a:rPr lang="en-US" sz="2000" dirty="0" smtClean="0">
                <a:solidFill>
                  <a:srgbClr val="FF0000"/>
                </a:solidFill>
              </a:rPr>
              <a:t>The regression coefficient of birth is 7.7,</a:t>
            </a:r>
            <a:r>
              <a:rPr lang="en-US" sz="2000" dirty="0" smtClean="0"/>
              <a:t> indicate that as the Birth is increased by 1 then expenditure is increased by 7.7 thousands. The relationship between birth and expenditure is significant (p-value = 0.000 &lt; 0.05, SE = 1.072).  </a:t>
            </a:r>
            <a:endParaRPr lang="en-US" sz="2000" dirty="0"/>
          </a:p>
        </p:txBody>
      </p:sp>
      <p:sp>
        <p:nvSpPr>
          <p:cNvPr id="5" name="TextBox 4"/>
          <p:cNvSpPr txBox="1"/>
          <p:nvPr/>
        </p:nvSpPr>
        <p:spPr>
          <a:xfrm>
            <a:off x="152400" y="5715000"/>
            <a:ext cx="8915400" cy="1015663"/>
          </a:xfrm>
          <a:prstGeom prst="rect">
            <a:avLst/>
          </a:prstGeom>
          <a:noFill/>
        </p:spPr>
        <p:txBody>
          <a:bodyPr wrap="square" rtlCol="0">
            <a:spAutoFit/>
          </a:bodyPr>
          <a:lstStyle/>
          <a:p>
            <a:r>
              <a:rPr lang="en-US" sz="2000" dirty="0" smtClean="0">
                <a:solidFill>
                  <a:srgbClr val="FF0000"/>
                </a:solidFill>
              </a:rPr>
              <a:t>The regression coefficient of Payroll is 1.9,</a:t>
            </a:r>
            <a:r>
              <a:rPr lang="en-US" sz="2000" dirty="0" smtClean="0"/>
              <a:t> indicate that as the payroll is increased by 1 thousands then expenditure is increased by  1.9 thousands. The relationship between payroll and expenditure is significant (p-value = 0.000 &lt; 0.05, SE =  0.037).  </a:t>
            </a:r>
            <a:endParaRPr lang="en-US" sz="2000"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228600" y="109672"/>
          <a:ext cx="8762999" cy="2176328"/>
        </p:xfrm>
        <a:graphic>
          <a:graphicData uri="http://schemas.openxmlformats.org/drawingml/2006/table">
            <a:tbl>
              <a:tblPr/>
              <a:tblGrid>
                <a:gridCol w="486832"/>
                <a:gridCol w="2025294"/>
                <a:gridCol w="1139125"/>
                <a:gridCol w="973668"/>
                <a:gridCol w="1135945"/>
                <a:gridCol w="649112"/>
                <a:gridCol w="567973"/>
                <a:gridCol w="649112"/>
                <a:gridCol w="664917"/>
                <a:gridCol w="471021"/>
              </a:tblGrid>
              <a:tr h="122083">
                <a:tc gridSpan="10">
                  <a:txBody>
                    <a:bodyPr/>
                    <a:lstStyle/>
                    <a:p>
                      <a:pPr algn="ctr" fontAlgn="ctr"/>
                      <a:r>
                        <a:rPr lang="en-US" sz="1400" b="1" i="0" u="none" strike="noStrike" dirty="0" err="1">
                          <a:solidFill>
                            <a:srgbClr val="000000"/>
                          </a:solidFill>
                          <a:latin typeface="Arial Bold"/>
                        </a:rPr>
                        <a:t>Coefficients</a:t>
                      </a:r>
                      <a:r>
                        <a:rPr lang="en-US" sz="1400" b="1" i="0" u="none" strike="noStrike" baseline="30000" dirty="0" err="1">
                          <a:solidFill>
                            <a:srgbClr val="000000"/>
                          </a:solidFill>
                          <a:latin typeface="Arial Bold"/>
                        </a:rPr>
                        <a:t>a</a:t>
                      </a:r>
                      <a:endParaRPr lang="en-US" sz="1400" b="1" i="0" u="none" strike="noStrike" dirty="0">
                        <a:solidFill>
                          <a:srgbClr val="000000"/>
                        </a:solidFill>
                        <a:latin typeface="Arial Bold"/>
                      </a:endParaRPr>
                    </a:p>
                  </a:txBody>
                  <a:tcPr marL="6104" marR="6104" marT="61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01437">
                <a:tc rowSpan="2" gridSpan="2">
                  <a:txBody>
                    <a:bodyPr/>
                    <a:lstStyle/>
                    <a:p>
                      <a:pPr algn="l" fontAlgn="b"/>
                      <a:r>
                        <a:rPr lang="en-US" sz="1400" b="0" i="0" u="none" strike="noStrike">
                          <a:solidFill>
                            <a:srgbClr val="000000"/>
                          </a:solidFill>
                          <a:latin typeface="Arial"/>
                        </a:rPr>
                        <a:t>Model</a:t>
                      </a:r>
                    </a:p>
                  </a:txBody>
                  <a:tcPr marL="6104" marR="6104" marT="61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hMerge="1">
                  <a:txBody>
                    <a:bodyPr/>
                    <a:lstStyle/>
                    <a:p>
                      <a:endParaRPr lang="en-US"/>
                    </a:p>
                  </a:txBody>
                  <a:tcPr/>
                </a:tc>
                <a:tc gridSpan="2">
                  <a:txBody>
                    <a:bodyPr/>
                    <a:lstStyle/>
                    <a:p>
                      <a:pPr algn="ctr" fontAlgn="b"/>
                      <a:r>
                        <a:rPr lang="en-US" sz="1400" b="0" i="0" u="none" strike="noStrike">
                          <a:solidFill>
                            <a:srgbClr val="000000"/>
                          </a:solidFill>
                          <a:latin typeface="Arial"/>
                        </a:rPr>
                        <a:t>Unstandardized Coefficients</a:t>
                      </a:r>
                    </a:p>
                  </a:txBody>
                  <a:tcPr marL="6104" marR="6104" marT="61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ctr" fontAlgn="b"/>
                      <a:r>
                        <a:rPr lang="en-US" sz="1400" b="0" i="0" u="none" strike="noStrike">
                          <a:solidFill>
                            <a:srgbClr val="000000"/>
                          </a:solidFill>
                          <a:latin typeface="Arial"/>
                        </a:rPr>
                        <a:t>Standardized Coefficients</a:t>
                      </a:r>
                    </a:p>
                  </a:txBody>
                  <a:tcPr marL="6104" marR="6104" marT="61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b"/>
                      <a:r>
                        <a:rPr lang="en-US" sz="1400" b="0" i="0" u="none" strike="noStrike">
                          <a:solidFill>
                            <a:srgbClr val="000000"/>
                          </a:solidFill>
                          <a:latin typeface="Arial"/>
                        </a:rPr>
                        <a:t>t</a:t>
                      </a:r>
                    </a:p>
                  </a:txBody>
                  <a:tcPr marL="6104" marR="6104" marT="61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b"/>
                      <a:r>
                        <a:rPr lang="en-US" sz="1400" b="0" i="0" u="none" strike="noStrike">
                          <a:solidFill>
                            <a:srgbClr val="000000"/>
                          </a:solidFill>
                          <a:latin typeface="Arial"/>
                        </a:rPr>
                        <a:t>Sig.</a:t>
                      </a:r>
                    </a:p>
                  </a:txBody>
                  <a:tcPr marL="6104" marR="6104" marT="61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3">
                  <a:txBody>
                    <a:bodyPr/>
                    <a:lstStyle/>
                    <a:p>
                      <a:pPr algn="ctr" fontAlgn="b"/>
                      <a:r>
                        <a:rPr lang="en-US" sz="1400" b="0" i="0" u="none" strike="noStrike">
                          <a:solidFill>
                            <a:srgbClr val="000000"/>
                          </a:solidFill>
                          <a:latin typeface="Arial"/>
                        </a:rPr>
                        <a:t>Correlations</a:t>
                      </a:r>
                    </a:p>
                  </a:txBody>
                  <a:tcPr marL="6104" marR="6104" marT="61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201437">
                <a:tc gridSpan="2" vMerge="1">
                  <a:txBody>
                    <a:bodyPr/>
                    <a:lstStyle/>
                    <a:p>
                      <a:endParaRPr lang="en-US"/>
                    </a:p>
                  </a:txBody>
                  <a:tcPr/>
                </a:tc>
                <a:tc hMerge="1" vMerge="1">
                  <a:txBody>
                    <a:bodyPr/>
                    <a:lstStyle/>
                    <a:p>
                      <a:endParaRPr lang="en-US"/>
                    </a:p>
                  </a:txBody>
                  <a:tcPr/>
                </a:tc>
                <a:tc>
                  <a:txBody>
                    <a:bodyPr/>
                    <a:lstStyle/>
                    <a:p>
                      <a:pPr algn="ctr" fontAlgn="b"/>
                      <a:r>
                        <a:rPr lang="en-US" sz="1400" b="0" i="0" u="none" strike="noStrike">
                          <a:solidFill>
                            <a:srgbClr val="000000"/>
                          </a:solidFill>
                          <a:latin typeface="Arial"/>
                        </a:rPr>
                        <a:t>B</a:t>
                      </a:r>
                    </a:p>
                  </a:txBody>
                  <a:tcPr marL="6104" marR="6104" marT="61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Arial"/>
                        </a:rPr>
                        <a:t>Std. Error</a:t>
                      </a:r>
                    </a:p>
                  </a:txBody>
                  <a:tcPr marL="6104" marR="6104" marT="61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Arial"/>
                        </a:rPr>
                        <a:t>Beta</a:t>
                      </a:r>
                    </a:p>
                  </a:txBody>
                  <a:tcPr marL="6104" marR="6104" marT="61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c>
                  <a:txBody>
                    <a:bodyPr/>
                    <a:lstStyle/>
                    <a:p>
                      <a:pPr algn="ctr" fontAlgn="b"/>
                      <a:r>
                        <a:rPr lang="en-US" sz="1400" b="0" i="0" u="none" strike="noStrike">
                          <a:solidFill>
                            <a:srgbClr val="000000"/>
                          </a:solidFill>
                          <a:latin typeface="Arial"/>
                        </a:rPr>
                        <a:t>Zero-order</a:t>
                      </a:r>
                    </a:p>
                  </a:txBody>
                  <a:tcPr marL="6104" marR="6104" marT="61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Arial"/>
                        </a:rPr>
                        <a:t>Partial</a:t>
                      </a:r>
                    </a:p>
                  </a:txBody>
                  <a:tcPr marL="6104" marR="6104" marT="61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Arial"/>
                        </a:rPr>
                        <a:t>Part</a:t>
                      </a:r>
                    </a:p>
                  </a:txBody>
                  <a:tcPr marL="6104" marR="6104" marT="61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22083">
                <a:tc rowSpan="4">
                  <a:txBody>
                    <a:bodyPr/>
                    <a:lstStyle/>
                    <a:p>
                      <a:pPr algn="l" fontAlgn="t"/>
                      <a:r>
                        <a:rPr lang="en-US" sz="1400" b="0" i="0" u="none" strike="noStrike" dirty="0">
                          <a:solidFill>
                            <a:srgbClr val="000000"/>
                          </a:solidFill>
                          <a:latin typeface="Arial"/>
                        </a:rPr>
                        <a:t>1</a:t>
                      </a:r>
                    </a:p>
                  </a:txBody>
                  <a:tcPr marL="6104" marR="6104" marT="610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400" b="0" i="0" u="none" strike="noStrike" dirty="0">
                          <a:solidFill>
                            <a:srgbClr val="000000"/>
                          </a:solidFill>
                          <a:latin typeface="Arial"/>
                        </a:rPr>
                        <a:t>(Constant)</a:t>
                      </a:r>
                    </a:p>
                  </a:txBody>
                  <a:tcPr marL="6104" marR="6104" marT="610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400" b="0" i="0" u="none" strike="noStrike" dirty="0" smtClean="0">
                          <a:solidFill>
                            <a:srgbClr val="000000"/>
                          </a:solidFill>
                          <a:latin typeface="Arial"/>
                        </a:rPr>
                        <a:t>1068.1</a:t>
                      </a:r>
                      <a:endParaRPr lang="en-US" sz="1400" b="0" i="0" u="none" strike="noStrike" dirty="0">
                        <a:solidFill>
                          <a:srgbClr val="000000"/>
                        </a:solidFill>
                        <a:latin typeface="Arial"/>
                      </a:endParaRPr>
                    </a:p>
                  </a:txBody>
                  <a:tcPr marL="6104" marR="6104" marT="610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400" b="0" i="0" u="none" strike="noStrike">
                          <a:solidFill>
                            <a:srgbClr val="000000"/>
                          </a:solidFill>
                          <a:latin typeface="Arial"/>
                        </a:rPr>
                        <a:t>1170.264</a:t>
                      </a:r>
                    </a:p>
                  </a:txBody>
                  <a:tcPr marL="6104" marR="6104" marT="610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latin typeface="Arial"/>
                        </a:rPr>
                        <a:t> </a:t>
                      </a:r>
                    </a:p>
                  </a:txBody>
                  <a:tcPr marL="6104" marR="6104" marT="61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400" b="0" i="0" u="none" strike="noStrike">
                          <a:solidFill>
                            <a:srgbClr val="000000"/>
                          </a:solidFill>
                          <a:latin typeface="Arial"/>
                        </a:rPr>
                        <a:t>.913</a:t>
                      </a:r>
                    </a:p>
                  </a:txBody>
                  <a:tcPr marL="6104" marR="6104" marT="610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400" b="0" i="0" u="none" strike="noStrike">
                          <a:solidFill>
                            <a:srgbClr val="000000"/>
                          </a:solidFill>
                          <a:latin typeface="Arial"/>
                        </a:rPr>
                        <a:t>.363</a:t>
                      </a:r>
                    </a:p>
                  </a:txBody>
                  <a:tcPr marL="6104" marR="6104" marT="610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latin typeface="Arial"/>
                        </a:rPr>
                        <a:t> </a:t>
                      </a:r>
                    </a:p>
                  </a:txBody>
                  <a:tcPr marL="6104" marR="6104" marT="61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latin typeface="Arial"/>
                        </a:rPr>
                        <a:t> </a:t>
                      </a:r>
                    </a:p>
                  </a:txBody>
                  <a:tcPr marL="6104" marR="6104" marT="61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latin typeface="Arial"/>
                        </a:rPr>
                        <a:t> </a:t>
                      </a:r>
                    </a:p>
                  </a:txBody>
                  <a:tcPr marL="6104" marR="6104" marT="61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5332">
                <a:tc vMerge="1">
                  <a:txBody>
                    <a:bodyPr/>
                    <a:lstStyle/>
                    <a:p>
                      <a:endParaRPr lang="en-US"/>
                    </a:p>
                  </a:txBody>
                  <a:tcPr/>
                </a:tc>
                <a:tc>
                  <a:txBody>
                    <a:bodyPr/>
                    <a:lstStyle/>
                    <a:p>
                      <a:pPr algn="l" fontAlgn="t"/>
                      <a:r>
                        <a:rPr lang="en-US" sz="1400" b="0" i="0" u="none" strike="noStrike" dirty="0">
                          <a:solidFill>
                            <a:srgbClr val="000000"/>
                          </a:solidFill>
                          <a:latin typeface="Arial"/>
                        </a:rPr>
                        <a:t>Number of outpatients</a:t>
                      </a:r>
                    </a:p>
                  </a:txBody>
                  <a:tcPr marL="6104" marR="6104" marT="610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400" b="0" i="0" u="none" strike="noStrike">
                          <a:solidFill>
                            <a:srgbClr val="000000"/>
                          </a:solidFill>
                          <a:latin typeface="Arial"/>
                        </a:rPr>
                        <a:t>-.004</a:t>
                      </a:r>
                    </a:p>
                  </a:txBody>
                  <a:tcPr marL="6104" marR="6104" marT="610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400" b="0" i="0" u="none" strike="noStrike" dirty="0">
                          <a:solidFill>
                            <a:srgbClr val="000000"/>
                          </a:solidFill>
                          <a:latin typeface="Arial"/>
                        </a:rPr>
                        <a:t>.009</a:t>
                      </a:r>
                    </a:p>
                  </a:txBody>
                  <a:tcPr marL="6104" marR="6104" marT="610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400" b="0" i="0" u="none" strike="noStrike" dirty="0">
                          <a:solidFill>
                            <a:srgbClr val="000000"/>
                          </a:solidFill>
                          <a:latin typeface="Arial"/>
                        </a:rPr>
                        <a:t>-.006</a:t>
                      </a:r>
                    </a:p>
                  </a:txBody>
                  <a:tcPr marL="6104" marR="6104" marT="610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400" b="0" i="0" u="none" strike="noStrike">
                          <a:solidFill>
                            <a:srgbClr val="000000"/>
                          </a:solidFill>
                          <a:latin typeface="Arial"/>
                        </a:rPr>
                        <a:t>-.403</a:t>
                      </a:r>
                    </a:p>
                  </a:txBody>
                  <a:tcPr marL="6104" marR="6104" marT="610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400" b="0" i="0" u="none" strike="noStrike">
                          <a:solidFill>
                            <a:srgbClr val="000000"/>
                          </a:solidFill>
                          <a:latin typeface="Arial"/>
                        </a:rPr>
                        <a:t>.687</a:t>
                      </a:r>
                    </a:p>
                  </a:txBody>
                  <a:tcPr marL="6104" marR="6104" marT="610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400" b="0" i="0" u="none" strike="noStrike">
                          <a:solidFill>
                            <a:srgbClr val="000000"/>
                          </a:solidFill>
                          <a:latin typeface="Arial"/>
                        </a:rPr>
                        <a:t>.629</a:t>
                      </a:r>
                    </a:p>
                  </a:txBody>
                  <a:tcPr marL="6104" marR="6104" marT="610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400" b="0" i="0" u="none" strike="noStrike">
                          <a:solidFill>
                            <a:srgbClr val="000000"/>
                          </a:solidFill>
                          <a:latin typeface="Arial"/>
                        </a:rPr>
                        <a:t>-.029</a:t>
                      </a:r>
                    </a:p>
                  </a:txBody>
                  <a:tcPr marL="6104" marR="6104" marT="610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400" b="0" i="0" u="none" strike="noStrike">
                          <a:solidFill>
                            <a:srgbClr val="000000"/>
                          </a:solidFill>
                          <a:latin typeface="Arial"/>
                        </a:rPr>
                        <a:t>-.005</a:t>
                      </a:r>
                    </a:p>
                  </a:txBody>
                  <a:tcPr marL="6104" marR="6104" marT="610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5332">
                <a:tc vMerge="1">
                  <a:txBody>
                    <a:bodyPr/>
                    <a:lstStyle/>
                    <a:p>
                      <a:endParaRPr lang="en-US"/>
                    </a:p>
                  </a:txBody>
                  <a:tcPr/>
                </a:tc>
                <a:tc>
                  <a:txBody>
                    <a:bodyPr/>
                    <a:lstStyle/>
                    <a:p>
                      <a:pPr algn="l" fontAlgn="t"/>
                      <a:r>
                        <a:rPr lang="en-US" sz="1400" b="0" i="0" u="none" strike="noStrike">
                          <a:solidFill>
                            <a:srgbClr val="000000"/>
                          </a:solidFill>
                          <a:latin typeface="Arial"/>
                        </a:rPr>
                        <a:t>Number of Births</a:t>
                      </a:r>
                    </a:p>
                  </a:txBody>
                  <a:tcPr marL="6104" marR="6104" marT="610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400" b="0" i="0" u="none" strike="noStrike" dirty="0" smtClean="0">
                          <a:solidFill>
                            <a:srgbClr val="000000"/>
                          </a:solidFill>
                          <a:latin typeface="Arial"/>
                        </a:rPr>
                        <a:t>7.7</a:t>
                      </a:r>
                      <a:endParaRPr lang="en-US" sz="1400" b="0" i="0" u="none" strike="noStrike" dirty="0">
                        <a:solidFill>
                          <a:srgbClr val="000000"/>
                        </a:solidFill>
                        <a:latin typeface="Arial"/>
                      </a:endParaRPr>
                    </a:p>
                  </a:txBody>
                  <a:tcPr marL="6104" marR="6104" marT="610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400" b="0" i="0" u="none" strike="noStrike">
                          <a:solidFill>
                            <a:srgbClr val="000000"/>
                          </a:solidFill>
                          <a:latin typeface="Arial"/>
                        </a:rPr>
                        <a:t>1.072</a:t>
                      </a:r>
                    </a:p>
                  </a:txBody>
                  <a:tcPr marL="6104" marR="6104" marT="610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400" b="0" i="0" u="none" strike="noStrike" dirty="0">
                          <a:solidFill>
                            <a:srgbClr val="000000"/>
                          </a:solidFill>
                          <a:latin typeface="Arial"/>
                        </a:rPr>
                        <a:t>.117</a:t>
                      </a:r>
                    </a:p>
                  </a:txBody>
                  <a:tcPr marL="6104" marR="6104" marT="610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400" b="0" i="0" u="none" strike="noStrike">
                          <a:solidFill>
                            <a:srgbClr val="000000"/>
                          </a:solidFill>
                          <a:latin typeface="Arial"/>
                        </a:rPr>
                        <a:t>7.222</a:t>
                      </a:r>
                    </a:p>
                  </a:txBody>
                  <a:tcPr marL="6104" marR="6104" marT="610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400" b="0" i="0" u="none" strike="noStrike">
                          <a:solidFill>
                            <a:srgbClr val="000000"/>
                          </a:solidFill>
                          <a:latin typeface="Arial"/>
                        </a:rPr>
                        <a:t>.000</a:t>
                      </a:r>
                    </a:p>
                  </a:txBody>
                  <a:tcPr marL="6104" marR="6104" marT="610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400" b="0" i="0" u="none" strike="noStrike">
                          <a:solidFill>
                            <a:srgbClr val="000000"/>
                          </a:solidFill>
                          <a:latin typeface="Arial"/>
                        </a:rPr>
                        <a:t>.713</a:t>
                      </a:r>
                    </a:p>
                  </a:txBody>
                  <a:tcPr marL="6104" marR="6104" marT="610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400" b="0" i="0" u="none" strike="noStrike">
                          <a:solidFill>
                            <a:srgbClr val="000000"/>
                          </a:solidFill>
                          <a:latin typeface="Arial"/>
                        </a:rPr>
                        <a:t>.458</a:t>
                      </a:r>
                    </a:p>
                  </a:txBody>
                  <a:tcPr marL="6104" marR="6104" marT="610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400" b="0" i="0" u="none" strike="noStrike">
                          <a:solidFill>
                            <a:srgbClr val="000000"/>
                          </a:solidFill>
                          <a:latin typeface="Arial"/>
                        </a:rPr>
                        <a:t>.085</a:t>
                      </a:r>
                    </a:p>
                  </a:txBody>
                  <a:tcPr marL="6104" marR="6104" marT="610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2999">
                <a:tc vMerge="1">
                  <a:txBody>
                    <a:bodyPr/>
                    <a:lstStyle/>
                    <a:p>
                      <a:endParaRPr lang="en-US"/>
                    </a:p>
                  </a:txBody>
                  <a:tcPr/>
                </a:tc>
                <a:tc>
                  <a:txBody>
                    <a:bodyPr/>
                    <a:lstStyle/>
                    <a:p>
                      <a:pPr algn="l" fontAlgn="t"/>
                      <a:r>
                        <a:rPr lang="en-US" sz="1400" b="0" i="0" u="none" strike="noStrike">
                          <a:solidFill>
                            <a:srgbClr val="000000"/>
                          </a:solidFill>
                          <a:latin typeface="Arial"/>
                        </a:rPr>
                        <a:t>Payroll expenditures in thousands</a:t>
                      </a:r>
                    </a:p>
                  </a:txBody>
                  <a:tcPr marL="6104" marR="6104" marT="610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400" b="0" i="0" u="none" strike="noStrike" dirty="0" smtClean="0">
                          <a:solidFill>
                            <a:srgbClr val="000000"/>
                          </a:solidFill>
                          <a:latin typeface="Arial"/>
                        </a:rPr>
                        <a:t>1.9</a:t>
                      </a:r>
                      <a:endParaRPr lang="en-US" sz="1400" b="0" i="0" u="none" strike="noStrike" dirty="0">
                        <a:solidFill>
                          <a:srgbClr val="000000"/>
                        </a:solidFill>
                        <a:latin typeface="Arial"/>
                      </a:endParaRPr>
                    </a:p>
                  </a:txBody>
                  <a:tcPr marL="6104" marR="6104" marT="610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400" b="0" i="0" u="none" strike="noStrike">
                          <a:solidFill>
                            <a:srgbClr val="000000"/>
                          </a:solidFill>
                          <a:latin typeface="Arial"/>
                        </a:rPr>
                        <a:t>.037</a:t>
                      </a:r>
                    </a:p>
                  </a:txBody>
                  <a:tcPr marL="6104" marR="6104" marT="610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400" b="0" i="0" u="none" strike="noStrike" dirty="0">
                          <a:solidFill>
                            <a:srgbClr val="000000"/>
                          </a:solidFill>
                          <a:latin typeface="Arial"/>
                        </a:rPr>
                        <a:t>.909</a:t>
                      </a:r>
                    </a:p>
                  </a:txBody>
                  <a:tcPr marL="6104" marR="6104" marT="610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400" b="0" i="0" u="none" strike="noStrike">
                          <a:solidFill>
                            <a:srgbClr val="000000"/>
                          </a:solidFill>
                          <a:latin typeface="Arial"/>
                        </a:rPr>
                        <a:t>53.111</a:t>
                      </a:r>
                    </a:p>
                  </a:txBody>
                  <a:tcPr marL="6104" marR="6104" marT="610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400" b="0" i="0" u="none" strike="noStrike">
                          <a:solidFill>
                            <a:srgbClr val="000000"/>
                          </a:solidFill>
                          <a:latin typeface="Arial"/>
                        </a:rPr>
                        <a:t>.000</a:t>
                      </a:r>
                    </a:p>
                  </a:txBody>
                  <a:tcPr marL="6104" marR="6104" marT="610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400" b="0" i="0" u="none" strike="noStrike">
                          <a:solidFill>
                            <a:srgbClr val="000000"/>
                          </a:solidFill>
                          <a:latin typeface="Arial"/>
                        </a:rPr>
                        <a:t>.983</a:t>
                      </a:r>
                    </a:p>
                  </a:txBody>
                  <a:tcPr marL="6104" marR="6104" marT="610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400" b="0" i="0" u="none" strike="noStrike">
                          <a:solidFill>
                            <a:srgbClr val="000000"/>
                          </a:solidFill>
                          <a:latin typeface="Arial"/>
                        </a:rPr>
                        <a:t>.967</a:t>
                      </a:r>
                    </a:p>
                  </a:txBody>
                  <a:tcPr marL="6104" marR="6104" marT="610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400" b="0" i="0" u="none" strike="noStrike" dirty="0">
                          <a:solidFill>
                            <a:srgbClr val="000000"/>
                          </a:solidFill>
                          <a:latin typeface="Arial"/>
                        </a:rPr>
                        <a:t>.624</a:t>
                      </a:r>
                    </a:p>
                  </a:txBody>
                  <a:tcPr marL="6104" marR="6104" marT="610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3" name="TextBox 2"/>
          <p:cNvSpPr txBox="1"/>
          <p:nvPr/>
        </p:nvSpPr>
        <p:spPr>
          <a:xfrm>
            <a:off x="228600" y="2362200"/>
            <a:ext cx="8915400" cy="2000548"/>
          </a:xfrm>
          <a:prstGeom prst="rect">
            <a:avLst/>
          </a:prstGeom>
          <a:noFill/>
        </p:spPr>
        <p:txBody>
          <a:bodyPr wrap="square" rtlCol="0">
            <a:spAutoFit/>
          </a:bodyPr>
          <a:lstStyle/>
          <a:p>
            <a:r>
              <a:rPr lang="en-US" sz="2400" dirty="0" smtClean="0">
                <a:solidFill>
                  <a:srgbClr val="FF0000"/>
                </a:solidFill>
              </a:rPr>
              <a:t>Interpretation of square of part correlation :</a:t>
            </a:r>
          </a:p>
          <a:p>
            <a:endParaRPr lang="en-US" sz="2000" dirty="0" smtClean="0"/>
          </a:p>
          <a:p>
            <a:r>
              <a:rPr lang="en-US" sz="2000" dirty="0" smtClean="0">
                <a:solidFill>
                  <a:srgbClr val="FF0000"/>
                </a:solidFill>
              </a:rPr>
              <a:t>The square of part correlation between expenditure and outpatients is 0.00025, </a:t>
            </a:r>
            <a:r>
              <a:rPr lang="en-US" sz="2000" dirty="0" smtClean="0"/>
              <a:t> meaning that 0.0025% variance of </a:t>
            </a:r>
            <a:r>
              <a:rPr lang="en-US" sz="2000" dirty="0" smtClean="0"/>
              <a:t>total expenditure </a:t>
            </a:r>
            <a:r>
              <a:rPr lang="en-US" sz="2000" dirty="0" smtClean="0"/>
              <a:t>is uniquely explained by outpatients.  </a:t>
            </a:r>
            <a:endParaRPr lang="en-US" sz="2000" dirty="0" smtClean="0"/>
          </a:p>
          <a:p>
            <a:endParaRPr lang="en-US" sz="2000" dirty="0"/>
          </a:p>
        </p:txBody>
      </p:sp>
      <p:sp>
        <p:nvSpPr>
          <p:cNvPr id="6" name="TextBox 5"/>
          <p:cNvSpPr txBox="1"/>
          <p:nvPr/>
        </p:nvSpPr>
        <p:spPr>
          <a:xfrm>
            <a:off x="228600" y="3810000"/>
            <a:ext cx="8915400" cy="707886"/>
          </a:xfrm>
          <a:prstGeom prst="rect">
            <a:avLst/>
          </a:prstGeom>
          <a:noFill/>
        </p:spPr>
        <p:txBody>
          <a:bodyPr wrap="square" rtlCol="0">
            <a:spAutoFit/>
          </a:bodyPr>
          <a:lstStyle/>
          <a:p>
            <a:r>
              <a:rPr lang="en-US" sz="2000" dirty="0" smtClean="0">
                <a:solidFill>
                  <a:srgbClr val="FF0000"/>
                </a:solidFill>
              </a:rPr>
              <a:t>The square of part correlation between expenditure and birth is 0.0072, </a:t>
            </a:r>
            <a:r>
              <a:rPr lang="en-US" sz="2000" dirty="0" smtClean="0"/>
              <a:t> meaning that 0.72% variance of expenditure is uniquely explained by births.  </a:t>
            </a:r>
            <a:endParaRPr lang="en-US" sz="2000" dirty="0"/>
          </a:p>
        </p:txBody>
      </p:sp>
      <p:sp>
        <p:nvSpPr>
          <p:cNvPr id="7" name="TextBox 6"/>
          <p:cNvSpPr txBox="1"/>
          <p:nvPr/>
        </p:nvSpPr>
        <p:spPr>
          <a:xfrm>
            <a:off x="228600" y="4572000"/>
            <a:ext cx="8915400" cy="707886"/>
          </a:xfrm>
          <a:prstGeom prst="rect">
            <a:avLst/>
          </a:prstGeom>
          <a:noFill/>
        </p:spPr>
        <p:txBody>
          <a:bodyPr wrap="square" rtlCol="0">
            <a:spAutoFit/>
          </a:bodyPr>
          <a:lstStyle/>
          <a:p>
            <a:r>
              <a:rPr lang="en-US" sz="2000" dirty="0" smtClean="0">
                <a:solidFill>
                  <a:srgbClr val="FF0000"/>
                </a:solidFill>
              </a:rPr>
              <a:t>The square of part correlation between expenditure and payroll is 0.389, </a:t>
            </a:r>
            <a:r>
              <a:rPr lang="en-US" sz="2000" dirty="0" smtClean="0"/>
              <a:t> meaning that 38.9% variance of expenditure is uniquely explained by payroll.  </a:t>
            </a:r>
            <a:endParaRPr lang="en-US" sz="2000" dirty="0"/>
          </a:p>
        </p:txBody>
      </p:sp>
      <p:sp>
        <p:nvSpPr>
          <p:cNvPr id="8" name="TextBox 7"/>
          <p:cNvSpPr txBox="1"/>
          <p:nvPr/>
        </p:nvSpPr>
        <p:spPr>
          <a:xfrm>
            <a:off x="228600" y="5334000"/>
            <a:ext cx="8915400" cy="1323439"/>
          </a:xfrm>
          <a:prstGeom prst="rect">
            <a:avLst/>
          </a:prstGeom>
          <a:noFill/>
        </p:spPr>
        <p:txBody>
          <a:bodyPr wrap="square" rtlCol="0">
            <a:spAutoFit/>
          </a:bodyPr>
          <a:lstStyle/>
          <a:p>
            <a:r>
              <a:rPr lang="en-US" sz="2000" dirty="0" smtClean="0"/>
              <a:t>The standardized regression coefficient of payroll is 0.909, which is </a:t>
            </a:r>
            <a:r>
              <a:rPr lang="en-US" sz="2000" dirty="0" smtClean="0"/>
              <a:t>larger </a:t>
            </a:r>
            <a:r>
              <a:rPr lang="en-US" sz="2000" dirty="0" smtClean="0"/>
              <a:t>compared to other  and higher proportion of variance (38.9%) of expenditure is uniquely explained by payroll . These finding indicate that payroll is most significant predictor variable compared to other two predictors.</a:t>
            </a:r>
            <a:endParaRPr lang="en-US" sz="20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dirty="0" smtClean="0">
                <a:solidFill>
                  <a:srgbClr val="FF0000"/>
                </a:solidFill>
              </a:rPr>
              <a:t>Statistical Hypotheses</a:t>
            </a:r>
          </a:p>
        </p:txBody>
      </p:sp>
      <p:sp>
        <p:nvSpPr>
          <p:cNvPr id="15363" name="Rectangle 3"/>
          <p:cNvSpPr>
            <a:spLocks noGrp="1" noChangeArrowheads="1"/>
          </p:cNvSpPr>
          <p:nvPr>
            <p:ph type="body" idx="1"/>
          </p:nvPr>
        </p:nvSpPr>
        <p:spPr>
          <a:xfrm>
            <a:off x="685800" y="1447800"/>
            <a:ext cx="7772400" cy="4648200"/>
          </a:xfrm>
        </p:spPr>
        <p:txBody>
          <a:bodyPr>
            <a:normAutofit fontScale="92500" lnSpcReduction="10000"/>
          </a:bodyPr>
          <a:lstStyle/>
          <a:p>
            <a:r>
              <a:rPr lang="en-US" dirty="0" smtClean="0"/>
              <a:t>Two Parts</a:t>
            </a:r>
          </a:p>
          <a:p>
            <a:pPr lvl="1"/>
            <a:r>
              <a:rPr lang="en-US" dirty="0" smtClean="0"/>
              <a:t>a null hypothesis</a:t>
            </a:r>
          </a:p>
          <a:p>
            <a:pPr lvl="1"/>
            <a:r>
              <a:rPr lang="en-US" dirty="0" smtClean="0"/>
              <a:t>an alternative hypothesis</a:t>
            </a:r>
          </a:p>
          <a:p>
            <a:r>
              <a:rPr lang="en-US" dirty="0" smtClean="0"/>
              <a:t>Null Hypothesis – nothing new is happening; the null condition exists</a:t>
            </a:r>
          </a:p>
          <a:p>
            <a:r>
              <a:rPr lang="en-US" dirty="0" smtClean="0"/>
              <a:t>Alternative Hypothesis – something new is happening</a:t>
            </a:r>
          </a:p>
          <a:p>
            <a:r>
              <a:rPr lang="en-US" dirty="0" smtClean="0"/>
              <a:t>Notation</a:t>
            </a:r>
          </a:p>
          <a:p>
            <a:pPr lvl="1"/>
            <a:r>
              <a:rPr lang="en-US" dirty="0" smtClean="0"/>
              <a:t>null: H</a:t>
            </a:r>
            <a:r>
              <a:rPr lang="en-US" baseline="-25000" dirty="0" smtClean="0"/>
              <a:t>0</a:t>
            </a:r>
          </a:p>
          <a:p>
            <a:pPr lvl="1"/>
            <a:r>
              <a:rPr lang="en-US" dirty="0" smtClean="0"/>
              <a:t>alternative: H</a:t>
            </a:r>
            <a:r>
              <a:rPr lang="en-US" baseline="-25000" dirty="0" smtClean="0"/>
              <a:t>a</a:t>
            </a:r>
          </a:p>
        </p:txBody>
      </p:sp>
    </p:spTree>
  </p:cSld>
  <p:clrMapOvr>
    <a:masterClrMapping/>
  </p:clrMapOvr>
  <p:transition spd="slow">
    <p:diamond/>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210353671"/>
              </p:ext>
            </p:extLst>
          </p:nvPr>
        </p:nvGraphicFramePr>
        <p:xfrm>
          <a:off x="304800" y="228600"/>
          <a:ext cx="8381999" cy="1165860"/>
        </p:xfrm>
        <a:graphic>
          <a:graphicData uri="http://schemas.openxmlformats.org/drawingml/2006/table">
            <a:tbl>
              <a:tblPr/>
              <a:tblGrid>
                <a:gridCol w="2649794"/>
                <a:gridCol w="1297858"/>
                <a:gridCol w="1838631"/>
                <a:gridCol w="1297858"/>
                <a:gridCol w="1297858"/>
              </a:tblGrid>
              <a:tr h="190500">
                <a:tc gridSpan="5">
                  <a:txBody>
                    <a:bodyPr/>
                    <a:lstStyle/>
                    <a:p>
                      <a:pPr algn="ctr" fontAlgn="ctr"/>
                      <a:r>
                        <a:rPr lang="en-US" sz="1400" b="1" i="0" u="none" strike="noStrike" dirty="0">
                          <a:solidFill>
                            <a:srgbClr val="000000"/>
                          </a:solidFill>
                          <a:latin typeface="Arial Bold"/>
                        </a:rPr>
                        <a:t>Model Summary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466725">
                <a:tc>
                  <a:txBody>
                    <a:bodyPr/>
                    <a:lstStyle/>
                    <a:p>
                      <a:pPr algn="l" fontAlgn="b"/>
                      <a:r>
                        <a:rPr lang="en-US" sz="1400" b="0" i="0" u="none" strike="noStrike">
                          <a:solidFill>
                            <a:srgbClr val="000000"/>
                          </a:solidFill>
                          <a:latin typeface="Arial"/>
                        </a:rPr>
                        <a:t>Model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latin typeface="Arial"/>
                        </a:rPr>
                        <a:t>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latin typeface="Arial"/>
                        </a:rPr>
                        <a:t>R Square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Arial"/>
                        </a:rPr>
                        <a:t>Adjusted R Square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Arial"/>
                        </a:rPr>
                        <a:t>Std. Error of the Estimate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t"/>
                      <a:r>
                        <a:rPr lang="en-US" sz="1400" b="0" i="0" u="none" strike="noStrike">
                          <a:solidFill>
                            <a:srgbClr val="000000"/>
                          </a:solidFill>
                          <a:latin typeface="Arial"/>
                        </a:rPr>
                        <a:t>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400" b="0" i="0" u="none" strike="noStrike">
                          <a:solidFill>
                            <a:srgbClr val="000000"/>
                          </a:solidFill>
                          <a:latin typeface="Arial"/>
                        </a:rPr>
                        <a:t>.986</a:t>
                      </a:r>
                      <a:r>
                        <a:rPr lang="en-US" sz="1400" b="0" i="0" u="none" strike="noStrike" baseline="30000">
                          <a:solidFill>
                            <a:srgbClr val="000000"/>
                          </a:solidFill>
                          <a:latin typeface="Arial"/>
                        </a:rPr>
                        <a:t>a</a:t>
                      </a:r>
                      <a:endParaRPr lang="en-US" sz="1400" b="0" i="0" u="none" strike="noStrike">
                        <a:solidFill>
                          <a:srgbClr val="000000"/>
                        </a:solidFill>
                        <a:latin typeface="Arial"/>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400" b="0" i="0" u="none" strike="noStrike" dirty="0">
                          <a:solidFill>
                            <a:schemeClr val="accent5">
                              <a:lumMod val="75000"/>
                            </a:schemeClr>
                          </a:solidFill>
                          <a:latin typeface="Arial"/>
                        </a:rPr>
                        <a:t>.973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400" b="0" i="0" u="none" strike="noStrike" dirty="0">
                          <a:solidFill>
                            <a:srgbClr val="000000"/>
                          </a:solidFill>
                          <a:latin typeface="Arial"/>
                        </a:rPr>
                        <a:t>.973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400" b="0" i="0" u="none" strike="noStrike" dirty="0" smtClean="0">
                          <a:solidFill>
                            <a:srgbClr val="000000"/>
                          </a:solidFill>
                          <a:latin typeface="Arial"/>
                        </a:rPr>
                        <a:t>11670</a:t>
                      </a:r>
                      <a:endParaRPr lang="en-US" sz="1400" b="0" i="0" u="none" strike="noStrike" dirty="0">
                        <a:solidFill>
                          <a:srgbClr val="000000"/>
                        </a:solidFill>
                        <a:latin typeface="Arial"/>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b"/>
                      <a:r>
                        <a:rPr lang="en-US" sz="1600" b="0" i="0" u="none" strike="noStrike">
                          <a:solidFill>
                            <a:srgbClr val="000000"/>
                          </a:solidFill>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000000"/>
                          </a:solidFill>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000000"/>
                          </a:solidFill>
                          <a:latin typeface="Arial"/>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6" name="TextBox 5"/>
          <p:cNvSpPr txBox="1"/>
          <p:nvPr/>
        </p:nvSpPr>
        <p:spPr>
          <a:xfrm>
            <a:off x="228600" y="1828800"/>
            <a:ext cx="8610600" cy="1323439"/>
          </a:xfrm>
          <a:prstGeom prst="rect">
            <a:avLst/>
          </a:prstGeom>
          <a:noFill/>
        </p:spPr>
        <p:txBody>
          <a:bodyPr wrap="square" rtlCol="0">
            <a:spAutoFit/>
          </a:bodyPr>
          <a:lstStyle/>
          <a:p>
            <a:pPr algn="just"/>
            <a:r>
              <a:rPr lang="en-US" sz="2000" dirty="0" smtClean="0"/>
              <a:t>The value of </a:t>
            </a:r>
            <a:r>
              <a:rPr lang="en-US" sz="2000" dirty="0" smtClean="0">
                <a:solidFill>
                  <a:srgbClr val="FF0000"/>
                </a:solidFill>
              </a:rPr>
              <a:t>coefficient of determination R- Square of 0.973 </a:t>
            </a:r>
            <a:r>
              <a:rPr lang="en-US" sz="2000" dirty="0" smtClean="0"/>
              <a:t>indicate that around 97.3 % variation in the expenditure is explained by the three independent variables -  outpatients, births and payroll. </a:t>
            </a:r>
            <a:r>
              <a:rPr lang="en-US" sz="2000" dirty="0" smtClean="0">
                <a:solidFill>
                  <a:srgbClr val="FF0000"/>
                </a:solidFill>
              </a:rPr>
              <a:t>The remaining 2.7 % variation </a:t>
            </a:r>
            <a:r>
              <a:rPr lang="en-US" sz="2000" dirty="0" smtClean="0"/>
              <a:t>in expenditure is by other factors which are not in the model. </a:t>
            </a:r>
            <a:endParaRPr lang="en-US" sz="2000" dirty="0"/>
          </a:p>
        </p:txBody>
      </p:sp>
      <p:sp>
        <p:nvSpPr>
          <p:cNvPr id="7" name="TextBox 6"/>
          <p:cNvSpPr txBox="1"/>
          <p:nvPr/>
        </p:nvSpPr>
        <p:spPr>
          <a:xfrm>
            <a:off x="152400" y="3276600"/>
            <a:ext cx="8839200" cy="1015663"/>
          </a:xfrm>
          <a:prstGeom prst="rect">
            <a:avLst/>
          </a:prstGeom>
          <a:noFill/>
        </p:spPr>
        <p:txBody>
          <a:bodyPr wrap="square" rtlCol="0">
            <a:spAutoFit/>
          </a:bodyPr>
          <a:lstStyle/>
          <a:p>
            <a:pPr algn="just"/>
            <a:r>
              <a:rPr lang="en-US" sz="2000" dirty="0" smtClean="0"/>
              <a:t>The value of </a:t>
            </a:r>
            <a:r>
              <a:rPr lang="en-US" sz="2000" dirty="0" smtClean="0">
                <a:solidFill>
                  <a:srgbClr val="FF0000"/>
                </a:solidFill>
              </a:rPr>
              <a:t>standard error of the estimate of 11,670 </a:t>
            </a:r>
            <a:r>
              <a:rPr lang="en-US" sz="2000" dirty="0" smtClean="0"/>
              <a:t>represent that on an average the difference between the observed expenditure and estimate expenditure by this model is 11,670.</a:t>
            </a:r>
            <a:endParaRPr lang="en-US" sz="2000" dirty="0"/>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1287085211"/>
              </p:ext>
            </p:extLst>
          </p:nvPr>
        </p:nvGraphicFramePr>
        <p:xfrm>
          <a:off x="381000" y="152400"/>
          <a:ext cx="8001001" cy="2689860"/>
        </p:xfrm>
        <a:graphic>
          <a:graphicData uri="http://schemas.openxmlformats.org/drawingml/2006/table">
            <a:tbl>
              <a:tblPr/>
              <a:tblGrid>
                <a:gridCol w="1395523"/>
                <a:gridCol w="3721395"/>
                <a:gridCol w="1569975"/>
                <a:gridCol w="1314108"/>
              </a:tblGrid>
              <a:tr h="190500">
                <a:tc rowSpan="2" gridSpan="2">
                  <a:txBody>
                    <a:bodyPr/>
                    <a:lstStyle/>
                    <a:p>
                      <a:pPr algn="l" fontAlgn="b"/>
                      <a:r>
                        <a:rPr lang="en-US" sz="2000" b="0" i="0" u="none" strike="noStrike" dirty="0">
                          <a:solidFill>
                            <a:srgbClr val="000000"/>
                          </a:solidFill>
                          <a:latin typeface="Arial"/>
                        </a:rPr>
                        <a:t>Model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hMerge="1">
                  <a:txBody>
                    <a:bodyPr/>
                    <a:lstStyle/>
                    <a:p>
                      <a:endParaRPr lang="en-US"/>
                    </a:p>
                  </a:txBody>
                  <a:tcPr/>
                </a:tc>
                <a:tc gridSpan="2">
                  <a:txBody>
                    <a:bodyPr/>
                    <a:lstStyle/>
                    <a:p>
                      <a:pPr algn="ctr" fontAlgn="b"/>
                      <a:r>
                        <a:rPr lang="en-US" sz="2000" b="0" i="0" u="none" strike="noStrike">
                          <a:solidFill>
                            <a:srgbClr val="000000"/>
                          </a:solidFill>
                          <a:latin typeface="Arial"/>
                        </a:rPr>
                        <a:t>Collinearity Statistics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r>
              <a:tr h="190500">
                <a:tc gridSpan="2" vMerge="1">
                  <a:txBody>
                    <a:bodyPr/>
                    <a:lstStyle/>
                    <a:p>
                      <a:endParaRPr lang="en-US"/>
                    </a:p>
                  </a:txBody>
                  <a:tcPr/>
                </a:tc>
                <a:tc hMerge="1" vMerge="1">
                  <a:txBody>
                    <a:bodyPr/>
                    <a:lstStyle/>
                    <a:p>
                      <a:endParaRPr lang="en-US"/>
                    </a:p>
                  </a:txBody>
                  <a:tcPr/>
                </a:tc>
                <a:tc>
                  <a:txBody>
                    <a:bodyPr/>
                    <a:lstStyle/>
                    <a:p>
                      <a:pPr algn="ctr" fontAlgn="b"/>
                      <a:r>
                        <a:rPr lang="en-US" sz="2000" b="0" i="0" u="none" strike="noStrike">
                          <a:solidFill>
                            <a:srgbClr val="000000"/>
                          </a:solidFill>
                          <a:latin typeface="Arial"/>
                        </a:rPr>
                        <a:t>Tolerance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latin typeface="Arial"/>
                        </a:rPr>
                        <a:t>VIF</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85750">
                <a:tc rowSpan="4">
                  <a:txBody>
                    <a:bodyPr/>
                    <a:lstStyle/>
                    <a:p>
                      <a:pPr algn="l" fontAlgn="t"/>
                      <a:r>
                        <a:rPr lang="en-US" sz="2000" b="0" i="0" u="none" strike="noStrike">
                          <a:solidFill>
                            <a:srgbClr val="000000"/>
                          </a:solidFill>
                          <a:latin typeface="Arial"/>
                        </a:rPr>
                        <a:t>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2000" b="0" i="0" u="none" strike="noStrike">
                          <a:solidFill>
                            <a:srgbClr val="000000"/>
                          </a:solidFill>
                          <a:latin typeface="Arial"/>
                        </a:rPr>
                        <a:t>(Constant)</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a:solidFill>
                            <a:srgbClr val="000000"/>
                          </a:solidFill>
                          <a:latin typeface="Arial"/>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a:solidFill>
                            <a:srgbClr val="000000"/>
                          </a:solidFill>
                          <a:latin typeface="Arial"/>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09600">
                <a:tc vMerge="1">
                  <a:txBody>
                    <a:bodyPr/>
                    <a:lstStyle/>
                    <a:p>
                      <a:endParaRPr lang="en-US"/>
                    </a:p>
                  </a:txBody>
                  <a:tcPr/>
                </a:tc>
                <a:tc>
                  <a:txBody>
                    <a:bodyPr/>
                    <a:lstStyle/>
                    <a:p>
                      <a:pPr algn="l" fontAlgn="t"/>
                      <a:r>
                        <a:rPr lang="en-US" sz="2000" b="0" i="0" u="none" strike="noStrike">
                          <a:solidFill>
                            <a:srgbClr val="000000"/>
                          </a:solidFill>
                          <a:latin typeface="Arial"/>
                        </a:rPr>
                        <a:t>Number of outpatients</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2000" b="0" i="0" u="none" strike="noStrike">
                          <a:solidFill>
                            <a:srgbClr val="000000"/>
                          </a:solidFill>
                          <a:latin typeface="Arial"/>
                        </a:rPr>
                        <a:t>.566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2000" b="0" i="0" u="none" strike="noStrike" dirty="0">
                          <a:solidFill>
                            <a:srgbClr val="000000"/>
                          </a:solidFill>
                          <a:latin typeface="Arial"/>
                        </a:rPr>
                        <a:t>1.767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solidFill>
                  </a:tcPr>
                </a:tc>
              </a:tr>
              <a:tr h="304800">
                <a:tc vMerge="1">
                  <a:txBody>
                    <a:bodyPr/>
                    <a:lstStyle/>
                    <a:p>
                      <a:endParaRPr lang="en-US"/>
                    </a:p>
                  </a:txBody>
                  <a:tcPr/>
                </a:tc>
                <a:tc>
                  <a:txBody>
                    <a:bodyPr/>
                    <a:lstStyle/>
                    <a:p>
                      <a:pPr algn="l" fontAlgn="t"/>
                      <a:r>
                        <a:rPr lang="en-US" sz="2000" b="0" i="0" u="none" strike="noStrike" dirty="0">
                          <a:solidFill>
                            <a:srgbClr val="000000"/>
                          </a:solidFill>
                          <a:latin typeface="Arial"/>
                        </a:rPr>
                        <a:t>Number of Births</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2000" b="0" i="0" u="none" strike="noStrike">
                          <a:solidFill>
                            <a:srgbClr val="000000"/>
                          </a:solidFill>
                          <a:latin typeface="Arial"/>
                        </a:rPr>
                        <a:t>.526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2000" b="0" i="0" u="none" strike="noStrike" dirty="0">
                          <a:solidFill>
                            <a:srgbClr val="000000"/>
                          </a:solidFill>
                          <a:latin typeface="Arial"/>
                        </a:rPr>
                        <a:t>1.902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solidFill>
                  </a:tcPr>
                </a:tc>
              </a:tr>
              <a:tr h="762000">
                <a:tc vMerge="1">
                  <a:txBody>
                    <a:bodyPr/>
                    <a:lstStyle/>
                    <a:p>
                      <a:endParaRPr lang="en-US"/>
                    </a:p>
                  </a:txBody>
                  <a:tcPr/>
                </a:tc>
                <a:tc>
                  <a:txBody>
                    <a:bodyPr/>
                    <a:lstStyle/>
                    <a:p>
                      <a:pPr algn="l" fontAlgn="t"/>
                      <a:r>
                        <a:rPr lang="en-US" sz="2000" b="0" i="0" u="none" strike="noStrike" dirty="0">
                          <a:solidFill>
                            <a:srgbClr val="000000"/>
                          </a:solidFill>
                          <a:latin typeface="Arial"/>
                        </a:rPr>
                        <a:t>Payroll expenditures in thousands</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2000" b="0" i="0" u="none" strike="noStrike">
                          <a:solidFill>
                            <a:srgbClr val="000000"/>
                          </a:solidFill>
                          <a:latin typeface="Arial"/>
                        </a:rPr>
                        <a:t>.471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2000" b="0" i="0" u="none" strike="noStrike" dirty="0">
                          <a:solidFill>
                            <a:srgbClr val="000000"/>
                          </a:solidFill>
                          <a:latin typeface="Arial"/>
                        </a:rPr>
                        <a:t>2.122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solidFill>
                  </a:tcPr>
                </a:tc>
              </a:tr>
            </a:tbl>
          </a:graphicData>
        </a:graphic>
      </p:graphicFrame>
      <p:sp>
        <p:nvSpPr>
          <p:cNvPr id="7" name="TextBox 6"/>
          <p:cNvSpPr txBox="1"/>
          <p:nvPr/>
        </p:nvSpPr>
        <p:spPr>
          <a:xfrm>
            <a:off x="152400" y="2971800"/>
            <a:ext cx="8991600" cy="3785652"/>
          </a:xfrm>
          <a:prstGeom prst="rect">
            <a:avLst/>
          </a:prstGeom>
          <a:noFill/>
        </p:spPr>
        <p:txBody>
          <a:bodyPr wrap="square" rtlCol="0">
            <a:spAutoFit/>
          </a:bodyPr>
          <a:lstStyle/>
          <a:p>
            <a:r>
              <a:rPr lang="en-US" sz="2400" dirty="0" smtClean="0">
                <a:solidFill>
                  <a:srgbClr val="FF0000"/>
                </a:solidFill>
              </a:rPr>
              <a:t>Detecting Multicollinearity: </a:t>
            </a:r>
          </a:p>
          <a:p>
            <a:endParaRPr lang="en-US" sz="2400" dirty="0" smtClean="0"/>
          </a:p>
          <a:p>
            <a:pPr algn="just"/>
            <a:r>
              <a:rPr lang="en-US" sz="2400" dirty="0" smtClean="0"/>
              <a:t>The Variance Inflation Factor (VIF) for the variables outpatients (1.767), births (1.902) and payroll (2.122) are less than 10, indicate that there is no problems of multicollinearity in the regression model. </a:t>
            </a:r>
          </a:p>
          <a:p>
            <a:pPr algn="just"/>
            <a:endParaRPr lang="en-US" sz="2400" dirty="0" smtClean="0"/>
          </a:p>
          <a:p>
            <a:pPr algn="just"/>
            <a:r>
              <a:rPr lang="en-US" sz="2400" dirty="0" smtClean="0">
                <a:solidFill>
                  <a:srgbClr val="FF0000"/>
                </a:solidFill>
              </a:rPr>
              <a:t>Note that </a:t>
            </a:r>
            <a:r>
              <a:rPr lang="en-US" sz="2400" dirty="0" smtClean="0"/>
              <a:t>if any variable have the problem of multicollinearity then remove this variable from the model and rerun the regression analysis. </a:t>
            </a:r>
          </a:p>
          <a:p>
            <a:pPr algn="just"/>
            <a:endParaRPr lang="en-US" sz="2400" dirty="0" smtClean="0"/>
          </a:p>
          <a:p>
            <a:pPr algn="just"/>
            <a:endParaRPr lang="en-US" sz="2400"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28600" y="76200"/>
            <a:ext cx="8610600" cy="584775"/>
          </a:xfrm>
          <a:prstGeom prst="rect">
            <a:avLst/>
          </a:prstGeom>
          <a:noFill/>
        </p:spPr>
        <p:txBody>
          <a:bodyPr wrap="square" rtlCol="0">
            <a:spAutoFit/>
          </a:bodyPr>
          <a:lstStyle/>
          <a:p>
            <a:r>
              <a:rPr lang="en-US" sz="3200" dirty="0" smtClean="0">
                <a:solidFill>
                  <a:srgbClr val="FF0000"/>
                </a:solidFill>
              </a:rPr>
              <a:t>Reporting Estimated Regression Model </a:t>
            </a:r>
            <a:endParaRPr lang="en-US" sz="3200" dirty="0">
              <a:solidFill>
                <a:srgbClr val="FF0000"/>
              </a:solidFill>
            </a:endParaRPr>
          </a:p>
        </p:txBody>
      </p:sp>
      <p:cxnSp>
        <p:nvCxnSpPr>
          <p:cNvPr id="15" name="Straight Arrow Connector 14"/>
          <p:cNvCxnSpPr/>
          <p:nvPr/>
        </p:nvCxnSpPr>
        <p:spPr>
          <a:xfrm>
            <a:off x="3048000" y="1447800"/>
            <a:ext cx="1828800" cy="45720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7" name="Straight Arrow Connector 16"/>
          <p:cNvCxnSpPr>
            <a:endCxn id="21" idx="1"/>
          </p:cNvCxnSpPr>
          <p:nvPr/>
        </p:nvCxnSpPr>
        <p:spPr>
          <a:xfrm flipV="1">
            <a:off x="3048000" y="2171700"/>
            <a:ext cx="1828800" cy="30480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9" name="Straight Arrow Connector 18"/>
          <p:cNvCxnSpPr>
            <a:stCxn id="26" idx="3"/>
          </p:cNvCxnSpPr>
          <p:nvPr/>
        </p:nvCxnSpPr>
        <p:spPr>
          <a:xfrm flipV="1">
            <a:off x="3048000" y="2362200"/>
            <a:ext cx="1828800" cy="106680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13" name="TextBox 12"/>
          <p:cNvSpPr txBox="1"/>
          <p:nvPr/>
        </p:nvSpPr>
        <p:spPr>
          <a:xfrm>
            <a:off x="228600" y="685800"/>
            <a:ext cx="8915400" cy="400110"/>
          </a:xfrm>
          <a:prstGeom prst="rect">
            <a:avLst/>
          </a:prstGeom>
          <a:noFill/>
        </p:spPr>
        <p:txBody>
          <a:bodyPr wrap="square" rtlCol="0">
            <a:spAutoFit/>
          </a:bodyPr>
          <a:lstStyle/>
          <a:p>
            <a:r>
              <a:rPr lang="en-US" sz="2000" dirty="0" smtClean="0"/>
              <a:t>Predicted Expenditure = 1068.1 – 0.04 Outpatients + 7.7 births + 1.9 payroll</a:t>
            </a:r>
            <a:endParaRPr lang="en-US" sz="2000" dirty="0"/>
          </a:p>
        </p:txBody>
      </p:sp>
      <p:sp>
        <p:nvSpPr>
          <p:cNvPr id="16" name="Rectangle 15"/>
          <p:cNvSpPr/>
          <p:nvPr/>
        </p:nvSpPr>
        <p:spPr>
          <a:xfrm>
            <a:off x="3657600" y="1447800"/>
            <a:ext cx="710451" cy="369332"/>
          </a:xfrm>
          <a:prstGeom prst="rect">
            <a:avLst/>
          </a:prstGeom>
        </p:spPr>
        <p:txBody>
          <a:bodyPr wrap="none">
            <a:spAutoFit/>
          </a:bodyPr>
          <a:lstStyle/>
          <a:p>
            <a:pPr algn="r" fontAlgn="t"/>
            <a:r>
              <a:rPr lang="en-US" dirty="0" smtClean="0">
                <a:solidFill>
                  <a:srgbClr val="000000"/>
                </a:solidFill>
                <a:latin typeface="Arial"/>
              </a:rPr>
              <a:t>-.006</a:t>
            </a:r>
            <a:endParaRPr lang="en-US" dirty="0">
              <a:solidFill>
                <a:srgbClr val="000000"/>
              </a:solidFill>
              <a:latin typeface="Arial"/>
            </a:endParaRPr>
          </a:p>
        </p:txBody>
      </p:sp>
      <p:sp>
        <p:nvSpPr>
          <p:cNvPr id="18" name="Rectangle 17"/>
          <p:cNvSpPr/>
          <p:nvPr/>
        </p:nvSpPr>
        <p:spPr>
          <a:xfrm>
            <a:off x="3276600" y="2057400"/>
            <a:ext cx="616386" cy="369332"/>
          </a:xfrm>
          <a:prstGeom prst="rect">
            <a:avLst/>
          </a:prstGeom>
        </p:spPr>
        <p:txBody>
          <a:bodyPr wrap="none">
            <a:spAutoFit/>
          </a:bodyPr>
          <a:lstStyle/>
          <a:p>
            <a:pPr algn="r" fontAlgn="t"/>
            <a:r>
              <a:rPr lang="en-US" dirty="0" smtClean="0">
                <a:solidFill>
                  <a:srgbClr val="000000"/>
                </a:solidFill>
                <a:latin typeface="Arial"/>
              </a:rPr>
              <a:t>.117</a:t>
            </a:r>
            <a:endParaRPr lang="en-US" dirty="0">
              <a:solidFill>
                <a:srgbClr val="000000"/>
              </a:solidFill>
              <a:latin typeface="Arial"/>
            </a:endParaRPr>
          </a:p>
        </p:txBody>
      </p:sp>
      <p:sp>
        <p:nvSpPr>
          <p:cNvPr id="20" name="Rectangle 19"/>
          <p:cNvSpPr/>
          <p:nvPr/>
        </p:nvSpPr>
        <p:spPr>
          <a:xfrm>
            <a:off x="3886200" y="2895600"/>
            <a:ext cx="633507" cy="369332"/>
          </a:xfrm>
          <a:prstGeom prst="rect">
            <a:avLst/>
          </a:prstGeom>
        </p:spPr>
        <p:txBody>
          <a:bodyPr wrap="none">
            <a:spAutoFit/>
          </a:bodyPr>
          <a:lstStyle/>
          <a:p>
            <a:pPr algn="r" fontAlgn="t"/>
            <a:r>
              <a:rPr lang="en-US" dirty="0" smtClean="0">
                <a:solidFill>
                  <a:srgbClr val="000000"/>
                </a:solidFill>
                <a:latin typeface="Arial"/>
              </a:rPr>
              <a:t>.909</a:t>
            </a:r>
            <a:endParaRPr lang="en-US" dirty="0">
              <a:solidFill>
                <a:srgbClr val="000000"/>
              </a:solidFill>
              <a:latin typeface="Arial"/>
            </a:endParaRPr>
          </a:p>
        </p:txBody>
      </p:sp>
      <p:sp>
        <p:nvSpPr>
          <p:cNvPr id="22" name="TextBox 21"/>
          <p:cNvSpPr txBox="1"/>
          <p:nvPr/>
        </p:nvSpPr>
        <p:spPr>
          <a:xfrm>
            <a:off x="152400" y="3886200"/>
            <a:ext cx="8991600" cy="369332"/>
          </a:xfrm>
          <a:prstGeom prst="rect">
            <a:avLst/>
          </a:prstGeom>
          <a:noFill/>
        </p:spPr>
        <p:txBody>
          <a:bodyPr wrap="square" rtlCol="0">
            <a:spAutoFit/>
          </a:bodyPr>
          <a:lstStyle/>
          <a:p>
            <a:r>
              <a:rPr lang="en-US" dirty="0" smtClean="0"/>
              <a:t>F (2,196) = 2347.7,  P-Value = 0.000 &lt; 0.05,  R-Square = 0.973,  S</a:t>
            </a:r>
            <a:r>
              <a:rPr lang="en-US" baseline="-25000" dirty="0" smtClean="0"/>
              <a:t>e</a:t>
            </a:r>
            <a:r>
              <a:rPr lang="en-US" dirty="0" smtClean="0"/>
              <a:t>= 11,670, Average VIF = 1.9</a:t>
            </a:r>
            <a:endParaRPr lang="en-US" dirty="0"/>
          </a:p>
        </p:txBody>
      </p:sp>
      <p:graphicFrame>
        <p:nvGraphicFramePr>
          <p:cNvPr id="25" name="Table 24"/>
          <p:cNvGraphicFramePr>
            <a:graphicFrameLocks noGrp="1"/>
          </p:cNvGraphicFramePr>
          <p:nvPr>
            <p:extLst>
              <p:ext uri="{D42A27DB-BD31-4B8C-83A1-F6EECF244321}">
                <p14:modId xmlns:p14="http://schemas.microsoft.com/office/powerpoint/2010/main" val="2219972290"/>
              </p:ext>
            </p:extLst>
          </p:nvPr>
        </p:nvGraphicFramePr>
        <p:xfrm>
          <a:off x="228600" y="4390788"/>
          <a:ext cx="8762999" cy="2162412"/>
        </p:xfrm>
        <a:graphic>
          <a:graphicData uri="http://schemas.openxmlformats.org/drawingml/2006/table">
            <a:tbl>
              <a:tblPr/>
              <a:tblGrid>
                <a:gridCol w="37608"/>
                <a:gridCol w="2474518"/>
                <a:gridCol w="1139125"/>
                <a:gridCol w="973668"/>
                <a:gridCol w="1135945"/>
                <a:gridCol w="649112"/>
                <a:gridCol w="567973"/>
                <a:gridCol w="649112"/>
                <a:gridCol w="664917"/>
                <a:gridCol w="471021"/>
              </a:tblGrid>
              <a:tr h="478288">
                <a:tc rowSpan="2" gridSpan="2">
                  <a:txBody>
                    <a:bodyPr/>
                    <a:lstStyle/>
                    <a:p>
                      <a:pPr algn="l" fontAlgn="b"/>
                      <a:r>
                        <a:rPr lang="en-US" sz="1400" b="0" i="0" u="none" strike="noStrike" dirty="0">
                          <a:solidFill>
                            <a:srgbClr val="000000"/>
                          </a:solidFill>
                          <a:latin typeface="Arial"/>
                        </a:rPr>
                        <a:t>Model</a:t>
                      </a:r>
                    </a:p>
                  </a:txBody>
                  <a:tcPr marL="6104" marR="6104" marT="61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hMerge="1">
                  <a:txBody>
                    <a:bodyPr/>
                    <a:lstStyle/>
                    <a:p>
                      <a:endParaRPr lang="en-US"/>
                    </a:p>
                  </a:txBody>
                  <a:tcPr/>
                </a:tc>
                <a:tc gridSpan="2">
                  <a:txBody>
                    <a:bodyPr/>
                    <a:lstStyle/>
                    <a:p>
                      <a:pPr algn="ctr" fontAlgn="b"/>
                      <a:r>
                        <a:rPr lang="en-US" sz="1400" b="0" i="0" u="none" strike="noStrike">
                          <a:solidFill>
                            <a:srgbClr val="000000"/>
                          </a:solidFill>
                          <a:latin typeface="Arial"/>
                        </a:rPr>
                        <a:t>Unstandardized Coefficients</a:t>
                      </a:r>
                    </a:p>
                  </a:txBody>
                  <a:tcPr marL="6104" marR="6104" marT="61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ctr" fontAlgn="b"/>
                      <a:r>
                        <a:rPr lang="en-US" sz="1400" b="0" i="0" u="none" strike="noStrike">
                          <a:solidFill>
                            <a:srgbClr val="000000"/>
                          </a:solidFill>
                          <a:latin typeface="Arial"/>
                        </a:rPr>
                        <a:t>Standardized Coefficients</a:t>
                      </a:r>
                    </a:p>
                  </a:txBody>
                  <a:tcPr marL="6104" marR="6104" marT="61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b"/>
                      <a:r>
                        <a:rPr lang="en-US" sz="1400" b="0" i="0" u="none" strike="noStrike">
                          <a:solidFill>
                            <a:srgbClr val="000000"/>
                          </a:solidFill>
                          <a:latin typeface="Arial"/>
                        </a:rPr>
                        <a:t>t</a:t>
                      </a:r>
                    </a:p>
                  </a:txBody>
                  <a:tcPr marL="6104" marR="6104" marT="61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b"/>
                      <a:r>
                        <a:rPr lang="en-US" sz="1400" b="0" i="0" u="none" strike="noStrike">
                          <a:solidFill>
                            <a:srgbClr val="000000"/>
                          </a:solidFill>
                          <a:latin typeface="Arial"/>
                        </a:rPr>
                        <a:t>Sig.</a:t>
                      </a:r>
                    </a:p>
                  </a:txBody>
                  <a:tcPr marL="6104" marR="6104" marT="61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3">
                  <a:txBody>
                    <a:bodyPr/>
                    <a:lstStyle/>
                    <a:p>
                      <a:pPr algn="ctr" fontAlgn="b"/>
                      <a:r>
                        <a:rPr lang="en-US" sz="1400" b="0" i="0" u="none" strike="noStrike">
                          <a:solidFill>
                            <a:srgbClr val="000000"/>
                          </a:solidFill>
                          <a:latin typeface="Arial"/>
                        </a:rPr>
                        <a:t>Correlations</a:t>
                      </a:r>
                    </a:p>
                  </a:txBody>
                  <a:tcPr marL="6104" marR="6104" marT="61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478288">
                <a:tc gridSpan="2" vMerge="1">
                  <a:txBody>
                    <a:bodyPr/>
                    <a:lstStyle/>
                    <a:p>
                      <a:endParaRPr lang="en-US"/>
                    </a:p>
                  </a:txBody>
                  <a:tcPr/>
                </a:tc>
                <a:tc hMerge="1" vMerge="1">
                  <a:txBody>
                    <a:bodyPr/>
                    <a:lstStyle/>
                    <a:p>
                      <a:endParaRPr lang="en-US"/>
                    </a:p>
                  </a:txBody>
                  <a:tcPr/>
                </a:tc>
                <a:tc>
                  <a:txBody>
                    <a:bodyPr/>
                    <a:lstStyle/>
                    <a:p>
                      <a:pPr algn="ctr" fontAlgn="b"/>
                      <a:r>
                        <a:rPr lang="en-US" sz="1400" b="0" i="0" u="none" strike="noStrike" dirty="0">
                          <a:solidFill>
                            <a:srgbClr val="000000"/>
                          </a:solidFill>
                          <a:latin typeface="Arial"/>
                        </a:rPr>
                        <a:t>B</a:t>
                      </a:r>
                    </a:p>
                  </a:txBody>
                  <a:tcPr marL="6104" marR="6104" marT="61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latin typeface="Arial"/>
                        </a:rPr>
                        <a:t>Std. Error</a:t>
                      </a:r>
                    </a:p>
                  </a:txBody>
                  <a:tcPr marL="6104" marR="6104" marT="61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Arial"/>
                        </a:rPr>
                        <a:t>Beta</a:t>
                      </a:r>
                    </a:p>
                  </a:txBody>
                  <a:tcPr marL="6104" marR="6104" marT="61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c>
                  <a:txBody>
                    <a:bodyPr/>
                    <a:lstStyle/>
                    <a:p>
                      <a:pPr algn="ctr" fontAlgn="b"/>
                      <a:r>
                        <a:rPr lang="en-US" sz="1400" b="0" i="0" u="none" strike="noStrike">
                          <a:solidFill>
                            <a:srgbClr val="000000"/>
                          </a:solidFill>
                          <a:latin typeface="Arial"/>
                        </a:rPr>
                        <a:t>Zero-order</a:t>
                      </a:r>
                    </a:p>
                  </a:txBody>
                  <a:tcPr marL="6104" marR="6104" marT="61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Arial"/>
                        </a:rPr>
                        <a:t>Partial</a:t>
                      </a:r>
                    </a:p>
                  </a:txBody>
                  <a:tcPr marL="6104" marR="6104" marT="61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Arial"/>
                        </a:rPr>
                        <a:t>Part</a:t>
                      </a:r>
                    </a:p>
                  </a:txBody>
                  <a:tcPr marL="6104" marR="6104" marT="61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2516">
                <a:tc rowSpan="4">
                  <a:txBody>
                    <a:bodyPr/>
                    <a:lstStyle/>
                    <a:p>
                      <a:pPr algn="l" fontAlgn="t"/>
                      <a:endParaRPr lang="en-US" sz="1400" b="0" i="0" u="none" strike="noStrike" dirty="0">
                        <a:solidFill>
                          <a:srgbClr val="000000"/>
                        </a:solidFill>
                        <a:latin typeface="Arial"/>
                      </a:endParaRPr>
                    </a:p>
                  </a:txBody>
                  <a:tcPr marL="6104" marR="6104" marT="610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400" b="0" i="0" u="none" strike="noStrike" dirty="0">
                          <a:solidFill>
                            <a:srgbClr val="000000"/>
                          </a:solidFill>
                          <a:latin typeface="Arial"/>
                        </a:rPr>
                        <a:t>(Constant)</a:t>
                      </a:r>
                    </a:p>
                  </a:txBody>
                  <a:tcPr marL="6104" marR="6104" marT="610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400" b="0" i="0" u="none" strike="noStrike" dirty="0" smtClean="0">
                          <a:solidFill>
                            <a:srgbClr val="000000"/>
                          </a:solidFill>
                          <a:latin typeface="Arial"/>
                        </a:rPr>
                        <a:t>1068.1</a:t>
                      </a:r>
                      <a:endParaRPr lang="en-US" sz="1400" b="0" i="0" u="none" strike="noStrike" dirty="0">
                        <a:solidFill>
                          <a:srgbClr val="000000"/>
                        </a:solidFill>
                        <a:latin typeface="Arial"/>
                      </a:endParaRPr>
                    </a:p>
                  </a:txBody>
                  <a:tcPr marL="6104" marR="6104" marT="610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400" b="0" i="0" u="none" strike="noStrike">
                          <a:solidFill>
                            <a:srgbClr val="000000"/>
                          </a:solidFill>
                          <a:latin typeface="Arial"/>
                        </a:rPr>
                        <a:t>1170.264</a:t>
                      </a:r>
                    </a:p>
                  </a:txBody>
                  <a:tcPr marL="6104" marR="6104" marT="610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latin typeface="Arial"/>
                        </a:rPr>
                        <a:t> </a:t>
                      </a:r>
                    </a:p>
                  </a:txBody>
                  <a:tcPr marL="6104" marR="6104" marT="61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400" b="0" i="0" u="none" strike="noStrike">
                          <a:solidFill>
                            <a:srgbClr val="000000"/>
                          </a:solidFill>
                          <a:latin typeface="Arial"/>
                        </a:rPr>
                        <a:t>.913</a:t>
                      </a:r>
                    </a:p>
                  </a:txBody>
                  <a:tcPr marL="6104" marR="6104" marT="610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400" b="0" i="0" u="none" strike="noStrike">
                          <a:solidFill>
                            <a:srgbClr val="000000"/>
                          </a:solidFill>
                          <a:latin typeface="Arial"/>
                        </a:rPr>
                        <a:t>.363</a:t>
                      </a:r>
                    </a:p>
                  </a:txBody>
                  <a:tcPr marL="6104" marR="6104" marT="610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latin typeface="Arial"/>
                        </a:rPr>
                        <a:t> </a:t>
                      </a:r>
                    </a:p>
                  </a:txBody>
                  <a:tcPr marL="6104" marR="6104" marT="61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latin typeface="Arial"/>
                        </a:rPr>
                        <a:t> </a:t>
                      </a:r>
                    </a:p>
                  </a:txBody>
                  <a:tcPr marL="6104" marR="6104" marT="61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latin typeface="Arial"/>
                        </a:rPr>
                        <a:t> </a:t>
                      </a:r>
                    </a:p>
                  </a:txBody>
                  <a:tcPr marL="6104" marR="6104" marT="610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2516">
                <a:tc vMerge="1">
                  <a:txBody>
                    <a:bodyPr/>
                    <a:lstStyle/>
                    <a:p>
                      <a:endParaRPr lang="en-US"/>
                    </a:p>
                  </a:txBody>
                  <a:tcPr/>
                </a:tc>
                <a:tc>
                  <a:txBody>
                    <a:bodyPr/>
                    <a:lstStyle/>
                    <a:p>
                      <a:pPr algn="l" fontAlgn="t"/>
                      <a:r>
                        <a:rPr lang="en-US" sz="1400" b="0" i="0" u="none" strike="noStrike" dirty="0">
                          <a:solidFill>
                            <a:srgbClr val="000000"/>
                          </a:solidFill>
                          <a:latin typeface="Arial"/>
                        </a:rPr>
                        <a:t>Number of outpatients</a:t>
                      </a:r>
                    </a:p>
                  </a:txBody>
                  <a:tcPr marL="6104" marR="6104" marT="610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400" b="0" i="0" u="none" strike="noStrike">
                          <a:solidFill>
                            <a:srgbClr val="000000"/>
                          </a:solidFill>
                          <a:latin typeface="Arial"/>
                        </a:rPr>
                        <a:t>-.004</a:t>
                      </a:r>
                    </a:p>
                  </a:txBody>
                  <a:tcPr marL="6104" marR="6104" marT="610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400" b="0" i="0" u="none" strike="noStrike">
                          <a:solidFill>
                            <a:srgbClr val="000000"/>
                          </a:solidFill>
                          <a:latin typeface="Arial"/>
                        </a:rPr>
                        <a:t>.009</a:t>
                      </a:r>
                    </a:p>
                  </a:txBody>
                  <a:tcPr marL="6104" marR="6104" marT="610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400" b="0" i="0" u="none" strike="noStrike" dirty="0">
                          <a:solidFill>
                            <a:srgbClr val="000000"/>
                          </a:solidFill>
                          <a:latin typeface="Arial"/>
                        </a:rPr>
                        <a:t>-.006</a:t>
                      </a:r>
                    </a:p>
                  </a:txBody>
                  <a:tcPr marL="6104" marR="6104" marT="610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solidFill>
                  </a:tcPr>
                </a:tc>
                <a:tc>
                  <a:txBody>
                    <a:bodyPr/>
                    <a:lstStyle/>
                    <a:p>
                      <a:pPr algn="r" fontAlgn="t"/>
                      <a:r>
                        <a:rPr lang="en-US" sz="1400" b="0" i="0" u="none" strike="noStrike">
                          <a:solidFill>
                            <a:srgbClr val="000000"/>
                          </a:solidFill>
                          <a:latin typeface="Arial"/>
                        </a:rPr>
                        <a:t>-.403</a:t>
                      </a:r>
                    </a:p>
                  </a:txBody>
                  <a:tcPr marL="6104" marR="6104" marT="610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400" b="0" i="0" u="none" strike="noStrike">
                          <a:solidFill>
                            <a:srgbClr val="000000"/>
                          </a:solidFill>
                          <a:latin typeface="Arial"/>
                        </a:rPr>
                        <a:t>.687</a:t>
                      </a:r>
                    </a:p>
                  </a:txBody>
                  <a:tcPr marL="6104" marR="6104" marT="610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400" b="0" i="0" u="none" strike="noStrike">
                          <a:solidFill>
                            <a:srgbClr val="000000"/>
                          </a:solidFill>
                          <a:latin typeface="Arial"/>
                        </a:rPr>
                        <a:t>.629</a:t>
                      </a:r>
                    </a:p>
                  </a:txBody>
                  <a:tcPr marL="6104" marR="6104" marT="610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400" b="0" i="0" u="none" strike="noStrike">
                          <a:solidFill>
                            <a:srgbClr val="000000"/>
                          </a:solidFill>
                          <a:latin typeface="Arial"/>
                        </a:rPr>
                        <a:t>-.029</a:t>
                      </a:r>
                    </a:p>
                  </a:txBody>
                  <a:tcPr marL="6104" marR="6104" marT="610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400" b="0" i="0" u="none" strike="noStrike">
                          <a:solidFill>
                            <a:srgbClr val="000000"/>
                          </a:solidFill>
                          <a:latin typeface="Arial"/>
                        </a:rPr>
                        <a:t>-.005</a:t>
                      </a:r>
                    </a:p>
                  </a:txBody>
                  <a:tcPr marL="6104" marR="6104" marT="610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2516">
                <a:tc vMerge="1">
                  <a:txBody>
                    <a:bodyPr/>
                    <a:lstStyle/>
                    <a:p>
                      <a:endParaRPr lang="en-US"/>
                    </a:p>
                  </a:txBody>
                  <a:tcPr/>
                </a:tc>
                <a:tc>
                  <a:txBody>
                    <a:bodyPr/>
                    <a:lstStyle/>
                    <a:p>
                      <a:pPr algn="l" fontAlgn="t"/>
                      <a:r>
                        <a:rPr lang="en-US" sz="1400" b="0" i="0" u="none" strike="noStrike">
                          <a:solidFill>
                            <a:srgbClr val="000000"/>
                          </a:solidFill>
                          <a:latin typeface="Arial"/>
                        </a:rPr>
                        <a:t>Number of Births</a:t>
                      </a:r>
                    </a:p>
                  </a:txBody>
                  <a:tcPr marL="6104" marR="6104" marT="610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400" b="0" i="0" u="none" strike="noStrike" dirty="0" smtClean="0">
                          <a:solidFill>
                            <a:srgbClr val="000000"/>
                          </a:solidFill>
                          <a:latin typeface="Arial"/>
                        </a:rPr>
                        <a:t>7.7</a:t>
                      </a:r>
                      <a:endParaRPr lang="en-US" sz="1400" b="0" i="0" u="none" strike="noStrike" dirty="0">
                        <a:solidFill>
                          <a:srgbClr val="000000"/>
                        </a:solidFill>
                        <a:latin typeface="Arial"/>
                      </a:endParaRPr>
                    </a:p>
                  </a:txBody>
                  <a:tcPr marL="6104" marR="6104" marT="610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400" b="0" i="0" u="none" strike="noStrike">
                          <a:solidFill>
                            <a:srgbClr val="000000"/>
                          </a:solidFill>
                          <a:latin typeface="Arial"/>
                        </a:rPr>
                        <a:t>1.072</a:t>
                      </a:r>
                    </a:p>
                  </a:txBody>
                  <a:tcPr marL="6104" marR="6104" marT="610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400" b="0" i="0" u="none" strike="noStrike" dirty="0">
                          <a:solidFill>
                            <a:srgbClr val="000000"/>
                          </a:solidFill>
                          <a:latin typeface="Arial"/>
                        </a:rPr>
                        <a:t>.117</a:t>
                      </a:r>
                    </a:p>
                  </a:txBody>
                  <a:tcPr marL="6104" marR="6104" marT="610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solidFill>
                  </a:tcPr>
                </a:tc>
                <a:tc>
                  <a:txBody>
                    <a:bodyPr/>
                    <a:lstStyle/>
                    <a:p>
                      <a:pPr algn="r" fontAlgn="t"/>
                      <a:r>
                        <a:rPr lang="en-US" sz="1400" b="0" i="0" u="none" strike="noStrike">
                          <a:solidFill>
                            <a:srgbClr val="000000"/>
                          </a:solidFill>
                          <a:latin typeface="Arial"/>
                        </a:rPr>
                        <a:t>7.222</a:t>
                      </a:r>
                    </a:p>
                  </a:txBody>
                  <a:tcPr marL="6104" marR="6104" marT="610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400" b="0" i="0" u="none" strike="noStrike">
                          <a:solidFill>
                            <a:srgbClr val="000000"/>
                          </a:solidFill>
                          <a:latin typeface="Arial"/>
                        </a:rPr>
                        <a:t>.000</a:t>
                      </a:r>
                    </a:p>
                  </a:txBody>
                  <a:tcPr marL="6104" marR="6104" marT="610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400" b="0" i="0" u="none" strike="noStrike">
                          <a:solidFill>
                            <a:srgbClr val="000000"/>
                          </a:solidFill>
                          <a:latin typeface="Arial"/>
                        </a:rPr>
                        <a:t>.713</a:t>
                      </a:r>
                    </a:p>
                  </a:txBody>
                  <a:tcPr marL="6104" marR="6104" marT="610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400" b="0" i="0" u="none" strike="noStrike">
                          <a:solidFill>
                            <a:srgbClr val="000000"/>
                          </a:solidFill>
                          <a:latin typeface="Arial"/>
                        </a:rPr>
                        <a:t>.458</a:t>
                      </a:r>
                    </a:p>
                  </a:txBody>
                  <a:tcPr marL="6104" marR="6104" marT="610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400" b="0" i="0" u="none" strike="noStrike">
                          <a:solidFill>
                            <a:srgbClr val="000000"/>
                          </a:solidFill>
                          <a:latin typeface="Arial"/>
                        </a:rPr>
                        <a:t>.085</a:t>
                      </a:r>
                    </a:p>
                  </a:txBody>
                  <a:tcPr marL="6104" marR="6104" marT="610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78288">
                <a:tc vMerge="1">
                  <a:txBody>
                    <a:bodyPr/>
                    <a:lstStyle/>
                    <a:p>
                      <a:endParaRPr lang="en-US"/>
                    </a:p>
                  </a:txBody>
                  <a:tcPr/>
                </a:tc>
                <a:tc>
                  <a:txBody>
                    <a:bodyPr/>
                    <a:lstStyle/>
                    <a:p>
                      <a:pPr algn="l" fontAlgn="t"/>
                      <a:r>
                        <a:rPr lang="en-US" sz="1400" b="0" i="0" u="none" strike="noStrike">
                          <a:solidFill>
                            <a:srgbClr val="000000"/>
                          </a:solidFill>
                          <a:latin typeface="Arial"/>
                        </a:rPr>
                        <a:t>Payroll expenditures in thousands</a:t>
                      </a:r>
                    </a:p>
                  </a:txBody>
                  <a:tcPr marL="6104" marR="6104" marT="610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400" b="0" i="0" u="none" strike="noStrike" dirty="0" smtClean="0">
                          <a:solidFill>
                            <a:srgbClr val="000000"/>
                          </a:solidFill>
                          <a:latin typeface="Arial"/>
                        </a:rPr>
                        <a:t>1.9</a:t>
                      </a:r>
                      <a:endParaRPr lang="en-US" sz="1400" b="0" i="0" u="none" strike="noStrike" dirty="0">
                        <a:solidFill>
                          <a:srgbClr val="000000"/>
                        </a:solidFill>
                        <a:latin typeface="Arial"/>
                      </a:endParaRPr>
                    </a:p>
                  </a:txBody>
                  <a:tcPr marL="6104" marR="6104" marT="610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400" b="0" i="0" u="none" strike="noStrike" dirty="0">
                          <a:solidFill>
                            <a:srgbClr val="000000"/>
                          </a:solidFill>
                          <a:latin typeface="Arial"/>
                        </a:rPr>
                        <a:t>.037</a:t>
                      </a:r>
                    </a:p>
                  </a:txBody>
                  <a:tcPr marL="6104" marR="6104" marT="610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400" b="0" i="0" u="none" strike="noStrike" dirty="0">
                          <a:solidFill>
                            <a:srgbClr val="000000"/>
                          </a:solidFill>
                          <a:latin typeface="Arial"/>
                        </a:rPr>
                        <a:t>.909</a:t>
                      </a:r>
                    </a:p>
                  </a:txBody>
                  <a:tcPr marL="6104" marR="6104" marT="610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solidFill>
                  </a:tcPr>
                </a:tc>
                <a:tc>
                  <a:txBody>
                    <a:bodyPr/>
                    <a:lstStyle/>
                    <a:p>
                      <a:pPr algn="r" fontAlgn="t"/>
                      <a:r>
                        <a:rPr lang="en-US" sz="1400" b="0" i="0" u="none" strike="noStrike" dirty="0">
                          <a:solidFill>
                            <a:srgbClr val="000000"/>
                          </a:solidFill>
                          <a:latin typeface="Arial"/>
                        </a:rPr>
                        <a:t>53.111</a:t>
                      </a:r>
                    </a:p>
                  </a:txBody>
                  <a:tcPr marL="6104" marR="6104" marT="610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400" b="0" i="0" u="none" strike="noStrike">
                          <a:solidFill>
                            <a:srgbClr val="000000"/>
                          </a:solidFill>
                          <a:latin typeface="Arial"/>
                        </a:rPr>
                        <a:t>.000</a:t>
                      </a:r>
                    </a:p>
                  </a:txBody>
                  <a:tcPr marL="6104" marR="6104" marT="610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400" b="0" i="0" u="none" strike="noStrike">
                          <a:solidFill>
                            <a:srgbClr val="000000"/>
                          </a:solidFill>
                          <a:latin typeface="Arial"/>
                        </a:rPr>
                        <a:t>.983</a:t>
                      </a:r>
                    </a:p>
                  </a:txBody>
                  <a:tcPr marL="6104" marR="6104" marT="610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400" b="0" i="0" u="none" strike="noStrike">
                          <a:solidFill>
                            <a:srgbClr val="000000"/>
                          </a:solidFill>
                          <a:latin typeface="Arial"/>
                        </a:rPr>
                        <a:t>.967</a:t>
                      </a:r>
                    </a:p>
                  </a:txBody>
                  <a:tcPr marL="6104" marR="6104" marT="610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US" sz="1400" b="0" i="0" u="none" strike="noStrike" dirty="0">
                          <a:solidFill>
                            <a:srgbClr val="000000"/>
                          </a:solidFill>
                          <a:latin typeface="Arial"/>
                        </a:rPr>
                        <a:t>.624</a:t>
                      </a:r>
                    </a:p>
                  </a:txBody>
                  <a:tcPr marL="6104" marR="6104" marT="610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21" name="Rectangle 20"/>
          <p:cNvSpPr/>
          <p:nvPr/>
        </p:nvSpPr>
        <p:spPr>
          <a:xfrm>
            <a:off x="4876800" y="1828800"/>
            <a:ext cx="17526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Y = Expenditure </a:t>
            </a:r>
            <a:endParaRPr lang="en-US" sz="2000" b="1" dirty="0"/>
          </a:p>
        </p:txBody>
      </p:sp>
      <p:sp>
        <p:nvSpPr>
          <p:cNvPr id="23" name="Rectangle 22"/>
          <p:cNvSpPr/>
          <p:nvPr/>
        </p:nvSpPr>
        <p:spPr>
          <a:xfrm>
            <a:off x="1219200" y="1143000"/>
            <a:ext cx="1828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X1=Outpatients </a:t>
            </a:r>
            <a:endParaRPr lang="en-US" sz="2000" b="1" dirty="0"/>
          </a:p>
        </p:txBody>
      </p:sp>
      <p:sp>
        <p:nvSpPr>
          <p:cNvPr id="24" name="Rectangle 23"/>
          <p:cNvSpPr/>
          <p:nvPr/>
        </p:nvSpPr>
        <p:spPr>
          <a:xfrm>
            <a:off x="1143000" y="2133600"/>
            <a:ext cx="1905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X2= Births </a:t>
            </a:r>
            <a:endParaRPr lang="en-US" sz="2000" b="1" dirty="0"/>
          </a:p>
        </p:txBody>
      </p:sp>
      <p:sp>
        <p:nvSpPr>
          <p:cNvPr id="26" name="Rectangle 25"/>
          <p:cNvSpPr/>
          <p:nvPr/>
        </p:nvSpPr>
        <p:spPr>
          <a:xfrm>
            <a:off x="1143000" y="3124200"/>
            <a:ext cx="1905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 </a:t>
            </a:r>
            <a:r>
              <a:rPr lang="en-US" sz="2000" b="1" dirty="0" smtClean="0"/>
              <a:t>Payroll</a:t>
            </a:r>
            <a:r>
              <a:rPr lang="en-US" dirty="0" smtClean="0"/>
              <a:t> </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2806</TotalTime>
  <Words>7954</Words>
  <Application>Microsoft Office PowerPoint</Application>
  <PresentationFormat>On-screen Show (4:3)</PresentationFormat>
  <Paragraphs>1700</Paragraphs>
  <Slides>92</Slides>
  <Notes>8</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92</vt:i4>
      </vt:variant>
    </vt:vector>
  </HeadingPairs>
  <TitlesOfParts>
    <vt:vector size="101" baseType="lpstr">
      <vt:lpstr>Arial</vt:lpstr>
      <vt:lpstr>Arial Bold</vt:lpstr>
      <vt:lpstr>Calibri</vt:lpstr>
      <vt:lpstr>Mangal</vt:lpstr>
      <vt:lpstr>Monotype Sorts</vt:lpstr>
      <vt:lpstr>Symbol</vt:lpstr>
      <vt:lpstr>Times New Roman</vt:lpstr>
      <vt:lpstr>Office Theme</vt:lpstr>
      <vt:lpstr>Equation</vt:lpstr>
      <vt:lpstr>Data Analysis Techniques:  1. Univariate Data Analysis techniques 2. Bivariate Data Analysis techniques 3. Multivariate Data Analysis Techniques</vt:lpstr>
      <vt:lpstr>PowerPoint Presentation</vt:lpstr>
      <vt:lpstr>PowerPoint Presentation</vt:lpstr>
      <vt:lpstr>PowerPoint Presentation</vt:lpstr>
      <vt:lpstr>PowerPoint Presentation</vt:lpstr>
      <vt:lpstr>PowerPoint Presentation</vt:lpstr>
      <vt:lpstr>Types of Hypotheses</vt:lpstr>
      <vt:lpstr>Example Research Hypotheses</vt:lpstr>
      <vt:lpstr>Statistical Hypotheses</vt:lpstr>
      <vt:lpstr>Null and Alternative Hypotheses</vt:lpstr>
      <vt:lpstr>One tailed and two tailed test </vt:lpstr>
      <vt:lpstr>PowerPoint Presentation</vt:lpstr>
      <vt:lpstr>Possible Rejection and Nonrejection Regions - </vt:lpstr>
      <vt:lpstr>Possible Rejection and Nonrejection Regions - </vt:lpstr>
      <vt:lpstr>Possible Rejection and Nonrejection Regions - </vt:lpstr>
      <vt:lpstr>Type I and Type II Errors</vt:lpstr>
      <vt:lpstr>Error in Hypothesis Testing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Frequency Analysis in SPSS</vt:lpstr>
      <vt:lpstr>PowerPoint Presentation</vt:lpstr>
      <vt:lpstr>PowerPoint Presentation</vt:lpstr>
      <vt:lpstr>Descriptive Analysis in SPSS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Regression Models</vt:lpstr>
      <vt:lpstr>Estimated Regression Model</vt:lpstr>
      <vt:lpstr>Multiple Regression Model with Two Independent Variables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Concept on One sample hypothesis testing and  One sample t-test  using SPSS</dc:title>
  <dc:creator>Toshiba</dc:creator>
  <cp:lastModifiedBy>Bal Krishna</cp:lastModifiedBy>
  <cp:revision>104</cp:revision>
  <dcterms:created xsi:type="dcterms:W3CDTF">2016-05-07T10:12:14Z</dcterms:created>
  <dcterms:modified xsi:type="dcterms:W3CDTF">2020-06-29T13:08:50Z</dcterms:modified>
</cp:coreProperties>
</file>