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8" r:id="rId11"/>
    <p:sldId id="269" r:id="rId12"/>
    <p:sldId id="267" r:id="rId13"/>
    <p:sldId id="270" r:id="rId14"/>
    <p:sldId id="271" r:id="rId15"/>
    <p:sldId id="272" r:id="rId16"/>
    <p:sldId id="273" r:id="rId17"/>
    <p:sldId id="274" r:id="rId18"/>
    <p:sldId id="275" r:id="rId19"/>
    <p:sldId id="276" r:id="rId20"/>
    <p:sldId id="277" r:id="rId21"/>
    <p:sldId id="278" r:id="rId22"/>
    <p:sldId id="280"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574"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88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ECF1-D47C-46BA-AA1D-0E64215159E7}" type="datetimeFigureOut">
              <a:rPr lang="en-US" smtClean="0"/>
              <a:pPr/>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31A662-4A3C-4746-867D-855098EC0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31A662-4A3C-4746-867D-855098EC05E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31A662-4A3C-4746-867D-855098EC05E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31A662-4A3C-4746-867D-855098EC05E3}"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31A662-4A3C-4746-867D-855098EC05E3}"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8CD6C-D307-43DB-8EFB-2D2D0D1F65A4}"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8CD6C-D307-43DB-8EFB-2D2D0D1F65A4}"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8CD6C-D307-43DB-8EFB-2D2D0D1F65A4}"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8CD6C-D307-43DB-8EFB-2D2D0D1F65A4}"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8CD6C-D307-43DB-8EFB-2D2D0D1F65A4}" type="datetimeFigureOut">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8CD6C-D307-43DB-8EFB-2D2D0D1F65A4}"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D8CD6C-D307-43DB-8EFB-2D2D0D1F65A4}" type="datetimeFigureOut">
              <a:rPr lang="en-US" smtClean="0"/>
              <a:pPr/>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D8CD6C-D307-43DB-8EFB-2D2D0D1F65A4}" type="datetimeFigureOut">
              <a:rPr lang="en-US" smtClean="0"/>
              <a:pPr/>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8CD6C-D307-43DB-8EFB-2D2D0D1F65A4}" type="datetimeFigureOut">
              <a:rPr lang="en-US" smtClean="0"/>
              <a:pPr/>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8CD6C-D307-43DB-8EFB-2D2D0D1F65A4}"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8CD6C-D307-43DB-8EFB-2D2D0D1F65A4}" type="datetimeFigureOut">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9573A-4D5D-4E28-B89C-5E99760B46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8CD6C-D307-43DB-8EFB-2D2D0D1F65A4}" type="datetimeFigureOut">
              <a:rPr lang="en-US" smtClean="0"/>
              <a:pPr/>
              <a:t>3/23/2017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9573A-4D5D-4E28-B89C-5E99760B46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685799"/>
          </a:xfrm>
        </p:spPr>
        <p:txBody>
          <a:bodyPr>
            <a:normAutofit fontScale="90000"/>
          </a:bodyPr>
          <a:lstStyle/>
          <a:p>
            <a:r>
              <a:rPr lang="en-US" dirty="0" smtClean="0">
                <a:solidFill>
                  <a:srgbClr val="FF0000"/>
                </a:solidFill>
              </a:rPr>
              <a:t>One way ANOVA</a:t>
            </a:r>
            <a:endParaRPr lang="en-US" dirty="0">
              <a:solidFill>
                <a:srgbClr val="FF0000"/>
              </a:solidFill>
            </a:endParaRPr>
          </a:p>
        </p:txBody>
      </p:sp>
      <p:sp>
        <p:nvSpPr>
          <p:cNvPr id="4" name="TextBox 3"/>
          <p:cNvSpPr txBox="1"/>
          <p:nvPr/>
        </p:nvSpPr>
        <p:spPr>
          <a:xfrm>
            <a:off x="228600" y="1066800"/>
            <a:ext cx="8686800" cy="3785652"/>
          </a:xfrm>
          <a:prstGeom prst="rect">
            <a:avLst/>
          </a:prstGeom>
          <a:noFill/>
        </p:spPr>
        <p:txBody>
          <a:bodyPr wrap="square" rtlCol="0">
            <a:spAutoFit/>
          </a:bodyPr>
          <a:lstStyle/>
          <a:p>
            <a:r>
              <a:rPr lang="en-US" sz="2000" dirty="0" smtClean="0"/>
              <a:t>One way Analysis of </a:t>
            </a:r>
            <a:r>
              <a:rPr lang="en-US" sz="2000" dirty="0"/>
              <a:t>V</a:t>
            </a:r>
            <a:r>
              <a:rPr lang="en-US" sz="2000" dirty="0" smtClean="0"/>
              <a:t>ariance (ANOVA) is used to test the significance difference of mean of one dependent variable across  more than two categories (situation) of one independent variable.</a:t>
            </a:r>
          </a:p>
          <a:p>
            <a:r>
              <a:rPr lang="en-US" sz="2000" dirty="0" smtClean="0"/>
              <a:t>To use the one way ANOVA, the dependent variables should be quantitative and measured in either interval or ratio scale. Some time researcher also consider the dependent variable which is measured in ordinal scale. </a:t>
            </a:r>
          </a:p>
          <a:p>
            <a:endParaRPr lang="en-US" sz="2000" dirty="0"/>
          </a:p>
          <a:p>
            <a:r>
              <a:rPr lang="en-US" sz="2000" dirty="0" smtClean="0"/>
              <a:t>The independent variable should be qualitative with more than two categories and measured in nominal scale. Some time researcher also consider the independent variable which is measured in ordinal scale. For example, ANOVA can be used to test the following model i.e. impact of development regions on income level of peoples.</a:t>
            </a:r>
            <a:endParaRPr lang="en-US" sz="2000" dirty="0"/>
          </a:p>
        </p:txBody>
      </p:sp>
      <p:sp>
        <p:nvSpPr>
          <p:cNvPr id="7" name="Right Arrow 6"/>
          <p:cNvSpPr/>
          <p:nvPr/>
        </p:nvSpPr>
        <p:spPr>
          <a:xfrm>
            <a:off x="2971800" y="56388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5334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Income </a:t>
            </a:r>
            <a:endParaRPr lang="en-US" sz="2000" b="1" dirty="0"/>
          </a:p>
        </p:txBody>
      </p:sp>
      <p:sp>
        <p:nvSpPr>
          <p:cNvPr id="9" name="Rectangle 8"/>
          <p:cNvSpPr/>
          <p:nvPr/>
        </p:nvSpPr>
        <p:spPr>
          <a:xfrm>
            <a:off x="1295400" y="5334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a:t>
            </a:r>
          </a:p>
          <a:p>
            <a:pPr algn="ctr"/>
            <a:r>
              <a:rPr lang="en-US" sz="2000" b="1" dirty="0" smtClean="0"/>
              <a:t>Development region</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685799"/>
          </a:xfrm>
        </p:spPr>
        <p:txBody>
          <a:bodyPr>
            <a:normAutofit fontScale="90000"/>
          </a:bodyPr>
          <a:lstStyle/>
          <a:p>
            <a:r>
              <a:rPr lang="en-US" dirty="0" smtClean="0">
                <a:solidFill>
                  <a:srgbClr val="FF0000"/>
                </a:solidFill>
              </a:rPr>
              <a:t>Two way ANOVA</a:t>
            </a:r>
            <a:endParaRPr lang="en-US" dirty="0">
              <a:solidFill>
                <a:srgbClr val="FF0000"/>
              </a:solidFill>
            </a:endParaRPr>
          </a:p>
        </p:txBody>
      </p:sp>
      <p:sp>
        <p:nvSpPr>
          <p:cNvPr id="4" name="TextBox 3"/>
          <p:cNvSpPr txBox="1"/>
          <p:nvPr/>
        </p:nvSpPr>
        <p:spPr>
          <a:xfrm>
            <a:off x="228600" y="762000"/>
            <a:ext cx="8686800" cy="3477875"/>
          </a:xfrm>
          <a:prstGeom prst="rect">
            <a:avLst/>
          </a:prstGeom>
          <a:noFill/>
        </p:spPr>
        <p:txBody>
          <a:bodyPr wrap="square" rtlCol="0">
            <a:spAutoFit/>
          </a:bodyPr>
          <a:lstStyle/>
          <a:p>
            <a:r>
              <a:rPr lang="en-US" sz="2000" dirty="0" smtClean="0"/>
              <a:t>Two way Analysis of </a:t>
            </a:r>
            <a:r>
              <a:rPr lang="en-US" sz="2000" dirty="0"/>
              <a:t>V</a:t>
            </a:r>
            <a:r>
              <a:rPr lang="en-US" sz="2000" dirty="0" smtClean="0"/>
              <a:t>ariance (ANOVA) is used to test the significance difference of mean of one dependent variable  when two independent categories variables are involved in the analysis. </a:t>
            </a:r>
          </a:p>
          <a:p>
            <a:endParaRPr lang="en-US" sz="2000" dirty="0" smtClean="0"/>
          </a:p>
          <a:p>
            <a:r>
              <a:rPr lang="en-US" sz="2000" dirty="0" smtClean="0"/>
              <a:t>To use the two way ANOVA, the dependent variables should be quantitative and measured in either interval or ratio scale. Some time researcher also consider the dependent variable which is measured in ordinal scale. </a:t>
            </a:r>
          </a:p>
          <a:p>
            <a:endParaRPr lang="en-US" sz="2000" dirty="0"/>
          </a:p>
          <a:p>
            <a:r>
              <a:rPr lang="en-US" sz="2000" dirty="0" smtClean="0"/>
              <a:t>The  both independent variables should be qualitative with two or more categories and measured in nominal scale. Some time researcher also consider the independent variable which is measured in ordinal scale.  </a:t>
            </a:r>
            <a:endParaRPr lang="en-US" sz="2000" dirty="0"/>
          </a:p>
        </p:txBody>
      </p:sp>
      <p:cxnSp>
        <p:nvCxnSpPr>
          <p:cNvPr id="10" name="Straight Arrow Connector 9"/>
          <p:cNvCxnSpPr/>
          <p:nvPr/>
        </p:nvCxnSpPr>
        <p:spPr>
          <a:xfrm>
            <a:off x="3276600" y="4686300"/>
            <a:ext cx="2667000" cy="4953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3352800" y="5181600"/>
            <a:ext cx="2590800" cy="4191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304800" y="6324600"/>
            <a:ext cx="8305800" cy="400110"/>
          </a:xfrm>
          <a:prstGeom prst="rect">
            <a:avLst/>
          </a:prstGeom>
          <a:noFill/>
        </p:spPr>
        <p:txBody>
          <a:bodyPr wrap="square" rtlCol="0">
            <a:spAutoFit/>
          </a:bodyPr>
          <a:lstStyle/>
          <a:p>
            <a:r>
              <a:rPr lang="en-US" sz="2000" dirty="0" smtClean="0"/>
              <a:t>Fig: Statistical Model for Two Way ANOVA</a:t>
            </a:r>
            <a:endParaRPr lang="en-US" sz="2000" dirty="0"/>
          </a:p>
        </p:txBody>
      </p:sp>
      <p:sp>
        <p:nvSpPr>
          <p:cNvPr id="11" name="Rectangle 10"/>
          <p:cNvSpPr/>
          <p:nvPr/>
        </p:nvSpPr>
        <p:spPr>
          <a:xfrm>
            <a:off x="5943600" y="4876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Sales </a:t>
            </a:r>
            <a:endParaRPr lang="en-US" sz="2000" b="1" dirty="0"/>
          </a:p>
        </p:txBody>
      </p:sp>
      <p:sp>
        <p:nvSpPr>
          <p:cNvPr id="14" name="Rectangle 13"/>
          <p:cNvSpPr/>
          <p:nvPr/>
        </p:nvSpPr>
        <p:spPr>
          <a:xfrm>
            <a:off x="1752600" y="43434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IV1=</a:t>
            </a:r>
          </a:p>
          <a:p>
            <a:pPr algn="ctr"/>
            <a:r>
              <a:rPr lang="en-US" sz="2000" b="1" dirty="0" smtClean="0"/>
              <a:t>Location </a:t>
            </a:r>
            <a:endParaRPr lang="en-US" sz="2000" b="1" dirty="0"/>
          </a:p>
        </p:txBody>
      </p:sp>
      <p:sp>
        <p:nvSpPr>
          <p:cNvPr id="15" name="Rectangle 14"/>
          <p:cNvSpPr/>
          <p:nvPr/>
        </p:nvSpPr>
        <p:spPr>
          <a:xfrm>
            <a:off x="1752600" y="53340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IV2=</a:t>
            </a:r>
            <a:endParaRPr lang="en-US" sz="2000" b="1" dirty="0" smtClean="0"/>
          </a:p>
          <a:p>
            <a:pPr algn="ctr"/>
            <a:r>
              <a:rPr lang="en-US" sz="2000" b="1" dirty="0" smtClean="0"/>
              <a:t>Competitors </a:t>
            </a:r>
            <a:endParaRPr 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063198"/>
          </a:xfrm>
          <a:prstGeom prst="rect">
            <a:avLst/>
          </a:prstGeom>
          <a:noFill/>
        </p:spPr>
        <p:txBody>
          <a:bodyPr wrap="square" rtlCol="0">
            <a:spAutoFit/>
          </a:bodyPr>
          <a:lstStyle/>
          <a:p>
            <a:r>
              <a:rPr lang="en-US" sz="2400" dirty="0" smtClean="0"/>
              <a:t>F-test is used to test the Main effect of the first and second  independent variables on  the dependent. If the corresponding p-value  of the independent variables in ANOVA Table is  less than significance level then we can conclude that the model is statistical significant.  If F –test suggest that the model is significant then follow-up test will be conducted. The follow up test measures the significance difference of mean of dependent variable between various possible combination groups of the independent variable. SPSS calls post hoc multiple comparisons for these follow up test.  The Two way ANOVA will evaluate the following hypothesis</a:t>
            </a:r>
          </a:p>
          <a:p>
            <a:endParaRPr lang="en-US" sz="2400" dirty="0" smtClean="0"/>
          </a:p>
          <a:p>
            <a:r>
              <a:rPr lang="en-US" sz="2400" dirty="0" smtClean="0">
                <a:solidFill>
                  <a:srgbClr val="FF0000"/>
                </a:solidFill>
              </a:rPr>
              <a:t>Main effect </a:t>
            </a:r>
            <a:r>
              <a:rPr lang="en-US" sz="2800" dirty="0" smtClean="0">
                <a:solidFill>
                  <a:srgbClr val="FF0000"/>
                </a:solidFill>
              </a:rPr>
              <a:t>of</a:t>
            </a:r>
            <a:r>
              <a:rPr lang="en-US" sz="2400" dirty="0" smtClean="0">
                <a:solidFill>
                  <a:srgbClr val="FF0000"/>
                </a:solidFill>
              </a:rPr>
              <a:t> location</a:t>
            </a:r>
            <a:r>
              <a:rPr lang="en-US" sz="2400" dirty="0" smtClean="0"/>
              <a:t>: The sales of shoe is significantly differ across the location of store</a:t>
            </a:r>
          </a:p>
          <a:p>
            <a:endParaRPr lang="en-US" sz="2400" dirty="0" smtClean="0"/>
          </a:p>
          <a:p>
            <a:r>
              <a:rPr lang="en-US" sz="2400" dirty="0" smtClean="0">
                <a:solidFill>
                  <a:srgbClr val="FF0000"/>
                </a:solidFill>
              </a:rPr>
              <a:t>Main effect of competitors: </a:t>
            </a:r>
            <a:r>
              <a:rPr lang="en-US" sz="2400" dirty="0" smtClean="0"/>
              <a:t>The sales of shoe is significantly differ by Number of competitors</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534400" cy="2677656"/>
          </a:xfrm>
          <a:prstGeom prst="rect">
            <a:avLst/>
          </a:prstGeom>
          <a:noFill/>
        </p:spPr>
        <p:txBody>
          <a:bodyPr wrap="square" rtlCol="0">
            <a:spAutoFit/>
          </a:bodyPr>
          <a:lstStyle/>
          <a:p>
            <a:r>
              <a:rPr lang="en-US" sz="2400" b="1" dirty="0" smtClean="0">
                <a:solidFill>
                  <a:srgbClr val="FF0000"/>
                </a:solidFill>
              </a:rPr>
              <a:t>Assumption of TWO way ANOVA</a:t>
            </a:r>
          </a:p>
          <a:p>
            <a:endParaRPr lang="en-US" sz="2400" b="1" dirty="0" smtClean="0">
              <a:solidFill>
                <a:srgbClr val="FF0000"/>
              </a:solidFill>
            </a:endParaRPr>
          </a:p>
          <a:p>
            <a:pPr marL="342900" indent="-342900">
              <a:buAutoNum type="arabicPeriod"/>
            </a:pPr>
            <a:r>
              <a:rPr lang="en-US" sz="2000" dirty="0" smtClean="0"/>
              <a:t>The dependent variable is normally distributed for each of the population as defined by the different level of independent variables.</a:t>
            </a:r>
          </a:p>
          <a:p>
            <a:pPr marL="342900" indent="-342900">
              <a:buAutoNum type="arabicPeriod"/>
            </a:pPr>
            <a:r>
              <a:rPr lang="en-US" sz="2000" dirty="0" smtClean="0"/>
              <a:t>The variances of the dependent variable are the same for all population as defined by the different level of independent variable.</a:t>
            </a:r>
          </a:p>
          <a:p>
            <a:pPr marL="342900" indent="-342900">
              <a:buAutoNum type="arabicPeriod"/>
            </a:pPr>
            <a:r>
              <a:rPr lang="en-US" sz="2000" dirty="0" smtClean="0"/>
              <a:t>The cases represent random samples from the population and the scores on the dependent variable are independent of each other.</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4800"/>
            <a:ext cx="7696200" cy="523220"/>
          </a:xfrm>
          <a:prstGeom prst="rect">
            <a:avLst/>
          </a:prstGeom>
          <a:noFill/>
        </p:spPr>
        <p:txBody>
          <a:bodyPr wrap="square" rtlCol="0">
            <a:spAutoFit/>
          </a:bodyPr>
          <a:lstStyle/>
          <a:p>
            <a:r>
              <a:rPr lang="en-US" sz="2800" dirty="0" smtClean="0">
                <a:solidFill>
                  <a:srgbClr val="FF0000"/>
                </a:solidFill>
              </a:rPr>
              <a:t>Effect size statistics for the TWO Way ANOVA</a:t>
            </a:r>
            <a:endParaRPr lang="en-US" sz="2800" dirty="0">
              <a:solidFill>
                <a:srgbClr val="FF0000"/>
              </a:solidFill>
            </a:endParaRPr>
          </a:p>
        </p:txBody>
      </p:sp>
      <p:graphicFrame>
        <p:nvGraphicFramePr>
          <p:cNvPr id="59395" name="Object 3"/>
          <p:cNvGraphicFramePr>
            <a:graphicFrameLocks noChangeAspect="1"/>
          </p:cNvGraphicFramePr>
          <p:nvPr/>
        </p:nvGraphicFramePr>
        <p:xfrm>
          <a:off x="1168400" y="1087439"/>
          <a:ext cx="5003800" cy="1046162"/>
        </p:xfrm>
        <a:graphic>
          <a:graphicData uri="http://schemas.openxmlformats.org/presentationml/2006/ole">
            <p:oleObj spid="_x0000_s24578" name="Equation" r:id="rId3" imgW="2070000" imgH="431640" progId="Equation.3">
              <p:embed/>
            </p:oleObj>
          </a:graphicData>
        </a:graphic>
      </p:graphicFrame>
      <p:graphicFrame>
        <p:nvGraphicFramePr>
          <p:cNvPr id="5" name="Object 4"/>
          <p:cNvGraphicFramePr>
            <a:graphicFrameLocks noChangeAspect="1"/>
          </p:cNvGraphicFramePr>
          <p:nvPr/>
        </p:nvGraphicFramePr>
        <p:xfrm>
          <a:off x="76200" y="5257801"/>
          <a:ext cx="1552575" cy="1219199"/>
        </p:xfrm>
        <a:graphic>
          <a:graphicData uri="http://schemas.openxmlformats.org/presentationml/2006/ole">
            <p:oleObj spid="_x0000_s24579" name="Equation" r:id="rId4" imgW="596880" imgH="698400" progId="Equation.3">
              <p:embed/>
            </p:oleObj>
          </a:graphicData>
        </a:graphic>
      </p:graphicFrame>
      <p:sp>
        <p:nvSpPr>
          <p:cNvPr id="6" name="TextBox 5"/>
          <p:cNvSpPr txBox="1"/>
          <p:nvPr/>
        </p:nvSpPr>
        <p:spPr>
          <a:xfrm>
            <a:off x="1524000" y="5276671"/>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
        <p:nvSpPr>
          <p:cNvPr id="7" name="TextBox 6"/>
          <p:cNvSpPr txBox="1"/>
          <p:nvPr/>
        </p:nvSpPr>
        <p:spPr>
          <a:xfrm>
            <a:off x="457200" y="2362200"/>
            <a:ext cx="8153400" cy="1938992"/>
          </a:xfrm>
          <a:prstGeom prst="rect">
            <a:avLst/>
          </a:prstGeom>
          <a:noFill/>
        </p:spPr>
        <p:txBody>
          <a:bodyPr wrap="square" rtlCol="0">
            <a:spAutoFit/>
          </a:bodyPr>
          <a:lstStyle/>
          <a:p>
            <a:r>
              <a:rPr lang="en-US" sz="2400" dirty="0" smtClean="0"/>
              <a:t>SSM=  Variance explained by the Model(independent variable) or Between groups) </a:t>
            </a:r>
          </a:p>
          <a:p>
            <a:r>
              <a:rPr lang="en-US" sz="2400" dirty="0" smtClean="0"/>
              <a:t>SSE= Unexplained variance (Within groups)</a:t>
            </a:r>
          </a:p>
          <a:p>
            <a:endParaRPr lang="en-US" sz="2400" dirty="0"/>
          </a:p>
          <a:p>
            <a:r>
              <a:rPr lang="en-US" sz="2400" dirty="0" smtClean="0"/>
              <a:t>SST = SSM for first factor+ SSM for second factor +SSE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91440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Use the Sales database</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sales database think one research question/research model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7" name="TextBox 6"/>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TWO way ANOVA -test in SPSS </a:t>
            </a:r>
            <a:endParaRPr lang="en-US" sz="3200" dirty="0">
              <a:solidFill>
                <a:srgbClr val="FF0000"/>
              </a:solidFill>
            </a:endParaRPr>
          </a:p>
        </p:txBody>
      </p:sp>
      <p:sp>
        <p:nvSpPr>
          <p:cNvPr id="11" name="TextBox 10"/>
          <p:cNvSpPr txBox="1"/>
          <p:nvPr/>
        </p:nvSpPr>
        <p:spPr>
          <a:xfrm>
            <a:off x="152400" y="4191000"/>
            <a:ext cx="8915400" cy="2554545"/>
          </a:xfrm>
          <a:prstGeom prst="rect">
            <a:avLst/>
          </a:prstGeom>
          <a:noFill/>
        </p:spPr>
        <p:txBody>
          <a:bodyPr wrap="square" rtlCol="0">
            <a:spAutoFit/>
          </a:bodyPr>
          <a:lstStyle/>
          <a:p>
            <a:r>
              <a:rPr lang="en-US" sz="2000" b="1" dirty="0" smtClean="0">
                <a:solidFill>
                  <a:srgbClr val="FF0000"/>
                </a:solidFill>
              </a:rPr>
              <a:t>Research question1 </a:t>
            </a:r>
            <a:r>
              <a:rPr lang="en-US" sz="2000" dirty="0" smtClean="0"/>
              <a:t>: </a:t>
            </a:r>
          </a:p>
          <a:p>
            <a:r>
              <a:rPr lang="en-US" sz="2000" dirty="0" smtClean="0">
                <a:solidFill>
                  <a:srgbClr val="FF0000"/>
                </a:solidFill>
              </a:rPr>
              <a:t>Main effect of location: </a:t>
            </a:r>
            <a:r>
              <a:rPr lang="en-US" sz="2000" dirty="0" smtClean="0"/>
              <a:t>The sales of pairs of shoes is differ across the types of location of the shops. </a:t>
            </a:r>
          </a:p>
          <a:p>
            <a:endParaRPr lang="en-US" sz="2000" dirty="0" smtClean="0"/>
          </a:p>
          <a:p>
            <a:r>
              <a:rPr lang="en-US" sz="2000" b="1" dirty="0" smtClean="0">
                <a:solidFill>
                  <a:srgbClr val="FF0000"/>
                </a:solidFill>
              </a:rPr>
              <a:t>Research question2</a:t>
            </a:r>
          </a:p>
          <a:p>
            <a:r>
              <a:rPr lang="en-US" sz="2000" b="1" dirty="0" smtClean="0">
                <a:solidFill>
                  <a:srgbClr val="FF0000"/>
                </a:solidFill>
              </a:rPr>
              <a:t>Main effect of competitors </a:t>
            </a:r>
            <a:r>
              <a:rPr lang="en-US" sz="2000" dirty="0" smtClean="0"/>
              <a:t>: The sales of pairs of shoes is differ across the  number of competitors  </a:t>
            </a:r>
          </a:p>
          <a:p>
            <a:endParaRPr lang="en-US" sz="2000" dirty="0"/>
          </a:p>
        </p:txBody>
      </p:sp>
      <p:cxnSp>
        <p:nvCxnSpPr>
          <p:cNvPr id="21" name="Straight Arrow Connector 20"/>
          <p:cNvCxnSpPr/>
          <p:nvPr/>
        </p:nvCxnSpPr>
        <p:spPr>
          <a:xfrm>
            <a:off x="3048000" y="2705100"/>
            <a:ext cx="2667000" cy="4953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V="1">
            <a:off x="3124200" y="3200400"/>
            <a:ext cx="2590800" cy="4191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5715000" y="2895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Sales </a:t>
            </a:r>
            <a:endParaRPr lang="en-US" sz="2000" b="1" dirty="0"/>
          </a:p>
        </p:txBody>
      </p:sp>
      <p:sp>
        <p:nvSpPr>
          <p:cNvPr id="24" name="Rectangle 23"/>
          <p:cNvSpPr/>
          <p:nvPr/>
        </p:nvSpPr>
        <p:spPr>
          <a:xfrm>
            <a:off x="1524000" y="2362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IV1=</a:t>
            </a:r>
          </a:p>
          <a:p>
            <a:pPr algn="ctr"/>
            <a:r>
              <a:rPr lang="en-US" sz="2000" b="1" dirty="0" smtClean="0"/>
              <a:t>Location </a:t>
            </a:r>
            <a:endParaRPr lang="en-US" sz="2000" b="1" dirty="0"/>
          </a:p>
        </p:txBody>
      </p:sp>
      <p:sp>
        <p:nvSpPr>
          <p:cNvPr id="25" name="Rectangle 24"/>
          <p:cNvSpPr/>
          <p:nvPr/>
        </p:nvSpPr>
        <p:spPr>
          <a:xfrm>
            <a:off x="1524000" y="3352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IV2=</a:t>
            </a:r>
            <a:endParaRPr lang="en-US" sz="2000" b="1" dirty="0" smtClean="0"/>
          </a:p>
          <a:p>
            <a:pPr algn="ctr"/>
            <a:r>
              <a:rPr lang="en-US" sz="2000" b="1" dirty="0" smtClean="0"/>
              <a:t>Competitors </a:t>
            </a:r>
            <a:endParaRPr 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8382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9906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1856125"/>
            <a:ext cx="8458200" cy="347787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DEPENDENT variable  and send to right  dependent list box and select the independent variables and send to  right  fixed factor box.  Then  click on OPTION and select the descriptive check box, homogeneity test and estimates of effect size check box and click on continue.  Click on Model and select custom button then send the variable one by one  to the model box (make sure that main effect is selected in build term box and then clink on continue. Then click on post hoc box and select the appropriate test from the list and then click on continue and OK (this time </a:t>
            </a:r>
            <a:r>
              <a:rPr lang="en-US" sz="2000" dirty="0" err="1" smtClean="0">
                <a:latin typeface="Times New Roman" pitchFamily="18" charset="0"/>
                <a:cs typeface="Times New Roman" pitchFamily="18" charset="0"/>
              </a:rPr>
              <a:t>tukey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5" name="TextBox 14"/>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TWO way ANOVA -test in SPSS </a:t>
            </a:r>
            <a:endParaRPr lang="en-US" sz="3200" dirty="0">
              <a:solidFill>
                <a:srgbClr val="FF0000"/>
              </a:solidFill>
            </a:endParaRPr>
          </a:p>
        </p:txBody>
      </p:sp>
      <p:sp>
        <p:nvSpPr>
          <p:cNvPr id="13" name="TextBox 12"/>
          <p:cNvSpPr txBox="1"/>
          <p:nvPr/>
        </p:nvSpPr>
        <p:spPr>
          <a:xfrm>
            <a:off x="1752600" y="838200"/>
            <a:ext cx="2971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General linear model</a:t>
            </a:r>
            <a:endParaRPr lang="en-US" dirty="0">
              <a:latin typeface="Times New Roman" pitchFamily="18" charset="0"/>
              <a:cs typeface="Times New Roman" pitchFamily="18" charset="0"/>
            </a:endParaRPr>
          </a:p>
        </p:txBody>
      </p:sp>
      <p:sp>
        <p:nvSpPr>
          <p:cNvPr id="14" name="TextBox 13"/>
          <p:cNvSpPr txBox="1"/>
          <p:nvPr/>
        </p:nvSpPr>
        <p:spPr>
          <a:xfrm>
            <a:off x="5410200" y="849868"/>
            <a:ext cx="22098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9" name="Right Arrow 18"/>
          <p:cNvSpPr/>
          <p:nvPr/>
        </p:nvSpPr>
        <p:spPr>
          <a:xfrm>
            <a:off x="4800600" y="9906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228600"/>
          <a:ext cx="7086601" cy="2554605"/>
        </p:xfrm>
        <a:graphic>
          <a:graphicData uri="http://schemas.openxmlformats.org/drawingml/2006/table">
            <a:tbl>
              <a:tblPr/>
              <a:tblGrid>
                <a:gridCol w="1444403"/>
                <a:gridCol w="1444403"/>
                <a:gridCol w="2753392"/>
                <a:gridCol w="1444403"/>
              </a:tblGrid>
              <a:tr h="190500">
                <a:tc gridSpan="4">
                  <a:txBody>
                    <a:bodyPr/>
                    <a:lstStyle/>
                    <a:p>
                      <a:pPr algn="ctr" fontAlgn="ctr"/>
                      <a:r>
                        <a:rPr lang="en-US" sz="1800" b="1" i="0" u="none" strike="noStrike">
                          <a:solidFill>
                            <a:srgbClr val="000000"/>
                          </a:solidFill>
                          <a:latin typeface="Arial Bold"/>
                        </a:rPr>
                        <a:t>Between-Subjects Factors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8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Value Label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3">
                  <a:txBody>
                    <a:bodyPr/>
                    <a:lstStyle/>
                    <a:p>
                      <a:pPr algn="l" fontAlgn="t"/>
                      <a:r>
                        <a:rPr lang="en-US" sz="1800" b="0" i="0" u="none" strike="noStrike">
                          <a:solidFill>
                            <a:srgbClr val="000000"/>
                          </a:solidFill>
                          <a:latin typeface="Arial"/>
                        </a:rPr>
                        <a:t>Locations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Suburban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Downtown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4">
                  <a:txBody>
                    <a:bodyPr/>
                    <a:lstStyle/>
                    <a:p>
                      <a:pPr algn="l" fontAlgn="t"/>
                      <a:r>
                        <a:rPr lang="en-US" sz="1800" b="0" i="0" u="none" strike="noStrike">
                          <a:solidFill>
                            <a:srgbClr val="000000"/>
                          </a:solidFill>
                          <a:latin typeface="Arial"/>
                        </a:rPr>
                        <a:t>Number of Competitors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No Competotors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One Competitors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2 Competitors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3 &amp; More Competitors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3048000"/>
          <a:ext cx="7162799" cy="1257300"/>
        </p:xfrm>
        <a:graphic>
          <a:graphicData uri="http://schemas.openxmlformats.org/drawingml/2006/table">
            <a:tbl>
              <a:tblPr/>
              <a:tblGrid>
                <a:gridCol w="1527785"/>
                <a:gridCol w="2406783"/>
                <a:gridCol w="1925428"/>
                <a:gridCol w="1302803"/>
              </a:tblGrid>
              <a:tr h="190500">
                <a:tc gridSpan="4">
                  <a:txBody>
                    <a:bodyPr/>
                    <a:lstStyle/>
                    <a:p>
                      <a:pPr algn="ctr" fontAlgn="ctr"/>
                      <a:r>
                        <a:rPr lang="en-US" sz="2000" b="1" i="0" u="none" strike="noStrike">
                          <a:solidFill>
                            <a:srgbClr val="000000"/>
                          </a:solidFill>
                          <a:latin typeface="Arial Bold"/>
                        </a:rPr>
                        <a:t>Levene's Test of Equality of Error Variances</a:t>
                      </a:r>
                      <a:r>
                        <a:rPr lang="en-US" sz="2000" b="1" i="0" u="none" strike="noStrike" baseline="30000">
                          <a:solidFill>
                            <a:srgbClr val="000000"/>
                          </a:solidFill>
                          <a:latin typeface="Arial Bold"/>
                        </a:rPr>
                        <a:t>a</a:t>
                      </a:r>
                      <a:endParaRPr lang="en-US" sz="2000" b="1" i="0" u="none" strike="noStrike">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4">
                  <a:txBody>
                    <a:bodyPr/>
                    <a:lstStyle/>
                    <a:p>
                      <a:pPr algn="l" fontAlgn="b"/>
                      <a:r>
                        <a:rPr lang="en-US" sz="2000" b="0" i="0" u="none" strike="noStrike">
                          <a:solidFill>
                            <a:srgbClr val="000000"/>
                          </a:solidFill>
                          <a:latin typeface="Arial"/>
                        </a:rPr>
                        <a:t>Dependent Variable:Pairs of shoes sold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2000" b="0" i="0" u="none" strike="noStrike">
                          <a:solidFill>
                            <a:srgbClr val="000000"/>
                          </a:solidFill>
                          <a:latin typeface="Arial"/>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df1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df2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t"/>
                      <a:r>
                        <a:rPr lang="en-US" sz="2000" b="0" i="0" u="none" strike="noStrike">
                          <a:solidFill>
                            <a:srgbClr val="000000"/>
                          </a:solidFill>
                          <a:latin typeface="Arial"/>
                        </a:rPr>
                        <a:t>.755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.678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81000"/>
          <a:ext cx="8610600" cy="6051110"/>
        </p:xfrm>
        <a:graphic>
          <a:graphicData uri="http://schemas.openxmlformats.org/drawingml/2006/table">
            <a:tbl>
              <a:tblPr/>
              <a:tblGrid>
                <a:gridCol w="1180040"/>
                <a:gridCol w="2821031"/>
                <a:gridCol w="2249449"/>
                <a:gridCol w="1180040"/>
                <a:gridCol w="1180040"/>
              </a:tblGrid>
              <a:tr h="173010">
                <a:tc gridSpan="5">
                  <a:txBody>
                    <a:bodyPr/>
                    <a:lstStyle/>
                    <a:p>
                      <a:pPr algn="ctr" fontAlgn="ctr"/>
                      <a:r>
                        <a:rPr lang="en-US" sz="1600" b="1" i="0" u="none" strike="noStrike" dirty="0">
                          <a:solidFill>
                            <a:srgbClr val="000000"/>
                          </a:solidFill>
                          <a:latin typeface="Arial Bold"/>
                        </a:rPr>
                        <a:t>Descriptive Statistics</a:t>
                      </a:r>
                    </a:p>
                  </a:txBody>
                  <a:tcPr marL="8650" marR="8650" marT="8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3010">
                <a:tc gridSpan="5">
                  <a:txBody>
                    <a:bodyPr/>
                    <a:lstStyle/>
                    <a:p>
                      <a:pPr algn="l" fontAlgn="b"/>
                      <a:r>
                        <a:rPr lang="en-US" sz="1600" b="0" i="0" u="none" strike="noStrike">
                          <a:solidFill>
                            <a:srgbClr val="000000"/>
                          </a:solidFill>
                          <a:latin typeface="Arial"/>
                        </a:rPr>
                        <a:t>Dependent Variable:Pairs of shoes sold per day</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785">
                <a:tc>
                  <a:txBody>
                    <a:bodyPr/>
                    <a:lstStyle/>
                    <a:p>
                      <a:pPr algn="l" fontAlgn="b"/>
                      <a:r>
                        <a:rPr lang="en-US" sz="1600" b="0" i="0" u="none" strike="noStrike">
                          <a:solidFill>
                            <a:srgbClr val="000000"/>
                          </a:solidFill>
                          <a:latin typeface="Arial"/>
                        </a:rPr>
                        <a:t>Locations</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Arial"/>
                        </a:rPr>
                        <a:t>Number of Competitors</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Mean</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Std. Deviation</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N</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rowSpan="5">
                  <a:txBody>
                    <a:bodyPr/>
                    <a:lstStyle/>
                    <a:p>
                      <a:pPr algn="l" fontAlgn="t"/>
                      <a:r>
                        <a:rPr lang="en-US" sz="1600" b="0" i="0" u="none" strike="noStrike">
                          <a:solidFill>
                            <a:srgbClr val="000000"/>
                          </a:solidFill>
                          <a:latin typeface="Arial"/>
                        </a:rPr>
                        <a:t>Suburban</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7.767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36.00</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4.359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52.67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5.686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42.00</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4.359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Total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42.33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8.217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rowSpan="5">
                  <a:txBody>
                    <a:bodyPr/>
                    <a:lstStyle/>
                    <a:p>
                      <a:pPr algn="l" fontAlgn="t"/>
                      <a:r>
                        <a:rPr lang="en-US" sz="1600" b="0" i="0" u="none" strike="noStrike">
                          <a:solidFill>
                            <a:srgbClr val="000000"/>
                          </a:solidFill>
                          <a:latin typeface="Arial"/>
                        </a:rPr>
                        <a:t>Mall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26.00</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4.583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31.33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3.215</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47.33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3.055</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46.00</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6.083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Total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37.67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10.325</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rowSpan="5">
                  <a:txBody>
                    <a:bodyPr/>
                    <a:lstStyle/>
                    <a:p>
                      <a:pPr algn="l" fontAlgn="t"/>
                      <a:r>
                        <a:rPr lang="en-US" sz="1600" b="0" i="0" u="none" strike="noStrike">
                          <a:solidFill>
                            <a:srgbClr val="000000"/>
                          </a:solidFill>
                          <a:latin typeface="Arial"/>
                        </a:rPr>
                        <a:t>Downtown</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26.67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7.767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21.33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4.041</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27.67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1.528</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27.67</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4.041</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Total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25.83</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4.988</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rowSpan="5">
                  <a:txBody>
                    <a:bodyPr/>
                    <a:lstStyle/>
                    <a:p>
                      <a:pPr algn="l" fontAlgn="t"/>
                      <a:r>
                        <a:rPr lang="en-US" sz="1600" b="0" i="0" u="none" strike="noStrike">
                          <a:solidFill>
                            <a:srgbClr val="000000"/>
                          </a:solidFill>
                          <a:latin typeface="Arial"/>
                        </a:rPr>
                        <a:t>Total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30.44</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8.575</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29.56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7.316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42.56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11.876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38.56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9.369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010">
                <a:tc vMerge="1">
                  <a:txBody>
                    <a:bodyPr/>
                    <a:lstStyle/>
                    <a:p>
                      <a:endParaRPr lang="en-US"/>
                    </a:p>
                  </a:txBody>
                  <a:tcPr/>
                </a:tc>
                <a:tc>
                  <a:txBody>
                    <a:bodyPr/>
                    <a:lstStyle/>
                    <a:p>
                      <a:pPr algn="l" fontAlgn="t"/>
                      <a:r>
                        <a:rPr lang="en-US" sz="1600" b="0" i="0" u="none" strike="noStrike">
                          <a:solidFill>
                            <a:srgbClr val="000000"/>
                          </a:solidFill>
                          <a:latin typeface="Arial"/>
                        </a:rPr>
                        <a:t>Total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35.28</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10.590</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36</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598" y="228600"/>
          <a:ext cx="8229601" cy="3203799"/>
        </p:xfrm>
        <a:graphic>
          <a:graphicData uri="http://schemas.openxmlformats.org/drawingml/2006/table">
            <a:tbl>
              <a:tblPr/>
              <a:tblGrid>
                <a:gridCol w="1828802"/>
                <a:gridCol w="1524000"/>
                <a:gridCol w="952498"/>
                <a:gridCol w="812800"/>
                <a:gridCol w="812800"/>
                <a:gridCol w="812800"/>
                <a:gridCol w="1485901"/>
              </a:tblGrid>
              <a:tr h="187762">
                <a:tc gridSpan="7">
                  <a:txBody>
                    <a:bodyPr/>
                    <a:lstStyle/>
                    <a:p>
                      <a:pPr algn="ctr" fontAlgn="ctr"/>
                      <a:r>
                        <a:rPr lang="en-US" sz="1800" b="1" i="0" u="none" strike="noStrike" dirty="0">
                          <a:solidFill>
                            <a:srgbClr val="000000"/>
                          </a:solidFill>
                          <a:latin typeface="Arial Bold"/>
                        </a:rPr>
                        <a:t>Tests of Between-Subjects Effects</a:t>
                      </a:r>
                    </a:p>
                  </a:txBody>
                  <a:tcPr marL="9388" marR="9388" marT="9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7762">
                <a:tc gridSpan="7">
                  <a:txBody>
                    <a:bodyPr/>
                    <a:lstStyle/>
                    <a:p>
                      <a:pPr algn="l" fontAlgn="b"/>
                      <a:r>
                        <a:rPr lang="en-US" sz="1800" b="0" i="0" u="none" strike="noStrike">
                          <a:solidFill>
                            <a:srgbClr val="000000"/>
                          </a:solidFill>
                          <a:latin typeface="Arial"/>
                        </a:rPr>
                        <a:t>Dependent Variable:Pairs of shoes sold per day</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9765">
                <a:tc>
                  <a:txBody>
                    <a:bodyPr/>
                    <a:lstStyle/>
                    <a:p>
                      <a:pPr algn="l" fontAlgn="b"/>
                      <a:r>
                        <a:rPr lang="en-US" sz="1800" b="0" i="0" u="none" strike="noStrike">
                          <a:solidFill>
                            <a:srgbClr val="000000"/>
                          </a:solidFill>
                          <a:latin typeface="Arial"/>
                        </a:rPr>
                        <a:t>Source</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Type III Sum of Squares</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df</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Mean Square</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F</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Sig.</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Partial Eta Squared</a:t>
                      </a:r>
                    </a:p>
                  </a:txBody>
                  <a:tcPr marL="9388" marR="9388" marT="9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765">
                <a:tc>
                  <a:txBody>
                    <a:bodyPr/>
                    <a:lstStyle/>
                    <a:p>
                      <a:pPr algn="l" fontAlgn="t"/>
                      <a:r>
                        <a:rPr lang="en-US" sz="1800" b="0" i="0" u="none" strike="noStrike">
                          <a:solidFill>
                            <a:srgbClr val="000000"/>
                          </a:solidFill>
                          <a:latin typeface="Arial"/>
                        </a:rPr>
                        <a:t>Corrected Model</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2814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563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0.717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762">
                <a:tc>
                  <a:txBody>
                    <a:bodyPr/>
                    <a:lstStyle/>
                    <a:p>
                      <a:pPr algn="l" fontAlgn="t"/>
                      <a:r>
                        <a:rPr lang="en-US" sz="1800" b="0" i="0" u="none" strike="noStrike">
                          <a:solidFill>
                            <a:srgbClr val="000000"/>
                          </a:solidFill>
                          <a:latin typeface="Arial"/>
                        </a:rPr>
                        <a:t>Intercept</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a:solidFill>
                            <a:srgbClr val="000000"/>
                          </a:solidFill>
                          <a:latin typeface="Arial"/>
                        </a:rPr>
                        <a:t>44803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44802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1210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0.976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762">
                <a:tc>
                  <a:txBody>
                    <a:bodyPr/>
                    <a:lstStyle/>
                    <a:p>
                      <a:pPr algn="l" fontAlgn="t"/>
                      <a:r>
                        <a:rPr lang="en-US" sz="1800" b="0" i="0" u="none" strike="noStrike">
                          <a:solidFill>
                            <a:srgbClr val="000000"/>
                          </a:solidFill>
                          <a:latin typeface="Arial"/>
                        </a:rPr>
                        <a:t>Locations</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smtClean="0">
                          <a:solidFill>
                            <a:srgbClr val="000000"/>
                          </a:solidFill>
                          <a:latin typeface="Arial"/>
                        </a:rPr>
                        <a:t>SSM1 = 1736</a:t>
                      </a:r>
                      <a:endParaRPr lang="en-US" sz="1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868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1" i="0" u="none" strike="noStrike" dirty="0">
                          <a:solidFill>
                            <a:srgbClr val="FF0000"/>
                          </a:solidFill>
                          <a:latin typeface="Arial"/>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0.610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765">
                <a:tc>
                  <a:txBody>
                    <a:bodyPr/>
                    <a:lstStyle/>
                    <a:p>
                      <a:pPr algn="l" fontAlgn="t"/>
                      <a:r>
                        <a:rPr lang="en-US" sz="1800" b="0" i="0" u="none" strike="noStrike">
                          <a:solidFill>
                            <a:srgbClr val="000000"/>
                          </a:solidFill>
                          <a:latin typeface="Arial"/>
                        </a:rPr>
                        <a:t>Competitors</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smtClean="0">
                          <a:solidFill>
                            <a:srgbClr val="000000"/>
                          </a:solidFill>
                          <a:latin typeface="Arial"/>
                        </a:rPr>
                        <a:t>SSM2 = 1078</a:t>
                      </a:r>
                      <a:endParaRPr lang="en-US" sz="1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1" i="0" u="none" strike="noStrike" dirty="0">
                          <a:solidFill>
                            <a:srgbClr val="FF0000"/>
                          </a:solidFill>
                          <a:latin typeface="Arial"/>
                        </a:rPr>
                        <a:t>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a:solidFill>
                            <a:srgbClr val="000000"/>
                          </a:solidFill>
                          <a:latin typeface="Arial"/>
                        </a:rPr>
                        <a:t>0.493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762">
                <a:tc>
                  <a:txBody>
                    <a:bodyPr/>
                    <a:lstStyle/>
                    <a:p>
                      <a:pPr algn="l" fontAlgn="t"/>
                      <a:r>
                        <a:rPr lang="en-US" sz="1800" b="0" i="0" u="none" strike="noStrike">
                          <a:solidFill>
                            <a:srgbClr val="000000"/>
                          </a:solidFill>
                          <a:latin typeface="Arial"/>
                        </a:rPr>
                        <a:t>Error</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smtClean="0">
                          <a:solidFill>
                            <a:srgbClr val="000000"/>
                          </a:solidFill>
                          <a:latin typeface="Arial"/>
                        </a:rPr>
                        <a:t>SSE = 1111</a:t>
                      </a:r>
                      <a:endParaRPr lang="en-US" sz="1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7762">
                <a:tc>
                  <a:txBody>
                    <a:bodyPr/>
                    <a:lstStyle/>
                    <a:p>
                      <a:pPr algn="l" fontAlgn="t"/>
                      <a:r>
                        <a:rPr lang="en-US" sz="1800" b="0" i="0" u="none" strike="noStrike">
                          <a:solidFill>
                            <a:srgbClr val="000000"/>
                          </a:solidFill>
                          <a:latin typeface="Arial"/>
                        </a:rPr>
                        <a:t>Total</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48728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a:solidFill>
                            <a:srgbClr val="000000"/>
                          </a:solidFill>
                          <a:latin typeface="Arial"/>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765">
                <a:tc>
                  <a:txBody>
                    <a:bodyPr/>
                    <a:lstStyle/>
                    <a:p>
                      <a:pPr algn="l" fontAlgn="t"/>
                      <a:r>
                        <a:rPr lang="en-US" sz="1800" b="0" i="0" u="none" strike="noStrike">
                          <a:solidFill>
                            <a:srgbClr val="000000"/>
                          </a:solidFill>
                          <a:latin typeface="Arial"/>
                        </a:rPr>
                        <a:t>Corrected Total</a:t>
                      </a:r>
                    </a:p>
                  </a:txBody>
                  <a:tcPr marL="9388" marR="9388" marT="93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smtClean="0">
                          <a:solidFill>
                            <a:srgbClr val="000000"/>
                          </a:solidFill>
                          <a:latin typeface="Arial"/>
                        </a:rPr>
                        <a:t>SST = 3925</a:t>
                      </a:r>
                      <a:endParaRPr lang="en-US" sz="18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t"/>
                      <a:r>
                        <a:rPr lang="en-US" sz="1800" b="0" i="0" u="none" strike="noStrike" dirty="0">
                          <a:solidFill>
                            <a:srgbClr val="000000"/>
                          </a:solidFill>
                          <a:latin typeface="Arial"/>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20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04800" y="3581400"/>
          <a:ext cx="4768850" cy="283845"/>
        </p:xfrm>
        <a:graphic>
          <a:graphicData uri="http://schemas.openxmlformats.org/drawingml/2006/table">
            <a:tbl>
              <a:tblPr/>
              <a:tblGrid>
                <a:gridCol w="4768850"/>
              </a:tblGrid>
              <a:tr h="190500">
                <a:tc>
                  <a:txBody>
                    <a:bodyPr/>
                    <a:lstStyle/>
                    <a:p>
                      <a:pPr algn="l" fontAlgn="b"/>
                      <a:r>
                        <a:rPr lang="en-US" sz="1800" b="0" i="0" u="none" strike="noStrike" dirty="0">
                          <a:solidFill>
                            <a:srgbClr val="000000"/>
                          </a:solidFill>
                          <a:latin typeface="Calibri"/>
                        </a:rPr>
                        <a:t>R Squared = .717 (Adjusted R Squared = .670)</a:t>
                      </a:r>
                    </a:p>
                  </a:txBody>
                  <a:tcPr marL="9525" marR="9525" marT="9525" marB="0" anchor="b">
                    <a:lnL>
                      <a:noFill/>
                    </a:lnL>
                    <a:lnR>
                      <a:noFill/>
                    </a:lnR>
                    <a:lnT>
                      <a:noFill/>
                    </a:lnT>
                    <a:lnB>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838200"/>
          <a:ext cx="8077201" cy="3011380"/>
        </p:xfrm>
        <a:graphic>
          <a:graphicData uri="http://schemas.openxmlformats.org/drawingml/2006/table">
            <a:tbl>
              <a:tblPr/>
              <a:tblGrid>
                <a:gridCol w="1515299"/>
                <a:gridCol w="1515299"/>
                <a:gridCol w="1212238"/>
                <a:gridCol w="820237"/>
                <a:gridCol w="698356"/>
                <a:gridCol w="1159533"/>
                <a:gridCol w="1156239"/>
              </a:tblGrid>
              <a:tr h="170597">
                <a:tc gridSpan="7">
                  <a:txBody>
                    <a:bodyPr/>
                    <a:lstStyle/>
                    <a:p>
                      <a:pPr algn="ctr" fontAlgn="ctr"/>
                      <a:r>
                        <a:rPr lang="en-US" sz="1600" b="1" i="0" u="none" strike="noStrike" dirty="0">
                          <a:solidFill>
                            <a:srgbClr val="000000"/>
                          </a:solidFill>
                          <a:latin typeface="Arial Bold"/>
                        </a:rPr>
                        <a:t>Multiple Comparisons</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4190">
                <a:tc gridSpan="7">
                  <a:txBody>
                    <a:bodyPr/>
                    <a:lstStyle/>
                    <a:p>
                      <a:pPr algn="l" fontAlgn="b"/>
                      <a:r>
                        <a:rPr lang="en-US" sz="1600" b="0" i="0" u="none" strike="noStrike">
                          <a:solidFill>
                            <a:srgbClr val="000000"/>
                          </a:solidFill>
                          <a:latin typeface="Arial"/>
                        </a:rPr>
                        <a:t>Pairs of shoes sold per day</a:t>
                      </a:r>
                      <a:br>
                        <a:rPr lang="en-US" sz="1600" b="0" i="0" u="none" strike="noStrike">
                          <a:solidFill>
                            <a:srgbClr val="000000"/>
                          </a:solidFill>
                          <a:latin typeface="Arial"/>
                        </a:rPr>
                      </a:br>
                      <a:r>
                        <a:rPr lang="en-US" sz="1600" b="0" i="0" u="none" strike="noStrike">
                          <a:solidFill>
                            <a:srgbClr val="000000"/>
                          </a:solidFill>
                          <a:latin typeface="Arial"/>
                        </a:rPr>
                        <a:t>Tukey HSD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0597">
                <a:tc rowSpan="2">
                  <a:txBody>
                    <a:bodyPr/>
                    <a:lstStyle/>
                    <a:p>
                      <a:pPr algn="l" fontAlgn="b"/>
                      <a:r>
                        <a:rPr lang="en-US" sz="1600" b="0" i="0" u="none" strike="noStrike">
                          <a:solidFill>
                            <a:srgbClr val="000000"/>
                          </a:solidFill>
                          <a:latin typeface="Arial"/>
                        </a:rPr>
                        <a:t>(I) Locations</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600" b="0" i="0" u="none" strike="noStrike">
                          <a:solidFill>
                            <a:srgbClr val="000000"/>
                          </a:solidFill>
                          <a:latin typeface="Arial"/>
                        </a:rPr>
                        <a:t>(J) Locations</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Mean Difference (I-J)</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Std. Error</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Sig.</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a:solidFill>
                            <a:srgbClr val="000000"/>
                          </a:solidFill>
                          <a:latin typeface="Arial"/>
                        </a:rPr>
                        <a:t>95% Confidence Interval</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8148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600" b="0" i="0" u="none" strike="noStrike">
                          <a:solidFill>
                            <a:srgbClr val="000000"/>
                          </a:solidFill>
                          <a:latin typeface="Arial"/>
                        </a:rPr>
                        <a:t>Lower Bound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Upper Bound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2">
                  <a:txBody>
                    <a:bodyPr/>
                    <a:lstStyle/>
                    <a:p>
                      <a:pPr algn="l" fontAlgn="t"/>
                      <a:r>
                        <a:rPr lang="en-US" sz="1600" b="0" i="0" u="none" strike="noStrike">
                          <a:solidFill>
                            <a:srgbClr val="000000"/>
                          </a:solidFill>
                          <a:latin typeface="Arial"/>
                        </a:rPr>
                        <a:t>Suburban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Mall</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4.67</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-1.46</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10.79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Downtown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16.50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10.38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22.62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2">
                  <a:txBody>
                    <a:bodyPr/>
                    <a:lstStyle/>
                    <a:p>
                      <a:pPr algn="l" fontAlgn="t"/>
                      <a:r>
                        <a:rPr lang="en-US" sz="1600" b="0" i="0" u="none" strike="noStrike">
                          <a:solidFill>
                            <a:srgbClr val="000000"/>
                          </a:solidFill>
                          <a:latin typeface="Arial"/>
                        </a:rPr>
                        <a:t>Mall</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Suburban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-4.67</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-10.79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1.46</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Downtown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11.83</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5.71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17.96</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2">
                  <a:txBody>
                    <a:bodyPr/>
                    <a:lstStyle/>
                    <a:p>
                      <a:pPr algn="l" fontAlgn="t"/>
                      <a:r>
                        <a:rPr lang="en-US" sz="1600" b="0" i="0" u="none" strike="noStrike">
                          <a:solidFill>
                            <a:srgbClr val="000000"/>
                          </a:solidFill>
                          <a:latin typeface="Arial"/>
                        </a:rPr>
                        <a:t>Downtown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Suburban</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-16.50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-22.62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-10.38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Mall</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-11.83</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2.484</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-17.96</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-5.71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381000"/>
          <a:ext cx="1752600" cy="283845"/>
        </p:xfrm>
        <a:graphic>
          <a:graphicData uri="http://schemas.openxmlformats.org/drawingml/2006/table">
            <a:tbl>
              <a:tblPr/>
              <a:tblGrid>
                <a:gridCol w="1752600"/>
              </a:tblGrid>
              <a:tr h="257175">
                <a:tc>
                  <a:txBody>
                    <a:bodyPr/>
                    <a:lstStyle/>
                    <a:p>
                      <a:pPr algn="l" fontAlgn="b"/>
                      <a:r>
                        <a:rPr lang="en-US" sz="1800" b="1" i="0" u="none" strike="noStrike" dirty="0">
                          <a:solidFill>
                            <a:srgbClr val="000000"/>
                          </a:solidFill>
                          <a:latin typeface="Arial Bold"/>
                        </a:rPr>
                        <a:t>Post Hoc Tests</a:t>
                      </a:r>
                      <a:endParaRPr lang="en-US" sz="1200" b="0" i="0" u="none" strike="noStrike" dirty="0">
                        <a:solidFill>
                          <a:srgbClr val="000000"/>
                        </a:solidFill>
                        <a:latin typeface="Arial"/>
                      </a:endParaRPr>
                    </a:p>
                  </a:txBody>
                  <a:tcPr marL="9525" marR="9525" marT="9525" marB="0" anchor="b">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1938992"/>
          </a:xfrm>
          <a:prstGeom prst="rect">
            <a:avLst/>
          </a:prstGeom>
          <a:noFill/>
        </p:spPr>
        <p:txBody>
          <a:bodyPr wrap="square" rtlCol="0">
            <a:spAutoFit/>
          </a:bodyPr>
          <a:lstStyle/>
          <a:p>
            <a:r>
              <a:rPr lang="en-US" sz="2000" dirty="0" smtClean="0"/>
              <a:t>F-test is used to test the overall significance of the model. If p-value is less than significance level then we can conclude that the model is statistical significant.  If F –test suggest that the model is significant then follow-up test will be conducted. The follow up test measures the significance difference of mean of dependent variable between various possible groups of the independent variable. SPSS calls post hoc multiple comparisons for these follow up test.   </a:t>
            </a:r>
            <a:endParaRPr lang="en-US" sz="2000" dirty="0"/>
          </a:p>
        </p:txBody>
      </p:sp>
      <p:sp>
        <p:nvSpPr>
          <p:cNvPr id="3" name="TextBox 2"/>
          <p:cNvSpPr txBox="1"/>
          <p:nvPr/>
        </p:nvSpPr>
        <p:spPr>
          <a:xfrm>
            <a:off x="304800" y="2667000"/>
            <a:ext cx="8534400" cy="2677656"/>
          </a:xfrm>
          <a:prstGeom prst="rect">
            <a:avLst/>
          </a:prstGeom>
          <a:noFill/>
        </p:spPr>
        <p:txBody>
          <a:bodyPr wrap="square" rtlCol="0">
            <a:spAutoFit/>
          </a:bodyPr>
          <a:lstStyle/>
          <a:p>
            <a:r>
              <a:rPr lang="en-US" sz="2400" b="1" dirty="0" smtClean="0">
                <a:solidFill>
                  <a:srgbClr val="FF0000"/>
                </a:solidFill>
              </a:rPr>
              <a:t>Assumption of one way ANOVA</a:t>
            </a:r>
          </a:p>
          <a:p>
            <a:endParaRPr lang="en-US" sz="2400" b="1" dirty="0" smtClean="0">
              <a:solidFill>
                <a:srgbClr val="FF0000"/>
              </a:solidFill>
            </a:endParaRPr>
          </a:p>
          <a:p>
            <a:pPr marL="342900" indent="-342900">
              <a:buAutoNum type="arabicPeriod"/>
            </a:pPr>
            <a:r>
              <a:rPr lang="en-US" sz="2000" dirty="0" smtClean="0"/>
              <a:t>The dependent variable is normally distributed for each of the population as defined by the different level of independent variable.</a:t>
            </a:r>
          </a:p>
          <a:p>
            <a:pPr marL="342900" indent="-342900">
              <a:buAutoNum type="arabicPeriod"/>
            </a:pPr>
            <a:r>
              <a:rPr lang="en-US" sz="2000" dirty="0" smtClean="0"/>
              <a:t>The variances of the dependent variable are the same for all population as defined by the different level of independent variable.</a:t>
            </a:r>
          </a:p>
          <a:p>
            <a:pPr marL="342900" indent="-342900">
              <a:buAutoNum type="arabicPeriod"/>
            </a:pPr>
            <a:r>
              <a:rPr lang="en-US" sz="2000" dirty="0" smtClean="0"/>
              <a:t>The cases represent random samples from the population and the scores on the dependent variable are independent of each other.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923610"/>
          <a:ext cx="8762999" cy="5248590"/>
        </p:xfrm>
        <a:graphic>
          <a:graphicData uri="http://schemas.openxmlformats.org/drawingml/2006/table">
            <a:tbl>
              <a:tblPr/>
              <a:tblGrid>
                <a:gridCol w="1643956"/>
                <a:gridCol w="1643956"/>
                <a:gridCol w="1315164"/>
                <a:gridCol w="889880"/>
                <a:gridCol w="757650"/>
                <a:gridCol w="1257984"/>
                <a:gridCol w="1254409"/>
              </a:tblGrid>
              <a:tr h="170597">
                <a:tc gridSpan="7">
                  <a:txBody>
                    <a:bodyPr/>
                    <a:lstStyle/>
                    <a:p>
                      <a:pPr algn="ctr" fontAlgn="ctr"/>
                      <a:r>
                        <a:rPr lang="en-US" sz="1600" b="1" i="0" u="none" strike="noStrike" dirty="0">
                          <a:solidFill>
                            <a:srgbClr val="000000"/>
                          </a:solidFill>
                          <a:latin typeface="Arial Bold"/>
                        </a:rPr>
                        <a:t>Multiple Comparisons</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4190">
                <a:tc gridSpan="7">
                  <a:txBody>
                    <a:bodyPr/>
                    <a:lstStyle/>
                    <a:p>
                      <a:pPr algn="l" fontAlgn="b"/>
                      <a:r>
                        <a:rPr lang="en-US" sz="1600" b="0" i="0" u="none" strike="noStrike">
                          <a:solidFill>
                            <a:srgbClr val="000000"/>
                          </a:solidFill>
                          <a:latin typeface="Arial"/>
                        </a:rPr>
                        <a:t>Pairs of shoes sold per day</a:t>
                      </a:r>
                      <a:br>
                        <a:rPr lang="en-US" sz="1600" b="0" i="0" u="none" strike="noStrike">
                          <a:solidFill>
                            <a:srgbClr val="000000"/>
                          </a:solidFill>
                          <a:latin typeface="Arial"/>
                        </a:rPr>
                      </a:br>
                      <a:r>
                        <a:rPr lang="en-US" sz="1600" b="0" i="0" u="none" strike="noStrike">
                          <a:solidFill>
                            <a:srgbClr val="000000"/>
                          </a:solidFill>
                          <a:latin typeface="Arial"/>
                        </a:rPr>
                        <a:t>Tukey HSD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0597">
                <a:tc rowSpan="2">
                  <a:txBody>
                    <a:bodyPr/>
                    <a:lstStyle/>
                    <a:p>
                      <a:pPr algn="l" fontAlgn="b"/>
                      <a:r>
                        <a:rPr lang="en-US" sz="1600" b="0" i="0" u="none" strike="noStrike">
                          <a:solidFill>
                            <a:srgbClr val="000000"/>
                          </a:solidFill>
                          <a:latin typeface="Arial"/>
                        </a:rPr>
                        <a:t>(I) Number of Competitors</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600" b="0" i="0" u="none" strike="noStrike">
                          <a:solidFill>
                            <a:srgbClr val="000000"/>
                          </a:solidFill>
                          <a:latin typeface="Arial"/>
                        </a:rPr>
                        <a:t>(J) Number of Competitors</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Mean Difference (I-J)</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Std. Error</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Sig.</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a:solidFill>
                            <a:srgbClr val="000000"/>
                          </a:solidFill>
                          <a:latin typeface="Arial"/>
                        </a:rPr>
                        <a:t>95% Confidence Interval</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8148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600" b="0" i="0" u="none" strike="noStrike">
                          <a:solidFill>
                            <a:srgbClr val="000000"/>
                          </a:solidFill>
                          <a:latin typeface="Arial"/>
                        </a:rPr>
                        <a:t>Lower Bound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Upper Bound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3">
                  <a:txBody>
                    <a:bodyPr/>
                    <a:lstStyle/>
                    <a:p>
                      <a:pPr algn="l" fontAlgn="t"/>
                      <a:r>
                        <a:rPr lang="en-US" sz="1600" b="0" i="0" u="none" strike="noStrike">
                          <a:solidFill>
                            <a:srgbClr val="000000"/>
                          </a:solidFill>
                          <a:latin typeface="Arial"/>
                        </a:rPr>
                        <a:t>No Competotors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One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.989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8.69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-12.11</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.001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-19.91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-4.31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-8.11</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FF0000"/>
                          </a:solidFill>
                          <a:latin typeface="Arial"/>
                        </a:rPr>
                        <a:t>.039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3">
                  <a:txBody>
                    <a:bodyPr/>
                    <a:lstStyle/>
                    <a:p>
                      <a:pPr algn="l" fontAlgn="t"/>
                      <a:r>
                        <a:rPr lang="en-US" sz="1600" b="0" i="0" u="none" strike="noStrike">
                          <a:solidFill>
                            <a:srgbClr val="000000"/>
                          </a:solidFill>
                          <a:latin typeface="Arial"/>
                        </a:rPr>
                        <a:t>One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.989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-8.69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-13.00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-5.20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1" i="0" u="none" strike="noStrike" dirty="0">
                          <a:solidFill>
                            <a:srgbClr val="FF0000"/>
                          </a:solidFill>
                          <a:latin typeface="Arial"/>
                        </a:rPr>
                        <a:t>.019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-16.80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3">
                  <a:txBody>
                    <a:bodyPr/>
                    <a:lstStyle/>
                    <a:p>
                      <a:pPr algn="l" fontAlgn="t"/>
                      <a:r>
                        <a:rPr lang="en-US" sz="1600" b="0" i="0" u="none" strike="noStrike">
                          <a:solidFill>
                            <a:srgbClr val="000000"/>
                          </a:solidFill>
                          <a:latin typeface="Arial"/>
                        </a:rPr>
                        <a:t>2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12.11</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4.31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19.91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13.00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5.20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3 &amp; More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.512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rowSpan="3">
                  <a:txBody>
                    <a:bodyPr/>
                    <a:lstStyle/>
                    <a:p>
                      <a:pPr algn="l" fontAlgn="t"/>
                      <a:r>
                        <a:rPr lang="en-US" sz="1600" b="0" i="0" u="none" strike="noStrike">
                          <a:solidFill>
                            <a:srgbClr val="000000"/>
                          </a:solidFill>
                          <a:latin typeface="Arial"/>
                        </a:rPr>
                        <a:t>3 &amp; More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No Competotors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8.11</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.039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15.91</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One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.019</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597">
                <a:tc vMerge="1">
                  <a:txBody>
                    <a:bodyPr/>
                    <a:lstStyle/>
                    <a:p>
                      <a:endParaRPr lang="en-US"/>
                    </a:p>
                  </a:txBody>
                  <a:tcPr/>
                </a:tc>
                <a:tc>
                  <a:txBody>
                    <a:bodyPr/>
                    <a:lstStyle/>
                    <a:p>
                      <a:pPr algn="l" fontAlgn="t"/>
                      <a:r>
                        <a:rPr lang="en-US" sz="1600" b="0" i="0" u="none" strike="noStrike">
                          <a:solidFill>
                            <a:srgbClr val="000000"/>
                          </a:solidFill>
                          <a:latin typeface="Arial"/>
                        </a:rPr>
                        <a:t>2 Competitors</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-4.00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2.868</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.512</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3.80</a:t>
                      </a:r>
                    </a:p>
                  </a:txBody>
                  <a:tcPr marL="8530" marR="8530" marT="8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04800" y="457200"/>
          <a:ext cx="1752600" cy="283845"/>
        </p:xfrm>
        <a:graphic>
          <a:graphicData uri="http://schemas.openxmlformats.org/drawingml/2006/table">
            <a:tbl>
              <a:tblPr/>
              <a:tblGrid>
                <a:gridCol w="1752600"/>
              </a:tblGrid>
              <a:tr h="257175">
                <a:tc>
                  <a:txBody>
                    <a:bodyPr/>
                    <a:lstStyle/>
                    <a:p>
                      <a:pPr algn="l" fontAlgn="b"/>
                      <a:r>
                        <a:rPr lang="en-US" sz="1800" b="1" i="0" u="none" strike="noStrike" dirty="0">
                          <a:solidFill>
                            <a:srgbClr val="000000"/>
                          </a:solidFill>
                          <a:latin typeface="Arial Bold"/>
                        </a:rPr>
                        <a:t>Post Hoc Tests</a:t>
                      </a:r>
                      <a:endParaRPr lang="en-US" sz="1200" b="0" i="0" u="none" strike="noStrike" dirty="0">
                        <a:solidFill>
                          <a:srgbClr val="000000"/>
                        </a:solidFill>
                        <a:latin typeface="Arial"/>
                      </a:endParaRPr>
                    </a:p>
                  </a:txBody>
                  <a:tcPr marL="9525" marR="9525" marT="9525" marB="0" anchor="b">
                    <a:lnL>
                      <a:noFill/>
                    </a:lnL>
                    <a:lnR>
                      <a:noFill/>
                    </a:lnR>
                    <a:lnT>
                      <a:noFill/>
                    </a:lnT>
                    <a:lnB>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536"/>
            <a:ext cx="8839200" cy="6247864"/>
          </a:xfrm>
          <a:prstGeom prst="rect">
            <a:avLst/>
          </a:prstGeom>
          <a:noFill/>
        </p:spPr>
        <p:txBody>
          <a:bodyPr wrap="square" rtlCol="0">
            <a:spAutoFit/>
          </a:bodyPr>
          <a:lstStyle/>
          <a:p>
            <a:pPr algn="just"/>
            <a:r>
              <a:rPr lang="en-US" sz="2000" b="1" dirty="0" smtClean="0">
                <a:solidFill>
                  <a:srgbClr val="FF0000"/>
                </a:solidFill>
              </a:rPr>
              <a:t>Findings from TWO WAY ANOVA</a:t>
            </a:r>
          </a:p>
          <a:p>
            <a:pPr algn="just"/>
            <a:endParaRPr lang="en-US" sz="2000" b="1" dirty="0" smtClean="0">
              <a:solidFill>
                <a:srgbClr val="FF0000"/>
              </a:solidFill>
            </a:endParaRPr>
          </a:p>
          <a:p>
            <a:pPr algn="just"/>
            <a:r>
              <a:rPr lang="en-US" sz="2000" dirty="0" smtClean="0"/>
              <a:t>The two way ANOVA is conducted to evaluate the main effect of locations and competitors on the sales of shoes. The independent variables are locations and competitors and the dependent variables is sales. </a:t>
            </a:r>
          </a:p>
          <a:p>
            <a:pPr algn="just"/>
            <a:endParaRPr lang="en-US" sz="2000" dirty="0" smtClean="0"/>
          </a:p>
          <a:p>
            <a:pPr algn="just"/>
            <a:r>
              <a:rPr lang="en-US" sz="2000" dirty="0" smtClean="0"/>
              <a:t>The main effect of location on sales is significant at the 0.05 significance level, F(2,30) = 23, P=0.000 &lt; 0.05. The effect size of 0.61 indicate the strong effect of location on sales of shoe i.e. Location of store accounts for 61% of variance of sales . </a:t>
            </a:r>
          </a:p>
          <a:p>
            <a:pPr algn="just"/>
            <a:endParaRPr lang="en-US" sz="2000" dirty="0" smtClean="0"/>
          </a:p>
          <a:p>
            <a:pPr algn="just"/>
            <a:r>
              <a:rPr lang="en-US" sz="2000" dirty="0" smtClean="0"/>
              <a:t>The main effect of competitors on sales is significant at the 0.05 significance level, F(3,30) = 10, P=0.000 &lt; 0.05. The effect size of 0.49 indicate the strong effect of location on sales of shoe i.e.  Competitors accounts for 49% of variance of sales . </a:t>
            </a:r>
          </a:p>
          <a:p>
            <a:pPr algn="just"/>
            <a:endParaRPr lang="en-US" sz="2000" dirty="0" smtClean="0"/>
          </a:p>
          <a:p>
            <a:pPr algn="just"/>
            <a:r>
              <a:rPr lang="en-US" sz="2000" dirty="0" smtClean="0"/>
              <a:t>The overall effect size of the model is R-square = 0.717, indicate the high effect on sales i.e. 71.7% of the total variance of sales is explained by the model i.e. by location and competitors.</a:t>
            </a:r>
          </a:p>
          <a:p>
            <a:pPr algn="just"/>
            <a:endParaRPr lang="en-US" sz="2000" dirty="0" smtClean="0"/>
          </a:p>
          <a:p>
            <a:pPr algn="just"/>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839200" cy="3662541"/>
          </a:xfrm>
          <a:prstGeom prst="rect">
            <a:avLst/>
          </a:prstGeom>
        </p:spPr>
        <p:txBody>
          <a:bodyPr wrap="square">
            <a:spAutoFit/>
          </a:bodyPr>
          <a:lstStyle/>
          <a:p>
            <a:pPr algn="just"/>
            <a:r>
              <a:rPr lang="en-US" sz="2400" dirty="0" smtClean="0"/>
              <a:t>Follow up test is conducted to evaluate pair wise differences among the mean sales of shoe.  The variance of sales are equal in three locations so for post hoc test is conducted using </a:t>
            </a:r>
            <a:r>
              <a:rPr lang="en-US" sz="2400" dirty="0" err="1" smtClean="0"/>
              <a:t>Tukey</a:t>
            </a:r>
            <a:r>
              <a:rPr lang="en-US" sz="2400" dirty="0" smtClean="0"/>
              <a:t>  test. </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solidFill>
                <a:srgbClr val="FF0000"/>
              </a:solidFill>
            </a:endParaRPr>
          </a:p>
          <a:p>
            <a:pPr algn="just"/>
            <a:endParaRPr lang="en-US" sz="2000" dirty="0" smtClean="0"/>
          </a:p>
          <a:p>
            <a:pPr algn="just"/>
            <a:endParaRPr lang="en-US" sz="2000" dirty="0" smtClean="0"/>
          </a:p>
        </p:txBody>
      </p:sp>
      <p:sp>
        <p:nvSpPr>
          <p:cNvPr id="4" name="Rectangle 3"/>
          <p:cNvSpPr/>
          <p:nvPr/>
        </p:nvSpPr>
        <p:spPr>
          <a:xfrm>
            <a:off x="228600" y="1371600"/>
            <a:ext cx="8610600" cy="5632311"/>
          </a:xfrm>
          <a:prstGeom prst="rect">
            <a:avLst/>
          </a:prstGeom>
        </p:spPr>
        <p:txBody>
          <a:bodyPr wrap="square">
            <a:spAutoFit/>
          </a:bodyPr>
          <a:lstStyle/>
          <a:p>
            <a:pPr algn="just"/>
            <a:r>
              <a:rPr lang="en-US" sz="2400" dirty="0" smtClean="0">
                <a:solidFill>
                  <a:srgbClr val="FF0000"/>
                </a:solidFill>
              </a:rPr>
              <a:t>Result of post hoc for Multiple comparison: Competitors </a:t>
            </a:r>
          </a:p>
          <a:p>
            <a:pPr algn="just"/>
            <a:endParaRPr lang="en-US" sz="2400" dirty="0" smtClean="0">
              <a:solidFill>
                <a:srgbClr val="FF0000"/>
              </a:solidFill>
            </a:endParaRPr>
          </a:p>
          <a:p>
            <a:pPr algn="just"/>
            <a:r>
              <a:rPr lang="en-US" sz="2400" dirty="0" smtClean="0"/>
              <a:t>The sales of shoes is significantly higher in those area where there </a:t>
            </a:r>
            <a:r>
              <a:rPr lang="en-US" sz="2400" dirty="0" smtClean="0"/>
              <a:t>are 2 competitors </a:t>
            </a:r>
            <a:r>
              <a:rPr lang="en-US" sz="2400" dirty="0" smtClean="0"/>
              <a:t>than no competitors , P= 0.001 &lt; 0.05.</a:t>
            </a:r>
          </a:p>
          <a:p>
            <a:pPr algn="just"/>
            <a:endParaRPr lang="en-US" sz="2400" dirty="0" smtClean="0"/>
          </a:p>
          <a:p>
            <a:pPr algn="just"/>
            <a:r>
              <a:rPr lang="en-US" sz="2400" dirty="0" smtClean="0"/>
              <a:t>The sales of shoes is significantly higher in those area where there </a:t>
            </a:r>
            <a:r>
              <a:rPr lang="en-US" sz="2400" dirty="0" smtClean="0"/>
              <a:t>are 3 </a:t>
            </a:r>
            <a:r>
              <a:rPr lang="en-US" sz="2400" dirty="0" smtClean="0"/>
              <a:t>or competitors than no competitors , P= 0.039 &lt; 0.05.</a:t>
            </a:r>
          </a:p>
          <a:p>
            <a:pPr algn="just"/>
            <a:endParaRPr lang="en-US" sz="2400" dirty="0" smtClean="0"/>
          </a:p>
          <a:p>
            <a:pPr algn="just"/>
            <a:r>
              <a:rPr lang="en-US" sz="2400" dirty="0" smtClean="0"/>
              <a:t>The sales of shoes is significantly higher in those area where there </a:t>
            </a:r>
            <a:r>
              <a:rPr lang="en-US" sz="2400" dirty="0" smtClean="0"/>
              <a:t>are 2 </a:t>
            </a:r>
            <a:r>
              <a:rPr lang="en-US" sz="2400" dirty="0" smtClean="0"/>
              <a:t>competitors than having only one competitor , P= 0.001 &lt; 0.05.</a:t>
            </a:r>
          </a:p>
          <a:p>
            <a:pPr algn="just"/>
            <a:endParaRPr lang="en-US" sz="2400" dirty="0" smtClean="0"/>
          </a:p>
          <a:p>
            <a:pPr algn="just"/>
            <a:r>
              <a:rPr lang="en-US" sz="2400" dirty="0" smtClean="0"/>
              <a:t>The sales of shoes is significantly higher in those area where there </a:t>
            </a:r>
            <a:r>
              <a:rPr lang="en-US" sz="2400" dirty="0" smtClean="0"/>
              <a:t>are 3  </a:t>
            </a:r>
            <a:r>
              <a:rPr lang="en-US" sz="2400" dirty="0" smtClean="0"/>
              <a:t>or competitors than having only one competitor , P= 0.019 &lt; 0.05.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2677656"/>
          </a:xfrm>
          <a:prstGeom prst="rect">
            <a:avLst/>
          </a:prstGeom>
        </p:spPr>
        <p:txBody>
          <a:bodyPr wrap="square">
            <a:spAutoFit/>
          </a:bodyPr>
          <a:lstStyle/>
          <a:p>
            <a:pPr algn="just"/>
            <a:r>
              <a:rPr lang="en-US" sz="2400" dirty="0" smtClean="0">
                <a:solidFill>
                  <a:srgbClr val="FF0000"/>
                </a:solidFill>
              </a:rPr>
              <a:t>Result of post hoc for Multiple comparison: Locations</a:t>
            </a:r>
          </a:p>
          <a:p>
            <a:pPr algn="just"/>
            <a:endParaRPr lang="en-US" sz="2400" dirty="0" smtClean="0"/>
          </a:p>
          <a:p>
            <a:pPr algn="just"/>
            <a:r>
              <a:rPr lang="en-US" sz="2400" dirty="0" smtClean="0"/>
              <a:t>The sales of shoes is significantly higher in suburban than downtown, P= 0.000 &lt; 0.05.</a:t>
            </a:r>
          </a:p>
          <a:p>
            <a:pPr algn="just"/>
            <a:endParaRPr lang="en-US" sz="2400" dirty="0" smtClean="0"/>
          </a:p>
          <a:p>
            <a:pPr algn="just"/>
            <a:r>
              <a:rPr lang="en-US" sz="2400" dirty="0" smtClean="0"/>
              <a:t>The sales of shoes is significantly higher in Mall  than downtown, P= 0.000 &lt; 0.05.</a:t>
            </a:r>
          </a:p>
        </p:txBody>
      </p:sp>
      <p:sp>
        <p:nvSpPr>
          <p:cNvPr id="3" name="TextBox 2"/>
          <p:cNvSpPr txBox="1"/>
          <p:nvPr/>
        </p:nvSpPr>
        <p:spPr>
          <a:xfrm>
            <a:off x="228600" y="3124200"/>
            <a:ext cx="8915400" cy="1200329"/>
          </a:xfrm>
          <a:prstGeom prst="rect">
            <a:avLst/>
          </a:prstGeom>
          <a:noFill/>
        </p:spPr>
        <p:txBody>
          <a:bodyPr wrap="square" rtlCol="0">
            <a:spAutoFit/>
          </a:bodyPr>
          <a:lstStyle/>
          <a:p>
            <a:r>
              <a:rPr lang="en-US" sz="2400" dirty="0" smtClean="0">
                <a:solidFill>
                  <a:srgbClr val="FF0000"/>
                </a:solidFill>
              </a:rPr>
              <a:t>Conclusions: </a:t>
            </a:r>
          </a:p>
          <a:p>
            <a:r>
              <a:rPr lang="en-US" sz="2400" dirty="0" smtClean="0">
                <a:solidFill>
                  <a:srgbClr val="FF0000"/>
                </a:solidFill>
              </a:rPr>
              <a:t>1. </a:t>
            </a:r>
            <a:r>
              <a:rPr lang="en-US" sz="2400" dirty="0" smtClean="0"/>
              <a:t>The best place for the high sales of shoes is the Suburban where only two competitors </a:t>
            </a:r>
            <a:r>
              <a:rPr lang="en-US" sz="2400" dirty="0" smtClean="0"/>
              <a:t>is </a:t>
            </a:r>
            <a:r>
              <a:rPr lang="en-US" sz="2400" dirty="0" smtClean="0"/>
              <a:t>there.</a:t>
            </a:r>
            <a:endParaRPr lang="en-US" sz="2400" dirty="0"/>
          </a:p>
        </p:txBody>
      </p:sp>
      <p:sp>
        <p:nvSpPr>
          <p:cNvPr id="4" name="TextBox 3"/>
          <p:cNvSpPr txBox="1"/>
          <p:nvPr/>
        </p:nvSpPr>
        <p:spPr>
          <a:xfrm>
            <a:off x="228600" y="4426803"/>
            <a:ext cx="8915400" cy="1938992"/>
          </a:xfrm>
          <a:prstGeom prst="rect">
            <a:avLst/>
          </a:prstGeom>
          <a:noFill/>
        </p:spPr>
        <p:txBody>
          <a:bodyPr wrap="square" rtlCol="0">
            <a:spAutoFit/>
          </a:bodyPr>
          <a:lstStyle/>
          <a:p>
            <a:r>
              <a:rPr lang="en-US" sz="2400" dirty="0" smtClean="0"/>
              <a:t>2. The best place for the high sales of shoes is the Mall where only two competitors are there.</a:t>
            </a:r>
          </a:p>
          <a:p>
            <a:endParaRPr lang="en-US" sz="2400" dirty="0" smtClean="0"/>
          </a:p>
          <a:p>
            <a:r>
              <a:rPr lang="en-US" sz="2400" dirty="0" smtClean="0"/>
              <a:t>3. The best place for the high sales of shoes is the Mall where  3 or more competitors are there.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142999"/>
          </a:xfrm>
        </p:spPr>
        <p:txBody>
          <a:bodyPr>
            <a:noAutofit/>
          </a:bodyPr>
          <a:lstStyle/>
          <a:p>
            <a:r>
              <a:rPr lang="en-US" sz="3200" dirty="0" smtClean="0">
                <a:solidFill>
                  <a:srgbClr val="FF0000"/>
                </a:solidFill>
              </a:rPr>
              <a:t>Two Way ANOVA With Interaction Or Moderation effect in SPSS</a:t>
            </a:r>
            <a:endParaRPr lang="en-US" sz="3200" dirty="0">
              <a:solidFill>
                <a:srgbClr val="FF0000"/>
              </a:solidFill>
            </a:endParaRPr>
          </a:p>
        </p:txBody>
      </p:sp>
      <p:sp>
        <p:nvSpPr>
          <p:cNvPr id="13" name="TextBox 12"/>
          <p:cNvSpPr txBox="1"/>
          <p:nvPr/>
        </p:nvSpPr>
        <p:spPr>
          <a:xfrm>
            <a:off x="76200" y="5181600"/>
            <a:ext cx="8839200" cy="400110"/>
          </a:xfrm>
          <a:prstGeom prst="rect">
            <a:avLst/>
          </a:prstGeom>
          <a:noFill/>
        </p:spPr>
        <p:txBody>
          <a:bodyPr wrap="square" rtlCol="0">
            <a:spAutoFit/>
          </a:bodyPr>
          <a:lstStyle/>
          <a:p>
            <a:r>
              <a:rPr lang="en-US" sz="2000" dirty="0" smtClean="0"/>
              <a:t>Fig: Statistical Model for Two Way ANOVA with Moderation (interaction ) effect</a:t>
            </a:r>
            <a:endParaRPr lang="en-US" sz="2000" dirty="0"/>
          </a:p>
        </p:txBody>
      </p:sp>
      <p:cxnSp>
        <p:nvCxnSpPr>
          <p:cNvPr id="14" name="Straight Arrow Connector 13"/>
          <p:cNvCxnSpPr/>
          <p:nvPr/>
        </p:nvCxnSpPr>
        <p:spPr>
          <a:xfrm>
            <a:off x="3276600" y="1943100"/>
            <a:ext cx="2667000" cy="571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3352800" y="2819400"/>
            <a:ext cx="2590800" cy="381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a:xfrm>
            <a:off x="5943600" y="25146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DV=</a:t>
            </a:r>
          </a:p>
          <a:p>
            <a:pPr algn="ctr"/>
            <a:r>
              <a:rPr lang="en-US" sz="2400" b="1" dirty="0" smtClean="0"/>
              <a:t>Sales </a:t>
            </a:r>
            <a:endParaRPr lang="en-US" sz="2400" b="1" dirty="0"/>
          </a:p>
        </p:txBody>
      </p:sp>
      <p:sp>
        <p:nvSpPr>
          <p:cNvPr id="17" name="Rectangle 16"/>
          <p:cNvSpPr/>
          <p:nvPr/>
        </p:nvSpPr>
        <p:spPr>
          <a:xfrm>
            <a:off x="1295400" y="16002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IV1=</a:t>
            </a:r>
          </a:p>
          <a:p>
            <a:pPr algn="ctr"/>
            <a:r>
              <a:rPr lang="en-US" sz="2000" b="1" dirty="0" smtClean="0"/>
              <a:t>Location </a:t>
            </a:r>
            <a:endParaRPr lang="en-US" sz="2000" b="1" dirty="0"/>
          </a:p>
        </p:txBody>
      </p:sp>
      <p:sp>
        <p:nvSpPr>
          <p:cNvPr id="18" name="Rectangle 17"/>
          <p:cNvSpPr/>
          <p:nvPr/>
        </p:nvSpPr>
        <p:spPr>
          <a:xfrm>
            <a:off x="1295400" y="2590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IV2=</a:t>
            </a:r>
            <a:endParaRPr lang="en-US" sz="2000" b="1" dirty="0" smtClean="0"/>
          </a:p>
          <a:p>
            <a:pPr algn="ctr"/>
            <a:r>
              <a:rPr lang="en-US" sz="2000" b="1" dirty="0" smtClean="0"/>
              <a:t>Competitors </a:t>
            </a:r>
            <a:endParaRPr lang="en-US" sz="2000" b="1" dirty="0"/>
          </a:p>
        </p:txBody>
      </p:sp>
      <p:sp>
        <p:nvSpPr>
          <p:cNvPr id="19" name="Rectangle 18"/>
          <p:cNvSpPr/>
          <p:nvPr/>
        </p:nvSpPr>
        <p:spPr>
          <a:xfrm>
            <a:off x="1295400" y="34290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Interaction=</a:t>
            </a:r>
          </a:p>
          <a:p>
            <a:pPr algn="ctr"/>
            <a:r>
              <a:rPr lang="en-US" dirty="0" smtClean="0"/>
              <a:t>Location*competitors</a:t>
            </a:r>
            <a:endParaRPr lang="en-US" dirty="0"/>
          </a:p>
        </p:txBody>
      </p:sp>
      <p:cxnSp>
        <p:nvCxnSpPr>
          <p:cNvPr id="20" name="Straight Arrow Connector 19"/>
          <p:cNvCxnSpPr>
            <a:stCxn id="19" idx="3"/>
          </p:cNvCxnSpPr>
          <p:nvPr/>
        </p:nvCxnSpPr>
        <p:spPr>
          <a:xfrm flipV="1">
            <a:off x="3352800" y="3200400"/>
            <a:ext cx="2590800" cy="6477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7772400" cy="4216539"/>
          </a:xfrm>
          <a:prstGeom prst="rect">
            <a:avLst/>
          </a:prstGeom>
          <a:noFill/>
        </p:spPr>
        <p:txBody>
          <a:bodyPr wrap="square" rtlCol="0">
            <a:spAutoFit/>
          </a:bodyPr>
          <a:lstStyle/>
          <a:p>
            <a:r>
              <a:rPr lang="en-US" sz="2800" dirty="0" smtClean="0">
                <a:solidFill>
                  <a:srgbClr val="FF0000"/>
                </a:solidFill>
              </a:rPr>
              <a:t>For post hoc multiple comparisons test:</a:t>
            </a:r>
            <a:endParaRPr lang="en-US" sz="2000" dirty="0" smtClean="0">
              <a:solidFill>
                <a:srgbClr val="FF0000"/>
              </a:solidFill>
            </a:endParaRPr>
          </a:p>
          <a:p>
            <a:endParaRPr lang="en-US" sz="2000" dirty="0" smtClean="0"/>
          </a:p>
          <a:p>
            <a:r>
              <a:rPr lang="en-US" sz="2000" dirty="0" smtClean="0"/>
              <a:t>After an ANOVA you need a further analysis to find out which groups differ significantly</a:t>
            </a:r>
          </a:p>
          <a:p>
            <a:endParaRPr lang="en-US" sz="2000" dirty="0"/>
          </a:p>
          <a:p>
            <a:pPr marL="342900" indent="-342900">
              <a:buAutoNum type="arabicPeriod"/>
            </a:pPr>
            <a:r>
              <a:rPr lang="en-US" sz="2000" dirty="0" smtClean="0"/>
              <a:t>When you have equal sample sizes and groups variances are similar then use </a:t>
            </a:r>
            <a:r>
              <a:rPr lang="en-US" sz="2000" b="1" dirty="0" smtClean="0">
                <a:solidFill>
                  <a:srgbClr val="FF0000"/>
                </a:solidFill>
              </a:rPr>
              <a:t>REGWQ or </a:t>
            </a:r>
            <a:r>
              <a:rPr lang="en-US" sz="2000" b="1" dirty="0" err="1" smtClean="0">
                <a:solidFill>
                  <a:srgbClr val="FF0000"/>
                </a:solidFill>
              </a:rPr>
              <a:t>Tukey</a:t>
            </a:r>
            <a:endParaRPr lang="en-US" sz="2000" b="1" dirty="0" smtClean="0">
              <a:solidFill>
                <a:srgbClr val="FF0000"/>
              </a:solidFill>
            </a:endParaRPr>
          </a:p>
          <a:p>
            <a:pPr marL="342900" indent="-342900">
              <a:buAutoNum type="arabicPeriod"/>
            </a:pPr>
            <a:r>
              <a:rPr lang="en-US" sz="2000" dirty="0" smtClean="0"/>
              <a:t>If sample sizes are slightly different and groups variances are similar then use </a:t>
            </a:r>
            <a:r>
              <a:rPr lang="en-US" sz="2000" b="1" dirty="0" smtClean="0">
                <a:solidFill>
                  <a:srgbClr val="FF0000"/>
                </a:solidFill>
              </a:rPr>
              <a:t>Gabriel’ procedure</a:t>
            </a:r>
            <a:r>
              <a:rPr lang="en-US" sz="2000" dirty="0" smtClean="0"/>
              <a:t>, </a:t>
            </a:r>
          </a:p>
          <a:p>
            <a:pPr marL="342900" indent="-342900">
              <a:buAutoNum type="arabicPeriod"/>
            </a:pPr>
            <a:r>
              <a:rPr lang="en-US" sz="2000" dirty="0" smtClean="0"/>
              <a:t>If sample sizes are Very different and groups variances are similar then use </a:t>
            </a:r>
            <a:r>
              <a:rPr lang="en-US" sz="2000" b="1" dirty="0" smtClean="0">
                <a:solidFill>
                  <a:srgbClr val="FF0000"/>
                </a:solidFill>
              </a:rPr>
              <a:t>Hochberg GT2.</a:t>
            </a:r>
          </a:p>
          <a:p>
            <a:pPr marL="342900" indent="-342900">
              <a:buFontTx/>
              <a:buAutoNum type="arabicPeriod"/>
            </a:pPr>
            <a:r>
              <a:rPr lang="en-US" sz="2000" dirty="0" smtClean="0"/>
              <a:t>If there is any doubt about the homogeneity of variance then use the </a:t>
            </a:r>
            <a:r>
              <a:rPr lang="en-US" sz="2000" b="1" dirty="0" smtClean="0">
                <a:solidFill>
                  <a:srgbClr val="FF0000"/>
                </a:solidFill>
              </a:rPr>
              <a:t>Games-Howell procedure.</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4800"/>
            <a:ext cx="7696200" cy="523220"/>
          </a:xfrm>
          <a:prstGeom prst="rect">
            <a:avLst/>
          </a:prstGeom>
          <a:noFill/>
        </p:spPr>
        <p:txBody>
          <a:bodyPr wrap="square" rtlCol="0">
            <a:spAutoFit/>
          </a:bodyPr>
          <a:lstStyle/>
          <a:p>
            <a:r>
              <a:rPr lang="en-US" sz="2800" dirty="0" smtClean="0">
                <a:solidFill>
                  <a:srgbClr val="FF0000"/>
                </a:solidFill>
              </a:rPr>
              <a:t>Effect size statistics for the ONE Way ANOVA</a:t>
            </a:r>
            <a:endParaRPr lang="en-US" sz="2800" dirty="0">
              <a:solidFill>
                <a:srgbClr val="FF0000"/>
              </a:solidFill>
            </a:endParaRPr>
          </a:p>
        </p:txBody>
      </p:sp>
      <p:graphicFrame>
        <p:nvGraphicFramePr>
          <p:cNvPr id="59395" name="Object 3"/>
          <p:cNvGraphicFramePr>
            <a:graphicFrameLocks noChangeAspect="1"/>
          </p:cNvGraphicFramePr>
          <p:nvPr/>
        </p:nvGraphicFramePr>
        <p:xfrm>
          <a:off x="2441575" y="1103313"/>
          <a:ext cx="2455863" cy="1014412"/>
        </p:xfrm>
        <a:graphic>
          <a:graphicData uri="http://schemas.openxmlformats.org/presentationml/2006/ole">
            <p:oleObj spid="_x0000_s1027" name="Equation" r:id="rId3" imgW="1015920" imgH="419040" progId="Equation.3">
              <p:embed/>
            </p:oleObj>
          </a:graphicData>
        </a:graphic>
      </p:graphicFrame>
      <p:graphicFrame>
        <p:nvGraphicFramePr>
          <p:cNvPr id="5" name="Object 4"/>
          <p:cNvGraphicFramePr>
            <a:graphicFrameLocks noChangeAspect="1"/>
          </p:cNvGraphicFramePr>
          <p:nvPr/>
        </p:nvGraphicFramePr>
        <p:xfrm>
          <a:off x="76200" y="5257801"/>
          <a:ext cx="1552575" cy="1219199"/>
        </p:xfrm>
        <a:graphic>
          <a:graphicData uri="http://schemas.openxmlformats.org/presentationml/2006/ole">
            <p:oleObj spid="_x0000_s1028" name="Equation" r:id="rId4" imgW="596880" imgH="698400" progId="Equation.3">
              <p:embed/>
            </p:oleObj>
          </a:graphicData>
        </a:graphic>
      </p:graphicFrame>
      <p:sp>
        <p:nvSpPr>
          <p:cNvPr id="6" name="TextBox 5"/>
          <p:cNvSpPr txBox="1"/>
          <p:nvPr/>
        </p:nvSpPr>
        <p:spPr>
          <a:xfrm>
            <a:off x="1524000" y="5276671"/>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
        <p:nvSpPr>
          <p:cNvPr id="7" name="TextBox 6"/>
          <p:cNvSpPr txBox="1"/>
          <p:nvPr/>
        </p:nvSpPr>
        <p:spPr>
          <a:xfrm>
            <a:off x="457200" y="2362200"/>
            <a:ext cx="8153400" cy="1938992"/>
          </a:xfrm>
          <a:prstGeom prst="rect">
            <a:avLst/>
          </a:prstGeom>
          <a:noFill/>
        </p:spPr>
        <p:txBody>
          <a:bodyPr wrap="square" rtlCol="0">
            <a:spAutoFit/>
          </a:bodyPr>
          <a:lstStyle/>
          <a:p>
            <a:r>
              <a:rPr lang="en-US" sz="2400" dirty="0" smtClean="0"/>
              <a:t>SSM=  Variance explained by the Model(independent variable) or Between groups) </a:t>
            </a:r>
          </a:p>
          <a:p>
            <a:r>
              <a:rPr lang="en-US" sz="2400" dirty="0" smtClean="0"/>
              <a:t>SSE= Unexplained variance (Within groups)</a:t>
            </a:r>
          </a:p>
          <a:p>
            <a:endParaRPr lang="en-US" sz="2400" dirty="0"/>
          </a:p>
          <a:p>
            <a:r>
              <a:rPr lang="en-US" sz="2400" dirty="0" smtClean="0"/>
              <a:t>SST = SSM +SSE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2677656"/>
          </a:xfrm>
          <a:prstGeom prst="rect">
            <a:avLst/>
          </a:prstGeom>
          <a:noFill/>
        </p:spPr>
        <p:txBody>
          <a:bodyPr wrap="square" rtlCol="0">
            <a:spAutoFit/>
          </a:bodyPr>
          <a:lstStyle/>
          <a:p>
            <a:r>
              <a:rPr lang="en-US" sz="2400" dirty="0" smtClean="0">
                <a:latin typeface="Times New Roman" pitchFamily="18" charset="0"/>
                <a:cs typeface="Times New Roman" pitchFamily="18" charset="0"/>
              </a:rPr>
              <a:t>Use the Sales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Sales database think one research question/research model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7" name="TextBox 6"/>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One way ANOVA -test in SPSS </a:t>
            </a:r>
            <a:endParaRPr lang="en-US" sz="3200" dirty="0">
              <a:solidFill>
                <a:srgbClr val="FF0000"/>
              </a:solidFill>
            </a:endParaRPr>
          </a:p>
        </p:txBody>
      </p:sp>
      <p:sp>
        <p:nvSpPr>
          <p:cNvPr id="10" name="Right Arrow 9"/>
          <p:cNvSpPr/>
          <p:nvPr/>
        </p:nvSpPr>
        <p:spPr>
          <a:xfrm>
            <a:off x="2971800" y="56388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276600"/>
            <a:ext cx="8534400" cy="707886"/>
          </a:xfrm>
          <a:prstGeom prst="rect">
            <a:avLst/>
          </a:prstGeom>
          <a:noFill/>
        </p:spPr>
        <p:txBody>
          <a:bodyPr wrap="square" rtlCol="0">
            <a:spAutoFit/>
          </a:bodyPr>
          <a:lstStyle/>
          <a:p>
            <a:r>
              <a:rPr lang="en-US" sz="2000" b="1" dirty="0" smtClean="0">
                <a:solidFill>
                  <a:srgbClr val="FF0000"/>
                </a:solidFill>
              </a:rPr>
              <a:t>Research question</a:t>
            </a:r>
            <a:r>
              <a:rPr lang="en-US" sz="2000" dirty="0" smtClean="0"/>
              <a:t>: The sales of pairs of shoes is differ across the types of location of the shops. </a:t>
            </a:r>
            <a:endParaRPr lang="en-US" sz="2000" dirty="0"/>
          </a:p>
        </p:txBody>
      </p:sp>
      <p:sp>
        <p:nvSpPr>
          <p:cNvPr id="12" name="Rectangle 11"/>
          <p:cNvSpPr/>
          <p:nvPr/>
        </p:nvSpPr>
        <p:spPr>
          <a:xfrm>
            <a:off x="4343400" y="5334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Sales</a:t>
            </a:r>
            <a:endParaRPr lang="en-US" sz="2000" b="1" dirty="0"/>
          </a:p>
        </p:txBody>
      </p:sp>
      <p:sp>
        <p:nvSpPr>
          <p:cNvPr id="13" name="Rectangle 12"/>
          <p:cNvSpPr/>
          <p:nvPr/>
        </p:nvSpPr>
        <p:spPr>
          <a:xfrm>
            <a:off x="1219200" y="5410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a:t>
            </a:r>
          </a:p>
          <a:p>
            <a:pPr algn="ctr"/>
            <a:r>
              <a:rPr lang="en-US" sz="2000" b="1" dirty="0" smtClean="0"/>
              <a:t>Locations</a:t>
            </a: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133600"/>
            <a:ext cx="1752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Compare mean</a:t>
            </a:r>
            <a:endParaRPr lang="en-US" dirty="0">
              <a:latin typeface="Times New Roman" pitchFamily="18" charset="0"/>
              <a:cs typeface="Times New Roman" pitchFamily="18" charset="0"/>
            </a:endParaRPr>
          </a:p>
        </p:txBody>
      </p:sp>
      <p:sp>
        <p:nvSpPr>
          <p:cNvPr id="10" name="TextBox 9"/>
          <p:cNvSpPr txBox="1"/>
          <p:nvPr/>
        </p:nvSpPr>
        <p:spPr>
          <a:xfrm>
            <a:off x="4495800" y="21452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One way ANOVA</a:t>
            </a:r>
            <a:endParaRPr lang="en-US" dirty="0">
              <a:latin typeface="Times New Roman" pitchFamily="18" charset="0"/>
              <a:cs typeface="Times New Roman" pitchFamily="18" charset="0"/>
            </a:endParaRPr>
          </a:p>
        </p:txBody>
      </p:sp>
      <p:sp>
        <p:nvSpPr>
          <p:cNvPr id="11" name="Right Arrow 10"/>
          <p:cNvSpPr/>
          <p:nvPr/>
        </p:nvSpPr>
        <p:spPr>
          <a:xfrm>
            <a:off x="38862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2779455"/>
            <a:ext cx="8458200"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DEPENDENT variable  and send to right  dependent list box and select the independent variable and send to  right factor box.  Then  click on OPTION and select the descriptive check box and homogeneity of variance test check box and click on continue. Then click on post hoc box and select the appropriate test from the list and then click on continue and OK.</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5" name="TextBox 14"/>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One way ANOVA -test in SPSS </a:t>
            </a:r>
            <a:endParaRPr lang="en-US" sz="3200" dirty="0">
              <a:solidFill>
                <a:srgbClr val="FF0000"/>
              </a:solidFill>
            </a:endParaRPr>
          </a:p>
        </p:txBody>
      </p:sp>
      <p:sp>
        <p:nvSpPr>
          <p:cNvPr id="13" name="Right Arrow 12"/>
          <p:cNvSpPr/>
          <p:nvPr/>
        </p:nvSpPr>
        <p:spPr>
          <a:xfrm>
            <a:off x="2743200" y="12192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0" y="914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Sales</a:t>
            </a:r>
            <a:endParaRPr lang="en-US" sz="2000" b="1" dirty="0"/>
          </a:p>
        </p:txBody>
      </p:sp>
      <p:sp>
        <p:nvSpPr>
          <p:cNvPr id="19" name="Rectangle 18"/>
          <p:cNvSpPr/>
          <p:nvPr/>
        </p:nvSpPr>
        <p:spPr>
          <a:xfrm>
            <a:off x="990600" y="9906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a:t>
            </a:r>
          </a:p>
          <a:p>
            <a:pPr algn="ctr"/>
            <a:r>
              <a:rPr lang="en-US" sz="2000" b="1" dirty="0" smtClean="0"/>
              <a:t>Locations</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228600"/>
          <a:ext cx="8534403" cy="2758440"/>
        </p:xfrm>
        <a:graphic>
          <a:graphicData uri="http://schemas.openxmlformats.org/drawingml/2006/table">
            <a:tbl>
              <a:tblPr/>
              <a:tblGrid>
                <a:gridCol w="948267"/>
                <a:gridCol w="948267"/>
                <a:gridCol w="948267"/>
                <a:gridCol w="948267"/>
                <a:gridCol w="948267"/>
                <a:gridCol w="948267"/>
                <a:gridCol w="948267"/>
                <a:gridCol w="948267"/>
                <a:gridCol w="948267"/>
              </a:tblGrid>
              <a:tr h="190500">
                <a:tc gridSpan="9">
                  <a:txBody>
                    <a:bodyPr/>
                    <a:lstStyle/>
                    <a:p>
                      <a:pPr algn="ctr" fontAlgn="ctr"/>
                      <a:r>
                        <a:rPr lang="en-US" sz="1600" b="1" i="0" u="none" strike="noStrike" dirty="0" err="1">
                          <a:solidFill>
                            <a:srgbClr val="000000"/>
                          </a:solidFill>
                          <a:latin typeface="Arial Bold"/>
                        </a:rPr>
                        <a:t>Descriptives</a:t>
                      </a:r>
                      <a:endParaRPr lang="en-US" sz="1600" b="1" i="0" u="none" strike="noStrike" dirty="0">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9">
                  <a:txBody>
                    <a:bodyPr/>
                    <a:lstStyle/>
                    <a:p>
                      <a:pPr algn="l" fontAlgn="b"/>
                      <a:r>
                        <a:rPr lang="en-US" sz="1600" b="0" i="0" u="none" strike="noStrike">
                          <a:solidFill>
                            <a:srgbClr val="000000"/>
                          </a:solidFill>
                          <a:latin typeface="Arial"/>
                        </a:rPr>
                        <a:t>Pairs of shoes sold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6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Std.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Std.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a:solidFill>
                            <a:srgbClr val="000000"/>
                          </a:solidFill>
                          <a:latin typeface="Arial"/>
                        </a:rPr>
                        <a:t>95% Confidence Interval for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b"/>
                      <a:r>
                        <a:rPr lang="en-US" sz="1600" b="0" i="0" u="none" strike="noStrike">
                          <a:solidFill>
                            <a:srgbClr val="000000"/>
                          </a:solidFill>
                          <a:latin typeface="Arial"/>
                        </a:rPr>
                        <a:t>Minimum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Maximum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555">
                <a:tc>
                  <a:txBody>
                    <a:bodyPr/>
                    <a:lstStyle/>
                    <a:p>
                      <a:pPr algn="ctr" fontAlgn="ctr"/>
                      <a:r>
                        <a:rPr lang="en-US" sz="16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600" b="0" i="0" u="none" strike="noStrike">
                          <a:solidFill>
                            <a:srgbClr val="000000"/>
                          </a:solidFill>
                          <a:latin typeface="Arial"/>
                        </a:rPr>
                        <a:t>Lower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Upper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t"/>
                      <a:r>
                        <a:rPr lang="en-US" sz="1600" b="0" i="0" u="none" strike="noStrike">
                          <a:solidFill>
                            <a:srgbClr val="000000"/>
                          </a:solidFill>
                          <a:latin typeface="Arial"/>
                        </a:rPr>
                        <a:t>Suburban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42.33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8.217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2.372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37.11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47.55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600" b="0" i="0" u="none" strike="noStrike">
                          <a:solidFill>
                            <a:srgbClr val="000000"/>
                          </a:solidFill>
                          <a:latin typeface="Arial"/>
                        </a:rPr>
                        <a:t>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37.67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2.981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44.23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600" b="0" i="0" u="none" strike="noStrike">
                          <a:solidFill>
                            <a:srgbClr val="000000"/>
                          </a:solidFill>
                          <a:latin typeface="Arial"/>
                        </a:rPr>
                        <a:t>Downtown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25.83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4.988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1.440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22.66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29.00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600" b="0" i="0" u="none" strike="noStrike">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35.28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10.590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1.765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31.69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81000" y="3733800"/>
          <a:ext cx="8534400" cy="1074420"/>
        </p:xfrm>
        <a:graphic>
          <a:graphicData uri="http://schemas.openxmlformats.org/drawingml/2006/table">
            <a:tbl>
              <a:tblPr/>
              <a:tblGrid>
                <a:gridCol w="2133600"/>
                <a:gridCol w="2133600"/>
                <a:gridCol w="2133600"/>
                <a:gridCol w="2133600"/>
              </a:tblGrid>
              <a:tr h="190500">
                <a:tc gridSpan="4">
                  <a:txBody>
                    <a:bodyPr/>
                    <a:lstStyle/>
                    <a:p>
                      <a:pPr algn="ctr" fontAlgn="ctr"/>
                      <a:r>
                        <a:rPr lang="en-US" sz="1600" b="1" i="0" u="none" strike="noStrike">
                          <a:solidFill>
                            <a:srgbClr val="000000"/>
                          </a:solidFill>
                          <a:latin typeface="Arial Bold"/>
                        </a:rPr>
                        <a:t>Test of Homogeneity of Variances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4">
                  <a:txBody>
                    <a:bodyPr/>
                    <a:lstStyle/>
                    <a:p>
                      <a:pPr algn="l" fontAlgn="b"/>
                      <a:r>
                        <a:rPr lang="en-US" sz="1600" b="0" i="0" u="none" strike="noStrike">
                          <a:solidFill>
                            <a:srgbClr val="000000"/>
                          </a:solidFill>
                          <a:latin typeface="Arial"/>
                        </a:rPr>
                        <a:t>Pairs of shoes sold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b"/>
                      <a:r>
                        <a:rPr lang="en-US" sz="1600" b="0" i="0" u="none" strike="noStrike">
                          <a:solidFill>
                            <a:srgbClr val="000000"/>
                          </a:solidFill>
                          <a:latin typeface="Arial"/>
                        </a:rPr>
                        <a:t>Levene Statistic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df1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df2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t"/>
                      <a:r>
                        <a:rPr lang="en-US" sz="1600" b="0" i="0" u="none" strike="noStrike">
                          <a:solidFill>
                            <a:srgbClr val="000000"/>
                          </a:solidFill>
                          <a:latin typeface="Arial"/>
                        </a:rPr>
                        <a:t>4.769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.015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610600" cy="1623060"/>
        </p:xfrm>
        <a:graphic>
          <a:graphicData uri="http://schemas.openxmlformats.org/drawingml/2006/table">
            <a:tbl>
              <a:tblPr/>
              <a:tblGrid>
                <a:gridCol w="1435100"/>
                <a:gridCol w="1435100"/>
                <a:gridCol w="1435100"/>
                <a:gridCol w="1435100"/>
                <a:gridCol w="1435100"/>
                <a:gridCol w="1435100"/>
              </a:tblGrid>
              <a:tr h="190500">
                <a:tc gridSpan="6">
                  <a:txBody>
                    <a:bodyPr/>
                    <a:lstStyle/>
                    <a:p>
                      <a:pPr algn="ctr" fontAlgn="ctr"/>
                      <a:r>
                        <a:rPr lang="en-US" sz="1400" b="1" i="0" u="none" strike="noStrike" dirty="0">
                          <a:solidFill>
                            <a:srgbClr val="000000"/>
                          </a:solidFill>
                          <a:latin typeface="Arial Bold"/>
                        </a:rPr>
                        <a:t>ANOVA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6">
                  <a:txBody>
                    <a:bodyPr/>
                    <a:lstStyle/>
                    <a:p>
                      <a:pPr algn="l" fontAlgn="b"/>
                      <a:r>
                        <a:rPr lang="en-US" sz="1400" b="0" i="0" u="none" strike="noStrike">
                          <a:solidFill>
                            <a:srgbClr val="000000"/>
                          </a:solidFill>
                          <a:latin typeface="Arial"/>
                        </a:rPr>
                        <a:t>Pairs of shoes sold per 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14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Sum of Squares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df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Mean Square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400" b="0" i="0" u="none" strike="noStrike">
                          <a:solidFill>
                            <a:srgbClr val="000000"/>
                          </a:solidFill>
                          <a:latin typeface="Arial"/>
                        </a:rPr>
                        <a:t>Between Groups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FF0000"/>
                          </a:solidFill>
                          <a:latin typeface="Arial"/>
                        </a:rPr>
                        <a:t>SSM =1736.222</a:t>
                      </a:r>
                      <a:endParaRPr lang="en-US" sz="1400" b="0" i="0" u="none" strike="noStrike" dirty="0">
                        <a:solidFill>
                          <a:srgbClr val="FF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1" i="0" u="none" strike="noStrike" dirty="0">
                          <a:solidFill>
                            <a:srgbClr val="FF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MSM</a:t>
                      </a:r>
                      <a:r>
                        <a:rPr lang="en-US" sz="1400" b="0" i="0" u="none" strike="noStrike" baseline="0" dirty="0" smtClean="0">
                          <a:solidFill>
                            <a:srgbClr val="000000"/>
                          </a:solidFill>
                          <a:latin typeface="Arial"/>
                        </a:rPr>
                        <a:t> = </a:t>
                      </a:r>
                      <a:r>
                        <a:rPr lang="en-US" sz="1400" b="0" i="0" u="none" strike="noStrike" dirty="0" smtClean="0">
                          <a:solidFill>
                            <a:srgbClr val="000000"/>
                          </a:solidFill>
                          <a:latin typeface="Arial"/>
                        </a:rPr>
                        <a:t>868.111</a:t>
                      </a:r>
                      <a:endParaRPr lang="en-US" sz="14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1" i="0" u="none" strike="noStrike" dirty="0">
                          <a:solidFill>
                            <a:srgbClr val="FF0000"/>
                          </a:solidFill>
                          <a:latin typeface="Arial"/>
                        </a:rPr>
                        <a:t>13.087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1" i="0" u="none" strike="noStrike" dirty="0">
                          <a:solidFill>
                            <a:srgbClr val="FF0000"/>
                          </a:solidFill>
                          <a:latin typeface="Arial"/>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400" b="0" i="0" u="none" strike="noStrike">
                          <a:solidFill>
                            <a:srgbClr val="000000"/>
                          </a:solidFill>
                          <a:latin typeface="Arial"/>
                        </a:rPr>
                        <a:t>Within Groups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FF0000"/>
                          </a:solidFill>
                          <a:latin typeface="Arial"/>
                        </a:rPr>
                        <a:t>SSE</a:t>
                      </a:r>
                      <a:r>
                        <a:rPr lang="en-US" sz="1400" b="0" i="0" u="none" strike="noStrike" baseline="0" dirty="0" smtClean="0">
                          <a:solidFill>
                            <a:srgbClr val="FF0000"/>
                          </a:solidFill>
                          <a:latin typeface="Arial"/>
                        </a:rPr>
                        <a:t> = </a:t>
                      </a:r>
                      <a:r>
                        <a:rPr lang="en-US" sz="1400" b="0" i="0" u="none" strike="noStrike" dirty="0" smtClean="0">
                          <a:solidFill>
                            <a:srgbClr val="FF0000"/>
                          </a:solidFill>
                          <a:latin typeface="Arial"/>
                        </a:rPr>
                        <a:t>2189.000</a:t>
                      </a:r>
                      <a:endParaRPr lang="en-US" sz="1400" b="0" i="0" u="none" strike="noStrike" dirty="0">
                        <a:solidFill>
                          <a:srgbClr val="FF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1" i="0" u="none" strike="noStrike" dirty="0">
                          <a:solidFill>
                            <a:srgbClr val="FF0000"/>
                          </a:solidFill>
                          <a:latin typeface="Arial"/>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MSE</a:t>
                      </a:r>
                      <a:r>
                        <a:rPr lang="en-US" sz="1400" b="0" i="0" u="none" strike="noStrike" baseline="0" dirty="0" smtClean="0">
                          <a:solidFill>
                            <a:srgbClr val="000000"/>
                          </a:solidFill>
                          <a:latin typeface="Arial"/>
                        </a:rPr>
                        <a:t> = </a:t>
                      </a:r>
                      <a:r>
                        <a:rPr lang="en-US" sz="1400" b="0" i="0" u="none" strike="noStrike" dirty="0" smtClean="0">
                          <a:solidFill>
                            <a:srgbClr val="000000"/>
                          </a:solidFill>
                          <a:latin typeface="Arial"/>
                        </a:rPr>
                        <a:t>66.333</a:t>
                      </a:r>
                      <a:endParaRPr lang="en-US" sz="14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400" b="0" i="0" u="none" strike="noStrike">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FF0000"/>
                          </a:solidFill>
                          <a:latin typeface="Arial"/>
                        </a:rPr>
                        <a:t>SST</a:t>
                      </a:r>
                      <a:r>
                        <a:rPr lang="en-US" sz="1400" b="0" i="0" u="none" strike="noStrike" baseline="0" dirty="0" smtClean="0">
                          <a:solidFill>
                            <a:srgbClr val="FF0000"/>
                          </a:solidFill>
                          <a:latin typeface="Arial"/>
                        </a:rPr>
                        <a:t> = </a:t>
                      </a:r>
                      <a:r>
                        <a:rPr lang="en-US" sz="1400" b="0" i="0" u="none" strike="noStrike" dirty="0" smtClean="0">
                          <a:solidFill>
                            <a:srgbClr val="FF0000"/>
                          </a:solidFill>
                          <a:latin typeface="Arial"/>
                        </a:rPr>
                        <a:t>3925.222</a:t>
                      </a:r>
                      <a:endParaRPr lang="en-US" sz="1400" b="0" i="0" u="none" strike="noStrike" dirty="0">
                        <a:solidFill>
                          <a:srgbClr val="FF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228598" y="2851785"/>
          <a:ext cx="8305801" cy="3124200"/>
        </p:xfrm>
        <a:graphic>
          <a:graphicData uri="http://schemas.openxmlformats.org/drawingml/2006/table">
            <a:tbl>
              <a:tblPr/>
              <a:tblGrid>
                <a:gridCol w="1186543"/>
                <a:gridCol w="1186543"/>
                <a:gridCol w="1186543"/>
                <a:gridCol w="1186543"/>
                <a:gridCol w="1186543"/>
                <a:gridCol w="1186543"/>
                <a:gridCol w="1186543"/>
              </a:tblGrid>
              <a:tr h="190500">
                <a:tc gridSpan="7">
                  <a:txBody>
                    <a:bodyPr/>
                    <a:lstStyle/>
                    <a:p>
                      <a:pPr algn="ctr" fontAlgn="ctr"/>
                      <a:r>
                        <a:rPr lang="en-US" sz="1600" b="1" i="0" u="none" strike="noStrike" dirty="0">
                          <a:solidFill>
                            <a:srgbClr val="000000"/>
                          </a:solidFill>
                          <a:latin typeface="Arial Bold"/>
                        </a:rPr>
                        <a:t>Multiple Comparisons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gridSpan="7">
                  <a:txBody>
                    <a:bodyPr/>
                    <a:lstStyle/>
                    <a:p>
                      <a:pPr algn="l" fontAlgn="b"/>
                      <a:r>
                        <a:rPr lang="en-US" sz="1600" b="0" i="0" u="none" strike="noStrike" dirty="0">
                          <a:solidFill>
                            <a:srgbClr val="000000"/>
                          </a:solidFill>
                          <a:latin typeface="Arial"/>
                        </a:rPr>
                        <a:t>Pairs of shoes sold per day</a:t>
                      </a:r>
                      <a:br>
                        <a:rPr lang="en-US" sz="1600" b="0" i="0" u="none" strike="noStrike" dirty="0">
                          <a:solidFill>
                            <a:srgbClr val="000000"/>
                          </a:solidFill>
                          <a:latin typeface="Arial"/>
                        </a:rPr>
                      </a:br>
                      <a:r>
                        <a:rPr lang="en-US" sz="1600" b="0" i="0" u="none" strike="noStrike" dirty="0">
                          <a:solidFill>
                            <a:srgbClr val="000000"/>
                          </a:solidFill>
                          <a:latin typeface="Arial"/>
                        </a:rPr>
                        <a:t>Games-Howell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rowSpan="2">
                  <a:txBody>
                    <a:bodyPr/>
                    <a:lstStyle/>
                    <a:p>
                      <a:pPr algn="l" fontAlgn="b"/>
                      <a:r>
                        <a:rPr lang="en-US" sz="1600" b="0" i="0" u="none" strike="noStrike">
                          <a:solidFill>
                            <a:srgbClr val="000000"/>
                          </a:solidFill>
                          <a:latin typeface="Arial"/>
                        </a:rPr>
                        <a:t>(I) Locations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600" b="0" i="0" u="none" strike="noStrike">
                          <a:solidFill>
                            <a:srgbClr val="000000"/>
                          </a:solidFill>
                          <a:latin typeface="Arial"/>
                        </a:rPr>
                        <a:t>(J) Locations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Mean Difference (I-J)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Std. Error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600" b="0" i="0" u="none" strike="noStrike">
                          <a:solidFill>
                            <a:srgbClr val="000000"/>
                          </a:solidFill>
                          <a:latin typeface="Arial"/>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0" i="0" u="none" strike="noStrike">
                          <a:solidFill>
                            <a:srgbClr val="000000"/>
                          </a:solidFill>
                          <a:latin typeface="Arial"/>
                        </a:rPr>
                        <a:t>95% Confidence Interval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1432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600" b="0" i="0" u="none" strike="noStrike">
                          <a:solidFill>
                            <a:srgbClr val="000000"/>
                          </a:solidFill>
                          <a:latin typeface="Arial"/>
                        </a:rPr>
                        <a:t>Lower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Upper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t"/>
                      <a:r>
                        <a:rPr lang="en-US" sz="1600" b="0" i="0" u="none" strike="noStrike">
                          <a:solidFill>
                            <a:srgbClr val="000000"/>
                          </a:solidFill>
                          <a:latin typeface="Arial"/>
                        </a:rPr>
                        <a:t>Suburban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4.667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3.809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14.27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algn="l" fontAlgn="t"/>
                      <a:r>
                        <a:rPr lang="en-US" sz="1600" b="0" i="0" u="none" strike="noStrike">
                          <a:solidFill>
                            <a:srgbClr val="000000"/>
                          </a:solidFill>
                          <a:latin typeface="Arial"/>
                        </a:rPr>
                        <a:t>Downtown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16.500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2.775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t"/>
                      <a:r>
                        <a:rPr lang="en-US" sz="1600" b="0" i="0" u="none" strike="noStrike">
                          <a:solidFill>
                            <a:srgbClr val="000000"/>
                          </a:solidFill>
                          <a:latin typeface="Arial"/>
                        </a:rPr>
                        <a:t>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Suburban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-4.667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3.809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-14.27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algn="l" fontAlgn="t"/>
                      <a:r>
                        <a:rPr lang="en-US" sz="1600" b="0" i="0" u="none" strike="noStrike">
                          <a:solidFill>
                            <a:srgbClr val="000000"/>
                          </a:solidFill>
                          <a:latin typeface="Arial"/>
                        </a:rPr>
                        <a:t>Downtown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11.833</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3.310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t"/>
                      <a:r>
                        <a:rPr lang="en-US" sz="1600" b="0" i="0" u="none" strike="noStrike">
                          <a:solidFill>
                            <a:srgbClr val="000000"/>
                          </a:solidFill>
                          <a:latin typeface="Arial"/>
                        </a:rPr>
                        <a:t>Downtown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Suburban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-16.500</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2.775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a:solidFill>
                            <a:srgbClr val="000000"/>
                          </a:solidFill>
                          <a:latin typeface="Arial"/>
                        </a:rPr>
                        <a:t>Mall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-11.833</a:t>
                      </a:r>
                      <a:r>
                        <a:rPr lang="en-US" sz="1600" b="0" i="0" u="none" strike="noStrike" baseline="30000">
                          <a:solidFill>
                            <a:srgbClr val="000000"/>
                          </a:solidFill>
                          <a:latin typeface="Arial"/>
                        </a:rPr>
                        <a:t>*</a:t>
                      </a:r>
                      <a:endParaRPr lang="en-US" sz="16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3.310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-3.29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04800" y="2286000"/>
          <a:ext cx="1752600" cy="283845"/>
        </p:xfrm>
        <a:graphic>
          <a:graphicData uri="http://schemas.openxmlformats.org/drawingml/2006/table">
            <a:tbl>
              <a:tblPr/>
              <a:tblGrid>
                <a:gridCol w="1752600"/>
              </a:tblGrid>
              <a:tr h="257175">
                <a:tc>
                  <a:txBody>
                    <a:bodyPr/>
                    <a:lstStyle/>
                    <a:p>
                      <a:pPr algn="l" fontAlgn="b"/>
                      <a:r>
                        <a:rPr lang="en-US" sz="1800" b="1" i="0" u="none" strike="noStrike" dirty="0">
                          <a:solidFill>
                            <a:srgbClr val="000000"/>
                          </a:solidFill>
                          <a:latin typeface="Arial Bold"/>
                        </a:rPr>
                        <a:t>Post Hoc Tests</a:t>
                      </a:r>
                      <a:endParaRPr lang="en-US" sz="1200" b="0" i="0" u="none" strike="noStrike" dirty="0">
                        <a:solidFill>
                          <a:srgbClr val="000000"/>
                        </a:solidFill>
                        <a:latin typeface="Arial"/>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839200" cy="5324535"/>
          </a:xfrm>
          <a:prstGeom prst="rect">
            <a:avLst/>
          </a:prstGeom>
          <a:noFill/>
        </p:spPr>
        <p:txBody>
          <a:bodyPr wrap="square" rtlCol="0">
            <a:spAutoFit/>
          </a:bodyPr>
          <a:lstStyle/>
          <a:p>
            <a:pPr algn="just"/>
            <a:r>
              <a:rPr lang="en-US" sz="2000" b="1" dirty="0" smtClean="0">
                <a:solidFill>
                  <a:srgbClr val="FF0000"/>
                </a:solidFill>
              </a:rPr>
              <a:t>Findings from ONE WAY ANOVA</a:t>
            </a:r>
          </a:p>
          <a:p>
            <a:pPr algn="just"/>
            <a:r>
              <a:rPr lang="en-US" sz="2000" dirty="0" smtClean="0"/>
              <a:t>A one way ANOVA is conducted to evaluate the relationship between sales of shoes and locations of the store.  The independent variable is location and dependent variables is sales. The sales of shoe is significantly different across the locations  at the 0.05 significance level, F(2,33) = 13.087, P=0.000 &lt; 0.05. The effect size of 0.44 indicate the strong effect of location on sales of shoe i.e. Location of store accounts for 44% of variance of sales . </a:t>
            </a:r>
          </a:p>
          <a:p>
            <a:pPr algn="just"/>
            <a:endParaRPr lang="en-US" sz="2000" dirty="0" smtClean="0"/>
          </a:p>
          <a:p>
            <a:pPr algn="just"/>
            <a:r>
              <a:rPr lang="en-US" sz="2000" dirty="0" smtClean="0"/>
              <a:t>Follow up test is conducted to evaluate pair wise differences among the mean sales of shoe.  The variance of sales are not equal in three locations so for post hoc test is conducted using Games-Howell test. </a:t>
            </a:r>
          </a:p>
          <a:p>
            <a:pPr algn="just"/>
            <a:endParaRPr lang="en-US" sz="2000" dirty="0" smtClean="0"/>
          </a:p>
          <a:p>
            <a:pPr algn="just"/>
            <a:r>
              <a:rPr lang="en-US" sz="2000" dirty="0" smtClean="0"/>
              <a:t>The sales of shoes is NOT significantly different between suburban than Mall , P= 0.452 &gt; 0.05.</a:t>
            </a:r>
          </a:p>
          <a:p>
            <a:pPr algn="just"/>
            <a:r>
              <a:rPr lang="en-US" sz="2000" dirty="0" smtClean="0"/>
              <a:t>The sales of shoes is significantly higher in suburban than downtown, P= 0.000 &lt; 0.05.</a:t>
            </a:r>
          </a:p>
          <a:p>
            <a:pPr algn="just"/>
            <a:r>
              <a:rPr lang="en-US" sz="2000" dirty="0" smtClean="0"/>
              <a:t>The sales of shoes is significantly higher in Mall  than downtown, P= 0.007 &lt; 0.05.</a:t>
            </a:r>
            <a:endParaRPr lang="en-US" sz="2000" dirty="0"/>
          </a:p>
        </p:txBody>
      </p:sp>
      <p:sp>
        <p:nvSpPr>
          <p:cNvPr id="4" name="TextBox 3"/>
          <p:cNvSpPr txBox="1"/>
          <p:nvPr/>
        </p:nvSpPr>
        <p:spPr>
          <a:xfrm>
            <a:off x="0" y="5867400"/>
            <a:ext cx="9144000" cy="707886"/>
          </a:xfrm>
          <a:prstGeom prst="rect">
            <a:avLst/>
          </a:prstGeom>
          <a:noFill/>
        </p:spPr>
        <p:txBody>
          <a:bodyPr wrap="square" rtlCol="0">
            <a:spAutoFit/>
          </a:bodyPr>
          <a:lstStyle/>
          <a:p>
            <a:r>
              <a:rPr lang="en-US" sz="2000" dirty="0" smtClean="0"/>
              <a:t>The findings reveals that sales of shoes is significantly higher in Suburban (M = 42.33, SE = 2.372), and Mall (M = 37.67, SE = 2.981) than downtown (M = 25.83, SE = 1.44)</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2761</Words>
  <Application>Microsoft Office PowerPoint</Application>
  <PresentationFormat>On-screen Show (4:3)</PresentationFormat>
  <Paragraphs>621</Paragraphs>
  <Slides>24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One way ANOVA</vt:lpstr>
      <vt:lpstr>Slide 2</vt:lpstr>
      <vt:lpstr>Slide 3</vt:lpstr>
      <vt:lpstr>Slide 4</vt:lpstr>
      <vt:lpstr>Slide 5</vt:lpstr>
      <vt:lpstr>Slide 6</vt:lpstr>
      <vt:lpstr>Slide 7</vt:lpstr>
      <vt:lpstr>Slide 8</vt:lpstr>
      <vt:lpstr>Slide 9</vt:lpstr>
      <vt:lpstr>Two way ANOVA</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Two Way ANOVA With Interaction Or Moderation effect in SPSS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way ANOVA</dc:title>
  <dc:creator>Toshiba</dc:creator>
  <cp:lastModifiedBy>----------</cp:lastModifiedBy>
  <cp:revision>21</cp:revision>
  <dcterms:created xsi:type="dcterms:W3CDTF">2016-05-13T10:54:01Z</dcterms:created>
  <dcterms:modified xsi:type="dcterms:W3CDTF">2017-03-23T08:47:00Z</dcterms:modified>
</cp:coreProperties>
</file>