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2"/>
  </p:notesMasterIdLst>
  <p:sldIdLst>
    <p:sldId id="294" r:id="rId2"/>
    <p:sldId id="295" r:id="rId3"/>
    <p:sldId id="258" r:id="rId4"/>
    <p:sldId id="259" r:id="rId5"/>
    <p:sldId id="260" r:id="rId6"/>
    <p:sldId id="261" r:id="rId7"/>
    <p:sldId id="312" r:id="rId8"/>
    <p:sldId id="263" r:id="rId9"/>
    <p:sldId id="264" r:id="rId10"/>
    <p:sldId id="337" r:id="rId11"/>
    <p:sldId id="266" r:id="rId12"/>
    <p:sldId id="296" r:id="rId13"/>
    <p:sldId id="297" r:id="rId14"/>
    <p:sldId id="319" r:id="rId15"/>
    <p:sldId id="334" r:id="rId16"/>
    <p:sldId id="335" r:id="rId17"/>
    <p:sldId id="298" r:id="rId18"/>
    <p:sldId id="299" r:id="rId19"/>
    <p:sldId id="300" r:id="rId20"/>
    <p:sldId id="320" r:id="rId21"/>
    <p:sldId id="301" r:id="rId22"/>
    <p:sldId id="321" r:id="rId23"/>
    <p:sldId id="325" r:id="rId24"/>
    <p:sldId id="326" r:id="rId25"/>
    <p:sldId id="307" r:id="rId26"/>
    <p:sldId id="308" r:id="rId27"/>
    <p:sldId id="309" r:id="rId28"/>
    <p:sldId id="310" r:id="rId29"/>
    <p:sldId id="327" r:id="rId30"/>
    <p:sldId id="328" r:id="rId31"/>
    <p:sldId id="329" r:id="rId32"/>
    <p:sldId id="304" r:id="rId33"/>
    <p:sldId id="306" r:id="rId34"/>
    <p:sldId id="278" r:id="rId35"/>
    <p:sldId id="279" r:id="rId36"/>
    <p:sldId id="280" r:id="rId37"/>
    <p:sldId id="331" r:id="rId38"/>
    <p:sldId id="281" r:id="rId39"/>
    <p:sldId id="283" r:id="rId40"/>
    <p:sldId id="33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1"/>
          <c:order val="0"/>
          <c:tx>
            <c:strRef>
              <c:f>Sheet1!$C$16</c:f>
              <c:strCache>
                <c:ptCount val="1"/>
                <c:pt idx="0">
                  <c:v>Percent</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Sheet1!$A$17:$A$20</c:f>
              <c:strCache>
                <c:ptCount val="4"/>
                <c:pt idx="0">
                  <c:v>Market</c:v>
                </c:pt>
                <c:pt idx="1">
                  <c:v>Middle men</c:v>
                </c:pt>
                <c:pt idx="2">
                  <c:v>Syndicate</c:v>
                </c:pt>
                <c:pt idx="3">
                  <c:v>Regulating agency</c:v>
                </c:pt>
              </c:strCache>
            </c:strRef>
          </c:cat>
          <c:val>
            <c:numRef>
              <c:f>Sheet1!$C$17:$C$20</c:f>
              <c:numCache>
                <c:formatCode>0.0</c:formatCode>
                <c:ptCount val="4"/>
                <c:pt idx="0">
                  <c:v>75.757575757575751</c:v>
                </c:pt>
                <c:pt idx="1">
                  <c:v>2.541544477028348</c:v>
                </c:pt>
                <c:pt idx="2">
                  <c:v>19.550342130987211</c:v>
                </c:pt>
                <c:pt idx="3">
                  <c:v>2.150537634408602</c:v>
                </c:pt>
              </c:numCache>
            </c:numRef>
          </c:val>
        </c:ser>
        <c:dLbls>
          <c:showVal val="1"/>
        </c:dLbls>
        <c:axId val="150138240"/>
        <c:axId val="160227328"/>
      </c:barChart>
      <c:catAx>
        <c:axId val="150138240"/>
        <c:scaling>
          <c:orientation val="minMax"/>
        </c:scaling>
        <c:axPos val="b"/>
        <c:numFmt formatCode="General" sourceLinked="0"/>
        <c:tickLblPos val="nextTo"/>
        <c:crossAx val="160227328"/>
        <c:crosses val="autoZero"/>
        <c:auto val="1"/>
        <c:lblAlgn val="ctr"/>
        <c:lblOffset val="100"/>
      </c:catAx>
      <c:valAx>
        <c:axId val="160227328"/>
        <c:scaling>
          <c:orientation val="minMax"/>
        </c:scaling>
        <c:axPos val="l"/>
        <c:title>
          <c:tx>
            <c:rich>
              <a:bodyPr rot="-5400000" vert="horz"/>
              <a:lstStyle/>
              <a:p>
                <a:pPr>
                  <a:defRPr/>
                </a:pPr>
                <a:r>
                  <a:rPr lang="en-US"/>
                  <a:t>Percent</a:t>
                </a:r>
              </a:p>
            </c:rich>
          </c:tx>
          <c:layout/>
        </c:title>
        <c:numFmt formatCode="0.0" sourceLinked="1"/>
        <c:tickLblPos val="nextTo"/>
        <c:crossAx val="150138240"/>
        <c:crosses val="autoZero"/>
        <c:crossBetween val="between"/>
      </c:valAx>
    </c:plotArea>
    <c:plotVisOnly val="1"/>
    <c:dispBlanksAs val="gap"/>
  </c:chart>
  <c:txPr>
    <a:bodyPr/>
    <a:lstStyle/>
    <a:p>
      <a:pPr>
        <a:defRPr sz="16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5.1897309711286102E-2"/>
          <c:y val="8.3333333333333343E-2"/>
          <c:w val="0.40416666666666751"/>
          <c:h val="0.89814814814814814"/>
        </c:manualLayout>
      </c:layout>
      <c:pieChart>
        <c:varyColors val="1"/>
        <c:ser>
          <c:idx val="0"/>
          <c:order val="0"/>
          <c:dLbls>
            <c:spPr>
              <a:noFill/>
              <a:ln>
                <a:noFill/>
              </a:ln>
              <a:effectLst/>
            </c:spPr>
            <c:dLblPos val="ctr"/>
            <c:showVal val="1"/>
            <c:extLst>
              <c:ext xmlns:c15="http://schemas.microsoft.com/office/drawing/2012/chart" uri="{CE6537A1-D6FC-4f65-9D91-7224C49458BB}">
                <c15:layout/>
              </c:ext>
            </c:extLst>
          </c:dLbls>
          <c:cat>
            <c:strRef>
              <c:f>Sheet1!$A$30:$A$33</c:f>
              <c:strCache>
                <c:ptCount val="4"/>
                <c:pt idx="0">
                  <c:v>Market</c:v>
                </c:pt>
                <c:pt idx="1">
                  <c:v>Middle men</c:v>
                </c:pt>
                <c:pt idx="2">
                  <c:v>Syndicate</c:v>
                </c:pt>
                <c:pt idx="3">
                  <c:v>Regulating agency</c:v>
                </c:pt>
              </c:strCache>
            </c:strRef>
          </c:cat>
          <c:val>
            <c:numRef>
              <c:f>Sheet1!$B$30:$B$33</c:f>
              <c:numCache>
                <c:formatCode>0</c:formatCode>
                <c:ptCount val="4"/>
                <c:pt idx="0">
                  <c:v>75.757575757575751</c:v>
                </c:pt>
                <c:pt idx="1">
                  <c:v>2.541544477028348</c:v>
                </c:pt>
                <c:pt idx="2">
                  <c:v>19.550342130987211</c:v>
                </c:pt>
                <c:pt idx="3">
                  <c:v>2.150537634408602</c:v>
                </c:pt>
              </c:numCache>
            </c:numRef>
          </c:val>
        </c:ser>
        <c:dLbls>
          <c:showVal val="1"/>
        </c:dLbls>
        <c:firstSliceAng val="0"/>
      </c:pieChart>
    </c:plotArea>
    <c:legend>
      <c:legendPos val="r"/>
      <c:layout>
        <c:manualLayout>
          <c:xMode val="edge"/>
          <c:yMode val="edge"/>
          <c:x val="0.48504478346456797"/>
          <c:y val="0.1226279527559057"/>
          <c:w val="0.50245521653543479"/>
          <c:h val="0.75474409448819335"/>
        </c:manualLayout>
      </c:layout>
    </c:legend>
    <c:plotVisOnly val="1"/>
    <c:dispBlanksAs val="zero"/>
  </c:chart>
  <c:txPr>
    <a:bodyPr/>
    <a:lstStyle/>
    <a:p>
      <a:pPr>
        <a:defRPr sz="20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lineChart>
        <c:grouping val="standard"/>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Val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Market</c:v>
                </c:pt>
                <c:pt idx="1">
                  <c:v>Middle men</c:v>
                </c:pt>
                <c:pt idx="2">
                  <c:v>Syndicate</c:v>
                </c:pt>
                <c:pt idx="3">
                  <c:v>Regulating agency</c:v>
                </c:pt>
              </c:strCache>
            </c:strRef>
          </c:cat>
          <c:val>
            <c:numRef>
              <c:f>Sheet1!$B$2:$B$5</c:f>
              <c:numCache>
                <c:formatCode>General</c:formatCode>
                <c:ptCount val="4"/>
                <c:pt idx="0">
                  <c:v>75.8</c:v>
                </c:pt>
                <c:pt idx="1">
                  <c:v>2.5</c:v>
                </c:pt>
                <c:pt idx="2">
                  <c:v>19.600000000000001</c:v>
                </c:pt>
                <c:pt idx="3">
                  <c:v>2.2000000000000002</c:v>
                </c:pt>
              </c:numCache>
            </c:numRef>
          </c:val>
        </c:ser>
        <c:dLbls/>
        <c:marker val="1"/>
        <c:axId val="62080128"/>
        <c:axId val="62081664"/>
      </c:lineChart>
      <c:catAx>
        <c:axId val="620801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2081664"/>
        <c:crosses val="autoZero"/>
        <c:auto val="1"/>
        <c:lblAlgn val="ctr"/>
        <c:lblOffset val="100"/>
      </c:catAx>
      <c:valAx>
        <c:axId val="6208166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2080128"/>
        <c:crosses val="autoZero"/>
        <c:crossBetween val="between"/>
      </c:valAx>
      <c:spPr>
        <a:noFill/>
        <a:ln>
          <a:noFill/>
        </a:ln>
        <a:effectLst/>
      </c:spPr>
    </c:plotArea>
    <c:plotVisOnly val="1"/>
    <c:dispBlanksAs val="gap"/>
  </c:chart>
  <c:spPr>
    <a:noFill/>
    <a:ln>
      <a:noFill/>
    </a:ln>
    <a:effectLst/>
  </c:spPr>
  <c:txPr>
    <a:bodyPr/>
    <a:lstStyle/>
    <a:p>
      <a:pPr>
        <a:defRPr sz="16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Sheet1!$B$50</c:f>
              <c:strCache>
                <c:ptCount val="1"/>
                <c:pt idx="0">
                  <c:v>Percent</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Sheet1!$A$51:$A$54</c:f>
              <c:strCache>
                <c:ptCount val="4"/>
                <c:pt idx="0">
                  <c:v>Market</c:v>
                </c:pt>
                <c:pt idx="1">
                  <c:v>Syndicate</c:v>
                </c:pt>
                <c:pt idx="2">
                  <c:v>Middle men</c:v>
                </c:pt>
                <c:pt idx="3">
                  <c:v>Regulating agency</c:v>
                </c:pt>
              </c:strCache>
            </c:strRef>
          </c:cat>
          <c:val>
            <c:numRef>
              <c:f>Sheet1!$B$51:$B$54</c:f>
              <c:numCache>
                <c:formatCode>0.0</c:formatCode>
                <c:ptCount val="4"/>
                <c:pt idx="0">
                  <c:v>75.757575757575751</c:v>
                </c:pt>
                <c:pt idx="1">
                  <c:v>19.550342130987211</c:v>
                </c:pt>
                <c:pt idx="2">
                  <c:v>2.541544477028348</c:v>
                </c:pt>
                <c:pt idx="3">
                  <c:v>2.150537634408602</c:v>
                </c:pt>
              </c:numCache>
            </c:numRef>
          </c:val>
        </c:ser>
        <c:dLbls>
          <c:showVal val="1"/>
        </c:dLbls>
        <c:axId val="62134912"/>
        <c:axId val="62144896"/>
      </c:barChart>
      <c:catAx>
        <c:axId val="62134912"/>
        <c:scaling>
          <c:orientation val="minMax"/>
        </c:scaling>
        <c:axPos val="b"/>
        <c:numFmt formatCode="General" sourceLinked="0"/>
        <c:tickLblPos val="nextTo"/>
        <c:crossAx val="62144896"/>
        <c:crosses val="autoZero"/>
        <c:auto val="1"/>
        <c:lblAlgn val="ctr"/>
        <c:lblOffset val="100"/>
      </c:catAx>
      <c:valAx>
        <c:axId val="62144896"/>
        <c:scaling>
          <c:orientation val="minMax"/>
        </c:scaling>
        <c:axPos val="l"/>
        <c:title>
          <c:tx>
            <c:rich>
              <a:bodyPr rot="-5400000" vert="horz"/>
              <a:lstStyle/>
              <a:p>
                <a:pPr>
                  <a:defRPr/>
                </a:pPr>
                <a:r>
                  <a:rPr lang="en-US"/>
                  <a:t>Percent</a:t>
                </a:r>
              </a:p>
            </c:rich>
          </c:tx>
          <c:layout/>
        </c:title>
        <c:numFmt formatCode="0.0" sourceLinked="1"/>
        <c:tickLblPos val="nextTo"/>
        <c:crossAx val="62134912"/>
        <c:crosses val="autoZero"/>
        <c:crossBetween val="between"/>
      </c:valAx>
    </c:plotArea>
    <c:plotVisOnly val="1"/>
    <c:dispBlanksAs val="gap"/>
  </c:chart>
  <c:txPr>
    <a:bodyPr/>
    <a:lstStyle/>
    <a:p>
      <a:pPr>
        <a:defRPr sz="16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1"/>
          <c:order val="0"/>
          <c:tx>
            <c:strRef>
              <c:f>Sheet1!$C$16</c:f>
              <c:strCache>
                <c:ptCount val="1"/>
                <c:pt idx="0">
                  <c:v>Percent</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Sheet1!$A$17:$A$20</c:f>
              <c:strCache>
                <c:ptCount val="4"/>
                <c:pt idx="0">
                  <c:v>Market</c:v>
                </c:pt>
                <c:pt idx="1">
                  <c:v>Middle men</c:v>
                </c:pt>
                <c:pt idx="2">
                  <c:v>Syndicate</c:v>
                </c:pt>
                <c:pt idx="3">
                  <c:v>Regulating agency</c:v>
                </c:pt>
              </c:strCache>
            </c:strRef>
          </c:cat>
          <c:val>
            <c:numRef>
              <c:f>Sheet1!$C$17:$C$20</c:f>
              <c:numCache>
                <c:formatCode>0.0</c:formatCode>
                <c:ptCount val="4"/>
                <c:pt idx="0">
                  <c:v>75.757575757575751</c:v>
                </c:pt>
                <c:pt idx="1">
                  <c:v>2.541544477028348</c:v>
                </c:pt>
                <c:pt idx="2">
                  <c:v>19.550342130987211</c:v>
                </c:pt>
                <c:pt idx="3">
                  <c:v>2.150537634408602</c:v>
                </c:pt>
              </c:numCache>
            </c:numRef>
          </c:val>
        </c:ser>
        <c:dLbls>
          <c:showVal val="1"/>
        </c:dLbls>
        <c:axId val="62173184"/>
        <c:axId val="62174720"/>
      </c:barChart>
      <c:catAx>
        <c:axId val="62173184"/>
        <c:scaling>
          <c:orientation val="minMax"/>
        </c:scaling>
        <c:axPos val="b"/>
        <c:numFmt formatCode="General" sourceLinked="0"/>
        <c:tickLblPos val="nextTo"/>
        <c:crossAx val="62174720"/>
        <c:crosses val="autoZero"/>
        <c:auto val="1"/>
        <c:lblAlgn val="ctr"/>
        <c:lblOffset val="100"/>
      </c:catAx>
      <c:valAx>
        <c:axId val="62174720"/>
        <c:scaling>
          <c:orientation val="minMax"/>
        </c:scaling>
        <c:axPos val="l"/>
        <c:title>
          <c:tx>
            <c:rich>
              <a:bodyPr rot="-5400000" vert="horz"/>
              <a:lstStyle/>
              <a:p>
                <a:pPr>
                  <a:defRPr/>
                </a:pPr>
                <a:r>
                  <a:rPr lang="en-US"/>
                  <a:t>Percent</a:t>
                </a:r>
              </a:p>
            </c:rich>
          </c:tx>
          <c:layout/>
        </c:title>
        <c:numFmt formatCode="0.0" sourceLinked="1"/>
        <c:tickLblPos val="nextTo"/>
        <c:crossAx val="62173184"/>
        <c:crosses val="autoZero"/>
        <c:crossBetween val="between"/>
      </c:valAx>
    </c:plotArea>
    <c:plotVisOnly val="1"/>
    <c:dispBlanksAs val="gap"/>
  </c:chart>
  <c:txPr>
    <a:bodyPr/>
    <a:lstStyle/>
    <a:p>
      <a:pPr>
        <a:defRPr sz="16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496508045190006"/>
          <c:y val="6.5172030126668959E-2"/>
          <c:w val="0.64053075430788553"/>
          <c:h val="0.71788343033207813"/>
        </c:manualLayout>
      </c:layout>
      <c:barChart>
        <c:barDir val="col"/>
        <c:grouping val="clustered"/>
        <c:ser>
          <c:idx val="0"/>
          <c:order val="0"/>
          <c:tx>
            <c:strRef>
              <c:f>Sheet1!$A$4</c:f>
              <c:strCache>
                <c:ptCount val="1"/>
                <c:pt idx="0">
                  <c:v>Market</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Sheet1!$B$3:$E$3</c:f>
              <c:strCache>
                <c:ptCount val="4"/>
                <c:pt idx="0">
                  <c:v>All</c:v>
                </c:pt>
                <c:pt idx="1">
                  <c:v>Micro Scale Business</c:v>
                </c:pt>
                <c:pt idx="2">
                  <c:v>Small Scale Business</c:v>
                </c:pt>
                <c:pt idx="3">
                  <c:v>Medium Scale Business</c:v>
                </c:pt>
              </c:strCache>
            </c:strRef>
          </c:cat>
          <c:val>
            <c:numRef>
              <c:f>Sheet1!$B$4:$E$4</c:f>
              <c:numCache>
                <c:formatCode>0</c:formatCode>
                <c:ptCount val="4"/>
                <c:pt idx="0">
                  <c:v>75.757575757575751</c:v>
                </c:pt>
                <c:pt idx="1">
                  <c:v>79.417475728155367</c:v>
                </c:pt>
                <c:pt idx="2">
                  <c:v>76.589595375722539</c:v>
                </c:pt>
                <c:pt idx="3">
                  <c:v>61.718750000000092</c:v>
                </c:pt>
              </c:numCache>
            </c:numRef>
          </c:val>
        </c:ser>
        <c:ser>
          <c:idx val="1"/>
          <c:order val="1"/>
          <c:tx>
            <c:strRef>
              <c:f>Sheet1!$A$5</c:f>
              <c:strCache>
                <c:ptCount val="1"/>
                <c:pt idx="0">
                  <c:v>Middle men</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Sheet1!$B$3:$E$3</c:f>
              <c:strCache>
                <c:ptCount val="4"/>
                <c:pt idx="0">
                  <c:v>All</c:v>
                </c:pt>
                <c:pt idx="1">
                  <c:v>Micro Scale Business</c:v>
                </c:pt>
                <c:pt idx="2">
                  <c:v>Small Scale Business</c:v>
                </c:pt>
                <c:pt idx="3">
                  <c:v>Medium Scale Business</c:v>
                </c:pt>
              </c:strCache>
            </c:strRef>
          </c:cat>
          <c:val>
            <c:numRef>
              <c:f>Sheet1!$B$5:$E$5</c:f>
              <c:numCache>
                <c:formatCode>0</c:formatCode>
                <c:ptCount val="4"/>
                <c:pt idx="0">
                  <c:v>2.541544477028348</c:v>
                </c:pt>
                <c:pt idx="1">
                  <c:v>2.1359223300970873</c:v>
                </c:pt>
                <c:pt idx="2">
                  <c:v>2.601156069364162</c:v>
                </c:pt>
                <c:pt idx="3">
                  <c:v>3.9062499999999925</c:v>
                </c:pt>
              </c:numCache>
            </c:numRef>
          </c:val>
        </c:ser>
        <c:ser>
          <c:idx val="2"/>
          <c:order val="2"/>
          <c:tx>
            <c:strRef>
              <c:f>Sheet1!$A$6</c:f>
              <c:strCache>
                <c:ptCount val="1"/>
                <c:pt idx="0">
                  <c:v>Syndicate</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Sheet1!$B$3:$E$3</c:f>
              <c:strCache>
                <c:ptCount val="4"/>
                <c:pt idx="0">
                  <c:v>All</c:v>
                </c:pt>
                <c:pt idx="1">
                  <c:v>Micro Scale Business</c:v>
                </c:pt>
                <c:pt idx="2">
                  <c:v>Small Scale Business</c:v>
                </c:pt>
                <c:pt idx="3">
                  <c:v>Medium Scale Business</c:v>
                </c:pt>
              </c:strCache>
            </c:strRef>
          </c:cat>
          <c:val>
            <c:numRef>
              <c:f>Sheet1!$B$6:$E$6</c:f>
              <c:numCache>
                <c:formatCode>0</c:formatCode>
                <c:ptCount val="4"/>
                <c:pt idx="0">
                  <c:v>19.550342130987211</c:v>
                </c:pt>
                <c:pt idx="1">
                  <c:v>16.504854368932101</c:v>
                </c:pt>
                <c:pt idx="2">
                  <c:v>19.653179190751445</c:v>
                </c:pt>
                <c:pt idx="3">
                  <c:v>28.125</c:v>
                </c:pt>
              </c:numCache>
            </c:numRef>
          </c:val>
        </c:ser>
        <c:ser>
          <c:idx val="3"/>
          <c:order val="3"/>
          <c:tx>
            <c:strRef>
              <c:f>Sheet1!$A$7</c:f>
              <c:strCache>
                <c:ptCount val="1"/>
                <c:pt idx="0">
                  <c:v>Regulating agency</c:v>
                </c:pt>
              </c:strCache>
            </c:strRef>
          </c:tx>
          <c:dLbls>
            <c:spPr>
              <a:noFill/>
              <a:ln>
                <a:noFill/>
              </a:ln>
              <a:effectLst/>
            </c:spPr>
            <c:dLblPos val="outEnd"/>
            <c:showVal val="1"/>
            <c:extLst>
              <c:ext xmlns:c15="http://schemas.microsoft.com/office/drawing/2012/chart" uri="{CE6537A1-D6FC-4f65-9D91-7224C49458BB}">
                <c15:layout/>
                <c15:showLeaderLines val="0"/>
              </c:ext>
            </c:extLst>
          </c:dLbls>
          <c:cat>
            <c:strRef>
              <c:f>Sheet1!$B$3:$E$3</c:f>
              <c:strCache>
                <c:ptCount val="4"/>
                <c:pt idx="0">
                  <c:v>All</c:v>
                </c:pt>
                <c:pt idx="1">
                  <c:v>Micro Scale Business</c:v>
                </c:pt>
                <c:pt idx="2">
                  <c:v>Small Scale Business</c:v>
                </c:pt>
                <c:pt idx="3">
                  <c:v>Medium Scale Business</c:v>
                </c:pt>
              </c:strCache>
            </c:strRef>
          </c:cat>
          <c:val>
            <c:numRef>
              <c:f>Sheet1!$B$7:$E$7</c:f>
              <c:numCache>
                <c:formatCode>0</c:formatCode>
                <c:ptCount val="4"/>
                <c:pt idx="0">
                  <c:v>2.150537634408602</c:v>
                </c:pt>
                <c:pt idx="1">
                  <c:v>1.9417475728155371</c:v>
                </c:pt>
                <c:pt idx="2">
                  <c:v>1.1560693641618534</c:v>
                </c:pt>
                <c:pt idx="3">
                  <c:v>6.25</c:v>
                </c:pt>
              </c:numCache>
            </c:numRef>
          </c:val>
        </c:ser>
        <c:dLbls>
          <c:showVal val="1"/>
        </c:dLbls>
        <c:axId val="56616448"/>
        <c:axId val="56617984"/>
      </c:barChart>
      <c:catAx>
        <c:axId val="56616448"/>
        <c:scaling>
          <c:orientation val="minMax"/>
        </c:scaling>
        <c:axPos val="b"/>
        <c:numFmt formatCode="General" sourceLinked="0"/>
        <c:tickLblPos val="nextTo"/>
        <c:crossAx val="56617984"/>
        <c:crosses val="autoZero"/>
        <c:auto val="1"/>
        <c:lblAlgn val="ctr"/>
        <c:lblOffset val="100"/>
      </c:catAx>
      <c:valAx>
        <c:axId val="56617984"/>
        <c:scaling>
          <c:orientation val="minMax"/>
        </c:scaling>
        <c:axPos val="l"/>
        <c:title>
          <c:tx>
            <c:rich>
              <a:bodyPr rot="-5400000" vert="horz"/>
              <a:lstStyle/>
              <a:p>
                <a:pPr>
                  <a:defRPr/>
                </a:pPr>
                <a:r>
                  <a:rPr lang="en-US"/>
                  <a:t>Percent</a:t>
                </a:r>
              </a:p>
            </c:rich>
          </c:tx>
          <c:layout/>
        </c:title>
        <c:numFmt formatCode="0" sourceLinked="1"/>
        <c:tickLblPos val="nextTo"/>
        <c:crossAx val="56616448"/>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FC29A-3A13-49CC-B9CB-99C6AAF051D9}"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8FFAD-4AEE-4A51-91D0-9208F6F2AB1D}" type="slidenum">
              <a:rPr lang="en-US" smtClean="0"/>
              <a:pPr/>
              <a:t>‹#›</a:t>
            </a:fld>
            <a:endParaRPr lang="en-US"/>
          </a:p>
        </p:txBody>
      </p:sp>
    </p:spTree>
    <p:extLst>
      <p:ext uri="{BB962C8B-B14F-4D97-AF65-F5344CB8AC3E}">
        <p14:creationId xmlns:p14="http://schemas.microsoft.com/office/powerpoint/2010/main" xmlns="" val="1754368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88FFAD-4AEE-4A51-91D0-9208F6F2AB1D}" type="slidenum">
              <a:rPr lang="en-US" smtClean="0"/>
              <a:pPr/>
              <a:t>25</a:t>
            </a:fld>
            <a:endParaRPr lang="en-US"/>
          </a:p>
        </p:txBody>
      </p:sp>
    </p:spTree>
    <p:extLst>
      <p:ext uri="{BB962C8B-B14F-4D97-AF65-F5344CB8AC3E}">
        <p14:creationId xmlns:p14="http://schemas.microsoft.com/office/powerpoint/2010/main" xmlns="" val="227633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88FFAD-4AEE-4A51-91D0-9208F6F2AB1D}" type="slidenum">
              <a:rPr lang="en-US" smtClean="0"/>
              <a:pPr/>
              <a:t>39</a:t>
            </a:fld>
            <a:endParaRPr lang="en-US"/>
          </a:p>
        </p:txBody>
      </p:sp>
    </p:spTree>
    <p:extLst>
      <p:ext uri="{BB962C8B-B14F-4D97-AF65-F5344CB8AC3E}">
        <p14:creationId xmlns:p14="http://schemas.microsoft.com/office/powerpoint/2010/main" xmlns="" val="135828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810640-3D3D-4DF9-9654-DDD09825B40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58031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10640-3D3D-4DF9-9654-DDD09825B40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284752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10640-3D3D-4DF9-9654-DDD09825B40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316321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810640-3D3D-4DF9-9654-DDD09825B40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1852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810640-3D3D-4DF9-9654-DDD09825B408}"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182601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810640-3D3D-4DF9-9654-DDD09825B40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226412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810640-3D3D-4DF9-9654-DDD09825B408}"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18714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810640-3D3D-4DF9-9654-DDD09825B408}"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2095833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0640-3D3D-4DF9-9654-DDD09825B408}"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329248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10640-3D3D-4DF9-9654-DDD09825B40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181037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10640-3D3D-4DF9-9654-DDD09825B408}"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115233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C810640-3D3D-4DF9-9654-DDD09825B408}" type="datetimeFigureOut">
              <a:rPr lang="en-US" smtClean="0"/>
              <a:pPr/>
              <a:t>4/8/2022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52132-3DD5-49B2-9521-0D700677CB87}" type="slidenum">
              <a:rPr lang="en-US" smtClean="0"/>
              <a:pPr/>
              <a:t>‹#›</a:t>
            </a:fld>
            <a:endParaRPr lang="en-US"/>
          </a:p>
        </p:txBody>
      </p:sp>
    </p:spTree>
    <p:extLst>
      <p:ext uri="{BB962C8B-B14F-4D97-AF65-F5344CB8AC3E}">
        <p14:creationId xmlns:p14="http://schemas.microsoft.com/office/powerpoint/2010/main" xmlns="" val="305407022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446074"/>
            <a:ext cx="8610600" cy="1754326"/>
          </a:xfrm>
          <a:prstGeom prst="rect">
            <a:avLst/>
          </a:prstGeom>
          <a:solidFill>
            <a:schemeClr val="accent3">
              <a:lumMod val="20000"/>
              <a:lumOff val="80000"/>
            </a:schemeClr>
          </a:solidFill>
        </p:spPr>
        <p:txBody>
          <a:bodyPr wrap="square" rtlCol="0">
            <a:spAutoFit/>
          </a:bodyPr>
          <a:lstStyle/>
          <a:p>
            <a:pPr algn="ctr"/>
            <a:r>
              <a:rPr lang="en-US" sz="3600" b="1" dirty="0" smtClean="0">
                <a:solidFill>
                  <a:srgbClr val="C00000"/>
                </a:solidFill>
              </a:rPr>
              <a:t>Introduction and Basic Elements of Data  Data Analysis</a:t>
            </a:r>
          </a:p>
          <a:p>
            <a:pPr algn="ctr"/>
            <a:endParaRPr lang="en-US" sz="3600" b="1" dirty="0" smtClean="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590800"/>
            <a:ext cx="3886200" cy="2514600"/>
          </a:xfrm>
          <a:solidFill>
            <a:schemeClr val="bg2"/>
          </a:solidFill>
        </p:spPr>
        <p:txBody>
          <a:bodyPr>
            <a:normAutofit lnSpcReduction="10000"/>
          </a:bodyPr>
          <a:lstStyle/>
          <a:p>
            <a:pPr marL="0" indent="0">
              <a:buNone/>
            </a:pPr>
            <a:r>
              <a:rPr lang="en-US" sz="2400" b="1" dirty="0">
                <a:solidFill>
                  <a:srgbClr val="002060"/>
                </a:solidFill>
              </a:rPr>
              <a:t>Q1. How do you feel today  </a:t>
            </a:r>
          </a:p>
          <a:p>
            <a:endParaRPr lang="en-US" sz="2400" b="1" dirty="0">
              <a:solidFill>
                <a:srgbClr val="002060"/>
              </a:solidFill>
            </a:endParaRPr>
          </a:p>
          <a:p>
            <a:pPr marL="0" indent="0">
              <a:buNone/>
            </a:pPr>
            <a:r>
              <a:rPr lang="en-US" sz="2400" b="1" dirty="0">
                <a:solidFill>
                  <a:srgbClr val="002060"/>
                </a:solidFill>
              </a:rPr>
              <a:t>Very happy 	1</a:t>
            </a:r>
          </a:p>
          <a:p>
            <a:pPr marL="0" indent="0">
              <a:buNone/>
            </a:pPr>
            <a:r>
              <a:rPr lang="en-US" sz="2400" b="1" dirty="0">
                <a:solidFill>
                  <a:srgbClr val="002060"/>
                </a:solidFill>
              </a:rPr>
              <a:t>Happy 		2</a:t>
            </a:r>
          </a:p>
          <a:p>
            <a:pPr marL="0" indent="0">
              <a:buNone/>
            </a:pPr>
            <a:r>
              <a:rPr lang="en-US" sz="2400" b="1" dirty="0">
                <a:solidFill>
                  <a:srgbClr val="002060"/>
                </a:solidFill>
              </a:rPr>
              <a:t>Unhappy 	</a:t>
            </a:r>
            <a:r>
              <a:rPr lang="en-US" sz="2400" b="1" dirty="0" smtClean="0">
                <a:solidFill>
                  <a:srgbClr val="002060"/>
                </a:solidFill>
              </a:rPr>
              <a:t>	3</a:t>
            </a:r>
            <a:endParaRPr lang="en-US" sz="2400" b="1" dirty="0">
              <a:solidFill>
                <a:srgbClr val="002060"/>
              </a:solidFill>
            </a:endParaRPr>
          </a:p>
          <a:p>
            <a:pPr marL="0" indent="0">
              <a:buNone/>
            </a:pPr>
            <a:r>
              <a:rPr lang="en-US" sz="2400" b="1" dirty="0">
                <a:solidFill>
                  <a:srgbClr val="002060"/>
                </a:solidFill>
              </a:rPr>
              <a:t>Very unhappy 	4</a:t>
            </a:r>
          </a:p>
          <a:p>
            <a:endParaRPr lang="en-US" dirty="0"/>
          </a:p>
        </p:txBody>
      </p:sp>
      <p:sp>
        <p:nvSpPr>
          <p:cNvPr id="4" name="Content Placeholder 3"/>
          <p:cNvSpPr>
            <a:spLocks noGrp="1"/>
          </p:cNvSpPr>
          <p:nvPr>
            <p:ph sz="half" idx="2"/>
          </p:nvPr>
        </p:nvSpPr>
        <p:spPr>
          <a:xfrm>
            <a:off x="4724400" y="2573740"/>
            <a:ext cx="3886200" cy="2531660"/>
          </a:xfrm>
          <a:solidFill>
            <a:schemeClr val="bg2"/>
          </a:solidFill>
        </p:spPr>
        <p:txBody>
          <a:bodyPr>
            <a:normAutofit lnSpcReduction="10000"/>
          </a:bodyPr>
          <a:lstStyle/>
          <a:p>
            <a:pPr marL="0" indent="0">
              <a:buNone/>
            </a:pPr>
            <a:r>
              <a:rPr lang="en-US" sz="2400" b="1" dirty="0">
                <a:solidFill>
                  <a:srgbClr val="002060"/>
                </a:solidFill>
              </a:rPr>
              <a:t>Q2. what is your age group? </a:t>
            </a:r>
          </a:p>
          <a:p>
            <a:pPr marL="0" indent="0">
              <a:buNone/>
            </a:pPr>
            <a:r>
              <a:rPr lang="en-US" sz="2400" b="1" dirty="0">
                <a:solidFill>
                  <a:srgbClr val="002060"/>
                </a:solidFill>
              </a:rPr>
              <a:t>Below 20	</a:t>
            </a:r>
            <a:r>
              <a:rPr lang="en-US" sz="2400" b="1" dirty="0" smtClean="0">
                <a:solidFill>
                  <a:srgbClr val="002060"/>
                </a:solidFill>
              </a:rPr>
              <a:t>	1</a:t>
            </a:r>
            <a:endParaRPr lang="en-US" sz="2400" b="1" dirty="0">
              <a:solidFill>
                <a:srgbClr val="002060"/>
              </a:solidFill>
            </a:endParaRPr>
          </a:p>
          <a:p>
            <a:pPr marL="0" indent="0">
              <a:buNone/>
            </a:pPr>
            <a:r>
              <a:rPr lang="en-US" sz="2400" b="1" dirty="0">
                <a:solidFill>
                  <a:srgbClr val="002060"/>
                </a:solidFill>
              </a:rPr>
              <a:t>20 </a:t>
            </a:r>
            <a:r>
              <a:rPr lang="en-US" sz="2400" b="1" dirty="0" smtClean="0">
                <a:solidFill>
                  <a:srgbClr val="002060"/>
                </a:solidFill>
              </a:rPr>
              <a:t>-40</a:t>
            </a:r>
            <a:r>
              <a:rPr lang="en-US" sz="2400" b="1" dirty="0">
                <a:solidFill>
                  <a:srgbClr val="002060"/>
                </a:solidFill>
              </a:rPr>
              <a:t>		2</a:t>
            </a:r>
          </a:p>
          <a:p>
            <a:pPr marL="0" indent="0">
              <a:buNone/>
            </a:pPr>
            <a:r>
              <a:rPr lang="en-US" sz="2400" b="1" dirty="0">
                <a:solidFill>
                  <a:srgbClr val="002060"/>
                </a:solidFill>
              </a:rPr>
              <a:t>41- 60		3</a:t>
            </a:r>
          </a:p>
          <a:p>
            <a:pPr marL="0" indent="0">
              <a:buNone/>
            </a:pPr>
            <a:r>
              <a:rPr lang="en-US" sz="2400" b="1" dirty="0">
                <a:solidFill>
                  <a:srgbClr val="002060"/>
                </a:solidFill>
              </a:rPr>
              <a:t>Above 60	</a:t>
            </a:r>
            <a:r>
              <a:rPr lang="en-US" sz="2400" b="1" dirty="0" smtClean="0">
                <a:solidFill>
                  <a:srgbClr val="002060"/>
                </a:solidFill>
              </a:rPr>
              <a:t>	4</a:t>
            </a:r>
            <a:endParaRPr lang="en-US" sz="2400" b="1" dirty="0">
              <a:solidFill>
                <a:srgbClr val="002060"/>
              </a:solidFill>
            </a:endParaRPr>
          </a:p>
          <a:p>
            <a:pPr marL="0" indent="0">
              <a:buNone/>
            </a:pPr>
            <a:endParaRPr lang="en-US" dirty="0"/>
          </a:p>
        </p:txBody>
      </p:sp>
      <p:sp>
        <p:nvSpPr>
          <p:cNvPr id="5" name="Title 4"/>
          <p:cNvSpPr txBox="1">
            <a:spLocks noGrp="1"/>
          </p:cNvSpPr>
          <p:nvPr>
            <p:ph type="title"/>
          </p:nvPr>
        </p:nvSpPr>
        <p:spPr>
          <a:prstGeom prst="rect">
            <a:avLst/>
          </a:prstGeom>
          <a:solidFill>
            <a:schemeClr val="accent3">
              <a:lumMod val="20000"/>
              <a:lumOff val="80000"/>
            </a:schemeClr>
          </a:solidFill>
        </p:spPr>
        <p:txBody>
          <a:bodyPr wrap="square" rtlCol="0">
            <a:spAutoFit/>
          </a:bodyPr>
          <a:lstStyle/>
          <a:p>
            <a:r>
              <a:rPr lang="en-US" sz="2800" dirty="0" smtClean="0">
                <a:solidFill>
                  <a:schemeClr val="accent2"/>
                </a:solidFill>
              </a:rPr>
              <a:t>Ordinal Scale:</a:t>
            </a:r>
            <a:endParaRPr lang="en-US" sz="2400" dirty="0" smtClean="0">
              <a:solidFill>
                <a:schemeClr val="accent2"/>
              </a:solidFill>
            </a:endParaRPr>
          </a:p>
          <a:p>
            <a:r>
              <a:rPr lang="en-US" sz="2000" b="1" dirty="0" smtClean="0">
                <a:solidFill>
                  <a:srgbClr val="0070C0"/>
                </a:solidFill>
              </a:rPr>
              <a:t>Ordinal scale classifies data into distinct categories in which ranking is implied.</a:t>
            </a:r>
          </a:p>
          <a:p>
            <a:r>
              <a:rPr lang="en-US" sz="2000" b="1" dirty="0" smtClean="0">
                <a:solidFill>
                  <a:srgbClr val="0070C0"/>
                </a:solidFill>
              </a:rPr>
              <a:t>Ordinal level data measurement is higher than the nominal level. Ordinal level measurement is used to rank or order objects.</a:t>
            </a:r>
            <a:endParaRPr lang="en-US" sz="2000" dirty="0">
              <a:solidFill>
                <a:srgbClr val="0070C0"/>
              </a:solidFill>
            </a:endParaRPr>
          </a:p>
        </p:txBody>
      </p:sp>
      <p:sp>
        <p:nvSpPr>
          <p:cNvPr id="6" name="Text Box 5"/>
          <p:cNvSpPr txBox="1">
            <a:spLocks noChangeArrowheads="1"/>
          </p:cNvSpPr>
          <p:nvPr/>
        </p:nvSpPr>
        <p:spPr bwMode="auto">
          <a:xfrm>
            <a:off x="445827" y="1981200"/>
            <a:ext cx="8534400" cy="400110"/>
          </a:xfrm>
          <a:prstGeom prst="rect">
            <a:avLst/>
          </a:prstGeom>
          <a:noFill/>
          <a:ln w="9525">
            <a:noFill/>
            <a:miter lim="800000"/>
            <a:headEnd/>
            <a:tailEnd/>
          </a:ln>
          <a:effectLst/>
        </p:spPr>
        <p:txBody>
          <a:bodyPr wrap="square">
            <a:spAutoFit/>
          </a:bodyPr>
          <a:lstStyle/>
          <a:p>
            <a:r>
              <a:rPr lang="en-US" sz="2000" b="1" dirty="0" smtClean="0">
                <a:solidFill>
                  <a:schemeClr val="accent2"/>
                </a:solidFill>
              </a:rPr>
              <a:t>Examples </a:t>
            </a:r>
            <a:r>
              <a:rPr lang="en-US" sz="2000" b="1" dirty="0">
                <a:solidFill>
                  <a:schemeClr val="accent2"/>
                </a:solidFill>
              </a:rPr>
              <a:t>of ordinal scale</a:t>
            </a:r>
            <a:r>
              <a:rPr lang="en-US" sz="2000" b="1" dirty="0" smtClean="0">
                <a:solidFill>
                  <a:schemeClr val="accent2"/>
                </a:solidFill>
              </a:rPr>
              <a:t>:</a:t>
            </a:r>
            <a:endParaRPr lang="en-US" sz="2000" b="1" dirty="0" smtClean="0">
              <a:solidFill>
                <a:srgbClr val="002060"/>
              </a:solidFill>
            </a:endParaRPr>
          </a:p>
        </p:txBody>
      </p:sp>
    </p:spTree>
    <p:extLst>
      <p:ext uri="{BB962C8B-B14F-4D97-AF65-F5344CB8AC3E}">
        <p14:creationId xmlns:p14="http://schemas.microsoft.com/office/powerpoint/2010/main" xmlns="" val="46434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492875"/>
            <a:ext cx="2133600" cy="365125"/>
          </a:xfrm>
        </p:spPr>
        <p:txBody>
          <a:bodyPr/>
          <a:lstStyle/>
          <a:p>
            <a:fld id="{46ACF131-8D95-499F-822D-32F1DF447FDB}" type="slidenum">
              <a:rPr lang="en-US" smtClean="0"/>
              <a:pPr/>
              <a:t>11</a:t>
            </a:fld>
            <a:endParaRPr lang="en-US"/>
          </a:p>
        </p:txBody>
      </p:sp>
      <p:sp>
        <p:nvSpPr>
          <p:cNvPr id="3" name="TextBox 2"/>
          <p:cNvSpPr txBox="1"/>
          <p:nvPr/>
        </p:nvSpPr>
        <p:spPr>
          <a:xfrm>
            <a:off x="533400" y="228600"/>
            <a:ext cx="8382000" cy="3293209"/>
          </a:xfrm>
          <a:prstGeom prst="rect">
            <a:avLst/>
          </a:prstGeom>
          <a:solidFill>
            <a:schemeClr val="accent3">
              <a:lumMod val="20000"/>
              <a:lumOff val="80000"/>
            </a:schemeClr>
          </a:solidFill>
        </p:spPr>
        <p:txBody>
          <a:bodyPr wrap="square" rtlCol="0">
            <a:spAutoFit/>
          </a:bodyPr>
          <a:lstStyle/>
          <a:p>
            <a:r>
              <a:rPr lang="en-US" sz="2800" b="1" dirty="0" smtClean="0">
                <a:solidFill>
                  <a:schemeClr val="accent2"/>
                </a:solidFill>
              </a:rPr>
              <a:t>Interval and Ratio Scales:</a:t>
            </a:r>
          </a:p>
          <a:p>
            <a:r>
              <a:rPr lang="en-US" sz="2000" b="1" dirty="0" smtClean="0">
                <a:solidFill>
                  <a:srgbClr val="0070C0"/>
                </a:solidFill>
              </a:rPr>
              <a:t>Data from quantitative variable are measured on an interval or a ratio scale. These are the highest scale of measurement. </a:t>
            </a:r>
          </a:p>
          <a:p>
            <a:endParaRPr lang="en-US" sz="2000" b="1" dirty="0" smtClean="0">
              <a:solidFill>
                <a:srgbClr val="0070C0"/>
              </a:solidFill>
            </a:endParaRPr>
          </a:p>
          <a:p>
            <a:r>
              <a:rPr lang="en-US" sz="2000" b="1" dirty="0" smtClean="0">
                <a:solidFill>
                  <a:srgbClr val="0070C0"/>
                </a:solidFill>
              </a:rPr>
              <a:t>The basic difference between the interval and ratio scale is in interval scale there is no true zero value (only arbitrary zero value) whereas in ratio scale there is true zero value.</a:t>
            </a:r>
            <a:r>
              <a:rPr lang="en-US" sz="2000" dirty="0" smtClean="0">
                <a:solidFill>
                  <a:srgbClr val="C00000"/>
                </a:solidFill>
              </a:rPr>
              <a:t> </a:t>
            </a:r>
          </a:p>
          <a:p>
            <a:endParaRPr lang="en-US" sz="2000" dirty="0" smtClean="0">
              <a:solidFill>
                <a:srgbClr val="C00000"/>
              </a:solidFill>
            </a:endParaRPr>
          </a:p>
          <a:p>
            <a:r>
              <a:rPr lang="en-US" sz="2000" b="1" dirty="0" smtClean="0">
                <a:solidFill>
                  <a:srgbClr val="0070C0"/>
                </a:solidFill>
              </a:rPr>
              <a:t>Second way of differencing these two scales is: in interval scale, ratio data do not give sense while in ratio scale it give the sense of ratio. </a:t>
            </a:r>
            <a:endParaRPr lang="en-US" sz="2000" b="1" dirty="0">
              <a:solidFill>
                <a:srgbClr val="0070C0"/>
              </a:solidFill>
            </a:endParaRPr>
          </a:p>
        </p:txBody>
      </p:sp>
      <p:sp>
        <p:nvSpPr>
          <p:cNvPr id="4" name="Rectangle 3"/>
          <p:cNvSpPr/>
          <p:nvPr/>
        </p:nvSpPr>
        <p:spPr>
          <a:xfrm>
            <a:off x="609600" y="4114800"/>
            <a:ext cx="8229600" cy="1569660"/>
          </a:xfrm>
          <a:prstGeom prst="rect">
            <a:avLst/>
          </a:prstGeom>
          <a:solidFill>
            <a:schemeClr val="accent3">
              <a:lumMod val="20000"/>
              <a:lumOff val="80000"/>
            </a:schemeClr>
          </a:solidFill>
        </p:spPr>
        <p:txBody>
          <a:bodyPr wrap="square">
            <a:spAutoFit/>
          </a:bodyPr>
          <a:lstStyle/>
          <a:p>
            <a:r>
              <a:rPr lang="en-US" sz="2400" b="1" dirty="0" smtClean="0">
                <a:solidFill>
                  <a:schemeClr val="accent2"/>
                </a:solidFill>
              </a:rPr>
              <a:t>For examples: </a:t>
            </a:r>
          </a:p>
          <a:p>
            <a:endParaRPr lang="en-US" sz="2400" b="1" dirty="0" smtClean="0">
              <a:solidFill>
                <a:schemeClr val="accent1"/>
              </a:solidFill>
            </a:endParaRPr>
          </a:p>
          <a:p>
            <a:r>
              <a:rPr lang="en-US" sz="2400" b="1" dirty="0">
                <a:solidFill>
                  <a:schemeClr val="accent1"/>
                </a:solidFill>
              </a:rPr>
              <a:t>Examples of interval </a:t>
            </a:r>
            <a:r>
              <a:rPr lang="en-US" sz="2400" b="1" dirty="0" smtClean="0">
                <a:solidFill>
                  <a:schemeClr val="accent1"/>
                </a:solidFill>
              </a:rPr>
              <a:t>scale: Temperature, IQ test etc.</a:t>
            </a:r>
          </a:p>
          <a:p>
            <a:r>
              <a:rPr lang="en-US" sz="2400" b="1" dirty="0">
                <a:solidFill>
                  <a:schemeClr val="accent1"/>
                </a:solidFill>
              </a:rPr>
              <a:t>E</a:t>
            </a:r>
            <a:r>
              <a:rPr lang="en-US" sz="2400" b="1" dirty="0" smtClean="0">
                <a:solidFill>
                  <a:schemeClr val="accent1"/>
                </a:solidFill>
              </a:rPr>
              <a:t>xamples </a:t>
            </a:r>
            <a:r>
              <a:rPr lang="en-US" sz="2400" b="1" dirty="0">
                <a:solidFill>
                  <a:schemeClr val="accent1"/>
                </a:solidFill>
              </a:rPr>
              <a:t>of ratio </a:t>
            </a:r>
            <a:r>
              <a:rPr lang="en-US" sz="2400" b="1" dirty="0" smtClean="0">
                <a:solidFill>
                  <a:schemeClr val="accent1"/>
                </a:solidFill>
              </a:rPr>
              <a:t>scale:  </a:t>
            </a:r>
            <a:r>
              <a:rPr lang="en-US" sz="2400" b="1" dirty="0">
                <a:solidFill>
                  <a:schemeClr val="accent1"/>
                </a:solidFill>
              </a:rPr>
              <a:t>Height</a:t>
            </a:r>
            <a:r>
              <a:rPr lang="en-US" sz="2400" b="1" dirty="0" smtClean="0">
                <a:solidFill>
                  <a:schemeClr val="accent1"/>
                </a:solidFill>
              </a:rPr>
              <a:t>, length, income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028665" y="1555562"/>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Name </a:t>
            </a:r>
            <a:endParaRPr lang="en-US" sz="2400" dirty="0"/>
          </a:p>
        </p:txBody>
      </p:sp>
      <p:sp>
        <p:nvSpPr>
          <p:cNvPr id="12" name="Rounded Rectangle 11"/>
          <p:cNvSpPr/>
          <p:nvPr/>
        </p:nvSpPr>
        <p:spPr>
          <a:xfrm>
            <a:off x="228600" y="2530525"/>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Sex </a:t>
            </a:r>
            <a:endParaRPr lang="en-US" sz="2400" dirty="0"/>
          </a:p>
        </p:txBody>
      </p:sp>
      <p:sp>
        <p:nvSpPr>
          <p:cNvPr id="13" name="Rounded Rectangle 12"/>
          <p:cNvSpPr/>
          <p:nvPr/>
        </p:nvSpPr>
        <p:spPr>
          <a:xfrm>
            <a:off x="304800" y="4324066"/>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Years of education  </a:t>
            </a:r>
            <a:endParaRPr lang="en-US" sz="2400" dirty="0"/>
          </a:p>
        </p:txBody>
      </p:sp>
      <p:sp>
        <p:nvSpPr>
          <p:cNvPr id="14" name="Rounded Rectangle 13"/>
          <p:cNvSpPr/>
          <p:nvPr/>
        </p:nvSpPr>
        <p:spPr>
          <a:xfrm>
            <a:off x="304800" y="580599"/>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Income </a:t>
            </a:r>
            <a:endParaRPr lang="en-US" sz="2400" dirty="0">
              <a:solidFill>
                <a:schemeClr val="bg1"/>
              </a:solidFill>
            </a:endParaRPr>
          </a:p>
        </p:txBody>
      </p:sp>
      <p:sp>
        <p:nvSpPr>
          <p:cNvPr id="15" name="Rounded Rectangle 14"/>
          <p:cNvSpPr/>
          <p:nvPr/>
        </p:nvSpPr>
        <p:spPr>
          <a:xfrm>
            <a:off x="6175612" y="4247866"/>
            <a:ext cx="2590800" cy="781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Development Regions  </a:t>
            </a:r>
            <a:endParaRPr lang="en-US" sz="2400" dirty="0"/>
          </a:p>
        </p:txBody>
      </p:sp>
      <p:sp>
        <p:nvSpPr>
          <p:cNvPr id="16" name="Rounded Rectangle 15"/>
          <p:cNvSpPr/>
          <p:nvPr/>
        </p:nvSpPr>
        <p:spPr>
          <a:xfrm>
            <a:off x="6172200" y="2378124"/>
            <a:ext cx="2590800" cy="822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Years of job experience </a:t>
            </a:r>
            <a:endParaRPr lang="en-US" sz="2400" dirty="0"/>
          </a:p>
        </p:txBody>
      </p:sp>
      <p:sp>
        <p:nvSpPr>
          <p:cNvPr id="17" name="Rounded Rectangle 16"/>
          <p:cNvSpPr/>
          <p:nvPr/>
        </p:nvSpPr>
        <p:spPr>
          <a:xfrm>
            <a:off x="6172200" y="580599"/>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Expenditure </a:t>
            </a:r>
            <a:endParaRPr lang="en-US" sz="2400" dirty="0"/>
          </a:p>
        </p:txBody>
      </p:sp>
      <p:sp>
        <p:nvSpPr>
          <p:cNvPr id="9" name="Rounded Rectangle 8"/>
          <p:cNvSpPr/>
          <p:nvPr/>
        </p:nvSpPr>
        <p:spPr>
          <a:xfrm>
            <a:off x="3045725" y="5333150"/>
            <a:ext cx="2590800" cy="859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Types of originations</a:t>
            </a:r>
            <a:endParaRPr lang="en-US" sz="2400" dirty="0"/>
          </a:p>
        </p:txBody>
      </p:sp>
      <p:sp>
        <p:nvSpPr>
          <p:cNvPr id="10" name="Rounded Rectangle 9"/>
          <p:cNvSpPr/>
          <p:nvPr/>
        </p:nvSpPr>
        <p:spPr>
          <a:xfrm>
            <a:off x="3048000" y="3383511"/>
            <a:ext cx="2590800" cy="6550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Age </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a:noFill/>
        </p:spPr>
        <p:txBody>
          <a:bodyPr/>
          <a:lstStyle/>
          <a:p>
            <a:fld id="{2E37FC08-EC5A-4650-A2D7-4C9389B0AD07}" type="slidenum">
              <a:rPr lang="en-US" smtClean="0"/>
              <a:pPr/>
              <a:t>13</a:t>
            </a:fld>
            <a:endParaRPr lang="en-US" smtClean="0"/>
          </a:p>
        </p:txBody>
      </p:sp>
      <p:sp>
        <p:nvSpPr>
          <p:cNvPr id="30723" name="Rectangle 2"/>
          <p:cNvSpPr>
            <a:spLocks noChangeArrowheads="1"/>
          </p:cNvSpPr>
          <p:nvPr/>
        </p:nvSpPr>
        <p:spPr bwMode="auto">
          <a:xfrm>
            <a:off x="228600" y="1219200"/>
            <a:ext cx="8686800" cy="1938992"/>
          </a:xfrm>
          <a:prstGeom prst="rect">
            <a:avLst/>
          </a:prstGeom>
          <a:solidFill>
            <a:schemeClr val="accent3">
              <a:lumMod val="20000"/>
              <a:lumOff val="80000"/>
            </a:schemeClr>
          </a:solidFill>
          <a:ln w="9525">
            <a:noFill/>
            <a:miter lim="800000"/>
            <a:headEnd/>
            <a:tailEnd/>
          </a:ln>
        </p:spPr>
        <p:txBody>
          <a:bodyPr wrap="square">
            <a:spAutoFit/>
          </a:bodyPr>
          <a:lstStyle/>
          <a:p>
            <a:pPr algn="ctr" fontAlgn="b">
              <a:lnSpc>
                <a:spcPct val="150000"/>
              </a:lnSpc>
            </a:pPr>
            <a:r>
              <a:rPr lang="en-US" sz="4000" b="1" dirty="0" smtClean="0">
                <a:solidFill>
                  <a:schemeClr val="accent2"/>
                </a:solidFill>
                <a:latin typeface="Calibri" pitchFamily="34" charset="0"/>
                <a:cs typeface="Calibri" pitchFamily="34" charset="0"/>
              </a:rPr>
              <a:t>Introduction to Survey Questionnaire</a:t>
            </a:r>
          </a:p>
          <a:p>
            <a:pPr algn="ctr" fontAlgn="b">
              <a:lnSpc>
                <a:spcPct val="150000"/>
              </a:lnSpc>
            </a:pPr>
            <a:r>
              <a:rPr lang="en-US" sz="4000" b="1" dirty="0" smtClean="0">
                <a:solidFill>
                  <a:schemeClr val="accent2"/>
                </a:solidFill>
                <a:latin typeface="Calibri" pitchFamily="34" charset="0"/>
                <a:cs typeface="Calibri" pitchFamily="34" charset="0"/>
              </a:rPr>
              <a:t>and format of Data in Spreadsheet</a:t>
            </a:r>
            <a:endParaRPr lang="en-US" sz="4000" b="1" dirty="0">
              <a:solidFill>
                <a:schemeClr val="accent2"/>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3610"/>
            <a:ext cx="3866866" cy="1323439"/>
          </a:xfrm>
          <a:prstGeom prst="rect">
            <a:avLst/>
          </a:prstGeom>
          <a:solidFill>
            <a:schemeClr val="accent3">
              <a:lumMod val="20000"/>
              <a:lumOff val="80000"/>
            </a:schemeClr>
          </a:solidFill>
        </p:spPr>
        <p:txBody>
          <a:bodyPr wrap="square" rtlCol="0">
            <a:spAutoFit/>
          </a:bodyPr>
          <a:lstStyle/>
          <a:p>
            <a:r>
              <a:rPr lang="en-US" sz="2000" b="1" dirty="0" smtClean="0">
                <a:solidFill>
                  <a:schemeClr val="accent2"/>
                </a:solidFill>
              </a:rPr>
              <a:t>Single Response Question: </a:t>
            </a:r>
          </a:p>
          <a:p>
            <a:pPr algn="just"/>
            <a:r>
              <a:rPr lang="en-US" sz="2000" dirty="0" smtClean="0"/>
              <a:t>The question in which only one response is allowed to respondent is called single response questions</a:t>
            </a:r>
            <a:endParaRPr lang="en-US" sz="2000" dirty="0"/>
          </a:p>
        </p:txBody>
      </p:sp>
      <p:sp>
        <p:nvSpPr>
          <p:cNvPr id="3" name="TextBox 2"/>
          <p:cNvSpPr txBox="1"/>
          <p:nvPr/>
        </p:nvSpPr>
        <p:spPr>
          <a:xfrm>
            <a:off x="5219131" y="45184"/>
            <a:ext cx="3848669" cy="1631216"/>
          </a:xfrm>
          <a:prstGeom prst="rect">
            <a:avLst/>
          </a:prstGeom>
          <a:solidFill>
            <a:schemeClr val="accent3">
              <a:lumMod val="20000"/>
              <a:lumOff val="80000"/>
            </a:schemeClr>
          </a:solidFill>
        </p:spPr>
        <p:txBody>
          <a:bodyPr wrap="square" rtlCol="0">
            <a:spAutoFit/>
          </a:bodyPr>
          <a:lstStyle/>
          <a:p>
            <a:r>
              <a:rPr lang="en-US" sz="2000" b="1" dirty="0" smtClean="0">
                <a:solidFill>
                  <a:schemeClr val="accent2"/>
                </a:solidFill>
              </a:rPr>
              <a:t>Multiple Response Question: </a:t>
            </a:r>
          </a:p>
          <a:p>
            <a:r>
              <a:rPr lang="en-US" sz="2000" dirty="0" smtClean="0"/>
              <a:t>The question in which more than one response is allowed to respondent is called Multiple response questions</a:t>
            </a:r>
            <a:endParaRPr lang="en-US" sz="2000" dirty="0"/>
          </a:p>
        </p:txBody>
      </p:sp>
      <p:sp>
        <p:nvSpPr>
          <p:cNvPr id="4" name="TextBox 3"/>
          <p:cNvSpPr txBox="1"/>
          <p:nvPr/>
        </p:nvSpPr>
        <p:spPr>
          <a:xfrm>
            <a:off x="407728" y="4343400"/>
            <a:ext cx="5214582" cy="2246769"/>
          </a:xfrm>
          <a:prstGeom prst="rect">
            <a:avLst/>
          </a:prstGeom>
          <a:solidFill>
            <a:schemeClr val="accent3">
              <a:lumMod val="20000"/>
              <a:lumOff val="80000"/>
            </a:schemeClr>
          </a:solidFill>
        </p:spPr>
        <p:txBody>
          <a:bodyPr wrap="square" rtlCol="0">
            <a:spAutoFit/>
          </a:bodyPr>
          <a:lstStyle/>
          <a:p>
            <a:r>
              <a:rPr lang="en-US" sz="2000" b="1" dirty="0" smtClean="0">
                <a:solidFill>
                  <a:schemeClr val="accent2"/>
                </a:solidFill>
              </a:rPr>
              <a:t>Coding the response: </a:t>
            </a:r>
          </a:p>
          <a:p>
            <a:r>
              <a:rPr lang="en-US" sz="2000" dirty="0" smtClean="0"/>
              <a:t>The possible response of the qualitative variables should be coded by numerical data. The code value should be unique for each response within one variable. these code do not give any numerical sense they are used only as a symbols  for the purpose of data analysis. </a:t>
            </a:r>
            <a:endParaRPr lang="en-US" sz="2000" dirty="0"/>
          </a:p>
        </p:txBody>
      </p:sp>
      <p:sp>
        <p:nvSpPr>
          <p:cNvPr id="5" name="TextBox 4"/>
          <p:cNvSpPr txBox="1"/>
          <p:nvPr/>
        </p:nvSpPr>
        <p:spPr>
          <a:xfrm>
            <a:off x="3107710" y="1981200"/>
            <a:ext cx="5029200" cy="1938992"/>
          </a:xfrm>
          <a:prstGeom prst="rect">
            <a:avLst/>
          </a:prstGeom>
          <a:solidFill>
            <a:schemeClr val="accent3">
              <a:lumMod val="20000"/>
              <a:lumOff val="80000"/>
            </a:schemeClr>
          </a:solidFill>
          <a:ln>
            <a:solidFill>
              <a:schemeClr val="tx2">
                <a:lumMod val="20000"/>
                <a:lumOff val="80000"/>
              </a:schemeClr>
            </a:solidFill>
          </a:ln>
        </p:spPr>
        <p:txBody>
          <a:bodyPr wrap="square" rtlCol="0">
            <a:spAutoFit/>
          </a:bodyPr>
          <a:lstStyle/>
          <a:p>
            <a:pPr algn="just"/>
            <a:r>
              <a:rPr lang="en-US" sz="2000" b="1" dirty="0" smtClean="0">
                <a:solidFill>
                  <a:schemeClr val="accent2"/>
                </a:solidFill>
              </a:rPr>
              <a:t>Read </a:t>
            </a:r>
            <a:r>
              <a:rPr lang="en-US" sz="2000" b="1" dirty="0">
                <a:solidFill>
                  <a:schemeClr val="accent2"/>
                </a:solidFill>
              </a:rPr>
              <a:t>O</a:t>
            </a:r>
            <a:r>
              <a:rPr lang="en-US" sz="2000" b="1" dirty="0" smtClean="0">
                <a:solidFill>
                  <a:schemeClr val="accent2"/>
                </a:solidFill>
              </a:rPr>
              <a:t>ut Questions: </a:t>
            </a:r>
          </a:p>
          <a:p>
            <a:pPr algn="just"/>
            <a:r>
              <a:rPr lang="en-US" sz="2000" dirty="0" smtClean="0"/>
              <a:t>If the possible choices or responses of question are read out to respondents and they are requested to answer among the choices then question is called read aloud or read out question.</a:t>
            </a:r>
            <a:endParaRPr lang="en-US" sz="2000" dirty="0"/>
          </a:p>
        </p:txBody>
      </p:sp>
    </p:spTree>
    <p:extLst>
      <p:ext uri="{BB962C8B-B14F-4D97-AF65-F5344CB8AC3E}">
        <p14:creationId xmlns:p14="http://schemas.microsoft.com/office/powerpoint/2010/main" xmlns="" val="3039911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83610"/>
            <a:ext cx="5105400" cy="400110"/>
          </a:xfrm>
          <a:prstGeom prst="rect">
            <a:avLst/>
          </a:prstGeom>
          <a:solidFill>
            <a:schemeClr val="accent3">
              <a:lumMod val="20000"/>
              <a:lumOff val="80000"/>
            </a:schemeClr>
          </a:solidFill>
        </p:spPr>
        <p:txBody>
          <a:bodyPr wrap="square" rtlCol="0">
            <a:spAutoFit/>
          </a:bodyPr>
          <a:lstStyle/>
          <a:p>
            <a:r>
              <a:rPr lang="en-US" sz="2000" b="1" dirty="0" smtClean="0">
                <a:solidFill>
                  <a:schemeClr val="accent2"/>
                </a:solidFill>
              </a:rPr>
              <a:t>Example : Single Response Question </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xmlns="" val="3501395132"/>
              </p:ext>
            </p:extLst>
          </p:nvPr>
        </p:nvGraphicFramePr>
        <p:xfrm>
          <a:off x="3047999" y="1143000"/>
          <a:ext cx="5513831" cy="1824355"/>
        </p:xfrm>
        <a:graphic>
          <a:graphicData uri="http://schemas.openxmlformats.org/drawingml/2006/table">
            <a:tbl>
              <a:tblPr>
                <a:tableStyleId>{08FB837D-C827-4EFA-A057-4D05807E0F7C}</a:tableStyleId>
              </a:tblPr>
              <a:tblGrid>
                <a:gridCol w="4044946"/>
                <a:gridCol w="1468885"/>
              </a:tblGrid>
              <a:tr h="180340">
                <a:tc>
                  <a:txBody>
                    <a:bodyPr/>
                    <a:lstStyle/>
                    <a:p>
                      <a:pPr marL="0" marR="0" algn="just">
                        <a:spcBef>
                          <a:spcPts val="0"/>
                        </a:spcBef>
                        <a:spcAft>
                          <a:spcPts val="0"/>
                        </a:spcAft>
                      </a:pPr>
                      <a:r>
                        <a:rPr lang="en-US" sz="1600" dirty="0"/>
                        <a:t> Agriculture</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1</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Industry/Business</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2</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Service in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3</a:t>
                      </a:r>
                      <a:endParaRPr lang="en-US" sz="1400">
                        <a:latin typeface="Calibri"/>
                        <a:ea typeface="Times New Roman"/>
                        <a:cs typeface="Mangal"/>
                      </a:endParaRPr>
                    </a:p>
                  </a:txBody>
                  <a:tcPr marL="68580" marR="68580" marT="0" marB="0"/>
                </a:tc>
              </a:tr>
              <a:tr h="361315">
                <a:tc>
                  <a:txBody>
                    <a:bodyPr/>
                    <a:lstStyle/>
                    <a:p>
                      <a:pPr marL="0" marR="0" algn="just">
                        <a:spcBef>
                          <a:spcPts val="0"/>
                        </a:spcBef>
                        <a:spcAft>
                          <a:spcPts val="0"/>
                        </a:spcAft>
                      </a:pPr>
                      <a:r>
                        <a:rPr lang="en-US" sz="1600" dirty="0"/>
                        <a:t> Remittance (service outside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4</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Wage-labor in the locality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5</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a:t> Retirement pension</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6</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Other (specify) </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smtClean="0">
                          <a:latin typeface="+mn-lt"/>
                          <a:ea typeface="+mn-ea"/>
                          <a:cs typeface="+mn-cs"/>
                        </a:rPr>
                        <a:t>88</a:t>
                      </a:r>
                      <a:endParaRPr lang="en-US" sz="1400" dirty="0">
                        <a:latin typeface="Calibri"/>
                        <a:ea typeface="Times New Roman"/>
                        <a:cs typeface="Mangal"/>
                      </a:endParaRPr>
                    </a:p>
                  </a:txBody>
                  <a:tcPr marL="68580" marR="68580" marT="0" marB="0"/>
                </a:tc>
              </a:tr>
            </a:tbl>
          </a:graphicData>
        </a:graphic>
      </p:graphicFrame>
      <p:sp>
        <p:nvSpPr>
          <p:cNvPr id="4" name="Rectangle 1"/>
          <p:cNvSpPr>
            <a:spLocks noChangeArrowheads="1"/>
          </p:cNvSpPr>
          <p:nvPr/>
        </p:nvSpPr>
        <p:spPr bwMode="auto">
          <a:xfrm>
            <a:off x="76200" y="685800"/>
            <a:ext cx="8561831"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dirty="0" smtClean="0">
                <a:latin typeface="Times New Roman" pitchFamily="18" charset="0"/>
                <a:ea typeface="Times New Roman" pitchFamily="18" charset="0"/>
                <a:cs typeface="Times New Roman" pitchFamily="18" charset="0"/>
              </a:rPr>
              <a:t>Q1.</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Among the various incomes generating activities which is the main income generating activity of your household? [SA]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277369" y="3352800"/>
            <a:ext cx="5105400" cy="400110"/>
          </a:xfrm>
          <a:prstGeom prst="rect">
            <a:avLst/>
          </a:prstGeom>
          <a:solidFill>
            <a:schemeClr val="accent3">
              <a:lumMod val="20000"/>
              <a:lumOff val="80000"/>
            </a:schemeClr>
          </a:solidFill>
        </p:spPr>
        <p:txBody>
          <a:bodyPr wrap="square" rtlCol="0">
            <a:spAutoFit/>
          </a:bodyPr>
          <a:lstStyle/>
          <a:p>
            <a:r>
              <a:rPr lang="en-US" sz="2000" b="1" dirty="0" smtClean="0">
                <a:solidFill>
                  <a:schemeClr val="accent2"/>
                </a:solidFill>
              </a:rPr>
              <a:t>Example : Multiple Response Question </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xmlns="" val="3530012771"/>
              </p:ext>
            </p:extLst>
          </p:nvPr>
        </p:nvGraphicFramePr>
        <p:xfrm>
          <a:off x="3048000" y="4602480"/>
          <a:ext cx="5715000" cy="1824355"/>
        </p:xfrm>
        <a:graphic>
          <a:graphicData uri="http://schemas.openxmlformats.org/drawingml/2006/table">
            <a:tbl>
              <a:tblPr>
                <a:tableStyleId>{08FB837D-C827-4EFA-A057-4D05807E0F7C}</a:tableStyleId>
              </a:tblPr>
              <a:tblGrid>
                <a:gridCol w="4192524"/>
                <a:gridCol w="1522476"/>
              </a:tblGrid>
              <a:tr h="180340">
                <a:tc>
                  <a:txBody>
                    <a:bodyPr/>
                    <a:lstStyle/>
                    <a:p>
                      <a:pPr marL="0" marR="0" algn="just">
                        <a:spcBef>
                          <a:spcPts val="0"/>
                        </a:spcBef>
                        <a:spcAft>
                          <a:spcPts val="0"/>
                        </a:spcAft>
                      </a:pPr>
                      <a:r>
                        <a:rPr lang="en-US" sz="1600" dirty="0"/>
                        <a:t> Agriculture</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1</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Industry/Business</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2</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Service in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3</a:t>
                      </a:r>
                      <a:endParaRPr lang="en-US" sz="1400" dirty="0">
                        <a:latin typeface="Calibri"/>
                        <a:ea typeface="Times New Roman"/>
                        <a:cs typeface="Mangal"/>
                      </a:endParaRPr>
                    </a:p>
                  </a:txBody>
                  <a:tcPr marL="68580" marR="68580" marT="0" marB="0"/>
                </a:tc>
              </a:tr>
              <a:tr h="361315">
                <a:tc>
                  <a:txBody>
                    <a:bodyPr/>
                    <a:lstStyle/>
                    <a:p>
                      <a:pPr marL="0" marR="0" algn="just">
                        <a:spcBef>
                          <a:spcPts val="0"/>
                        </a:spcBef>
                        <a:spcAft>
                          <a:spcPts val="0"/>
                        </a:spcAft>
                      </a:pPr>
                      <a:r>
                        <a:rPr lang="en-US" sz="1600" dirty="0"/>
                        <a:t> Remittance (service outside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4</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Wage-labor in the locality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5</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a:t> Retirement pension</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6</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Other (specify) </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smtClean="0">
                          <a:latin typeface="+mn-lt"/>
                          <a:ea typeface="+mn-ea"/>
                          <a:cs typeface="+mn-cs"/>
                        </a:rPr>
                        <a:t>88</a:t>
                      </a:r>
                      <a:endParaRPr lang="en-US" sz="1400" dirty="0">
                        <a:latin typeface="Calibri"/>
                        <a:ea typeface="Times New Roman"/>
                        <a:cs typeface="Mangal"/>
                      </a:endParaRPr>
                    </a:p>
                  </a:txBody>
                  <a:tcPr marL="68580" marR="68580" marT="0" marB="0"/>
                </a:tc>
              </a:tr>
            </a:tbl>
          </a:graphicData>
        </a:graphic>
      </p:graphicFrame>
      <p:sp>
        <p:nvSpPr>
          <p:cNvPr id="8" name="Rectangle 1"/>
          <p:cNvSpPr>
            <a:spLocks noChangeArrowheads="1"/>
          </p:cNvSpPr>
          <p:nvPr/>
        </p:nvSpPr>
        <p:spPr bwMode="auto">
          <a:xfrm>
            <a:off x="0" y="3886200"/>
            <a:ext cx="8561831"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dirty="0" smtClean="0">
                <a:latin typeface="Times New Roman" pitchFamily="18" charset="0"/>
                <a:ea typeface="Times New Roman" pitchFamily="18" charset="0"/>
                <a:cs typeface="Times New Roman" pitchFamily="18" charset="0"/>
              </a:rPr>
              <a:t>Q2.</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Among the various incomes generating activities which </a:t>
            </a:r>
            <a:r>
              <a:rPr lang="en-US" sz="1600" dirty="0" smtClean="0">
                <a:latin typeface="Times New Roman" pitchFamily="18" charset="0"/>
                <a:ea typeface="Times New Roman" pitchFamily="18" charset="0"/>
                <a:cs typeface="Times New Roman" pitchFamily="18" charset="0"/>
              </a:rPr>
              <a:t>are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two main income generating activities of your household? [Any</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two]</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640159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3429000" cy="400110"/>
          </a:xfrm>
          <a:prstGeom prst="rect">
            <a:avLst/>
          </a:prstGeom>
          <a:solidFill>
            <a:schemeClr val="accent3">
              <a:lumMod val="20000"/>
              <a:lumOff val="80000"/>
            </a:schemeClr>
          </a:solidFill>
          <a:ln>
            <a:solidFill>
              <a:schemeClr val="tx2">
                <a:lumMod val="20000"/>
                <a:lumOff val="80000"/>
              </a:schemeClr>
            </a:solidFill>
          </a:ln>
        </p:spPr>
        <p:txBody>
          <a:bodyPr wrap="square" rtlCol="0">
            <a:spAutoFit/>
          </a:bodyPr>
          <a:lstStyle/>
          <a:p>
            <a:pPr algn="just"/>
            <a:r>
              <a:rPr lang="en-US" sz="2000" b="1" dirty="0" smtClean="0">
                <a:solidFill>
                  <a:schemeClr val="accent2"/>
                </a:solidFill>
              </a:rPr>
              <a:t>Example: Read </a:t>
            </a:r>
            <a:r>
              <a:rPr lang="en-US" sz="2000" b="1" dirty="0">
                <a:solidFill>
                  <a:schemeClr val="accent2"/>
                </a:solidFill>
              </a:rPr>
              <a:t>O</a:t>
            </a:r>
            <a:r>
              <a:rPr lang="en-US" sz="2000" b="1" dirty="0" smtClean="0">
                <a:solidFill>
                  <a:schemeClr val="accent2"/>
                </a:solidFill>
              </a:rPr>
              <a:t>ut Questions </a:t>
            </a: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xmlns="" val="1880624200"/>
              </p:ext>
            </p:extLst>
          </p:nvPr>
        </p:nvGraphicFramePr>
        <p:xfrm>
          <a:off x="304800" y="1447800"/>
          <a:ext cx="5513831" cy="1824355"/>
        </p:xfrm>
        <a:graphic>
          <a:graphicData uri="http://schemas.openxmlformats.org/drawingml/2006/table">
            <a:tbl>
              <a:tblPr>
                <a:tableStyleId>{08FB837D-C827-4EFA-A057-4D05807E0F7C}</a:tableStyleId>
              </a:tblPr>
              <a:tblGrid>
                <a:gridCol w="4044946"/>
                <a:gridCol w="1468885"/>
              </a:tblGrid>
              <a:tr h="180340">
                <a:tc>
                  <a:txBody>
                    <a:bodyPr/>
                    <a:lstStyle/>
                    <a:p>
                      <a:pPr marL="0" marR="0" algn="just">
                        <a:spcBef>
                          <a:spcPts val="0"/>
                        </a:spcBef>
                        <a:spcAft>
                          <a:spcPts val="0"/>
                        </a:spcAft>
                      </a:pPr>
                      <a:r>
                        <a:rPr lang="en-US" sz="1600" dirty="0"/>
                        <a:t> Agriculture</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1</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Industry/Business</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2</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Service in the country</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3</a:t>
                      </a:r>
                      <a:endParaRPr lang="en-US" sz="1400" dirty="0">
                        <a:latin typeface="Calibri"/>
                        <a:ea typeface="Times New Roman"/>
                        <a:cs typeface="Mangal"/>
                      </a:endParaRPr>
                    </a:p>
                  </a:txBody>
                  <a:tcPr marL="68580" marR="68580" marT="0" marB="0"/>
                </a:tc>
              </a:tr>
              <a:tr h="361315">
                <a:tc>
                  <a:txBody>
                    <a:bodyPr/>
                    <a:lstStyle/>
                    <a:p>
                      <a:pPr marL="0" marR="0" algn="just">
                        <a:spcBef>
                          <a:spcPts val="0"/>
                        </a:spcBef>
                        <a:spcAft>
                          <a:spcPts val="0"/>
                        </a:spcAft>
                      </a:pPr>
                      <a:r>
                        <a:rPr lang="en-US" sz="1600" dirty="0"/>
                        <a:t> Remittance (service outside the country)</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4</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Wage-labor in the locality</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5</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a:t> Retirement pension</a:t>
                      </a:r>
                      <a:endParaRPr lang="en-US" sz="140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a:t>6</a:t>
                      </a:r>
                      <a:endParaRPr lang="en-US" sz="1400" dirty="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Other (specify) </a:t>
                      </a:r>
                      <a:endParaRPr lang="en-US" sz="1400" dirty="0">
                        <a:latin typeface="Calibri"/>
                        <a:ea typeface="Times New Roman"/>
                        <a:cs typeface="Mangal"/>
                      </a:endParaRPr>
                    </a:p>
                  </a:txBody>
                  <a:tcPr marL="68580" marR="68580" marT="0" marB="0"/>
                </a:tc>
                <a:tc>
                  <a:txBody>
                    <a:bodyPr/>
                    <a:lstStyle/>
                    <a:p>
                      <a:pPr marL="0" marR="0" algn="ctr">
                        <a:spcBef>
                          <a:spcPts val="0"/>
                        </a:spcBef>
                        <a:spcAft>
                          <a:spcPts val="0"/>
                        </a:spcAft>
                      </a:pPr>
                      <a:r>
                        <a:rPr lang="en-US" sz="1600" dirty="0" smtClean="0">
                          <a:latin typeface="+mn-lt"/>
                          <a:ea typeface="+mn-ea"/>
                          <a:cs typeface="+mn-cs"/>
                        </a:rPr>
                        <a:t>88</a:t>
                      </a:r>
                      <a:endParaRPr lang="en-US" sz="1400" dirty="0">
                        <a:latin typeface="Calibri"/>
                        <a:ea typeface="Times New Roman"/>
                        <a:cs typeface="Mangal"/>
                      </a:endParaRPr>
                    </a:p>
                  </a:txBody>
                  <a:tcPr marL="68580" marR="68580" marT="0" marB="0"/>
                </a:tc>
              </a:tr>
            </a:tbl>
          </a:graphicData>
        </a:graphic>
      </p:graphicFrame>
      <p:sp>
        <p:nvSpPr>
          <p:cNvPr id="4" name="Rectangle 1"/>
          <p:cNvSpPr>
            <a:spLocks noChangeArrowheads="1"/>
          </p:cNvSpPr>
          <p:nvPr/>
        </p:nvSpPr>
        <p:spPr bwMode="auto">
          <a:xfrm>
            <a:off x="76200" y="685800"/>
            <a:ext cx="8561831"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dirty="0" smtClean="0">
                <a:latin typeface="Times New Roman" pitchFamily="18" charset="0"/>
                <a:ea typeface="Times New Roman" pitchFamily="18" charset="0"/>
                <a:cs typeface="Times New Roman" pitchFamily="18" charset="0"/>
              </a:rPr>
              <a:t>Q1.</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Among the various incomes generating activities which is the most income generating activity of your household? [SA] [Read out the possible</a:t>
            </a:r>
            <a:r>
              <a:rPr kumimoji="0" lang="en-US"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Choices to the respondents]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4097181" y="4038600"/>
            <a:ext cx="2379819" cy="369332"/>
          </a:xfrm>
          <a:prstGeom prst="rect">
            <a:avLst/>
          </a:prstGeom>
          <a:solidFill>
            <a:schemeClr val="accent3">
              <a:lumMod val="20000"/>
              <a:lumOff val="80000"/>
            </a:schemeClr>
          </a:solidFill>
        </p:spPr>
        <p:txBody>
          <a:bodyPr wrap="none">
            <a:spAutoFit/>
          </a:bodyPr>
          <a:lstStyle/>
          <a:p>
            <a:r>
              <a:rPr lang="en-US" b="1" dirty="0">
                <a:solidFill>
                  <a:schemeClr val="accent2"/>
                </a:solidFill>
              </a:rPr>
              <a:t>Coding </a:t>
            </a:r>
            <a:r>
              <a:rPr lang="en-US" b="1" dirty="0" smtClean="0">
                <a:solidFill>
                  <a:schemeClr val="accent2"/>
                </a:solidFill>
              </a:rPr>
              <a:t>of the </a:t>
            </a:r>
            <a:r>
              <a:rPr lang="en-US" b="1" dirty="0">
                <a:solidFill>
                  <a:schemeClr val="accent2"/>
                </a:solidFill>
              </a:rPr>
              <a:t>response</a:t>
            </a:r>
            <a:endParaRPr lang="en-US" dirty="0"/>
          </a:p>
        </p:txBody>
      </p:sp>
      <p:sp>
        <p:nvSpPr>
          <p:cNvPr id="6" name="Up Arrow 5"/>
          <p:cNvSpPr/>
          <p:nvPr/>
        </p:nvSpPr>
        <p:spPr>
          <a:xfrm>
            <a:off x="4953000" y="3276600"/>
            <a:ext cx="2286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10725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511879" y="58831"/>
            <a:ext cx="674864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2"/>
                </a:solidFill>
                <a:effectLst/>
                <a:latin typeface="Times New Roman" pitchFamily="18" charset="0"/>
                <a:ea typeface="Tahoma" pitchFamily="34" charset="0"/>
                <a:cs typeface="Times New Roman" pitchFamily="18" charset="0"/>
              </a:rPr>
              <a:t>Example</a:t>
            </a:r>
            <a:r>
              <a:rPr kumimoji="0" lang="en-US" b="1" i="0" u="none" strike="noStrike" cap="none" normalizeH="0" dirty="0" smtClean="0">
                <a:ln>
                  <a:noFill/>
                </a:ln>
                <a:solidFill>
                  <a:schemeClr val="accent2"/>
                </a:solidFill>
                <a:effectLst/>
                <a:latin typeface="Times New Roman" pitchFamily="18" charset="0"/>
                <a:ea typeface="Tahoma" pitchFamily="34" charset="0"/>
                <a:cs typeface="Times New Roman" pitchFamily="18" charset="0"/>
              </a:rPr>
              <a:t> of structured </a:t>
            </a:r>
            <a:r>
              <a:rPr kumimoji="0" lang="en-US" b="1" i="0" u="none" strike="noStrike" cap="none" normalizeH="0" baseline="0" dirty="0" smtClean="0">
                <a:ln>
                  <a:noFill/>
                </a:ln>
                <a:solidFill>
                  <a:schemeClr val="accent2"/>
                </a:solidFill>
                <a:effectLst/>
                <a:latin typeface="Times New Roman" pitchFamily="18" charset="0"/>
                <a:ea typeface="Tahoma" pitchFamily="34" charset="0"/>
                <a:cs typeface="Times New Roman" pitchFamily="18" charset="0"/>
              </a:rPr>
              <a:t>Survey Questionnaire on Basic Information</a:t>
            </a:r>
          </a:p>
        </p:txBody>
      </p:sp>
      <p:graphicFrame>
        <p:nvGraphicFramePr>
          <p:cNvPr id="22" name="Table 21"/>
          <p:cNvGraphicFramePr>
            <a:graphicFrameLocks noGrp="1"/>
          </p:cNvGraphicFramePr>
          <p:nvPr>
            <p:extLst>
              <p:ext uri="{D42A27DB-BD31-4B8C-83A1-F6EECF244321}">
                <p14:modId xmlns:p14="http://schemas.microsoft.com/office/powerpoint/2010/main" xmlns="" val="1558014992"/>
              </p:ext>
            </p:extLst>
          </p:nvPr>
        </p:nvGraphicFramePr>
        <p:xfrm>
          <a:off x="304800" y="1066800"/>
          <a:ext cx="4419600" cy="243840"/>
        </p:xfrm>
        <a:graphic>
          <a:graphicData uri="http://schemas.openxmlformats.org/drawingml/2006/table">
            <a:tbl>
              <a:tblPr>
                <a:tableStyleId>{08FB837D-C827-4EFA-A057-4D05807E0F7C}</a:tableStyleId>
              </a:tblPr>
              <a:tblGrid>
                <a:gridCol w="2518288"/>
                <a:gridCol w="1901312"/>
              </a:tblGrid>
              <a:tr h="0">
                <a:tc>
                  <a:txBody>
                    <a:bodyPr/>
                    <a:lstStyle/>
                    <a:p>
                      <a:pPr marL="0" marR="0" algn="just">
                        <a:spcBef>
                          <a:spcPts val="0"/>
                        </a:spcBef>
                        <a:spcAft>
                          <a:spcPts val="0"/>
                        </a:spcAft>
                      </a:pPr>
                      <a:r>
                        <a:rPr lang="en-US" sz="1600" dirty="0"/>
                        <a:t>     Rural               1</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Urban                   2</a:t>
                      </a:r>
                      <a:endParaRPr lang="en-US" sz="1400" dirty="0">
                        <a:latin typeface="Calibri"/>
                        <a:ea typeface="Times New Roman"/>
                        <a:cs typeface="Mangal"/>
                      </a:endParaRPr>
                    </a:p>
                  </a:txBody>
                  <a:tcPr marL="68580" marR="68580" marT="0" marB="0"/>
                </a:tc>
              </a:tr>
            </a:tbl>
          </a:graphicData>
        </a:graphic>
      </p:graphicFrame>
      <p:sp>
        <p:nvSpPr>
          <p:cNvPr id="48131" name="Rectangle 3"/>
          <p:cNvSpPr>
            <a:spLocks noChangeArrowheads="1"/>
          </p:cNvSpPr>
          <p:nvPr/>
        </p:nvSpPr>
        <p:spPr bwMode="auto">
          <a:xfrm>
            <a:off x="152400" y="609600"/>
            <a:ext cx="189026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A1. Residence: [SA]</a:t>
            </a:r>
          </a:p>
        </p:txBody>
      </p:sp>
      <p:graphicFrame>
        <p:nvGraphicFramePr>
          <p:cNvPr id="23" name="Table 22"/>
          <p:cNvGraphicFramePr>
            <a:graphicFrameLocks noGrp="1"/>
          </p:cNvGraphicFramePr>
          <p:nvPr>
            <p:extLst>
              <p:ext uri="{D42A27DB-BD31-4B8C-83A1-F6EECF244321}">
                <p14:modId xmlns:p14="http://schemas.microsoft.com/office/powerpoint/2010/main" xmlns="" val="3939977460"/>
              </p:ext>
            </p:extLst>
          </p:nvPr>
        </p:nvGraphicFramePr>
        <p:xfrm>
          <a:off x="228600" y="2133600"/>
          <a:ext cx="3124200" cy="548640"/>
        </p:xfrm>
        <a:graphic>
          <a:graphicData uri="http://schemas.openxmlformats.org/drawingml/2006/table">
            <a:tbl>
              <a:tblPr>
                <a:tableStyleId>{08FB837D-C827-4EFA-A057-4D05807E0F7C}</a:tableStyleId>
              </a:tblPr>
              <a:tblGrid>
                <a:gridCol w="1139211"/>
                <a:gridCol w="1035646"/>
                <a:gridCol w="949343"/>
              </a:tblGrid>
              <a:tr h="0">
                <a:tc>
                  <a:txBody>
                    <a:bodyPr/>
                    <a:lstStyle/>
                    <a:p>
                      <a:pPr marL="0" marR="0" algn="just">
                        <a:spcBef>
                          <a:spcPts val="0"/>
                        </a:spcBef>
                        <a:spcAft>
                          <a:spcPts val="0"/>
                        </a:spcAft>
                      </a:pPr>
                      <a:r>
                        <a:rPr lang="en-US" sz="1800" dirty="0"/>
                        <a:t>Mountain </a:t>
                      </a:r>
                      <a:endParaRPr lang="en-US" sz="16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800" dirty="0"/>
                        <a:t>Hill </a:t>
                      </a:r>
                      <a:endParaRPr lang="en-US" sz="16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800"/>
                        <a:t>Tarai</a:t>
                      </a:r>
                      <a:endParaRPr lang="en-US" sz="1600">
                        <a:latin typeface="Calibri"/>
                        <a:ea typeface="Times New Roman"/>
                        <a:cs typeface="Mangal"/>
                      </a:endParaRPr>
                    </a:p>
                  </a:txBody>
                  <a:tcPr marL="68580" marR="68580" marT="0" marB="0"/>
                </a:tc>
              </a:tr>
              <a:tr h="0">
                <a:tc>
                  <a:txBody>
                    <a:bodyPr/>
                    <a:lstStyle/>
                    <a:p>
                      <a:pPr marL="0" marR="0" algn="just">
                        <a:spcBef>
                          <a:spcPts val="0"/>
                        </a:spcBef>
                        <a:spcAft>
                          <a:spcPts val="0"/>
                        </a:spcAft>
                      </a:pPr>
                      <a:r>
                        <a:rPr lang="en-US" sz="1800"/>
                        <a:t>1</a:t>
                      </a:r>
                      <a:endParaRPr lang="en-US" sz="16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800"/>
                        <a:t>2</a:t>
                      </a:r>
                      <a:endParaRPr lang="en-US" sz="16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800" dirty="0"/>
                        <a:t>3</a:t>
                      </a:r>
                      <a:endParaRPr lang="en-US" sz="1600" dirty="0">
                        <a:latin typeface="Calibri"/>
                        <a:ea typeface="Times New Roman"/>
                        <a:cs typeface="Mangal"/>
                      </a:endParaRPr>
                    </a:p>
                  </a:txBody>
                  <a:tcPr marL="68580" marR="68580" marT="0" marB="0"/>
                </a:tc>
              </a:tr>
            </a:tbl>
          </a:graphicData>
        </a:graphic>
      </p:graphicFrame>
      <p:sp>
        <p:nvSpPr>
          <p:cNvPr id="48132" name="Rectangle 4"/>
          <p:cNvSpPr>
            <a:spLocks noChangeArrowheads="1"/>
          </p:cNvSpPr>
          <p:nvPr/>
        </p:nvSpPr>
        <p:spPr bwMode="auto">
          <a:xfrm>
            <a:off x="22958" y="1600200"/>
            <a:ext cx="251222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A2. Ecological Region [SA]</a:t>
            </a:r>
          </a:p>
        </p:txBody>
      </p:sp>
      <p:graphicFrame>
        <p:nvGraphicFramePr>
          <p:cNvPr id="24" name="Table 23"/>
          <p:cNvGraphicFramePr>
            <a:graphicFrameLocks noGrp="1"/>
          </p:cNvGraphicFramePr>
          <p:nvPr>
            <p:extLst>
              <p:ext uri="{D42A27DB-BD31-4B8C-83A1-F6EECF244321}">
                <p14:modId xmlns:p14="http://schemas.microsoft.com/office/powerpoint/2010/main" xmlns="" val="96321670"/>
              </p:ext>
            </p:extLst>
          </p:nvPr>
        </p:nvGraphicFramePr>
        <p:xfrm>
          <a:off x="152400" y="3352800"/>
          <a:ext cx="4495800" cy="487680"/>
        </p:xfrm>
        <a:graphic>
          <a:graphicData uri="http://schemas.openxmlformats.org/drawingml/2006/table">
            <a:tbl>
              <a:tblPr>
                <a:tableStyleId>{08FB837D-C827-4EFA-A057-4D05807E0F7C}</a:tableStyleId>
              </a:tblPr>
              <a:tblGrid>
                <a:gridCol w="895648"/>
                <a:gridCol w="790277"/>
                <a:gridCol w="790277"/>
                <a:gridCol w="1053703"/>
                <a:gridCol w="965895"/>
              </a:tblGrid>
              <a:tr h="0">
                <a:tc>
                  <a:txBody>
                    <a:bodyPr/>
                    <a:lstStyle/>
                    <a:p>
                      <a:pPr marL="0" marR="0" algn="just">
                        <a:spcBef>
                          <a:spcPts val="0"/>
                        </a:spcBef>
                        <a:spcAft>
                          <a:spcPts val="0"/>
                        </a:spcAft>
                      </a:pPr>
                      <a:r>
                        <a:rPr lang="en-US" sz="1600" dirty="0"/>
                        <a:t>EDR</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CDR </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WDR</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MWDR</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FWDR</a:t>
                      </a:r>
                      <a:endParaRPr lang="en-US" sz="1400">
                        <a:latin typeface="Calibri"/>
                        <a:ea typeface="Times New Roman"/>
                        <a:cs typeface="Mangal"/>
                      </a:endParaRPr>
                    </a:p>
                  </a:txBody>
                  <a:tcPr marL="68580" marR="68580" marT="0" marB="0"/>
                </a:tc>
              </a:tr>
              <a:tr h="0">
                <a:tc>
                  <a:txBody>
                    <a:bodyPr/>
                    <a:lstStyle/>
                    <a:p>
                      <a:pPr marL="0" marR="0" algn="just">
                        <a:spcBef>
                          <a:spcPts val="0"/>
                        </a:spcBef>
                        <a:spcAft>
                          <a:spcPts val="0"/>
                        </a:spcAft>
                      </a:pPr>
                      <a:r>
                        <a:rPr lang="en-US" sz="1600"/>
                        <a:t>1</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2</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3</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4</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5</a:t>
                      </a:r>
                      <a:endParaRPr lang="en-US" sz="1400" dirty="0">
                        <a:latin typeface="Calibri"/>
                        <a:ea typeface="Times New Roman"/>
                        <a:cs typeface="Mangal"/>
                      </a:endParaRPr>
                    </a:p>
                  </a:txBody>
                  <a:tcPr marL="68580" marR="68580" marT="0" marB="0"/>
                </a:tc>
              </a:tr>
            </a:tbl>
          </a:graphicData>
        </a:graphic>
      </p:graphicFrame>
      <p:sp>
        <p:nvSpPr>
          <p:cNvPr id="48133" name="Rectangle 5"/>
          <p:cNvSpPr>
            <a:spLocks noChangeArrowheads="1"/>
          </p:cNvSpPr>
          <p:nvPr/>
        </p:nvSpPr>
        <p:spPr bwMode="auto">
          <a:xfrm>
            <a:off x="3379" y="2819400"/>
            <a:ext cx="273985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A3. Development Region [SA]</a:t>
            </a:r>
          </a:p>
        </p:txBody>
      </p:sp>
      <p:graphicFrame>
        <p:nvGraphicFramePr>
          <p:cNvPr id="26" name="Table 25"/>
          <p:cNvGraphicFramePr>
            <a:graphicFrameLocks noGrp="1"/>
          </p:cNvGraphicFramePr>
          <p:nvPr>
            <p:extLst>
              <p:ext uri="{D42A27DB-BD31-4B8C-83A1-F6EECF244321}">
                <p14:modId xmlns:p14="http://schemas.microsoft.com/office/powerpoint/2010/main" xmlns="" val="1145955951"/>
              </p:ext>
            </p:extLst>
          </p:nvPr>
        </p:nvGraphicFramePr>
        <p:xfrm>
          <a:off x="228600" y="4572000"/>
          <a:ext cx="3810000" cy="243840"/>
        </p:xfrm>
        <a:graphic>
          <a:graphicData uri="http://schemas.openxmlformats.org/drawingml/2006/table">
            <a:tbl>
              <a:tblPr>
                <a:tableStyleId>{08FB837D-C827-4EFA-A057-4D05807E0F7C}</a:tableStyleId>
              </a:tblPr>
              <a:tblGrid>
                <a:gridCol w="1844802"/>
                <a:gridCol w="1965198"/>
              </a:tblGrid>
              <a:tr h="0">
                <a:tc>
                  <a:txBody>
                    <a:bodyPr/>
                    <a:lstStyle/>
                    <a:p>
                      <a:pPr marL="0" marR="0" algn="just">
                        <a:spcBef>
                          <a:spcPts val="0"/>
                        </a:spcBef>
                        <a:spcAft>
                          <a:spcPts val="0"/>
                        </a:spcAft>
                      </a:pPr>
                      <a:r>
                        <a:rPr lang="en-US" sz="1600" dirty="0"/>
                        <a:t>Female               1 </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Male                    2</a:t>
                      </a:r>
                      <a:endParaRPr lang="en-US" sz="1400" dirty="0">
                        <a:latin typeface="Calibri"/>
                        <a:ea typeface="Times New Roman"/>
                        <a:cs typeface="Mangal"/>
                      </a:endParaRPr>
                    </a:p>
                  </a:txBody>
                  <a:tcPr marL="68580" marR="68580" marT="0" marB="0"/>
                </a:tc>
              </a:tr>
            </a:tbl>
          </a:graphicData>
        </a:graphic>
      </p:graphicFrame>
      <p:sp>
        <p:nvSpPr>
          <p:cNvPr id="48134" name="Rectangle 6"/>
          <p:cNvSpPr>
            <a:spLocks noChangeArrowheads="1"/>
          </p:cNvSpPr>
          <p:nvPr/>
        </p:nvSpPr>
        <p:spPr bwMode="auto">
          <a:xfrm>
            <a:off x="228600" y="4114800"/>
            <a:ext cx="1396729"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A4. Sex: [SA]</a:t>
            </a:r>
          </a:p>
        </p:txBody>
      </p:sp>
      <p:sp>
        <p:nvSpPr>
          <p:cNvPr id="48135" name="Rectangle 7"/>
          <p:cNvSpPr>
            <a:spLocks noChangeArrowheads="1"/>
          </p:cNvSpPr>
          <p:nvPr/>
        </p:nvSpPr>
        <p:spPr bwMode="auto">
          <a:xfrm>
            <a:off x="228600" y="5105400"/>
            <a:ext cx="724429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A5. How many members (residing permanently) are there in your family? …5………</a:t>
            </a:r>
          </a:p>
        </p:txBody>
      </p:sp>
      <p:sp>
        <p:nvSpPr>
          <p:cNvPr id="48136" name="Rectangle 8"/>
          <p:cNvSpPr>
            <a:spLocks noChangeArrowheads="1"/>
          </p:cNvSpPr>
          <p:nvPr/>
        </p:nvSpPr>
        <p:spPr bwMode="auto">
          <a:xfrm>
            <a:off x="228600" y="5943600"/>
            <a:ext cx="4333109"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A6. Age: ___24_______ [Completed age in years]</a:t>
            </a:r>
            <a:b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br>
            <a: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t/>
            </a:r>
            <a:br>
              <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rPr>
            </a:br>
            <a:endParaRPr kumimoji="0" lang="en-US" sz="1600" b="0" i="0" u="none" strike="noStrike" cap="none" normalizeH="0" baseline="0" dirty="0" smtClean="0">
              <a:ln>
                <a:noFill/>
              </a:ln>
              <a:solidFill>
                <a:schemeClr val="tx1"/>
              </a:solidFill>
              <a:effectLst/>
              <a:latin typeface="Times New Roman" pitchFamily="18" charset="0"/>
              <a:ea typeface="Tahoma" pitchFamily="34" charset="0"/>
              <a:cs typeface="Times New Roman" pitchFamily="18" charset="0"/>
            </a:endParaRPr>
          </a:p>
        </p:txBody>
      </p:sp>
      <p:graphicFrame>
        <p:nvGraphicFramePr>
          <p:cNvPr id="30" name="Table 29"/>
          <p:cNvGraphicFramePr>
            <a:graphicFrameLocks noGrp="1"/>
          </p:cNvGraphicFramePr>
          <p:nvPr>
            <p:extLst>
              <p:ext uri="{D42A27DB-BD31-4B8C-83A1-F6EECF244321}">
                <p14:modId xmlns:p14="http://schemas.microsoft.com/office/powerpoint/2010/main" xmlns="" val="2511176260"/>
              </p:ext>
            </p:extLst>
          </p:nvPr>
        </p:nvGraphicFramePr>
        <p:xfrm>
          <a:off x="5486400" y="494782"/>
          <a:ext cx="3352800" cy="490728"/>
        </p:xfrm>
        <a:graphic>
          <a:graphicData uri="http://schemas.openxmlformats.org/drawingml/2006/table">
            <a:tbl>
              <a:tblPr/>
              <a:tblGrid>
                <a:gridCol w="1942989"/>
                <a:gridCol w="245015"/>
                <a:gridCol w="231308"/>
                <a:gridCol w="85358"/>
                <a:gridCol w="308411"/>
                <a:gridCol w="308411"/>
                <a:gridCol w="231308"/>
              </a:tblGrid>
              <a:tr h="201295">
                <a:tc>
                  <a:txBody>
                    <a:bodyPr/>
                    <a:lstStyle/>
                    <a:p>
                      <a:pPr marL="0" marR="0" algn="just">
                        <a:spcBef>
                          <a:spcPts val="0"/>
                        </a:spcBef>
                        <a:spcAft>
                          <a:spcPts val="0"/>
                        </a:spcAft>
                      </a:pPr>
                      <a:r>
                        <a:rPr lang="en-US" sz="1600" dirty="0">
                          <a:latin typeface="Times New Roman"/>
                          <a:ea typeface="Times New Roman"/>
                          <a:cs typeface="Mangal"/>
                        </a:rPr>
                        <a:t>Questionnaire No.</a:t>
                      </a:r>
                      <a:endParaRPr lang="en-US" sz="1400" dirty="0">
                        <a:latin typeface="Calibri"/>
                        <a:ea typeface="Times New Roman"/>
                        <a:cs typeface="Mangal"/>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spcBef>
                          <a:spcPts val="0"/>
                        </a:spcBef>
                        <a:spcAft>
                          <a:spcPts val="0"/>
                        </a:spcAft>
                      </a:pPr>
                      <a:r>
                        <a:rPr lang="en-US" sz="1600" dirty="0" smtClean="0">
                          <a:latin typeface="Times New Roman"/>
                          <a:ea typeface="Times New Roman"/>
                          <a:cs typeface="Mangal"/>
                        </a:rPr>
                        <a:t>0</a:t>
                      </a:r>
                      <a:endParaRPr lang="en-US" sz="16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smtClean="0">
                          <a:latin typeface="Times New Roman"/>
                          <a:ea typeface="Times New Roman"/>
                          <a:cs typeface="Mangal"/>
                        </a:rPr>
                        <a:t>1</a:t>
                      </a:r>
                      <a:endParaRPr lang="en-US" sz="1600" dirty="0">
                        <a:latin typeface="Times New Roman"/>
                        <a:ea typeface="Times New Roman"/>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just">
                        <a:lnSpc>
                          <a:spcPct val="115000"/>
                        </a:lnSpc>
                        <a:spcBef>
                          <a:spcPts val="0"/>
                        </a:spcBef>
                        <a:spcAft>
                          <a:spcPts val="1000"/>
                        </a:spcAft>
                      </a:pPr>
                      <a:r>
                        <a:rPr lang="en-US" sz="1400">
                          <a:latin typeface="Calibri"/>
                          <a:ea typeface="Times New Roman"/>
                          <a:cs typeface="Mangal"/>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4">
                  <a:txBody>
                    <a:bodyPr/>
                    <a:lstStyle/>
                    <a:p>
                      <a:pPr marL="0" marR="0" algn="just">
                        <a:lnSpc>
                          <a:spcPct val="115000"/>
                        </a:lnSpc>
                        <a:spcBef>
                          <a:spcPts val="0"/>
                        </a:spcBef>
                        <a:spcAft>
                          <a:spcPts val="1000"/>
                        </a:spcAft>
                      </a:pPr>
                      <a:r>
                        <a:rPr lang="en-US" sz="1400">
                          <a:latin typeface="Calibri"/>
                          <a:ea typeface="Times New Roman"/>
                          <a:cs typeface="Mangal"/>
                        </a:rPr>
                        <a:t> </a:t>
                      </a:r>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just">
                        <a:spcBef>
                          <a:spcPts val="0"/>
                        </a:spcBef>
                        <a:spcAft>
                          <a:spcPts val="0"/>
                        </a:spcAft>
                      </a:pPr>
                      <a:endParaRPr lang="en-US" sz="1600">
                        <a:latin typeface="Times New Roman"/>
                        <a:ea typeface="Times New Roman"/>
                        <a:cs typeface="Mangal"/>
                      </a:endParaRPr>
                    </a:p>
                  </a:txBody>
                  <a:tcPr marL="68580" marR="68580" marT="0" marB="0">
                    <a:lnL>
                      <a:noFill/>
                    </a:lnL>
                    <a:lnR>
                      <a:noFill/>
                    </a:lnR>
                    <a:lnT>
                      <a:noFill/>
                    </a:lnT>
                    <a:lnB>
                      <a:noFill/>
                    </a:lnB>
                  </a:tcPr>
                </a:tc>
                <a:tc>
                  <a:txBody>
                    <a:bodyPr/>
                    <a:lstStyle/>
                    <a:p>
                      <a:pPr marL="0" marR="0" algn="just">
                        <a:spcBef>
                          <a:spcPts val="0"/>
                        </a:spcBef>
                        <a:spcAft>
                          <a:spcPts val="0"/>
                        </a:spcAft>
                      </a:pPr>
                      <a:endParaRPr lang="en-US" sz="1600">
                        <a:latin typeface="Times New Roman"/>
                        <a:ea typeface="Times New Roman"/>
                        <a:cs typeface="Mangal"/>
                      </a:endParaRPr>
                    </a:p>
                  </a:txBody>
                  <a:tcPr marL="68580" marR="68580" marT="0" marB="0">
                    <a:lnL>
                      <a:noFill/>
                    </a:lnL>
                    <a:lnR>
                      <a:noFill/>
                    </a:lnR>
                    <a:lnT>
                      <a:noFill/>
                    </a:lnT>
                    <a:lnB>
                      <a:noFill/>
                    </a:lnB>
                  </a:tcPr>
                </a:tc>
                <a:tc>
                  <a:txBody>
                    <a:bodyPr/>
                    <a:lstStyle/>
                    <a:p>
                      <a:pPr marL="0" marR="0" algn="just">
                        <a:spcBef>
                          <a:spcPts val="0"/>
                        </a:spcBef>
                        <a:spcAft>
                          <a:spcPts val="0"/>
                        </a:spcAft>
                      </a:pPr>
                      <a:endParaRPr lang="en-US" sz="1600" dirty="0">
                        <a:latin typeface="Times New Roman"/>
                        <a:ea typeface="Times New Roman"/>
                        <a:cs typeface="Mangal"/>
                      </a:endParaRPr>
                    </a:p>
                  </a:txBody>
                  <a:tcPr marL="68580" marR="68580" marT="0" marB="0">
                    <a:lnL>
                      <a:noFill/>
                    </a:lnL>
                    <a:lnR>
                      <a:noFill/>
                    </a:lnR>
                    <a:lnT>
                      <a:noFill/>
                    </a:lnT>
                    <a:lnB>
                      <a:noFill/>
                    </a:lnB>
                  </a:tcPr>
                </a:tc>
              </a:tr>
            </a:tbl>
          </a:graphicData>
        </a:graphic>
      </p:graphicFrame>
      <p:sp>
        <p:nvSpPr>
          <p:cNvPr id="31" name="Oval 30"/>
          <p:cNvSpPr/>
          <p:nvPr/>
        </p:nvSpPr>
        <p:spPr>
          <a:xfrm>
            <a:off x="1600200" y="1066800"/>
            <a:ext cx="533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295400" y="23622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90600" y="35052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2800" y="44958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477000" y="51054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295400" y="59436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xmlns="" val="2163142390"/>
              </p:ext>
            </p:extLst>
          </p:nvPr>
        </p:nvGraphicFramePr>
        <p:xfrm>
          <a:off x="304800" y="838200"/>
          <a:ext cx="4800600" cy="1950720"/>
        </p:xfrm>
        <a:graphic>
          <a:graphicData uri="http://schemas.openxmlformats.org/drawingml/2006/table">
            <a:tbl>
              <a:tblPr>
                <a:tableStyleId>{08FB837D-C827-4EFA-A057-4D05807E0F7C}</a:tableStyleId>
              </a:tblPr>
              <a:tblGrid>
                <a:gridCol w="3521720"/>
                <a:gridCol w="1278880"/>
              </a:tblGrid>
              <a:tr h="180340">
                <a:tc>
                  <a:txBody>
                    <a:bodyPr/>
                    <a:lstStyle/>
                    <a:p>
                      <a:pPr marL="0" marR="0" algn="just">
                        <a:spcBef>
                          <a:spcPts val="0"/>
                        </a:spcBef>
                        <a:spcAft>
                          <a:spcPts val="0"/>
                        </a:spcAft>
                      </a:pPr>
                      <a:r>
                        <a:rPr lang="en-US" sz="1600" dirty="0"/>
                        <a:t> Agriculture</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1</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a:t> Industry/Business</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2</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Service in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3</a:t>
                      </a:r>
                      <a:endParaRPr lang="en-US" sz="1400">
                        <a:latin typeface="Calibri"/>
                        <a:ea typeface="Times New Roman"/>
                        <a:cs typeface="Mangal"/>
                      </a:endParaRPr>
                    </a:p>
                  </a:txBody>
                  <a:tcPr marL="68580" marR="68580" marT="0" marB="0"/>
                </a:tc>
              </a:tr>
              <a:tr h="361315">
                <a:tc>
                  <a:txBody>
                    <a:bodyPr/>
                    <a:lstStyle/>
                    <a:p>
                      <a:pPr marL="0" marR="0" algn="just">
                        <a:spcBef>
                          <a:spcPts val="0"/>
                        </a:spcBef>
                        <a:spcAft>
                          <a:spcPts val="0"/>
                        </a:spcAft>
                      </a:pPr>
                      <a:r>
                        <a:rPr lang="en-US" sz="1600" dirty="0"/>
                        <a:t> Remittance (service outside the country)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4</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 Wage-labor in the locality</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5</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a:t> Retirement pension</a:t>
                      </a:r>
                      <a:endParaRPr lang="en-US" sz="140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a:t>6</a:t>
                      </a:r>
                      <a:endParaRPr lang="en-US" sz="1400">
                        <a:latin typeface="Calibri"/>
                        <a:ea typeface="Times New Roman"/>
                        <a:cs typeface="Mangal"/>
                      </a:endParaRPr>
                    </a:p>
                  </a:txBody>
                  <a:tcPr marL="68580" marR="68580" marT="0" marB="0"/>
                </a:tc>
              </a:tr>
              <a:tr h="180340">
                <a:tc>
                  <a:txBody>
                    <a:bodyPr/>
                    <a:lstStyle/>
                    <a:p>
                      <a:pPr marL="0" marR="0" algn="just">
                        <a:spcBef>
                          <a:spcPts val="0"/>
                        </a:spcBef>
                        <a:spcAft>
                          <a:spcPts val="0"/>
                        </a:spcAft>
                      </a:pPr>
                      <a:r>
                        <a:rPr lang="en-US" sz="1600" dirty="0"/>
                        <a:t>Other (specify) </a:t>
                      </a:r>
                      <a:endParaRPr lang="en-US" sz="1400" dirty="0">
                        <a:latin typeface="Calibri"/>
                        <a:ea typeface="Times New Roman"/>
                        <a:cs typeface="Mangal"/>
                      </a:endParaRPr>
                    </a:p>
                  </a:txBody>
                  <a:tcPr marL="68580" marR="68580" marT="0" marB="0"/>
                </a:tc>
                <a:tc>
                  <a:txBody>
                    <a:bodyPr/>
                    <a:lstStyle/>
                    <a:p>
                      <a:pPr marL="0" marR="0" algn="just">
                        <a:spcBef>
                          <a:spcPts val="0"/>
                        </a:spcBef>
                        <a:spcAft>
                          <a:spcPts val="0"/>
                        </a:spcAft>
                      </a:pPr>
                      <a:r>
                        <a:rPr lang="en-US" sz="1600" dirty="0"/>
                        <a:t>Xx</a:t>
                      </a:r>
                      <a:endParaRPr lang="en-US" sz="1400" dirty="0">
                        <a:latin typeface="Calibri"/>
                        <a:ea typeface="Times New Roman"/>
                        <a:cs typeface="Mangal"/>
                      </a:endParaRPr>
                    </a:p>
                  </a:txBody>
                  <a:tcPr marL="68580" marR="68580" marT="0" marB="0"/>
                </a:tc>
              </a:tr>
            </a:tbl>
          </a:graphicData>
        </a:graphic>
      </p:graphicFrame>
      <p:sp>
        <p:nvSpPr>
          <p:cNvPr id="47105" name="Rectangle 1"/>
          <p:cNvSpPr>
            <a:spLocks noChangeArrowheads="1"/>
          </p:cNvSpPr>
          <p:nvPr/>
        </p:nvSpPr>
        <p:spPr bwMode="auto">
          <a:xfrm>
            <a:off x="48769" y="101025"/>
            <a:ext cx="8561831"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A7.  Among the various incomes generating activity which is the most income generating activity of your household? [SA]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7106" name="Rectangle 2"/>
          <p:cNvSpPr>
            <a:spLocks noChangeArrowheads="1"/>
          </p:cNvSpPr>
          <p:nvPr/>
        </p:nvSpPr>
        <p:spPr bwMode="auto">
          <a:xfrm>
            <a:off x="0" y="3014246"/>
            <a:ext cx="798167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A8. How many members of your household contributing to your household income? -----2-----</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xmlns="" val="512260280"/>
              </p:ext>
            </p:extLst>
          </p:nvPr>
        </p:nvGraphicFramePr>
        <p:xfrm>
          <a:off x="381000" y="4724400"/>
          <a:ext cx="2667000" cy="1121664"/>
        </p:xfrm>
        <a:graphic>
          <a:graphicData uri="http://schemas.openxmlformats.org/drawingml/2006/table">
            <a:tbl>
              <a:tblPr>
                <a:tableStyleId>{08FB837D-C827-4EFA-A057-4D05807E0F7C}</a:tableStyleId>
              </a:tblPr>
              <a:tblGrid>
                <a:gridCol w="1844979"/>
                <a:gridCol w="822021"/>
              </a:tblGrid>
              <a:tr h="0">
                <a:tc>
                  <a:txBody>
                    <a:bodyPr/>
                    <a:lstStyle/>
                    <a:p>
                      <a:pPr marL="0" marR="0" algn="just">
                        <a:lnSpc>
                          <a:spcPct val="115000"/>
                        </a:lnSpc>
                        <a:spcBef>
                          <a:spcPts val="0"/>
                        </a:spcBef>
                        <a:spcAft>
                          <a:spcPts val="0"/>
                        </a:spcAft>
                      </a:pPr>
                      <a:r>
                        <a:rPr lang="en-US" sz="1600" dirty="0"/>
                        <a:t>Management </a:t>
                      </a:r>
                      <a:endParaRPr lang="en-US" sz="140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600"/>
                        <a:t>1</a:t>
                      </a:r>
                      <a:endParaRPr lang="en-US" sz="1400">
                        <a:latin typeface="Times New Roman" pitchFamily="18" charset="0"/>
                        <a:ea typeface="Times New Roman"/>
                        <a:cs typeface="Times New Roman" pitchFamily="18" charset="0"/>
                      </a:endParaRPr>
                    </a:p>
                  </a:txBody>
                  <a:tcPr marL="68580" marR="68580" marT="0" marB="0"/>
                </a:tc>
              </a:tr>
              <a:tr h="0">
                <a:tc>
                  <a:txBody>
                    <a:bodyPr/>
                    <a:lstStyle/>
                    <a:p>
                      <a:pPr marL="0" marR="0" algn="just">
                        <a:lnSpc>
                          <a:spcPct val="115000"/>
                        </a:lnSpc>
                        <a:spcBef>
                          <a:spcPts val="0"/>
                        </a:spcBef>
                        <a:spcAft>
                          <a:spcPts val="0"/>
                        </a:spcAft>
                      </a:pPr>
                      <a:r>
                        <a:rPr lang="en-US" sz="1600" dirty="0"/>
                        <a:t>Science </a:t>
                      </a:r>
                      <a:endParaRPr lang="en-US" sz="1400" dirty="0">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600"/>
                        <a:t>2</a:t>
                      </a:r>
                      <a:endParaRPr lang="en-US" sz="1400">
                        <a:latin typeface="Times New Roman" pitchFamily="18" charset="0"/>
                        <a:ea typeface="Times New Roman"/>
                        <a:cs typeface="Times New Roman" pitchFamily="18" charset="0"/>
                      </a:endParaRPr>
                    </a:p>
                  </a:txBody>
                  <a:tcPr marL="68580" marR="68580" marT="0" marB="0"/>
                </a:tc>
              </a:tr>
              <a:tr h="0">
                <a:tc>
                  <a:txBody>
                    <a:bodyPr/>
                    <a:lstStyle/>
                    <a:p>
                      <a:pPr marL="0" marR="0" algn="just">
                        <a:lnSpc>
                          <a:spcPct val="115000"/>
                        </a:lnSpc>
                        <a:spcBef>
                          <a:spcPts val="0"/>
                        </a:spcBef>
                        <a:spcAft>
                          <a:spcPts val="0"/>
                        </a:spcAft>
                      </a:pPr>
                      <a:r>
                        <a:rPr lang="en-US" sz="1600"/>
                        <a:t>Humanities </a:t>
                      </a:r>
                      <a:endParaRPr lang="en-US" sz="1400">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600"/>
                        <a:t>3</a:t>
                      </a:r>
                      <a:endParaRPr lang="en-US" sz="1400">
                        <a:latin typeface="Times New Roman" pitchFamily="18" charset="0"/>
                        <a:ea typeface="Times New Roman"/>
                        <a:cs typeface="Times New Roman" pitchFamily="18" charset="0"/>
                      </a:endParaRPr>
                    </a:p>
                  </a:txBody>
                  <a:tcPr marL="68580" marR="68580" marT="0" marB="0"/>
                </a:tc>
              </a:tr>
              <a:tr h="0">
                <a:tc>
                  <a:txBody>
                    <a:bodyPr/>
                    <a:lstStyle/>
                    <a:p>
                      <a:pPr marL="0" marR="0" algn="just">
                        <a:lnSpc>
                          <a:spcPct val="115000"/>
                        </a:lnSpc>
                        <a:spcBef>
                          <a:spcPts val="0"/>
                        </a:spcBef>
                        <a:spcAft>
                          <a:spcPts val="0"/>
                        </a:spcAft>
                      </a:pPr>
                      <a:r>
                        <a:rPr lang="en-US" sz="1600"/>
                        <a:t>Education </a:t>
                      </a:r>
                      <a:endParaRPr lang="en-US" sz="1400">
                        <a:latin typeface="Times New Roman" pitchFamily="18" charset="0"/>
                        <a:ea typeface="Times New Roman"/>
                        <a:cs typeface="Times New Roman" pitchFamily="18" charset="0"/>
                      </a:endParaRPr>
                    </a:p>
                  </a:txBody>
                  <a:tcPr marL="68580" marR="68580" marT="0" marB="0"/>
                </a:tc>
                <a:tc>
                  <a:txBody>
                    <a:bodyPr/>
                    <a:lstStyle/>
                    <a:p>
                      <a:pPr marL="0" marR="0" algn="just">
                        <a:lnSpc>
                          <a:spcPct val="115000"/>
                        </a:lnSpc>
                        <a:spcBef>
                          <a:spcPts val="0"/>
                        </a:spcBef>
                        <a:spcAft>
                          <a:spcPts val="0"/>
                        </a:spcAft>
                      </a:pPr>
                      <a:r>
                        <a:rPr lang="en-US" sz="1600" dirty="0"/>
                        <a:t>4</a:t>
                      </a:r>
                      <a:endParaRPr lang="en-US" sz="1400" dirty="0">
                        <a:latin typeface="Times New Roman" pitchFamily="18" charset="0"/>
                        <a:ea typeface="Times New Roman"/>
                        <a:cs typeface="Times New Roman" pitchFamily="18" charset="0"/>
                      </a:endParaRPr>
                    </a:p>
                  </a:txBody>
                  <a:tcPr marL="68580" marR="68580" marT="0" marB="0"/>
                </a:tc>
              </a:tr>
            </a:tbl>
          </a:graphicData>
        </a:graphic>
      </p:graphicFrame>
      <p:sp>
        <p:nvSpPr>
          <p:cNvPr id="47108" name="Rectangle 4"/>
          <p:cNvSpPr>
            <a:spLocks noChangeArrowheads="1"/>
          </p:cNvSpPr>
          <p:nvPr/>
        </p:nvSpPr>
        <p:spPr bwMode="auto">
          <a:xfrm>
            <a:off x="0" y="4114800"/>
            <a:ext cx="638617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A9. In which program did you completed your undergraduate degree? [SA]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 name="Oval 14"/>
          <p:cNvSpPr/>
          <p:nvPr/>
        </p:nvSpPr>
        <p:spPr>
          <a:xfrm>
            <a:off x="3733800" y="1295400"/>
            <a:ext cx="533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086600" y="3019933"/>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133600" y="4648200"/>
            <a:ext cx="533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613644"/>
            <a:ext cx="8915400" cy="2661976"/>
          </a:xfrm>
          <a:prstGeom prst="rect">
            <a:avLst/>
          </a:prstGeom>
          <a:noFill/>
          <a:ln w="9525">
            <a:noFill/>
            <a:miter lim="800000"/>
            <a:headEnd/>
            <a:tailEnd/>
          </a:ln>
          <a:effectLst/>
        </p:spPr>
        <p:txBody>
          <a:bodyPr vert="horz" wrap="square" lIns="457056" tIns="457056" rIns="457056" bIns="45705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A10. What is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monthly income of your household? ……20,000……….</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A11. While considering all things, what is the average monthly expenditure of your family/HH? ...........20,000...................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InRs</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Oval 11"/>
          <p:cNvSpPr/>
          <p:nvPr/>
        </p:nvSpPr>
        <p:spPr>
          <a:xfrm>
            <a:off x="5791200" y="998387"/>
            <a:ext cx="990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57400" y="2057400"/>
            <a:ext cx="990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0743" y="221159"/>
            <a:ext cx="4302457" cy="769441"/>
          </a:xfrm>
          <a:prstGeom prst="rect">
            <a:avLst/>
          </a:prstGeom>
          <a:solidFill>
            <a:schemeClr val="accent3">
              <a:lumMod val="20000"/>
              <a:lumOff val="80000"/>
            </a:schemeClr>
          </a:solidFill>
        </p:spPr>
        <p:txBody>
          <a:bodyPr wrap="square">
            <a:spAutoFit/>
          </a:bodyPr>
          <a:lstStyle/>
          <a:p>
            <a:pPr algn="ctr"/>
            <a:r>
              <a:rPr lang="en-US" sz="4400" b="1" dirty="0">
                <a:solidFill>
                  <a:srgbClr val="C00000"/>
                </a:solidFill>
              </a:rPr>
              <a:t>S</a:t>
            </a:r>
            <a:r>
              <a:rPr lang="en-US" sz="4400" b="1" dirty="0" smtClean="0">
                <a:solidFill>
                  <a:srgbClr val="C00000"/>
                </a:solidFill>
              </a:rPr>
              <a:t>tatistics </a:t>
            </a:r>
            <a:endParaRPr lang="en-US" sz="4400" b="1" dirty="0">
              <a:solidFill>
                <a:srgbClr val="C00000"/>
              </a:solidFill>
            </a:endParaRPr>
          </a:p>
        </p:txBody>
      </p:sp>
      <p:sp>
        <p:nvSpPr>
          <p:cNvPr id="5" name="Rectangle 4"/>
          <p:cNvSpPr/>
          <p:nvPr/>
        </p:nvSpPr>
        <p:spPr>
          <a:xfrm>
            <a:off x="152400" y="1828800"/>
            <a:ext cx="8763000" cy="1569660"/>
          </a:xfrm>
          <a:prstGeom prst="rect">
            <a:avLst/>
          </a:prstGeom>
          <a:solidFill>
            <a:schemeClr val="accent3">
              <a:lumMod val="20000"/>
              <a:lumOff val="80000"/>
            </a:schemeClr>
          </a:solidFill>
        </p:spPr>
        <p:txBody>
          <a:bodyPr wrap="square">
            <a:spAutoFit/>
          </a:bodyPr>
          <a:lstStyle/>
          <a:p>
            <a:pPr algn="just"/>
            <a:r>
              <a:rPr lang="en-US" sz="2400" b="1" dirty="0">
                <a:solidFill>
                  <a:srgbClr val="0070C0"/>
                </a:solidFill>
              </a:rPr>
              <a:t>Statistics is the science and art that transforms numbers or data into useful information for decision makers. It enables </a:t>
            </a:r>
            <a:r>
              <a:rPr lang="en-US" sz="2400" b="1" dirty="0" smtClean="0">
                <a:solidFill>
                  <a:srgbClr val="0070C0"/>
                </a:solidFill>
              </a:rPr>
              <a:t>about </a:t>
            </a:r>
            <a:r>
              <a:rPr lang="en-US" sz="2400" b="1" dirty="0">
                <a:solidFill>
                  <a:srgbClr val="0070C0"/>
                </a:solidFill>
              </a:rPr>
              <a:t>the risks associated </a:t>
            </a:r>
            <a:r>
              <a:rPr lang="en-US" sz="2400" b="1" dirty="0" smtClean="0">
                <a:solidFill>
                  <a:srgbClr val="0070C0"/>
                </a:solidFill>
              </a:rPr>
              <a:t>in decision </a:t>
            </a:r>
            <a:r>
              <a:rPr lang="en-US" sz="2400" b="1" dirty="0">
                <a:solidFill>
                  <a:srgbClr val="0070C0"/>
                </a:solidFill>
              </a:rPr>
              <a:t>making </a:t>
            </a:r>
            <a:r>
              <a:rPr lang="en-US" sz="2400" b="1" dirty="0" smtClean="0">
                <a:solidFill>
                  <a:srgbClr val="0070C0"/>
                </a:solidFill>
              </a:rPr>
              <a:t>and reduce </a:t>
            </a:r>
            <a:r>
              <a:rPr lang="en-US" sz="2400" b="1" dirty="0">
                <a:solidFill>
                  <a:srgbClr val="0070C0"/>
                </a:solidFill>
              </a:rPr>
              <a:t>the variation in the decision making process.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919" y="139859"/>
            <a:ext cx="5410200" cy="400110"/>
          </a:xfrm>
          <a:prstGeom prst="rect">
            <a:avLst/>
          </a:prstGeom>
          <a:solidFill>
            <a:schemeClr val="accent5">
              <a:lumMod val="20000"/>
              <a:lumOff val="80000"/>
            </a:schemeClr>
          </a:solidFill>
        </p:spPr>
        <p:txBody>
          <a:bodyPr wrap="square" rtlCol="0">
            <a:spAutoFit/>
          </a:bodyPr>
          <a:lstStyle/>
          <a:p>
            <a:r>
              <a:rPr lang="en-US" sz="2000" b="1" dirty="0" smtClean="0"/>
              <a:t>Basic structure of data in spreadsheet</a:t>
            </a:r>
          </a:p>
        </p:txBody>
      </p:sp>
      <p:pic>
        <p:nvPicPr>
          <p:cNvPr id="2050" name="Picture 2" descr="https://keydifferences.com/wp-content/uploads/2016/09/rows-vs-colum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581400" y="916201"/>
            <a:ext cx="5076825" cy="25717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04800" y="822468"/>
            <a:ext cx="2133600" cy="1015663"/>
          </a:xfrm>
          <a:prstGeom prst="rect">
            <a:avLst/>
          </a:prstGeom>
          <a:solidFill>
            <a:schemeClr val="accent5">
              <a:lumMod val="20000"/>
              <a:lumOff val="80000"/>
            </a:schemeClr>
          </a:solidFill>
        </p:spPr>
        <p:txBody>
          <a:bodyPr wrap="square">
            <a:spAutoFit/>
          </a:bodyPr>
          <a:lstStyle/>
          <a:p>
            <a:r>
              <a:rPr lang="en-US" sz="2000" b="1" dirty="0">
                <a:solidFill>
                  <a:schemeClr val="accent2"/>
                </a:solidFill>
                <a:latin typeface="arial" panose="020B0604020202020204" pitchFamily="34" charset="0"/>
              </a:rPr>
              <a:t>Rows</a:t>
            </a:r>
            <a:r>
              <a:rPr lang="en-US" sz="2000" dirty="0">
                <a:solidFill>
                  <a:srgbClr val="222222"/>
                </a:solidFill>
                <a:latin typeface="arial" panose="020B0604020202020204" pitchFamily="34" charset="0"/>
              </a:rPr>
              <a:t> go across, i.e. from left to right. </a:t>
            </a:r>
            <a:endParaRPr lang="en-US" sz="2000" dirty="0" smtClean="0">
              <a:solidFill>
                <a:srgbClr val="222222"/>
              </a:solidFill>
              <a:latin typeface="arial" panose="020B0604020202020204" pitchFamily="34" charset="0"/>
            </a:endParaRPr>
          </a:p>
        </p:txBody>
      </p:sp>
      <p:sp>
        <p:nvSpPr>
          <p:cNvPr id="5" name="TextBox 4"/>
          <p:cNvSpPr txBox="1"/>
          <p:nvPr/>
        </p:nvSpPr>
        <p:spPr>
          <a:xfrm>
            <a:off x="4443412" y="546869"/>
            <a:ext cx="3352800" cy="369332"/>
          </a:xfrm>
          <a:prstGeom prst="rect">
            <a:avLst/>
          </a:prstGeom>
          <a:noFill/>
        </p:spPr>
        <p:txBody>
          <a:bodyPr wrap="square" rtlCol="0">
            <a:spAutoFit/>
          </a:bodyPr>
          <a:lstStyle/>
          <a:p>
            <a:pPr algn="ctr"/>
            <a:r>
              <a:rPr lang="en-US" dirty="0" smtClean="0">
                <a:solidFill>
                  <a:schemeClr val="accent2"/>
                </a:solidFill>
              </a:rPr>
              <a:t>Example </a:t>
            </a:r>
            <a:endParaRPr lang="en-US" dirty="0">
              <a:solidFill>
                <a:schemeClr val="accent2"/>
              </a:solidFill>
            </a:endParaRPr>
          </a:p>
        </p:txBody>
      </p:sp>
      <p:sp>
        <p:nvSpPr>
          <p:cNvPr id="3" name="Rectangle 2"/>
          <p:cNvSpPr/>
          <p:nvPr/>
        </p:nvSpPr>
        <p:spPr>
          <a:xfrm>
            <a:off x="304800" y="2228234"/>
            <a:ext cx="1966854" cy="1015663"/>
          </a:xfrm>
          <a:prstGeom prst="rect">
            <a:avLst/>
          </a:prstGeom>
          <a:solidFill>
            <a:schemeClr val="accent5">
              <a:lumMod val="20000"/>
              <a:lumOff val="80000"/>
            </a:schemeClr>
          </a:solidFill>
        </p:spPr>
        <p:txBody>
          <a:bodyPr wrap="square">
            <a:spAutoFit/>
          </a:bodyPr>
          <a:lstStyle/>
          <a:p>
            <a:r>
              <a:rPr lang="en-US" sz="2000" b="1" dirty="0">
                <a:solidFill>
                  <a:schemeClr val="accent2"/>
                </a:solidFill>
                <a:latin typeface="arial" panose="020B0604020202020204" pitchFamily="34" charset="0"/>
              </a:rPr>
              <a:t>Columns</a:t>
            </a:r>
            <a:r>
              <a:rPr lang="en-US" sz="2000" dirty="0">
                <a:solidFill>
                  <a:srgbClr val="222222"/>
                </a:solidFill>
                <a:latin typeface="arial" panose="020B0604020202020204" pitchFamily="34" charset="0"/>
              </a:rPr>
              <a:t> are arranged from up to down</a:t>
            </a:r>
            <a:endParaRPr lang="en-US" sz="2000" dirty="0"/>
          </a:p>
        </p:txBody>
      </p:sp>
    </p:spTree>
    <p:extLst>
      <p:ext uri="{BB962C8B-B14F-4D97-AF65-F5344CB8AC3E}">
        <p14:creationId xmlns:p14="http://schemas.microsoft.com/office/powerpoint/2010/main" xmlns="" val="3177114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ACF131-8D95-499F-822D-32F1DF447FDB}" type="slidenum">
              <a:rPr lang="en-US" smtClean="0"/>
              <a:pPr/>
              <a:t>21</a:t>
            </a:fld>
            <a:endParaRPr lang="en-US"/>
          </a:p>
        </p:txBody>
      </p:sp>
      <p:sp>
        <p:nvSpPr>
          <p:cNvPr id="4" name="TextBox 3"/>
          <p:cNvSpPr txBox="1"/>
          <p:nvPr/>
        </p:nvSpPr>
        <p:spPr>
          <a:xfrm>
            <a:off x="304800" y="0"/>
            <a:ext cx="4114800" cy="523220"/>
          </a:xfrm>
          <a:prstGeom prst="rect">
            <a:avLst/>
          </a:prstGeom>
          <a:solidFill>
            <a:schemeClr val="accent3">
              <a:lumMod val="20000"/>
              <a:lumOff val="80000"/>
            </a:schemeClr>
          </a:solidFill>
        </p:spPr>
        <p:txBody>
          <a:bodyPr wrap="square" rtlCol="0">
            <a:spAutoFit/>
          </a:bodyPr>
          <a:lstStyle/>
          <a:p>
            <a:r>
              <a:rPr lang="en-US" sz="2800" b="1" dirty="0" smtClean="0">
                <a:solidFill>
                  <a:srgbClr val="C00000"/>
                </a:solidFill>
              </a:rPr>
              <a:t>Data Spreadsheet</a:t>
            </a:r>
            <a:endParaRPr lang="en-US" sz="2800" b="1"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280236838"/>
              </p:ext>
            </p:extLst>
          </p:nvPr>
        </p:nvGraphicFramePr>
        <p:xfrm>
          <a:off x="457203" y="518157"/>
          <a:ext cx="8229594" cy="6203317"/>
        </p:xfrm>
        <a:graphic>
          <a:graphicData uri="http://schemas.openxmlformats.org/drawingml/2006/table">
            <a:tbl>
              <a:tblPr/>
              <a:tblGrid>
                <a:gridCol w="527199"/>
                <a:gridCol w="527199"/>
                <a:gridCol w="527199"/>
                <a:gridCol w="527199"/>
                <a:gridCol w="527199"/>
                <a:gridCol w="527199"/>
                <a:gridCol w="738082"/>
                <a:gridCol w="527199"/>
                <a:gridCol w="527199"/>
                <a:gridCol w="590465"/>
                <a:gridCol w="1433988"/>
                <a:gridCol w="1249467"/>
              </a:tblGrid>
              <a:tr h="392935">
                <a:tc>
                  <a:txBody>
                    <a:bodyPr/>
                    <a:lstStyle/>
                    <a:p>
                      <a:pPr algn="ctr" fontAlgn="b"/>
                      <a:r>
                        <a:rPr lang="en-US" sz="1100" b="0" i="0" u="none" strike="noStrike" dirty="0">
                          <a:solidFill>
                            <a:srgbClr val="000000"/>
                          </a:solidFill>
                          <a:latin typeface="Calibri"/>
                        </a:rPr>
                        <a:t>QN</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A7</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A8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A9</a:t>
                      </a:r>
                      <a:endParaRPr lang="en-US" sz="1100" b="0" i="0" u="none" strike="noStrike" dirty="0">
                        <a:solidFill>
                          <a:srgbClr val="000000"/>
                        </a:solidFill>
                        <a:latin typeface="Calibri"/>
                      </a:endParaRP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A10</a:t>
                      </a:r>
                      <a:endParaRPr lang="en-US" sz="1100" b="0" i="0" u="none" strike="noStrike" dirty="0">
                        <a:solidFill>
                          <a:srgbClr val="000000"/>
                        </a:solidFill>
                        <a:latin typeface="Calibri"/>
                      </a:endParaRP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smtClean="0">
                          <a:solidFill>
                            <a:srgbClr val="000000"/>
                          </a:solidFill>
                          <a:latin typeface="Calibri"/>
                        </a:rPr>
                        <a:t>A11</a:t>
                      </a:r>
                      <a:endParaRPr lang="en-US" sz="1100" b="0" i="0" u="none" strike="noStrike" dirty="0">
                        <a:solidFill>
                          <a:srgbClr val="000000"/>
                        </a:solidFill>
                        <a:latin typeface="Calibri"/>
                      </a:endParaRP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7</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13000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7</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9</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44000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70000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17</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28000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19</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26</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27</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358">
                <a:tc>
                  <a:txBody>
                    <a:bodyPr/>
                    <a:lstStyle/>
                    <a:p>
                      <a:pPr algn="ctr" fontAlgn="b"/>
                      <a:r>
                        <a:rPr lang="en-US" sz="1100" b="0" i="0" u="none" strike="noStrike">
                          <a:solidFill>
                            <a:srgbClr val="000000"/>
                          </a:solidFill>
                          <a:latin typeface="Calibri"/>
                        </a:rPr>
                        <a:t>29</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55000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50000</a:t>
                      </a:r>
                    </a:p>
                  </a:txBody>
                  <a:tcPr marL="6773" marR="6773" marT="677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534400" cy="2800767"/>
          </a:xfrm>
          <a:prstGeom prst="rect">
            <a:avLst/>
          </a:prstGeom>
          <a:solidFill>
            <a:schemeClr val="accent3">
              <a:lumMod val="20000"/>
              <a:lumOff val="80000"/>
            </a:schemeClr>
          </a:solidFill>
        </p:spPr>
        <p:txBody>
          <a:bodyPr wrap="square">
            <a:spAutoFit/>
          </a:bodyPr>
          <a:lstStyle/>
          <a:p>
            <a:r>
              <a:rPr lang="en-US" sz="3200" b="1" dirty="0" smtClean="0">
                <a:solidFill>
                  <a:schemeClr val="accent2"/>
                </a:solidFill>
              </a:rPr>
              <a:t>In the spreadsheet</a:t>
            </a:r>
          </a:p>
          <a:p>
            <a:endParaRPr lang="en-US" sz="2400" dirty="0" smtClean="0"/>
          </a:p>
          <a:p>
            <a:pPr marL="285750" indent="-285750">
              <a:buFont typeface="Arial" panose="020B0604020202020204" pitchFamily="34" charset="0"/>
              <a:buChar char="•"/>
            </a:pPr>
            <a:r>
              <a:rPr lang="en-US" sz="2400" dirty="0" smtClean="0">
                <a:solidFill>
                  <a:schemeClr val="accent1"/>
                </a:solidFill>
              </a:rPr>
              <a:t>Variables are always kept in the head of Column</a:t>
            </a:r>
          </a:p>
          <a:p>
            <a:pPr marL="285750" indent="-285750">
              <a:buFont typeface="Arial" panose="020B0604020202020204" pitchFamily="34" charset="0"/>
              <a:buChar char="•"/>
            </a:pPr>
            <a:r>
              <a:rPr lang="en-US" sz="2400" dirty="0" smtClean="0">
                <a:solidFill>
                  <a:schemeClr val="accent1"/>
                </a:solidFill>
              </a:rPr>
              <a:t>Number of variables should be equal to number of columns</a:t>
            </a:r>
          </a:p>
          <a:p>
            <a:pPr marL="285750" indent="-285750">
              <a:buFont typeface="Arial" panose="020B0604020202020204" pitchFamily="34" charset="0"/>
              <a:buChar char="•"/>
            </a:pPr>
            <a:r>
              <a:rPr lang="en-US" sz="2400" dirty="0" smtClean="0">
                <a:solidFill>
                  <a:schemeClr val="accent1"/>
                </a:solidFill>
              </a:rPr>
              <a:t>Response of one respondent should be entered in only one row under the corresponding variables. </a:t>
            </a:r>
          </a:p>
          <a:p>
            <a:pPr marL="285750" indent="-285750">
              <a:buFont typeface="Arial" panose="020B0604020202020204" pitchFamily="34" charset="0"/>
              <a:buChar char="•"/>
            </a:pPr>
            <a:r>
              <a:rPr lang="en-US" sz="2400" dirty="0" smtClean="0">
                <a:solidFill>
                  <a:schemeClr val="accent1"/>
                </a:solidFill>
              </a:rPr>
              <a:t>The number of rows is always equal to sample size</a:t>
            </a:r>
            <a:r>
              <a:rPr lang="en-US" sz="2400" dirty="0" smtClean="0"/>
              <a:t> </a:t>
            </a:r>
            <a:endParaRPr lang="en-US" sz="2400" dirty="0"/>
          </a:p>
        </p:txBody>
      </p:sp>
      <p:sp>
        <p:nvSpPr>
          <p:cNvPr id="3" name="Rectangle 2"/>
          <p:cNvSpPr/>
          <p:nvPr/>
        </p:nvSpPr>
        <p:spPr>
          <a:xfrm>
            <a:off x="228600" y="4038600"/>
            <a:ext cx="8656093" cy="1631216"/>
          </a:xfrm>
          <a:prstGeom prst="rect">
            <a:avLst/>
          </a:prstGeom>
          <a:solidFill>
            <a:schemeClr val="accent3">
              <a:lumMod val="20000"/>
              <a:lumOff val="80000"/>
            </a:schemeClr>
          </a:solidFill>
        </p:spPr>
        <p:txBody>
          <a:bodyPr wrap="square">
            <a:spAutoFit/>
          </a:bodyPr>
          <a:lstStyle/>
          <a:p>
            <a:r>
              <a:rPr lang="en-US" sz="2000" b="1" dirty="0">
                <a:solidFill>
                  <a:srgbClr val="C00000"/>
                </a:solidFill>
              </a:rPr>
              <a:t>Note: </a:t>
            </a:r>
            <a:r>
              <a:rPr lang="en-US" sz="2000" dirty="0" smtClean="0">
                <a:solidFill>
                  <a:schemeClr val="accent1"/>
                </a:solidFill>
              </a:rPr>
              <a:t>For </a:t>
            </a:r>
            <a:r>
              <a:rPr lang="en-US" sz="2000" dirty="0">
                <a:solidFill>
                  <a:schemeClr val="accent1"/>
                </a:solidFill>
              </a:rPr>
              <a:t>multiple response </a:t>
            </a:r>
            <a:r>
              <a:rPr lang="en-US" sz="2000" dirty="0" smtClean="0">
                <a:solidFill>
                  <a:schemeClr val="accent1"/>
                </a:solidFill>
              </a:rPr>
              <a:t>variable</a:t>
            </a:r>
          </a:p>
          <a:p>
            <a:endParaRPr lang="en-US" sz="2000" dirty="0" smtClean="0">
              <a:solidFill>
                <a:schemeClr val="accent1"/>
              </a:solidFill>
            </a:endParaRPr>
          </a:p>
          <a:p>
            <a:r>
              <a:rPr lang="en-US" sz="2000" dirty="0" smtClean="0">
                <a:solidFill>
                  <a:schemeClr val="accent1"/>
                </a:solidFill>
              </a:rPr>
              <a:t>Create </a:t>
            </a:r>
            <a:r>
              <a:rPr lang="en-US" sz="2000" dirty="0">
                <a:solidFill>
                  <a:schemeClr val="accent1"/>
                </a:solidFill>
              </a:rPr>
              <a:t>more than one column in the spread sheet to enter the data. For </a:t>
            </a:r>
            <a:r>
              <a:rPr lang="en-US" sz="2000" dirty="0" smtClean="0">
                <a:solidFill>
                  <a:schemeClr val="accent1"/>
                </a:solidFill>
              </a:rPr>
              <a:t>example if </a:t>
            </a:r>
            <a:r>
              <a:rPr lang="en-US" sz="2000" dirty="0">
                <a:solidFill>
                  <a:schemeClr val="accent1"/>
                </a:solidFill>
              </a:rPr>
              <a:t>three responses are allowed then create there column for that variable to enter the data or response. </a:t>
            </a:r>
          </a:p>
        </p:txBody>
      </p:sp>
    </p:spTree>
    <p:extLst>
      <p:ext uri="{BB962C8B-B14F-4D97-AF65-F5344CB8AC3E}">
        <p14:creationId xmlns:p14="http://schemas.microsoft.com/office/powerpoint/2010/main" xmlns="" val="1387501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416314"/>
            <a:ext cx="7239000" cy="1323439"/>
          </a:xfrm>
          <a:prstGeom prst="rect">
            <a:avLst/>
          </a:prstGeom>
          <a:noFill/>
        </p:spPr>
        <p:txBody>
          <a:bodyPr wrap="square" rtlCol="0">
            <a:spAutoFit/>
          </a:bodyPr>
          <a:lstStyle/>
          <a:p>
            <a:pPr algn="ctr"/>
            <a:r>
              <a:rPr lang="en-US" sz="4000" b="1" dirty="0" smtClean="0">
                <a:solidFill>
                  <a:schemeClr val="accent2"/>
                </a:solidFill>
              </a:rPr>
              <a:t>Overview of Data Analysis Methods: </a:t>
            </a:r>
            <a:endParaRPr lang="en-US" sz="4000" b="1" dirty="0">
              <a:solidFill>
                <a:schemeClr val="accent2"/>
              </a:solidFill>
            </a:endParaRPr>
          </a:p>
        </p:txBody>
      </p:sp>
    </p:spTree>
    <p:extLst>
      <p:ext uri="{BB962C8B-B14F-4D97-AF65-F5344CB8AC3E}">
        <p14:creationId xmlns:p14="http://schemas.microsoft.com/office/powerpoint/2010/main" xmlns="" val="2137358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52400"/>
            <a:ext cx="4201343" cy="584775"/>
          </a:xfrm>
          <a:prstGeom prst="rect">
            <a:avLst/>
          </a:prstGeom>
          <a:solidFill>
            <a:schemeClr val="accent3">
              <a:lumMod val="20000"/>
              <a:lumOff val="80000"/>
            </a:schemeClr>
          </a:solidFill>
          <a:effectLst>
            <a:outerShdw blurRad="50800" dist="38100" dir="5400000" algn="t" rotWithShape="0">
              <a:prstClr val="black">
                <a:alpha val="40000"/>
              </a:prstClr>
            </a:outerShdw>
          </a:effectLst>
        </p:spPr>
        <p:txBody>
          <a:bodyPr wrap="none">
            <a:spAutoFit/>
          </a:bodyPr>
          <a:lstStyle/>
          <a:p>
            <a:r>
              <a:rPr lang="en-US" sz="3200" b="1" dirty="0">
                <a:solidFill>
                  <a:srgbClr val="C00000"/>
                </a:solidFill>
              </a:rPr>
              <a:t>Data Analysis Methods:</a:t>
            </a:r>
            <a:endParaRPr lang="en-US" sz="2000" b="1" dirty="0">
              <a:solidFill>
                <a:srgbClr val="C00000"/>
              </a:solidFill>
            </a:endParaRPr>
          </a:p>
        </p:txBody>
      </p:sp>
      <p:sp>
        <p:nvSpPr>
          <p:cNvPr id="4" name="Rectangle 3"/>
          <p:cNvSpPr/>
          <p:nvPr/>
        </p:nvSpPr>
        <p:spPr>
          <a:xfrm>
            <a:off x="429443" y="991224"/>
            <a:ext cx="8458200" cy="1015663"/>
          </a:xfrm>
          <a:prstGeom prst="rect">
            <a:avLst/>
          </a:prstGeom>
          <a:solidFill>
            <a:schemeClr val="accent3">
              <a:lumMod val="20000"/>
              <a:lumOff val="80000"/>
            </a:schemeClr>
          </a:solidFill>
        </p:spPr>
        <p:txBody>
          <a:bodyPr wrap="square">
            <a:spAutoFit/>
          </a:bodyPr>
          <a:lstStyle/>
          <a:p>
            <a:r>
              <a:rPr lang="en-US" sz="2000" b="1" dirty="0">
                <a:solidFill>
                  <a:srgbClr val="C00000"/>
                </a:solidFill>
              </a:rPr>
              <a:t>Univariate Data Analysis: </a:t>
            </a:r>
            <a:r>
              <a:rPr lang="en-US" sz="2000" dirty="0"/>
              <a:t>Under this method single variable is analysed at a time to find the summary measures of the variables such as mean, SD, frequency distribution etc. </a:t>
            </a:r>
          </a:p>
        </p:txBody>
      </p:sp>
      <p:sp>
        <p:nvSpPr>
          <p:cNvPr id="6" name="Rectangle 5"/>
          <p:cNvSpPr/>
          <p:nvPr/>
        </p:nvSpPr>
        <p:spPr>
          <a:xfrm>
            <a:off x="429443" y="2590800"/>
            <a:ext cx="8458200" cy="707886"/>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000" b="1" dirty="0">
                <a:solidFill>
                  <a:srgbClr val="C00000"/>
                </a:solidFill>
              </a:rPr>
              <a:t>Bivariate Data Analysis: </a:t>
            </a:r>
            <a:r>
              <a:rPr lang="en-US" sz="2000" dirty="0"/>
              <a:t>Under this methods two variables are analyzed at time to measure the relationship between two variables </a:t>
            </a:r>
            <a:r>
              <a:rPr lang="en-US" sz="2000" dirty="0" smtClean="0"/>
              <a:t>. </a:t>
            </a:r>
            <a:endParaRPr lang="en-US" sz="2000" dirty="0"/>
          </a:p>
        </p:txBody>
      </p:sp>
      <p:sp>
        <p:nvSpPr>
          <p:cNvPr id="7" name="Rectangle 6"/>
          <p:cNvSpPr/>
          <p:nvPr/>
        </p:nvSpPr>
        <p:spPr>
          <a:xfrm>
            <a:off x="304800" y="4724400"/>
            <a:ext cx="8458200" cy="707886"/>
          </a:xfrm>
          <a:prstGeom prst="rect">
            <a:avLst/>
          </a:prstGeom>
          <a:solidFill>
            <a:schemeClr val="accent3">
              <a:lumMod val="20000"/>
              <a:lumOff val="80000"/>
            </a:schemeClr>
          </a:solidFill>
        </p:spPr>
        <p:txBody>
          <a:bodyPr wrap="square">
            <a:spAutoFit/>
          </a:bodyPr>
          <a:lstStyle/>
          <a:p>
            <a:r>
              <a:rPr lang="en-US" sz="2000" b="1" dirty="0">
                <a:solidFill>
                  <a:srgbClr val="C00000"/>
                </a:solidFill>
              </a:rPr>
              <a:t>Multivariate Data Analysis: </a:t>
            </a:r>
            <a:r>
              <a:rPr lang="en-US" sz="2000" dirty="0"/>
              <a:t>Under this method more than two variables are used at a time to measure the relationship among the </a:t>
            </a:r>
            <a:r>
              <a:rPr lang="en-US" sz="2000" dirty="0" smtClean="0"/>
              <a:t>variables. </a:t>
            </a:r>
            <a:endParaRPr lang="en-US" sz="2000" dirty="0"/>
          </a:p>
        </p:txBody>
      </p:sp>
    </p:spTree>
    <p:extLst>
      <p:ext uri="{BB962C8B-B14F-4D97-AF65-F5344CB8AC3E}">
        <p14:creationId xmlns:p14="http://schemas.microsoft.com/office/powerpoint/2010/main" xmlns="" val="1496707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00600" y="1219200"/>
            <a:ext cx="1066800" cy="400110"/>
          </a:xfrm>
          <a:prstGeom prst="rect">
            <a:avLst/>
          </a:prstGeom>
          <a:solidFill>
            <a:schemeClr val="bg2"/>
          </a:solidFill>
        </p:spPr>
        <p:txBody>
          <a:bodyPr wrap="square" rtlCol="0">
            <a:spAutoFit/>
          </a:bodyPr>
          <a:lstStyle/>
          <a:p>
            <a:r>
              <a:rPr lang="en-US" sz="2000" b="1" dirty="0" smtClean="0"/>
              <a:t>Gender</a:t>
            </a:r>
            <a:endParaRPr lang="en-US" sz="2000" b="1" dirty="0"/>
          </a:p>
        </p:txBody>
      </p:sp>
      <p:sp>
        <p:nvSpPr>
          <p:cNvPr id="13" name="TextBox 12"/>
          <p:cNvSpPr txBox="1"/>
          <p:nvPr/>
        </p:nvSpPr>
        <p:spPr>
          <a:xfrm>
            <a:off x="6248400" y="1219200"/>
            <a:ext cx="1066800" cy="400110"/>
          </a:xfrm>
          <a:prstGeom prst="rect">
            <a:avLst/>
          </a:prstGeom>
          <a:solidFill>
            <a:schemeClr val="bg2"/>
          </a:solidFill>
        </p:spPr>
        <p:txBody>
          <a:bodyPr wrap="square" rtlCol="0">
            <a:spAutoFit/>
          </a:bodyPr>
          <a:lstStyle/>
          <a:p>
            <a:r>
              <a:rPr lang="en-US" sz="2000" b="1" dirty="0" smtClean="0"/>
              <a:t>Income</a:t>
            </a:r>
            <a:endParaRPr lang="en-US" sz="2000" b="1" dirty="0"/>
          </a:p>
        </p:txBody>
      </p:sp>
      <p:sp>
        <p:nvSpPr>
          <p:cNvPr id="14" name="TextBox 13"/>
          <p:cNvSpPr txBox="1"/>
          <p:nvPr/>
        </p:nvSpPr>
        <p:spPr>
          <a:xfrm>
            <a:off x="7620000" y="1219200"/>
            <a:ext cx="1524000" cy="400110"/>
          </a:xfrm>
          <a:prstGeom prst="rect">
            <a:avLst/>
          </a:prstGeom>
          <a:solidFill>
            <a:schemeClr val="bg2"/>
          </a:solidFill>
        </p:spPr>
        <p:txBody>
          <a:bodyPr wrap="square" rtlCol="0">
            <a:spAutoFit/>
          </a:bodyPr>
          <a:lstStyle/>
          <a:p>
            <a:r>
              <a:rPr lang="en-US" sz="2000" b="1" dirty="0" smtClean="0"/>
              <a:t>Expenditure</a:t>
            </a:r>
            <a:endParaRPr lang="en-US" sz="2000" b="1" dirty="0"/>
          </a:p>
        </p:txBody>
      </p:sp>
      <p:sp>
        <p:nvSpPr>
          <p:cNvPr id="15" name="TextBox 14"/>
          <p:cNvSpPr txBox="1"/>
          <p:nvPr/>
        </p:nvSpPr>
        <p:spPr>
          <a:xfrm>
            <a:off x="4953000" y="2450068"/>
            <a:ext cx="1066800" cy="400110"/>
          </a:xfrm>
          <a:prstGeom prst="rect">
            <a:avLst/>
          </a:prstGeom>
          <a:solidFill>
            <a:schemeClr val="bg2"/>
          </a:solidFill>
        </p:spPr>
        <p:txBody>
          <a:bodyPr wrap="square" rtlCol="0">
            <a:spAutoFit/>
          </a:bodyPr>
          <a:lstStyle/>
          <a:p>
            <a:r>
              <a:rPr lang="en-US" sz="2000" b="1" dirty="0" smtClean="0"/>
              <a:t>Gender</a:t>
            </a:r>
            <a:endParaRPr lang="en-US" sz="2000" b="1" dirty="0"/>
          </a:p>
        </p:txBody>
      </p:sp>
      <p:sp>
        <p:nvSpPr>
          <p:cNvPr id="16" name="TextBox 15"/>
          <p:cNvSpPr txBox="1"/>
          <p:nvPr/>
        </p:nvSpPr>
        <p:spPr>
          <a:xfrm>
            <a:off x="7239000" y="2450068"/>
            <a:ext cx="1524000" cy="400110"/>
          </a:xfrm>
          <a:prstGeom prst="rect">
            <a:avLst/>
          </a:prstGeom>
          <a:solidFill>
            <a:schemeClr val="bg2"/>
          </a:solidFill>
        </p:spPr>
        <p:txBody>
          <a:bodyPr wrap="square" rtlCol="0">
            <a:spAutoFit/>
          </a:bodyPr>
          <a:lstStyle/>
          <a:p>
            <a:r>
              <a:rPr lang="en-US" sz="2000" b="1" dirty="0" smtClean="0"/>
              <a:t>Expenditure</a:t>
            </a:r>
            <a:endParaRPr lang="en-US" b="1" dirty="0"/>
          </a:p>
        </p:txBody>
      </p:sp>
      <p:sp>
        <p:nvSpPr>
          <p:cNvPr id="18" name="TextBox 17"/>
          <p:cNvSpPr txBox="1"/>
          <p:nvPr/>
        </p:nvSpPr>
        <p:spPr>
          <a:xfrm>
            <a:off x="5029200" y="3733800"/>
            <a:ext cx="1066800" cy="400110"/>
          </a:xfrm>
          <a:prstGeom prst="rect">
            <a:avLst/>
          </a:prstGeom>
          <a:solidFill>
            <a:schemeClr val="bg2"/>
          </a:solidFill>
        </p:spPr>
        <p:txBody>
          <a:bodyPr wrap="square" rtlCol="0">
            <a:spAutoFit/>
          </a:bodyPr>
          <a:lstStyle/>
          <a:p>
            <a:r>
              <a:rPr lang="en-US" sz="2000" b="1" dirty="0" smtClean="0"/>
              <a:t>Gender</a:t>
            </a:r>
            <a:endParaRPr lang="en-US" sz="2000" b="1" dirty="0"/>
          </a:p>
        </p:txBody>
      </p:sp>
      <p:sp>
        <p:nvSpPr>
          <p:cNvPr id="19" name="TextBox 18"/>
          <p:cNvSpPr txBox="1"/>
          <p:nvPr/>
        </p:nvSpPr>
        <p:spPr>
          <a:xfrm>
            <a:off x="7391400" y="4191000"/>
            <a:ext cx="1524000" cy="400110"/>
          </a:xfrm>
          <a:prstGeom prst="rect">
            <a:avLst/>
          </a:prstGeom>
          <a:solidFill>
            <a:schemeClr val="bg2"/>
          </a:solidFill>
        </p:spPr>
        <p:txBody>
          <a:bodyPr wrap="square" rtlCol="0">
            <a:spAutoFit/>
          </a:bodyPr>
          <a:lstStyle/>
          <a:p>
            <a:r>
              <a:rPr lang="en-US" sz="2000" b="1" dirty="0" smtClean="0"/>
              <a:t>Expenditure</a:t>
            </a:r>
            <a:endParaRPr lang="en-US" sz="2000" b="1" dirty="0"/>
          </a:p>
        </p:txBody>
      </p:sp>
      <p:sp>
        <p:nvSpPr>
          <p:cNvPr id="21" name="TextBox 20"/>
          <p:cNvSpPr txBox="1"/>
          <p:nvPr/>
        </p:nvSpPr>
        <p:spPr>
          <a:xfrm>
            <a:off x="5029200" y="4812268"/>
            <a:ext cx="1066800" cy="400110"/>
          </a:xfrm>
          <a:prstGeom prst="rect">
            <a:avLst/>
          </a:prstGeom>
          <a:solidFill>
            <a:schemeClr val="bg2"/>
          </a:solidFill>
        </p:spPr>
        <p:txBody>
          <a:bodyPr wrap="square" rtlCol="0">
            <a:spAutoFit/>
          </a:bodyPr>
          <a:lstStyle/>
          <a:p>
            <a:r>
              <a:rPr lang="en-US" sz="2000" b="1" dirty="0" smtClean="0"/>
              <a:t>Income</a:t>
            </a:r>
            <a:endParaRPr lang="en-US" sz="2000" b="1" dirty="0"/>
          </a:p>
        </p:txBody>
      </p:sp>
      <p:cxnSp>
        <p:nvCxnSpPr>
          <p:cNvPr id="32" name="Straight Arrow Connector 31"/>
          <p:cNvCxnSpPr/>
          <p:nvPr/>
        </p:nvCxnSpPr>
        <p:spPr>
          <a:xfrm>
            <a:off x="5867400" y="3924300"/>
            <a:ext cx="1524000" cy="4191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a:stCxn id="21" idx="3"/>
            <a:endCxn id="19" idx="1"/>
          </p:cNvCxnSpPr>
          <p:nvPr/>
        </p:nvCxnSpPr>
        <p:spPr>
          <a:xfrm flipV="1">
            <a:off x="6096000" y="4391055"/>
            <a:ext cx="1295400" cy="62126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5867400" y="2628900"/>
            <a:ext cx="1371600"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3" name="Rectangle 2"/>
          <p:cNvSpPr/>
          <p:nvPr/>
        </p:nvSpPr>
        <p:spPr>
          <a:xfrm>
            <a:off x="311438" y="1116568"/>
            <a:ext cx="3727161" cy="461665"/>
          </a:xfrm>
          <a:prstGeom prst="rect">
            <a:avLst/>
          </a:prstGeom>
          <a:solidFill>
            <a:schemeClr val="accent3">
              <a:lumMod val="20000"/>
              <a:lumOff val="80000"/>
            </a:schemeClr>
          </a:solidFill>
        </p:spPr>
        <p:txBody>
          <a:bodyPr wrap="square">
            <a:spAutoFit/>
          </a:bodyPr>
          <a:lstStyle/>
          <a:p>
            <a:r>
              <a:rPr lang="en-US" sz="2400" dirty="0" smtClean="0">
                <a:solidFill>
                  <a:srgbClr val="C00000"/>
                </a:solidFill>
              </a:rPr>
              <a:t>Univariate </a:t>
            </a:r>
            <a:r>
              <a:rPr lang="en-US" sz="2400" dirty="0">
                <a:solidFill>
                  <a:srgbClr val="C00000"/>
                </a:solidFill>
              </a:rPr>
              <a:t>Data Analysis:</a:t>
            </a:r>
          </a:p>
        </p:txBody>
      </p:sp>
      <p:sp>
        <p:nvSpPr>
          <p:cNvPr id="4" name="Rectangle 3"/>
          <p:cNvSpPr/>
          <p:nvPr/>
        </p:nvSpPr>
        <p:spPr>
          <a:xfrm>
            <a:off x="311440" y="2450068"/>
            <a:ext cx="3727160" cy="461665"/>
          </a:xfrm>
          <a:prstGeom prst="rect">
            <a:avLst/>
          </a:prstGeom>
          <a:solidFill>
            <a:schemeClr val="accent3">
              <a:lumMod val="20000"/>
              <a:lumOff val="80000"/>
            </a:schemeClr>
          </a:solidFill>
        </p:spPr>
        <p:txBody>
          <a:bodyPr wrap="square">
            <a:spAutoFit/>
          </a:bodyPr>
          <a:lstStyle/>
          <a:p>
            <a:pPr marL="342900" indent="-342900"/>
            <a:r>
              <a:rPr lang="en-US" sz="2400" dirty="0" smtClean="0">
                <a:solidFill>
                  <a:srgbClr val="C00000"/>
                </a:solidFill>
              </a:rPr>
              <a:t>Bivariate </a:t>
            </a:r>
            <a:r>
              <a:rPr lang="en-US" sz="2400" dirty="0">
                <a:solidFill>
                  <a:srgbClr val="C00000"/>
                </a:solidFill>
              </a:rPr>
              <a:t>Data Analysis:</a:t>
            </a:r>
          </a:p>
        </p:txBody>
      </p:sp>
      <p:sp>
        <p:nvSpPr>
          <p:cNvPr id="24" name="Rectangle 23"/>
          <p:cNvSpPr/>
          <p:nvPr/>
        </p:nvSpPr>
        <p:spPr>
          <a:xfrm>
            <a:off x="277956" y="4323350"/>
            <a:ext cx="3760644" cy="461665"/>
          </a:xfrm>
          <a:prstGeom prst="rect">
            <a:avLst/>
          </a:prstGeom>
          <a:solidFill>
            <a:schemeClr val="accent3">
              <a:lumMod val="20000"/>
              <a:lumOff val="80000"/>
            </a:schemeClr>
          </a:solidFill>
        </p:spPr>
        <p:txBody>
          <a:bodyPr wrap="square">
            <a:spAutoFit/>
          </a:bodyPr>
          <a:lstStyle/>
          <a:p>
            <a:pPr marL="342900" indent="-342900"/>
            <a:r>
              <a:rPr lang="en-US" sz="2400" dirty="0" smtClean="0">
                <a:solidFill>
                  <a:srgbClr val="C00000"/>
                </a:solidFill>
              </a:rPr>
              <a:t>Multivariate  </a:t>
            </a:r>
            <a:r>
              <a:rPr lang="en-US" sz="2400" dirty="0">
                <a:solidFill>
                  <a:srgbClr val="C00000"/>
                </a:solidFill>
              </a:rPr>
              <a:t>Data Analysis: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2982" y="228600"/>
            <a:ext cx="6520218" cy="523220"/>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800" b="1" dirty="0" smtClean="0">
                <a:solidFill>
                  <a:srgbClr val="C00000"/>
                </a:solidFill>
                <a:latin typeface="Times New Roman" pitchFamily="18" charset="0"/>
                <a:ea typeface="Times New Roman" pitchFamily="18" charset="0"/>
                <a:cs typeface="Times New Roman" pitchFamily="18" charset="0"/>
              </a:rPr>
              <a:t>Methods of </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Univariate </a:t>
            </a:r>
            <a:r>
              <a:rPr lang="en-US" sz="2800" b="1" dirty="0">
                <a:solidFill>
                  <a:srgbClr val="C00000"/>
                </a:solidFill>
                <a:latin typeface="Times New Roman" pitchFamily="18" charset="0"/>
                <a:ea typeface="Times New Roman" pitchFamily="18" charset="0"/>
                <a:cs typeface="Times New Roman" pitchFamily="18" charset="0"/>
              </a:rPr>
              <a:t>D</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ata </a:t>
            </a:r>
            <a:r>
              <a:rPr lang="en-US" sz="2800" b="1" dirty="0" smtClean="0">
                <a:solidFill>
                  <a:srgbClr val="C00000"/>
                </a:solidFill>
                <a:latin typeface="Times New Roman" pitchFamily="18" charset="0"/>
                <a:ea typeface="Times New Roman" pitchFamily="18" charset="0"/>
                <a:cs typeface="Times New Roman" pitchFamily="18" charset="0"/>
              </a:rPr>
              <a:t>A</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nalysis</a:t>
            </a:r>
            <a:r>
              <a:rPr kumimoji="0" lang="en-US" sz="28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
        <p:nvSpPr>
          <p:cNvPr id="80899" name="Rectangle 3"/>
          <p:cNvSpPr>
            <a:spLocks noChangeArrowheads="1"/>
          </p:cNvSpPr>
          <p:nvPr/>
        </p:nvSpPr>
        <p:spPr bwMode="auto">
          <a:xfrm>
            <a:off x="152400" y="1382277"/>
            <a:ext cx="8763000" cy="1631216"/>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ea typeface="Times New Roman" pitchFamily="18" charset="0"/>
                <a:cs typeface="Times New Roman" pitchFamily="18" charset="0"/>
              </a:rPr>
              <a:t>F</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requency and percentage distribution for each category</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For visualization: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pie chart, bar-char and side by side bar chart can be used to present the findings of such variables.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80900" name="Rectangle 4"/>
          <p:cNvSpPr>
            <a:spLocks noChangeArrowheads="1"/>
          </p:cNvSpPr>
          <p:nvPr/>
        </p:nvSpPr>
        <p:spPr bwMode="auto">
          <a:xfrm>
            <a:off x="228600" y="4244876"/>
            <a:ext cx="8686800" cy="1938992"/>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Descriptive statistics such as mean, mode, median, and standards deviation.</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most widely used tools are mean and standard deviation of the variable. </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Visualization: </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Histogram, box and whisker plot, and bar diagram can used according to the nature of the findings. </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 name="Rectangle 1"/>
          <p:cNvSpPr/>
          <p:nvPr/>
        </p:nvSpPr>
        <p:spPr>
          <a:xfrm>
            <a:off x="259236" y="882382"/>
            <a:ext cx="3017364" cy="400110"/>
          </a:xfrm>
          <a:prstGeom prst="rect">
            <a:avLst/>
          </a:prstGeom>
          <a:solidFill>
            <a:schemeClr val="accent2">
              <a:lumMod val="20000"/>
              <a:lumOff val="80000"/>
            </a:schemeClr>
          </a:solidFill>
        </p:spPr>
        <p:txBody>
          <a:bodyPr wrap="none">
            <a:spAutoFit/>
          </a:bodyPr>
          <a:lstStyle/>
          <a:p>
            <a:pPr lvl="0" fontAlgn="base">
              <a:spcBef>
                <a:spcPct val="0"/>
              </a:spcBef>
              <a:spcAft>
                <a:spcPct val="0"/>
              </a:spcAft>
            </a:pPr>
            <a:r>
              <a:rPr lang="en-US" sz="2000" b="1" dirty="0">
                <a:latin typeface="Times New Roman" pitchFamily="18" charset="0"/>
                <a:ea typeface="Times New Roman" pitchFamily="18" charset="0"/>
                <a:cs typeface="Times New Roman" pitchFamily="18" charset="0"/>
              </a:rPr>
              <a:t>For qualitative variables: </a:t>
            </a:r>
            <a:endParaRPr lang="en-US" sz="1100" dirty="0">
              <a:latin typeface="Arial" pitchFamily="34" charset="0"/>
              <a:cs typeface="Arial" pitchFamily="34" charset="0"/>
            </a:endParaRPr>
          </a:p>
        </p:txBody>
      </p:sp>
      <p:sp>
        <p:nvSpPr>
          <p:cNvPr id="3" name="Rectangle 2"/>
          <p:cNvSpPr/>
          <p:nvPr/>
        </p:nvSpPr>
        <p:spPr>
          <a:xfrm>
            <a:off x="203579" y="3443895"/>
            <a:ext cx="3025380" cy="400110"/>
          </a:xfrm>
          <a:prstGeom prst="rect">
            <a:avLst/>
          </a:prstGeom>
          <a:solidFill>
            <a:schemeClr val="accent2">
              <a:lumMod val="20000"/>
              <a:lumOff val="80000"/>
            </a:schemeClr>
          </a:solidFill>
        </p:spPr>
        <p:txBody>
          <a:bodyPr wrap="none">
            <a:spAutoFit/>
          </a:bodyPr>
          <a:lstStyle/>
          <a:p>
            <a:pPr lvl="0" fontAlgn="base">
              <a:spcBef>
                <a:spcPct val="0"/>
              </a:spcBef>
              <a:spcAft>
                <a:spcPct val="0"/>
              </a:spcAft>
            </a:pPr>
            <a:r>
              <a:rPr lang="en-US" sz="2000" b="1" dirty="0">
                <a:latin typeface="Times New Roman" pitchFamily="18" charset="0"/>
                <a:ea typeface="Times New Roman" pitchFamily="18" charset="0"/>
                <a:cs typeface="Times New Roman" pitchFamily="18" charset="0"/>
              </a:rPr>
              <a:t>For quantitative variables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808630" y="1600200"/>
            <a:ext cx="7878170" cy="3539430"/>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Cross tabulation,</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Covariance </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smtClean="0">
                <a:latin typeface="Times New Roman" pitchFamily="18" charset="0"/>
                <a:ea typeface="Times New Roman" pitchFamily="18" charset="0"/>
                <a:cs typeface="Times New Roman" pitchFamily="18" charset="0"/>
              </a:rPr>
              <a:t>Karl Pearson’s C</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orrelation coefficients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smtClean="0">
                <a:latin typeface="Times New Roman" pitchFamily="18" charset="0"/>
                <a:ea typeface="Times New Roman" pitchFamily="18" charset="0"/>
                <a:cs typeface="Times New Roman" pitchFamily="18" charset="0"/>
              </a:rPr>
              <a:t>Independent sample</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t-test,</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Chi-square test</a:t>
            </a:r>
            <a:r>
              <a:rPr kumimoji="0" lang="en-US" sz="28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fro independence of two attributes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Simple regression</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Binary logistic regression, </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latin typeface="Times New Roman" pitchFamily="18" charset="0"/>
                <a:ea typeface="Times New Roman" pitchFamily="18" charset="0"/>
                <a:cs typeface="Times New Roman" pitchFamily="18" charset="0"/>
              </a:rPr>
              <a:t>O</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ne way ANOVA etc.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32982" y="228600"/>
            <a:ext cx="6520218" cy="523220"/>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800" b="1" dirty="0" smtClean="0">
                <a:solidFill>
                  <a:srgbClr val="C00000"/>
                </a:solidFill>
                <a:latin typeface="Times New Roman" pitchFamily="18" charset="0"/>
                <a:ea typeface="Times New Roman" pitchFamily="18" charset="0"/>
                <a:cs typeface="Times New Roman" pitchFamily="18" charset="0"/>
              </a:rPr>
              <a:t>Methods of Bivariate</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 </a:t>
            </a:r>
            <a:r>
              <a:rPr lang="en-US" sz="2800" b="1" dirty="0">
                <a:solidFill>
                  <a:srgbClr val="C00000"/>
                </a:solidFill>
                <a:latin typeface="Times New Roman" pitchFamily="18" charset="0"/>
                <a:ea typeface="Times New Roman" pitchFamily="18" charset="0"/>
                <a:cs typeface="Times New Roman" pitchFamily="18" charset="0"/>
              </a:rPr>
              <a:t>D</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ata </a:t>
            </a:r>
            <a:r>
              <a:rPr lang="en-US" sz="2800" b="1" dirty="0" smtClean="0">
                <a:solidFill>
                  <a:srgbClr val="C00000"/>
                </a:solidFill>
                <a:latin typeface="Times New Roman" pitchFamily="18" charset="0"/>
                <a:ea typeface="Times New Roman" pitchFamily="18" charset="0"/>
                <a:cs typeface="Times New Roman" pitchFamily="18" charset="0"/>
              </a:rPr>
              <a:t>A</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nalysis</a:t>
            </a:r>
            <a:r>
              <a:rPr kumimoji="0" lang="en-US" sz="28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1219200" y="1865531"/>
            <a:ext cx="6324600" cy="3970318"/>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Multiple correlation coefficients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latin typeface="Times New Roman" pitchFamily="18" charset="0"/>
                <a:ea typeface="Times New Roman" pitchFamily="18" charset="0"/>
                <a:cs typeface="Times New Roman" pitchFamily="18" charset="0"/>
              </a:rPr>
              <a:t>P</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artial correlation coefficients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latin typeface="Times New Roman" pitchFamily="18" charset="0"/>
                <a:ea typeface="Times New Roman" pitchFamily="18" charset="0"/>
                <a:cs typeface="Times New Roman" pitchFamily="18" charset="0"/>
              </a:rPr>
              <a:t>M</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ultiple regressions, </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smtClean="0">
                <a:latin typeface="Times New Roman" pitchFamily="18" charset="0"/>
                <a:ea typeface="Times New Roman" pitchFamily="18" charset="0"/>
                <a:cs typeface="Times New Roman" pitchFamily="18" charset="0"/>
              </a:rPr>
              <a:t>Multinomial </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binary logistic regression</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Two way ANOVA</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ANCOVA, </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MANOVA</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smtClean="0">
                <a:latin typeface="Times New Roman" pitchFamily="18" charset="0"/>
                <a:ea typeface="Times New Roman" pitchFamily="18" charset="0"/>
                <a:cs typeface="Times New Roman" pitchFamily="18" charset="0"/>
              </a:rPr>
              <a:t>Factor analysis</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Cluster</a:t>
            </a:r>
            <a:r>
              <a:rPr kumimoji="0" lang="en-US" sz="28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analysis</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etc.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32982" y="228600"/>
            <a:ext cx="6520218" cy="523220"/>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sz="2800" b="1" dirty="0" smtClean="0">
                <a:solidFill>
                  <a:srgbClr val="C00000"/>
                </a:solidFill>
                <a:latin typeface="Times New Roman" pitchFamily="18" charset="0"/>
                <a:ea typeface="Times New Roman" pitchFamily="18" charset="0"/>
                <a:cs typeface="Times New Roman" pitchFamily="18" charset="0"/>
              </a:rPr>
              <a:t>Methods of Multivariate D</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ata </a:t>
            </a:r>
            <a:r>
              <a:rPr lang="en-US" sz="2800" b="1" dirty="0" smtClean="0">
                <a:solidFill>
                  <a:srgbClr val="C00000"/>
                </a:solidFill>
                <a:latin typeface="Times New Roman" pitchFamily="18" charset="0"/>
                <a:ea typeface="Times New Roman" pitchFamily="18" charset="0"/>
                <a:cs typeface="Times New Roman" pitchFamily="18" charset="0"/>
              </a:rPr>
              <a:t>A</a:t>
            </a:r>
            <a:r>
              <a:rPr kumimoji="0" lang="en-US" sz="2800" b="1"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nalysis</a:t>
            </a:r>
            <a:r>
              <a:rPr kumimoji="0" lang="en-US" sz="28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a:t>
            </a:r>
            <a:endParaRPr kumimoji="0" lang="en-US" sz="3200" b="0"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416314"/>
            <a:ext cx="7239000" cy="707886"/>
          </a:xfrm>
          <a:prstGeom prst="rect">
            <a:avLst/>
          </a:prstGeom>
          <a:solidFill>
            <a:schemeClr val="accent2">
              <a:lumMod val="20000"/>
              <a:lumOff val="80000"/>
            </a:schemeClr>
          </a:solidFill>
        </p:spPr>
        <p:txBody>
          <a:bodyPr wrap="square" rtlCol="0">
            <a:spAutoFit/>
          </a:bodyPr>
          <a:lstStyle/>
          <a:p>
            <a:pPr algn="ctr"/>
            <a:r>
              <a:rPr lang="en-US" sz="4000" b="1" dirty="0" smtClean="0">
                <a:solidFill>
                  <a:schemeClr val="accent2"/>
                </a:solidFill>
              </a:rPr>
              <a:t>Basic Findings of Data Analysis </a:t>
            </a:r>
            <a:endParaRPr lang="en-US" sz="4000" b="1" dirty="0">
              <a:solidFill>
                <a:schemeClr val="accent2"/>
              </a:solidFill>
            </a:endParaRPr>
          </a:p>
        </p:txBody>
      </p:sp>
    </p:spTree>
    <p:extLst>
      <p:ext uri="{BB962C8B-B14F-4D97-AF65-F5344CB8AC3E}">
        <p14:creationId xmlns:p14="http://schemas.microsoft.com/office/powerpoint/2010/main" xmlns="" val="12112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ACF131-8D95-499F-822D-32F1DF447FDB}" type="slidenum">
              <a:rPr lang="en-US" smtClean="0"/>
              <a:pPr/>
              <a:t>3</a:t>
            </a:fld>
            <a:endParaRPr lang="en-US"/>
          </a:p>
        </p:txBody>
      </p:sp>
      <p:grpSp>
        <p:nvGrpSpPr>
          <p:cNvPr id="40" name="Group 39"/>
          <p:cNvGrpSpPr/>
          <p:nvPr/>
        </p:nvGrpSpPr>
        <p:grpSpPr>
          <a:xfrm>
            <a:off x="457200" y="228600"/>
            <a:ext cx="8382000" cy="6248400"/>
            <a:chOff x="533400" y="152400"/>
            <a:chExt cx="8382000" cy="6248400"/>
          </a:xfrm>
        </p:grpSpPr>
        <p:sp>
          <p:nvSpPr>
            <p:cNvPr id="5" name="Rectangle 4"/>
            <p:cNvSpPr/>
            <p:nvPr/>
          </p:nvSpPr>
          <p:spPr>
            <a:xfrm>
              <a:off x="2667000" y="152400"/>
              <a:ext cx="2514600" cy="609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Statistics</a:t>
              </a:r>
              <a:endParaRPr lang="en-US" sz="2400" dirty="0">
                <a:solidFill>
                  <a:srgbClr val="C00000"/>
                </a:solidFill>
              </a:endParaRPr>
            </a:p>
          </p:txBody>
        </p:sp>
        <p:sp>
          <p:nvSpPr>
            <p:cNvPr id="6" name="Rectangle 5"/>
            <p:cNvSpPr/>
            <p:nvPr/>
          </p:nvSpPr>
          <p:spPr>
            <a:xfrm>
              <a:off x="5257800" y="1905000"/>
              <a:ext cx="25146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Inferential Statistics</a:t>
              </a:r>
              <a:endParaRPr lang="en-US" sz="2400" dirty="0">
                <a:solidFill>
                  <a:srgbClr val="C00000"/>
                </a:solidFill>
              </a:endParaRPr>
            </a:p>
          </p:txBody>
        </p:sp>
        <p:sp>
          <p:nvSpPr>
            <p:cNvPr id="7" name="Rectangle 6"/>
            <p:cNvSpPr/>
            <p:nvPr/>
          </p:nvSpPr>
          <p:spPr>
            <a:xfrm>
              <a:off x="533400" y="1905000"/>
              <a:ext cx="25146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Descriptive  Statistics</a:t>
              </a:r>
              <a:endParaRPr lang="en-US" sz="2400" dirty="0">
                <a:solidFill>
                  <a:srgbClr val="C00000"/>
                </a:solidFill>
              </a:endParaRPr>
            </a:p>
          </p:txBody>
        </p:sp>
        <p:cxnSp>
          <p:nvCxnSpPr>
            <p:cNvPr id="12" name="Straight Connector 11"/>
            <p:cNvCxnSpPr/>
            <p:nvPr/>
          </p:nvCxnSpPr>
          <p:spPr>
            <a:xfrm>
              <a:off x="1600200" y="1371600"/>
              <a:ext cx="464820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Down Arrow 13"/>
            <p:cNvSpPr/>
            <p:nvPr/>
          </p:nvSpPr>
          <p:spPr>
            <a:xfrm>
              <a:off x="6172200" y="1371600"/>
              <a:ext cx="152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C00000"/>
                </a:solidFill>
              </a:endParaRPr>
            </a:p>
          </p:txBody>
        </p:sp>
        <p:sp>
          <p:nvSpPr>
            <p:cNvPr id="15" name="Down Arrow 14"/>
            <p:cNvSpPr/>
            <p:nvPr/>
          </p:nvSpPr>
          <p:spPr>
            <a:xfrm>
              <a:off x="1524000" y="1371600"/>
              <a:ext cx="152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C00000"/>
                </a:solidFill>
              </a:endParaRPr>
            </a:p>
          </p:txBody>
        </p:sp>
        <p:sp>
          <p:nvSpPr>
            <p:cNvPr id="16" name="Down Arrow 15"/>
            <p:cNvSpPr/>
            <p:nvPr/>
          </p:nvSpPr>
          <p:spPr>
            <a:xfrm>
              <a:off x="3886200" y="762000"/>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C00000"/>
                </a:solidFill>
              </a:endParaRPr>
            </a:p>
          </p:txBody>
        </p:sp>
        <p:sp>
          <p:nvSpPr>
            <p:cNvPr id="17" name="Rectangle 16"/>
            <p:cNvSpPr/>
            <p:nvPr/>
          </p:nvSpPr>
          <p:spPr>
            <a:xfrm>
              <a:off x="2743200" y="3352800"/>
              <a:ext cx="2514600" cy="609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Data</a:t>
              </a:r>
              <a:endParaRPr lang="en-US" sz="2400" dirty="0">
                <a:solidFill>
                  <a:srgbClr val="C00000"/>
                </a:solidFill>
              </a:endParaRPr>
            </a:p>
          </p:txBody>
        </p:sp>
        <p:sp>
          <p:nvSpPr>
            <p:cNvPr id="18" name="Down Arrow 17"/>
            <p:cNvSpPr/>
            <p:nvPr/>
          </p:nvSpPr>
          <p:spPr>
            <a:xfrm>
              <a:off x="3886200" y="1371600"/>
              <a:ext cx="1524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C00000"/>
                </a:solidFill>
              </a:endParaRPr>
            </a:p>
          </p:txBody>
        </p:sp>
        <p:sp>
          <p:nvSpPr>
            <p:cNvPr id="19" name="Rectangle 18"/>
            <p:cNvSpPr/>
            <p:nvPr/>
          </p:nvSpPr>
          <p:spPr>
            <a:xfrm>
              <a:off x="533400" y="4495800"/>
              <a:ext cx="2514600" cy="609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Qualitative Data</a:t>
              </a:r>
              <a:endParaRPr lang="en-US" sz="2400" dirty="0">
                <a:solidFill>
                  <a:srgbClr val="C00000"/>
                </a:solidFill>
              </a:endParaRPr>
            </a:p>
          </p:txBody>
        </p:sp>
        <p:sp>
          <p:nvSpPr>
            <p:cNvPr id="20" name="Rectangle 19"/>
            <p:cNvSpPr/>
            <p:nvPr/>
          </p:nvSpPr>
          <p:spPr>
            <a:xfrm>
              <a:off x="5791200" y="4343400"/>
              <a:ext cx="2514600" cy="609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Quantitative data </a:t>
              </a:r>
              <a:endParaRPr lang="en-US" sz="2400" dirty="0">
                <a:solidFill>
                  <a:srgbClr val="C00000"/>
                </a:solidFill>
              </a:endParaRPr>
            </a:p>
          </p:txBody>
        </p:sp>
        <p:cxnSp>
          <p:nvCxnSpPr>
            <p:cNvPr id="22" name="Straight Arrow Connector 21"/>
            <p:cNvCxnSpPr/>
            <p:nvPr/>
          </p:nvCxnSpPr>
          <p:spPr>
            <a:xfrm>
              <a:off x="5257800" y="3505200"/>
              <a:ext cx="15240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rot="10800000" flipV="1">
              <a:off x="1066800" y="3607308"/>
              <a:ext cx="1676406" cy="88849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371600" y="2590800"/>
              <a:ext cx="1371600" cy="762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5257800" y="2590798"/>
              <a:ext cx="990600" cy="7620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33800" y="5562600"/>
              <a:ext cx="18288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Discrete  Data</a:t>
              </a:r>
              <a:endParaRPr lang="en-US" sz="2400" dirty="0">
                <a:solidFill>
                  <a:srgbClr val="C00000"/>
                </a:solidFill>
              </a:endParaRPr>
            </a:p>
          </p:txBody>
        </p:sp>
        <p:sp>
          <p:nvSpPr>
            <p:cNvPr id="25" name="Rectangle 24"/>
            <p:cNvSpPr/>
            <p:nvPr/>
          </p:nvSpPr>
          <p:spPr>
            <a:xfrm>
              <a:off x="6934200" y="5638800"/>
              <a:ext cx="1981200" cy="762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Continuous Data</a:t>
              </a:r>
              <a:endParaRPr lang="en-US" sz="2400" dirty="0">
                <a:solidFill>
                  <a:srgbClr val="C00000"/>
                </a:solidFill>
              </a:endParaRPr>
            </a:p>
          </p:txBody>
        </p:sp>
        <p:cxnSp>
          <p:nvCxnSpPr>
            <p:cNvPr id="33" name="Straight Arrow Connector 32"/>
            <p:cNvCxnSpPr>
              <a:endCxn id="25" idx="0"/>
            </p:cNvCxnSpPr>
            <p:nvPr/>
          </p:nvCxnSpPr>
          <p:spPr>
            <a:xfrm>
              <a:off x="6705600" y="4953000"/>
              <a:ext cx="121920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5562600" y="4953000"/>
              <a:ext cx="114300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0166" y="2133600"/>
            <a:ext cx="4143234" cy="461665"/>
          </a:xfrm>
          <a:prstGeom prst="rect">
            <a:avLst/>
          </a:prstGeom>
          <a:solidFill>
            <a:schemeClr val="accent6">
              <a:lumMod val="20000"/>
              <a:lumOff val="80000"/>
            </a:schemeClr>
          </a:solidFill>
          <a:ln w="9525">
            <a:noFill/>
            <a:miter lim="800000"/>
            <a:headEnd/>
            <a:tailEnd/>
          </a:ln>
          <a:effectLst/>
        </p:spPr>
        <p:txBody>
          <a:bodyPr wrap="square">
            <a:spAutoFit/>
          </a:bodyPr>
          <a:lstStyle/>
          <a:p>
            <a:pPr algn="just"/>
            <a:r>
              <a:rPr lang="en-US" sz="2400" b="1" dirty="0" smtClean="0">
                <a:solidFill>
                  <a:srgbClr val="C00000"/>
                </a:solidFill>
              </a:rPr>
              <a:t>Findings: Percentage Analysis</a:t>
            </a:r>
            <a:endParaRPr lang="en-US" sz="2400" b="1" dirty="0">
              <a:solidFill>
                <a:srgbClr val="C00000"/>
              </a:solidFill>
            </a:endParaRPr>
          </a:p>
        </p:txBody>
      </p:sp>
      <p:sp>
        <p:nvSpPr>
          <p:cNvPr id="4" name="Text Box 4"/>
          <p:cNvSpPr txBox="1">
            <a:spLocks noChangeArrowheads="1"/>
          </p:cNvSpPr>
          <p:nvPr/>
        </p:nvSpPr>
        <p:spPr bwMode="auto">
          <a:xfrm>
            <a:off x="228600" y="152400"/>
            <a:ext cx="2977162" cy="461665"/>
          </a:xfrm>
          <a:prstGeom prst="rect">
            <a:avLst/>
          </a:prstGeom>
          <a:solidFill>
            <a:schemeClr val="accent2">
              <a:lumMod val="20000"/>
              <a:lumOff val="80000"/>
            </a:schemeClr>
          </a:solidFill>
          <a:ln w="9525">
            <a:noFill/>
            <a:miter lim="800000"/>
            <a:headEnd/>
            <a:tailEnd/>
          </a:ln>
          <a:effectLst/>
        </p:spPr>
        <p:txBody>
          <a:bodyPr wrap="none">
            <a:spAutoFit/>
          </a:bodyPr>
          <a:lstStyle/>
          <a:p>
            <a:r>
              <a:rPr lang="en-US" sz="2400" b="1" dirty="0" smtClean="0">
                <a:solidFill>
                  <a:srgbClr val="C00000"/>
                </a:solidFill>
              </a:rPr>
              <a:t>What is your gender? </a:t>
            </a:r>
            <a:endParaRPr lang="en-US" sz="2400" b="1"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1181286252"/>
              </p:ext>
            </p:extLst>
          </p:nvPr>
        </p:nvGraphicFramePr>
        <p:xfrm>
          <a:off x="203579" y="762000"/>
          <a:ext cx="3886426" cy="828260"/>
        </p:xfrm>
        <a:graphic>
          <a:graphicData uri="http://schemas.openxmlformats.org/drawingml/2006/table">
            <a:tbl>
              <a:tblPr/>
              <a:tblGrid>
                <a:gridCol w="2571470"/>
                <a:gridCol w="1314956"/>
              </a:tblGrid>
              <a:tr h="414130">
                <a:tc>
                  <a:txBody>
                    <a:bodyPr/>
                    <a:lstStyle/>
                    <a:p>
                      <a:pPr algn="ctr" fontAlgn="ctr"/>
                      <a:r>
                        <a:rPr lang="en-US" sz="1800" b="1" i="0" u="none" strike="noStrike" dirty="0">
                          <a:solidFill>
                            <a:srgbClr val="000000"/>
                          </a:solidFill>
                          <a:latin typeface="+mj-lt"/>
                        </a:rPr>
                        <a:t>Female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smtClean="0">
                          <a:solidFill>
                            <a:srgbClr val="000000"/>
                          </a:solidFill>
                          <a:latin typeface="+mj-lt"/>
                        </a:rPr>
                        <a:t>1</a:t>
                      </a:r>
                      <a:endParaRPr lang="en-US" sz="1800" b="0" i="0" u="none" strike="noStrike" dirty="0">
                        <a:solidFill>
                          <a:srgbClr val="000000"/>
                        </a:solidFill>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130">
                <a:tc>
                  <a:txBody>
                    <a:bodyPr/>
                    <a:lstStyle/>
                    <a:p>
                      <a:pPr algn="ctr" fontAlgn="ctr"/>
                      <a:r>
                        <a:rPr lang="en-US" sz="1800" b="1" i="0" u="none" strike="noStrike" dirty="0">
                          <a:solidFill>
                            <a:srgbClr val="000000"/>
                          </a:solidFill>
                          <a:latin typeface="+mj-lt"/>
                        </a:rPr>
                        <a:t>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smtClean="0">
                          <a:solidFill>
                            <a:srgbClr val="000000"/>
                          </a:solidFill>
                          <a:latin typeface="+mj-lt"/>
                        </a:rPr>
                        <a:t>2</a:t>
                      </a:r>
                      <a:endParaRPr lang="en-US" sz="1800" b="0" i="0" u="none" strike="noStrike" dirty="0">
                        <a:solidFill>
                          <a:srgbClr val="000000"/>
                        </a:solidFill>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55529393"/>
              </p:ext>
            </p:extLst>
          </p:nvPr>
        </p:nvGraphicFramePr>
        <p:xfrm>
          <a:off x="228600" y="3731565"/>
          <a:ext cx="3886426" cy="1526235"/>
        </p:xfrm>
        <a:graphic>
          <a:graphicData uri="http://schemas.openxmlformats.org/drawingml/2006/table">
            <a:tbl>
              <a:tblPr/>
              <a:tblGrid>
                <a:gridCol w="2571470"/>
                <a:gridCol w="1314956"/>
              </a:tblGrid>
              <a:tr h="53009">
                <a:tc>
                  <a:txBody>
                    <a:bodyPr/>
                    <a:lstStyle/>
                    <a:p>
                      <a:pPr algn="ctr" fontAlgn="ctr"/>
                      <a:r>
                        <a:rPr lang="en-US" sz="1800" b="1" i="0" u="none" strike="noStrike" dirty="0">
                          <a:solidFill>
                            <a:srgbClr val="C00000"/>
                          </a:solidFill>
                          <a:latin typeface="+mj-lt"/>
                        </a:rPr>
                        <a:t>Gender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smtClean="0">
                          <a:solidFill>
                            <a:srgbClr val="000000"/>
                          </a:solidFill>
                          <a:latin typeface="+mj-lt"/>
                        </a:rPr>
                        <a:t> Percent</a:t>
                      </a:r>
                      <a:endParaRPr lang="en-US" sz="1800" b="1" i="0" u="none" strike="noStrike" dirty="0">
                        <a:solidFill>
                          <a:srgbClr val="000000"/>
                        </a:solidFill>
                        <a:latin typeface="+mj-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130">
                <a:tc>
                  <a:txBody>
                    <a:bodyPr/>
                    <a:lstStyle/>
                    <a:p>
                      <a:pPr algn="ctr" fontAlgn="ctr"/>
                      <a:r>
                        <a:rPr lang="en-US" sz="1800" b="1" i="0" u="none" strike="noStrike" dirty="0">
                          <a:solidFill>
                            <a:srgbClr val="000000"/>
                          </a:solidFill>
                          <a:latin typeface="+mj-lt"/>
                        </a:rPr>
                        <a:t>Female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mj-lt"/>
                        </a:rPr>
                        <a:t>50.1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130">
                <a:tc>
                  <a:txBody>
                    <a:bodyPr/>
                    <a:lstStyle/>
                    <a:p>
                      <a:pPr algn="ctr" fontAlgn="ctr"/>
                      <a:r>
                        <a:rPr lang="en-US" sz="1800" b="1" i="0" u="none" strike="noStrike" dirty="0">
                          <a:solidFill>
                            <a:srgbClr val="000000"/>
                          </a:solidFill>
                          <a:latin typeface="+mj-lt"/>
                        </a:rPr>
                        <a:t>Male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mj-lt"/>
                        </a:rPr>
                        <a:t>49.9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130">
                <a:tc>
                  <a:txBody>
                    <a:bodyPr/>
                    <a:lstStyle/>
                    <a:p>
                      <a:pPr algn="ctr" fontAlgn="ctr"/>
                      <a:r>
                        <a:rPr lang="en-US" sz="1800" b="1" i="0" u="none" strike="noStrike" dirty="0">
                          <a:solidFill>
                            <a:srgbClr val="000000"/>
                          </a:solidFill>
                          <a:latin typeface="+mj-lt"/>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mj-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 Box 4"/>
          <p:cNvSpPr txBox="1">
            <a:spLocks noChangeArrowheads="1"/>
          </p:cNvSpPr>
          <p:nvPr/>
        </p:nvSpPr>
        <p:spPr bwMode="auto">
          <a:xfrm>
            <a:off x="228600" y="3077656"/>
            <a:ext cx="5396414" cy="461665"/>
          </a:xfrm>
          <a:prstGeom prst="rect">
            <a:avLst/>
          </a:prstGeom>
          <a:solidFill>
            <a:schemeClr val="accent6">
              <a:lumMod val="20000"/>
              <a:lumOff val="80000"/>
            </a:schemeClr>
          </a:solidFill>
          <a:ln w="9525">
            <a:noFill/>
            <a:miter lim="800000"/>
            <a:headEnd/>
            <a:tailEnd/>
          </a:ln>
          <a:effectLst/>
        </p:spPr>
        <p:txBody>
          <a:bodyPr wrap="none">
            <a:spAutoFit/>
          </a:bodyPr>
          <a:lstStyle/>
          <a:p>
            <a:r>
              <a:rPr lang="en-US" sz="2400" b="1" dirty="0" smtClean="0">
                <a:solidFill>
                  <a:srgbClr val="C00000"/>
                </a:solidFill>
              </a:rPr>
              <a:t>Table 1: Distribution of Gender, n = 3,010</a:t>
            </a:r>
            <a:endParaRPr lang="en-US" sz="2400" b="1" dirty="0">
              <a:solidFill>
                <a:srgbClr val="C00000"/>
              </a:solidFill>
            </a:endParaRPr>
          </a:p>
        </p:txBody>
      </p:sp>
    </p:spTree>
    <p:extLst>
      <p:ext uri="{BB962C8B-B14F-4D97-AF65-F5344CB8AC3E}">
        <p14:creationId xmlns:p14="http://schemas.microsoft.com/office/powerpoint/2010/main" xmlns="" val="38582181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ACF131-8D95-499F-822D-32F1DF447FDB}" type="slidenum">
              <a:rPr lang="en-US" smtClean="0"/>
              <a:pPr/>
              <a:t>31</a:t>
            </a:fld>
            <a:endParaRPr lang="en-US"/>
          </a:p>
        </p:txBody>
      </p:sp>
      <p:sp>
        <p:nvSpPr>
          <p:cNvPr id="4" name="Rectangle 3"/>
          <p:cNvSpPr/>
          <p:nvPr/>
        </p:nvSpPr>
        <p:spPr>
          <a:xfrm>
            <a:off x="228600" y="228600"/>
            <a:ext cx="8534400" cy="646331"/>
          </a:xfrm>
          <a:prstGeom prst="rect">
            <a:avLst/>
          </a:prstGeom>
          <a:solidFill>
            <a:schemeClr val="accent2">
              <a:lumMod val="20000"/>
              <a:lumOff val="80000"/>
            </a:schemeClr>
          </a:solidFill>
        </p:spPr>
        <p:txBody>
          <a:bodyPr wrap="square">
            <a:spAutoFit/>
          </a:bodyPr>
          <a:lstStyle/>
          <a:p>
            <a:pPr lvl="0" fontAlgn="b">
              <a:spcBef>
                <a:spcPct val="0"/>
              </a:spcBef>
              <a:spcAft>
                <a:spcPct val="0"/>
              </a:spcAft>
            </a:pPr>
            <a:r>
              <a:rPr lang="en-US" b="1" dirty="0" smtClean="0">
                <a:solidFill>
                  <a:srgbClr val="002060"/>
                </a:solidFill>
                <a:latin typeface="Arial" charset="0"/>
                <a:cs typeface="Arial" charset="0"/>
              </a:rPr>
              <a:t>Q2: </a:t>
            </a:r>
            <a:r>
              <a:rPr lang="en-US" b="1" dirty="0">
                <a:solidFill>
                  <a:srgbClr val="002060"/>
                </a:solidFill>
                <a:latin typeface="Arial" charset="0"/>
                <a:cs typeface="Arial" charset="0"/>
              </a:rPr>
              <a:t>Generally speaking, do you think the country is moving in the right direction, or do you think that it is moving in the wrong direction?</a:t>
            </a:r>
            <a:endParaRPr lang="en-US" b="1" dirty="0">
              <a:solidFill>
                <a:srgbClr val="002060"/>
              </a:solidFill>
              <a:latin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79217394"/>
              </p:ext>
            </p:extLst>
          </p:nvPr>
        </p:nvGraphicFramePr>
        <p:xfrm>
          <a:off x="281139" y="1012793"/>
          <a:ext cx="6214342" cy="1676400"/>
        </p:xfrm>
        <a:graphic>
          <a:graphicData uri="http://schemas.openxmlformats.org/drawingml/2006/table">
            <a:tbl>
              <a:tblPr/>
              <a:tblGrid>
                <a:gridCol w="4763607"/>
                <a:gridCol w="1450735"/>
              </a:tblGrid>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Right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Some in right, some in 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3</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Refused</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98</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Don't know/cannot say</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99</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 Box 4"/>
          <p:cNvSpPr txBox="1">
            <a:spLocks noChangeArrowheads="1"/>
          </p:cNvSpPr>
          <p:nvPr/>
        </p:nvSpPr>
        <p:spPr bwMode="auto">
          <a:xfrm>
            <a:off x="228600" y="3043535"/>
            <a:ext cx="6229350" cy="461665"/>
          </a:xfrm>
          <a:prstGeom prst="rect">
            <a:avLst/>
          </a:prstGeom>
          <a:solidFill>
            <a:schemeClr val="accent2">
              <a:lumMod val="20000"/>
              <a:lumOff val="80000"/>
            </a:schemeClr>
          </a:solidFill>
          <a:ln w="9525">
            <a:noFill/>
            <a:miter lim="800000"/>
            <a:headEnd/>
            <a:tailEnd/>
          </a:ln>
          <a:effectLst/>
        </p:spPr>
        <p:txBody>
          <a:bodyPr wrap="square">
            <a:spAutoFit/>
          </a:bodyPr>
          <a:lstStyle/>
          <a:p>
            <a:pPr algn="just"/>
            <a:r>
              <a:rPr lang="en-US" sz="2400" b="1" dirty="0" smtClean="0">
                <a:solidFill>
                  <a:srgbClr val="C00000"/>
                </a:solidFill>
              </a:rPr>
              <a:t>Findings: Frequency and Percentage Analysis</a:t>
            </a:r>
            <a:endParaRPr lang="en-US" sz="2400" b="1" dirty="0">
              <a:solidFill>
                <a:srgbClr val="C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1263153993"/>
              </p:ext>
            </p:extLst>
          </p:nvPr>
        </p:nvGraphicFramePr>
        <p:xfrm>
          <a:off x="152400" y="4434840"/>
          <a:ext cx="7448550" cy="2346960"/>
        </p:xfrm>
        <a:graphic>
          <a:graphicData uri="http://schemas.openxmlformats.org/drawingml/2006/table">
            <a:tbl>
              <a:tblPr/>
              <a:tblGrid>
                <a:gridCol w="4763607"/>
                <a:gridCol w="1450735"/>
                <a:gridCol w="1234208"/>
              </a:tblGrid>
              <a:tr h="323094">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Frequency</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Percent</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Right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764</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25.4</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1202</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39.9</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Some in right, some in 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526</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17.5</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Refused</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5</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0.2</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Don't know/cannot say</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513</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17.0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09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Total</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3010</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100.0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7"/>
          <p:cNvSpPr/>
          <p:nvPr/>
        </p:nvSpPr>
        <p:spPr>
          <a:xfrm>
            <a:off x="114300" y="3697069"/>
            <a:ext cx="8763000" cy="646331"/>
          </a:xfrm>
          <a:prstGeom prst="rect">
            <a:avLst/>
          </a:prstGeom>
          <a:solidFill>
            <a:schemeClr val="accent6">
              <a:lumMod val="20000"/>
              <a:lumOff val="80000"/>
            </a:schemeClr>
          </a:solidFill>
        </p:spPr>
        <p:txBody>
          <a:bodyPr wrap="square">
            <a:spAutoFit/>
          </a:bodyPr>
          <a:lstStyle/>
          <a:p>
            <a:pPr lvl="0" fontAlgn="b">
              <a:spcBef>
                <a:spcPct val="0"/>
              </a:spcBef>
              <a:spcAft>
                <a:spcPct val="0"/>
              </a:spcAft>
            </a:pPr>
            <a:r>
              <a:rPr lang="en-US" b="1" dirty="0">
                <a:solidFill>
                  <a:srgbClr val="002060"/>
                </a:solidFill>
                <a:latin typeface="Arial" charset="0"/>
                <a:cs typeface="Arial" charset="0"/>
              </a:rPr>
              <a:t>Table 3: Generally speaking, do you think the country is moving in the right direction, or do you think that it is moving in the wrong direction?</a:t>
            </a:r>
            <a:endParaRPr lang="en-US" b="1" dirty="0">
              <a:solidFill>
                <a:srgbClr val="002060"/>
              </a:solidFill>
              <a:latin typeface="Arial" charset="0"/>
            </a:endParaRPr>
          </a:p>
        </p:txBody>
      </p:sp>
    </p:spTree>
    <p:extLst>
      <p:ext uri="{BB962C8B-B14F-4D97-AF65-F5344CB8AC3E}">
        <p14:creationId xmlns:p14="http://schemas.microsoft.com/office/powerpoint/2010/main" xmlns="" val="8051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98640A6-115C-4475-B3A1-70BCE10C7F01}" type="slidenum">
              <a:rPr lang="en-US"/>
              <a:pPr/>
              <a:t>32</a:t>
            </a:fld>
            <a:endParaRPr lang="en-US" dirty="0"/>
          </a:p>
        </p:txBody>
      </p:sp>
      <p:sp>
        <p:nvSpPr>
          <p:cNvPr id="2" name="Rectangle 1"/>
          <p:cNvSpPr/>
          <p:nvPr/>
        </p:nvSpPr>
        <p:spPr>
          <a:xfrm>
            <a:off x="304800" y="152400"/>
            <a:ext cx="5562600" cy="584775"/>
          </a:xfrm>
          <a:prstGeom prst="rect">
            <a:avLst/>
          </a:prstGeom>
          <a:solidFill>
            <a:schemeClr val="accent6">
              <a:lumMod val="20000"/>
              <a:lumOff val="80000"/>
            </a:schemeClr>
          </a:solidFill>
        </p:spPr>
        <p:txBody>
          <a:bodyPr wrap="square">
            <a:spAutoFit/>
          </a:bodyPr>
          <a:lstStyle/>
          <a:p>
            <a:r>
              <a:rPr lang="en-US" sz="3200" b="1" dirty="0" smtClean="0">
                <a:solidFill>
                  <a:srgbClr val="C00000"/>
                </a:solidFill>
              </a:rPr>
              <a:t>Findings: Cross-tabulation</a:t>
            </a:r>
            <a:endParaRPr lang="en-US" sz="3200" b="1" dirty="0">
              <a:solidFill>
                <a:srgbClr val="C00000"/>
              </a:solidFill>
            </a:endParaRPr>
          </a:p>
        </p:txBody>
      </p:sp>
      <p:sp>
        <p:nvSpPr>
          <p:cNvPr id="3" name="Rectangle 2"/>
          <p:cNvSpPr/>
          <p:nvPr/>
        </p:nvSpPr>
        <p:spPr>
          <a:xfrm>
            <a:off x="304800" y="838200"/>
            <a:ext cx="8686800" cy="830997"/>
          </a:xfrm>
          <a:prstGeom prst="rect">
            <a:avLst/>
          </a:prstGeom>
          <a:solidFill>
            <a:schemeClr val="accent6">
              <a:lumMod val="20000"/>
              <a:lumOff val="80000"/>
            </a:schemeClr>
          </a:solidFill>
        </p:spPr>
        <p:txBody>
          <a:bodyPr wrap="square">
            <a:spAutoFit/>
          </a:bodyPr>
          <a:lstStyle/>
          <a:p>
            <a:r>
              <a:rPr lang="en-US" sz="2400" b="1" dirty="0">
                <a:solidFill>
                  <a:srgbClr val="002060"/>
                </a:solidFill>
              </a:rPr>
              <a:t>Cross-tabulation examines the relationship between two </a:t>
            </a:r>
            <a:r>
              <a:rPr lang="en-US" sz="2400" b="1" dirty="0" smtClean="0">
                <a:solidFill>
                  <a:srgbClr val="002060"/>
                </a:solidFill>
              </a:rPr>
              <a:t>qualitative variables </a:t>
            </a:r>
            <a:endParaRPr lang="en-US" sz="2400" b="1" dirty="0">
              <a:solidFill>
                <a:srgbClr val="002060"/>
              </a:solidFill>
            </a:endParaRPr>
          </a:p>
        </p:txBody>
      </p:sp>
      <p:graphicFrame>
        <p:nvGraphicFramePr>
          <p:cNvPr id="6" name="Group 186"/>
          <p:cNvGraphicFramePr>
            <a:graphicFrameLocks noGrp="1"/>
          </p:cNvGraphicFramePr>
          <p:nvPr>
            <p:extLst>
              <p:ext uri="{D42A27DB-BD31-4B8C-83A1-F6EECF244321}">
                <p14:modId xmlns:p14="http://schemas.microsoft.com/office/powerpoint/2010/main" xmlns="" val="3397444301"/>
              </p:ext>
            </p:extLst>
          </p:nvPr>
        </p:nvGraphicFramePr>
        <p:xfrm>
          <a:off x="342900" y="3276600"/>
          <a:ext cx="6477000" cy="2724150"/>
        </p:xfrm>
        <a:graphic>
          <a:graphicData uri="http://schemas.openxmlformats.org/drawingml/2006/table">
            <a:tbl>
              <a:tblPr/>
              <a:tblGrid>
                <a:gridCol w="2644482"/>
                <a:gridCol w="1089318"/>
                <a:gridCol w="912744"/>
                <a:gridCol w="915228"/>
                <a:gridCol w="915228"/>
              </a:tblGrid>
              <a:tr h="309881">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Mountain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Hill</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Tarai</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rPr>
                        <a:t>All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Right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43.0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29.4</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20.0</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25.4</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12.7</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28.0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53.6</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39.9</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Some in right, some in wrong direction</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13.3</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22.2</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13.7</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17.5</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Refused</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0.0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0.1</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0.1</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0.2</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Don't know/cannot say</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30.9</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20.3</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12.6</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17.0</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2060"/>
                          </a:solidFill>
                          <a:effectLst/>
                          <a:latin typeface="Arial" charset="0"/>
                          <a:cs typeface="Arial" charset="0"/>
                        </a:rPr>
                        <a:t>Total</a:t>
                      </a:r>
                      <a:endParaRPr kumimoji="0" lang="en-US" sz="1600" b="1" i="0" u="none" strike="noStrike" cap="none" normalizeH="0" baseline="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100.0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100.0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2060"/>
                          </a:solidFill>
                          <a:effectLst/>
                          <a:latin typeface="Arial" charset="0"/>
                          <a:cs typeface="Arial" charset="0"/>
                        </a:rPr>
                        <a:t>100.0</a:t>
                      </a:r>
                      <a:endParaRPr kumimoji="0" lang="en-US" sz="1600" b="1" i="0" u="none" strike="noStrike" cap="none" normalizeH="0" baseline="0" dirty="0" smtClean="0">
                        <a:ln>
                          <a:noFill/>
                        </a:ln>
                        <a:solidFill>
                          <a:srgbClr val="00206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cs typeface="Arial" charset="0"/>
                        </a:rPr>
                        <a:t>100.0</a:t>
                      </a:r>
                      <a:endParaRPr kumimoji="0" lang="en-US" sz="1600" b="1" i="0" u="none" strike="noStrike" cap="none" normalizeH="0" baseline="0" dirty="0" smtClean="0">
                        <a:ln>
                          <a:noFill/>
                        </a:ln>
                        <a:solidFill>
                          <a:srgbClr val="FF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187"/>
          <p:cNvSpPr>
            <a:spLocks noChangeArrowheads="1"/>
          </p:cNvSpPr>
          <p:nvPr/>
        </p:nvSpPr>
        <p:spPr bwMode="auto">
          <a:xfrm>
            <a:off x="304800" y="2550905"/>
            <a:ext cx="8686800" cy="646331"/>
          </a:xfrm>
          <a:prstGeom prst="rect">
            <a:avLst/>
          </a:prstGeom>
          <a:solidFill>
            <a:schemeClr val="accent6">
              <a:lumMod val="20000"/>
              <a:lumOff val="80000"/>
            </a:schemeClr>
          </a:solidFill>
          <a:ln w="9525">
            <a:noFill/>
            <a:miter lim="800000"/>
            <a:headEnd/>
            <a:tailEnd/>
          </a:ln>
          <a:effectLst/>
        </p:spPr>
        <p:txBody>
          <a:bodyPr wrap="square">
            <a:spAutoFit/>
          </a:bodyPr>
          <a:lstStyle/>
          <a:p>
            <a:pPr fontAlgn="b"/>
            <a:r>
              <a:rPr lang="en-US" b="1" dirty="0" smtClean="0">
                <a:solidFill>
                  <a:srgbClr val="002060"/>
                </a:solidFill>
              </a:rPr>
              <a:t>Table 4: Generally </a:t>
            </a:r>
            <a:r>
              <a:rPr lang="en-US" b="1" dirty="0">
                <a:solidFill>
                  <a:srgbClr val="002060"/>
                </a:solidFill>
              </a:rPr>
              <a:t>speaking, do you think the country is moving in the right </a:t>
            </a:r>
          </a:p>
          <a:p>
            <a:pPr fontAlgn="b"/>
            <a:r>
              <a:rPr lang="en-US" b="1" dirty="0">
                <a:solidFill>
                  <a:srgbClr val="002060"/>
                </a:solidFill>
              </a:rPr>
              <a:t>direction, or do you think that it is moving in the wrong direction</a:t>
            </a:r>
            <a:r>
              <a:rPr lang="en-US" b="1" dirty="0" smtClean="0">
                <a:solidFill>
                  <a:srgbClr val="002060"/>
                </a:solidFill>
              </a:rPr>
              <a:t>? By ecological regions</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2BBFFCC-BF41-48E3-9081-0FD58C74E330}" type="slidenum">
              <a:rPr lang="en-US">
                <a:solidFill>
                  <a:srgbClr val="002060"/>
                </a:solidFill>
              </a:rPr>
              <a:pPr/>
              <a:t>33</a:t>
            </a:fld>
            <a:endParaRPr lang="en-US">
              <a:solidFill>
                <a:srgbClr val="002060"/>
              </a:solidFill>
            </a:endParaRPr>
          </a:p>
        </p:txBody>
      </p:sp>
      <p:sp>
        <p:nvSpPr>
          <p:cNvPr id="2" name="Rectangle 1"/>
          <p:cNvSpPr/>
          <p:nvPr/>
        </p:nvSpPr>
        <p:spPr>
          <a:xfrm>
            <a:off x="106907" y="1295400"/>
            <a:ext cx="4300023" cy="461665"/>
          </a:xfrm>
          <a:prstGeom prst="rect">
            <a:avLst/>
          </a:prstGeom>
          <a:solidFill>
            <a:schemeClr val="accent6">
              <a:lumMod val="20000"/>
              <a:lumOff val="80000"/>
            </a:schemeClr>
          </a:solidFill>
        </p:spPr>
        <p:txBody>
          <a:bodyPr wrap="none">
            <a:spAutoFit/>
          </a:bodyPr>
          <a:lstStyle/>
          <a:p>
            <a:r>
              <a:rPr lang="en-US" sz="2400" b="1" dirty="0">
                <a:solidFill>
                  <a:srgbClr val="002060"/>
                </a:solidFill>
              </a:rPr>
              <a:t>Findings: Descriptive </a:t>
            </a:r>
            <a:r>
              <a:rPr lang="en-US" sz="2400" b="1" dirty="0" smtClean="0">
                <a:solidFill>
                  <a:srgbClr val="002060"/>
                </a:solidFill>
              </a:rPr>
              <a:t>Measures</a:t>
            </a:r>
            <a:endParaRPr lang="en-US" sz="2400" b="1"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2062308786"/>
              </p:ext>
            </p:extLst>
          </p:nvPr>
        </p:nvGraphicFramePr>
        <p:xfrm>
          <a:off x="309349" y="2590800"/>
          <a:ext cx="4643651" cy="2819397"/>
        </p:xfrm>
        <a:graphic>
          <a:graphicData uri="http://schemas.openxmlformats.org/drawingml/2006/table">
            <a:tbl>
              <a:tblPr>
                <a:tableStyleId>{5DA37D80-6434-44D0-A028-1B22A696006F}</a:tableStyleId>
              </a:tblPr>
              <a:tblGrid>
                <a:gridCol w="3288888"/>
                <a:gridCol w="1354763"/>
              </a:tblGrid>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Findings </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Income </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Mean</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Median </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13,500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Mode </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12,000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Standard deviation</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8,000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Minimum</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6,000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r h="402771">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rPr>
                        <a:t>Maximum</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60,000</a:t>
                      </a:r>
                      <a:endParaRPr kumimoji="0" lang="en-US" sz="2000" b="1" i="0" u="none" strike="noStrike" cap="none" normalizeH="0" baseline="0" dirty="0" smtClean="0">
                        <a:ln>
                          <a:noFill/>
                        </a:ln>
                        <a:solidFill>
                          <a:srgbClr val="002060"/>
                        </a:solidFill>
                        <a:effectLst/>
                        <a:latin typeface="Arial" charset="0"/>
                      </a:endParaRPr>
                    </a:p>
                  </a:txBody>
                  <a:tcPr anchor="b" horzOverflow="overflow"/>
                </a:tc>
              </a:tr>
            </a:tbl>
          </a:graphicData>
        </a:graphic>
      </p:graphicFrame>
      <p:sp>
        <p:nvSpPr>
          <p:cNvPr id="8" name="Rectangle 7"/>
          <p:cNvSpPr/>
          <p:nvPr/>
        </p:nvSpPr>
        <p:spPr>
          <a:xfrm>
            <a:off x="76200" y="304800"/>
            <a:ext cx="7771038" cy="461665"/>
          </a:xfrm>
          <a:prstGeom prst="rect">
            <a:avLst/>
          </a:prstGeom>
          <a:solidFill>
            <a:schemeClr val="accent6">
              <a:lumMod val="20000"/>
              <a:lumOff val="80000"/>
            </a:schemeClr>
          </a:solidFill>
        </p:spPr>
        <p:txBody>
          <a:bodyPr wrap="none">
            <a:spAutoFit/>
          </a:bodyPr>
          <a:lstStyle/>
          <a:p>
            <a:r>
              <a:rPr lang="en-US" sz="2400" b="1" dirty="0" smtClean="0">
                <a:solidFill>
                  <a:srgbClr val="002060"/>
                </a:solidFill>
              </a:rPr>
              <a:t>Q. On an average what is your monthly income? ……………….</a:t>
            </a:r>
            <a:endParaRPr lang="en-US" sz="2400" b="1" dirty="0">
              <a:solidFill>
                <a:srgbClr val="002060"/>
              </a:solidFill>
            </a:endParaRPr>
          </a:p>
        </p:txBody>
      </p:sp>
      <p:sp>
        <p:nvSpPr>
          <p:cNvPr id="9" name="Rectangle 8"/>
          <p:cNvSpPr/>
          <p:nvPr/>
        </p:nvSpPr>
        <p:spPr>
          <a:xfrm>
            <a:off x="228600" y="1917552"/>
            <a:ext cx="7771423" cy="461665"/>
          </a:xfrm>
          <a:prstGeom prst="rect">
            <a:avLst/>
          </a:prstGeom>
          <a:solidFill>
            <a:schemeClr val="accent6">
              <a:lumMod val="20000"/>
              <a:lumOff val="80000"/>
            </a:schemeClr>
          </a:solidFill>
        </p:spPr>
        <p:txBody>
          <a:bodyPr wrap="none">
            <a:spAutoFit/>
          </a:bodyPr>
          <a:lstStyle/>
          <a:p>
            <a:r>
              <a:rPr lang="en-US" sz="2400" b="1" dirty="0" smtClean="0">
                <a:solidFill>
                  <a:srgbClr val="002060"/>
                </a:solidFill>
              </a:rPr>
              <a:t>Table: Descriptive Measures of income of people. </a:t>
            </a:r>
            <a:r>
              <a:rPr lang="en-US" sz="2400" b="1" dirty="0">
                <a:solidFill>
                  <a:srgbClr val="002060"/>
                </a:solidFill>
              </a:rPr>
              <a:t>n</a:t>
            </a:r>
            <a:r>
              <a:rPr lang="en-US" sz="2400" b="1" dirty="0" smtClean="0">
                <a:solidFill>
                  <a:srgbClr val="002060"/>
                </a:solidFill>
              </a:rPr>
              <a:t> = 3010</a:t>
            </a:r>
            <a:endParaRPr lang="en-US" sz="2400" b="1" dirty="0">
              <a:solidFill>
                <a:srgbClr val="00206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268069"/>
            <a:ext cx="5105400" cy="646331"/>
          </a:xfrm>
          <a:prstGeom prst="rect">
            <a:avLst/>
          </a:prstGeom>
          <a:solidFill>
            <a:schemeClr val="accent6">
              <a:lumMod val="20000"/>
              <a:lumOff val="80000"/>
            </a:schemeClr>
          </a:solidFill>
        </p:spPr>
        <p:txBody>
          <a:bodyPr wrap="square" rtlCol="0">
            <a:spAutoFit/>
          </a:bodyPr>
          <a:lstStyle/>
          <a:p>
            <a:pPr algn="ctr"/>
            <a:r>
              <a:rPr lang="en-US" sz="3600" b="1" dirty="0" smtClean="0">
                <a:solidFill>
                  <a:srgbClr val="C00000"/>
                </a:solidFill>
              </a:rPr>
              <a:t>Visualization of Data</a:t>
            </a:r>
            <a:endParaRPr lang="en-US" sz="3600" b="1" dirty="0">
              <a:solidFill>
                <a:srgbClr val="C00000"/>
              </a:solidFill>
            </a:endParaRPr>
          </a:p>
        </p:txBody>
      </p:sp>
      <p:sp>
        <p:nvSpPr>
          <p:cNvPr id="4" name="TextBox 3"/>
          <p:cNvSpPr txBox="1"/>
          <p:nvPr/>
        </p:nvSpPr>
        <p:spPr>
          <a:xfrm>
            <a:off x="1219200" y="1295400"/>
            <a:ext cx="6019800" cy="2677656"/>
          </a:xfrm>
          <a:prstGeom prst="rect">
            <a:avLst/>
          </a:prstGeom>
          <a:solidFill>
            <a:schemeClr val="accent6">
              <a:lumMod val="20000"/>
              <a:lumOff val="80000"/>
            </a:schemeClr>
          </a:solidFill>
        </p:spPr>
        <p:txBody>
          <a:bodyPr wrap="square" rtlCol="0">
            <a:spAutoFit/>
          </a:bodyPr>
          <a:lstStyle/>
          <a:p>
            <a:pPr marL="342900" indent="-342900">
              <a:buAutoNum type="arabicPeriod"/>
            </a:pPr>
            <a:r>
              <a:rPr lang="en-US" sz="2800" b="1" dirty="0" smtClean="0">
                <a:solidFill>
                  <a:schemeClr val="tx2">
                    <a:lumMod val="60000"/>
                    <a:lumOff val="40000"/>
                  </a:schemeClr>
                </a:solidFill>
              </a:rPr>
              <a:t>Table</a:t>
            </a:r>
          </a:p>
          <a:p>
            <a:pPr marL="342900" indent="-342900">
              <a:buAutoNum type="arabicPeriod"/>
            </a:pPr>
            <a:r>
              <a:rPr lang="en-US" sz="2800" b="1" dirty="0" smtClean="0">
                <a:solidFill>
                  <a:schemeClr val="tx2">
                    <a:lumMod val="60000"/>
                    <a:lumOff val="40000"/>
                  </a:schemeClr>
                </a:solidFill>
              </a:rPr>
              <a:t>The Bar Chart</a:t>
            </a:r>
          </a:p>
          <a:p>
            <a:pPr marL="342900" indent="-342900">
              <a:buFontTx/>
              <a:buAutoNum type="arabicPeriod"/>
            </a:pPr>
            <a:r>
              <a:rPr lang="en-US" sz="2800" b="1" dirty="0" smtClean="0">
                <a:solidFill>
                  <a:schemeClr val="tx2">
                    <a:lumMod val="60000"/>
                    <a:lumOff val="40000"/>
                  </a:schemeClr>
                </a:solidFill>
              </a:rPr>
              <a:t>The Pareto Chart</a:t>
            </a:r>
          </a:p>
          <a:p>
            <a:pPr marL="342900" indent="-342900">
              <a:buAutoNum type="arabicPeriod"/>
            </a:pPr>
            <a:r>
              <a:rPr lang="en-US" sz="2800" b="1" dirty="0" smtClean="0">
                <a:solidFill>
                  <a:schemeClr val="tx2">
                    <a:lumMod val="60000"/>
                    <a:lumOff val="40000"/>
                  </a:schemeClr>
                </a:solidFill>
              </a:rPr>
              <a:t>The Pie Chart </a:t>
            </a:r>
          </a:p>
          <a:p>
            <a:pPr marL="342900" indent="-342900">
              <a:buAutoNum type="arabicPeriod"/>
            </a:pPr>
            <a:r>
              <a:rPr lang="en-US" sz="2800" b="1" dirty="0" smtClean="0">
                <a:solidFill>
                  <a:schemeClr val="tx2">
                    <a:lumMod val="60000"/>
                    <a:lumOff val="40000"/>
                  </a:schemeClr>
                </a:solidFill>
              </a:rPr>
              <a:t>Line Chart</a:t>
            </a:r>
          </a:p>
          <a:p>
            <a:pPr marL="342900" indent="-342900">
              <a:buAutoNum type="arabicPeriod"/>
            </a:pPr>
            <a:r>
              <a:rPr lang="en-US" sz="2800" b="1" dirty="0" smtClean="0">
                <a:solidFill>
                  <a:schemeClr val="tx2">
                    <a:lumMod val="60000"/>
                    <a:lumOff val="40000"/>
                  </a:schemeClr>
                </a:solidFill>
              </a:rPr>
              <a:t>The side-by-side Bar Chart</a:t>
            </a:r>
            <a:endParaRPr lang="en-US" sz="2800" b="1"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901639167"/>
              </p:ext>
            </p:extLst>
          </p:nvPr>
        </p:nvGraphicFramePr>
        <p:xfrm>
          <a:off x="673101" y="1143000"/>
          <a:ext cx="3517899" cy="1337310"/>
        </p:xfrm>
        <a:graphic>
          <a:graphicData uri="http://schemas.openxmlformats.org/drawingml/2006/table">
            <a:tbl>
              <a:tblPr/>
              <a:tblGrid>
                <a:gridCol w="1841499"/>
                <a:gridCol w="843556"/>
                <a:gridCol w="832844"/>
              </a:tblGrid>
              <a:tr h="190500">
                <a:tc>
                  <a:txBody>
                    <a:bodyPr/>
                    <a:lstStyle/>
                    <a:p>
                      <a:pPr algn="ctr" fontAlgn="b"/>
                      <a:r>
                        <a:rPr lang="en-US" sz="1400" b="1" i="0" u="none" strike="noStrike" dirty="0">
                          <a:solidFill>
                            <a:schemeClr val="tx1"/>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chemeClr val="tx1"/>
                          </a:solidFill>
                          <a:latin typeface="Calibri"/>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chemeClr val="tx1"/>
                          </a:solidFill>
                          <a:latin typeface="Calibri"/>
                        </a:rPr>
                        <a:t>Percent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Market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75.8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dirty="0">
                          <a:solidFill>
                            <a:schemeClr val="tx1"/>
                          </a:solidFill>
                          <a:latin typeface="Calibri"/>
                        </a:rPr>
                        <a:t>Middle 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Syndicate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Regulating agency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2609309987"/>
              </p:ext>
            </p:extLst>
          </p:nvPr>
        </p:nvGraphicFramePr>
        <p:xfrm>
          <a:off x="609600" y="762000"/>
          <a:ext cx="6477000" cy="283845"/>
        </p:xfrm>
        <a:graphic>
          <a:graphicData uri="http://schemas.openxmlformats.org/drawingml/2006/table">
            <a:tbl>
              <a:tblPr/>
              <a:tblGrid>
                <a:gridCol w="6477000"/>
              </a:tblGrid>
              <a:tr h="190500">
                <a:tc>
                  <a:txBody>
                    <a:bodyPr/>
                    <a:lstStyle/>
                    <a:p>
                      <a:pPr algn="l" fontAlgn="b"/>
                      <a:r>
                        <a:rPr lang="en-US" sz="1800" b="0" i="0" u="none" strike="noStrike" dirty="0" smtClean="0">
                          <a:solidFill>
                            <a:schemeClr val="tx1"/>
                          </a:solidFill>
                          <a:latin typeface="Calibri"/>
                        </a:rPr>
                        <a:t>Table 5: Who </a:t>
                      </a:r>
                      <a:r>
                        <a:rPr lang="en-US" sz="1800" b="0" i="0" u="none" strike="noStrike" dirty="0">
                          <a:solidFill>
                            <a:schemeClr val="tx1"/>
                          </a:solidFill>
                          <a:latin typeface="Calibri"/>
                        </a:rPr>
                        <a:t>determines the price of your product?</a:t>
                      </a:r>
                    </a:p>
                  </a:txBody>
                  <a:tcPr marL="9525" marR="9525" marT="9525" marB="0" anchor="b">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707683525"/>
              </p:ext>
            </p:extLst>
          </p:nvPr>
        </p:nvGraphicFramePr>
        <p:xfrm>
          <a:off x="762000" y="228600"/>
          <a:ext cx="2667000" cy="375285"/>
        </p:xfrm>
        <a:graphic>
          <a:graphicData uri="http://schemas.openxmlformats.org/drawingml/2006/table">
            <a:tbl>
              <a:tblPr/>
              <a:tblGrid>
                <a:gridCol w="2667000"/>
              </a:tblGrid>
              <a:tr h="190500">
                <a:tc>
                  <a:txBody>
                    <a:bodyPr/>
                    <a:lstStyle/>
                    <a:p>
                      <a:pPr algn="l" fontAlgn="b"/>
                      <a:r>
                        <a:rPr lang="en-US" sz="2400" b="1" i="0" u="none" strike="noStrike" dirty="0" smtClean="0">
                          <a:solidFill>
                            <a:srgbClr val="C00000"/>
                          </a:solidFill>
                          <a:latin typeface="Calibri"/>
                        </a:rPr>
                        <a:t>The</a:t>
                      </a:r>
                      <a:r>
                        <a:rPr lang="en-US" sz="2400" b="1" i="0" u="none" strike="noStrike" baseline="0" dirty="0" smtClean="0">
                          <a:solidFill>
                            <a:srgbClr val="C00000"/>
                          </a:solidFill>
                          <a:latin typeface="Calibri"/>
                        </a:rPr>
                        <a:t> Bar Chart</a:t>
                      </a:r>
                      <a:endParaRPr lang="en-US" sz="2400" b="1" i="0" u="none" strike="noStrike" dirty="0">
                        <a:solidFill>
                          <a:srgbClr val="C00000"/>
                        </a:solidFill>
                        <a:latin typeface="Calibri"/>
                      </a:endParaRPr>
                    </a:p>
                  </a:txBody>
                  <a:tcPr marL="9525" marR="9525" marT="9525" marB="0" anchor="b">
                    <a:lnL>
                      <a:noFill/>
                    </a:lnL>
                    <a:lnR>
                      <a:noFill/>
                    </a:lnR>
                    <a:lnT>
                      <a:noFill/>
                    </a:lnT>
                    <a:lnB>
                      <a:noFill/>
                    </a:lnB>
                    <a:solidFill>
                      <a:schemeClr val="accent6">
                        <a:lumMod val="20000"/>
                        <a:lumOff val="80000"/>
                      </a:schemeClr>
                    </a:solidFill>
                  </a:tcPr>
                </a:tc>
              </a:tr>
            </a:tbl>
          </a:graphicData>
        </a:graphic>
      </p:graphicFrame>
      <p:graphicFrame>
        <p:nvGraphicFramePr>
          <p:cNvPr id="5" name="Chart 4"/>
          <p:cNvGraphicFramePr/>
          <p:nvPr/>
        </p:nvGraphicFramePr>
        <p:xfrm>
          <a:off x="533400" y="3276600"/>
          <a:ext cx="71628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979997612"/>
              </p:ext>
            </p:extLst>
          </p:nvPr>
        </p:nvGraphicFramePr>
        <p:xfrm>
          <a:off x="762000" y="2916555"/>
          <a:ext cx="7239000" cy="283845"/>
        </p:xfrm>
        <a:graphic>
          <a:graphicData uri="http://schemas.openxmlformats.org/drawingml/2006/table">
            <a:tbl>
              <a:tblPr/>
              <a:tblGrid>
                <a:gridCol w="7239000"/>
              </a:tblGrid>
              <a:tr h="190500">
                <a:tc>
                  <a:txBody>
                    <a:bodyPr/>
                    <a:lstStyle/>
                    <a:p>
                      <a:pPr algn="ctr" fontAlgn="b"/>
                      <a:r>
                        <a:rPr lang="en-US" sz="1800" b="0" i="0" u="none" strike="noStrike" dirty="0" smtClean="0">
                          <a:solidFill>
                            <a:schemeClr val="tx1"/>
                          </a:solidFill>
                          <a:latin typeface="Calibri"/>
                        </a:rPr>
                        <a:t>Figure 1: Who </a:t>
                      </a:r>
                      <a:r>
                        <a:rPr lang="en-US" sz="1800" b="0" i="0" u="none" strike="noStrike" dirty="0">
                          <a:solidFill>
                            <a:schemeClr val="tx1"/>
                          </a:solidFill>
                          <a:latin typeface="Calibri"/>
                        </a:rPr>
                        <a:t>determines the price of your product</a:t>
                      </a:r>
                      <a:r>
                        <a:rPr lang="en-US" sz="1800" b="0" i="0" u="none" strike="noStrike" dirty="0" smtClean="0">
                          <a:solidFill>
                            <a:schemeClr val="tx1"/>
                          </a:solidFill>
                          <a:latin typeface="Calibri"/>
                        </a:rPr>
                        <a:t>? [Base = 1023]</a:t>
                      </a:r>
                      <a:endParaRPr lang="en-US" sz="1800" b="0" i="0" u="none" strike="noStrike" dirty="0">
                        <a:solidFill>
                          <a:schemeClr val="tx1"/>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580889381"/>
              </p:ext>
            </p:extLst>
          </p:nvPr>
        </p:nvGraphicFramePr>
        <p:xfrm>
          <a:off x="673101" y="1143000"/>
          <a:ext cx="3517899" cy="1337310"/>
        </p:xfrm>
        <a:graphic>
          <a:graphicData uri="http://schemas.openxmlformats.org/drawingml/2006/table">
            <a:tbl>
              <a:tblPr/>
              <a:tblGrid>
                <a:gridCol w="1804496"/>
                <a:gridCol w="880559"/>
                <a:gridCol w="832844"/>
              </a:tblGrid>
              <a:tr h="190500">
                <a:tc>
                  <a:txBody>
                    <a:bodyPr/>
                    <a:lstStyle/>
                    <a:p>
                      <a:pPr algn="ctr" fontAlgn="b"/>
                      <a:r>
                        <a:rPr lang="en-US" sz="1400" b="1" i="0" u="none" strike="noStrike" dirty="0">
                          <a:solidFill>
                            <a:schemeClr val="tx1"/>
                          </a:solidFill>
                          <a:latin typeface="Calibri"/>
                        </a:rPr>
                        <a:t> </a:t>
                      </a:r>
                      <a:r>
                        <a:rPr lang="en-US" sz="1400" b="1" i="0" u="none" strike="noStrike" dirty="0" smtClean="0">
                          <a:solidFill>
                            <a:schemeClr val="tx1"/>
                          </a:solidFill>
                          <a:latin typeface="Calibri"/>
                        </a:rPr>
                        <a:t> </a:t>
                      </a:r>
                      <a:endParaRPr lang="en-US" sz="1400" b="1"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chemeClr val="tx1"/>
                          </a:solidFill>
                          <a:latin typeface="Calibri"/>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chemeClr val="tx1"/>
                          </a:solidFill>
                          <a:latin typeface="Calibri"/>
                        </a:rPr>
                        <a:t>Percent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Market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75.8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dirty="0">
                          <a:solidFill>
                            <a:schemeClr val="tx1"/>
                          </a:solidFill>
                          <a:latin typeface="Calibri"/>
                        </a:rPr>
                        <a:t>Middle 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Syndicate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Regulating agency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xmlns="" val="1528535613"/>
              </p:ext>
            </p:extLst>
          </p:nvPr>
        </p:nvGraphicFramePr>
        <p:xfrm>
          <a:off x="609600" y="762000"/>
          <a:ext cx="6934200" cy="283845"/>
        </p:xfrm>
        <a:graphic>
          <a:graphicData uri="http://schemas.openxmlformats.org/drawingml/2006/table">
            <a:tbl>
              <a:tblPr/>
              <a:tblGrid>
                <a:gridCol w="6934200"/>
              </a:tblGrid>
              <a:tr h="190500">
                <a:tc>
                  <a:txBody>
                    <a:bodyPr/>
                    <a:lstStyle/>
                    <a:p>
                      <a:pPr algn="l" fontAlgn="b"/>
                      <a:r>
                        <a:rPr lang="en-US" sz="1800" b="0" i="0" u="none" strike="noStrike" dirty="0" smtClean="0">
                          <a:solidFill>
                            <a:schemeClr val="tx1"/>
                          </a:solidFill>
                          <a:latin typeface="Calibri"/>
                        </a:rPr>
                        <a:t>Table </a:t>
                      </a:r>
                      <a:r>
                        <a:rPr lang="en-US" sz="1800" b="0" i="0" u="none" strike="noStrike" baseline="0" dirty="0" smtClean="0">
                          <a:solidFill>
                            <a:schemeClr val="tx1"/>
                          </a:solidFill>
                          <a:latin typeface="Calibri"/>
                        </a:rPr>
                        <a:t>6: </a:t>
                      </a:r>
                      <a:r>
                        <a:rPr lang="en-US" sz="1800" b="0" i="0" u="none" strike="noStrike" dirty="0" smtClean="0">
                          <a:solidFill>
                            <a:schemeClr val="tx1"/>
                          </a:solidFill>
                          <a:latin typeface="Calibri"/>
                        </a:rPr>
                        <a:t> </a:t>
                      </a:r>
                      <a:r>
                        <a:rPr lang="en-US" sz="1800" b="0" i="0" u="none" strike="noStrike" dirty="0">
                          <a:solidFill>
                            <a:schemeClr val="tx1"/>
                          </a:solidFill>
                          <a:latin typeface="Calibri"/>
                        </a:rPr>
                        <a:t>Who determines the price of your product?</a:t>
                      </a:r>
                    </a:p>
                  </a:txBody>
                  <a:tcPr marL="9525" marR="9525" marT="9525" marB="0" anchor="b">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2487001283"/>
              </p:ext>
            </p:extLst>
          </p:nvPr>
        </p:nvGraphicFramePr>
        <p:xfrm>
          <a:off x="762000" y="228600"/>
          <a:ext cx="2667000" cy="375285"/>
        </p:xfrm>
        <a:graphic>
          <a:graphicData uri="http://schemas.openxmlformats.org/drawingml/2006/table">
            <a:tbl>
              <a:tblPr/>
              <a:tblGrid>
                <a:gridCol w="2667000"/>
              </a:tblGrid>
              <a:tr h="190500">
                <a:tc>
                  <a:txBody>
                    <a:bodyPr/>
                    <a:lstStyle/>
                    <a:p>
                      <a:pPr algn="l" fontAlgn="b"/>
                      <a:r>
                        <a:rPr lang="en-US" sz="2400" b="1" i="0" u="none" strike="noStrike" dirty="0" smtClean="0">
                          <a:solidFill>
                            <a:srgbClr val="C00000"/>
                          </a:solidFill>
                          <a:latin typeface="Calibri"/>
                        </a:rPr>
                        <a:t>The</a:t>
                      </a:r>
                      <a:r>
                        <a:rPr lang="en-US" sz="2400" b="1" i="0" u="none" strike="noStrike" baseline="0" dirty="0" smtClean="0">
                          <a:solidFill>
                            <a:srgbClr val="C00000"/>
                          </a:solidFill>
                          <a:latin typeface="Calibri"/>
                        </a:rPr>
                        <a:t> Pie Chart</a:t>
                      </a:r>
                      <a:endParaRPr lang="en-US" sz="2400" b="1" i="0" u="none" strike="noStrike" dirty="0">
                        <a:solidFill>
                          <a:srgbClr val="C00000"/>
                        </a:solidFill>
                        <a:latin typeface="Calibri"/>
                      </a:endParaRPr>
                    </a:p>
                  </a:txBody>
                  <a:tcPr marL="9525" marR="9525" marT="9525" marB="0" anchor="b">
                    <a:lnL>
                      <a:noFill/>
                    </a:lnL>
                    <a:lnR>
                      <a:noFill/>
                    </a:lnR>
                    <a:lnT>
                      <a:noFill/>
                    </a:lnT>
                    <a:lnB>
                      <a:noFill/>
                    </a:lnB>
                    <a:solidFill>
                      <a:schemeClr val="accent6">
                        <a:lumMod val="20000"/>
                        <a:lumOff val="80000"/>
                      </a:schemeClr>
                    </a:solidFill>
                  </a:tcPr>
                </a:tc>
              </a:tr>
            </a:tbl>
          </a:graphicData>
        </a:graphic>
      </p:graphicFrame>
      <p:graphicFrame>
        <p:nvGraphicFramePr>
          <p:cNvPr id="6" name="Chart 5"/>
          <p:cNvGraphicFramePr/>
          <p:nvPr>
            <p:extLst>
              <p:ext uri="{D42A27DB-BD31-4B8C-83A1-F6EECF244321}">
                <p14:modId xmlns:p14="http://schemas.microsoft.com/office/powerpoint/2010/main" xmlns="" val="3260450438"/>
              </p:ext>
            </p:extLst>
          </p:nvPr>
        </p:nvGraphicFramePr>
        <p:xfrm>
          <a:off x="685800" y="3581400"/>
          <a:ext cx="609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51182069"/>
              </p:ext>
            </p:extLst>
          </p:nvPr>
        </p:nvGraphicFramePr>
        <p:xfrm>
          <a:off x="76200" y="3145155"/>
          <a:ext cx="7239000" cy="283845"/>
        </p:xfrm>
        <a:graphic>
          <a:graphicData uri="http://schemas.openxmlformats.org/drawingml/2006/table">
            <a:tbl>
              <a:tblPr/>
              <a:tblGrid>
                <a:gridCol w="7239000"/>
              </a:tblGrid>
              <a:tr h="190500">
                <a:tc>
                  <a:txBody>
                    <a:bodyPr/>
                    <a:lstStyle/>
                    <a:p>
                      <a:pPr algn="ctr" fontAlgn="b"/>
                      <a:r>
                        <a:rPr lang="en-US" sz="1800" b="0" i="0" u="none" strike="noStrike" dirty="0" smtClean="0">
                          <a:solidFill>
                            <a:schemeClr val="tx1"/>
                          </a:solidFill>
                          <a:latin typeface="Calibri"/>
                        </a:rPr>
                        <a:t>Figure</a:t>
                      </a:r>
                      <a:r>
                        <a:rPr lang="en-US" sz="1800" b="0" i="0" u="none" strike="noStrike" baseline="0" dirty="0" smtClean="0">
                          <a:solidFill>
                            <a:schemeClr val="tx1"/>
                          </a:solidFill>
                          <a:latin typeface="Calibri"/>
                        </a:rPr>
                        <a:t> 2: </a:t>
                      </a:r>
                      <a:r>
                        <a:rPr lang="en-US" sz="1800" b="0" i="0" u="none" strike="noStrike" dirty="0" smtClean="0">
                          <a:solidFill>
                            <a:schemeClr val="tx1"/>
                          </a:solidFill>
                          <a:latin typeface="Calibri"/>
                        </a:rPr>
                        <a:t>Who </a:t>
                      </a:r>
                      <a:r>
                        <a:rPr lang="en-US" sz="1800" b="0" i="0" u="none" strike="noStrike" dirty="0">
                          <a:solidFill>
                            <a:schemeClr val="tx1"/>
                          </a:solidFill>
                          <a:latin typeface="Calibri"/>
                        </a:rPr>
                        <a:t>determines the price of your product</a:t>
                      </a:r>
                      <a:r>
                        <a:rPr lang="en-US" sz="1800" b="0" i="0" u="none" strike="noStrike" dirty="0" smtClean="0">
                          <a:solidFill>
                            <a:schemeClr val="tx1"/>
                          </a:solidFill>
                          <a:latin typeface="Calibri"/>
                        </a:rPr>
                        <a:t>? [Base = 1023]</a:t>
                      </a:r>
                      <a:endParaRPr lang="en-US" sz="1800" b="0" i="0" u="none" strike="noStrike" dirty="0">
                        <a:solidFill>
                          <a:schemeClr val="tx1"/>
                        </a:solidFill>
                        <a:latin typeface="Calibri"/>
                      </a:endParaRPr>
                    </a:p>
                  </a:txBody>
                  <a:tcPr marL="9525" marR="9525" marT="9525" marB="0" anchor="b">
                    <a:lnL>
                      <a:noFill/>
                    </a:lnL>
                    <a:lnR>
                      <a:noFill/>
                    </a:lnR>
                    <a:lnT>
                      <a:noFill/>
                    </a:lnT>
                    <a:lnB>
                      <a:noFill/>
                    </a:lnB>
                  </a:tcPr>
                </a:tc>
              </a:tr>
            </a:tbl>
          </a:graphicData>
        </a:graphic>
      </p:graphicFrame>
      <p:sp>
        <p:nvSpPr>
          <p:cNvPr id="5" name="TextBox 4"/>
          <p:cNvSpPr txBox="1"/>
          <p:nvPr/>
        </p:nvSpPr>
        <p:spPr>
          <a:xfrm>
            <a:off x="5791200" y="228600"/>
            <a:ext cx="3200400" cy="2308324"/>
          </a:xfrm>
          <a:prstGeom prst="rect">
            <a:avLst/>
          </a:prstGeom>
          <a:solidFill>
            <a:schemeClr val="accent3">
              <a:lumMod val="20000"/>
              <a:lumOff val="80000"/>
            </a:schemeClr>
          </a:solidFill>
        </p:spPr>
        <p:txBody>
          <a:bodyPr wrap="square" rtlCol="0">
            <a:spAutoFit/>
          </a:bodyPr>
          <a:lstStyle/>
          <a:p>
            <a:r>
              <a:rPr lang="en-US" b="1" dirty="0" smtClean="0">
                <a:solidFill>
                  <a:schemeClr val="accent2"/>
                </a:solidFill>
              </a:rPr>
              <a:t>Note: </a:t>
            </a:r>
          </a:p>
          <a:p>
            <a:r>
              <a:rPr lang="en-US" b="1" dirty="0" smtClean="0">
                <a:solidFill>
                  <a:schemeClr val="accent2"/>
                </a:solidFill>
              </a:rPr>
              <a:t>To visualize the findings in pie chart, the sum of finding should be exactly 100. </a:t>
            </a:r>
          </a:p>
          <a:p>
            <a:endParaRPr lang="en-US" b="1" dirty="0">
              <a:solidFill>
                <a:schemeClr val="accent2"/>
              </a:solidFill>
            </a:endParaRPr>
          </a:p>
          <a:p>
            <a:r>
              <a:rPr lang="en-US" b="1" dirty="0" smtClean="0">
                <a:solidFill>
                  <a:schemeClr val="accent2"/>
                </a:solidFill>
              </a:rPr>
              <a:t>Number of categories of response should not be more. It is good for up to 6 categories.</a:t>
            </a:r>
            <a:endParaRPr lang="en-US"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73101" y="1143000"/>
          <a:ext cx="3517899" cy="1337310"/>
        </p:xfrm>
        <a:graphic>
          <a:graphicData uri="http://schemas.openxmlformats.org/drawingml/2006/table">
            <a:tbl>
              <a:tblPr/>
              <a:tblGrid>
                <a:gridCol w="1804496"/>
                <a:gridCol w="880559"/>
                <a:gridCol w="832844"/>
              </a:tblGrid>
              <a:tr h="190500">
                <a:tc>
                  <a:txBody>
                    <a:bodyPr/>
                    <a:lstStyle/>
                    <a:p>
                      <a:pPr algn="ctr" fontAlgn="b"/>
                      <a:r>
                        <a:rPr lang="en-US" sz="1400" b="1" i="0" u="none" strike="noStrike" dirty="0">
                          <a:solidFill>
                            <a:schemeClr val="tx1"/>
                          </a:solidFill>
                          <a:latin typeface="Calibri"/>
                        </a:rPr>
                        <a:t> </a:t>
                      </a:r>
                      <a:r>
                        <a:rPr lang="en-US" sz="1400" b="1" i="0" u="none" strike="noStrike" dirty="0" smtClean="0">
                          <a:solidFill>
                            <a:schemeClr val="tx1"/>
                          </a:solidFill>
                          <a:latin typeface="Calibri"/>
                        </a:rPr>
                        <a:t> </a:t>
                      </a:r>
                      <a:endParaRPr lang="en-US" sz="1400" b="1" i="0" u="none" strike="noStrike" dirty="0">
                        <a:solidFill>
                          <a:schemeClr val="tx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chemeClr val="tx1"/>
                          </a:solidFill>
                          <a:latin typeface="Calibri"/>
                        </a:rPr>
                        <a:t>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chemeClr val="tx1"/>
                          </a:solidFill>
                          <a:latin typeface="Calibri"/>
                        </a:rPr>
                        <a:t>Percent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Market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75.8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dirty="0">
                          <a:solidFill>
                            <a:schemeClr val="tx1"/>
                          </a:solidFill>
                          <a:latin typeface="Calibri"/>
                        </a:rPr>
                        <a:t>Middle men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Syndicate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Regulating agency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400" b="1" i="0" u="none" strike="noStrike">
                          <a:solidFill>
                            <a:schemeClr val="tx1"/>
                          </a:solidFill>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chemeClr val="tx1"/>
                          </a:solidFill>
                          <a:latin typeface="Calibri"/>
                        </a:rPr>
                        <a:t>1023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chemeClr val="tx1"/>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nvPr>
        </p:nvGraphicFramePr>
        <p:xfrm>
          <a:off x="609600" y="762000"/>
          <a:ext cx="6934200" cy="283845"/>
        </p:xfrm>
        <a:graphic>
          <a:graphicData uri="http://schemas.openxmlformats.org/drawingml/2006/table">
            <a:tbl>
              <a:tblPr/>
              <a:tblGrid>
                <a:gridCol w="6934200"/>
              </a:tblGrid>
              <a:tr h="190500">
                <a:tc>
                  <a:txBody>
                    <a:bodyPr/>
                    <a:lstStyle/>
                    <a:p>
                      <a:pPr algn="l" fontAlgn="b"/>
                      <a:r>
                        <a:rPr lang="en-US" sz="1800" b="0" i="0" u="none" strike="noStrike" dirty="0" smtClean="0">
                          <a:solidFill>
                            <a:schemeClr val="tx1"/>
                          </a:solidFill>
                          <a:latin typeface="Calibri"/>
                        </a:rPr>
                        <a:t>Table </a:t>
                      </a:r>
                      <a:r>
                        <a:rPr lang="en-US" sz="1800" b="0" i="0" u="none" strike="noStrike" baseline="0" dirty="0" smtClean="0">
                          <a:solidFill>
                            <a:schemeClr val="tx1"/>
                          </a:solidFill>
                          <a:latin typeface="Calibri"/>
                        </a:rPr>
                        <a:t>6: </a:t>
                      </a:r>
                      <a:r>
                        <a:rPr lang="en-US" sz="1800" b="0" i="0" u="none" strike="noStrike" dirty="0" smtClean="0">
                          <a:solidFill>
                            <a:schemeClr val="tx1"/>
                          </a:solidFill>
                          <a:latin typeface="Calibri"/>
                        </a:rPr>
                        <a:t> </a:t>
                      </a:r>
                      <a:r>
                        <a:rPr lang="en-US" sz="1800" b="0" i="0" u="none" strike="noStrike" dirty="0">
                          <a:solidFill>
                            <a:schemeClr val="tx1"/>
                          </a:solidFill>
                          <a:latin typeface="Calibri"/>
                        </a:rPr>
                        <a:t>Who determines the price of your product?</a:t>
                      </a:r>
                    </a:p>
                  </a:txBody>
                  <a:tcPr marL="9525" marR="9525" marT="9525" marB="0" anchor="b">
                    <a:lnL>
                      <a:noFill/>
                    </a:lnL>
                    <a:lnR>
                      <a:noFill/>
                    </a:lnR>
                    <a:lnT>
                      <a:noFill/>
                    </a:lnT>
                    <a:lnB>
                      <a:noFill/>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124314281"/>
              </p:ext>
            </p:extLst>
          </p:nvPr>
        </p:nvGraphicFramePr>
        <p:xfrm>
          <a:off x="762000" y="228600"/>
          <a:ext cx="2667000" cy="375285"/>
        </p:xfrm>
        <a:graphic>
          <a:graphicData uri="http://schemas.openxmlformats.org/drawingml/2006/table">
            <a:tbl>
              <a:tblPr/>
              <a:tblGrid>
                <a:gridCol w="2667000"/>
              </a:tblGrid>
              <a:tr h="190500">
                <a:tc>
                  <a:txBody>
                    <a:bodyPr/>
                    <a:lstStyle/>
                    <a:p>
                      <a:pPr algn="l" fontAlgn="b"/>
                      <a:r>
                        <a:rPr lang="en-US" sz="2400" b="1" i="0" u="none" strike="noStrike" dirty="0" smtClean="0">
                          <a:solidFill>
                            <a:srgbClr val="C00000"/>
                          </a:solidFill>
                          <a:latin typeface="Calibri"/>
                        </a:rPr>
                        <a:t>The</a:t>
                      </a:r>
                      <a:r>
                        <a:rPr lang="en-US" sz="2400" b="1" i="0" u="none" strike="noStrike" baseline="0" dirty="0" smtClean="0">
                          <a:solidFill>
                            <a:srgbClr val="C00000"/>
                          </a:solidFill>
                          <a:latin typeface="Calibri"/>
                        </a:rPr>
                        <a:t> line Chart</a:t>
                      </a:r>
                      <a:endParaRPr lang="en-US" sz="2400" b="1" i="0" u="none" strike="noStrike" dirty="0">
                        <a:solidFill>
                          <a:srgbClr val="C00000"/>
                        </a:solidFill>
                        <a:latin typeface="Calibri"/>
                      </a:endParaRPr>
                    </a:p>
                  </a:txBody>
                  <a:tcPr marL="9525" marR="9525" marT="9525" marB="0" anchor="b">
                    <a:lnL>
                      <a:noFill/>
                    </a:lnL>
                    <a:lnR>
                      <a:noFill/>
                    </a:lnR>
                    <a:lnT>
                      <a:noFill/>
                    </a:lnT>
                    <a:lnB>
                      <a:noFill/>
                    </a:lnB>
                    <a:solidFill>
                      <a:schemeClr val="accent6">
                        <a:lumMod val="20000"/>
                        <a:lumOff val="80000"/>
                      </a:schemeClr>
                    </a:solidFill>
                  </a:tcPr>
                </a:tc>
              </a:tr>
            </a:tbl>
          </a:graphicData>
        </a:graphic>
      </p:graphicFrame>
      <p:graphicFrame>
        <p:nvGraphicFramePr>
          <p:cNvPr id="7" name="Table 6"/>
          <p:cNvGraphicFramePr>
            <a:graphicFrameLocks noGrp="1"/>
          </p:cNvGraphicFramePr>
          <p:nvPr>
            <p:extLst/>
          </p:nvPr>
        </p:nvGraphicFramePr>
        <p:xfrm>
          <a:off x="1371600" y="3145155"/>
          <a:ext cx="7239000" cy="283845"/>
        </p:xfrm>
        <a:graphic>
          <a:graphicData uri="http://schemas.openxmlformats.org/drawingml/2006/table">
            <a:tbl>
              <a:tblPr/>
              <a:tblGrid>
                <a:gridCol w="7239000"/>
              </a:tblGrid>
              <a:tr h="190500">
                <a:tc>
                  <a:txBody>
                    <a:bodyPr/>
                    <a:lstStyle/>
                    <a:p>
                      <a:pPr algn="ctr" fontAlgn="b"/>
                      <a:r>
                        <a:rPr lang="en-US" sz="1800" b="0" i="0" u="none" strike="noStrike" dirty="0" smtClean="0">
                          <a:solidFill>
                            <a:schemeClr val="tx1"/>
                          </a:solidFill>
                          <a:latin typeface="Calibri"/>
                        </a:rPr>
                        <a:t>Figure</a:t>
                      </a:r>
                      <a:r>
                        <a:rPr lang="en-US" sz="1800" b="0" i="0" u="none" strike="noStrike" baseline="0" dirty="0" smtClean="0">
                          <a:solidFill>
                            <a:schemeClr val="tx1"/>
                          </a:solidFill>
                          <a:latin typeface="Calibri"/>
                        </a:rPr>
                        <a:t> 2: </a:t>
                      </a:r>
                      <a:r>
                        <a:rPr lang="en-US" sz="1800" b="0" i="0" u="none" strike="noStrike" dirty="0" smtClean="0">
                          <a:solidFill>
                            <a:schemeClr val="tx1"/>
                          </a:solidFill>
                          <a:latin typeface="Calibri"/>
                        </a:rPr>
                        <a:t>Who </a:t>
                      </a:r>
                      <a:r>
                        <a:rPr lang="en-US" sz="1800" b="0" i="0" u="none" strike="noStrike" dirty="0">
                          <a:solidFill>
                            <a:schemeClr val="tx1"/>
                          </a:solidFill>
                          <a:latin typeface="Calibri"/>
                        </a:rPr>
                        <a:t>determines the price of your product</a:t>
                      </a:r>
                      <a:r>
                        <a:rPr lang="en-US" sz="1800" b="0" i="0" u="none" strike="noStrike" dirty="0" smtClean="0">
                          <a:solidFill>
                            <a:schemeClr val="tx1"/>
                          </a:solidFill>
                          <a:latin typeface="Calibri"/>
                        </a:rPr>
                        <a:t>? [Base = 1023]</a:t>
                      </a:r>
                      <a:endParaRPr lang="en-US" sz="1800" b="0" i="0" u="none" strike="noStrike" dirty="0">
                        <a:solidFill>
                          <a:schemeClr val="tx1"/>
                        </a:solidFill>
                        <a:latin typeface="Calibri"/>
                      </a:endParaRPr>
                    </a:p>
                  </a:txBody>
                  <a:tcPr marL="9525" marR="9525" marT="9525" marB="0" anchor="b">
                    <a:lnL>
                      <a:noFill/>
                    </a:lnL>
                    <a:lnR>
                      <a:noFill/>
                    </a:lnR>
                    <a:lnT>
                      <a:noFill/>
                    </a:lnT>
                    <a:lnB>
                      <a:noFill/>
                    </a:lnB>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xmlns="" val="166448169"/>
              </p:ext>
            </p:extLst>
          </p:nvPr>
        </p:nvGraphicFramePr>
        <p:xfrm>
          <a:off x="1676400" y="3581400"/>
          <a:ext cx="6477000" cy="30480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5791200" y="228600"/>
            <a:ext cx="3200400" cy="2585323"/>
          </a:xfrm>
          <a:prstGeom prst="rect">
            <a:avLst/>
          </a:prstGeom>
          <a:solidFill>
            <a:schemeClr val="accent3">
              <a:lumMod val="20000"/>
              <a:lumOff val="80000"/>
            </a:schemeClr>
          </a:solidFill>
        </p:spPr>
        <p:txBody>
          <a:bodyPr wrap="square" rtlCol="0">
            <a:spAutoFit/>
          </a:bodyPr>
          <a:lstStyle/>
          <a:p>
            <a:r>
              <a:rPr lang="en-US" b="1" dirty="0" smtClean="0">
                <a:solidFill>
                  <a:schemeClr val="accent2"/>
                </a:solidFill>
              </a:rPr>
              <a:t>Note: </a:t>
            </a:r>
          </a:p>
          <a:p>
            <a:r>
              <a:rPr lang="en-US" b="1" dirty="0" smtClean="0">
                <a:solidFill>
                  <a:schemeClr val="accent2"/>
                </a:solidFill>
              </a:rPr>
              <a:t>It is good to present the findings in line chart  to show the findings over a period of time</a:t>
            </a:r>
          </a:p>
          <a:p>
            <a:endParaRPr lang="en-US" b="1" dirty="0">
              <a:solidFill>
                <a:schemeClr val="accent2"/>
              </a:solidFill>
            </a:endParaRPr>
          </a:p>
          <a:p>
            <a:r>
              <a:rPr lang="en-US" b="1" dirty="0" smtClean="0">
                <a:solidFill>
                  <a:schemeClr val="accent2"/>
                </a:solidFill>
              </a:rPr>
              <a:t>If the order of response have meaning the line chart is good to visualize.</a:t>
            </a:r>
            <a:endParaRPr lang="en-US" b="1" dirty="0">
              <a:solidFill>
                <a:schemeClr val="accent2"/>
              </a:solidFill>
            </a:endParaRPr>
          </a:p>
        </p:txBody>
      </p:sp>
    </p:spTree>
    <p:extLst>
      <p:ext uri="{BB962C8B-B14F-4D97-AF65-F5344CB8AC3E}">
        <p14:creationId xmlns:p14="http://schemas.microsoft.com/office/powerpoint/2010/main" xmlns="" val="249255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301087" y="4028364"/>
          <a:ext cx="73914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1447800" y="990600"/>
          <a:ext cx="7391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364463408"/>
              </p:ext>
            </p:extLst>
          </p:nvPr>
        </p:nvGraphicFramePr>
        <p:xfrm>
          <a:off x="2209800" y="630555"/>
          <a:ext cx="6477000" cy="283845"/>
        </p:xfrm>
        <a:graphic>
          <a:graphicData uri="http://schemas.openxmlformats.org/drawingml/2006/table">
            <a:tbl>
              <a:tblPr/>
              <a:tblGrid>
                <a:gridCol w="6477000"/>
              </a:tblGrid>
              <a:tr h="190500">
                <a:tc>
                  <a:txBody>
                    <a:bodyPr/>
                    <a:lstStyle/>
                    <a:p>
                      <a:pPr algn="l" fontAlgn="b"/>
                      <a:r>
                        <a:rPr lang="en-US" sz="1800" b="0" i="0" u="none" strike="noStrike" dirty="0" smtClean="0">
                          <a:solidFill>
                            <a:schemeClr val="tx1"/>
                          </a:solidFill>
                          <a:latin typeface="Calibri"/>
                        </a:rPr>
                        <a:t>Figure 3: Who </a:t>
                      </a:r>
                      <a:r>
                        <a:rPr lang="en-US" sz="1800" b="0" i="0" u="none" strike="noStrike" dirty="0">
                          <a:solidFill>
                            <a:schemeClr val="tx1"/>
                          </a:solidFill>
                          <a:latin typeface="Calibri"/>
                        </a:rPr>
                        <a:t>determines the price of your product</a:t>
                      </a:r>
                      <a:r>
                        <a:rPr lang="en-US" sz="1800" b="0" i="0" u="none" strike="noStrike" dirty="0" smtClean="0">
                          <a:solidFill>
                            <a:schemeClr val="tx1"/>
                          </a:solidFill>
                          <a:latin typeface="Calibri"/>
                        </a:rPr>
                        <a:t>? [Base= 1023]</a:t>
                      </a:r>
                      <a:endParaRPr lang="en-US" sz="1800" b="0" i="0" u="none" strike="noStrike" dirty="0">
                        <a:solidFill>
                          <a:schemeClr val="tx1"/>
                        </a:solidFill>
                        <a:latin typeface="Calibri"/>
                      </a:endParaRPr>
                    </a:p>
                  </a:txBody>
                  <a:tcPr marL="9525" marR="9525" marT="9525" marB="0" anchor="b">
                    <a:lnL>
                      <a:noFill/>
                    </a:lnL>
                    <a:lnR>
                      <a:noFill/>
                    </a:lnR>
                    <a:lnT>
                      <a:noFill/>
                    </a:lnT>
                    <a:lnB>
                      <a:noFill/>
                    </a:lnB>
                  </a:tcPr>
                </a:tc>
              </a:tr>
            </a:tbl>
          </a:graphicData>
        </a:graphic>
      </p:graphicFrame>
      <p:sp>
        <p:nvSpPr>
          <p:cNvPr id="8" name="TextBox 7"/>
          <p:cNvSpPr txBox="1"/>
          <p:nvPr/>
        </p:nvSpPr>
        <p:spPr>
          <a:xfrm>
            <a:off x="0" y="0"/>
            <a:ext cx="6172200" cy="461665"/>
          </a:xfrm>
          <a:prstGeom prst="rect">
            <a:avLst/>
          </a:prstGeom>
          <a:solidFill>
            <a:schemeClr val="accent6">
              <a:lumMod val="20000"/>
              <a:lumOff val="80000"/>
            </a:schemeClr>
          </a:solidFill>
        </p:spPr>
        <p:txBody>
          <a:bodyPr wrap="square" rtlCol="0">
            <a:spAutoFit/>
          </a:bodyPr>
          <a:lstStyle/>
          <a:p>
            <a:r>
              <a:rPr lang="en-US" sz="2400" b="1" dirty="0" smtClean="0">
                <a:solidFill>
                  <a:srgbClr val="C00000"/>
                </a:solidFill>
              </a:rPr>
              <a:t>Difference between Bar and Pareto Chart</a:t>
            </a:r>
            <a:endParaRPr lang="en-US" sz="2400" b="1" dirty="0">
              <a:solidFill>
                <a:srgbClr val="C00000"/>
              </a:solidFill>
            </a:endParaRPr>
          </a:p>
        </p:txBody>
      </p:sp>
      <p:sp>
        <p:nvSpPr>
          <p:cNvPr id="10" name="Rectangle 9"/>
          <p:cNvSpPr/>
          <p:nvPr/>
        </p:nvSpPr>
        <p:spPr>
          <a:xfrm>
            <a:off x="76200" y="1219200"/>
            <a:ext cx="1219200" cy="457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Bar Chart</a:t>
            </a:r>
            <a:endParaRPr lang="en-US" b="1" dirty="0">
              <a:solidFill>
                <a:srgbClr val="FF0000"/>
              </a:solidFill>
            </a:endParaRPr>
          </a:p>
        </p:txBody>
      </p:sp>
      <p:sp>
        <p:nvSpPr>
          <p:cNvPr id="11" name="Rectangle 10"/>
          <p:cNvSpPr/>
          <p:nvPr/>
        </p:nvSpPr>
        <p:spPr>
          <a:xfrm>
            <a:off x="0" y="3733800"/>
            <a:ext cx="1676400" cy="457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rPr>
              <a:t>Pareto  Chart</a:t>
            </a:r>
            <a:endParaRPr lang="en-US"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xmlns="" val="1929336432"/>
              </p:ext>
            </p:extLst>
          </p:nvPr>
        </p:nvGraphicFramePr>
        <p:xfrm>
          <a:off x="152400" y="3352800"/>
          <a:ext cx="8763000"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609600" y="2895600"/>
            <a:ext cx="4419600" cy="400110"/>
          </a:xfrm>
          <a:prstGeom prst="rect">
            <a:avLst/>
          </a:prstGeom>
          <a:solidFill>
            <a:schemeClr val="accent6">
              <a:lumMod val="20000"/>
              <a:lumOff val="80000"/>
            </a:schemeClr>
          </a:solidFill>
        </p:spPr>
        <p:txBody>
          <a:bodyPr wrap="square" rtlCol="0">
            <a:spAutoFit/>
          </a:bodyPr>
          <a:lstStyle/>
          <a:p>
            <a:r>
              <a:rPr lang="en-US" sz="2000" b="1" dirty="0" smtClean="0">
                <a:solidFill>
                  <a:srgbClr val="C00000"/>
                </a:solidFill>
              </a:rPr>
              <a:t>The Side-by-Side Bar Chart</a:t>
            </a:r>
            <a:endParaRPr lang="en-US" sz="2000" b="1" dirty="0">
              <a:solidFill>
                <a:srgbClr val="C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xmlns="" val="1087752081"/>
              </p:ext>
            </p:extLst>
          </p:nvPr>
        </p:nvGraphicFramePr>
        <p:xfrm>
          <a:off x="533400" y="449580"/>
          <a:ext cx="7848600" cy="2217420"/>
        </p:xfrm>
        <a:graphic>
          <a:graphicData uri="http://schemas.openxmlformats.org/drawingml/2006/table">
            <a:tbl>
              <a:tblPr/>
              <a:tblGrid>
                <a:gridCol w="2108579"/>
                <a:gridCol w="1030861"/>
                <a:gridCol w="1569720"/>
                <a:gridCol w="1569720"/>
                <a:gridCol w="1569720"/>
              </a:tblGrid>
              <a:tr h="190500">
                <a:tc>
                  <a:txBody>
                    <a:bodyPr/>
                    <a:lstStyle/>
                    <a:p>
                      <a:pPr algn="ctr" fontAlgn="b"/>
                      <a:r>
                        <a:rPr lang="en-US" sz="1800" b="1" i="0" u="none" strike="noStrike" dirty="0">
                          <a:solidFill>
                            <a:schemeClr val="tx1"/>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chemeClr val="tx1"/>
                          </a:solidFill>
                          <a:latin typeface="Calibri"/>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800" b="1" i="0" u="none" strike="noStrike" dirty="0">
                          <a:solidFill>
                            <a:schemeClr val="tx1"/>
                          </a:solidFill>
                          <a:latin typeface="Calibri"/>
                        </a:rPr>
                        <a:t>Scale of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71500">
                <a:tc>
                  <a:txBody>
                    <a:bodyPr/>
                    <a:lstStyle/>
                    <a:p>
                      <a:pPr algn="ctr" fontAlgn="b"/>
                      <a:r>
                        <a:rPr lang="en-US" sz="1800" b="1" i="0" u="none" strike="noStrike">
                          <a:solidFill>
                            <a:schemeClr val="tx1"/>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tx1"/>
                          </a:solidFill>
                          <a:latin typeface="Calibri"/>
                        </a:rPr>
                        <a:t>All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tx1"/>
                          </a:solidFill>
                          <a:latin typeface="Calibri"/>
                        </a:rPr>
                        <a:t>Micro Scale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chemeClr val="tx1"/>
                          </a:solidFill>
                          <a:latin typeface="Calibri"/>
                        </a:rPr>
                        <a:t>Small Scale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chemeClr val="tx1"/>
                          </a:solidFill>
                          <a:latin typeface="Calibri"/>
                        </a:rPr>
                        <a:t>Medium Scale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030">
                <a:tc>
                  <a:txBody>
                    <a:bodyPr/>
                    <a:lstStyle/>
                    <a:p>
                      <a:pPr algn="ctr" fontAlgn="b"/>
                      <a:r>
                        <a:rPr lang="en-US" sz="1800" b="1" i="0" u="none" strike="noStrike">
                          <a:solidFill>
                            <a:schemeClr val="tx1"/>
                          </a:solidFill>
                          <a:latin typeface="Calibri"/>
                        </a:rPr>
                        <a:t>Market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1" i="0" u="none" strike="noStrike">
                          <a:solidFill>
                            <a:schemeClr val="tx1"/>
                          </a:solidFill>
                          <a:latin typeface="Calibri"/>
                        </a:rPr>
                        <a:t>Middle men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1" i="0" u="none" strike="noStrike">
                          <a:solidFill>
                            <a:schemeClr val="tx1"/>
                          </a:solidFill>
                          <a:latin typeface="Calibri"/>
                        </a:rPr>
                        <a:t>Syndicate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1" i="0" u="none" strike="noStrike">
                          <a:solidFill>
                            <a:schemeClr val="tx1"/>
                          </a:solidFill>
                          <a:latin typeface="Calibri"/>
                        </a:rPr>
                        <a:t>Regulating agency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1" i="0" u="none" strike="noStrike">
                          <a:solidFill>
                            <a:schemeClr val="tx1"/>
                          </a:solidFill>
                          <a:latin typeface="Calibri"/>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chemeClr val="tx1"/>
                          </a:solidFill>
                          <a:latin typeface="Calibri"/>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chemeClr val="tx1"/>
                          </a:solidFill>
                          <a:latin typeface="Calibri"/>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225397147"/>
              </p:ext>
            </p:extLst>
          </p:nvPr>
        </p:nvGraphicFramePr>
        <p:xfrm>
          <a:off x="381000" y="87970"/>
          <a:ext cx="8458200" cy="283845"/>
        </p:xfrm>
        <a:graphic>
          <a:graphicData uri="http://schemas.openxmlformats.org/drawingml/2006/table">
            <a:tbl>
              <a:tblPr/>
              <a:tblGrid>
                <a:gridCol w="8458200"/>
              </a:tblGrid>
              <a:tr h="190500">
                <a:tc>
                  <a:txBody>
                    <a:bodyPr/>
                    <a:lstStyle/>
                    <a:p>
                      <a:pPr algn="l" fontAlgn="b"/>
                      <a:r>
                        <a:rPr lang="en-US" sz="1800" b="1" i="0" u="none" strike="noStrike" dirty="0" smtClean="0">
                          <a:solidFill>
                            <a:schemeClr val="tx1"/>
                          </a:solidFill>
                          <a:latin typeface="Calibri"/>
                        </a:rPr>
                        <a:t>Table</a:t>
                      </a:r>
                      <a:r>
                        <a:rPr lang="en-US" sz="1800" b="1" i="0" u="none" strike="noStrike" baseline="0" dirty="0" smtClean="0">
                          <a:solidFill>
                            <a:schemeClr val="tx1"/>
                          </a:solidFill>
                          <a:latin typeface="Calibri"/>
                        </a:rPr>
                        <a:t> 7: </a:t>
                      </a:r>
                      <a:r>
                        <a:rPr lang="en-US" sz="1800" b="1" i="0" u="none" strike="noStrike" dirty="0" smtClean="0">
                          <a:solidFill>
                            <a:schemeClr val="tx1"/>
                          </a:solidFill>
                          <a:latin typeface="Calibri"/>
                        </a:rPr>
                        <a:t>Who </a:t>
                      </a:r>
                      <a:r>
                        <a:rPr lang="en-US" sz="1800" b="1" i="0" u="none" strike="noStrike" dirty="0">
                          <a:solidFill>
                            <a:schemeClr val="tx1"/>
                          </a:solidFill>
                          <a:latin typeface="Calibri"/>
                        </a:rPr>
                        <a:t>determines the price of your product</a:t>
                      </a:r>
                      <a:r>
                        <a:rPr lang="en-US" sz="1800" b="1" i="0" u="none" strike="noStrike" dirty="0" smtClean="0">
                          <a:solidFill>
                            <a:schemeClr val="tx1"/>
                          </a:solidFill>
                          <a:latin typeface="Calibri"/>
                        </a:rPr>
                        <a:t>? By scale of business</a:t>
                      </a:r>
                      <a:r>
                        <a:rPr lang="en-US" sz="1800" b="1" i="0" u="none" strike="noStrike" baseline="0" dirty="0" smtClean="0">
                          <a:solidFill>
                            <a:schemeClr val="tx1"/>
                          </a:solidFill>
                          <a:latin typeface="Calibri"/>
                        </a:rPr>
                        <a:t> </a:t>
                      </a:r>
                      <a:r>
                        <a:rPr lang="en-US" sz="1800" b="1" i="0" u="none" strike="noStrike" dirty="0" smtClean="0">
                          <a:solidFill>
                            <a:schemeClr val="tx1"/>
                          </a:solidFill>
                          <a:latin typeface="Calibri"/>
                        </a:rPr>
                        <a:t>[Base= 1023]</a:t>
                      </a:r>
                      <a:endParaRPr lang="en-US" sz="1800" b="1" i="0" u="none" strike="noStrike" dirty="0">
                        <a:solidFill>
                          <a:schemeClr val="tx1"/>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91600" cy="1200329"/>
          </a:xfrm>
          <a:prstGeom prst="rect">
            <a:avLst/>
          </a:prstGeom>
          <a:solidFill>
            <a:schemeClr val="accent3">
              <a:lumMod val="20000"/>
              <a:lumOff val="80000"/>
            </a:schemeClr>
          </a:solidFill>
        </p:spPr>
        <p:txBody>
          <a:bodyPr wrap="square">
            <a:spAutoFit/>
          </a:bodyPr>
          <a:lstStyle/>
          <a:p>
            <a:pPr lvl="0" algn="just"/>
            <a:r>
              <a:rPr lang="en-US" sz="2400" b="1" dirty="0">
                <a:solidFill>
                  <a:srgbClr val="C00000"/>
                </a:solidFill>
              </a:rPr>
              <a:t>Descriptive </a:t>
            </a:r>
            <a:r>
              <a:rPr lang="en-US" sz="2400" b="1" dirty="0" smtClean="0">
                <a:solidFill>
                  <a:srgbClr val="C00000"/>
                </a:solidFill>
              </a:rPr>
              <a:t>Statistics</a:t>
            </a:r>
            <a:r>
              <a:rPr lang="en-US" sz="2400" b="1" dirty="0">
                <a:solidFill>
                  <a:srgbClr val="C00000"/>
                </a:solidFill>
              </a:rPr>
              <a:t>: </a:t>
            </a:r>
            <a:r>
              <a:rPr lang="en-US" sz="2400" b="1" dirty="0" smtClean="0">
                <a:solidFill>
                  <a:schemeClr val="accent1"/>
                </a:solidFill>
              </a:rPr>
              <a:t>It involves the collection, presentation, summarization and description of data so that the data can be more easily comprehend.     </a:t>
            </a:r>
            <a:endParaRPr lang="en-US" sz="2400" b="1" dirty="0">
              <a:solidFill>
                <a:schemeClr val="accent1"/>
              </a:solidFill>
            </a:endParaRPr>
          </a:p>
        </p:txBody>
      </p:sp>
      <p:sp>
        <p:nvSpPr>
          <p:cNvPr id="3" name="Rectangle 2"/>
          <p:cNvSpPr/>
          <p:nvPr/>
        </p:nvSpPr>
        <p:spPr>
          <a:xfrm>
            <a:off x="228600" y="1905000"/>
            <a:ext cx="8763000" cy="830997"/>
          </a:xfrm>
          <a:prstGeom prst="rect">
            <a:avLst/>
          </a:prstGeom>
          <a:solidFill>
            <a:schemeClr val="accent3">
              <a:lumMod val="20000"/>
              <a:lumOff val="80000"/>
            </a:schemeClr>
          </a:solidFill>
        </p:spPr>
        <p:txBody>
          <a:bodyPr wrap="square">
            <a:spAutoFit/>
          </a:bodyPr>
          <a:lstStyle/>
          <a:p>
            <a:pPr lvl="0" algn="just"/>
            <a:r>
              <a:rPr lang="en-US" sz="2400" b="1" dirty="0">
                <a:solidFill>
                  <a:srgbClr val="C00000"/>
                </a:solidFill>
              </a:rPr>
              <a:t>Inferential </a:t>
            </a:r>
            <a:r>
              <a:rPr lang="en-US" sz="2400" b="1" dirty="0" smtClean="0">
                <a:solidFill>
                  <a:srgbClr val="C00000"/>
                </a:solidFill>
              </a:rPr>
              <a:t>Statistics: </a:t>
            </a:r>
            <a:r>
              <a:rPr lang="en-US" sz="2400" b="1" dirty="0" smtClean="0">
                <a:solidFill>
                  <a:schemeClr val="accent1"/>
                </a:solidFill>
              </a:rPr>
              <a:t>It is used to infer or predict population parameters from sample measures.</a:t>
            </a:r>
            <a:endParaRPr lang="en-US" sz="2400" b="1" dirty="0">
              <a:solidFill>
                <a:schemeClr val="accent1"/>
              </a:solidFill>
            </a:endParaRPr>
          </a:p>
        </p:txBody>
      </p:sp>
      <p:pic>
        <p:nvPicPr>
          <p:cNvPr id="4" name="Picture 3" descr="The concept of sampling"/>
          <p:cNvPicPr>
            <a:picLocks noChangeAspect="1" noChangeArrowheads="1"/>
          </p:cNvPicPr>
          <p:nvPr/>
        </p:nvPicPr>
        <p:blipFill>
          <a:blip r:embed="rId2">
            <a:lum bright="-10000"/>
          </a:blip>
          <a:srcRect/>
          <a:stretch>
            <a:fillRect/>
          </a:stretch>
        </p:blipFill>
        <p:spPr>
          <a:xfrm>
            <a:off x="228600" y="2971800"/>
            <a:ext cx="8686800" cy="3505200"/>
          </a:xfrm>
          <a:prstGeom prst="rect">
            <a:avLst/>
          </a:prstGeo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416314"/>
            <a:ext cx="7239000" cy="1323439"/>
          </a:xfrm>
          <a:prstGeom prst="rect">
            <a:avLst/>
          </a:prstGeom>
          <a:solidFill>
            <a:schemeClr val="accent6">
              <a:lumMod val="20000"/>
              <a:lumOff val="80000"/>
            </a:schemeClr>
          </a:solidFill>
        </p:spPr>
        <p:txBody>
          <a:bodyPr wrap="square" rtlCol="0">
            <a:spAutoFit/>
          </a:bodyPr>
          <a:lstStyle/>
          <a:p>
            <a:pPr algn="ctr"/>
            <a:r>
              <a:rPr lang="en-US" sz="4000" b="1" dirty="0" smtClean="0">
                <a:solidFill>
                  <a:srgbClr val="FF0000"/>
                </a:solidFill>
              </a:rPr>
              <a:t>Overall Reflection of the Session</a:t>
            </a:r>
          </a:p>
          <a:p>
            <a:pPr algn="ctr"/>
            <a:r>
              <a:rPr lang="en-US" sz="4000" b="1" dirty="0" smtClean="0">
                <a:solidFill>
                  <a:srgbClr val="FF0000"/>
                </a:solidFill>
              </a:rPr>
              <a:t>Questions-Answers </a:t>
            </a:r>
            <a:endParaRPr lang="en-US" sz="4000" b="1" dirty="0">
              <a:solidFill>
                <a:srgbClr val="FF0000"/>
              </a:solidFill>
            </a:endParaRPr>
          </a:p>
        </p:txBody>
      </p:sp>
    </p:spTree>
    <p:extLst>
      <p:ext uri="{BB962C8B-B14F-4D97-AF65-F5344CB8AC3E}">
        <p14:creationId xmlns:p14="http://schemas.microsoft.com/office/powerpoint/2010/main" xmlns="" val="2958174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639" y="23884"/>
            <a:ext cx="4301755" cy="523220"/>
          </a:xfrm>
          <a:prstGeom prst="rect">
            <a:avLst/>
          </a:prstGeom>
          <a:solidFill>
            <a:schemeClr val="accent3">
              <a:lumMod val="20000"/>
              <a:lumOff val="80000"/>
            </a:schemeClr>
          </a:solidFill>
        </p:spPr>
        <p:txBody>
          <a:bodyPr wrap="none">
            <a:spAutoFit/>
          </a:bodyPr>
          <a:lstStyle/>
          <a:p>
            <a:r>
              <a:rPr lang="en-US" sz="2800" b="1" dirty="0">
                <a:solidFill>
                  <a:schemeClr val="accent2"/>
                </a:solidFill>
              </a:rPr>
              <a:t>Types of </a:t>
            </a:r>
            <a:r>
              <a:rPr lang="en-US" sz="2800" b="1" dirty="0" smtClean="0">
                <a:solidFill>
                  <a:schemeClr val="accent2"/>
                </a:solidFill>
              </a:rPr>
              <a:t>Variables and Data</a:t>
            </a:r>
            <a:endParaRPr lang="en-US" sz="2800" b="1" dirty="0">
              <a:solidFill>
                <a:schemeClr val="accent2"/>
              </a:solidFill>
            </a:endParaRPr>
          </a:p>
        </p:txBody>
      </p:sp>
      <p:sp>
        <p:nvSpPr>
          <p:cNvPr id="3" name="Rectangle 2"/>
          <p:cNvSpPr/>
          <p:nvPr/>
        </p:nvSpPr>
        <p:spPr>
          <a:xfrm>
            <a:off x="266699" y="575608"/>
            <a:ext cx="8686800" cy="1938992"/>
          </a:xfrm>
          <a:prstGeom prst="rect">
            <a:avLst/>
          </a:prstGeom>
          <a:solidFill>
            <a:schemeClr val="accent3">
              <a:lumMod val="20000"/>
              <a:lumOff val="80000"/>
            </a:schemeClr>
          </a:solidFill>
        </p:spPr>
        <p:txBody>
          <a:bodyPr wrap="square">
            <a:spAutoFit/>
          </a:bodyPr>
          <a:lstStyle/>
          <a:p>
            <a:pPr algn="just"/>
            <a:r>
              <a:rPr lang="en-US" sz="2000" b="1" dirty="0" smtClean="0">
                <a:solidFill>
                  <a:schemeClr val="accent2"/>
                </a:solidFill>
              </a:rPr>
              <a:t>Variable: </a:t>
            </a:r>
            <a:r>
              <a:rPr lang="en-US" sz="2000" b="1" dirty="0" smtClean="0">
                <a:solidFill>
                  <a:schemeClr val="accent1"/>
                </a:solidFill>
              </a:rPr>
              <a:t>A variable is a characteristics or attributes of an item or individual which is varied in nature from item to item or person to person. </a:t>
            </a:r>
          </a:p>
          <a:p>
            <a:pPr algn="just"/>
            <a:endParaRPr lang="en-US" sz="2000" b="1" dirty="0" smtClean="0">
              <a:solidFill>
                <a:schemeClr val="accent1"/>
              </a:solidFill>
            </a:endParaRPr>
          </a:p>
          <a:p>
            <a:pPr algn="just"/>
            <a:r>
              <a:rPr lang="en-US" sz="2000" b="1" dirty="0" smtClean="0">
                <a:solidFill>
                  <a:schemeClr val="accent2"/>
                </a:solidFill>
              </a:rPr>
              <a:t>Data</a:t>
            </a:r>
            <a:r>
              <a:rPr lang="en-US" sz="2000" b="1" dirty="0">
                <a:solidFill>
                  <a:schemeClr val="accent2"/>
                </a:solidFill>
              </a:rPr>
              <a:t>: </a:t>
            </a:r>
            <a:r>
              <a:rPr lang="en-US" sz="2000" b="1" dirty="0" smtClean="0">
                <a:solidFill>
                  <a:schemeClr val="accent1"/>
                </a:solidFill>
              </a:rPr>
              <a:t>Collected response or information under variable for the study </a:t>
            </a:r>
            <a:r>
              <a:rPr lang="en-US" sz="2000" b="1" dirty="0">
                <a:solidFill>
                  <a:schemeClr val="accent1"/>
                </a:solidFill>
              </a:rPr>
              <a:t>is called </a:t>
            </a:r>
            <a:r>
              <a:rPr lang="en-US" sz="2000" b="1" dirty="0" smtClean="0">
                <a:solidFill>
                  <a:schemeClr val="accent1"/>
                </a:solidFill>
              </a:rPr>
              <a:t>data</a:t>
            </a:r>
            <a:endParaRPr lang="en-US" sz="2000" b="1" dirty="0"/>
          </a:p>
          <a:p>
            <a:pPr algn="just"/>
            <a:r>
              <a:rPr lang="en-US" sz="2000" b="1" dirty="0" smtClean="0"/>
              <a:t>Note that data </a:t>
            </a:r>
            <a:r>
              <a:rPr lang="en-US" sz="2000" b="1" dirty="0"/>
              <a:t>are always associated with </a:t>
            </a:r>
            <a:r>
              <a:rPr lang="en-US" sz="2000" b="1" dirty="0" smtClean="0"/>
              <a:t>variable</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xmlns="" val="3525883976"/>
              </p:ext>
            </p:extLst>
          </p:nvPr>
        </p:nvGraphicFramePr>
        <p:xfrm>
          <a:off x="609601" y="3200399"/>
          <a:ext cx="3941792" cy="2438400"/>
        </p:xfrm>
        <a:graphic>
          <a:graphicData uri="http://schemas.openxmlformats.org/drawingml/2006/table">
            <a:tbl>
              <a:tblPr>
                <a:tableStyleId>{69C7853C-536D-4A76-A0AE-DD22124D55A5}</a:tableStyleId>
              </a:tblPr>
              <a:tblGrid>
                <a:gridCol w="1092304"/>
                <a:gridCol w="1424744"/>
                <a:gridCol w="1424744"/>
              </a:tblGrid>
              <a:tr h="152400">
                <a:tc>
                  <a:txBody>
                    <a:bodyPr/>
                    <a:lstStyle/>
                    <a:p>
                      <a:pPr marL="0" marR="0" algn="just">
                        <a:spcBef>
                          <a:spcPts val="0"/>
                        </a:spcBef>
                        <a:spcAft>
                          <a:spcPts val="0"/>
                        </a:spcAft>
                      </a:pPr>
                      <a:r>
                        <a:rPr lang="en-US" sz="2000" dirty="0"/>
                        <a:t>Age </a:t>
                      </a:r>
                      <a:endParaRPr lang="en-US" sz="2000" dirty="0">
                        <a:latin typeface="Calibri"/>
                        <a:ea typeface="Calibri"/>
                        <a:cs typeface="Mangal"/>
                      </a:endParaRPr>
                    </a:p>
                  </a:txBody>
                  <a:tcPr marL="68580" marR="68580" marT="0" marB="0"/>
                </a:tc>
                <a:tc>
                  <a:txBody>
                    <a:bodyPr/>
                    <a:lstStyle/>
                    <a:p>
                      <a:pPr marL="0" marR="0" algn="just">
                        <a:spcBef>
                          <a:spcPts val="0"/>
                        </a:spcBef>
                        <a:spcAft>
                          <a:spcPts val="0"/>
                        </a:spcAft>
                      </a:pPr>
                      <a:r>
                        <a:rPr lang="en-US" sz="2000"/>
                        <a:t>Gender </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smtClean="0"/>
                        <a:t>Code for Gender</a:t>
                      </a:r>
                      <a:endParaRPr lang="en-US" sz="2000" dirty="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dirty="0"/>
                        <a:t>35</a:t>
                      </a:r>
                      <a:endParaRPr lang="en-US" sz="2000" dirty="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Male </a:t>
                      </a:r>
                      <a:endParaRPr lang="en-US" sz="2000" dirty="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1</a:t>
                      </a:r>
                      <a:endParaRPr lang="en-US" sz="2000" dirty="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a:t>45</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a:t>Female </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2</a:t>
                      </a:r>
                      <a:endParaRPr lang="en-US" sz="2000" dirty="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a:t>23</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a:t>Female </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a:t>2</a:t>
                      </a:r>
                      <a:endParaRPr lang="en-US" sz="200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a:t>68</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Male </a:t>
                      </a:r>
                      <a:endParaRPr lang="en-US" sz="2000" dirty="0">
                        <a:latin typeface="Calibri"/>
                        <a:ea typeface="Calibri"/>
                        <a:cs typeface="Mangal"/>
                      </a:endParaRPr>
                    </a:p>
                  </a:txBody>
                  <a:tcPr marL="68580" marR="68580" marT="0" marB="0"/>
                </a:tc>
                <a:tc>
                  <a:txBody>
                    <a:bodyPr/>
                    <a:lstStyle/>
                    <a:p>
                      <a:pPr marL="0" marR="0" algn="just">
                        <a:spcBef>
                          <a:spcPts val="0"/>
                        </a:spcBef>
                        <a:spcAft>
                          <a:spcPts val="0"/>
                        </a:spcAft>
                      </a:pPr>
                      <a:r>
                        <a:rPr lang="en-US" sz="2000"/>
                        <a:t>1</a:t>
                      </a:r>
                      <a:endParaRPr lang="en-US" sz="200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a:t>23</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a:t>Male </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a:t>1</a:t>
                      </a:r>
                      <a:endParaRPr lang="en-US" sz="2000">
                        <a:latin typeface="Calibri"/>
                        <a:ea typeface="Calibri"/>
                        <a:cs typeface="Mangal"/>
                      </a:endParaRPr>
                    </a:p>
                  </a:txBody>
                  <a:tcPr marL="68580" marR="68580" marT="0" marB="0"/>
                </a:tc>
              </a:tr>
              <a:tr h="250371">
                <a:tc>
                  <a:txBody>
                    <a:bodyPr/>
                    <a:lstStyle/>
                    <a:p>
                      <a:pPr marL="0" marR="0" algn="just">
                        <a:spcBef>
                          <a:spcPts val="0"/>
                        </a:spcBef>
                        <a:spcAft>
                          <a:spcPts val="0"/>
                        </a:spcAft>
                      </a:pPr>
                      <a:r>
                        <a:rPr lang="en-US" sz="2000"/>
                        <a:t>55</a:t>
                      </a:r>
                      <a:endParaRPr lang="en-US" sz="200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Female </a:t>
                      </a:r>
                      <a:endParaRPr lang="en-US" sz="2000" dirty="0">
                        <a:latin typeface="Calibri"/>
                        <a:ea typeface="Calibri"/>
                        <a:cs typeface="Mangal"/>
                      </a:endParaRPr>
                    </a:p>
                  </a:txBody>
                  <a:tcPr marL="68580" marR="68580" marT="0" marB="0"/>
                </a:tc>
                <a:tc>
                  <a:txBody>
                    <a:bodyPr/>
                    <a:lstStyle/>
                    <a:p>
                      <a:pPr marL="0" marR="0" algn="just">
                        <a:spcBef>
                          <a:spcPts val="0"/>
                        </a:spcBef>
                        <a:spcAft>
                          <a:spcPts val="0"/>
                        </a:spcAft>
                      </a:pPr>
                      <a:r>
                        <a:rPr lang="en-US" sz="2000" dirty="0"/>
                        <a:t>2</a:t>
                      </a:r>
                      <a:endParaRPr lang="en-US" sz="2000" dirty="0">
                        <a:latin typeface="Calibri"/>
                        <a:ea typeface="Calibri"/>
                        <a:cs typeface="Mangal"/>
                      </a:endParaRPr>
                    </a:p>
                  </a:txBody>
                  <a:tcPr marL="68580" marR="68580" marT="0" marB="0"/>
                </a:tc>
              </a:tr>
            </a:tbl>
          </a:graphicData>
        </a:graphic>
      </p:graphicFrame>
      <p:sp>
        <p:nvSpPr>
          <p:cNvPr id="1025" name="Rectangle 1"/>
          <p:cNvSpPr>
            <a:spLocks noChangeArrowheads="1"/>
          </p:cNvSpPr>
          <p:nvPr/>
        </p:nvSpPr>
        <p:spPr bwMode="auto">
          <a:xfrm>
            <a:off x="316172" y="2637876"/>
            <a:ext cx="1828800" cy="400110"/>
          </a:xfrm>
          <a:prstGeom prst="rect">
            <a:avLst/>
          </a:prstGeom>
          <a:solidFill>
            <a:schemeClr val="accent1">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b="1" dirty="0">
                <a:solidFill>
                  <a:schemeClr val="accent2"/>
                </a:solidFill>
              </a:rPr>
              <a:t>For example: </a:t>
            </a:r>
          </a:p>
        </p:txBody>
      </p:sp>
      <p:sp>
        <p:nvSpPr>
          <p:cNvPr id="6" name="Rectangle 5"/>
          <p:cNvSpPr/>
          <p:nvPr/>
        </p:nvSpPr>
        <p:spPr>
          <a:xfrm>
            <a:off x="4800600" y="2737353"/>
            <a:ext cx="3733800" cy="1015663"/>
          </a:xfrm>
          <a:prstGeom prst="rect">
            <a:avLst/>
          </a:prstGeom>
          <a:solidFill>
            <a:schemeClr val="accent3">
              <a:lumMod val="20000"/>
              <a:lumOff val="80000"/>
            </a:schemeClr>
          </a:solidFill>
        </p:spPr>
        <p:txBody>
          <a:bodyPr wrap="square">
            <a:spAutoFit/>
          </a:bodyPr>
          <a:lstStyle/>
          <a:p>
            <a:r>
              <a:rPr lang="en-US" sz="2000" dirty="0" smtClean="0">
                <a:solidFill>
                  <a:srgbClr val="FF0000"/>
                </a:solidFill>
              </a:rPr>
              <a:t>Age </a:t>
            </a:r>
            <a:r>
              <a:rPr lang="en-US" sz="2000" dirty="0">
                <a:solidFill>
                  <a:srgbClr val="FF0000"/>
                </a:solidFill>
              </a:rPr>
              <a:t>is called variable and </a:t>
            </a:r>
            <a:r>
              <a:rPr lang="en-US" sz="2000" dirty="0" smtClean="0">
                <a:solidFill>
                  <a:srgbClr val="FF0000"/>
                </a:solidFill>
              </a:rPr>
              <a:t>responses under </a:t>
            </a:r>
            <a:r>
              <a:rPr lang="en-US" sz="2000" dirty="0">
                <a:solidFill>
                  <a:srgbClr val="FF0000"/>
                </a:solidFill>
              </a:rPr>
              <a:t>age are called data.</a:t>
            </a:r>
          </a:p>
        </p:txBody>
      </p:sp>
      <p:sp>
        <p:nvSpPr>
          <p:cNvPr id="7" name="Rectangle 6"/>
          <p:cNvSpPr/>
          <p:nvPr/>
        </p:nvSpPr>
        <p:spPr>
          <a:xfrm>
            <a:off x="304799" y="5842337"/>
            <a:ext cx="8648699" cy="1015663"/>
          </a:xfrm>
          <a:prstGeom prst="rect">
            <a:avLst/>
          </a:prstGeom>
          <a:solidFill>
            <a:schemeClr val="accent3">
              <a:lumMod val="20000"/>
              <a:lumOff val="80000"/>
            </a:schemeClr>
          </a:solidFill>
        </p:spPr>
        <p:txBody>
          <a:bodyPr wrap="square">
            <a:spAutoFit/>
          </a:bodyPr>
          <a:lstStyle/>
          <a:p>
            <a:r>
              <a:rPr lang="en-US" sz="2000" b="1" dirty="0">
                <a:solidFill>
                  <a:srgbClr val="FF0000"/>
                </a:solidFill>
              </a:rPr>
              <a:t>Note that</a:t>
            </a:r>
            <a:r>
              <a:rPr lang="en-US" sz="2000" b="1" dirty="0"/>
              <a:t>: Single value is called data </a:t>
            </a:r>
            <a:r>
              <a:rPr lang="en-US" sz="2000" b="1" dirty="0" smtClean="0"/>
              <a:t>point or datum </a:t>
            </a:r>
            <a:r>
              <a:rPr lang="en-US" sz="2000" b="1" dirty="0"/>
              <a:t>and collection of data is called </a:t>
            </a:r>
            <a:r>
              <a:rPr lang="en-US" sz="2000" b="1" dirty="0" smtClean="0"/>
              <a:t>data </a:t>
            </a:r>
            <a:r>
              <a:rPr lang="en-US" sz="2000" b="1" dirty="0"/>
              <a:t>set. Statistical analysis will be used only in data set to draw </a:t>
            </a:r>
            <a:r>
              <a:rPr lang="en-US" sz="2000" b="1" dirty="0" smtClean="0"/>
              <a:t>conclusion</a:t>
            </a:r>
            <a:endParaRPr lang="en-US" sz="2000" b="1" dirty="0"/>
          </a:p>
        </p:txBody>
      </p:sp>
      <p:sp>
        <p:nvSpPr>
          <p:cNvPr id="8" name="Rectangle 7"/>
          <p:cNvSpPr/>
          <p:nvPr/>
        </p:nvSpPr>
        <p:spPr>
          <a:xfrm>
            <a:off x="4953000" y="4016514"/>
            <a:ext cx="3276600" cy="1015663"/>
          </a:xfrm>
          <a:prstGeom prst="rect">
            <a:avLst/>
          </a:prstGeom>
          <a:solidFill>
            <a:schemeClr val="accent3">
              <a:lumMod val="20000"/>
              <a:lumOff val="80000"/>
            </a:schemeClr>
          </a:solidFill>
        </p:spPr>
        <p:txBody>
          <a:bodyPr wrap="square">
            <a:spAutoFit/>
          </a:bodyPr>
          <a:lstStyle/>
          <a:p>
            <a:r>
              <a:rPr lang="en-US" sz="2000" dirty="0" smtClean="0">
                <a:solidFill>
                  <a:srgbClr val="FF0000"/>
                </a:solidFill>
              </a:rPr>
              <a:t>Gender is </a:t>
            </a:r>
            <a:r>
              <a:rPr lang="en-US" sz="2000" dirty="0">
                <a:solidFill>
                  <a:srgbClr val="FF0000"/>
                </a:solidFill>
              </a:rPr>
              <a:t>called variable and </a:t>
            </a:r>
            <a:r>
              <a:rPr lang="en-US" sz="2000" dirty="0" smtClean="0">
                <a:solidFill>
                  <a:srgbClr val="FF0000"/>
                </a:solidFill>
              </a:rPr>
              <a:t>responses under gender are </a:t>
            </a:r>
            <a:r>
              <a:rPr lang="en-US" sz="2000" dirty="0">
                <a:solidFill>
                  <a:srgbClr val="FF0000"/>
                </a:solidFill>
              </a:rPr>
              <a:t>called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1631216"/>
          </a:xfrm>
          <a:prstGeom prst="rect">
            <a:avLst/>
          </a:prstGeom>
          <a:solidFill>
            <a:schemeClr val="accent3">
              <a:lumMod val="20000"/>
              <a:lumOff val="80000"/>
            </a:schemeClr>
          </a:solidFill>
        </p:spPr>
        <p:txBody>
          <a:bodyPr wrap="square">
            <a:spAutoFit/>
          </a:bodyPr>
          <a:lstStyle/>
          <a:p>
            <a:pPr lvl="0" algn="just"/>
            <a:r>
              <a:rPr lang="en-US" sz="2000" b="1" dirty="0">
                <a:solidFill>
                  <a:srgbClr val="C00000"/>
                </a:solidFill>
              </a:rPr>
              <a:t>Categorical </a:t>
            </a:r>
            <a:r>
              <a:rPr lang="en-US" sz="2000" b="1" dirty="0" smtClean="0">
                <a:solidFill>
                  <a:srgbClr val="C00000"/>
                </a:solidFill>
              </a:rPr>
              <a:t>Data and Variables</a:t>
            </a:r>
            <a:r>
              <a:rPr lang="en-US" sz="2000" b="1" dirty="0">
                <a:solidFill>
                  <a:srgbClr val="C00000"/>
                </a:solidFill>
              </a:rPr>
              <a:t>: </a:t>
            </a:r>
            <a:r>
              <a:rPr lang="en-US" sz="2000" b="1" dirty="0" smtClean="0">
                <a:solidFill>
                  <a:srgbClr val="0070C0"/>
                </a:solidFill>
              </a:rPr>
              <a:t>Data </a:t>
            </a:r>
            <a:r>
              <a:rPr lang="en-US" sz="2000" b="1" dirty="0">
                <a:solidFill>
                  <a:srgbClr val="0070C0"/>
                </a:solidFill>
              </a:rPr>
              <a:t>which provides only the categories and have no any numerical meaning are called categorical or qualitative data and </a:t>
            </a:r>
            <a:r>
              <a:rPr lang="en-US" sz="2000" b="1" dirty="0">
                <a:solidFill>
                  <a:srgbClr val="C00000"/>
                </a:solidFill>
              </a:rPr>
              <a:t>variable associated with these data is called categorical/qualitative variable. For </a:t>
            </a:r>
            <a:r>
              <a:rPr lang="en-US" sz="2000" b="1" dirty="0" smtClean="0">
                <a:solidFill>
                  <a:srgbClr val="C00000"/>
                </a:solidFill>
              </a:rPr>
              <a:t>example: </a:t>
            </a:r>
          </a:p>
          <a:p>
            <a:pPr lvl="0" algn="just"/>
            <a:r>
              <a:rPr lang="en-US" sz="2000" b="1" dirty="0" smtClean="0">
                <a:solidFill>
                  <a:srgbClr val="0070C0"/>
                </a:solidFill>
              </a:rPr>
              <a:t>Gender </a:t>
            </a:r>
            <a:r>
              <a:rPr lang="en-US" sz="2000" b="1" dirty="0">
                <a:solidFill>
                  <a:srgbClr val="0070C0"/>
                </a:solidFill>
              </a:rPr>
              <a:t>of people, </a:t>
            </a:r>
            <a:endParaRPr lang="en-US" sz="2000" b="1" dirty="0" smtClean="0">
              <a:solidFill>
                <a:srgbClr val="0070C0"/>
              </a:solidFill>
            </a:endParaRPr>
          </a:p>
          <a:p>
            <a:pPr lvl="0" algn="just"/>
            <a:r>
              <a:rPr lang="en-US" sz="2000" b="1" dirty="0" smtClean="0">
                <a:solidFill>
                  <a:srgbClr val="0070C0"/>
                </a:solidFill>
              </a:rPr>
              <a:t>types </a:t>
            </a:r>
            <a:r>
              <a:rPr lang="en-US" sz="2000" b="1" dirty="0">
                <a:solidFill>
                  <a:srgbClr val="0070C0"/>
                </a:solidFill>
              </a:rPr>
              <a:t>of organization etc.</a:t>
            </a:r>
          </a:p>
        </p:txBody>
      </p:sp>
      <p:sp>
        <p:nvSpPr>
          <p:cNvPr id="3" name="Rectangle 2"/>
          <p:cNvSpPr/>
          <p:nvPr/>
        </p:nvSpPr>
        <p:spPr>
          <a:xfrm>
            <a:off x="152400" y="2105561"/>
            <a:ext cx="8991600" cy="1015663"/>
          </a:xfrm>
          <a:prstGeom prst="rect">
            <a:avLst/>
          </a:prstGeom>
          <a:solidFill>
            <a:schemeClr val="accent3">
              <a:lumMod val="20000"/>
              <a:lumOff val="80000"/>
            </a:schemeClr>
          </a:solidFill>
        </p:spPr>
        <p:txBody>
          <a:bodyPr wrap="square">
            <a:spAutoFit/>
          </a:bodyPr>
          <a:lstStyle/>
          <a:p>
            <a:pPr lvl="0"/>
            <a:r>
              <a:rPr lang="en-US" sz="2000" b="1" dirty="0">
                <a:solidFill>
                  <a:srgbClr val="C00000"/>
                </a:solidFill>
              </a:rPr>
              <a:t>Numerical </a:t>
            </a:r>
            <a:r>
              <a:rPr lang="en-US" sz="2000" b="1" dirty="0" smtClean="0">
                <a:solidFill>
                  <a:srgbClr val="C00000"/>
                </a:solidFill>
              </a:rPr>
              <a:t>Data and variables: </a:t>
            </a:r>
            <a:r>
              <a:rPr lang="en-US" sz="2000" b="1" dirty="0" smtClean="0">
                <a:solidFill>
                  <a:srgbClr val="0070C0"/>
                </a:solidFill>
              </a:rPr>
              <a:t>Data </a:t>
            </a:r>
            <a:r>
              <a:rPr lang="en-US" sz="2000" b="1" dirty="0">
                <a:solidFill>
                  <a:srgbClr val="0070C0"/>
                </a:solidFill>
              </a:rPr>
              <a:t>which gives numerical sense are called numerical/quantitative data</a:t>
            </a:r>
            <a:r>
              <a:rPr lang="en-US" sz="2000" b="1" dirty="0" smtClean="0">
                <a:solidFill>
                  <a:srgbClr val="0070C0"/>
                </a:solidFill>
              </a:rPr>
              <a:t>.</a:t>
            </a:r>
          </a:p>
          <a:p>
            <a:pPr lvl="0"/>
            <a:r>
              <a:rPr lang="en-US" sz="2000" b="1" dirty="0" smtClean="0">
                <a:solidFill>
                  <a:srgbClr val="FF0000"/>
                </a:solidFill>
              </a:rPr>
              <a:t> </a:t>
            </a:r>
            <a:r>
              <a:rPr lang="en-US" sz="2000" b="1" dirty="0">
                <a:solidFill>
                  <a:srgbClr val="C00000"/>
                </a:solidFill>
              </a:rPr>
              <a:t>For </a:t>
            </a:r>
            <a:r>
              <a:rPr lang="en-US" sz="2000" b="1" dirty="0" smtClean="0">
                <a:solidFill>
                  <a:srgbClr val="C00000"/>
                </a:solidFill>
              </a:rPr>
              <a:t>example: </a:t>
            </a:r>
            <a:r>
              <a:rPr lang="en-US" sz="2000" b="1" dirty="0" smtClean="0">
                <a:solidFill>
                  <a:srgbClr val="0070C0"/>
                </a:solidFill>
              </a:rPr>
              <a:t>Age</a:t>
            </a:r>
            <a:r>
              <a:rPr lang="en-US" sz="2000" b="1" dirty="0">
                <a:solidFill>
                  <a:srgbClr val="0070C0"/>
                </a:solidFill>
              </a:rPr>
              <a:t>, income, year of education, year of experience, temperature etc.</a:t>
            </a:r>
          </a:p>
        </p:txBody>
      </p:sp>
      <p:sp>
        <p:nvSpPr>
          <p:cNvPr id="4" name="Rectangle 3"/>
          <p:cNvSpPr/>
          <p:nvPr/>
        </p:nvSpPr>
        <p:spPr>
          <a:xfrm>
            <a:off x="1066800" y="3429000"/>
            <a:ext cx="7696200" cy="1323439"/>
          </a:xfrm>
          <a:prstGeom prst="rect">
            <a:avLst/>
          </a:prstGeom>
          <a:solidFill>
            <a:schemeClr val="accent3">
              <a:lumMod val="20000"/>
              <a:lumOff val="80000"/>
            </a:schemeClr>
          </a:solidFill>
        </p:spPr>
        <p:txBody>
          <a:bodyPr wrap="square">
            <a:spAutoFit/>
          </a:bodyPr>
          <a:lstStyle/>
          <a:p>
            <a:pPr lvl="0" algn="just"/>
            <a:r>
              <a:rPr lang="en-US" sz="2000" b="1" dirty="0">
                <a:solidFill>
                  <a:srgbClr val="C00000"/>
                </a:solidFill>
              </a:rPr>
              <a:t>Discrete Data and variables: </a:t>
            </a:r>
            <a:r>
              <a:rPr lang="en-US" sz="2000" b="1" dirty="0">
                <a:solidFill>
                  <a:srgbClr val="0070C0"/>
                </a:solidFill>
              </a:rPr>
              <a:t>The quantitative variable which takes only the whole number/rounded form data are called discrete data. Generally, discrete data will be generated through counting process. For example; family size, class size</a:t>
            </a:r>
          </a:p>
        </p:txBody>
      </p:sp>
      <p:sp>
        <p:nvSpPr>
          <p:cNvPr id="5" name="Rectangle 4"/>
          <p:cNvSpPr/>
          <p:nvPr/>
        </p:nvSpPr>
        <p:spPr>
          <a:xfrm>
            <a:off x="1066800" y="5029200"/>
            <a:ext cx="7696200" cy="1631216"/>
          </a:xfrm>
          <a:prstGeom prst="rect">
            <a:avLst/>
          </a:prstGeom>
          <a:solidFill>
            <a:schemeClr val="accent3">
              <a:lumMod val="20000"/>
              <a:lumOff val="80000"/>
            </a:schemeClr>
          </a:solidFill>
        </p:spPr>
        <p:txBody>
          <a:bodyPr wrap="square">
            <a:spAutoFit/>
          </a:bodyPr>
          <a:lstStyle/>
          <a:p>
            <a:pPr algn="just"/>
            <a:r>
              <a:rPr lang="en-US" sz="2000" b="1" dirty="0">
                <a:solidFill>
                  <a:srgbClr val="C00000"/>
                </a:solidFill>
              </a:rPr>
              <a:t>Continuous Data and variables: </a:t>
            </a:r>
            <a:r>
              <a:rPr lang="en-US" sz="2000" b="1" dirty="0">
                <a:solidFill>
                  <a:srgbClr val="0070C0"/>
                </a:solidFill>
              </a:rPr>
              <a:t>The quantitative variable which takes the value in the range i.e. real number (whole number and fractional number) are called continuous data. Generally, continuous data will be generated through measuring process. For example; age, weight, height, income etc.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416314"/>
            <a:ext cx="7239000" cy="707886"/>
          </a:xfrm>
          <a:prstGeom prst="rect">
            <a:avLst/>
          </a:prstGeom>
          <a:solidFill>
            <a:schemeClr val="accent3">
              <a:lumMod val="20000"/>
              <a:lumOff val="80000"/>
            </a:schemeClr>
          </a:solidFill>
        </p:spPr>
        <p:txBody>
          <a:bodyPr wrap="square" rtlCol="0">
            <a:spAutoFit/>
          </a:bodyPr>
          <a:lstStyle/>
          <a:p>
            <a:pPr algn="ctr"/>
            <a:r>
              <a:rPr lang="en-US" sz="4000" b="1" dirty="0" smtClean="0">
                <a:solidFill>
                  <a:schemeClr val="accent2"/>
                </a:solidFill>
              </a:rPr>
              <a:t>Measurement Scale of Data</a:t>
            </a:r>
            <a:endParaRPr lang="en-US" sz="4000" b="1" dirty="0">
              <a:solidFill>
                <a:schemeClr val="accent2"/>
              </a:solidFill>
            </a:endParaRPr>
          </a:p>
        </p:txBody>
      </p:sp>
    </p:spTree>
    <p:extLst>
      <p:ext uri="{BB962C8B-B14F-4D97-AF65-F5344CB8AC3E}">
        <p14:creationId xmlns:p14="http://schemas.microsoft.com/office/powerpoint/2010/main" xmlns="" val="3936559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ACF131-8D95-499F-822D-32F1DF447FDB}" type="slidenum">
              <a:rPr lang="en-US" smtClean="0"/>
              <a:pPr/>
              <a:t>8</a:t>
            </a:fld>
            <a:endParaRPr lang="en-US"/>
          </a:p>
        </p:txBody>
      </p:sp>
      <p:grpSp>
        <p:nvGrpSpPr>
          <p:cNvPr id="27" name="Group 26"/>
          <p:cNvGrpSpPr/>
          <p:nvPr/>
        </p:nvGrpSpPr>
        <p:grpSpPr>
          <a:xfrm>
            <a:off x="228600" y="457200"/>
            <a:ext cx="8458200" cy="4114800"/>
            <a:chOff x="228600" y="457200"/>
            <a:chExt cx="8458200" cy="4114800"/>
          </a:xfrm>
        </p:grpSpPr>
        <p:sp>
          <p:nvSpPr>
            <p:cNvPr id="3" name="Rectangle 2"/>
            <p:cNvSpPr/>
            <p:nvPr/>
          </p:nvSpPr>
          <p:spPr>
            <a:xfrm>
              <a:off x="2819400" y="457200"/>
              <a:ext cx="3505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Measurement Scale of Data</a:t>
              </a:r>
              <a:endParaRPr lang="en-US" sz="2400" b="1" dirty="0">
                <a:solidFill>
                  <a:schemeClr val="accent2"/>
                </a:solidFill>
              </a:endParaRPr>
            </a:p>
          </p:txBody>
        </p:sp>
        <p:sp>
          <p:nvSpPr>
            <p:cNvPr id="9" name="Down Arrow 8"/>
            <p:cNvSpPr/>
            <p:nvPr/>
          </p:nvSpPr>
          <p:spPr>
            <a:xfrm>
              <a:off x="4457700" y="1143000"/>
              <a:ext cx="114300" cy="1751805"/>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accent2"/>
                </a:solidFill>
              </a:endParaRPr>
            </a:p>
          </p:txBody>
        </p:sp>
        <p:grpSp>
          <p:nvGrpSpPr>
            <p:cNvPr id="26" name="Group 25"/>
            <p:cNvGrpSpPr/>
            <p:nvPr/>
          </p:nvGrpSpPr>
          <p:grpSpPr>
            <a:xfrm>
              <a:off x="228600" y="2895600"/>
              <a:ext cx="8458200" cy="1676400"/>
              <a:chOff x="228600" y="1600200"/>
              <a:chExt cx="8458200" cy="1676400"/>
            </a:xfrm>
          </p:grpSpPr>
          <p:grpSp>
            <p:nvGrpSpPr>
              <p:cNvPr id="4" name="Group 9"/>
              <p:cNvGrpSpPr/>
              <p:nvPr/>
            </p:nvGrpSpPr>
            <p:grpSpPr>
              <a:xfrm>
                <a:off x="228600" y="2286000"/>
                <a:ext cx="8458200" cy="990600"/>
                <a:chOff x="228600" y="2438400"/>
                <a:chExt cx="8458200" cy="533400"/>
              </a:xfrm>
            </p:grpSpPr>
            <p:sp>
              <p:nvSpPr>
                <p:cNvPr id="5" name="Rectangle 4"/>
                <p:cNvSpPr/>
                <p:nvPr/>
              </p:nvSpPr>
              <p:spPr>
                <a:xfrm>
                  <a:off x="228600" y="2438400"/>
                  <a:ext cx="1295400" cy="533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Nominal Scale </a:t>
                  </a:r>
                  <a:endParaRPr lang="en-US" sz="2400" b="1" dirty="0">
                    <a:solidFill>
                      <a:schemeClr val="accent2"/>
                    </a:solidFill>
                  </a:endParaRPr>
                </a:p>
              </p:txBody>
            </p:sp>
            <p:sp>
              <p:nvSpPr>
                <p:cNvPr id="6" name="Rectangle 5"/>
                <p:cNvSpPr/>
                <p:nvPr/>
              </p:nvSpPr>
              <p:spPr>
                <a:xfrm>
                  <a:off x="2667000" y="2438400"/>
                  <a:ext cx="1447800" cy="533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Ordinal Scale </a:t>
                  </a:r>
                  <a:endParaRPr lang="en-US" sz="2400" b="1" dirty="0">
                    <a:solidFill>
                      <a:schemeClr val="accent2"/>
                    </a:solidFill>
                  </a:endParaRPr>
                </a:p>
              </p:txBody>
            </p:sp>
            <p:sp>
              <p:nvSpPr>
                <p:cNvPr id="7" name="Rectangle 6"/>
                <p:cNvSpPr/>
                <p:nvPr/>
              </p:nvSpPr>
              <p:spPr>
                <a:xfrm>
                  <a:off x="5105400" y="2438400"/>
                  <a:ext cx="1219200" cy="533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Interval Scale </a:t>
                  </a:r>
                  <a:endParaRPr lang="en-US" sz="2400" b="1" dirty="0">
                    <a:solidFill>
                      <a:schemeClr val="accent2"/>
                    </a:solidFill>
                  </a:endParaRPr>
                </a:p>
              </p:txBody>
            </p:sp>
            <p:sp>
              <p:nvSpPr>
                <p:cNvPr id="8" name="Rectangle 7"/>
                <p:cNvSpPr/>
                <p:nvPr/>
              </p:nvSpPr>
              <p:spPr>
                <a:xfrm>
                  <a:off x="7467600" y="2438400"/>
                  <a:ext cx="1219200" cy="533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Ratio Scale </a:t>
                  </a:r>
                  <a:endParaRPr lang="en-US" sz="2400" b="1" dirty="0">
                    <a:solidFill>
                      <a:schemeClr val="accent2"/>
                    </a:solidFill>
                  </a:endParaRPr>
                </a:p>
              </p:txBody>
            </p:sp>
          </p:grpSp>
          <p:cxnSp>
            <p:nvCxnSpPr>
              <p:cNvPr id="12" name="Straight Connector 11"/>
              <p:cNvCxnSpPr/>
              <p:nvPr/>
            </p:nvCxnSpPr>
            <p:spPr>
              <a:xfrm>
                <a:off x="685800" y="1600200"/>
                <a:ext cx="7543800" cy="76200"/>
              </a:xfrm>
              <a:prstGeom prst="line">
                <a:avLst/>
              </a:prstGeom>
              <a:ln w="38100" cap="rnd" cmpd="sng"/>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43297" y="1942703"/>
                <a:ext cx="685800"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895997" y="1980803"/>
                <a:ext cx="609600"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5257800" y="1981200"/>
                <a:ext cx="609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7925197" y="1980803"/>
                <a:ext cx="609600"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6ACF131-8D95-499F-822D-32F1DF447FDB}" type="slidenum">
              <a:rPr lang="en-US" smtClean="0"/>
              <a:pPr/>
              <a:t>9</a:t>
            </a:fld>
            <a:endParaRPr lang="en-US"/>
          </a:p>
        </p:txBody>
      </p:sp>
      <p:sp>
        <p:nvSpPr>
          <p:cNvPr id="3" name="TextBox 2"/>
          <p:cNvSpPr txBox="1"/>
          <p:nvPr/>
        </p:nvSpPr>
        <p:spPr>
          <a:xfrm>
            <a:off x="76200" y="152400"/>
            <a:ext cx="8991600" cy="1754326"/>
          </a:xfrm>
          <a:prstGeom prst="rect">
            <a:avLst/>
          </a:prstGeom>
          <a:solidFill>
            <a:schemeClr val="accent3">
              <a:lumMod val="20000"/>
              <a:lumOff val="80000"/>
            </a:schemeClr>
          </a:solidFill>
        </p:spPr>
        <p:txBody>
          <a:bodyPr wrap="square" rtlCol="0">
            <a:spAutoFit/>
          </a:bodyPr>
          <a:lstStyle/>
          <a:p>
            <a:r>
              <a:rPr lang="en-US" sz="2800" dirty="0" smtClean="0">
                <a:solidFill>
                  <a:schemeClr val="accent2"/>
                </a:solidFill>
              </a:rPr>
              <a:t>Nominal scale:  </a:t>
            </a:r>
          </a:p>
          <a:p>
            <a:r>
              <a:rPr lang="en-US" sz="2000" b="1" dirty="0" smtClean="0">
                <a:solidFill>
                  <a:srgbClr val="0070C0"/>
                </a:solidFill>
              </a:rPr>
              <a:t>The lowest level of data measurement is the nominal level.  Categorization is the main purpose of this measurement scale. Number representing nominal  data can be used only to classify or categorize. Data of Qualitative variables are measured on a nominal scale. </a:t>
            </a:r>
            <a:endParaRPr lang="en-US" sz="2000" b="1" dirty="0" smtClean="0"/>
          </a:p>
        </p:txBody>
      </p:sp>
      <p:sp>
        <p:nvSpPr>
          <p:cNvPr id="4" name="Text Box 5"/>
          <p:cNvSpPr txBox="1">
            <a:spLocks noChangeArrowheads="1"/>
          </p:cNvSpPr>
          <p:nvPr/>
        </p:nvSpPr>
        <p:spPr bwMode="auto">
          <a:xfrm>
            <a:off x="457200" y="2041297"/>
            <a:ext cx="8229600" cy="4816703"/>
          </a:xfrm>
          <a:prstGeom prst="rect">
            <a:avLst/>
          </a:prstGeom>
          <a:noFill/>
          <a:ln w="9525">
            <a:noFill/>
            <a:miter lim="800000"/>
            <a:headEnd/>
            <a:tailEnd/>
          </a:ln>
          <a:effectLst/>
        </p:spPr>
        <p:txBody>
          <a:bodyPr wrap="square">
            <a:spAutoFit/>
          </a:bodyPr>
          <a:lstStyle/>
          <a:p>
            <a:r>
              <a:rPr lang="en-US" sz="2000" b="1" dirty="0" smtClean="0">
                <a:solidFill>
                  <a:srgbClr val="002060"/>
                </a:solidFill>
              </a:rPr>
              <a:t>Some examples of nominal scale:</a:t>
            </a:r>
          </a:p>
          <a:p>
            <a:endParaRPr lang="en-US" sz="700" b="1" dirty="0" smtClean="0">
              <a:solidFill>
                <a:srgbClr val="002060"/>
              </a:solidFill>
            </a:endParaRPr>
          </a:p>
          <a:p>
            <a:r>
              <a:rPr lang="en-US" sz="2000" b="1" dirty="0" smtClean="0">
                <a:solidFill>
                  <a:srgbClr val="002060"/>
                </a:solidFill>
              </a:rPr>
              <a:t>Gender of the people: 		1. Male	</a:t>
            </a:r>
          </a:p>
          <a:p>
            <a:pPr marL="342900" indent="-342900"/>
            <a:r>
              <a:rPr lang="en-US" sz="2000" b="1" dirty="0" smtClean="0">
                <a:solidFill>
                  <a:srgbClr val="002060"/>
                </a:solidFill>
              </a:rPr>
              <a:t>					2. Female</a:t>
            </a:r>
          </a:p>
          <a:p>
            <a:pPr marL="342900" indent="-342900"/>
            <a:r>
              <a:rPr lang="en-US" sz="2000" b="1" dirty="0" smtClean="0">
                <a:solidFill>
                  <a:srgbClr val="002060"/>
                </a:solidFill>
              </a:rPr>
              <a:t>					3. Third gender 	</a:t>
            </a:r>
          </a:p>
          <a:p>
            <a:r>
              <a:rPr lang="en-US" sz="2000" b="1" dirty="0" smtClean="0">
                <a:solidFill>
                  <a:srgbClr val="002060"/>
                </a:solidFill>
              </a:rPr>
              <a:t> </a:t>
            </a:r>
          </a:p>
          <a:p>
            <a:r>
              <a:rPr lang="en-US" sz="2000" b="1" dirty="0" smtClean="0">
                <a:solidFill>
                  <a:srgbClr val="002060"/>
                </a:solidFill>
              </a:rPr>
              <a:t>Religion of the people:		1</a:t>
            </a:r>
            <a:r>
              <a:rPr lang="en-US" sz="2000" b="1" dirty="0">
                <a:solidFill>
                  <a:srgbClr val="002060"/>
                </a:solidFill>
              </a:rPr>
              <a:t>. Hindu</a:t>
            </a:r>
          </a:p>
          <a:p>
            <a:r>
              <a:rPr lang="en-US" sz="2000" b="1" dirty="0" smtClean="0">
                <a:solidFill>
                  <a:srgbClr val="002060"/>
                </a:solidFill>
              </a:rPr>
              <a:t> 				2</a:t>
            </a:r>
            <a:r>
              <a:rPr lang="en-US" sz="2000" b="1" dirty="0">
                <a:solidFill>
                  <a:srgbClr val="002060"/>
                </a:solidFill>
              </a:rPr>
              <a:t>. Buddhist</a:t>
            </a:r>
          </a:p>
          <a:p>
            <a:r>
              <a:rPr lang="en-US" sz="2000" b="1" dirty="0">
                <a:solidFill>
                  <a:srgbClr val="002060"/>
                </a:solidFill>
              </a:rPr>
              <a:t> </a:t>
            </a:r>
            <a:r>
              <a:rPr lang="en-US" sz="2000" b="1" dirty="0" smtClean="0">
                <a:solidFill>
                  <a:srgbClr val="002060"/>
                </a:solidFill>
              </a:rPr>
              <a:t>				3</a:t>
            </a:r>
            <a:r>
              <a:rPr lang="en-US" sz="2000" b="1" dirty="0">
                <a:solidFill>
                  <a:srgbClr val="002060"/>
                </a:solidFill>
              </a:rPr>
              <a:t>. Muslim</a:t>
            </a:r>
          </a:p>
          <a:p>
            <a:r>
              <a:rPr lang="en-US" sz="2000" b="1" dirty="0">
                <a:solidFill>
                  <a:srgbClr val="002060"/>
                </a:solidFill>
              </a:rPr>
              <a:t> </a:t>
            </a:r>
            <a:r>
              <a:rPr lang="en-US" sz="2000" b="1" dirty="0" smtClean="0">
                <a:solidFill>
                  <a:srgbClr val="002060"/>
                </a:solidFill>
              </a:rPr>
              <a:t>				4</a:t>
            </a:r>
            <a:r>
              <a:rPr lang="en-US" sz="2000" b="1" dirty="0">
                <a:solidFill>
                  <a:srgbClr val="002060"/>
                </a:solidFill>
              </a:rPr>
              <a:t>. Christian</a:t>
            </a:r>
          </a:p>
          <a:p>
            <a:r>
              <a:rPr lang="en-US" sz="2000" b="1" dirty="0">
                <a:solidFill>
                  <a:srgbClr val="002060"/>
                </a:solidFill>
              </a:rPr>
              <a:t> </a:t>
            </a:r>
            <a:r>
              <a:rPr lang="en-US" sz="2000" b="1" dirty="0" smtClean="0">
                <a:solidFill>
                  <a:srgbClr val="002060"/>
                </a:solidFill>
              </a:rPr>
              <a:t>				5. </a:t>
            </a:r>
            <a:r>
              <a:rPr lang="en-US" sz="2000" b="1" dirty="0">
                <a:solidFill>
                  <a:srgbClr val="002060"/>
                </a:solidFill>
              </a:rPr>
              <a:t>Other </a:t>
            </a:r>
            <a:r>
              <a:rPr lang="en-US" sz="2000" b="1" dirty="0" smtClean="0">
                <a:solidFill>
                  <a:srgbClr val="002060"/>
                </a:solidFill>
              </a:rPr>
              <a:t>religion</a:t>
            </a:r>
            <a:endParaRPr lang="en-US" sz="2000" b="1" dirty="0">
              <a:solidFill>
                <a:srgbClr val="002060"/>
              </a:solidFill>
            </a:endParaRPr>
          </a:p>
          <a:p>
            <a:endParaRPr lang="en-US" sz="2000" b="1" dirty="0" smtClean="0">
              <a:solidFill>
                <a:srgbClr val="002060"/>
              </a:solidFill>
            </a:endParaRPr>
          </a:p>
          <a:p>
            <a:r>
              <a:rPr lang="en-US" sz="2000" b="1" dirty="0" smtClean="0">
                <a:solidFill>
                  <a:srgbClr val="002060"/>
                </a:solidFill>
              </a:rPr>
              <a:t>Type </a:t>
            </a:r>
            <a:r>
              <a:rPr lang="en-US" sz="2000" b="1" dirty="0">
                <a:solidFill>
                  <a:srgbClr val="002060"/>
                </a:solidFill>
              </a:rPr>
              <a:t>of magazines </a:t>
            </a:r>
            <a:r>
              <a:rPr lang="en-US" sz="2000" b="1" dirty="0" smtClean="0">
                <a:solidFill>
                  <a:srgbClr val="002060"/>
                </a:solidFill>
              </a:rPr>
              <a:t>reader: 	1</a:t>
            </a:r>
            <a:r>
              <a:rPr lang="en-US" sz="2000" b="1" dirty="0">
                <a:solidFill>
                  <a:srgbClr val="002060"/>
                </a:solidFill>
              </a:rPr>
              <a:t>. News magazines</a:t>
            </a:r>
          </a:p>
          <a:p>
            <a:r>
              <a:rPr lang="en-US" sz="2000" b="1" dirty="0">
                <a:solidFill>
                  <a:srgbClr val="002060"/>
                </a:solidFill>
              </a:rPr>
              <a:t>                                           </a:t>
            </a:r>
            <a:r>
              <a:rPr lang="en-US" sz="2000" b="1" dirty="0" smtClean="0">
                <a:solidFill>
                  <a:srgbClr val="002060"/>
                </a:solidFill>
              </a:rPr>
              <a:t>		2</a:t>
            </a:r>
            <a:r>
              <a:rPr lang="en-US" sz="2000" b="1" dirty="0">
                <a:solidFill>
                  <a:srgbClr val="002060"/>
                </a:solidFill>
              </a:rPr>
              <a:t>. Sports magazines</a:t>
            </a:r>
          </a:p>
          <a:p>
            <a:r>
              <a:rPr lang="en-US" sz="2000" b="1" dirty="0">
                <a:solidFill>
                  <a:srgbClr val="002060"/>
                </a:solidFill>
              </a:rPr>
              <a:t>                                           </a:t>
            </a:r>
            <a:r>
              <a:rPr lang="en-US" sz="2000" b="1" dirty="0" smtClean="0">
                <a:solidFill>
                  <a:srgbClr val="002060"/>
                </a:solidFill>
              </a:rPr>
              <a:t>		3</a:t>
            </a:r>
            <a:r>
              <a:rPr lang="en-US" sz="2000" b="1" dirty="0">
                <a:solidFill>
                  <a:srgbClr val="002060"/>
                </a:solidFill>
              </a:rPr>
              <a:t>. Movie magazines</a:t>
            </a:r>
          </a:p>
          <a:p>
            <a:r>
              <a:rPr lang="en-US" sz="2000" b="1" dirty="0">
                <a:solidFill>
                  <a:srgbClr val="002060"/>
                </a:solidFill>
              </a:rPr>
              <a:t>                                           </a:t>
            </a:r>
            <a:r>
              <a:rPr lang="en-US" sz="2000" b="1" dirty="0" smtClean="0">
                <a:solidFill>
                  <a:srgbClr val="002060"/>
                </a:solidFill>
              </a:rPr>
              <a:t>		4</a:t>
            </a:r>
            <a:r>
              <a:rPr lang="en-US" sz="2000" b="1" dirty="0">
                <a:solidFill>
                  <a:srgbClr val="002060"/>
                </a:solidFill>
              </a:rPr>
              <a:t>. Other type of magazine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7362</TotalTime>
  <Words>2609</Words>
  <Application>Microsoft Office PowerPoint</Application>
  <PresentationFormat>On-screen Show (4:3)</PresentationFormat>
  <Paragraphs>885</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Ordinal Scale: Ordinal scale classifies data into distinct categories in which ranking is implied. Ordinal level data measurement is higher than the nominal level. Ordinal level measurement is used to rank or order objects.</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DELl</cp:lastModifiedBy>
  <cp:revision>171</cp:revision>
  <dcterms:created xsi:type="dcterms:W3CDTF">2013-09-05T04:46:51Z</dcterms:created>
  <dcterms:modified xsi:type="dcterms:W3CDTF">2022-04-08T17:09:52Z</dcterms:modified>
</cp:coreProperties>
</file>