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sldx" ContentType="application/vnd.openxmlformats-officedocument.presentationml.slide"/>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2" r:id="rId7"/>
    <p:sldId id="268" r:id="rId8"/>
    <p:sldId id="269" r:id="rId9"/>
    <p:sldId id="273" r:id="rId10"/>
    <p:sldId id="270" r:id="rId11"/>
    <p:sldId id="274" r:id="rId12"/>
    <p:sldId id="263" r:id="rId13"/>
    <p:sldId id="264" r:id="rId14"/>
    <p:sldId id="265" r:id="rId15"/>
    <p:sldId id="266" r:id="rId16"/>
    <p:sldId id="292" r:id="rId17"/>
    <p:sldId id="275" r:id="rId18"/>
    <p:sldId id="277" r:id="rId19"/>
    <p:sldId id="278" r:id="rId20"/>
    <p:sldId id="279" r:id="rId21"/>
    <p:sldId id="280" r:id="rId22"/>
    <p:sldId id="281" r:id="rId23"/>
    <p:sldId id="284" r:id="rId24"/>
    <p:sldId id="285" r:id="rId25"/>
    <p:sldId id="286" r:id="rId26"/>
    <p:sldId id="288"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66FFCC"/>
    <a:srgbClr val="66FFFF"/>
    <a:srgbClr val="66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842"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C06C8-0DF6-4C01-831D-A5FF019FC70E}" type="datetimeFigureOut">
              <a:rPr lang="en-US" smtClean="0"/>
              <a:pPr/>
              <a:t>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07C65-BA9B-4143-A290-073B1D87AA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CB8A9-9E62-49F0-88E5-FDD30DC5902C}" type="datetimeFigureOut">
              <a:rPr lang="en-US" smtClean="0"/>
              <a:pPr/>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8A9-9E62-49F0-88E5-FDD30DC5902C}" type="datetimeFigureOut">
              <a:rPr lang="en-US" smtClean="0"/>
              <a:pPr/>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8A9-9E62-49F0-88E5-FDD30DC5902C}" type="datetimeFigureOut">
              <a:rPr lang="en-US" smtClean="0"/>
              <a:pPr/>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8A9-9E62-49F0-88E5-FDD30DC5902C}" type="datetimeFigureOut">
              <a:rPr lang="en-US" smtClean="0"/>
              <a:pPr/>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CB8A9-9E62-49F0-88E5-FDD30DC5902C}" type="datetimeFigureOut">
              <a:rPr lang="en-US" smtClean="0"/>
              <a:pPr/>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CB8A9-9E62-49F0-88E5-FDD30DC5902C}" type="datetimeFigureOut">
              <a:rPr lang="en-US" smtClean="0"/>
              <a:pPr/>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CB8A9-9E62-49F0-88E5-FDD30DC5902C}" type="datetimeFigureOut">
              <a:rPr lang="en-US" smtClean="0"/>
              <a:pPr/>
              <a:t>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CB8A9-9E62-49F0-88E5-FDD30DC5902C}" type="datetimeFigureOut">
              <a:rPr lang="en-US" smtClean="0"/>
              <a:pPr/>
              <a:t>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CB8A9-9E62-49F0-88E5-FDD30DC5902C}" type="datetimeFigureOut">
              <a:rPr lang="en-US" smtClean="0"/>
              <a:pPr/>
              <a:t>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CB8A9-9E62-49F0-88E5-FDD30DC5902C}" type="datetimeFigureOut">
              <a:rPr lang="en-US" smtClean="0"/>
              <a:pPr/>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CB8A9-9E62-49F0-88E5-FDD30DC5902C}" type="datetimeFigureOut">
              <a:rPr lang="en-US" smtClean="0"/>
              <a:pPr/>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9C7B-E4CE-46FC-8ED8-9615A154B1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CB8A9-9E62-49F0-88E5-FDD30DC5902C}" type="datetimeFigureOut">
              <a:rPr lang="en-US" smtClean="0"/>
              <a:pPr/>
              <a:t>2/16/2015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29C7B-E4CE-46FC-8ED8-9615A154B1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PowerPoint_Slide1.sl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PowerPoint_Slide2.sld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Office_PowerPoint_Slide3.sldx"/><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Office_PowerPoint_Slide4.sldx"/><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457450"/>
          </a:xfrm>
        </p:spPr>
        <p:txBody>
          <a:bodyPr>
            <a:normAutofit/>
          </a:bodyPr>
          <a:lstStyle/>
          <a:p>
            <a:r>
              <a:rPr lang="en-US" sz="3600" dirty="0" smtClean="0">
                <a:solidFill>
                  <a:srgbClr val="FF0000"/>
                </a:solidFill>
              </a:rPr>
              <a:t>Unit 1: Basic Probability</a:t>
            </a:r>
            <a:endParaRPr lang="en-US" sz="36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0"/>
            <a:ext cx="8229600" cy="685800"/>
          </a:xfrm>
        </p:spPr>
        <p:txBody>
          <a:bodyPr>
            <a:normAutofit/>
          </a:bodyPr>
          <a:lstStyle/>
          <a:p>
            <a:pPr algn="l"/>
            <a:r>
              <a:rPr lang="en-US" sz="2800" dirty="0">
                <a:solidFill>
                  <a:schemeClr val="folHlink"/>
                </a:solidFill>
              </a:rPr>
              <a:t>Sampling from a Population with Replacement</a:t>
            </a:r>
          </a:p>
        </p:txBody>
      </p:sp>
      <p:sp>
        <p:nvSpPr>
          <p:cNvPr id="4" name="Content Placeholder 3"/>
          <p:cNvSpPr>
            <a:spLocks noGrp="1"/>
          </p:cNvSpPr>
          <p:nvPr>
            <p:ph idx="1"/>
          </p:nvPr>
        </p:nvSpPr>
        <p:spPr>
          <a:xfrm>
            <a:off x="228600" y="838200"/>
            <a:ext cx="8915400" cy="3200400"/>
          </a:xfrm>
        </p:spPr>
        <p:txBody>
          <a:bodyPr>
            <a:normAutofit/>
          </a:bodyPr>
          <a:lstStyle/>
          <a:p>
            <a:pPr algn="just">
              <a:buNone/>
            </a:pPr>
            <a:r>
              <a:rPr lang="en-US" sz="2400" dirty="0" smtClean="0"/>
              <a:t>Selection of “n” items from a population of “N” items can be done in </a:t>
            </a:r>
            <a:r>
              <a:rPr lang="en-US" sz="2400" dirty="0" err="1" smtClean="0"/>
              <a:t>N</a:t>
            </a:r>
            <a:r>
              <a:rPr lang="en-US" sz="2400" baseline="30000" dirty="0" err="1" smtClean="0"/>
              <a:t>n</a:t>
            </a:r>
            <a:r>
              <a:rPr lang="en-US" sz="2400" baseline="30000" dirty="0" smtClean="0"/>
              <a:t> </a:t>
            </a:r>
            <a:r>
              <a:rPr lang="en-US" sz="2400" dirty="0" smtClean="0"/>
              <a:t> ways</a:t>
            </a:r>
          </a:p>
          <a:p>
            <a:pPr algn="just">
              <a:buNone/>
            </a:pPr>
            <a:r>
              <a:rPr lang="en-US" sz="2400" dirty="0" smtClean="0"/>
              <a:t>Example:</a:t>
            </a:r>
          </a:p>
          <a:p>
            <a:pPr algn="just">
              <a:buNone/>
            </a:pPr>
            <a:r>
              <a:rPr lang="en-US" sz="2400" dirty="0" smtClean="0"/>
              <a:t>How many different possible sample of size 2 can be selected from population with 4 items</a:t>
            </a:r>
          </a:p>
          <a:p>
            <a:pPr algn="just">
              <a:buNone/>
            </a:pPr>
            <a:r>
              <a:rPr lang="en-US" sz="2400" dirty="0" err="1" smtClean="0"/>
              <a:t>Ans</a:t>
            </a:r>
            <a:r>
              <a:rPr lang="en-US" sz="2400" dirty="0" smtClean="0"/>
              <a:t>: </a:t>
            </a:r>
            <a:r>
              <a:rPr lang="en-US" sz="2400" dirty="0" err="1" smtClean="0"/>
              <a:t>N</a:t>
            </a:r>
            <a:r>
              <a:rPr lang="en-US" sz="2400" baseline="30000" dirty="0" err="1" smtClean="0"/>
              <a:t>n</a:t>
            </a:r>
            <a:r>
              <a:rPr lang="en-US" sz="2400" baseline="30000" dirty="0" smtClean="0"/>
              <a:t>  </a:t>
            </a:r>
            <a:r>
              <a:rPr lang="en-US" sz="2400" dirty="0" smtClean="0"/>
              <a:t>= 4</a:t>
            </a:r>
            <a:r>
              <a:rPr lang="en-US" sz="2400" baseline="30000" dirty="0" smtClean="0"/>
              <a:t>2</a:t>
            </a:r>
            <a:r>
              <a:rPr lang="en-US" sz="2400" dirty="0" smtClean="0"/>
              <a:t> =16 ways</a:t>
            </a:r>
            <a:endParaRPr lang="en-US" sz="2400" dirty="0"/>
          </a:p>
        </p:txBody>
      </p:sp>
      <p:sp>
        <p:nvSpPr>
          <p:cNvPr id="5" name="Rectangle 2"/>
          <p:cNvSpPr txBox="1">
            <a:spLocks noChangeArrowheads="1"/>
          </p:cNvSpPr>
          <p:nvPr/>
        </p:nvSpPr>
        <p:spPr>
          <a:xfrm>
            <a:off x="228600" y="3505200"/>
            <a:ext cx="8686800" cy="609600"/>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folHlink"/>
                </a:solidFill>
                <a:effectLst/>
                <a:uLnTx/>
                <a:uFillTx/>
                <a:latin typeface="+mj-lt"/>
                <a:ea typeface="+mj-ea"/>
                <a:cs typeface="+mj-cs"/>
              </a:rPr>
              <a:t>Sampling from a Population without Replacement</a:t>
            </a:r>
            <a:endParaRPr kumimoji="0" lang="en-US" sz="2800" b="0" i="0" u="none" strike="noStrike" kern="1200" cap="none" spc="0" normalizeH="0" baseline="0" noProof="0" dirty="0">
              <a:ln>
                <a:noFill/>
              </a:ln>
              <a:solidFill>
                <a:schemeClr val="folHlink"/>
              </a:solidFill>
              <a:effectLst/>
              <a:uLnTx/>
              <a:uFillTx/>
              <a:latin typeface="+mj-lt"/>
              <a:ea typeface="+mj-ea"/>
              <a:cs typeface="+mj-cs"/>
            </a:endParaRPr>
          </a:p>
        </p:txBody>
      </p:sp>
      <p:sp>
        <p:nvSpPr>
          <p:cNvPr id="6" name="Rectangle 5"/>
          <p:cNvSpPr/>
          <p:nvPr/>
        </p:nvSpPr>
        <p:spPr>
          <a:xfrm>
            <a:off x="381000" y="4230469"/>
            <a:ext cx="8763000" cy="1200329"/>
          </a:xfrm>
          <a:prstGeom prst="rect">
            <a:avLst/>
          </a:prstGeom>
        </p:spPr>
        <p:txBody>
          <a:bodyPr wrap="square">
            <a:spAutoFit/>
          </a:bodyPr>
          <a:lstStyle/>
          <a:p>
            <a:r>
              <a:rPr lang="en-US" sz="2400" dirty="0" smtClean="0"/>
              <a:t>Selection of “n” items from a population of “N” items can be done in </a:t>
            </a:r>
          </a:p>
          <a:p>
            <a:r>
              <a:rPr lang="en-US" sz="2400" dirty="0" smtClean="0"/>
              <a:t>        ways</a:t>
            </a:r>
          </a:p>
          <a:p>
            <a:endParaRPr lang="en-US" sz="2400" dirty="0"/>
          </a:p>
        </p:txBody>
      </p:sp>
      <p:sp>
        <p:nvSpPr>
          <p:cNvPr id="450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3400" y="4668253"/>
            <a:ext cx="381000" cy="360947"/>
          </a:xfrm>
          <a:prstGeom prst="rect">
            <a:avLst/>
          </a:prstGeom>
          <a:noFill/>
        </p:spPr>
      </p:pic>
      <p:sp>
        <p:nvSpPr>
          <p:cNvPr id="12" name="Rectangle 11"/>
          <p:cNvSpPr/>
          <p:nvPr/>
        </p:nvSpPr>
        <p:spPr>
          <a:xfrm>
            <a:off x="304800" y="5172670"/>
            <a:ext cx="8077200" cy="1200329"/>
          </a:xfrm>
          <a:prstGeom prst="rect">
            <a:avLst/>
          </a:prstGeom>
        </p:spPr>
        <p:txBody>
          <a:bodyPr wrap="square">
            <a:spAutoFit/>
          </a:bodyPr>
          <a:lstStyle/>
          <a:p>
            <a:pPr algn="just">
              <a:buNone/>
            </a:pPr>
            <a:r>
              <a:rPr lang="en-US" sz="2400" dirty="0" smtClean="0"/>
              <a:t>How many different possible sample of size 2 can be selected from population with 4 items</a:t>
            </a:r>
          </a:p>
          <a:p>
            <a:pPr algn="just">
              <a:buNone/>
            </a:pPr>
            <a:r>
              <a:rPr lang="en-US" sz="2400" dirty="0" err="1" smtClean="0"/>
              <a:t>Ans</a:t>
            </a:r>
            <a:r>
              <a:rPr lang="en-US" sz="2400" dirty="0" smtClean="0"/>
              <a:t>:  	   =       	=  6 ways</a:t>
            </a:r>
            <a:endParaRPr lang="en-US" sz="2400" dirty="0"/>
          </a:p>
        </p:txBody>
      </p:sp>
      <p:pic>
        <p:nvPicPr>
          <p:cNvPr id="1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6019800"/>
            <a:ext cx="381000" cy="360947"/>
          </a:xfrm>
          <a:prstGeom prst="rect">
            <a:avLst/>
          </a:prstGeom>
          <a:noFill/>
        </p:spPr>
      </p:pic>
      <p:sp>
        <p:nvSpPr>
          <p:cNvPr id="450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6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6019800"/>
            <a:ext cx="381000" cy="27214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610600" cy="5693866"/>
          </a:xfrm>
          <a:prstGeom prst="rect">
            <a:avLst/>
          </a:prstGeom>
          <a:noFill/>
        </p:spPr>
        <p:txBody>
          <a:bodyPr wrap="square" rtlCol="0">
            <a:spAutoFit/>
          </a:bodyPr>
          <a:lstStyle/>
          <a:p>
            <a:pPr algn="ctr"/>
            <a:r>
              <a:rPr lang="en-US" sz="2800" dirty="0" smtClean="0">
                <a:solidFill>
                  <a:srgbClr val="FF0000"/>
                </a:solidFill>
              </a:rPr>
              <a:t>Difference between permutation and combination</a:t>
            </a:r>
          </a:p>
          <a:p>
            <a:endParaRPr lang="en-US" sz="2400" dirty="0" smtClean="0"/>
          </a:p>
          <a:p>
            <a:r>
              <a:rPr lang="en-US" sz="2400" dirty="0" smtClean="0"/>
              <a:t>Combination refer to groups whereas  permutation refer to arrangement.</a:t>
            </a:r>
          </a:p>
          <a:p>
            <a:endParaRPr lang="en-US" sz="2400" dirty="0" smtClean="0"/>
          </a:p>
          <a:p>
            <a:r>
              <a:rPr lang="en-US" sz="2400" dirty="0" smtClean="0"/>
              <a:t>Example of combination:</a:t>
            </a:r>
          </a:p>
          <a:p>
            <a:endParaRPr lang="en-US" sz="2400" dirty="0" smtClean="0"/>
          </a:p>
          <a:p>
            <a:r>
              <a:rPr lang="en-US" sz="2400" dirty="0" smtClean="0"/>
              <a:t>How many different possible groups of 3 peoples can be formed if they are selected from 5 peoples</a:t>
            </a:r>
          </a:p>
          <a:p>
            <a:r>
              <a:rPr lang="en-US" sz="2400" dirty="0" err="1" smtClean="0"/>
              <a:t>Ans</a:t>
            </a:r>
            <a:r>
              <a:rPr lang="en-US" sz="2400" dirty="0" smtClean="0"/>
              <a:t>:</a:t>
            </a:r>
          </a:p>
          <a:p>
            <a:endParaRPr lang="en-US" sz="2400" dirty="0" smtClean="0"/>
          </a:p>
          <a:p>
            <a:r>
              <a:rPr lang="en-US" sz="2400" dirty="0" smtClean="0"/>
              <a:t>Example of permutation:</a:t>
            </a:r>
          </a:p>
          <a:p>
            <a:r>
              <a:rPr lang="en-US" sz="2400" dirty="0" smtClean="0"/>
              <a:t>How many different arrangement of 3 peoples  are  possible if they are selected from 5 peoples.</a:t>
            </a:r>
          </a:p>
          <a:p>
            <a:r>
              <a:rPr lang="en-US" sz="2400" dirty="0" err="1" smtClean="0"/>
              <a:t>Ans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467600" cy="3785652"/>
          </a:xfrm>
          <a:prstGeom prst="rect">
            <a:avLst/>
          </a:prstGeom>
          <a:noFill/>
        </p:spPr>
        <p:txBody>
          <a:bodyPr wrap="square" rtlCol="0">
            <a:spAutoFit/>
          </a:bodyPr>
          <a:lstStyle/>
          <a:p>
            <a:r>
              <a:rPr lang="en-US" sz="2400" dirty="0" smtClean="0">
                <a:solidFill>
                  <a:srgbClr val="FF0000"/>
                </a:solidFill>
              </a:rPr>
              <a:t>Rules of probability:</a:t>
            </a:r>
          </a:p>
          <a:p>
            <a:endParaRPr lang="en-US" sz="2400" dirty="0"/>
          </a:p>
          <a:p>
            <a:pPr marL="342900" indent="-342900">
              <a:buAutoNum type="arabicPeriod"/>
            </a:pPr>
            <a:r>
              <a:rPr lang="en-US" sz="2400" b="1" dirty="0" smtClean="0">
                <a:solidFill>
                  <a:srgbClr val="7030A0"/>
                </a:solidFill>
              </a:rPr>
              <a:t>Additional rule of probability:</a:t>
            </a:r>
          </a:p>
          <a:p>
            <a:pPr marL="800100" lvl="1" indent="-342900">
              <a:buAutoNum type="arabicPeriod"/>
            </a:pPr>
            <a:r>
              <a:rPr lang="en-US" sz="2400" b="1" dirty="0" smtClean="0">
                <a:solidFill>
                  <a:srgbClr val="7030A0"/>
                </a:solidFill>
              </a:rPr>
              <a:t>When events are Not Mutually exclusive </a:t>
            </a:r>
          </a:p>
          <a:p>
            <a:pPr marL="800100" lvl="1" indent="-342900">
              <a:buAutoNum type="arabicPeriod"/>
            </a:pPr>
            <a:r>
              <a:rPr lang="en-US" sz="2400" b="1" dirty="0" smtClean="0">
                <a:solidFill>
                  <a:srgbClr val="7030A0"/>
                </a:solidFill>
              </a:rPr>
              <a:t>When events are mutually exclusive </a:t>
            </a:r>
            <a:endParaRPr lang="en-US" sz="2400" b="1" dirty="0">
              <a:solidFill>
                <a:srgbClr val="7030A0"/>
              </a:solidFill>
            </a:endParaRPr>
          </a:p>
          <a:p>
            <a:pPr marL="342900" indent="-342900">
              <a:buAutoNum type="arabicPeriod"/>
            </a:pPr>
            <a:endParaRPr lang="en-US" sz="2400" b="1" dirty="0" smtClean="0">
              <a:solidFill>
                <a:srgbClr val="7030A0"/>
              </a:solidFill>
            </a:endParaRPr>
          </a:p>
          <a:p>
            <a:pPr marL="342900" indent="-342900">
              <a:buAutoNum type="arabicPeriod"/>
            </a:pPr>
            <a:endParaRPr lang="en-US" sz="2400" b="1" dirty="0" smtClean="0">
              <a:solidFill>
                <a:srgbClr val="7030A0"/>
              </a:solidFill>
            </a:endParaRPr>
          </a:p>
          <a:p>
            <a:pPr marL="342900" indent="-342900">
              <a:buAutoNum type="arabicPeriod"/>
            </a:pPr>
            <a:r>
              <a:rPr lang="en-US" sz="2400" b="1" dirty="0" smtClean="0">
                <a:solidFill>
                  <a:srgbClr val="7030A0"/>
                </a:solidFill>
              </a:rPr>
              <a:t>Multiplication rule of probability</a:t>
            </a:r>
          </a:p>
          <a:p>
            <a:pPr marL="800100" lvl="1" indent="-342900">
              <a:buAutoNum type="arabicPeriod"/>
            </a:pPr>
            <a:r>
              <a:rPr lang="en-US" sz="2400" b="1" dirty="0" smtClean="0">
                <a:solidFill>
                  <a:srgbClr val="7030A0"/>
                </a:solidFill>
              </a:rPr>
              <a:t>When events are independents</a:t>
            </a:r>
          </a:p>
          <a:p>
            <a:pPr marL="800100" lvl="1" indent="-342900">
              <a:buAutoNum type="arabicPeriod"/>
            </a:pPr>
            <a:r>
              <a:rPr lang="en-US" sz="2400" b="1" dirty="0" smtClean="0">
                <a:solidFill>
                  <a:srgbClr val="7030A0"/>
                </a:solidFill>
              </a:rPr>
              <a:t>When events are dependents</a:t>
            </a:r>
            <a:endParaRPr lang="en-US" sz="2400" b="1" dirty="0">
              <a:solidFill>
                <a:srgbClr val="7030A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6" name="Object 4"/>
          <p:cNvGraphicFramePr>
            <a:graphicFrameLocks noChangeAspect="1"/>
          </p:cNvGraphicFramePr>
          <p:nvPr/>
        </p:nvGraphicFramePr>
        <p:xfrm>
          <a:off x="0" y="76200"/>
          <a:ext cx="9169471" cy="6858000"/>
        </p:xfrm>
        <a:graphic>
          <a:graphicData uri="http://schemas.openxmlformats.org/presentationml/2006/ole">
            <p:oleObj spid="_x0000_s18436" name="Slide" r:id="rId3" imgW="4175866" imgH="3133246" progId="PowerPoint.Slide.12">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1" y="-76200"/>
          <a:ext cx="9169471" cy="6858000"/>
        </p:xfrm>
        <a:graphic>
          <a:graphicData uri="http://schemas.openxmlformats.org/presentationml/2006/ole">
            <p:oleObj spid="_x0000_s25601" name="Slide" r:id="rId3" imgW="4395364" imgH="3294757" progId="PowerPoint.Slide.12">
              <p:embed/>
            </p:oleObj>
          </a:graphicData>
        </a:graphic>
      </p:graphicFrame>
      <p:sp>
        <p:nvSpPr>
          <p:cNvPr id="4" name="Rectangle 4"/>
          <p:cNvSpPr txBox="1">
            <a:spLocks noChangeArrowheads="1"/>
          </p:cNvSpPr>
          <p:nvPr/>
        </p:nvSpPr>
        <p:spPr>
          <a:xfrm>
            <a:off x="381000" y="304800"/>
            <a:ext cx="8458200" cy="1143000"/>
          </a:xfrm>
          <a:prstGeom prst="rect">
            <a:avLst/>
          </a:prstGeom>
          <a:noFill/>
          <a:ln/>
        </p:spPr>
        <p:txBody>
          <a:bodyPr lIns="90488" tIns="44450" rIns="90488" bIns="44450"/>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folHlink"/>
                </a:solidFill>
                <a:effectLst/>
                <a:uLnTx/>
                <a:uFillTx/>
                <a:latin typeface="+mj-lt"/>
                <a:ea typeface="+mj-ea"/>
                <a:cs typeface="+mj-cs"/>
              </a:rPr>
              <a:t>Addition Rule of Probability: </a:t>
            </a:r>
            <a:br>
              <a:rPr kumimoji="0" lang="en-US" sz="3200" b="0" i="0" u="none" strike="noStrike" kern="1200" cap="none" spc="0" normalizeH="0" baseline="0" noProof="0" dirty="0" smtClean="0">
                <a:ln>
                  <a:noFill/>
                </a:ln>
                <a:solidFill>
                  <a:schemeClr val="folHlink"/>
                </a:solidFill>
                <a:effectLst/>
                <a:uLnTx/>
                <a:uFillTx/>
                <a:latin typeface="+mj-lt"/>
                <a:ea typeface="+mj-ea"/>
                <a:cs typeface="+mj-cs"/>
              </a:rPr>
            </a:br>
            <a:r>
              <a:rPr kumimoji="0" lang="en-US" sz="3200" b="0" i="0" u="none" strike="noStrike" kern="1200" cap="none" spc="0" normalizeH="0" baseline="0" noProof="0" dirty="0" smtClean="0">
                <a:ln>
                  <a:noFill/>
                </a:ln>
                <a:solidFill>
                  <a:schemeClr val="folHlink"/>
                </a:solidFill>
                <a:effectLst/>
                <a:uLnTx/>
                <a:uFillTx/>
                <a:latin typeface="+mj-lt"/>
                <a:ea typeface="+mj-ea"/>
                <a:cs typeface="+mj-cs"/>
              </a:rPr>
              <a:t>Case1: When events are Mutually exclusive</a:t>
            </a:r>
            <a:endParaRPr kumimoji="0" lang="en-US" sz="3200" b="0" i="0" u="none" strike="noStrike" kern="1200" cap="none" spc="0" normalizeH="0" baseline="0" noProof="0" dirty="0">
              <a:ln>
                <a:noFill/>
              </a:ln>
              <a:solidFill>
                <a:schemeClr val="folHlink"/>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0" y="0"/>
          <a:ext cx="9144000" cy="6838950"/>
        </p:xfrm>
        <a:graphic>
          <a:graphicData uri="http://schemas.openxmlformats.org/presentationml/2006/ole">
            <p:oleObj spid="_x0000_s26625" name="Slide" r:id="rId3" imgW="4654444" imgH="3489796" progId="PowerPoint.Slide.12">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45060" name="Rectangle 4"/>
          <p:cNvSpPr>
            <a:spLocks noGrp="1" noChangeArrowheads="1"/>
          </p:cNvSpPr>
          <p:nvPr>
            <p:ph type="title"/>
          </p:nvPr>
        </p:nvSpPr>
        <p:spPr>
          <a:noFill/>
          <a:ln/>
        </p:spPr>
        <p:txBody>
          <a:bodyPr lIns="90488" tIns="44450" rIns="90488" bIns="44450">
            <a:normAutofit/>
          </a:bodyPr>
          <a:lstStyle/>
          <a:p>
            <a:r>
              <a:rPr lang="en-US" dirty="0" smtClean="0">
                <a:solidFill>
                  <a:schemeClr val="folHlink"/>
                </a:solidFill>
              </a:rPr>
              <a:t>Application of types </a:t>
            </a:r>
            <a:r>
              <a:rPr lang="en-US" dirty="0">
                <a:solidFill>
                  <a:schemeClr val="folHlink"/>
                </a:solidFill>
              </a:rPr>
              <a:t>of Probability</a:t>
            </a:r>
          </a:p>
        </p:txBody>
      </p:sp>
      <p:sp>
        <p:nvSpPr>
          <p:cNvPr id="45061" name="Rectangle 5"/>
          <p:cNvSpPr>
            <a:spLocks noGrp="1" noChangeArrowheads="1"/>
          </p:cNvSpPr>
          <p:nvPr>
            <p:ph type="body" idx="1"/>
          </p:nvPr>
        </p:nvSpPr>
        <p:spPr>
          <a:noFill/>
          <a:ln/>
        </p:spPr>
        <p:txBody>
          <a:bodyPr lIns="90488" tIns="44450" rIns="90488" bIns="44450"/>
          <a:lstStyle/>
          <a:p>
            <a:r>
              <a:rPr lang="en-US" dirty="0"/>
              <a:t>Marginal Probability</a:t>
            </a:r>
          </a:p>
          <a:p>
            <a:r>
              <a:rPr lang="en-US" dirty="0"/>
              <a:t>Union Probability</a:t>
            </a:r>
          </a:p>
          <a:p>
            <a:r>
              <a:rPr lang="en-US" dirty="0" smtClean="0"/>
              <a:t>Joint </a:t>
            </a:r>
            <a:r>
              <a:rPr lang="en-US" dirty="0"/>
              <a:t>Probability</a:t>
            </a:r>
          </a:p>
          <a:p>
            <a:r>
              <a:rPr lang="en-US" dirty="0"/>
              <a:t>Conditional Probability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4616"/>
            <a:ext cx="8610600" cy="4524315"/>
          </a:xfrm>
          <a:prstGeom prst="rect">
            <a:avLst/>
          </a:prstGeom>
        </p:spPr>
        <p:txBody>
          <a:bodyPr wrap="square">
            <a:spAutoFit/>
          </a:bodyPr>
          <a:lstStyle/>
          <a:p>
            <a:pPr lvl="0"/>
            <a:r>
              <a:rPr lang="en-US" sz="2400" dirty="0" smtClean="0">
                <a:solidFill>
                  <a:srgbClr val="FF0000"/>
                </a:solidFill>
              </a:rPr>
              <a:t>Problems 1</a:t>
            </a:r>
          </a:p>
          <a:p>
            <a:pPr lvl="0"/>
            <a:r>
              <a:rPr lang="en-US" sz="2400" dirty="0" smtClean="0"/>
              <a:t>From a well shuffled deck of 52 cards, one card is drawn at random: What is the probability that it is						 </a:t>
            </a:r>
          </a:p>
          <a:p>
            <a:pPr lvl="0"/>
            <a:r>
              <a:rPr lang="en-US" sz="2400" dirty="0" smtClean="0"/>
              <a:t>a) Red</a:t>
            </a:r>
          </a:p>
          <a:p>
            <a:pPr lvl="0"/>
            <a:r>
              <a:rPr lang="en-US" sz="2400" dirty="0" smtClean="0"/>
              <a:t>b) Spade</a:t>
            </a:r>
          </a:p>
          <a:p>
            <a:pPr lvl="0"/>
            <a:r>
              <a:rPr lang="en-US" sz="2400" dirty="0" smtClean="0"/>
              <a:t>c) Ace</a:t>
            </a:r>
          </a:p>
          <a:p>
            <a:pPr lvl="0"/>
            <a:r>
              <a:rPr lang="en-US" sz="2400" dirty="0" smtClean="0"/>
              <a:t>d) Red king</a:t>
            </a:r>
          </a:p>
          <a:p>
            <a:pPr lvl="0"/>
            <a:r>
              <a:rPr lang="en-US" sz="2400" dirty="0" smtClean="0"/>
              <a:t>e) King or diamond</a:t>
            </a:r>
          </a:p>
          <a:p>
            <a:pPr lvl="0"/>
            <a:r>
              <a:rPr lang="en-US" sz="2400" dirty="0" smtClean="0"/>
              <a:t>f) Black or red </a:t>
            </a:r>
          </a:p>
          <a:p>
            <a:pPr lvl="0"/>
            <a:r>
              <a:rPr lang="en-US" sz="2400" dirty="0" smtClean="0"/>
              <a:t>g) King and diamond</a:t>
            </a:r>
          </a:p>
          <a:p>
            <a:pPr lvl="0"/>
            <a:r>
              <a:rPr lang="en-US" sz="2400" dirty="0" smtClean="0"/>
              <a:t>h) Black and red</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4616"/>
            <a:ext cx="8610600" cy="3046988"/>
          </a:xfrm>
          <a:prstGeom prst="rect">
            <a:avLst/>
          </a:prstGeom>
        </p:spPr>
        <p:txBody>
          <a:bodyPr wrap="square">
            <a:spAutoFit/>
          </a:bodyPr>
          <a:lstStyle/>
          <a:p>
            <a:pPr lvl="0"/>
            <a:r>
              <a:rPr lang="en-US" sz="2400" dirty="0" smtClean="0">
                <a:solidFill>
                  <a:srgbClr val="FF0000"/>
                </a:solidFill>
              </a:rPr>
              <a:t>Problems 2</a:t>
            </a:r>
          </a:p>
          <a:p>
            <a:pPr lvl="0"/>
            <a:r>
              <a:rPr lang="en-US" sz="2400" dirty="0" smtClean="0"/>
              <a:t>From a well shuffled deck of 52 cards, two cards are drawn one by one with replacement. What is the probability of getting 						 </a:t>
            </a:r>
          </a:p>
          <a:p>
            <a:pPr lvl="0"/>
            <a:r>
              <a:rPr lang="en-US" sz="2400" dirty="0" smtClean="0"/>
              <a:t>a) First card is red and second card is black</a:t>
            </a:r>
          </a:p>
          <a:p>
            <a:pPr lvl="0"/>
            <a:r>
              <a:rPr lang="en-US" sz="2400" dirty="0" smtClean="0"/>
              <a:t>b) First is black and second is red</a:t>
            </a:r>
          </a:p>
          <a:p>
            <a:pPr lvl="0"/>
            <a:r>
              <a:rPr lang="en-US" sz="2400" dirty="0" smtClean="0"/>
              <a:t>c) Black and red</a:t>
            </a:r>
          </a:p>
          <a:p>
            <a:pPr lvl="0"/>
            <a:r>
              <a:rPr lang="en-US" sz="2400" dirty="0" smtClean="0"/>
              <a:t>e)  Both are blacks</a:t>
            </a:r>
            <a:endParaRPr lang="en-US" sz="2400" dirty="0"/>
          </a:p>
        </p:txBody>
      </p:sp>
      <p:sp>
        <p:nvSpPr>
          <p:cNvPr id="3" name="Rectangle 2"/>
          <p:cNvSpPr/>
          <p:nvPr/>
        </p:nvSpPr>
        <p:spPr>
          <a:xfrm>
            <a:off x="304800" y="3582412"/>
            <a:ext cx="8610600" cy="3046988"/>
          </a:xfrm>
          <a:prstGeom prst="rect">
            <a:avLst/>
          </a:prstGeom>
        </p:spPr>
        <p:txBody>
          <a:bodyPr wrap="square">
            <a:spAutoFit/>
          </a:bodyPr>
          <a:lstStyle/>
          <a:p>
            <a:pPr lvl="0"/>
            <a:r>
              <a:rPr lang="en-US" sz="2400" dirty="0" smtClean="0">
                <a:solidFill>
                  <a:srgbClr val="FF0000"/>
                </a:solidFill>
              </a:rPr>
              <a:t>Problems 3</a:t>
            </a:r>
          </a:p>
          <a:p>
            <a:pPr lvl="0"/>
            <a:r>
              <a:rPr lang="en-US" sz="2400" dirty="0" smtClean="0"/>
              <a:t>From a well shuffled deck of 52 cards, two cards are drawn one by one without replacement. What is the probability of getting 						 </a:t>
            </a:r>
          </a:p>
          <a:p>
            <a:pPr lvl="0"/>
            <a:r>
              <a:rPr lang="en-US" sz="2400" dirty="0" smtClean="0"/>
              <a:t>a) First card is red and second card is black</a:t>
            </a:r>
          </a:p>
          <a:p>
            <a:pPr lvl="0"/>
            <a:r>
              <a:rPr lang="en-US" sz="2400" dirty="0" smtClean="0"/>
              <a:t>b) First is black and second is red</a:t>
            </a:r>
          </a:p>
          <a:p>
            <a:pPr lvl="0"/>
            <a:r>
              <a:rPr lang="en-US" sz="2400" dirty="0" smtClean="0"/>
              <a:t>c) Black and red</a:t>
            </a:r>
          </a:p>
          <a:p>
            <a:pPr lvl="0"/>
            <a:r>
              <a:rPr lang="en-US" sz="2400" dirty="0" smtClean="0"/>
              <a:t>e)  Both are blacks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2554545"/>
          </a:xfrm>
          <a:prstGeom prst="rect">
            <a:avLst/>
          </a:prstGeom>
        </p:spPr>
        <p:txBody>
          <a:bodyPr wrap="square">
            <a:spAutoFit/>
          </a:bodyPr>
          <a:lstStyle/>
          <a:p>
            <a:pPr lvl="0"/>
            <a:r>
              <a:rPr lang="en-US" sz="2000" dirty="0" smtClean="0">
                <a:solidFill>
                  <a:srgbClr val="FF0000"/>
                </a:solidFill>
              </a:rPr>
              <a:t>Example 4:</a:t>
            </a:r>
          </a:p>
          <a:p>
            <a:pPr lvl="0"/>
            <a:r>
              <a:rPr lang="en-US" sz="2000" dirty="0" smtClean="0"/>
              <a:t>Two fair coins are tossed simultaneously. What is the probability of getting? </a:t>
            </a:r>
          </a:p>
          <a:p>
            <a:pPr lvl="0"/>
            <a:r>
              <a:rPr lang="en-US" sz="2000" dirty="0" smtClean="0"/>
              <a:t>a) no head</a:t>
            </a:r>
          </a:p>
          <a:p>
            <a:pPr lvl="0"/>
            <a:r>
              <a:rPr lang="en-US" sz="2000" dirty="0" smtClean="0"/>
              <a:t>b) one head and one tail</a:t>
            </a:r>
          </a:p>
          <a:p>
            <a:pPr lvl="0"/>
            <a:r>
              <a:rPr lang="en-US" sz="2000" dirty="0" smtClean="0"/>
              <a:t>c) at least one head</a:t>
            </a:r>
          </a:p>
          <a:p>
            <a:pPr lvl="0"/>
            <a:r>
              <a:rPr lang="en-US" sz="2000" dirty="0" smtClean="0"/>
              <a:t>d) at most one tail</a:t>
            </a:r>
          </a:p>
          <a:p>
            <a:pPr lvl="0"/>
            <a:r>
              <a:rPr lang="en-US" sz="2000" dirty="0" smtClean="0"/>
              <a:t>e) Two head</a:t>
            </a:r>
          </a:p>
          <a:p>
            <a:pPr lvl="0"/>
            <a:r>
              <a:rPr lang="en-US" sz="2000" dirty="0" smtClean="0"/>
              <a:t>f) All head</a:t>
            </a:r>
            <a:endParaRPr lang="en-US" sz="2000" dirty="0"/>
          </a:p>
        </p:txBody>
      </p:sp>
      <p:sp>
        <p:nvSpPr>
          <p:cNvPr id="3" name="Rectangle 2"/>
          <p:cNvSpPr/>
          <p:nvPr/>
        </p:nvSpPr>
        <p:spPr>
          <a:xfrm>
            <a:off x="152400" y="3657600"/>
            <a:ext cx="8839200" cy="2862322"/>
          </a:xfrm>
          <a:prstGeom prst="rect">
            <a:avLst/>
          </a:prstGeom>
        </p:spPr>
        <p:txBody>
          <a:bodyPr wrap="square">
            <a:spAutoFit/>
          </a:bodyPr>
          <a:lstStyle/>
          <a:p>
            <a:pPr lvl="0"/>
            <a:r>
              <a:rPr lang="en-US" sz="2000" dirty="0" smtClean="0">
                <a:solidFill>
                  <a:srgbClr val="FF0000"/>
                </a:solidFill>
              </a:rPr>
              <a:t>Example 5:</a:t>
            </a:r>
          </a:p>
          <a:p>
            <a:pPr lvl="0"/>
            <a:r>
              <a:rPr lang="en-US" sz="2000" dirty="0" smtClean="0"/>
              <a:t>Three fair coins are tossed simultaneously. What is the probability of getting? </a:t>
            </a:r>
          </a:p>
          <a:p>
            <a:pPr lvl="0"/>
            <a:endParaRPr lang="en-US" sz="2000" dirty="0" smtClean="0"/>
          </a:p>
          <a:p>
            <a:pPr lvl="0"/>
            <a:r>
              <a:rPr lang="en-US" sz="2000" dirty="0" smtClean="0"/>
              <a:t>a) no head</a:t>
            </a:r>
          </a:p>
          <a:p>
            <a:pPr lvl="0"/>
            <a:r>
              <a:rPr lang="en-US" sz="2000" dirty="0" smtClean="0"/>
              <a:t>b) one head and one tail</a:t>
            </a:r>
          </a:p>
          <a:p>
            <a:pPr lvl="0"/>
            <a:r>
              <a:rPr lang="en-US" sz="2000" dirty="0" smtClean="0"/>
              <a:t>c) at least one head</a:t>
            </a:r>
          </a:p>
          <a:p>
            <a:pPr lvl="0"/>
            <a:r>
              <a:rPr lang="en-US" sz="2000" dirty="0" smtClean="0"/>
              <a:t>d) at most one tail</a:t>
            </a:r>
          </a:p>
          <a:p>
            <a:pPr lvl="0"/>
            <a:r>
              <a:rPr lang="en-US" sz="2000" dirty="0" smtClean="0"/>
              <a:t>e) Two head</a:t>
            </a:r>
          </a:p>
          <a:p>
            <a:pPr lvl="0"/>
            <a:r>
              <a:rPr lang="en-US" sz="2000" dirty="0" smtClean="0"/>
              <a:t>f) All head</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1938992"/>
          </a:xfrm>
          <a:prstGeom prst="rect">
            <a:avLst/>
          </a:prstGeom>
        </p:spPr>
        <p:txBody>
          <a:bodyPr wrap="square">
            <a:spAutoFit/>
          </a:bodyPr>
          <a:lstStyle/>
          <a:p>
            <a:r>
              <a:rPr lang="en-US" sz="2400" b="1" dirty="0" smtClean="0">
                <a:solidFill>
                  <a:srgbClr val="FF0000"/>
                </a:solidFill>
              </a:rPr>
              <a:t>Probability:</a:t>
            </a:r>
            <a:endParaRPr lang="en-US" sz="2400" b="1" dirty="0">
              <a:solidFill>
                <a:srgbClr val="FF0000"/>
              </a:solidFill>
            </a:endParaRPr>
          </a:p>
          <a:p>
            <a:pPr algn="just"/>
            <a:r>
              <a:rPr lang="en-US" sz="2400" dirty="0">
                <a:solidFill>
                  <a:srgbClr val="0070C0"/>
                </a:solidFill>
              </a:rPr>
              <a:t>The chance of occurrence of an event is called the probability and </a:t>
            </a:r>
            <a:r>
              <a:rPr lang="en-US" sz="2400" dirty="0" smtClean="0">
                <a:solidFill>
                  <a:srgbClr val="0070C0"/>
                </a:solidFill>
              </a:rPr>
              <a:t>its </a:t>
            </a:r>
            <a:r>
              <a:rPr lang="en-US" sz="2400" dirty="0">
                <a:solidFill>
                  <a:srgbClr val="0070C0"/>
                </a:solidFill>
              </a:rPr>
              <a:t>value always lies between 0 and 1, </a:t>
            </a:r>
            <a:r>
              <a:rPr lang="en-US" sz="2400" dirty="0" smtClean="0">
                <a:solidFill>
                  <a:srgbClr val="0070C0"/>
                </a:solidFill>
              </a:rPr>
              <a:t>including 0 and 1. </a:t>
            </a:r>
            <a:r>
              <a:rPr lang="en-US" sz="2400" dirty="0">
                <a:solidFill>
                  <a:srgbClr val="0070C0"/>
                </a:solidFill>
              </a:rPr>
              <a:t>The probability of sure </a:t>
            </a:r>
            <a:r>
              <a:rPr lang="en-US" sz="2400" dirty="0" smtClean="0">
                <a:solidFill>
                  <a:srgbClr val="0070C0"/>
                </a:solidFill>
              </a:rPr>
              <a:t>event </a:t>
            </a:r>
            <a:r>
              <a:rPr lang="en-US" sz="2400" dirty="0">
                <a:solidFill>
                  <a:srgbClr val="0070C0"/>
                </a:solidFill>
              </a:rPr>
              <a:t>is always one and probability of an impossible event is always zero.</a:t>
            </a:r>
          </a:p>
        </p:txBody>
      </p:sp>
      <p:sp>
        <p:nvSpPr>
          <p:cNvPr id="3" name="Rectangle 2"/>
          <p:cNvSpPr/>
          <p:nvPr/>
        </p:nvSpPr>
        <p:spPr>
          <a:xfrm>
            <a:off x="76200" y="2438400"/>
            <a:ext cx="4248792" cy="461665"/>
          </a:xfrm>
          <a:prstGeom prst="rect">
            <a:avLst/>
          </a:prstGeom>
        </p:spPr>
        <p:txBody>
          <a:bodyPr wrap="none">
            <a:spAutoFit/>
          </a:bodyPr>
          <a:lstStyle/>
          <a:p>
            <a:r>
              <a:rPr lang="en-US" sz="2400" b="1" dirty="0">
                <a:solidFill>
                  <a:srgbClr val="FF0000"/>
                </a:solidFill>
              </a:rPr>
              <a:t>Method of assigning probability</a:t>
            </a:r>
          </a:p>
        </p:txBody>
      </p:sp>
      <p:sp>
        <p:nvSpPr>
          <p:cNvPr id="4" name="Rectangle 3"/>
          <p:cNvSpPr/>
          <p:nvPr/>
        </p:nvSpPr>
        <p:spPr>
          <a:xfrm>
            <a:off x="0" y="3048000"/>
            <a:ext cx="9144000" cy="3416320"/>
          </a:xfrm>
          <a:prstGeom prst="rect">
            <a:avLst/>
          </a:prstGeom>
        </p:spPr>
        <p:txBody>
          <a:bodyPr wrap="square">
            <a:spAutoFit/>
          </a:bodyPr>
          <a:lstStyle/>
          <a:p>
            <a:pPr lvl="0"/>
            <a:r>
              <a:rPr lang="en-US" sz="2400" dirty="0">
                <a:solidFill>
                  <a:srgbClr val="FF0000"/>
                </a:solidFill>
              </a:rPr>
              <a:t>Classical method: </a:t>
            </a:r>
            <a:r>
              <a:rPr lang="en-US" sz="2400" dirty="0"/>
              <a:t>Under this method probabilities are assigned based on laws and rules</a:t>
            </a:r>
            <a:r>
              <a:rPr lang="en-US" sz="2400" dirty="0" smtClean="0"/>
              <a:t>.</a:t>
            </a:r>
          </a:p>
          <a:p>
            <a:pPr lvl="0"/>
            <a:endParaRPr lang="en-US" sz="2400" dirty="0"/>
          </a:p>
          <a:p>
            <a:pPr lvl="0"/>
            <a:r>
              <a:rPr lang="en-US" sz="2400" dirty="0">
                <a:solidFill>
                  <a:srgbClr val="FF0000"/>
                </a:solidFill>
              </a:rPr>
              <a:t>Relative frequency method: </a:t>
            </a:r>
            <a:r>
              <a:rPr lang="en-US" sz="2400" dirty="0"/>
              <a:t>under this method probabilities are assigned based on cumulated historical data</a:t>
            </a:r>
            <a:r>
              <a:rPr lang="en-US" sz="2400" dirty="0" smtClean="0"/>
              <a:t>.</a:t>
            </a:r>
          </a:p>
          <a:p>
            <a:pPr lvl="0"/>
            <a:endParaRPr lang="en-US" sz="2400" dirty="0"/>
          </a:p>
          <a:p>
            <a:pPr lvl="0"/>
            <a:r>
              <a:rPr lang="en-US" sz="2400" dirty="0">
                <a:solidFill>
                  <a:srgbClr val="FF0000"/>
                </a:solidFill>
              </a:rPr>
              <a:t>Subjective method: </a:t>
            </a:r>
            <a:r>
              <a:rPr lang="en-US" sz="2400" dirty="0"/>
              <a:t>under this method probabilities are assigned based on the feelings or experience </a:t>
            </a:r>
            <a:r>
              <a:rPr lang="en-US" sz="2400" dirty="0" smtClean="0"/>
              <a:t>or knowledge </a:t>
            </a:r>
            <a:r>
              <a:rPr lang="en-US" sz="2400" dirty="0"/>
              <a:t>of person. This probability will be differed by people to people.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677656"/>
          </a:xfrm>
          <a:prstGeom prst="rect">
            <a:avLst/>
          </a:prstGeom>
        </p:spPr>
        <p:txBody>
          <a:bodyPr wrap="square">
            <a:spAutoFit/>
          </a:bodyPr>
          <a:lstStyle/>
          <a:p>
            <a:pPr lvl="0"/>
            <a:r>
              <a:rPr lang="en-US" sz="2400" dirty="0" smtClean="0">
                <a:solidFill>
                  <a:srgbClr val="FF0000"/>
                </a:solidFill>
              </a:rPr>
              <a:t>Problem 6</a:t>
            </a:r>
          </a:p>
          <a:p>
            <a:pPr lvl="0"/>
            <a:r>
              <a:rPr lang="en-US" sz="2400" dirty="0" smtClean="0"/>
              <a:t>When rolling a die once, what is the probability that</a:t>
            </a:r>
          </a:p>
          <a:p>
            <a:pPr lvl="0"/>
            <a:r>
              <a:rPr lang="en-US" sz="2400" dirty="0" smtClean="0"/>
              <a:t>a) The face of the die is odd?</a:t>
            </a:r>
          </a:p>
          <a:p>
            <a:pPr lvl="0"/>
            <a:r>
              <a:rPr lang="en-US" sz="2400" dirty="0" smtClean="0"/>
              <a:t>b) The face is even or odd?</a:t>
            </a:r>
          </a:p>
          <a:p>
            <a:pPr lvl="0"/>
            <a:r>
              <a:rPr lang="en-US" sz="2400" dirty="0" smtClean="0"/>
              <a:t>c) The face is even or one?</a:t>
            </a:r>
          </a:p>
          <a:p>
            <a:pPr lvl="0"/>
            <a:r>
              <a:rPr lang="en-US" sz="2400" dirty="0" smtClean="0"/>
              <a:t>d) The face is odd or one?</a:t>
            </a:r>
          </a:p>
          <a:p>
            <a:pPr lvl="0"/>
            <a:r>
              <a:rPr lang="en-US" sz="2400" dirty="0" smtClean="0"/>
              <a:t>e) The face is both even and a one?</a:t>
            </a:r>
            <a:endParaRPr lang="en-US" sz="2400" dirty="0"/>
          </a:p>
        </p:txBody>
      </p:sp>
      <p:sp>
        <p:nvSpPr>
          <p:cNvPr id="3" name="Rectangle 2"/>
          <p:cNvSpPr/>
          <p:nvPr/>
        </p:nvSpPr>
        <p:spPr>
          <a:xfrm>
            <a:off x="228600" y="3358277"/>
            <a:ext cx="8610600" cy="3416320"/>
          </a:xfrm>
          <a:prstGeom prst="rect">
            <a:avLst/>
          </a:prstGeom>
        </p:spPr>
        <p:txBody>
          <a:bodyPr wrap="square">
            <a:spAutoFit/>
          </a:bodyPr>
          <a:lstStyle/>
          <a:p>
            <a:pPr lvl="0"/>
            <a:r>
              <a:rPr lang="en-US" sz="2400" dirty="0" smtClean="0">
                <a:solidFill>
                  <a:srgbClr val="FF0000"/>
                </a:solidFill>
              </a:rPr>
              <a:t>Problem 7</a:t>
            </a:r>
          </a:p>
          <a:p>
            <a:pPr lvl="0"/>
            <a:r>
              <a:rPr lang="en-US" sz="2400" dirty="0" smtClean="0"/>
              <a:t>Two fair dice are thrown at random. What is the probability that the turn up shows </a:t>
            </a:r>
          </a:p>
          <a:p>
            <a:pPr lvl="0"/>
            <a:r>
              <a:rPr lang="en-US" sz="2400" dirty="0" smtClean="0"/>
              <a:t>  a) a sum 7 </a:t>
            </a:r>
          </a:p>
          <a:p>
            <a:pPr lvl="0"/>
            <a:r>
              <a:rPr lang="en-US" sz="2400" dirty="0" smtClean="0"/>
              <a:t>  b) sum of 8 or 9</a:t>
            </a:r>
          </a:p>
          <a:p>
            <a:pPr lvl="0"/>
            <a:r>
              <a:rPr lang="en-US" sz="2400" dirty="0" smtClean="0"/>
              <a:t>  c) a sum less than 5</a:t>
            </a:r>
          </a:p>
          <a:p>
            <a:pPr lvl="0"/>
            <a:r>
              <a:rPr lang="en-US" sz="2400" dirty="0" smtClean="0"/>
              <a:t>  d) the  two dice show the same number</a:t>
            </a:r>
          </a:p>
          <a:p>
            <a:pPr lvl="0"/>
            <a:r>
              <a:rPr lang="en-US" sz="2400" dirty="0" smtClean="0"/>
              <a:t>  e) the number on the two dice differ by more than 2 </a:t>
            </a:r>
          </a:p>
          <a:p>
            <a:pPr lvl="0"/>
            <a:r>
              <a:rPr lang="en-US" sz="2400" dirty="0" smtClean="0"/>
              <a:t>  f)  the product of the two number is even.</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8839200" cy="3046988"/>
          </a:xfrm>
          <a:prstGeom prst="rect">
            <a:avLst/>
          </a:prstGeom>
        </p:spPr>
        <p:txBody>
          <a:bodyPr wrap="square">
            <a:spAutoFit/>
          </a:bodyPr>
          <a:lstStyle/>
          <a:p>
            <a:pPr lvl="0"/>
            <a:r>
              <a:rPr lang="en-US" sz="2400" dirty="0" smtClean="0">
                <a:solidFill>
                  <a:srgbClr val="FF0000"/>
                </a:solidFill>
              </a:rPr>
              <a:t>Problem 8</a:t>
            </a:r>
          </a:p>
          <a:p>
            <a:pPr lvl="0"/>
            <a:r>
              <a:rPr lang="en-US" sz="2400" dirty="0" smtClean="0"/>
              <a:t>One ball is drawn at random from a bag containing 4 red, 5 white and 6 blue balls. What is the probability that it is </a:t>
            </a:r>
          </a:p>
          <a:p>
            <a:pPr lvl="0"/>
            <a:r>
              <a:rPr lang="en-US" sz="2400" dirty="0" smtClean="0"/>
              <a:t>a) Red</a:t>
            </a:r>
          </a:p>
          <a:p>
            <a:pPr lvl="0"/>
            <a:r>
              <a:rPr lang="en-US" sz="2400" dirty="0" smtClean="0"/>
              <a:t>b) White</a:t>
            </a:r>
          </a:p>
          <a:p>
            <a:pPr lvl="0"/>
            <a:r>
              <a:rPr lang="en-US" sz="2400" dirty="0" smtClean="0"/>
              <a:t>c) red or white</a:t>
            </a:r>
          </a:p>
          <a:p>
            <a:pPr lvl="0"/>
            <a:r>
              <a:rPr lang="en-US" sz="2400" dirty="0" smtClean="0"/>
              <a:t>d) white or green </a:t>
            </a:r>
          </a:p>
          <a:p>
            <a:pPr lvl="0"/>
            <a:r>
              <a:rPr lang="en-US" sz="2400" dirty="0" smtClean="0"/>
              <a:t>e) red or white or green </a:t>
            </a:r>
            <a:endParaRPr lang="en-US" sz="2400" dirty="0"/>
          </a:p>
        </p:txBody>
      </p:sp>
      <p:sp>
        <p:nvSpPr>
          <p:cNvPr id="3" name="Rectangle 2"/>
          <p:cNvSpPr/>
          <p:nvPr/>
        </p:nvSpPr>
        <p:spPr>
          <a:xfrm>
            <a:off x="76200" y="3628072"/>
            <a:ext cx="8991600" cy="2677656"/>
          </a:xfrm>
          <a:prstGeom prst="rect">
            <a:avLst/>
          </a:prstGeom>
        </p:spPr>
        <p:txBody>
          <a:bodyPr wrap="square">
            <a:spAutoFit/>
          </a:bodyPr>
          <a:lstStyle/>
          <a:p>
            <a:pPr lvl="0"/>
            <a:r>
              <a:rPr lang="en-US" sz="2400" dirty="0" smtClean="0">
                <a:solidFill>
                  <a:srgbClr val="FF0000"/>
                </a:solidFill>
              </a:rPr>
              <a:t>Problem 9</a:t>
            </a:r>
          </a:p>
          <a:p>
            <a:pPr lvl="0"/>
            <a:r>
              <a:rPr lang="en-US" sz="2400" dirty="0" smtClean="0"/>
              <a:t>A bag contains 7 red balls and 5 white balls. 4 balls are drawn at random, what is the probability that</a:t>
            </a:r>
          </a:p>
          <a:p>
            <a:pPr lvl="1"/>
            <a:r>
              <a:rPr lang="en-US" sz="2400" dirty="0" smtClean="0"/>
              <a:t>a) All of them are red</a:t>
            </a:r>
          </a:p>
          <a:p>
            <a:pPr lvl="1"/>
            <a:r>
              <a:rPr lang="en-US" sz="2400" dirty="0" smtClean="0"/>
              <a:t>b) Two of them are red and two white</a:t>
            </a:r>
          </a:p>
          <a:p>
            <a:pPr lvl="1"/>
            <a:r>
              <a:rPr lang="en-US" sz="2400" dirty="0" smtClean="0"/>
              <a:t>c) At least one red</a:t>
            </a:r>
          </a:p>
          <a:p>
            <a:pPr lvl="1"/>
            <a:r>
              <a:rPr lang="en-US" sz="2400" dirty="0" smtClean="0"/>
              <a:t>d) At most two red</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3416320"/>
          </a:xfrm>
          <a:prstGeom prst="rect">
            <a:avLst/>
          </a:prstGeom>
        </p:spPr>
        <p:txBody>
          <a:bodyPr wrap="square">
            <a:spAutoFit/>
          </a:bodyPr>
          <a:lstStyle/>
          <a:p>
            <a:pPr lvl="0"/>
            <a:r>
              <a:rPr lang="en-US" sz="2400" dirty="0" smtClean="0">
                <a:solidFill>
                  <a:srgbClr val="FF0000"/>
                </a:solidFill>
              </a:rPr>
              <a:t>Problems 10: </a:t>
            </a:r>
          </a:p>
          <a:p>
            <a:pPr lvl="0"/>
            <a:r>
              <a:rPr lang="en-US" sz="2400" dirty="0" smtClean="0"/>
              <a:t>Five men in a company of 20 are graduates. If 3 men are picked out from 20 at random, what is the probability that they are </a:t>
            </a:r>
          </a:p>
          <a:p>
            <a:pPr lvl="0"/>
            <a:r>
              <a:rPr lang="en-US" sz="2400" dirty="0" smtClean="0"/>
              <a:t>a) all graduates</a:t>
            </a:r>
          </a:p>
          <a:p>
            <a:pPr lvl="0"/>
            <a:r>
              <a:rPr lang="en-US" sz="2400" dirty="0" smtClean="0"/>
              <a:t>b) all non-graduates</a:t>
            </a:r>
          </a:p>
          <a:p>
            <a:pPr lvl="0"/>
            <a:r>
              <a:rPr lang="en-US" sz="2400" dirty="0" smtClean="0"/>
              <a:t>c) 2 graduates</a:t>
            </a:r>
          </a:p>
          <a:p>
            <a:pPr lvl="0"/>
            <a:r>
              <a:rPr lang="en-US" sz="2400" dirty="0" smtClean="0"/>
              <a:t>d) at most 1 graduates</a:t>
            </a:r>
          </a:p>
          <a:p>
            <a:pPr lvl="0"/>
            <a:r>
              <a:rPr lang="en-US" sz="2400" dirty="0" smtClean="0"/>
              <a:t>e) at least one graduates</a:t>
            </a:r>
          </a:p>
          <a:p>
            <a:pPr lvl="0"/>
            <a:r>
              <a:rPr lang="en-US" sz="2400" dirty="0" smtClean="0"/>
              <a:t>f) 2 non graduates  </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839200" cy="5324535"/>
          </a:xfrm>
          <a:prstGeom prst="rect">
            <a:avLst/>
          </a:prstGeom>
        </p:spPr>
        <p:txBody>
          <a:bodyPr wrap="square">
            <a:spAutoFit/>
          </a:bodyPr>
          <a:lstStyle/>
          <a:p>
            <a:pPr lvl="0"/>
            <a:r>
              <a:rPr lang="en-US" sz="2000" dirty="0" smtClean="0">
                <a:solidFill>
                  <a:srgbClr val="FF0000"/>
                </a:solidFill>
              </a:rPr>
              <a:t>Problem: </a:t>
            </a:r>
          </a:p>
          <a:p>
            <a:pPr lvl="0"/>
            <a:r>
              <a:rPr lang="en-US" sz="2000" dirty="0" smtClean="0"/>
              <a:t>A sample of 500 respondents was selected in a large metropolitan area in order to determine various information concerning consumer behaviors. Among the question asked was” do you enjoy shopping for clothing?"  Of 240 males, 136 answered yes. Of 260 females, 224 answered yes. What is the probability that a respondent chosen at random</a:t>
            </a:r>
          </a:p>
          <a:p>
            <a:pPr lvl="1"/>
            <a:r>
              <a:rPr lang="en-US" sz="2000" dirty="0" smtClean="0"/>
              <a:t>a) is a male?</a:t>
            </a:r>
          </a:p>
          <a:p>
            <a:pPr lvl="1"/>
            <a:r>
              <a:rPr lang="en-US" sz="2000" dirty="0" smtClean="0"/>
              <a:t>b) enjoys shopping for clothing?</a:t>
            </a:r>
          </a:p>
          <a:p>
            <a:pPr lvl="1"/>
            <a:r>
              <a:rPr lang="en-US" sz="2000" dirty="0" smtClean="0"/>
              <a:t>c) is females?</a:t>
            </a:r>
          </a:p>
          <a:p>
            <a:pPr lvl="1"/>
            <a:r>
              <a:rPr lang="en-US" sz="2000" dirty="0" smtClean="0"/>
              <a:t>d) is females and enjoys shopping for clothing?</a:t>
            </a:r>
          </a:p>
          <a:p>
            <a:pPr lvl="1"/>
            <a:r>
              <a:rPr lang="en-US" sz="2000" dirty="0" smtClean="0"/>
              <a:t>e) is male and does not enjoys shopping for clothing?</a:t>
            </a:r>
          </a:p>
          <a:p>
            <a:pPr lvl="1"/>
            <a:r>
              <a:rPr lang="en-US" sz="2000" dirty="0" smtClean="0"/>
              <a:t>f) is females or enjoys shopping for clothing?</a:t>
            </a:r>
          </a:p>
          <a:p>
            <a:pPr lvl="1"/>
            <a:r>
              <a:rPr lang="en-US" sz="2000" dirty="0" smtClean="0"/>
              <a:t>g) is male or females?</a:t>
            </a:r>
          </a:p>
          <a:p>
            <a:pPr lvl="0"/>
            <a:r>
              <a:rPr lang="en-US" sz="2000" dirty="0" smtClean="0"/>
              <a:t>h) Suppose the respondent chosen is a female. What then is the probability that she does not enjoy shopping for clothing?</a:t>
            </a:r>
          </a:p>
          <a:p>
            <a:pPr lvl="0"/>
            <a:r>
              <a:rPr lang="en-US" sz="2000" dirty="0" err="1" smtClean="0"/>
              <a:t>i</a:t>
            </a:r>
            <a:r>
              <a:rPr lang="en-US" sz="2000" dirty="0" smtClean="0"/>
              <a:t>) Suppose the respondent chosen enjoys shopping for clothing. What then is the probability that the individual is a male?</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325469"/>
            <a:ext cx="8001000" cy="646331"/>
          </a:xfrm>
          <a:prstGeom prst="rect">
            <a:avLst/>
          </a:prstGeom>
          <a:noFill/>
        </p:spPr>
        <p:txBody>
          <a:bodyPr wrap="square" rtlCol="0">
            <a:spAutoFit/>
          </a:bodyPr>
          <a:lstStyle/>
          <a:p>
            <a:pPr algn="ctr"/>
            <a:r>
              <a:rPr lang="en-US" sz="3600" dirty="0" smtClean="0"/>
              <a:t>Application of Conditional Probability</a:t>
            </a: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610600" cy="5262979"/>
          </a:xfrm>
          <a:prstGeom prst="rect">
            <a:avLst/>
          </a:prstGeom>
        </p:spPr>
        <p:txBody>
          <a:bodyPr wrap="square">
            <a:spAutoFit/>
          </a:bodyPr>
          <a:lstStyle/>
          <a:p>
            <a:pPr lvl="0"/>
            <a:r>
              <a:rPr lang="en-US" sz="2800" dirty="0" smtClean="0">
                <a:solidFill>
                  <a:srgbClr val="FF0000"/>
                </a:solidFill>
              </a:rPr>
              <a:t>Problem 15:</a:t>
            </a:r>
          </a:p>
          <a:p>
            <a:pPr lvl="0"/>
            <a:r>
              <a:rPr lang="en-US" sz="2800" dirty="0" smtClean="0"/>
              <a:t>If P (A and B) =0.4 and P (B) =0.8, find P (A/B)</a:t>
            </a:r>
          </a:p>
          <a:p>
            <a:pPr lvl="0"/>
            <a:r>
              <a:rPr lang="en-US" sz="2800" dirty="0" smtClean="0">
                <a:solidFill>
                  <a:srgbClr val="FF0000"/>
                </a:solidFill>
              </a:rPr>
              <a:t>Problem 16</a:t>
            </a:r>
          </a:p>
          <a:p>
            <a:pPr lvl="0"/>
            <a:r>
              <a:rPr lang="en-US" sz="2800" dirty="0" smtClean="0"/>
              <a:t>If P (A) =0.7 and P (B) =0.6, and if A and B are statistically independent, find P (A and B)</a:t>
            </a:r>
          </a:p>
          <a:p>
            <a:pPr lvl="0"/>
            <a:r>
              <a:rPr lang="en-US" sz="2800" dirty="0" smtClean="0">
                <a:solidFill>
                  <a:srgbClr val="FF0000"/>
                </a:solidFill>
              </a:rPr>
              <a:t>Problem 17</a:t>
            </a:r>
          </a:p>
          <a:p>
            <a:pPr lvl="0"/>
            <a:r>
              <a:rPr lang="en-US" sz="2800" dirty="0" smtClean="0"/>
              <a:t>Given that P(A) = 3/14, P(B) = 1/6, P(C) = 1/3 ,P(AC) = 1/7 and P(B/C) = 5/21. Find the following probabilities:</a:t>
            </a:r>
          </a:p>
          <a:p>
            <a:pPr lvl="0"/>
            <a:r>
              <a:rPr lang="en-US" sz="2800" dirty="0" smtClean="0"/>
              <a:t>a) P(A/C)</a:t>
            </a:r>
          </a:p>
          <a:p>
            <a:pPr lvl="0"/>
            <a:r>
              <a:rPr lang="en-US" sz="2800" dirty="0" smtClean="0"/>
              <a:t>b) P(C/A)</a:t>
            </a:r>
          </a:p>
          <a:p>
            <a:pPr lvl="0"/>
            <a:r>
              <a:rPr lang="en-US" sz="2800" dirty="0" smtClean="0"/>
              <a:t>c) P(BC)</a:t>
            </a:r>
          </a:p>
          <a:p>
            <a:pPr lvl="0"/>
            <a:r>
              <a:rPr lang="en-US" sz="2800" dirty="0" smtClean="0"/>
              <a:t>d) P(C/B)</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3785652"/>
          </a:xfrm>
          <a:prstGeom prst="rect">
            <a:avLst/>
          </a:prstGeom>
        </p:spPr>
        <p:txBody>
          <a:bodyPr wrap="square">
            <a:spAutoFit/>
          </a:bodyPr>
          <a:lstStyle/>
          <a:p>
            <a:pPr lvl="0"/>
            <a:r>
              <a:rPr lang="en-US" sz="2400" dirty="0" smtClean="0">
                <a:solidFill>
                  <a:srgbClr val="FF0000"/>
                </a:solidFill>
              </a:rPr>
              <a:t>Problem</a:t>
            </a:r>
            <a:endParaRPr lang="en-US" sz="2400" dirty="0" smtClean="0">
              <a:solidFill>
                <a:srgbClr val="FF0000"/>
              </a:solidFill>
            </a:endParaRPr>
          </a:p>
          <a:p>
            <a:pPr lvl="0"/>
            <a:r>
              <a:rPr lang="en-US" sz="2400" dirty="0" smtClean="0"/>
              <a:t>The southeast regional manager of General Express, a private parcel delivery firm is worried about the likelihood of strikes by some of his employees. He has learned that the probability of a strike by his pilots is 0.75 and the probability of a strike by his drivers is 0.65. Further, he knows that if the drivers strike, there is a 90 percent chance that the pilots will strike in sympathy.</a:t>
            </a:r>
          </a:p>
          <a:p>
            <a:pPr lvl="0"/>
            <a:r>
              <a:rPr lang="en-US" sz="2400" dirty="0" smtClean="0"/>
              <a:t>a) What is the probability of both groups striking? (0.585)</a:t>
            </a:r>
          </a:p>
          <a:p>
            <a:pPr lvl="0"/>
            <a:r>
              <a:rPr lang="en-US" sz="2400" dirty="0" smtClean="0"/>
              <a:t>b) If the pilots strike, what is the probability that the drivers will strike in sympathy? (0.78)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8600"/>
            <a:ext cx="7086600" cy="584775"/>
          </a:xfrm>
          <a:prstGeom prst="rect">
            <a:avLst/>
          </a:prstGeom>
          <a:noFill/>
        </p:spPr>
        <p:txBody>
          <a:bodyPr wrap="square" rtlCol="0">
            <a:spAutoFit/>
          </a:bodyPr>
          <a:lstStyle/>
          <a:p>
            <a:pPr algn="ctr"/>
            <a:r>
              <a:rPr lang="en-US" sz="3200" b="1" dirty="0" smtClean="0">
                <a:solidFill>
                  <a:srgbClr val="FF0000"/>
                </a:solidFill>
              </a:rPr>
              <a:t>Application of </a:t>
            </a:r>
            <a:r>
              <a:rPr lang="en-US" sz="3200" b="1" dirty="0" err="1" smtClean="0">
                <a:solidFill>
                  <a:srgbClr val="FF0000"/>
                </a:solidFill>
              </a:rPr>
              <a:t>Bayes</a:t>
            </a:r>
            <a:r>
              <a:rPr lang="en-US" sz="3200" b="1" dirty="0" smtClean="0">
                <a:solidFill>
                  <a:srgbClr val="FF0000"/>
                </a:solidFill>
              </a:rPr>
              <a:t>’ Theorem</a:t>
            </a:r>
            <a:endParaRPr lang="en-US" sz="3200" b="1" dirty="0">
              <a:solidFill>
                <a:srgbClr val="FF0000"/>
              </a:solidFill>
            </a:endParaRPr>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01" name="Object 1"/>
          <p:cNvGraphicFramePr>
            <a:graphicFrameLocks noChangeAspect="1"/>
          </p:cNvGraphicFramePr>
          <p:nvPr/>
        </p:nvGraphicFramePr>
        <p:xfrm>
          <a:off x="152400" y="838201"/>
          <a:ext cx="8915400" cy="5562600"/>
        </p:xfrm>
        <a:graphic>
          <a:graphicData uri="http://schemas.openxmlformats.org/presentationml/2006/ole">
            <p:oleObj spid="_x0000_s51201" name="Slide" r:id="rId3" imgW="4568804" imgH="3425985" progId="PowerPoint.Slide.12">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4412"/>
            <a:ext cx="8686800" cy="3416320"/>
          </a:xfrm>
          <a:prstGeom prst="rect">
            <a:avLst/>
          </a:prstGeom>
        </p:spPr>
        <p:txBody>
          <a:bodyPr wrap="square">
            <a:spAutoFit/>
          </a:bodyPr>
          <a:lstStyle/>
          <a:p>
            <a:pPr lvl="0"/>
            <a:r>
              <a:rPr lang="en-US" sz="2400" dirty="0" smtClean="0">
                <a:solidFill>
                  <a:srgbClr val="FF0000"/>
                </a:solidFill>
              </a:rPr>
              <a:t>Problems 21</a:t>
            </a:r>
          </a:p>
          <a:p>
            <a:pPr lvl="0" algn="just"/>
            <a:r>
              <a:rPr lang="en-US" sz="2400" dirty="0" smtClean="0"/>
              <a:t>A Company has two plants to manufacture the screws. Out of 10000 screws, plant I manufactures 80% of the screws and plant II manufactures 20%. At plant I, 85% screws are rated standard quality. At plant II, only 65% screws are rated standard quality. One screw is selected at random from the whole consignment and was found standard quality. What is the probability that the selected screw was  </a:t>
            </a:r>
          </a:p>
          <a:p>
            <a:pPr marL="457200" lvl="0" indent="-457200">
              <a:buAutoNum type="alphaLcParenR"/>
            </a:pPr>
            <a:r>
              <a:rPr lang="en-US" sz="2400" dirty="0" smtClean="0"/>
              <a:t>Manufactured by Plant I</a:t>
            </a:r>
          </a:p>
          <a:p>
            <a:pPr marL="457200" lvl="0" indent="-457200">
              <a:buAutoNum type="alphaLcParenR"/>
            </a:pPr>
            <a:r>
              <a:rPr lang="en-US" sz="2400" dirty="0" smtClean="0"/>
              <a:t>Manufactured by Plant II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96882"/>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Calibri" pitchFamily="34" charset="0"/>
                <a:ea typeface="Calibri" pitchFamily="34" charset="0"/>
                <a:cs typeface="Mangal" pitchFamily="18" charset="0"/>
              </a:rPr>
              <a:t>Basic terms in probability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Experiment:</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Event:</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Sample space/total events/exhaustive events:</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Equally likely events:</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Mutually exclusive events vs. not mutually exclusive events:</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Independents vs. dependents events:</a:t>
            </a:r>
            <a:endParaRPr kumimoji="0" lang="en-US" sz="1600"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Favourable events:</a:t>
            </a:r>
            <a:endParaRPr kumimoji="0" lang="en-US" sz="4400" b="0" i="0" u="none" strike="noStrike" cap="none" normalizeH="0" baseline="0" dirty="0" smtClean="0">
              <a:ln>
                <a:noFill/>
              </a:ln>
              <a:solidFill>
                <a:srgbClr val="0070C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382000" cy="830997"/>
          </a:xfrm>
          <a:prstGeom prst="rect">
            <a:avLst/>
          </a:prstGeom>
          <a:noFill/>
        </p:spPr>
        <p:txBody>
          <a:bodyPr wrap="square" rtlCol="0">
            <a:spAutoFit/>
          </a:bodyPr>
          <a:lstStyle/>
          <a:p>
            <a:r>
              <a:rPr lang="en-US" sz="2400" dirty="0" smtClean="0">
                <a:solidFill>
                  <a:srgbClr val="FF0000"/>
                </a:solidFill>
              </a:rPr>
              <a:t>Experiment: </a:t>
            </a:r>
          </a:p>
          <a:p>
            <a:r>
              <a:rPr kumimoji="0" lang="en-US" sz="24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An</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 experiment is a process which produces outcomes</a:t>
            </a:r>
            <a:endParaRPr lang="en-US" sz="2400" dirty="0"/>
          </a:p>
        </p:txBody>
      </p:sp>
      <p:sp>
        <p:nvSpPr>
          <p:cNvPr id="3" name="TextBox 2"/>
          <p:cNvSpPr txBox="1"/>
          <p:nvPr/>
        </p:nvSpPr>
        <p:spPr>
          <a:xfrm>
            <a:off x="533400" y="1836003"/>
            <a:ext cx="8382000" cy="830997"/>
          </a:xfrm>
          <a:prstGeom prst="rect">
            <a:avLst/>
          </a:prstGeom>
          <a:noFill/>
        </p:spPr>
        <p:txBody>
          <a:bodyPr wrap="square" rtlCol="0">
            <a:spAutoFit/>
          </a:bodyPr>
          <a:lstStyle/>
          <a:p>
            <a:r>
              <a:rPr lang="en-US" sz="2400" dirty="0" smtClean="0">
                <a:solidFill>
                  <a:srgbClr val="FF0000"/>
                </a:solidFill>
              </a:rPr>
              <a:t>Event: </a:t>
            </a:r>
          </a:p>
          <a:p>
            <a:r>
              <a:rPr lang="en-US" sz="2400" dirty="0" smtClean="0">
                <a:solidFill>
                  <a:srgbClr val="0070C0"/>
                </a:solidFill>
                <a:latin typeface="Calibri" pitchFamily="34" charset="0"/>
                <a:ea typeface="Calibri" pitchFamily="34" charset="0"/>
                <a:cs typeface="Mangal" pitchFamily="18" charset="0"/>
              </a:rPr>
              <a:t>The resulting outcomes of an </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experiment is know as event.</a:t>
            </a:r>
            <a:endParaRPr lang="en-US" sz="2400" dirty="0"/>
          </a:p>
        </p:txBody>
      </p:sp>
      <p:sp>
        <p:nvSpPr>
          <p:cNvPr id="5" name="TextBox 4"/>
          <p:cNvSpPr txBox="1"/>
          <p:nvPr/>
        </p:nvSpPr>
        <p:spPr>
          <a:xfrm>
            <a:off x="609600" y="3352800"/>
            <a:ext cx="8382000" cy="1200329"/>
          </a:xfrm>
          <a:prstGeom prst="rect">
            <a:avLst/>
          </a:prstGeom>
          <a:noFill/>
        </p:spPr>
        <p:txBody>
          <a:bodyPr wrap="square" rtlCol="0">
            <a:spAutoFit/>
          </a:bodyPr>
          <a:lstStyle/>
          <a:p>
            <a:r>
              <a:rPr lang="en-US" sz="2400" dirty="0" smtClean="0">
                <a:solidFill>
                  <a:srgbClr val="FF0000"/>
                </a:solidFill>
              </a:rPr>
              <a:t>Sample Space/total events/exhaustive events: </a:t>
            </a:r>
          </a:p>
          <a:p>
            <a:r>
              <a:rPr kumimoji="0" lang="en-US" sz="24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The collection of all possible outcomes of an</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 experiment is known as sample space. </a:t>
            </a:r>
            <a:endParaRPr lang="en-US" sz="2400" dirty="0"/>
          </a:p>
        </p:txBody>
      </p:sp>
      <p:sp>
        <p:nvSpPr>
          <p:cNvPr id="6" name="TextBox 5"/>
          <p:cNvSpPr txBox="1"/>
          <p:nvPr/>
        </p:nvSpPr>
        <p:spPr>
          <a:xfrm>
            <a:off x="609600" y="5410200"/>
            <a:ext cx="8382000" cy="1200329"/>
          </a:xfrm>
          <a:prstGeom prst="rect">
            <a:avLst/>
          </a:prstGeom>
          <a:noFill/>
        </p:spPr>
        <p:txBody>
          <a:bodyPr wrap="square" rtlCol="0">
            <a:spAutoFit/>
          </a:bodyPr>
          <a:lstStyle/>
          <a:p>
            <a:r>
              <a:rPr lang="en-US" sz="2400" dirty="0" smtClean="0">
                <a:solidFill>
                  <a:srgbClr val="FF0000"/>
                </a:solidFill>
              </a:rPr>
              <a:t>Equally likely events: </a:t>
            </a:r>
          </a:p>
          <a:p>
            <a:r>
              <a:rPr kumimoji="0" lang="en-US" sz="24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Two</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 or more events are said to </a:t>
            </a:r>
            <a:r>
              <a:rPr lang="en-US" sz="2400" dirty="0" smtClean="0">
                <a:solidFill>
                  <a:srgbClr val="0070C0"/>
                </a:solidFill>
                <a:latin typeface="Calibri" pitchFamily="34" charset="0"/>
                <a:ea typeface="Calibri" pitchFamily="34" charset="0"/>
                <a:cs typeface="Mangal" pitchFamily="18" charset="0"/>
              </a:rPr>
              <a:t>be equally likely events if the chance of occurrence of these events are same.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991600" cy="2308324"/>
          </a:xfrm>
          <a:prstGeom prst="rect">
            <a:avLst/>
          </a:prstGeom>
          <a:noFill/>
        </p:spPr>
        <p:txBody>
          <a:bodyPr wrap="square" rtlCol="0">
            <a:spAutoFit/>
          </a:bodyPr>
          <a:lstStyle/>
          <a:p>
            <a:r>
              <a:rPr lang="en-US" sz="2400" dirty="0" smtClean="0">
                <a:solidFill>
                  <a:srgbClr val="FF0000"/>
                </a:solidFill>
              </a:rPr>
              <a:t>Mutually exclusive vs. not mutually exclusive events: </a:t>
            </a:r>
          </a:p>
          <a:p>
            <a:r>
              <a:rPr kumimoji="0" lang="en-US" sz="24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Two</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 or more events are said to be mutually exclusive events if the they can not occur simultaneously at the same time.</a:t>
            </a:r>
          </a:p>
          <a:p>
            <a:endParaRPr lang="en-US" sz="2400" dirty="0">
              <a:solidFill>
                <a:srgbClr val="0070C0"/>
              </a:solidFill>
              <a:latin typeface="Calibri" pitchFamily="34" charset="0"/>
              <a:ea typeface="Calibri" pitchFamily="34" charset="0"/>
              <a:cs typeface="Mangal" pitchFamily="18" charset="0"/>
            </a:endParaRPr>
          </a:p>
          <a:p>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In contrast, if they can occur then they are called not mutually exclusive events.</a:t>
            </a:r>
            <a:endParaRPr lang="en-US" sz="2400" dirty="0"/>
          </a:p>
        </p:txBody>
      </p:sp>
      <p:sp>
        <p:nvSpPr>
          <p:cNvPr id="3" name="TextBox 2"/>
          <p:cNvSpPr txBox="1"/>
          <p:nvPr/>
        </p:nvSpPr>
        <p:spPr>
          <a:xfrm>
            <a:off x="228600" y="2896612"/>
            <a:ext cx="8686800" cy="3046988"/>
          </a:xfrm>
          <a:prstGeom prst="rect">
            <a:avLst/>
          </a:prstGeom>
          <a:noFill/>
        </p:spPr>
        <p:txBody>
          <a:bodyPr wrap="square" rtlCol="0">
            <a:spAutoFit/>
          </a:bodyPr>
          <a:lstStyle/>
          <a:p>
            <a:r>
              <a:rPr lang="en-US" sz="2400" dirty="0" smtClean="0">
                <a:solidFill>
                  <a:srgbClr val="FF0000"/>
                </a:solidFill>
              </a:rPr>
              <a:t>Independent vs. dependent  event: </a:t>
            </a:r>
          </a:p>
          <a:p>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two or more events are said to be independent event if the occurrence or nonoccurrence of one of the events does not affect the occurrence or nonoccurrence of the other.</a:t>
            </a:r>
          </a:p>
          <a:p>
            <a:endParaRPr lang="en-US" sz="2400" dirty="0">
              <a:solidFill>
                <a:srgbClr val="0070C0"/>
              </a:solidFill>
              <a:latin typeface="Calibri" pitchFamily="34" charset="0"/>
              <a:cs typeface="Mangal" pitchFamily="18" charset="0"/>
            </a:endParaRPr>
          </a:p>
          <a:p>
            <a:r>
              <a:rPr lang="en-US" sz="2400" dirty="0" smtClean="0">
                <a:solidFill>
                  <a:srgbClr val="0070C0"/>
                </a:solidFill>
                <a:latin typeface="Calibri" pitchFamily="34" charset="0"/>
                <a:cs typeface="Mangal" pitchFamily="18" charset="0"/>
              </a:rPr>
              <a:t>In contrast, </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if the occurrence or nonoccurrence of one of the events affect the occurrence or nonoccurrence of the other then they are called dependent events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940"/>
            <a:ext cx="8991600" cy="1938992"/>
          </a:xfrm>
          <a:prstGeom prst="rect">
            <a:avLst/>
          </a:prstGeom>
          <a:noFill/>
        </p:spPr>
        <p:txBody>
          <a:bodyPr wrap="square" rtlCol="0">
            <a:spAutoFit/>
          </a:bodyPr>
          <a:lstStyle/>
          <a:p>
            <a:r>
              <a:rPr lang="en-US" sz="2400" dirty="0" smtClean="0">
                <a:solidFill>
                  <a:srgbClr val="FF0000"/>
                </a:solidFill>
              </a:rPr>
              <a:t>Favourable events: </a:t>
            </a:r>
          </a:p>
          <a:p>
            <a:endParaRPr lang="en-US" sz="2400" dirty="0" smtClean="0">
              <a:solidFill>
                <a:srgbClr val="FF0000"/>
              </a:solidFill>
            </a:endParaRPr>
          </a:p>
          <a:p>
            <a:r>
              <a:rPr kumimoji="0" lang="en-US" sz="2400" b="0" i="0" u="none" strike="noStrike" cap="none" normalizeH="0" baseline="0" dirty="0" smtClean="0">
                <a:ln>
                  <a:noFill/>
                </a:ln>
                <a:solidFill>
                  <a:srgbClr val="0070C0"/>
                </a:solidFill>
                <a:effectLst/>
                <a:latin typeface="Calibri" pitchFamily="34" charset="0"/>
                <a:ea typeface="Calibri" pitchFamily="34" charset="0"/>
                <a:cs typeface="Mangal" pitchFamily="18" charset="0"/>
              </a:rPr>
              <a:t>Those events which</a:t>
            </a:r>
            <a:r>
              <a:rPr kumimoji="0" lang="en-US" sz="2400" b="0" i="0" u="none" strike="noStrike" cap="none" normalizeH="0" dirty="0" smtClean="0">
                <a:ln>
                  <a:noFill/>
                </a:ln>
                <a:solidFill>
                  <a:srgbClr val="0070C0"/>
                </a:solidFill>
                <a:effectLst/>
                <a:latin typeface="Calibri" pitchFamily="34" charset="0"/>
                <a:ea typeface="Calibri" pitchFamily="34" charset="0"/>
                <a:cs typeface="Mangal" pitchFamily="18" charset="0"/>
              </a:rPr>
              <a:t> are the interest of our experiment are called favourable events i.e. those events whose probability is to be obtained are </a:t>
            </a:r>
            <a:r>
              <a:rPr lang="en-US" sz="2400" dirty="0" smtClean="0">
                <a:solidFill>
                  <a:srgbClr val="0070C0"/>
                </a:solidFill>
                <a:latin typeface="Calibri" pitchFamily="34" charset="0"/>
                <a:ea typeface="Calibri" pitchFamily="34" charset="0"/>
                <a:cs typeface="Mangal" pitchFamily="18" charset="0"/>
              </a:rPr>
              <a:t>called favourable events. </a:t>
            </a:r>
          </a:p>
        </p:txBody>
      </p:sp>
      <p:sp>
        <p:nvSpPr>
          <p:cNvPr id="3" name="TextBox 2"/>
          <p:cNvSpPr txBox="1"/>
          <p:nvPr/>
        </p:nvSpPr>
        <p:spPr>
          <a:xfrm>
            <a:off x="304800" y="2785408"/>
            <a:ext cx="8991600" cy="1569660"/>
          </a:xfrm>
          <a:prstGeom prst="rect">
            <a:avLst/>
          </a:prstGeom>
          <a:noFill/>
        </p:spPr>
        <p:txBody>
          <a:bodyPr wrap="square" rtlCol="0">
            <a:spAutoFit/>
          </a:bodyPr>
          <a:lstStyle/>
          <a:p>
            <a:r>
              <a:rPr lang="en-US" sz="2400" dirty="0" smtClean="0">
                <a:solidFill>
                  <a:srgbClr val="FF0000"/>
                </a:solidFill>
              </a:rPr>
              <a:t>Mathematical definition of probability: </a:t>
            </a:r>
          </a:p>
          <a:p>
            <a:endParaRPr lang="en-US" sz="2400" dirty="0" smtClean="0">
              <a:solidFill>
                <a:srgbClr val="FF0000"/>
              </a:solidFill>
            </a:endParaRPr>
          </a:p>
          <a:p>
            <a:r>
              <a:rPr lang="en-US" sz="2400" dirty="0" smtClean="0">
                <a:solidFill>
                  <a:srgbClr val="0070C0"/>
                </a:solidFill>
              </a:rPr>
              <a:t>Probability is defied as the ratio of favourable number of events to total number of events. Its value is ranges from 0 to 1. i.e.</a:t>
            </a:r>
            <a:endParaRPr lang="en-US" sz="2400" dirty="0" smtClean="0">
              <a:solidFill>
                <a:srgbClr val="0070C0"/>
              </a:solidFill>
              <a:latin typeface="Calibri" pitchFamily="34" charset="0"/>
              <a:ea typeface="Calibri" pitchFamily="34" charset="0"/>
              <a:cs typeface="Mangal" pitchFamily="18" charset="0"/>
            </a:endParaRPr>
          </a:p>
        </p:txBody>
      </p:sp>
      <p:graphicFrame>
        <p:nvGraphicFramePr>
          <p:cNvPr id="4" name="Table 3"/>
          <p:cNvGraphicFramePr>
            <a:graphicFrameLocks noGrp="1"/>
          </p:cNvGraphicFramePr>
          <p:nvPr/>
        </p:nvGraphicFramePr>
        <p:xfrm>
          <a:off x="1524000" y="4724400"/>
          <a:ext cx="5562600" cy="1097280"/>
        </p:xfrm>
        <a:graphic>
          <a:graphicData uri="http://schemas.openxmlformats.org/drawingml/2006/table">
            <a:tbl>
              <a:tblPr firstRow="1" bandRow="1">
                <a:tableStyleId>{5C22544A-7EE6-4342-B048-85BDC9FD1C3A}</a:tableStyleId>
              </a:tblPr>
              <a:tblGrid>
                <a:gridCol w="1968305"/>
                <a:gridCol w="3594295"/>
              </a:tblGrid>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Probability =</a:t>
                      </a:r>
                    </a:p>
                    <a:p>
                      <a:endParaRPr lang="en-US" sz="2000" b="1" dirty="0">
                        <a:solidFill>
                          <a:srgbClr val="C00000"/>
                        </a:solidFill>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Favourable number of events</a:t>
                      </a:r>
                      <a:endParaRPr lang="en-US" sz="2000" b="1" dirty="0">
                        <a:solidFill>
                          <a:srgbClr val="C00000"/>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vMerge="1">
                  <a:txBody>
                    <a:bodyPr/>
                    <a:lstStyle/>
                    <a:p>
                      <a:endParaRPr 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rPr>
                        <a:t>Total number of events</a:t>
                      </a:r>
                    </a:p>
                    <a:p>
                      <a:endParaRPr lang="en-US" sz="2000" b="1" dirty="0">
                        <a:solidFill>
                          <a:srgbClr val="C00000"/>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solidFill>
                  <a:schemeClr val="folHlink"/>
                </a:solidFill>
              </a:rPr>
              <a:t>Counting </a:t>
            </a:r>
            <a:r>
              <a:rPr lang="en-US" dirty="0" smtClean="0">
                <a:solidFill>
                  <a:schemeClr val="folHlink"/>
                </a:solidFill>
              </a:rPr>
              <a:t>Rules</a:t>
            </a:r>
            <a:endParaRPr lang="en-US" dirty="0">
              <a:solidFill>
                <a:schemeClr val="folHlink"/>
              </a:solidFill>
            </a:endParaRPr>
          </a:p>
        </p:txBody>
      </p:sp>
      <p:sp>
        <p:nvSpPr>
          <p:cNvPr id="124931" name="Rectangle 3"/>
          <p:cNvSpPr>
            <a:spLocks noGrp="1" noChangeArrowheads="1"/>
          </p:cNvSpPr>
          <p:nvPr>
            <p:ph type="body" idx="1"/>
          </p:nvPr>
        </p:nvSpPr>
        <p:spPr>
          <a:xfrm>
            <a:off x="228600" y="1600200"/>
            <a:ext cx="8915400" cy="4525963"/>
          </a:xfrm>
        </p:spPr>
        <p:txBody>
          <a:bodyPr/>
          <a:lstStyle/>
          <a:p>
            <a:r>
              <a:rPr lang="en-US" b="1" i="1" dirty="0" err="1"/>
              <a:t>m</a:t>
            </a:r>
            <a:r>
              <a:rPr lang="en-US" b="1" dirty="0" err="1">
                <a:sym typeface="Symbol" pitchFamily="18" charset="2"/>
              </a:rPr>
              <a:t></a:t>
            </a:r>
            <a:r>
              <a:rPr lang="en-US" b="1" i="1" dirty="0" err="1"/>
              <a:t>n</a:t>
            </a:r>
            <a:r>
              <a:rPr lang="en-US" dirty="0"/>
              <a:t> Rule</a:t>
            </a:r>
          </a:p>
          <a:p>
            <a:r>
              <a:rPr lang="en-US" dirty="0"/>
              <a:t>Sampling from a Population with Replacement</a:t>
            </a:r>
          </a:p>
          <a:p>
            <a:r>
              <a:rPr lang="en-US" dirty="0" smtClean="0"/>
              <a:t>Sampling </a:t>
            </a:r>
            <a:r>
              <a:rPr lang="en-US" dirty="0"/>
              <a:t>from a Population without </a:t>
            </a:r>
            <a:r>
              <a:rPr lang="en-US" dirty="0" smtClean="0"/>
              <a:t>Replacement</a:t>
            </a:r>
          </a:p>
          <a:p>
            <a:r>
              <a:rPr lang="en-US" dirty="0" smtClean="0"/>
              <a:t>Combination </a:t>
            </a:r>
          </a:p>
          <a:p>
            <a:r>
              <a:rPr lang="en-US" dirty="0" smtClean="0"/>
              <a:t>Permutation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0"/>
            <a:ext cx="8229600" cy="1143000"/>
          </a:xfrm>
        </p:spPr>
        <p:txBody>
          <a:bodyPr/>
          <a:lstStyle/>
          <a:p>
            <a:r>
              <a:rPr lang="en-US" i="1" dirty="0" err="1">
                <a:solidFill>
                  <a:schemeClr val="folHlink"/>
                </a:solidFill>
              </a:rPr>
              <a:t>m</a:t>
            </a:r>
            <a:r>
              <a:rPr lang="en-US" dirty="0" err="1">
                <a:solidFill>
                  <a:schemeClr val="folHlink"/>
                </a:solidFill>
                <a:sym typeface="Symbol" pitchFamily="18" charset="2"/>
              </a:rPr>
              <a:t></a:t>
            </a:r>
            <a:r>
              <a:rPr lang="en-US" i="1" dirty="0" err="1">
                <a:solidFill>
                  <a:schemeClr val="folHlink"/>
                </a:solidFill>
              </a:rPr>
              <a:t>n</a:t>
            </a:r>
            <a:r>
              <a:rPr lang="en-US" i="1" dirty="0">
                <a:solidFill>
                  <a:schemeClr val="folHlink"/>
                </a:solidFill>
              </a:rPr>
              <a:t> </a:t>
            </a:r>
            <a:r>
              <a:rPr lang="en-US" dirty="0">
                <a:solidFill>
                  <a:schemeClr val="folHlink"/>
                </a:solidFill>
              </a:rPr>
              <a:t>Rule</a:t>
            </a:r>
          </a:p>
        </p:txBody>
      </p:sp>
      <p:sp>
        <p:nvSpPr>
          <p:cNvPr id="125955" name="Rectangle 3"/>
          <p:cNvSpPr>
            <a:spLocks noGrp="1" noChangeArrowheads="1"/>
          </p:cNvSpPr>
          <p:nvPr>
            <p:ph type="body" idx="1"/>
          </p:nvPr>
        </p:nvSpPr>
        <p:spPr>
          <a:xfrm>
            <a:off x="304800" y="1066800"/>
            <a:ext cx="8839200" cy="2590800"/>
          </a:xfrm>
        </p:spPr>
        <p:txBody>
          <a:bodyPr>
            <a:normAutofit/>
          </a:bodyPr>
          <a:lstStyle/>
          <a:p>
            <a:pPr algn="just"/>
            <a:r>
              <a:rPr lang="en-US" sz="2400" dirty="0" smtClean="0"/>
              <a:t>In a sequence of n events in which the first has k1 possibilities and second event has k2 possibilities and the third has k3 and so forth, the total possibilities of the sequence will be </a:t>
            </a:r>
          </a:p>
          <a:p>
            <a:pPr>
              <a:buNone/>
            </a:pPr>
            <a:r>
              <a:rPr lang="en-US" sz="2400" dirty="0" smtClean="0"/>
              <a:t>	k1 x k2 x k3 x ………..x </a:t>
            </a:r>
            <a:r>
              <a:rPr lang="en-US" sz="2400" dirty="0" err="1" smtClean="0"/>
              <a:t>kn</a:t>
            </a:r>
            <a:endParaRPr lang="en-US" sz="2400" dirty="0"/>
          </a:p>
        </p:txBody>
      </p:sp>
      <p:sp>
        <p:nvSpPr>
          <p:cNvPr id="4" name="Rectangle 3"/>
          <p:cNvSpPr/>
          <p:nvPr/>
        </p:nvSpPr>
        <p:spPr>
          <a:xfrm>
            <a:off x="228600" y="3505200"/>
            <a:ext cx="8915400" cy="3046988"/>
          </a:xfrm>
          <a:prstGeom prst="rect">
            <a:avLst/>
          </a:prstGeom>
        </p:spPr>
        <p:txBody>
          <a:bodyPr wrap="square">
            <a:spAutoFit/>
          </a:bodyPr>
          <a:lstStyle/>
          <a:p>
            <a:pPr>
              <a:buNone/>
            </a:pPr>
            <a:r>
              <a:rPr lang="en-US" sz="2400" dirty="0" smtClean="0"/>
              <a:t>Example: </a:t>
            </a:r>
          </a:p>
          <a:p>
            <a:pPr>
              <a:buNone/>
            </a:pPr>
            <a:r>
              <a:rPr lang="en-US" sz="2400" dirty="0" smtClean="0"/>
              <a:t>	A paint manufacture wishes to manufacture several different paints. The categories include 7 color (Red, blue, white, black, green, brown and yellow) ,  and 2 use (outdoor and indoor). How many different kinds of paint can be made if a person can select one color and one use?</a:t>
            </a:r>
          </a:p>
          <a:p>
            <a:pPr>
              <a:buNone/>
            </a:pPr>
            <a:endParaRPr lang="en-US" sz="2400" dirty="0" smtClean="0"/>
          </a:p>
          <a:p>
            <a:pPr>
              <a:buNone/>
            </a:pPr>
            <a:r>
              <a:rPr lang="en-US" sz="2400" dirty="0" smtClean="0"/>
              <a:t>	(</a:t>
            </a:r>
            <a:r>
              <a:rPr lang="en-US" sz="2400" i="1" dirty="0" err="1" smtClean="0"/>
              <a:t>Ans</a:t>
            </a:r>
            <a:r>
              <a:rPr lang="en-US" sz="2400" dirty="0" smtClean="0"/>
              <a:t>: 7</a:t>
            </a:r>
            <a:r>
              <a:rPr lang="en-US" sz="2400" dirty="0" smtClean="0">
                <a:sym typeface="Symbol" pitchFamily="18" charset="2"/>
              </a:rPr>
              <a:t>2 = 14 different paints.)</a:t>
            </a:r>
            <a:endParaRPr lang="en-US" sz="2400" dirty="0">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8534400" cy="2308324"/>
          </a:xfrm>
          <a:prstGeom prst="rect">
            <a:avLst/>
          </a:prstGeom>
        </p:spPr>
        <p:txBody>
          <a:bodyPr wrap="square">
            <a:spAutoFit/>
          </a:bodyPr>
          <a:lstStyle/>
          <a:p>
            <a:pPr algn="just">
              <a:buNone/>
            </a:pPr>
            <a:r>
              <a:rPr lang="en-US" sz="2400" dirty="0" smtClean="0">
                <a:solidFill>
                  <a:srgbClr val="FF0000"/>
                </a:solidFill>
              </a:rPr>
              <a:t>Example: </a:t>
            </a:r>
          </a:p>
          <a:p>
            <a:pPr algn="just">
              <a:buNone/>
            </a:pPr>
            <a:r>
              <a:rPr lang="en-US" sz="2400" dirty="0" smtClean="0"/>
              <a:t>A cafeteria offers 5 salads, 4 meats, 8 vegetables, 3 breads, 4 desserts, and 3 drinks.  A meal consists of one serving of each of the items.  How many different meals are available? </a:t>
            </a:r>
          </a:p>
          <a:p>
            <a:pPr algn="just">
              <a:buNone/>
            </a:pPr>
            <a:endParaRPr lang="en-US" sz="2400" dirty="0" smtClean="0"/>
          </a:p>
          <a:p>
            <a:pPr algn="just">
              <a:buNone/>
            </a:pPr>
            <a:r>
              <a:rPr lang="en-US" sz="2400" dirty="0" smtClean="0"/>
              <a:t>	(</a:t>
            </a:r>
            <a:r>
              <a:rPr lang="en-US" sz="2400" i="1" dirty="0" err="1" smtClean="0"/>
              <a:t>Ans</a:t>
            </a:r>
            <a:r>
              <a:rPr lang="en-US" sz="2400" dirty="0" smtClean="0"/>
              <a:t>: 5</a:t>
            </a:r>
            <a:r>
              <a:rPr lang="en-US" sz="2400" dirty="0" smtClean="0">
                <a:sym typeface="Symbol" pitchFamily="18" charset="2"/>
              </a:rPr>
              <a:t>48343 = 5,760 meals.)</a:t>
            </a:r>
            <a:endParaRPr lang="en-US" sz="2400" dirty="0">
              <a:sym typeface="Symbol" pitchFamily="18"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2865</TotalTime>
  <Words>1686</Words>
  <Application>Microsoft Office PowerPoint</Application>
  <PresentationFormat>On-screen Show (4:3)</PresentationFormat>
  <Paragraphs>205</Paragraphs>
  <Slides>28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Slide</vt:lpstr>
      <vt:lpstr>Unit 1: Basic Probability</vt:lpstr>
      <vt:lpstr>Slide 2</vt:lpstr>
      <vt:lpstr>Slide 3</vt:lpstr>
      <vt:lpstr>Slide 4</vt:lpstr>
      <vt:lpstr>Slide 5</vt:lpstr>
      <vt:lpstr>Slide 6</vt:lpstr>
      <vt:lpstr>Counting Rules</vt:lpstr>
      <vt:lpstr>mn Rule</vt:lpstr>
      <vt:lpstr>Slide 9</vt:lpstr>
      <vt:lpstr>Sampling from a Population with Replacement</vt:lpstr>
      <vt:lpstr>Slide 11</vt:lpstr>
      <vt:lpstr>Slide 12</vt:lpstr>
      <vt:lpstr>Slide 13</vt:lpstr>
      <vt:lpstr>Slide 14</vt:lpstr>
      <vt:lpstr>Slide 15</vt:lpstr>
      <vt:lpstr>Application of types of Probability</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Session 1 Bal Krishna Khadka</dc:title>
  <dc:creator>Toshiba</dc:creator>
  <cp:lastModifiedBy>----------</cp:lastModifiedBy>
  <cp:revision>38</cp:revision>
  <dcterms:created xsi:type="dcterms:W3CDTF">2013-09-27T06:55:13Z</dcterms:created>
  <dcterms:modified xsi:type="dcterms:W3CDTF">2015-02-16T03:48:22Z</dcterms:modified>
</cp:coreProperties>
</file>