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5"/>
  </p:notesMasterIdLst>
  <p:sldIdLst>
    <p:sldId id="276" r:id="rId2"/>
    <p:sldId id="343" r:id="rId3"/>
    <p:sldId id="310" r:id="rId4"/>
    <p:sldId id="305" r:id="rId5"/>
    <p:sldId id="308" r:id="rId6"/>
    <p:sldId id="314" r:id="rId7"/>
    <p:sldId id="315" r:id="rId8"/>
    <p:sldId id="280" r:id="rId9"/>
    <p:sldId id="316" r:id="rId10"/>
    <p:sldId id="321" r:id="rId11"/>
    <p:sldId id="326" r:id="rId12"/>
    <p:sldId id="322" r:id="rId13"/>
    <p:sldId id="323" r:id="rId14"/>
    <p:sldId id="301" r:id="rId15"/>
    <p:sldId id="281" r:id="rId16"/>
    <p:sldId id="298" r:id="rId17"/>
    <p:sldId id="318" r:id="rId18"/>
    <p:sldId id="270" r:id="rId19"/>
    <p:sldId id="320" r:id="rId20"/>
    <p:sldId id="263" r:id="rId21"/>
    <p:sldId id="300" r:id="rId22"/>
    <p:sldId id="317" r:id="rId23"/>
    <p:sldId id="324" r:id="rId24"/>
    <p:sldId id="325" r:id="rId25"/>
    <p:sldId id="295" r:id="rId26"/>
    <p:sldId id="293" r:id="rId27"/>
    <p:sldId id="297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66"/>
    <a:srgbClr val="0033CC"/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27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AC6858B4-7953-468D-82FD-27094347DC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4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16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19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20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6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21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4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3851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5219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33720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5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26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9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1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28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29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3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30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1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1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32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5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33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3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34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7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36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1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37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2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D4A52F-54ED-47FD-BA60-C40939669F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0AE4-E4F9-4377-B81A-C034221F4B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55807-C438-415C-9BAB-2C0DF20A4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13E3-0CBC-4881-BDE7-3C2C04425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2000" y="6248400"/>
            <a:ext cx="6248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Business Statistics,</a:t>
            </a:r>
            <a:r>
              <a:rPr lang="en-US" i="0"/>
              <a:t> 5</a:t>
            </a:r>
            <a:r>
              <a:rPr lang="en-US" i="0" baseline="30000"/>
              <a:t>th</a:t>
            </a:r>
            <a:r>
              <a:rPr lang="en-US" i="0"/>
              <a:t> ed., by Ken Black. © 2007 John Wiley &amp; Sons.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2484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4F6E77DF-C712-4514-810F-66D8A39113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8EDAE-383B-4171-978C-B541135675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094C2-5C4F-4B29-8D41-BF52DAB37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05A92-CAAA-41A2-B0BE-8D6DF131B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5DF87-9838-47B4-9D2C-3B7AEB3DC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959F1-D8DF-4D6B-A56D-4C583B0BA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275E1-43C2-416C-8270-A032F13673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947E9-CF9D-4E92-97D8-16687D097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B3FE1-6B7A-4CF3-860C-F10FB043AF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FA1C95DE-54D1-46F4-9EF8-A885E4FA33F1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B965608-96CC-49F1-924C-845E01CE6442}" type="slidenum">
              <a:rPr lang="en-US"/>
              <a:pPr algn="ctr"/>
              <a:t>1</a:t>
            </a:fld>
            <a:endParaRPr 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66800" y="2272605"/>
            <a:ext cx="7010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Unit 4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Sampling </a:t>
            </a:r>
            <a:r>
              <a:rPr lang="en-GB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Techniques</a:t>
            </a:r>
          </a:p>
          <a:p>
            <a:pPr algn="ctr" eaLnBrk="1" hangingPunct="1">
              <a:spcBef>
                <a:spcPct val="50000"/>
              </a:spcBef>
            </a:pPr>
            <a:endParaRPr lang="en-GB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Random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Number each frame unit from 1 to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Use a random number table or a random number generator to select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distinct numbers between 1 and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inclusively.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Easier to perform for small populations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Cumbersome for large populations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Simple Random Sample: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Numbered Population Frame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0350" y="2082800"/>
            <a:ext cx="8699500" cy="2768600"/>
            <a:chOff x="164" y="1312"/>
            <a:chExt cx="5480" cy="1744"/>
          </a:xfrm>
        </p:grpSpPr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164" y="1312"/>
              <a:ext cx="5480" cy="1744"/>
            </a:xfrm>
            <a:prstGeom prst="rect">
              <a:avLst/>
            </a:prstGeom>
            <a:noFill/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80" y="1332"/>
              <a:ext cx="5448" cy="1716"/>
              <a:chOff x="180" y="1332"/>
              <a:chExt cx="5448" cy="1716"/>
            </a:xfrm>
          </p:grpSpPr>
          <p:sp>
            <p:nvSpPr>
              <p:cNvPr id="20494" name="Rectangle 14"/>
              <p:cNvSpPr>
                <a:spLocks noChangeArrowheads="1"/>
              </p:cNvSpPr>
              <p:nvPr/>
            </p:nvSpPr>
            <p:spPr bwMode="auto">
              <a:xfrm>
                <a:off x="180" y="1332"/>
                <a:ext cx="1816" cy="1716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2562" tIns="182562" rIns="182562" bIns="182562"/>
              <a:lstStyle/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01 Alaska Airlines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02 Alcoa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03 Ashland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04 Bank of America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05 BellSouth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06 Chevron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07 Citigroup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08 Clorox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09 Delta Air Lines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10 Disney</a:t>
                </a: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/>
            </p:nvSpPr>
            <p:spPr bwMode="auto">
              <a:xfrm>
                <a:off x="1996" y="1332"/>
                <a:ext cx="1816" cy="1716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2562" tIns="182562" rIns="182562" bIns="182562"/>
              <a:lstStyle/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11 DuPont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12 Exxon Mobil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13 General Dynamics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14 General Electric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15 General Mills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16 Halliburton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17 IBM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18 Kellog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19 KMart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20 Lowe’s</a:t>
                </a:r>
              </a:p>
            </p:txBody>
          </p:sp>
          <p:sp>
            <p:nvSpPr>
              <p:cNvPr id="20496" name="Rectangle 16"/>
              <p:cNvSpPr>
                <a:spLocks noChangeArrowheads="1"/>
              </p:cNvSpPr>
              <p:nvPr/>
            </p:nvSpPr>
            <p:spPr bwMode="auto">
              <a:xfrm>
                <a:off x="3812" y="1332"/>
                <a:ext cx="1816" cy="1716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2562" tIns="182562" rIns="182562" bIns="182562"/>
              <a:lstStyle/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21 Lucent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22 Mattel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23 Mead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24 Microsoft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25 Occidental Petroleum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26 JCPenney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27 Procter &amp; Gamble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28 Ryder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29 Sears</a:t>
                </a:r>
              </a:p>
              <a:p>
                <a:r>
                  <a:rPr lang="en-US" sz="1600" b="1" i="0">
                    <a:solidFill>
                      <a:schemeClr val="bg2"/>
                    </a:solidFill>
                    <a:latin typeface="Arial" charset="0"/>
                  </a:rPr>
                  <a:t>30 Time Warner</a:t>
                </a:r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-15584" y="37531"/>
            <a:ext cx="9068670" cy="880550"/>
          </a:xfrm>
          <a:noFill/>
          <a:ln/>
        </p:spPr>
        <p:txBody>
          <a:bodyPr lIns="90488" tIns="44450" rIns="90488" bIns="44450"/>
          <a:lstStyle/>
          <a:p>
            <a:r>
              <a:rPr lang="en-US" sz="2800" dirty="0">
                <a:solidFill>
                  <a:srgbClr val="C00000"/>
                </a:solidFill>
              </a:rPr>
              <a:t>Simple Random </a:t>
            </a:r>
            <a:r>
              <a:rPr lang="en-US" sz="2800" dirty="0" smtClean="0">
                <a:solidFill>
                  <a:srgbClr val="C00000"/>
                </a:solidFill>
              </a:rPr>
              <a:t>Sampling: Random </a:t>
            </a:r>
            <a:r>
              <a:rPr lang="en-US" sz="2800" dirty="0">
                <a:solidFill>
                  <a:srgbClr val="C00000"/>
                </a:solidFill>
              </a:rPr>
              <a:t>Number Table</a:t>
            </a:r>
          </a:p>
        </p:txBody>
      </p:sp>
      <p:grpSp>
        <p:nvGrpSpPr>
          <p:cNvPr id="2" name="Group 287"/>
          <p:cNvGrpSpPr>
            <a:grpSpLocks/>
          </p:cNvGrpSpPr>
          <p:nvPr/>
        </p:nvGrpSpPr>
        <p:grpSpPr bwMode="auto">
          <a:xfrm>
            <a:off x="1" y="1074499"/>
            <a:ext cx="9144000" cy="4325275"/>
            <a:chOff x="251" y="1332"/>
            <a:chExt cx="5341" cy="114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252" y="1332"/>
              <a:ext cx="5340" cy="114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86"/>
            <p:cNvGrpSpPr>
              <a:grpSpLocks/>
            </p:cNvGrpSpPr>
            <p:nvPr/>
          </p:nvGrpSpPr>
          <p:grpSpPr bwMode="auto">
            <a:xfrm>
              <a:off x="251" y="1359"/>
              <a:ext cx="5297" cy="1070"/>
              <a:chOff x="251" y="1359"/>
              <a:chExt cx="5297" cy="1070"/>
            </a:xfrm>
          </p:grpSpPr>
          <p:sp>
            <p:nvSpPr>
              <p:cNvPr id="22534" name="Rectangle 6"/>
              <p:cNvSpPr>
                <a:spLocks noChangeArrowheads="1"/>
              </p:cNvSpPr>
              <p:nvPr/>
            </p:nvSpPr>
            <p:spPr bwMode="auto">
              <a:xfrm>
                <a:off x="251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/>
            </p:nvSpPr>
            <p:spPr bwMode="auto">
              <a:xfrm>
                <a:off x="368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/>
            </p:nvSpPr>
            <p:spPr bwMode="auto">
              <a:xfrm>
                <a:off x="488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607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/>
            </p:nvSpPr>
            <p:spPr bwMode="auto">
              <a:xfrm>
                <a:off x="726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/>
            </p:nvSpPr>
            <p:spPr bwMode="auto">
              <a:xfrm>
                <a:off x="914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/>
            </p:nvSpPr>
            <p:spPr bwMode="auto">
              <a:xfrm>
                <a:off x="1033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/>
            </p:nvSpPr>
            <p:spPr bwMode="auto">
              <a:xfrm>
                <a:off x="1152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/>
            </p:nvSpPr>
            <p:spPr bwMode="auto">
              <a:xfrm>
                <a:off x="1271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/>
            </p:nvSpPr>
            <p:spPr bwMode="auto">
              <a:xfrm>
                <a:off x="1390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544" name="Rectangle 16"/>
              <p:cNvSpPr>
                <a:spLocks noChangeArrowheads="1"/>
              </p:cNvSpPr>
              <p:nvPr/>
            </p:nvSpPr>
            <p:spPr bwMode="auto">
              <a:xfrm>
                <a:off x="1578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545" name="Rectangle 17"/>
              <p:cNvSpPr>
                <a:spLocks noChangeArrowheads="1"/>
              </p:cNvSpPr>
              <p:nvPr/>
            </p:nvSpPr>
            <p:spPr bwMode="auto">
              <a:xfrm>
                <a:off x="1697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546" name="Rectangle 18"/>
              <p:cNvSpPr>
                <a:spLocks noChangeArrowheads="1"/>
              </p:cNvSpPr>
              <p:nvPr/>
            </p:nvSpPr>
            <p:spPr bwMode="auto">
              <a:xfrm>
                <a:off x="1816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1935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/>
            </p:nvSpPr>
            <p:spPr bwMode="auto">
              <a:xfrm>
                <a:off x="2052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/>
            </p:nvSpPr>
            <p:spPr bwMode="auto">
              <a:xfrm>
                <a:off x="2242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/>
            </p:nvSpPr>
            <p:spPr bwMode="auto">
              <a:xfrm>
                <a:off x="2361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/>
            </p:nvSpPr>
            <p:spPr bwMode="auto">
              <a:xfrm>
                <a:off x="2480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/>
            </p:nvSpPr>
            <p:spPr bwMode="auto">
              <a:xfrm>
                <a:off x="2598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>
                <a:off x="2717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/>
            </p:nvSpPr>
            <p:spPr bwMode="auto">
              <a:xfrm>
                <a:off x="2905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/>
            </p:nvSpPr>
            <p:spPr bwMode="auto">
              <a:xfrm>
                <a:off x="3024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/>
            </p:nvSpPr>
            <p:spPr bwMode="auto">
              <a:xfrm>
                <a:off x="3143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/>
            </p:nvSpPr>
            <p:spPr bwMode="auto">
              <a:xfrm>
                <a:off x="3262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/>
            </p:nvSpPr>
            <p:spPr bwMode="auto">
              <a:xfrm>
                <a:off x="3380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/>
            </p:nvSpPr>
            <p:spPr bwMode="auto">
              <a:xfrm>
                <a:off x="3569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/>
            </p:nvSpPr>
            <p:spPr bwMode="auto">
              <a:xfrm>
                <a:off x="3688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/>
            </p:nvSpPr>
            <p:spPr bwMode="auto">
              <a:xfrm>
                <a:off x="3807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/>
            </p:nvSpPr>
            <p:spPr bwMode="auto">
              <a:xfrm>
                <a:off x="3925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4044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/>
            </p:nvSpPr>
            <p:spPr bwMode="auto">
              <a:xfrm>
                <a:off x="4233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/>
            </p:nvSpPr>
            <p:spPr bwMode="auto">
              <a:xfrm>
                <a:off x="4352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/>
            </p:nvSpPr>
            <p:spPr bwMode="auto">
              <a:xfrm>
                <a:off x="4471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/>
            </p:nvSpPr>
            <p:spPr bwMode="auto">
              <a:xfrm>
                <a:off x="4589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/>
            </p:nvSpPr>
            <p:spPr bwMode="auto">
              <a:xfrm>
                <a:off x="4708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/>
            </p:nvSpPr>
            <p:spPr bwMode="auto">
              <a:xfrm>
                <a:off x="4897" y="135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/>
            </p:nvSpPr>
            <p:spPr bwMode="auto">
              <a:xfrm>
                <a:off x="5016" y="1359"/>
                <a:ext cx="176" cy="190"/>
              </a:xfrm>
              <a:prstGeom prst="rect">
                <a:avLst/>
              </a:prstGeom>
              <a:solidFill>
                <a:srgbClr val="00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/>
            </p:nvSpPr>
            <p:spPr bwMode="auto">
              <a:xfrm>
                <a:off x="5135" y="1359"/>
                <a:ext cx="176" cy="190"/>
              </a:xfrm>
              <a:prstGeom prst="rect">
                <a:avLst/>
              </a:prstGeom>
              <a:solidFill>
                <a:srgbClr val="00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/>
            </p:nvSpPr>
            <p:spPr bwMode="auto">
              <a:xfrm>
                <a:off x="5253" y="1359"/>
                <a:ext cx="176" cy="190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/>
            </p:nvSpPr>
            <p:spPr bwMode="auto">
              <a:xfrm>
                <a:off x="5372" y="1359"/>
                <a:ext cx="176" cy="190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/>
            </p:nvSpPr>
            <p:spPr bwMode="auto">
              <a:xfrm>
                <a:off x="251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/>
            </p:nvSpPr>
            <p:spPr bwMode="auto">
              <a:xfrm>
                <a:off x="368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/>
            </p:nvSpPr>
            <p:spPr bwMode="auto">
              <a:xfrm>
                <a:off x="488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/>
            </p:nvSpPr>
            <p:spPr bwMode="auto">
              <a:xfrm>
                <a:off x="607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/>
            </p:nvSpPr>
            <p:spPr bwMode="auto">
              <a:xfrm>
                <a:off x="726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/>
            </p:nvSpPr>
            <p:spPr bwMode="auto">
              <a:xfrm>
                <a:off x="914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/>
            </p:nvSpPr>
            <p:spPr bwMode="auto">
              <a:xfrm>
                <a:off x="1033" y="1506"/>
                <a:ext cx="176" cy="190"/>
              </a:xfrm>
              <a:prstGeom prst="rect">
                <a:avLst/>
              </a:prstGeom>
              <a:solidFill>
                <a:srgbClr val="00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/>
            </p:nvSpPr>
            <p:spPr bwMode="auto">
              <a:xfrm>
                <a:off x="1152" y="1506"/>
                <a:ext cx="176" cy="190"/>
              </a:xfrm>
              <a:prstGeom prst="rect">
                <a:avLst/>
              </a:prstGeom>
              <a:solidFill>
                <a:srgbClr val="00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/>
            </p:nvSpPr>
            <p:spPr bwMode="auto">
              <a:xfrm>
                <a:off x="1271" y="1506"/>
                <a:ext cx="176" cy="190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/>
            </p:nvSpPr>
            <p:spPr bwMode="auto">
              <a:xfrm>
                <a:off x="1390" y="1506"/>
                <a:ext cx="176" cy="190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/>
            </p:nvSpPr>
            <p:spPr bwMode="auto">
              <a:xfrm>
                <a:off x="1578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/>
            </p:nvSpPr>
            <p:spPr bwMode="auto">
              <a:xfrm>
                <a:off x="1697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/>
            </p:nvSpPr>
            <p:spPr bwMode="auto">
              <a:xfrm>
                <a:off x="1816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/>
            </p:nvSpPr>
            <p:spPr bwMode="auto">
              <a:xfrm>
                <a:off x="1935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/>
            </p:nvSpPr>
            <p:spPr bwMode="auto">
              <a:xfrm>
                <a:off x="2052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/>
            </p:nvSpPr>
            <p:spPr bwMode="auto">
              <a:xfrm>
                <a:off x="2242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/>
            </p:nvSpPr>
            <p:spPr bwMode="auto">
              <a:xfrm>
                <a:off x="2361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/>
            </p:nvSpPr>
            <p:spPr bwMode="auto">
              <a:xfrm>
                <a:off x="2480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/>
            </p:nvSpPr>
            <p:spPr bwMode="auto">
              <a:xfrm>
                <a:off x="2598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/>
            </p:nvSpPr>
            <p:spPr bwMode="auto">
              <a:xfrm>
                <a:off x="2717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/>
            </p:nvSpPr>
            <p:spPr bwMode="auto">
              <a:xfrm>
                <a:off x="2905" y="1506"/>
                <a:ext cx="176" cy="190"/>
              </a:xfrm>
              <a:prstGeom prst="rect">
                <a:avLst/>
              </a:prstGeom>
              <a:solidFill>
                <a:srgbClr val="00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/>
            </p:nvSpPr>
            <p:spPr bwMode="auto">
              <a:xfrm>
                <a:off x="3024" y="1506"/>
                <a:ext cx="176" cy="190"/>
              </a:xfrm>
              <a:prstGeom prst="rect">
                <a:avLst/>
              </a:prstGeom>
              <a:solidFill>
                <a:srgbClr val="00FF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/>
            </p:nvSpPr>
            <p:spPr bwMode="auto">
              <a:xfrm>
                <a:off x="3143" y="1506"/>
                <a:ext cx="176" cy="190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/>
            </p:nvSpPr>
            <p:spPr bwMode="auto">
              <a:xfrm>
                <a:off x="3262" y="1506"/>
                <a:ext cx="176" cy="190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chemeClr val="accent2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/>
            </p:nvSpPr>
            <p:spPr bwMode="auto">
              <a:xfrm>
                <a:off x="3380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/>
            </p:nvSpPr>
            <p:spPr bwMode="auto">
              <a:xfrm>
                <a:off x="3569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/>
            </p:nvSpPr>
            <p:spPr bwMode="auto">
              <a:xfrm>
                <a:off x="3688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/>
            </p:nvSpPr>
            <p:spPr bwMode="auto">
              <a:xfrm>
                <a:off x="3807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3925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/>
            </p:nvSpPr>
            <p:spPr bwMode="auto">
              <a:xfrm>
                <a:off x="4044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/>
            </p:nvSpPr>
            <p:spPr bwMode="auto">
              <a:xfrm>
                <a:off x="4233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/>
            </p:nvSpPr>
            <p:spPr bwMode="auto">
              <a:xfrm>
                <a:off x="4352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/>
            </p:nvSpPr>
            <p:spPr bwMode="auto">
              <a:xfrm>
                <a:off x="4471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/>
            </p:nvSpPr>
            <p:spPr bwMode="auto">
              <a:xfrm>
                <a:off x="4589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/>
            </p:nvSpPr>
            <p:spPr bwMode="auto">
              <a:xfrm>
                <a:off x="4708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09" name="Rectangle 81"/>
              <p:cNvSpPr>
                <a:spLocks noChangeArrowheads="1"/>
              </p:cNvSpPr>
              <p:nvPr/>
            </p:nvSpPr>
            <p:spPr bwMode="auto">
              <a:xfrm>
                <a:off x="4897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/>
            </p:nvSpPr>
            <p:spPr bwMode="auto">
              <a:xfrm>
                <a:off x="5016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/>
            </p:nvSpPr>
            <p:spPr bwMode="auto">
              <a:xfrm>
                <a:off x="5135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/>
            </p:nvSpPr>
            <p:spPr bwMode="auto">
              <a:xfrm>
                <a:off x="5253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/>
            </p:nvSpPr>
            <p:spPr bwMode="auto">
              <a:xfrm>
                <a:off x="5372" y="150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/>
            </p:nvSpPr>
            <p:spPr bwMode="auto">
              <a:xfrm>
                <a:off x="251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/>
            </p:nvSpPr>
            <p:spPr bwMode="auto">
              <a:xfrm>
                <a:off x="368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/>
            </p:nvSpPr>
            <p:spPr bwMode="auto">
              <a:xfrm>
                <a:off x="488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/>
            </p:nvSpPr>
            <p:spPr bwMode="auto">
              <a:xfrm>
                <a:off x="607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/>
            </p:nvSpPr>
            <p:spPr bwMode="auto">
              <a:xfrm>
                <a:off x="726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/>
            </p:nvSpPr>
            <p:spPr bwMode="auto">
              <a:xfrm>
                <a:off x="914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/>
            </p:nvSpPr>
            <p:spPr bwMode="auto">
              <a:xfrm>
                <a:off x="1033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/>
            </p:nvSpPr>
            <p:spPr bwMode="auto">
              <a:xfrm>
                <a:off x="1152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/>
            </p:nvSpPr>
            <p:spPr bwMode="auto">
              <a:xfrm>
                <a:off x="1271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/>
            </p:nvSpPr>
            <p:spPr bwMode="auto">
              <a:xfrm>
                <a:off x="1390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/>
            </p:nvSpPr>
            <p:spPr bwMode="auto">
              <a:xfrm>
                <a:off x="1578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/>
            </p:nvSpPr>
            <p:spPr bwMode="auto">
              <a:xfrm>
                <a:off x="1697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/>
            </p:nvSpPr>
            <p:spPr bwMode="auto">
              <a:xfrm>
                <a:off x="1816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/>
            </p:nvSpPr>
            <p:spPr bwMode="auto">
              <a:xfrm>
                <a:off x="1935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/>
            </p:nvSpPr>
            <p:spPr bwMode="auto">
              <a:xfrm>
                <a:off x="2052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/>
            </p:nvSpPr>
            <p:spPr bwMode="auto">
              <a:xfrm>
                <a:off x="2242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/>
            </p:nvSpPr>
            <p:spPr bwMode="auto">
              <a:xfrm>
                <a:off x="2361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/>
            </p:nvSpPr>
            <p:spPr bwMode="auto">
              <a:xfrm>
                <a:off x="2480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/>
            </p:nvSpPr>
            <p:spPr bwMode="auto">
              <a:xfrm>
                <a:off x="2598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/>
            </p:nvSpPr>
            <p:spPr bwMode="auto">
              <a:xfrm>
                <a:off x="2717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/>
            </p:nvSpPr>
            <p:spPr bwMode="auto">
              <a:xfrm>
                <a:off x="2905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/>
            </p:nvSpPr>
            <p:spPr bwMode="auto">
              <a:xfrm>
                <a:off x="3024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/>
            </p:nvSpPr>
            <p:spPr bwMode="auto">
              <a:xfrm>
                <a:off x="3143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/>
            </p:nvSpPr>
            <p:spPr bwMode="auto">
              <a:xfrm>
                <a:off x="3262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/>
            </p:nvSpPr>
            <p:spPr bwMode="auto">
              <a:xfrm>
                <a:off x="3380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/>
            </p:nvSpPr>
            <p:spPr bwMode="auto">
              <a:xfrm>
                <a:off x="3569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/>
            </p:nvSpPr>
            <p:spPr bwMode="auto">
              <a:xfrm>
                <a:off x="3688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/>
            </p:nvSpPr>
            <p:spPr bwMode="auto">
              <a:xfrm>
                <a:off x="3807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/>
            </p:nvSpPr>
            <p:spPr bwMode="auto">
              <a:xfrm>
                <a:off x="3925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/>
            </p:nvSpPr>
            <p:spPr bwMode="auto">
              <a:xfrm>
                <a:off x="4044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/>
            </p:nvSpPr>
            <p:spPr bwMode="auto">
              <a:xfrm>
                <a:off x="4233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/>
            </p:nvSpPr>
            <p:spPr bwMode="auto">
              <a:xfrm>
                <a:off x="4352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/>
            </p:nvSpPr>
            <p:spPr bwMode="auto">
              <a:xfrm>
                <a:off x="4471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/>
            </p:nvSpPr>
            <p:spPr bwMode="auto">
              <a:xfrm>
                <a:off x="4589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/>
            </p:nvSpPr>
            <p:spPr bwMode="auto">
              <a:xfrm>
                <a:off x="4708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/>
            </p:nvSpPr>
            <p:spPr bwMode="auto">
              <a:xfrm>
                <a:off x="4897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/>
            </p:nvSpPr>
            <p:spPr bwMode="auto">
              <a:xfrm>
                <a:off x="5016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/>
            </p:nvSpPr>
            <p:spPr bwMode="auto">
              <a:xfrm>
                <a:off x="5135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/>
            </p:nvSpPr>
            <p:spPr bwMode="auto">
              <a:xfrm>
                <a:off x="5253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/>
            </p:nvSpPr>
            <p:spPr bwMode="auto">
              <a:xfrm>
                <a:off x="5372" y="165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/>
            </p:nvSpPr>
            <p:spPr bwMode="auto">
              <a:xfrm>
                <a:off x="251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/>
            </p:nvSpPr>
            <p:spPr bwMode="auto">
              <a:xfrm>
                <a:off x="368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/>
            </p:nvSpPr>
            <p:spPr bwMode="auto">
              <a:xfrm>
                <a:off x="488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/>
            </p:nvSpPr>
            <p:spPr bwMode="auto">
              <a:xfrm>
                <a:off x="607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/>
            </p:nvSpPr>
            <p:spPr bwMode="auto">
              <a:xfrm>
                <a:off x="726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/>
            </p:nvSpPr>
            <p:spPr bwMode="auto">
              <a:xfrm>
                <a:off x="914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/>
            </p:nvSpPr>
            <p:spPr bwMode="auto">
              <a:xfrm>
                <a:off x="1033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/>
            </p:nvSpPr>
            <p:spPr bwMode="auto">
              <a:xfrm>
                <a:off x="1152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/>
            </p:nvSpPr>
            <p:spPr bwMode="auto">
              <a:xfrm>
                <a:off x="1271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/>
            </p:nvSpPr>
            <p:spPr bwMode="auto">
              <a:xfrm>
                <a:off x="1390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/>
            </p:nvSpPr>
            <p:spPr bwMode="auto">
              <a:xfrm>
                <a:off x="1578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/>
            </p:nvSpPr>
            <p:spPr bwMode="auto">
              <a:xfrm>
                <a:off x="1697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66" name="Rectangle 138"/>
              <p:cNvSpPr>
                <a:spLocks noChangeArrowheads="1"/>
              </p:cNvSpPr>
              <p:nvPr/>
            </p:nvSpPr>
            <p:spPr bwMode="auto">
              <a:xfrm>
                <a:off x="1816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67" name="Rectangle 139"/>
              <p:cNvSpPr>
                <a:spLocks noChangeArrowheads="1"/>
              </p:cNvSpPr>
              <p:nvPr/>
            </p:nvSpPr>
            <p:spPr bwMode="auto">
              <a:xfrm>
                <a:off x="1935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668" name="Rectangle 140"/>
              <p:cNvSpPr>
                <a:spLocks noChangeArrowheads="1"/>
              </p:cNvSpPr>
              <p:nvPr/>
            </p:nvSpPr>
            <p:spPr bwMode="auto">
              <a:xfrm>
                <a:off x="2052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69" name="Rectangle 141"/>
              <p:cNvSpPr>
                <a:spLocks noChangeArrowheads="1"/>
              </p:cNvSpPr>
              <p:nvPr/>
            </p:nvSpPr>
            <p:spPr bwMode="auto">
              <a:xfrm>
                <a:off x="2242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70" name="Rectangle 142"/>
              <p:cNvSpPr>
                <a:spLocks noChangeArrowheads="1"/>
              </p:cNvSpPr>
              <p:nvPr/>
            </p:nvSpPr>
            <p:spPr bwMode="auto">
              <a:xfrm>
                <a:off x="2361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671" name="Rectangle 143"/>
              <p:cNvSpPr>
                <a:spLocks noChangeArrowheads="1"/>
              </p:cNvSpPr>
              <p:nvPr/>
            </p:nvSpPr>
            <p:spPr bwMode="auto">
              <a:xfrm>
                <a:off x="2480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72" name="Rectangle 144"/>
              <p:cNvSpPr>
                <a:spLocks noChangeArrowheads="1"/>
              </p:cNvSpPr>
              <p:nvPr/>
            </p:nvSpPr>
            <p:spPr bwMode="auto">
              <a:xfrm>
                <a:off x="2598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73" name="Rectangle 145"/>
              <p:cNvSpPr>
                <a:spLocks noChangeArrowheads="1"/>
              </p:cNvSpPr>
              <p:nvPr/>
            </p:nvSpPr>
            <p:spPr bwMode="auto">
              <a:xfrm>
                <a:off x="2717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74" name="Rectangle 146"/>
              <p:cNvSpPr>
                <a:spLocks noChangeArrowheads="1"/>
              </p:cNvSpPr>
              <p:nvPr/>
            </p:nvSpPr>
            <p:spPr bwMode="auto">
              <a:xfrm>
                <a:off x="2905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/>
            </p:nvSpPr>
            <p:spPr bwMode="auto">
              <a:xfrm>
                <a:off x="3024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/>
            </p:nvSpPr>
            <p:spPr bwMode="auto">
              <a:xfrm>
                <a:off x="3143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77" name="Rectangle 149"/>
              <p:cNvSpPr>
                <a:spLocks noChangeArrowheads="1"/>
              </p:cNvSpPr>
              <p:nvPr/>
            </p:nvSpPr>
            <p:spPr bwMode="auto">
              <a:xfrm>
                <a:off x="3262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78" name="Rectangle 150"/>
              <p:cNvSpPr>
                <a:spLocks noChangeArrowheads="1"/>
              </p:cNvSpPr>
              <p:nvPr/>
            </p:nvSpPr>
            <p:spPr bwMode="auto">
              <a:xfrm>
                <a:off x="3380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79" name="Rectangle 151"/>
              <p:cNvSpPr>
                <a:spLocks noChangeArrowheads="1"/>
              </p:cNvSpPr>
              <p:nvPr/>
            </p:nvSpPr>
            <p:spPr bwMode="auto">
              <a:xfrm>
                <a:off x="3569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680" name="Rectangle 152"/>
              <p:cNvSpPr>
                <a:spLocks noChangeArrowheads="1"/>
              </p:cNvSpPr>
              <p:nvPr/>
            </p:nvSpPr>
            <p:spPr bwMode="auto">
              <a:xfrm>
                <a:off x="3688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81" name="Rectangle 153"/>
              <p:cNvSpPr>
                <a:spLocks noChangeArrowheads="1"/>
              </p:cNvSpPr>
              <p:nvPr/>
            </p:nvSpPr>
            <p:spPr bwMode="auto">
              <a:xfrm>
                <a:off x="3807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682" name="Rectangle 154"/>
              <p:cNvSpPr>
                <a:spLocks noChangeArrowheads="1"/>
              </p:cNvSpPr>
              <p:nvPr/>
            </p:nvSpPr>
            <p:spPr bwMode="auto">
              <a:xfrm>
                <a:off x="3925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683" name="Rectangle 155"/>
              <p:cNvSpPr>
                <a:spLocks noChangeArrowheads="1"/>
              </p:cNvSpPr>
              <p:nvPr/>
            </p:nvSpPr>
            <p:spPr bwMode="auto">
              <a:xfrm>
                <a:off x="4044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84" name="Rectangle 156"/>
              <p:cNvSpPr>
                <a:spLocks noChangeArrowheads="1"/>
              </p:cNvSpPr>
              <p:nvPr/>
            </p:nvSpPr>
            <p:spPr bwMode="auto">
              <a:xfrm>
                <a:off x="4233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85" name="Rectangle 157"/>
              <p:cNvSpPr>
                <a:spLocks noChangeArrowheads="1"/>
              </p:cNvSpPr>
              <p:nvPr/>
            </p:nvSpPr>
            <p:spPr bwMode="auto">
              <a:xfrm>
                <a:off x="4352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686" name="Rectangle 158"/>
              <p:cNvSpPr>
                <a:spLocks noChangeArrowheads="1"/>
              </p:cNvSpPr>
              <p:nvPr/>
            </p:nvSpPr>
            <p:spPr bwMode="auto">
              <a:xfrm>
                <a:off x="4471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87" name="Rectangle 159"/>
              <p:cNvSpPr>
                <a:spLocks noChangeArrowheads="1"/>
              </p:cNvSpPr>
              <p:nvPr/>
            </p:nvSpPr>
            <p:spPr bwMode="auto">
              <a:xfrm>
                <a:off x="4589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88" name="Rectangle 160"/>
              <p:cNvSpPr>
                <a:spLocks noChangeArrowheads="1"/>
              </p:cNvSpPr>
              <p:nvPr/>
            </p:nvSpPr>
            <p:spPr bwMode="auto">
              <a:xfrm>
                <a:off x="4708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89" name="Rectangle 161"/>
              <p:cNvSpPr>
                <a:spLocks noChangeArrowheads="1"/>
              </p:cNvSpPr>
              <p:nvPr/>
            </p:nvSpPr>
            <p:spPr bwMode="auto">
              <a:xfrm>
                <a:off x="4897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90" name="Rectangle 162"/>
              <p:cNvSpPr>
                <a:spLocks noChangeArrowheads="1"/>
              </p:cNvSpPr>
              <p:nvPr/>
            </p:nvSpPr>
            <p:spPr bwMode="auto">
              <a:xfrm>
                <a:off x="5016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691" name="Rectangle 163"/>
              <p:cNvSpPr>
                <a:spLocks noChangeArrowheads="1"/>
              </p:cNvSpPr>
              <p:nvPr/>
            </p:nvSpPr>
            <p:spPr bwMode="auto">
              <a:xfrm>
                <a:off x="5135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692" name="Rectangle 164"/>
              <p:cNvSpPr>
                <a:spLocks noChangeArrowheads="1"/>
              </p:cNvSpPr>
              <p:nvPr/>
            </p:nvSpPr>
            <p:spPr bwMode="auto">
              <a:xfrm>
                <a:off x="5253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693" name="Rectangle 165"/>
              <p:cNvSpPr>
                <a:spLocks noChangeArrowheads="1"/>
              </p:cNvSpPr>
              <p:nvPr/>
            </p:nvSpPr>
            <p:spPr bwMode="auto">
              <a:xfrm>
                <a:off x="5372" y="180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694" name="Rectangle 166"/>
              <p:cNvSpPr>
                <a:spLocks noChangeArrowheads="1"/>
              </p:cNvSpPr>
              <p:nvPr/>
            </p:nvSpPr>
            <p:spPr bwMode="auto">
              <a:xfrm>
                <a:off x="251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695" name="Rectangle 167"/>
              <p:cNvSpPr>
                <a:spLocks noChangeArrowheads="1"/>
              </p:cNvSpPr>
              <p:nvPr/>
            </p:nvSpPr>
            <p:spPr bwMode="auto">
              <a:xfrm>
                <a:off x="368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96" name="Rectangle 168"/>
              <p:cNvSpPr>
                <a:spLocks noChangeArrowheads="1"/>
              </p:cNvSpPr>
              <p:nvPr/>
            </p:nvSpPr>
            <p:spPr bwMode="auto">
              <a:xfrm>
                <a:off x="488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697" name="Rectangle 169"/>
              <p:cNvSpPr>
                <a:spLocks noChangeArrowheads="1"/>
              </p:cNvSpPr>
              <p:nvPr/>
            </p:nvSpPr>
            <p:spPr bwMode="auto">
              <a:xfrm>
                <a:off x="607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698" name="Rectangle 170"/>
              <p:cNvSpPr>
                <a:spLocks noChangeArrowheads="1"/>
              </p:cNvSpPr>
              <p:nvPr/>
            </p:nvSpPr>
            <p:spPr bwMode="auto">
              <a:xfrm>
                <a:off x="726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699" name="Rectangle 171"/>
              <p:cNvSpPr>
                <a:spLocks noChangeArrowheads="1"/>
              </p:cNvSpPr>
              <p:nvPr/>
            </p:nvSpPr>
            <p:spPr bwMode="auto">
              <a:xfrm>
                <a:off x="914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00" name="Rectangle 172"/>
              <p:cNvSpPr>
                <a:spLocks noChangeArrowheads="1"/>
              </p:cNvSpPr>
              <p:nvPr/>
            </p:nvSpPr>
            <p:spPr bwMode="auto">
              <a:xfrm>
                <a:off x="1033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01" name="Rectangle 173"/>
              <p:cNvSpPr>
                <a:spLocks noChangeArrowheads="1"/>
              </p:cNvSpPr>
              <p:nvPr/>
            </p:nvSpPr>
            <p:spPr bwMode="auto">
              <a:xfrm>
                <a:off x="1152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02" name="Rectangle 174"/>
              <p:cNvSpPr>
                <a:spLocks noChangeArrowheads="1"/>
              </p:cNvSpPr>
              <p:nvPr/>
            </p:nvSpPr>
            <p:spPr bwMode="auto">
              <a:xfrm>
                <a:off x="1271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703" name="Rectangle 175"/>
              <p:cNvSpPr>
                <a:spLocks noChangeArrowheads="1"/>
              </p:cNvSpPr>
              <p:nvPr/>
            </p:nvSpPr>
            <p:spPr bwMode="auto">
              <a:xfrm>
                <a:off x="1390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04" name="Rectangle 176"/>
              <p:cNvSpPr>
                <a:spLocks noChangeArrowheads="1"/>
              </p:cNvSpPr>
              <p:nvPr/>
            </p:nvSpPr>
            <p:spPr bwMode="auto">
              <a:xfrm>
                <a:off x="1578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05" name="Rectangle 177"/>
              <p:cNvSpPr>
                <a:spLocks noChangeArrowheads="1"/>
              </p:cNvSpPr>
              <p:nvPr/>
            </p:nvSpPr>
            <p:spPr bwMode="auto">
              <a:xfrm>
                <a:off x="1697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706" name="Rectangle 178"/>
              <p:cNvSpPr>
                <a:spLocks noChangeArrowheads="1"/>
              </p:cNvSpPr>
              <p:nvPr/>
            </p:nvSpPr>
            <p:spPr bwMode="auto">
              <a:xfrm>
                <a:off x="1816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07" name="Rectangle 179"/>
              <p:cNvSpPr>
                <a:spLocks noChangeArrowheads="1"/>
              </p:cNvSpPr>
              <p:nvPr/>
            </p:nvSpPr>
            <p:spPr bwMode="auto">
              <a:xfrm>
                <a:off x="1935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08" name="Rectangle 180"/>
              <p:cNvSpPr>
                <a:spLocks noChangeArrowheads="1"/>
              </p:cNvSpPr>
              <p:nvPr/>
            </p:nvSpPr>
            <p:spPr bwMode="auto">
              <a:xfrm>
                <a:off x="2052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09" name="Rectangle 181"/>
              <p:cNvSpPr>
                <a:spLocks noChangeArrowheads="1"/>
              </p:cNvSpPr>
              <p:nvPr/>
            </p:nvSpPr>
            <p:spPr bwMode="auto">
              <a:xfrm>
                <a:off x="2242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10" name="Rectangle 182"/>
              <p:cNvSpPr>
                <a:spLocks noChangeArrowheads="1"/>
              </p:cNvSpPr>
              <p:nvPr/>
            </p:nvSpPr>
            <p:spPr bwMode="auto">
              <a:xfrm>
                <a:off x="2361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11" name="Rectangle 183"/>
              <p:cNvSpPr>
                <a:spLocks noChangeArrowheads="1"/>
              </p:cNvSpPr>
              <p:nvPr/>
            </p:nvSpPr>
            <p:spPr bwMode="auto">
              <a:xfrm>
                <a:off x="2480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12" name="Rectangle 184"/>
              <p:cNvSpPr>
                <a:spLocks noChangeArrowheads="1"/>
              </p:cNvSpPr>
              <p:nvPr/>
            </p:nvSpPr>
            <p:spPr bwMode="auto">
              <a:xfrm>
                <a:off x="2598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13" name="Rectangle 185"/>
              <p:cNvSpPr>
                <a:spLocks noChangeArrowheads="1"/>
              </p:cNvSpPr>
              <p:nvPr/>
            </p:nvSpPr>
            <p:spPr bwMode="auto">
              <a:xfrm>
                <a:off x="2717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14" name="Rectangle 186"/>
              <p:cNvSpPr>
                <a:spLocks noChangeArrowheads="1"/>
              </p:cNvSpPr>
              <p:nvPr/>
            </p:nvSpPr>
            <p:spPr bwMode="auto">
              <a:xfrm>
                <a:off x="2905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15" name="Rectangle 187"/>
              <p:cNvSpPr>
                <a:spLocks noChangeArrowheads="1"/>
              </p:cNvSpPr>
              <p:nvPr/>
            </p:nvSpPr>
            <p:spPr bwMode="auto">
              <a:xfrm>
                <a:off x="3024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16" name="Rectangle 188"/>
              <p:cNvSpPr>
                <a:spLocks noChangeArrowheads="1"/>
              </p:cNvSpPr>
              <p:nvPr/>
            </p:nvSpPr>
            <p:spPr bwMode="auto">
              <a:xfrm>
                <a:off x="3143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17" name="Rectangle 189"/>
              <p:cNvSpPr>
                <a:spLocks noChangeArrowheads="1"/>
              </p:cNvSpPr>
              <p:nvPr/>
            </p:nvSpPr>
            <p:spPr bwMode="auto">
              <a:xfrm>
                <a:off x="3262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718" name="Rectangle 190"/>
              <p:cNvSpPr>
                <a:spLocks noChangeArrowheads="1"/>
              </p:cNvSpPr>
              <p:nvPr/>
            </p:nvSpPr>
            <p:spPr bwMode="auto">
              <a:xfrm>
                <a:off x="3380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19" name="Rectangle 191"/>
              <p:cNvSpPr>
                <a:spLocks noChangeArrowheads="1"/>
              </p:cNvSpPr>
              <p:nvPr/>
            </p:nvSpPr>
            <p:spPr bwMode="auto">
              <a:xfrm>
                <a:off x="3569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20" name="Rectangle 192"/>
              <p:cNvSpPr>
                <a:spLocks noChangeArrowheads="1"/>
              </p:cNvSpPr>
              <p:nvPr/>
            </p:nvSpPr>
            <p:spPr bwMode="auto">
              <a:xfrm>
                <a:off x="3688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21" name="Rectangle 193"/>
              <p:cNvSpPr>
                <a:spLocks noChangeArrowheads="1"/>
              </p:cNvSpPr>
              <p:nvPr/>
            </p:nvSpPr>
            <p:spPr bwMode="auto">
              <a:xfrm>
                <a:off x="3807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22" name="Rectangle 194"/>
              <p:cNvSpPr>
                <a:spLocks noChangeArrowheads="1"/>
              </p:cNvSpPr>
              <p:nvPr/>
            </p:nvSpPr>
            <p:spPr bwMode="auto">
              <a:xfrm>
                <a:off x="3925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23" name="Rectangle 195"/>
              <p:cNvSpPr>
                <a:spLocks noChangeArrowheads="1"/>
              </p:cNvSpPr>
              <p:nvPr/>
            </p:nvSpPr>
            <p:spPr bwMode="auto">
              <a:xfrm>
                <a:off x="4044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24" name="Rectangle 196"/>
              <p:cNvSpPr>
                <a:spLocks noChangeArrowheads="1"/>
              </p:cNvSpPr>
              <p:nvPr/>
            </p:nvSpPr>
            <p:spPr bwMode="auto">
              <a:xfrm>
                <a:off x="4233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25" name="Rectangle 197"/>
              <p:cNvSpPr>
                <a:spLocks noChangeArrowheads="1"/>
              </p:cNvSpPr>
              <p:nvPr/>
            </p:nvSpPr>
            <p:spPr bwMode="auto">
              <a:xfrm>
                <a:off x="4352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26" name="Rectangle 198"/>
              <p:cNvSpPr>
                <a:spLocks noChangeArrowheads="1"/>
              </p:cNvSpPr>
              <p:nvPr/>
            </p:nvSpPr>
            <p:spPr bwMode="auto">
              <a:xfrm>
                <a:off x="4471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727" name="Rectangle 199"/>
              <p:cNvSpPr>
                <a:spLocks noChangeArrowheads="1"/>
              </p:cNvSpPr>
              <p:nvPr/>
            </p:nvSpPr>
            <p:spPr bwMode="auto">
              <a:xfrm>
                <a:off x="4589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28" name="Rectangle 200"/>
              <p:cNvSpPr>
                <a:spLocks noChangeArrowheads="1"/>
              </p:cNvSpPr>
              <p:nvPr/>
            </p:nvSpPr>
            <p:spPr bwMode="auto">
              <a:xfrm>
                <a:off x="4708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29" name="Rectangle 201"/>
              <p:cNvSpPr>
                <a:spLocks noChangeArrowheads="1"/>
              </p:cNvSpPr>
              <p:nvPr/>
            </p:nvSpPr>
            <p:spPr bwMode="auto">
              <a:xfrm>
                <a:off x="4897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730" name="Rectangle 202"/>
              <p:cNvSpPr>
                <a:spLocks noChangeArrowheads="1"/>
              </p:cNvSpPr>
              <p:nvPr/>
            </p:nvSpPr>
            <p:spPr bwMode="auto">
              <a:xfrm>
                <a:off x="5016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31" name="Rectangle 203"/>
              <p:cNvSpPr>
                <a:spLocks noChangeArrowheads="1"/>
              </p:cNvSpPr>
              <p:nvPr/>
            </p:nvSpPr>
            <p:spPr bwMode="auto">
              <a:xfrm>
                <a:off x="5135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32" name="Rectangle 204"/>
              <p:cNvSpPr>
                <a:spLocks noChangeArrowheads="1"/>
              </p:cNvSpPr>
              <p:nvPr/>
            </p:nvSpPr>
            <p:spPr bwMode="auto">
              <a:xfrm>
                <a:off x="5253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33" name="Rectangle 205"/>
              <p:cNvSpPr>
                <a:spLocks noChangeArrowheads="1"/>
              </p:cNvSpPr>
              <p:nvPr/>
            </p:nvSpPr>
            <p:spPr bwMode="auto">
              <a:xfrm>
                <a:off x="5372" y="194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34" name="Rectangle 206"/>
              <p:cNvSpPr>
                <a:spLocks noChangeArrowheads="1"/>
              </p:cNvSpPr>
              <p:nvPr/>
            </p:nvSpPr>
            <p:spPr bwMode="auto">
              <a:xfrm>
                <a:off x="251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35" name="Rectangle 207"/>
              <p:cNvSpPr>
                <a:spLocks noChangeArrowheads="1"/>
              </p:cNvSpPr>
              <p:nvPr/>
            </p:nvSpPr>
            <p:spPr bwMode="auto">
              <a:xfrm>
                <a:off x="368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736" name="Rectangle 208"/>
              <p:cNvSpPr>
                <a:spLocks noChangeArrowheads="1"/>
              </p:cNvSpPr>
              <p:nvPr/>
            </p:nvSpPr>
            <p:spPr bwMode="auto">
              <a:xfrm>
                <a:off x="488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37" name="Rectangle 209"/>
              <p:cNvSpPr>
                <a:spLocks noChangeArrowheads="1"/>
              </p:cNvSpPr>
              <p:nvPr/>
            </p:nvSpPr>
            <p:spPr bwMode="auto">
              <a:xfrm>
                <a:off x="607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38" name="Rectangle 210"/>
              <p:cNvSpPr>
                <a:spLocks noChangeArrowheads="1"/>
              </p:cNvSpPr>
              <p:nvPr/>
            </p:nvSpPr>
            <p:spPr bwMode="auto">
              <a:xfrm>
                <a:off x="726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39" name="Rectangle 211"/>
              <p:cNvSpPr>
                <a:spLocks noChangeArrowheads="1"/>
              </p:cNvSpPr>
              <p:nvPr/>
            </p:nvSpPr>
            <p:spPr bwMode="auto">
              <a:xfrm>
                <a:off x="914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40" name="Rectangle 212"/>
              <p:cNvSpPr>
                <a:spLocks noChangeArrowheads="1"/>
              </p:cNvSpPr>
              <p:nvPr/>
            </p:nvSpPr>
            <p:spPr bwMode="auto">
              <a:xfrm>
                <a:off x="1033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741" name="Rectangle 213"/>
              <p:cNvSpPr>
                <a:spLocks noChangeArrowheads="1"/>
              </p:cNvSpPr>
              <p:nvPr/>
            </p:nvSpPr>
            <p:spPr bwMode="auto">
              <a:xfrm>
                <a:off x="1152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42" name="Rectangle 214"/>
              <p:cNvSpPr>
                <a:spLocks noChangeArrowheads="1"/>
              </p:cNvSpPr>
              <p:nvPr/>
            </p:nvSpPr>
            <p:spPr bwMode="auto">
              <a:xfrm>
                <a:off x="1271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43" name="Rectangle 215"/>
              <p:cNvSpPr>
                <a:spLocks noChangeArrowheads="1"/>
              </p:cNvSpPr>
              <p:nvPr/>
            </p:nvSpPr>
            <p:spPr bwMode="auto">
              <a:xfrm>
                <a:off x="1390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44" name="Rectangle 216"/>
              <p:cNvSpPr>
                <a:spLocks noChangeArrowheads="1"/>
              </p:cNvSpPr>
              <p:nvPr/>
            </p:nvSpPr>
            <p:spPr bwMode="auto">
              <a:xfrm>
                <a:off x="1578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45" name="Rectangle 217"/>
              <p:cNvSpPr>
                <a:spLocks noChangeArrowheads="1"/>
              </p:cNvSpPr>
              <p:nvPr/>
            </p:nvSpPr>
            <p:spPr bwMode="auto">
              <a:xfrm>
                <a:off x="1697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46" name="Rectangle 218"/>
              <p:cNvSpPr>
                <a:spLocks noChangeArrowheads="1"/>
              </p:cNvSpPr>
              <p:nvPr/>
            </p:nvSpPr>
            <p:spPr bwMode="auto">
              <a:xfrm>
                <a:off x="1816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47" name="Rectangle 219"/>
              <p:cNvSpPr>
                <a:spLocks noChangeArrowheads="1"/>
              </p:cNvSpPr>
              <p:nvPr/>
            </p:nvSpPr>
            <p:spPr bwMode="auto">
              <a:xfrm>
                <a:off x="1935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48" name="Rectangle 220"/>
              <p:cNvSpPr>
                <a:spLocks noChangeArrowheads="1"/>
              </p:cNvSpPr>
              <p:nvPr/>
            </p:nvSpPr>
            <p:spPr bwMode="auto">
              <a:xfrm>
                <a:off x="2052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749" name="Rectangle 221"/>
              <p:cNvSpPr>
                <a:spLocks noChangeArrowheads="1"/>
              </p:cNvSpPr>
              <p:nvPr/>
            </p:nvSpPr>
            <p:spPr bwMode="auto">
              <a:xfrm>
                <a:off x="2242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50" name="Rectangle 222"/>
              <p:cNvSpPr>
                <a:spLocks noChangeArrowheads="1"/>
              </p:cNvSpPr>
              <p:nvPr/>
            </p:nvSpPr>
            <p:spPr bwMode="auto">
              <a:xfrm>
                <a:off x="2361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51" name="Rectangle 223"/>
              <p:cNvSpPr>
                <a:spLocks noChangeArrowheads="1"/>
              </p:cNvSpPr>
              <p:nvPr/>
            </p:nvSpPr>
            <p:spPr bwMode="auto">
              <a:xfrm>
                <a:off x="2480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52" name="Rectangle 224"/>
              <p:cNvSpPr>
                <a:spLocks noChangeArrowheads="1"/>
              </p:cNvSpPr>
              <p:nvPr/>
            </p:nvSpPr>
            <p:spPr bwMode="auto">
              <a:xfrm>
                <a:off x="2598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753" name="Rectangle 225"/>
              <p:cNvSpPr>
                <a:spLocks noChangeArrowheads="1"/>
              </p:cNvSpPr>
              <p:nvPr/>
            </p:nvSpPr>
            <p:spPr bwMode="auto">
              <a:xfrm>
                <a:off x="2717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54" name="Rectangle 226"/>
              <p:cNvSpPr>
                <a:spLocks noChangeArrowheads="1"/>
              </p:cNvSpPr>
              <p:nvPr/>
            </p:nvSpPr>
            <p:spPr bwMode="auto">
              <a:xfrm>
                <a:off x="2905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55" name="Rectangle 227"/>
              <p:cNvSpPr>
                <a:spLocks noChangeArrowheads="1"/>
              </p:cNvSpPr>
              <p:nvPr/>
            </p:nvSpPr>
            <p:spPr bwMode="auto">
              <a:xfrm>
                <a:off x="3024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56" name="Rectangle 228"/>
              <p:cNvSpPr>
                <a:spLocks noChangeArrowheads="1"/>
              </p:cNvSpPr>
              <p:nvPr/>
            </p:nvSpPr>
            <p:spPr bwMode="auto">
              <a:xfrm>
                <a:off x="3143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57" name="Rectangle 229"/>
              <p:cNvSpPr>
                <a:spLocks noChangeArrowheads="1"/>
              </p:cNvSpPr>
              <p:nvPr/>
            </p:nvSpPr>
            <p:spPr bwMode="auto">
              <a:xfrm>
                <a:off x="3262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58" name="Rectangle 230"/>
              <p:cNvSpPr>
                <a:spLocks noChangeArrowheads="1"/>
              </p:cNvSpPr>
              <p:nvPr/>
            </p:nvSpPr>
            <p:spPr bwMode="auto">
              <a:xfrm>
                <a:off x="3380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759" name="Rectangle 231"/>
              <p:cNvSpPr>
                <a:spLocks noChangeArrowheads="1"/>
              </p:cNvSpPr>
              <p:nvPr/>
            </p:nvSpPr>
            <p:spPr bwMode="auto">
              <a:xfrm>
                <a:off x="3569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60" name="Rectangle 232"/>
              <p:cNvSpPr>
                <a:spLocks noChangeArrowheads="1"/>
              </p:cNvSpPr>
              <p:nvPr/>
            </p:nvSpPr>
            <p:spPr bwMode="auto">
              <a:xfrm>
                <a:off x="3688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61" name="Rectangle 233"/>
              <p:cNvSpPr>
                <a:spLocks noChangeArrowheads="1"/>
              </p:cNvSpPr>
              <p:nvPr/>
            </p:nvSpPr>
            <p:spPr bwMode="auto">
              <a:xfrm>
                <a:off x="3807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62" name="Rectangle 234"/>
              <p:cNvSpPr>
                <a:spLocks noChangeArrowheads="1"/>
              </p:cNvSpPr>
              <p:nvPr/>
            </p:nvSpPr>
            <p:spPr bwMode="auto">
              <a:xfrm>
                <a:off x="3925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763" name="Rectangle 235"/>
              <p:cNvSpPr>
                <a:spLocks noChangeArrowheads="1"/>
              </p:cNvSpPr>
              <p:nvPr/>
            </p:nvSpPr>
            <p:spPr bwMode="auto">
              <a:xfrm>
                <a:off x="4044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64" name="Rectangle 236"/>
              <p:cNvSpPr>
                <a:spLocks noChangeArrowheads="1"/>
              </p:cNvSpPr>
              <p:nvPr/>
            </p:nvSpPr>
            <p:spPr bwMode="auto">
              <a:xfrm>
                <a:off x="4233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65" name="Rectangle 237"/>
              <p:cNvSpPr>
                <a:spLocks noChangeArrowheads="1"/>
              </p:cNvSpPr>
              <p:nvPr/>
            </p:nvSpPr>
            <p:spPr bwMode="auto">
              <a:xfrm>
                <a:off x="4352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66" name="Rectangle 238"/>
              <p:cNvSpPr>
                <a:spLocks noChangeArrowheads="1"/>
              </p:cNvSpPr>
              <p:nvPr/>
            </p:nvSpPr>
            <p:spPr bwMode="auto">
              <a:xfrm>
                <a:off x="4471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67" name="Rectangle 239"/>
              <p:cNvSpPr>
                <a:spLocks noChangeArrowheads="1"/>
              </p:cNvSpPr>
              <p:nvPr/>
            </p:nvSpPr>
            <p:spPr bwMode="auto">
              <a:xfrm>
                <a:off x="4589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68" name="Rectangle 240"/>
              <p:cNvSpPr>
                <a:spLocks noChangeArrowheads="1"/>
              </p:cNvSpPr>
              <p:nvPr/>
            </p:nvSpPr>
            <p:spPr bwMode="auto">
              <a:xfrm>
                <a:off x="4708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69" name="Rectangle 241"/>
              <p:cNvSpPr>
                <a:spLocks noChangeArrowheads="1"/>
              </p:cNvSpPr>
              <p:nvPr/>
            </p:nvSpPr>
            <p:spPr bwMode="auto">
              <a:xfrm>
                <a:off x="4897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770" name="Rectangle 242"/>
              <p:cNvSpPr>
                <a:spLocks noChangeArrowheads="1"/>
              </p:cNvSpPr>
              <p:nvPr/>
            </p:nvSpPr>
            <p:spPr bwMode="auto">
              <a:xfrm>
                <a:off x="5016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71" name="Rectangle 243"/>
              <p:cNvSpPr>
                <a:spLocks noChangeArrowheads="1"/>
              </p:cNvSpPr>
              <p:nvPr/>
            </p:nvSpPr>
            <p:spPr bwMode="auto">
              <a:xfrm>
                <a:off x="5135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72" name="Rectangle 244"/>
              <p:cNvSpPr>
                <a:spLocks noChangeArrowheads="1"/>
              </p:cNvSpPr>
              <p:nvPr/>
            </p:nvSpPr>
            <p:spPr bwMode="auto">
              <a:xfrm>
                <a:off x="5253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73" name="Rectangle 245"/>
              <p:cNvSpPr>
                <a:spLocks noChangeArrowheads="1"/>
              </p:cNvSpPr>
              <p:nvPr/>
            </p:nvSpPr>
            <p:spPr bwMode="auto">
              <a:xfrm>
                <a:off x="5372" y="2093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774" name="Rectangle 246"/>
              <p:cNvSpPr>
                <a:spLocks noChangeArrowheads="1"/>
              </p:cNvSpPr>
              <p:nvPr/>
            </p:nvSpPr>
            <p:spPr bwMode="auto">
              <a:xfrm>
                <a:off x="251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75" name="Rectangle 247"/>
              <p:cNvSpPr>
                <a:spLocks noChangeArrowheads="1"/>
              </p:cNvSpPr>
              <p:nvPr/>
            </p:nvSpPr>
            <p:spPr bwMode="auto">
              <a:xfrm>
                <a:off x="368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76" name="Rectangle 248"/>
              <p:cNvSpPr>
                <a:spLocks noChangeArrowheads="1"/>
              </p:cNvSpPr>
              <p:nvPr/>
            </p:nvSpPr>
            <p:spPr bwMode="auto">
              <a:xfrm>
                <a:off x="488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777" name="Rectangle 249"/>
              <p:cNvSpPr>
                <a:spLocks noChangeArrowheads="1"/>
              </p:cNvSpPr>
              <p:nvPr/>
            </p:nvSpPr>
            <p:spPr bwMode="auto">
              <a:xfrm>
                <a:off x="607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78" name="Rectangle 250"/>
              <p:cNvSpPr>
                <a:spLocks noChangeArrowheads="1"/>
              </p:cNvSpPr>
              <p:nvPr/>
            </p:nvSpPr>
            <p:spPr bwMode="auto">
              <a:xfrm>
                <a:off x="726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79" name="Rectangle 251"/>
              <p:cNvSpPr>
                <a:spLocks noChangeArrowheads="1"/>
              </p:cNvSpPr>
              <p:nvPr/>
            </p:nvSpPr>
            <p:spPr bwMode="auto">
              <a:xfrm>
                <a:off x="914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80" name="Rectangle 252"/>
              <p:cNvSpPr>
                <a:spLocks noChangeArrowheads="1"/>
              </p:cNvSpPr>
              <p:nvPr/>
            </p:nvSpPr>
            <p:spPr bwMode="auto">
              <a:xfrm>
                <a:off x="1033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81" name="Rectangle 253"/>
              <p:cNvSpPr>
                <a:spLocks noChangeArrowheads="1"/>
              </p:cNvSpPr>
              <p:nvPr/>
            </p:nvSpPr>
            <p:spPr bwMode="auto">
              <a:xfrm>
                <a:off x="1152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82" name="Rectangle 254"/>
              <p:cNvSpPr>
                <a:spLocks noChangeArrowheads="1"/>
              </p:cNvSpPr>
              <p:nvPr/>
            </p:nvSpPr>
            <p:spPr bwMode="auto">
              <a:xfrm>
                <a:off x="1271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83" name="Rectangle 255"/>
              <p:cNvSpPr>
                <a:spLocks noChangeArrowheads="1"/>
              </p:cNvSpPr>
              <p:nvPr/>
            </p:nvSpPr>
            <p:spPr bwMode="auto">
              <a:xfrm>
                <a:off x="1390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784" name="Rectangle 256"/>
              <p:cNvSpPr>
                <a:spLocks noChangeArrowheads="1"/>
              </p:cNvSpPr>
              <p:nvPr/>
            </p:nvSpPr>
            <p:spPr bwMode="auto">
              <a:xfrm>
                <a:off x="1578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85" name="Rectangle 257"/>
              <p:cNvSpPr>
                <a:spLocks noChangeArrowheads="1"/>
              </p:cNvSpPr>
              <p:nvPr/>
            </p:nvSpPr>
            <p:spPr bwMode="auto">
              <a:xfrm>
                <a:off x="1697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86" name="Rectangle 258"/>
              <p:cNvSpPr>
                <a:spLocks noChangeArrowheads="1"/>
              </p:cNvSpPr>
              <p:nvPr/>
            </p:nvSpPr>
            <p:spPr bwMode="auto">
              <a:xfrm>
                <a:off x="1816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87" name="Rectangle 259"/>
              <p:cNvSpPr>
                <a:spLocks noChangeArrowheads="1"/>
              </p:cNvSpPr>
              <p:nvPr/>
            </p:nvSpPr>
            <p:spPr bwMode="auto">
              <a:xfrm>
                <a:off x="1935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88" name="Rectangle 260"/>
              <p:cNvSpPr>
                <a:spLocks noChangeArrowheads="1"/>
              </p:cNvSpPr>
              <p:nvPr/>
            </p:nvSpPr>
            <p:spPr bwMode="auto">
              <a:xfrm>
                <a:off x="2052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89" name="Rectangle 261"/>
              <p:cNvSpPr>
                <a:spLocks noChangeArrowheads="1"/>
              </p:cNvSpPr>
              <p:nvPr/>
            </p:nvSpPr>
            <p:spPr bwMode="auto">
              <a:xfrm>
                <a:off x="2242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790" name="Rectangle 262"/>
              <p:cNvSpPr>
                <a:spLocks noChangeArrowheads="1"/>
              </p:cNvSpPr>
              <p:nvPr/>
            </p:nvSpPr>
            <p:spPr bwMode="auto">
              <a:xfrm>
                <a:off x="2361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791" name="Rectangle 263"/>
              <p:cNvSpPr>
                <a:spLocks noChangeArrowheads="1"/>
              </p:cNvSpPr>
              <p:nvPr/>
            </p:nvSpPr>
            <p:spPr bwMode="auto">
              <a:xfrm>
                <a:off x="2480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792" name="Rectangle 264"/>
              <p:cNvSpPr>
                <a:spLocks noChangeArrowheads="1"/>
              </p:cNvSpPr>
              <p:nvPr/>
            </p:nvSpPr>
            <p:spPr bwMode="auto">
              <a:xfrm>
                <a:off x="2598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22793" name="Rectangle 265"/>
              <p:cNvSpPr>
                <a:spLocks noChangeArrowheads="1"/>
              </p:cNvSpPr>
              <p:nvPr/>
            </p:nvSpPr>
            <p:spPr bwMode="auto">
              <a:xfrm>
                <a:off x="2717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94" name="Rectangle 266"/>
              <p:cNvSpPr>
                <a:spLocks noChangeArrowheads="1"/>
              </p:cNvSpPr>
              <p:nvPr/>
            </p:nvSpPr>
            <p:spPr bwMode="auto">
              <a:xfrm>
                <a:off x="2905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795" name="Rectangle 267"/>
              <p:cNvSpPr>
                <a:spLocks noChangeArrowheads="1"/>
              </p:cNvSpPr>
              <p:nvPr/>
            </p:nvSpPr>
            <p:spPr bwMode="auto">
              <a:xfrm>
                <a:off x="3024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796" name="Rectangle 268"/>
              <p:cNvSpPr>
                <a:spLocks noChangeArrowheads="1"/>
              </p:cNvSpPr>
              <p:nvPr/>
            </p:nvSpPr>
            <p:spPr bwMode="auto">
              <a:xfrm>
                <a:off x="3143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797" name="Rectangle 269"/>
              <p:cNvSpPr>
                <a:spLocks noChangeArrowheads="1"/>
              </p:cNvSpPr>
              <p:nvPr/>
            </p:nvSpPr>
            <p:spPr bwMode="auto">
              <a:xfrm>
                <a:off x="3262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98" name="Rectangle 270"/>
              <p:cNvSpPr>
                <a:spLocks noChangeArrowheads="1"/>
              </p:cNvSpPr>
              <p:nvPr/>
            </p:nvSpPr>
            <p:spPr bwMode="auto">
              <a:xfrm>
                <a:off x="3380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2799" name="Rectangle 271"/>
              <p:cNvSpPr>
                <a:spLocks noChangeArrowheads="1"/>
              </p:cNvSpPr>
              <p:nvPr/>
            </p:nvSpPr>
            <p:spPr bwMode="auto">
              <a:xfrm>
                <a:off x="3569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800" name="Rectangle 272"/>
              <p:cNvSpPr>
                <a:spLocks noChangeArrowheads="1"/>
              </p:cNvSpPr>
              <p:nvPr/>
            </p:nvSpPr>
            <p:spPr bwMode="auto">
              <a:xfrm>
                <a:off x="3688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801" name="Rectangle 273"/>
              <p:cNvSpPr>
                <a:spLocks noChangeArrowheads="1"/>
              </p:cNvSpPr>
              <p:nvPr/>
            </p:nvSpPr>
            <p:spPr bwMode="auto">
              <a:xfrm>
                <a:off x="3807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22802" name="Rectangle 274"/>
              <p:cNvSpPr>
                <a:spLocks noChangeArrowheads="1"/>
              </p:cNvSpPr>
              <p:nvPr/>
            </p:nvSpPr>
            <p:spPr bwMode="auto">
              <a:xfrm>
                <a:off x="3925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803" name="Rectangle 275"/>
              <p:cNvSpPr>
                <a:spLocks noChangeArrowheads="1"/>
              </p:cNvSpPr>
              <p:nvPr/>
            </p:nvSpPr>
            <p:spPr bwMode="auto">
              <a:xfrm>
                <a:off x="4044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804" name="Rectangle 276"/>
              <p:cNvSpPr>
                <a:spLocks noChangeArrowheads="1"/>
              </p:cNvSpPr>
              <p:nvPr/>
            </p:nvSpPr>
            <p:spPr bwMode="auto">
              <a:xfrm>
                <a:off x="4233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22805" name="Rectangle 277"/>
              <p:cNvSpPr>
                <a:spLocks noChangeArrowheads="1"/>
              </p:cNvSpPr>
              <p:nvPr/>
            </p:nvSpPr>
            <p:spPr bwMode="auto">
              <a:xfrm>
                <a:off x="4352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806" name="Rectangle 278"/>
              <p:cNvSpPr>
                <a:spLocks noChangeArrowheads="1"/>
              </p:cNvSpPr>
              <p:nvPr/>
            </p:nvSpPr>
            <p:spPr bwMode="auto">
              <a:xfrm>
                <a:off x="4471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2807" name="Rectangle 279"/>
              <p:cNvSpPr>
                <a:spLocks noChangeArrowheads="1"/>
              </p:cNvSpPr>
              <p:nvPr/>
            </p:nvSpPr>
            <p:spPr bwMode="auto">
              <a:xfrm>
                <a:off x="4589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2808" name="Rectangle 280"/>
              <p:cNvSpPr>
                <a:spLocks noChangeArrowheads="1"/>
              </p:cNvSpPr>
              <p:nvPr/>
            </p:nvSpPr>
            <p:spPr bwMode="auto">
              <a:xfrm>
                <a:off x="4708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2809" name="Rectangle 281"/>
              <p:cNvSpPr>
                <a:spLocks noChangeArrowheads="1"/>
              </p:cNvSpPr>
              <p:nvPr/>
            </p:nvSpPr>
            <p:spPr bwMode="auto">
              <a:xfrm>
                <a:off x="4897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22810" name="Rectangle 282"/>
              <p:cNvSpPr>
                <a:spLocks noChangeArrowheads="1"/>
              </p:cNvSpPr>
              <p:nvPr/>
            </p:nvSpPr>
            <p:spPr bwMode="auto">
              <a:xfrm>
                <a:off x="5016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811" name="Rectangle 283"/>
              <p:cNvSpPr>
                <a:spLocks noChangeArrowheads="1"/>
              </p:cNvSpPr>
              <p:nvPr/>
            </p:nvSpPr>
            <p:spPr bwMode="auto">
              <a:xfrm>
                <a:off x="5135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22812" name="Rectangle 284"/>
              <p:cNvSpPr>
                <a:spLocks noChangeArrowheads="1"/>
              </p:cNvSpPr>
              <p:nvPr/>
            </p:nvSpPr>
            <p:spPr bwMode="auto">
              <a:xfrm>
                <a:off x="5253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2813" name="Rectangle 285"/>
              <p:cNvSpPr>
                <a:spLocks noChangeArrowheads="1"/>
              </p:cNvSpPr>
              <p:nvPr/>
            </p:nvSpPr>
            <p:spPr bwMode="auto">
              <a:xfrm>
                <a:off x="5372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</p:grpSp>
      </p:grpSp>
      <p:sp>
        <p:nvSpPr>
          <p:cNvPr id="22816" name="Rectangle 288"/>
          <p:cNvSpPr>
            <a:spLocks noGrp="1" noChangeArrowheads="1"/>
          </p:cNvSpPr>
          <p:nvPr>
            <p:ph type="body" idx="1"/>
          </p:nvPr>
        </p:nvSpPr>
        <p:spPr>
          <a:xfrm>
            <a:off x="677863" y="5399775"/>
            <a:ext cx="1912937" cy="1370463"/>
          </a:xfrm>
          <a:noFill/>
          <a:ln/>
        </p:spPr>
        <p:txBody>
          <a:bodyPr lIns="90488" tIns="44450" rIns="90488" bIns="44450"/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</a:rPr>
              <a:t>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</a:rPr>
              <a:t> = 30</a:t>
            </a: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</a:rPr>
              <a:t>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</a:rPr>
              <a:t> = 6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Simple Random Sample: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Sample Members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0350" y="2082800"/>
            <a:ext cx="8699500" cy="2768600"/>
            <a:chOff x="164" y="1312"/>
            <a:chExt cx="5480" cy="1744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164" y="1312"/>
              <a:ext cx="5480" cy="1744"/>
            </a:xfrm>
            <a:prstGeom prst="rect">
              <a:avLst/>
            </a:prstGeom>
            <a:noFill/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80" y="1332"/>
              <a:ext cx="5448" cy="1716"/>
              <a:chOff x="180" y="1332"/>
              <a:chExt cx="5448" cy="1716"/>
            </a:xfrm>
          </p:grpSpPr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180" y="1332"/>
                <a:ext cx="1816" cy="1716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2562" tIns="182562" rIns="182562" bIns="182562"/>
              <a:lstStyle/>
              <a:p>
                <a:r>
                  <a:rPr lang="en-US" sz="1600" b="1" i="0">
                    <a:solidFill>
                      <a:srgbClr val="CC0000"/>
                    </a:solidFill>
                    <a:latin typeface="Arial" charset="0"/>
                  </a:rPr>
                  <a:t>01 Alaska Airlines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02 Alcoa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03 Ashland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04 Bank of America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05 BellSouth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06 Chevron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07 Citigroup</a:t>
                </a:r>
              </a:p>
              <a:p>
                <a:r>
                  <a:rPr lang="en-US" sz="1600" b="1" i="0">
                    <a:solidFill>
                      <a:srgbClr val="CC0000"/>
                    </a:solidFill>
                    <a:latin typeface="Arial" charset="0"/>
                  </a:rPr>
                  <a:t>08 Clorox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09 Delta Air Lines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10 Disney</a:t>
                </a:r>
              </a:p>
            </p:txBody>
          </p:sp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1996" y="1332"/>
                <a:ext cx="1816" cy="1716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2562" tIns="182562" rIns="182562" bIns="182562"/>
              <a:lstStyle/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11 DuPont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12 Exxon Mobil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13 General Dynamics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14 General Electric</a:t>
                </a:r>
              </a:p>
              <a:p>
                <a:r>
                  <a:rPr lang="en-US" sz="1600" b="1" i="0">
                    <a:solidFill>
                      <a:srgbClr val="CC0000"/>
                    </a:solidFill>
                    <a:latin typeface="Arial" charset="0"/>
                  </a:rPr>
                  <a:t>15 General Mills</a:t>
                </a:r>
              </a:p>
              <a:p>
                <a:r>
                  <a:rPr lang="en-US" sz="1600" b="1" i="0">
                    <a:solidFill>
                      <a:srgbClr val="CC0000"/>
                    </a:solidFill>
                    <a:latin typeface="Arial" charset="0"/>
                  </a:rPr>
                  <a:t>16 Halliburton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17 IBM</a:t>
                </a:r>
              </a:p>
              <a:p>
                <a:r>
                  <a:rPr lang="en-US" sz="1600" b="1" i="0">
                    <a:solidFill>
                      <a:srgbClr val="CC0000"/>
                    </a:solidFill>
                    <a:latin typeface="Arial" charset="0"/>
                  </a:rPr>
                  <a:t>18 Kellog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19 KMart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20 Lowe’s</a:t>
                </a:r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3812" y="1332"/>
                <a:ext cx="1816" cy="1716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2562" tIns="182562" rIns="182562" bIns="182562"/>
              <a:lstStyle/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21 Lucent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22 Mattel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23 Mead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24 Microsoft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25 Occidental Petroleum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26 JCPenney</a:t>
                </a:r>
              </a:p>
              <a:p>
                <a:r>
                  <a:rPr lang="en-US" sz="1600" b="1" i="0">
                    <a:solidFill>
                      <a:srgbClr val="CC0000"/>
                    </a:solidFill>
                    <a:latin typeface="Arial" charset="0"/>
                  </a:rPr>
                  <a:t>27 Procter &amp; Gamble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28 Ryder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29 Sears</a:t>
                </a:r>
              </a:p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30 Time Warner</a:t>
                </a:r>
              </a:p>
            </p:txBody>
          </p:sp>
        </p:grpSp>
      </p:grpSp>
      <p:sp>
        <p:nvSpPr>
          <p:cNvPr id="2458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38200" y="4926013"/>
            <a:ext cx="1714500" cy="849312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70000"/>
              </a:lnSpc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= 30</a:t>
            </a:r>
          </a:p>
          <a:p>
            <a:pPr>
              <a:lnSpc>
                <a:spcPct val="70000"/>
              </a:lnSpc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= 6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60F1-5281-4E90-B26B-AAF4B28E1FB8}" type="slidenum">
              <a:rPr lang="en-US" sz="1600">
                <a:solidFill>
                  <a:schemeClr val="bg2">
                    <a:lumMod val="50000"/>
                  </a:schemeClr>
                </a:solidFill>
              </a:rPr>
              <a:pPr/>
              <a:t>14</a:t>
            </a:fld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050925" y="650875"/>
            <a:ext cx="2278188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Population:</a:t>
            </a:r>
          </a:p>
          <a:p>
            <a:pPr marL="457200" indent="-457200"/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Anil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Rita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Asmita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Shyam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 Krishna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Binu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Gopal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Dipak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Sangita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Chandrika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733800" y="685800"/>
            <a:ext cx="21419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size = 4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733800" y="1066800"/>
            <a:ext cx="4490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numbers are 2, 3, 8 and 5.</a:t>
            </a: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3733800" y="2667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868863" y="2057400"/>
            <a:ext cx="273023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Sample:</a:t>
            </a:r>
          </a:p>
          <a:p>
            <a:pPr marL="457200" indent="-457200"/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Rita (Female)</a:t>
            </a:r>
          </a:p>
          <a:p>
            <a:pPr marL="457200" indent="-457200"/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Asmita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(Female)</a:t>
            </a:r>
          </a:p>
          <a:p>
            <a:pPr marL="457200" indent="-457200"/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Dipak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(Male)</a:t>
            </a:r>
          </a:p>
          <a:p>
            <a:pPr marL="457200" indent="-457200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 Krishna (Male)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1066800" y="76200"/>
            <a:ext cx="6021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simple random sample: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/>
      <p:bldP spid="93190" grpId="0"/>
      <p:bldP spid="93191" grpId="0" animBg="1"/>
      <p:bldP spid="931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452B-CA30-4744-B444-88E4D25FE45D}" type="slidenum">
              <a:rPr lang="en-US" sz="1600">
                <a:solidFill>
                  <a:schemeClr val="bg2">
                    <a:lumMod val="50000"/>
                  </a:schemeClr>
                </a:solidFill>
              </a:rPr>
              <a:pPr/>
              <a:t>15</a:t>
            </a:fld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050925" y="650875"/>
            <a:ext cx="2278188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Population:</a:t>
            </a:r>
          </a:p>
          <a:p>
            <a:pPr marL="457200" indent="-457200"/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Anil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Rita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Asmita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Shyam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 Krishna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Binu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Gopal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Dipak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Sangita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Chandrika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733800" y="685800"/>
            <a:ext cx="21419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size = 4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733800" y="1066800"/>
            <a:ext cx="4490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numbers are 2, 3, 6 and 9.</a:t>
            </a: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3733800" y="2667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868863" y="2057400"/>
            <a:ext cx="229261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Sample:</a:t>
            </a:r>
          </a:p>
          <a:p>
            <a:pPr marL="457200" indent="-457200"/>
            <a:endParaRPr lang="en-US" sz="24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Rita (Female)</a:t>
            </a: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Asmita (Female)</a:t>
            </a: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Binu (Female)</a:t>
            </a: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Sangita (Female)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886200" y="4415135"/>
            <a:ext cx="5178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representation of male in the sample.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1066800" y="76200"/>
            <a:ext cx="4155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Example of simple random sample: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/>
      <p:bldP spid="71686" grpId="0"/>
      <p:bldP spid="71687" grpId="0" animBg="1"/>
      <p:bldP spid="71688" grpId="0" animBg="1"/>
      <p:bldP spid="716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D3CA-0780-4914-8048-CB5113241EA9}" type="slidenum"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24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050925" y="574675"/>
            <a:ext cx="2278188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Population:</a:t>
            </a:r>
          </a:p>
          <a:p>
            <a:pPr marL="457200" indent="-457200"/>
            <a:endParaRPr lang="en-US" sz="24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Anil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Rita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Asmita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Shyam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 Krishna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Binu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Gopal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Dipak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Sangita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Chandrika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4038600" y="533400"/>
            <a:ext cx="21419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size = 4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038600" y="990600"/>
            <a:ext cx="4490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numbers are 8, 5, 7 and 1.</a:t>
            </a:r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3733800" y="2667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4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868863" y="2070100"/>
            <a:ext cx="273023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Sample:</a:t>
            </a:r>
          </a:p>
          <a:p>
            <a:pPr marL="457200" indent="-457200"/>
            <a:endParaRPr lang="en-US" sz="24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Dipak (Male)</a:t>
            </a: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 Krishna (Male)</a:t>
            </a: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Gopal (Male)</a:t>
            </a:r>
          </a:p>
          <a:p>
            <a:pPr marL="457200" indent="-457200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Anil (Male) 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733800" y="4567535"/>
            <a:ext cx="5416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representation of female in the sample.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990600" y="76200"/>
            <a:ext cx="6021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simple random sample: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/>
      <p:bldP spid="89094" grpId="0"/>
      <p:bldP spid="89095" grpId="0" animBg="1"/>
      <p:bldP spid="89096" grpId="0" animBg="1"/>
      <p:bldP spid="890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  <a:noFill/>
          <a:ln/>
        </p:spPr>
        <p:txBody>
          <a:bodyPr lIns="90488" tIns="44450" rIns="90488" bIns="44450"/>
          <a:lstStyle/>
          <a:p>
            <a:r>
              <a:rPr lang="en-US" sz="4000" dirty="0">
                <a:solidFill>
                  <a:srgbClr val="C00000"/>
                </a:solidFill>
              </a:rPr>
              <a:t>Systematic Sampling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238750" cy="4724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Convenient and relatively easy to administer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Population elements are an ordered sequence (at least, conceptually).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The first sample element is selected randomly from the first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population elements.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Thereafter, sample elements are selected at a constant interval,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from the ordered sequence frame.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486400" y="1638300"/>
            <a:ext cx="3429000" cy="3105150"/>
            <a:chOff x="3300" y="1032"/>
            <a:chExt cx="2316" cy="1956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300" y="1032"/>
              <a:ext cx="2316" cy="1956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3326" y="1109"/>
              <a:ext cx="2075" cy="1706"/>
              <a:chOff x="3326" y="1109"/>
              <a:chExt cx="2075" cy="1706"/>
            </a:xfrm>
          </p:grpSpPr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3697" y="1358"/>
                <a:ext cx="19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0728" name="Rectangle 8"/>
              <p:cNvSpPr>
                <a:spLocks noChangeArrowheads="1"/>
              </p:cNvSpPr>
              <p:nvPr/>
            </p:nvSpPr>
            <p:spPr bwMode="auto">
              <a:xfrm>
                <a:off x="3327" y="1239"/>
                <a:ext cx="1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k</a:t>
                </a:r>
              </a:p>
            </p:txBody>
          </p:sp>
          <p:sp>
            <p:nvSpPr>
              <p:cNvPr id="30729" name="Rectangle 9"/>
              <p:cNvSpPr>
                <a:spLocks noChangeArrowheads="1"/>
              </p:cNvSpPr>
              <p:nvPr/>
            </p:nvSpPr>
            <p:spPr bwMode="auto">
              <a:xfrm>
                <a:off x="3448" y="1239"/>
                <a:ext cx="28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 = </a:t>
                </a:r>
              </a:p>
            </p:txBody>
          </p:sp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>
                <a:off x="3651" y="1109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N</a:t>
                </a:r>
              </a:p>
            </p:txBody>
          </p:sp>
          <p:sp>
            <p:nvSpPr>
              <p:cNvPr id="30731" name="Rectangle 11"/>
              <p:cNvSpPr>
                <a:spLocks noChangeArrowheads="1"/>
              </p:cNvSpPr>
              <p:nvPr/>
            </p:nvSpPr>
            <p:spPr bwMode="auto">
              <a:xfrm>
                <a:off x="3662" y="1397"/>
                <a:ext cx="2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n</a:t>
                </a:r>
              </a:p>
            </p:txBody>
          </p:sp>
          <p:sp>
            <p:nvSpPr>
              <p:cNvPr id="30732" name="Rectangle 12"/>
              <p:cNvSpPr>
                <a:spLocks noChangeArrowheads="1"/>
              </p:cNvSpPr>
              <p:nvPr/>
            </p:nvSpPr>
            <p:spPr bwMode="auto">
              <a:xfrm>
                <a:off x="3777" y="1239"/>
                <a:ext cx="1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  </a:t>
                </a:r>
              </a:p>
            </p:txBody>
          </p:sp>
          <p:sp>
            <p:nvSpPr>
              <p:cNvPr id="30733" name="Rectangle 13"/>
              <p:cNvSpPr>
                <a:spLocks noChangeArrowheads="1"/>
              </p:cNvSpPr>
              <p:nvPr/>
            </p:nvSpPr>
            <p:spPr bwMode="auto">
              <a:xfrm>
                <a:off x="3927" y="1239"/>
                <a:ext cx="1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,</a:t>
                </a:r>
              </a:p>
            </p:txBody>
          </p:sp>
          <p:sp>
            <p:nvSpPr>
              <p:cNvPr id="30734" name="Rectangle 14"/>
              <p:cNvSpPr>
                <a:spLocks noChangeArrowheads="1"/>
              </p:cNvSpPr>
              <p:nvPr/>
            </p:nvSpPr>
            <p:spPr bwMode="auto">
              <a:xfrm>
                <a:off x="3896" y="1239"/>
                <a:ext cx="1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 </a:t>
                </a:r>
              </a:p>
            </p:txBody>
          </p:sp>
          <p:sp>
            <p:nvSpPr>
              <p:cNvPr id="30735" name="Rectangle 15"/>
              <p:cNvSpPr>
                <a:spLocks noChangeArrowheads="1"/>
              </p:cNvSpPr>
              <p:nvPr/>
            </p:nvSpPr>
            <p:spPr bwMode="auto">
              <a:xfrm>
                <a:off x="3326" y="1662"/>
                <a:ext cx="53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where</a:t>
                </a:r>
              </a:p>
            </p:txBody>
          </p:sp>
          <p:sp>
            <p:nvSpPr>
              <p:cNvPr id="30736" name="Rectangle 16"/>
              <p:cNvSpPr>
                <a:spLocks noChangeArrowheads="1"/>
              </p:cNvSpPr>
              <p:nvPr/>
            </p:nvSpPr>
            <p:spPr bwMode="auto">
              <a:xfrm>
                <a:off x="3793" y="1662"/>
                <a:ext cx="16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:</a:t>
                </a:r>
              </a:p>
            </p:txBody>
          </p:sp>
          <p:sp>
            <p:nvSpPr>
              <p:cNvPr id="30737" name="Rectangle 17"/>
              <p:cNvSpPr>
                <a:spLocks noChangeArrowheads="1"/>
              </p:cNvSpPr>
              <p:nvPr/>
            </p:nvSpPr>
            <p:spPr bwMode="auto">
              <a:xfrm>
                <a:off x="3328" y="1969"/>
                <a:ext cx="24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n </a:t>
                </a:r>
              </a:p>
            </p:txBody>
          </p:sp>
          <p:sp>
            <p:nvSpPr>
              <p:cNvPr id="30738" name="Rectangle 18"/>
              <p:cNvSpPr>
                <a:spLocks noChangeArrowheads="1"/>
              </p:cNvSpPr>
              <p:nvPr/>
            </p:nvSpPr>
            <p:spPr bwMode="auto">
              <a:xfrm>
                <a:off x="3458" y="1969"/>
                <a:ext cx="2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=</a:t>
                </a:r>
              </a:p>
            </p:txBody>
          </p:sp>
          <p:sp>
            <p:nvSpPr>
              <p:cNvPr id="30739" name="Rectangle 19"/>
              <p:cNvSpPr>
                <a:spLocks noChangeArrowheads="1"/>
              </p:cNvSpPr>
              <p:nvPr/>
            </p:nvSpPr>
            <p:spPr bwMode="auto">
              <a:xfrm>
                <a:off x="3564" y="1969"/>
                <a:ext cx="97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 dirty="0">
                    <a:solidFill>
                      <a:srgbClr val="000000"/>
                    </a:solidFill>
                    <a:latin typeface="Arial" charset="0"/>
                  </a:rPr>
                  <a:t> sample size</a:t>
                </a:r>
              </a:p>
            </p:txBody>
          </p:sp>
          <p:sp>
            <p:nvSpPr>
              <p:cNvPr id="30740" name="Rectangle 20"/>
              <p:cNvSpPr>
                <a:spLocks noChangeArrowheads="1"/>
              </p:cNvSpPr>
              <p:nvPr/>
            </p:nvSpPr>
            <p:spPr bwMode="auto">
              <a:xfrm>
                <a:off x="3327" y="2277"/>
                <a:ext cx="26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N </a:t>
                </a:r>
              </a:p>
            </p:txBody>
          </p:sp>
          <p:sp>
            <p:nvSpPr>
              <p:cNvPr id="30741" name="Rectangle 21"/>
              <p:cNvSpPr>
                <a:spLocks noChangeArrowheads="1"/>
              </p:cNvSpPr>
              <p:nvPr/>
            </p:nvSpPr>
            <p:spPr bwMode="auto">
              <a:xfrm>
                <a:off x="3486" y="2277"/>
                <a:ext cx="2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=</a:t>
                </a:r>
              </a:p>
            </p:txBody>
          </p:sp>
          <p:sp>
            <p:nvSpPr>
              <p:cNvPr id="30742" name="Rectangle 22"/>
              <p:cNvSpPr>
                <a:spLocks noChangeArrowheads="1"/>
              </p:cNvSpPr>
              <p:nvPr/>
            </p:nvSpPr>
            <p:spPr bwMode="auto">
              <a:xfrm>
                <a:off x="3592" y="2277"/>
                <a:ext cx="121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 population size</a:t>
                </a:r>
              </a:p>
            </p:txBody>
          </p:sp>
          <p:sp>
            <p:nvSpPr>
              <p:cNvPr id="30743" name="Rectangle 23"/>
              <p:cNvSpPr>
                <a:spLocks noChangeArrowheads="1"/>
              </p:cNvSpPr>
              <p:nvPr/>
            </p:nvSpPr>
            <p:spPr bwMode="auto">
              <a:xfrm>
                <a:off x="3329" y="2584"/>
                <a:ext cx="2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k </a:t>
                </a:r>
              </a:p>
            </p:txBody>
          </p:sp>
          <p:sp>
            <p:nvSpPr>
              <p:cNvPr id="30744" name="Rectangle 24"/>
              <p:cNvSpPr>
                <a:spLocks noChangeArrowheads="1"/>
              </p:cNvSpPr>
              <p:nvPr/>
            </p:nvSpPr>
            <p:spPr bwMode="auto">
              <a:xfrm>
                <a:off x="3459" y="2584"/>
                <a:ext cx="2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=</a:t>
                </a:r>
              </a:p>
            </p:txBody>
          </p:sp>
          <p:sp>
            <p:nvSpPr>
              <p:cNvPr id="30745" name="Rectangle 25"/>
              <p:cNvSpPr>
                <a:spLocks noChangeArrowheads="1"/>
              </p:cNvSpPr>
              <p:nvPr/>
            </p:nvSpPr>
            <p:spPr bwMode="auto">
              <a:xfrm>
                <a:off x="3565" y="2584"/>
                <a:ext cx="18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i="0">
                    <a:solidFill>
                      <a:srgbClr val="000000"/>
                    </a:solidFill>
                    <a:latin typeface="Arial" charset="0"/>
                  </a:rPr>
                  <a:t> size of selection interval</a:t>
                </a:r>
              </a:p>
            </p:txBody>
          </p:sp>
        </p:grpSp>
      </p:grp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9D1E-864A-4DD9-ABFE-F2E5A4B7F842}" type="slidenum">
              <a:rPr lang="en-US">
                <a:solidFill>
                  <a:schemeClr val="bg2">
                    <a:lumMod val="50000"/>
                  </a:schemeClr>
                </a:solidFill>
              </a:rPr>
              <a:pPr/>
              <a:t>18</a:t>
            </a:fld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573088"/>
            <a:ext cx="1733550" cy="1828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17550" y="381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Example: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743200" y="0"/>
            <a:ext cx="202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N = 20</a:t>
            </a:r>
          </a:p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n =   5</a:t>
            </a:r>
          </a:p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Interval = 20/5 = 4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69950" y="1868488"/>
            <a:ext cx="38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250950" y="1639888"/>
            <a:ext cx="228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708150" y="1258888"/>
            <a:ext cx="304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165350" y="954088"/>
            <a:ext cx="304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946150" y="954088"/>
            <a:ext cx="304800" cy="3048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1327150" y="649288"/>
            <a:ext cx="228600" cy="2286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327150" y="2020888"/>
            <a:ext cx="304800" cy="2286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1784350" y="1639888"/>
            <a:ext cx="304800" cy="2286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2241550" y="1335088"/>
            <a:ext cx="228600" cy="2286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4572000" y="1219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5715000" y="649288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684838" y="723900"/>
            <a:ext cx="4111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60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2</a:t>
            </a:r>
          </a:p>
          <a:p>
            <a:pPr eaLnBrk="1" hangingPunct="1"/>
            <a:r>
              <a:rPr lang="en-GB" sz="160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6</a:t>
            </a:r>
          </a:p>
          <a:p>
            <a:pPr eaLnBrk="1" hangingPunct="1"/>
            <a:r>
              <a:rPr lang="en-GB" sz="160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10</a:t>
            </a:r>
          </a:p>
          <a:p>
            <a:pPr eaLnBrk="1" hangingPunct="1"/>
            <a:r>
              <a:rPr lang="en-GB" sz="160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14</a:t>
            </a:r>
          </a:p>
          <a:p>
            <a:pPr eaLnBrk="1" hangingPunct="1"/>
            <a:r>
              <a:rPr lang="en-GB" sz="160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18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441950" y="1905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Sample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62000" y="2438400"/>
            <a:ext cx="2320507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Population:</a:t>
            </a:r>
          </a:p>
          <a:p>
            <a:pPr marL="457200" indent="-457200"/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Mr. Prakash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Ms.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Sita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Mr. Ram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Hari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Ms.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Samjhana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Mr.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Pasang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Ms. Gita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Mr.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Khagendra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Ms.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Rita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Kumari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Mr.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Rabindra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Ms.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Sharada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927350" y="2971800"/>
            <a:ext cx="202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N = 10</a:t>
            </a:r>
          </a:p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n =   5</a:t>
            </a:r>
          </a:p>
          <a:p>
            <a:pPr eaLnBrk="1" hangingPunct="1"/>
            <a:r>
              <a:rPr lang="en-GB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Interval = 10/5 = 2</a:t>
            </a: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762000" y="3429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762000" y="3962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762000" y="4495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7620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762000" y="2895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7620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7620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7620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40" name="AutoShape 32"/>
          <p:cNvSpPr>
            <a:spLocks noChangeArrowheads="1"/>
          </p:cNvSpPr>
          <p:nvPr/>
        </p:nvSpPr>
        <p:spPr bwMode="auto">
          <a:xfrm>
            <a:off x="4114800" y="4267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5181600" y="3462338"/>
            <a:ext cx="1681163" cy="187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Sample:</a:t>
            </a:r>
          </a:p>
          <a:p>
            <a:pPr marL="457200" indent="-457200"/>
            <a:endParaRPr lang="en-US" sz="80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Mr. Prakash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Mr. Ram Hari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Mr. Pasang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Mr. Khagendra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Mr. Rabindra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3048001" y="5484813"/>
            <a:ext cx="5867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Since the list in the population follows the certain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pattern, systematic sampling technique will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be some time lead to biased sample.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6934200" y="3505200"/>
            <a:ext cx="19907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representation</a:t>
            </a:r>
          </a:p>
          <a:p>
            <a:r>
              <a:rPr lang="en-US" dirty="0">
                <a:solidFill>
                  <a:srgbClr val="C00000"/>
                </a:solidFill>
              </a:rPr>
              <a:t>of women in</a:t>
            </a:r>
          </a:p>
          <a:p>
            <a:r>
              <a:rPr lang="en-US" dirty="0">
                <a:solidFill>
                  <a:srgbClr val="C00000"/>
                </a:solidFill>
              </a:rPr>
              <a:t>the sample.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17427" grpId="0" autoUpdateAnimBg="0"/>
      <p:bldP spid="17428" grpId="0" autoUpdateAnimBg="0"/>
      <p:bldP spid="17429" grpId="0"/>
      <p:bldP spid="17430" grpId="1"/>
      <p:bldP spid="17431" grpId="0" animBg="1"/>
      <p:bldP spid="17432" grpId="0" animBg="1"/>
      <p:bldP spid="17433" grpId="0" animBg="1"/>
      <p:bldP spid="17434" grpId="0" animBg="1"/>
      <p:bldP spid="17435" grpId="0" animBg="1"/>
      <p:bldP spid="17436" grpId="0" animBg="1"/>
      <p:bldP spid="17437" grpId="0" animBg="1"/>
      <p:bldP spid="17438" grpId="0" animBg="1"/>
      <p:bldP spid="17439" grpId="0" animBg="1"/>
      <p:bldP spid="17440" grpId="0" animBg="1"/>
      <p:bldP spid="17441" grpId="0" animBg="1"/>
      <p:bldP spid="17442" grpId="0"/>
      <p:bldP spid="174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Stratified Random Sample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Population is divided into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non-overlapping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subpopulations called strata.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 random sample is selected from each stratum.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Potential for reducing sampling error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Proportionate -- the percentage 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sample taken from each stratum is proportionate to the percentage that each stratum is within the population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Disproportionate -- proportions of the strata within the sample are different than the proportions of the strata within the population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FC27-EF58-454D-8215-C81526F23B53}" type="slidenum">
              <a:rPr lang="en-US"/>
              <a:pPr/>
              <a:t>2</a:t>
            </a:fld>
            <a:endParaRPr lang="en-US"/>
          </a:p>
        </p:txBody>
      </p:sp>
      <p:pic>
        <p:nvPicPr>
          <p:cNvPr id="52227" name="Picture 3" descr="The concept of sampl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/>
          </a:blip>
          <a:srcRect/>
          <a:stretch>
            <a:fillRect/>
          </a:stretch>
        </p:blipFill>
        <p:spPr>
          <a:xfrm>
            <a:off x="533400" y="2878137"/>
            <a:ext cx="8001000" cy="3598863"/>
          </a:xfrm>
          <a:noFill/>
          <a:ln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6858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technique of selecting the units from the target UNIVERSE/POPULATION to obtain the desired sample size for studying the characteristics of the entire population is called sampling methods.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1524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What is sampling?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DE18-5963-4505-9628-D8DAD42D7FF6}" type="slidenum">
              <a:rPr lang="en-US" sz="1600">
                <a:solidFill>
                  <a:schemeClr val="bg2">
                    <a:lumMod val="50000"/>
                  </a:schemeClr>
                </a:solidFill>
              </a:rPr>
              <a:pPr/>
              <a:t>20</a:t>
            </a:fld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4800" y="36512"/>
            <a:ext cx="908453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Stratification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may be based 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on</a:t>
            </a:r>
          </a:p>
          <a:p>
            <a:pPr eaLnBrk="1" hangingPunct="1"/>
            <a:endParaRPr lang="en-GB" sz="2000" dirty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gender (male/female)</a:t>
            </a:r>
          </a:p>
          <a:p>
            <a:pPr eaLnBrk="1" hangingPunct="1">
              <a:buFontTx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rural area/urban area</a:t>
            </a:r>
          </a:p>
          <a:p>
            <a:pPr eaLnBrk="1" hangingPunct="1">
              <a:buFontTx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geography</a:t>
            </a:r>
          </a:p>
          <a:p>
            <a:pPr eaLnBrk="1" hangingPunct="1">
              <a:buFontTx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ethnicity</a:t>
            </a:r>
          </a:p>
          <a:p>
            <a:pPr eaLnBrk="1" hangingPunct="1">
              <a:buFontTx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educational 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status</a:t>
            </a:r>
          </a:p>
          <a:p>
            <a:pPr eaLnBrk="1" hangingPunct="1">
              <a:buFontTx/>
              <a:buChar char="•"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Types of business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political ideology (NC strongholds/UML strongholds) etc.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895600" y="3505200"/>
            <a:ext cx="2819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3528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962400" y="3505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648200" y="3505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2578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971800" y="3962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971800" y="4343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895600" y="3124200"/>
            <a:ext cx="33489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Population (heterogeneous)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096000" y="3884613"/>
            <a:ext cx="2946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00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Stratum (homogeneous)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55626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28600" y="3960813"/>
            <a:ext cx="2946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00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Stratum (homogeneous)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7432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457200" y="5607050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The required number of elements is selected from each stratum using the SRS technique.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4" grpId="0" animBg="1"/>
      <p:bldP spid="9225" grpId="0" animBg="1"/>
      <p:bldP spid="9226" grpId="0" animBg="1"/>
      <p:bldP spid="9227" grpId="0" animBg="1"/>
      <p:bldP spid="9228" grpId="0" animBg="1"/>
      <p:bldP spid="9230" grpId="0" animBg="1"/>
      <p:bldP spid="9231" grpId="0" autoUpdateAnimBg="0"/>
      <p:bldP spid="9233" grpId="0" autoUpdateAnimBg="0"/>
      <p:bldP spid="9234" grpId="0" animBg="1"/>
      <p:bldP spid="9235" grpId="0" autoUpdateAnimBg="0"/>
      <p:bldP spid="9236" grpId="0" animBg="1"/>
      <p:bldP spid="923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75A9-262B-4314-B14E-10720049C8A1}" type="slidenum">
              <a:rPr lang="en-US">
                <a:solidFill>
                  <a:schemeClr val="bg2">
                    <a:lumMod val="50000"/>
                  </a:schemeClr>
                </a:solidFill>
              </a:rPr>
              <a:pPr/>
              <a:t>21</a:t>
            </a:fld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838200" y="76200"/>
            <a:ext cx="3971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Example of stratified random sample: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28600" y="485775"/>
            <a:ext cx="5270500" cy="6265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Population (Tarai districts) Stratified based on DR:</a:t>
            </a:r>
          </a:p>
          <a:p>
            <a:pPr marL="457200" indent="-457200"/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Strata A: EDR		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Jhapa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Morang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Sunsari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Saptari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Siraha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Strata B: CDR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Dhanusha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Mahottari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Sarlahi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Rautahat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Bara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Parsa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Chitawan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Strata C: WDR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Nawalparasi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Rupandehi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Kapilbastu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248400" y="457200"/>
            <a:ext cx="288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Sample size = 5 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(1 from each of the strata)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867400" y="1270000"/>
            <a:ext cx="332014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Random number for Strata A is 3.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Random number for Strata B is 6.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Random number for Strata C is 1.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Random number for Strata D is 2.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Random number for Strata E is 1.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629400" y="4224337"/>
            <a:ext cx="2163763" cy="1871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Sample:</a:t>
            </a:r>
          </a:p>
          <a:p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Sunsari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(EDR)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Parsa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(CDR)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Nawalparasi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(WDR)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Banke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(MWDR)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Kailali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(FWDR)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3429000" y="914400"/>
            <a:ext cx="1981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Strata D: MWDR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1. Dang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2. Banke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3. Bardiya</a:t>
            </a:r>
          </a:p>
          <a:p>
            <a:pPr marL="457200" indent="-457200"/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Strata E: FWDR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1. Kailali</a:t>
            </a:r>
          </a:p>
          <a:p>
            <a:pPr marL="457200" indent="-457200"/>
            <a:r>
              <a:rPr lang="en-US">
                <a:solidFill>
                  <a:schemeClr val="bg2">
                    <a:lumMod val="50000"/>
                  </a:schemeClr>
                </a:solidFill>
              </a:rPr>
              <a:t>2. Kanchanpur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2362200" y="4572000"/>
            <a:ext cx="320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Good representation of </a:t>
            </a:r>
          </a:p>
          <a:p>
            <a:r>
              <a:rPr lang="en-US" dirty="0">
                <a:solidFill>
                  <a:srgbClr val="C00000"/>
                </a:solidFill>
              </a:rPr>
              <a:t>population in the sample in </a:t>
            </a:r>
          </a:p>
          <a:p>
            <a:r>
              <a:rPr lang="en-US" dirty="0">
                <a:solidFill>
                  <a:srgbClr val="C00000"/>
                </a:solidFill>
              </a:rPr>
              <a:t>terms of development region.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/>
      <p:bldP spid="92167" grpId="0"/>
      <p:bldP spid="92169" grpId="0" animBg="1"/>
      <p:bldP spid="921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  <a:noFill/>
          <a:ln/>
        </p:spPr>
        <p:txBody>
          <a:bodyPr lIns="90488" tIns="44450" rIns="90488" bIns="44450"/>
          <a:lstStyle/>
          <a:p>
            <a:r>
              <a:rPr lang="en-US" sz="3600" dirty="0">
                <a:solidFill>
                  <a:srgbClr val="C00000"/>
                </a:solidFill>
              </a:rPr>
              <a:t>Cluster Sampling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57912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Population is divided into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non-overlapping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clusters or areas.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Each cluster is a miniature, or microcosm, of the population.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 subset of the clusters is selected randomly for the sample.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the number of elements in the subset of clusters is larger than the desired value of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these clusters may be subdivided to form a new set of clusters and subjected to a random selection process.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sz="4000" dirty="0">
                <a:solidFill>
                  <a:srgbClr val="C00000"/>
                </a:solidFill>
              </a:rPr>
              <a:t>Nonrandom Sampling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6482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Convenience Sampling:  sample elements are selected for the convenience of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researcher</a:t>
            </a:r>
          </a:p>
          <a:p>
            <a:pPr>
              <a:lnSpc>
                <a:spcPct val="7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Judgment Sampling:  sample elements are selected by the judgment of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researcher</a:t>
            </a:r>
          </a:p>
          <a:p>
            <a:pPr>
              <a:lnSpc>
                <a:spcPct val="7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Quota Sampling:  sample elements are selected until the quota controls are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satisfied</a:t>
            </a:r>
          </a:p>
          <a:p>
            <a:pPr>
              <a:lnSpc>
                <a:spcPct val="7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Snowball Sampling:  survey subjects are selected based on referral from other survey respondents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Errors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8150" y="1295400"/>
            <a:ext cx="8382000" cy="501015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70000"/>
              </a:lnSpc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Data from nonrandom samples are not appropriate for analysis by inferential statistical methods.</a:t>
            </a:r>
          </a:p>
          <a:p>
            <a:pPr>
              <a:lnSpc>
                <a:spcPct val="70000"/>
              </a:lnSpc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Sampling Error occurs when the sample is not representative of the population.</a:t>
            </a:r>
          </a:p>
          <a:p>
            <a:pPr>
              <a:lnSpc>
                <a:spcPct val="70000"/>
              </a:lnSpc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Non-sampling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Missing Data, Recording, Data Entry, and Analysis Errors</a:t>
            </a: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Poorly conceived concepts , unclear definitions, and defective questionnaires</a:t>
            </a: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Response errors occur when people so not know, will not say, or overstate in their answers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8771-D9D9-4444-808E-3F1EF04C9A7C}" type="slidenum">
              <a:rPr lang="en-US" sz="320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320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050925" y="623887"/>
            <a:ext cx="65758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Sampling design of NLSS II (2003/04)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127125" y="9461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320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31B9EE-0EE4-408A-99BE-CE05D6B4AF96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66800" y="1538287"/>
            <a:ext cx="7829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Stratification of the country in NLSS II survey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660525" y="2363212"/>
            <a:ext cx="549220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Mountains</a:t>
            </a:r>
          </a:p>
          <a:p>
            <a:pPr marL="457200" indent="-457200">
              <a:buFontTx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Kathmandu valley urban area</a:t>
            </a:r>
          </a:p>
          <a:p>
            <a:pPr marL="457200" indent="-457200">
              <a:buFontTx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 urban areas in hills</a:t>
            </a:r>
          </a:p>
          <a:p>
            <a:pPr marL="457200" indent="-457200">
              <a:buFontTx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hills</a:t>
            </a:r>
          </a:p>
          <a:p>
            <a:pPr marL="457200" indent="-457200">
              <a:buFontTx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Urban Tarai </a:t>
            </a:r>
          </a:p>
          <a:p>
            <a:pPr marL="457200" indent="-457200">
              <a:buFontTx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Tarai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03325" y="76200"/>
            <a:ext cx="6468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Application of Sampling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design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9EE-0EE4-408A-99BE-CE05D6B4AF96}" type="slidenum">
              <a:rPr lang="en-US"/>
              <a:pPr/>
              <a:t>26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85800"/>
            <a:ext cx="6043613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94B1-81B5-47CF-B6AA-708252F7A426}" type="slidenum"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240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2683" y="228600"/>
            <a:ext cx="91251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Stratification of the country in Voter-to-List survey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84325" y="1098550"/>
            <a:ext cx="430316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mountains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Urban mountains and hills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Kathmandu Valley urban area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hills EA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hills CE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hills WE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hills MW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hills FW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Urban Tarai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Tarai EA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Tarai CE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Tarai WE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Tarai MW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Rural Tarai FW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tabLst>
                <a:tab pos="5257800" algn="l"/>
              </a:tabLst>
            </a:pPr>
            <a:r>
              <a:rPr lang="en-US" dirty="0">
                <a:solidFill>
                  <a:srgbClr val="C00000"/>
                </a:solidFill>
              </a:rPr>
              <a:t>Sampling Distribution of	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239000" cy="12192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	Proper analysis and interpretation of a sample statistic requires knowledge of its distribution.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752600" y="2590800"/>
            <a:ext cx="5657850" cy="3429000"/>
            <a:chOff x="1104" y="1632"/>
            <a:chExt cx="3564" cy="2160"/>
          </a:xfrm>
        </p:grpSpPr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1104" y="1632"/>
              <a:ext cx="3564" cy="21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5066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98" y="2213"/>
            <a:ext cx="888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4" imgW="733320" imgH="631800" progId="Equation.3">
                    <p:embed/>
                  </p:oleObj>
                </mc:Choice>
                <mc:Fallback>
                  <p:oleObj name="Equation" r:id="rId4" imgW="733320" imgH="631800" progId="Equation.3">
                    <p:embed/>
                    <p:pic>
                      <p:nvPicPr>
                        <p:cNvPr id="0" name="Picture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213"/>
                          <a:ext cx="888" cy="764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43" y="2214"/>
            <a:ext cx="733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6" imgW="580680" imgH="657000" progId="Equation.3">
                    <p:embed/>
                  </p:oleObj>
                </mc:Choice>
                <mc:Fallback>
                  <p:oleObj name="Equation" r:id="rId6" imgW="580680" imgH="657000" progId="Equation.3">
                    <p:embed/>
                    <p:pic>
                      <p:nvPicPr>
                        <p:cNvPr id="0" name="Picture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" y="2214"/>
                          <a:ext cx="733" cy="763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8" name="Arc 12"/>
            <p:cNvSpPr>
              <a:spLocks/>
            </p:cNvSpPr>
            <p:nvPr/>
          </p:nvSpPr>
          <p:spPr bwMode="auto">
            <a:xfrm>
              <a:off x="1517" y="1884"/>
              <a:ext cx="702" cy="27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20 h 21600"/>
                <a:gd name="T2" fmla="*/ 2156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20"/>
                  </a:moveTo>
                  <a:cubicBezTo>
                    <a:pt x="44" y="9634"/>
                    <a:pt x="9682" y="17"/>
                    <a:pt x="21569" y="0"/>
                  </a:cubicBezTo>
                </a:path>
                <a:path w="21600" h="21600" stroke="0" extrusionOk="0">
                  <a:moveTo>
                    <a:pt x="0" y="21520"/>
                  </a:moveTo>
                  <a:cubicBezTo>
                    <a:pt x="44" y="9634"/>
                    <a:pt x="9682" y="17"/>
                    <a:pt x="2156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5069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13" y="1737"/>
            <a:ext cx="993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8" imgW="809280" imgH="428400" progId="Equation.3">
                    <p:embed/>
                  </p:oleObj>
                </mc:Choice>
                <mc:Fallback>
                  <p:oleObj name="Equation" r:id="rId8" imgW="809280" imgH="428400" progId="Equation.3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1737"/>
                          <a:ext cx="993" cy="531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05" y="3141"/>
            <a:ext cx="120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10" imgW="961920" imgH="403200" progId="Equation.3">
                    <p:embed/>
                  </p:oleObj>
                </mc:Choice>
                <mc:Fallback>
                  <p:oleObj name="Equation" r:id="rId10" imgW="961920" imgH="403200" progId="Equation.3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3141"/>
                          <a:ext cx="1208" cy="525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1" name="Arc 15"/>
            <p:cNvSpPr>
              <a:spLocks/>
            </p:cNvSpPr>
            <p:nvPr/>
          </p:nvSpPr>
          <p:spPr bwMode="auto">
            <a:xfrm>
              <a:off x="3402" y="1884"/>
              <a:ext cx="917" cy="2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2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8" y="0"/>
                    <a:pt x="21555" y="9621"/>
                    <a:pt x="21599" y="2152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8" y="0"/>
                    <a:pt x="21555" y="9621"/>
                    <a:pt x="21599" y="2152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Arc 16"/>
            <p:cNvSpPr>
              <a:spLocks/>
            </p:cNvSpPr>
            <p:nvPr/>
          </p:nvSpPr>
          <p:spPr bwMode="auto">
            <a:xfrm>
              <a:off x="1410" y="3014"/>
              <a:ext cx="773" cy="41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Arc 17"/>
            <p:cNvSpPr>
              <a:spLocks/>
            </p:cNvSpPr>
            <p:nvPr/>
          </p:nvSpPr>
          <p:spPr bwMode="auto">
            <a:xfrm>
              <a:off x="3582" y="3050"/>
              <a:ext cx="738" cy="343"/>
            </a:xfrm>
            <a:custGeom>
              <a:avLst/>
              <a:gdLst>
                <a:gd name="G0" fmla="+- 29 0 0"/>
                <a:gd name="G1" fmla="+- 0 0 0"/>
                <a:gd name="G2" fmla="+- 21600 0 0"/>
                <a:gd name="T0" fmla="*/ 21629 w 21629"/>
                <a:gd name="T1" fmla="*/ 0 h 21600"/>
                <a:gd name="T2" fmla="*/ 0 w 21629"/>
                <a:gd name="T3" fmla="*/ 21600 h 21600"/>
                <a:gd name="T4" fmla="*/ 29 w 2162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9" h="21600" fill="none" extrusionOk="0">
                  <a:moveTo>
                    <a:pt x="21629" y="0"/>
                  </a:moveTo>
                  <a:cubicBezTo>
                    <a:pt x="21629" y="11929"/>
                    <a:pt x="11958" y="21600"/>
                    <a:pt x="29" y="21600"/>
                  </a:cubicBezTo>
                  <a:cubicBezTo>
                    <a:pt x="19" y="21600"/>
                    <a:pt x="9" y="21599"/>
                    <a:pt x="0" y="21599"/>
                  </a:cubicBezTo>
                </a:path>
                <a:path w="21629" h="21600" stroke="0" extrusionOk="0">
                  <a:moveTo>
                    <a:pt x="21629" y="0"/>
                  </a:moveTo>
                  <a:cubicBezTo>
                    <a:pt x="21629" y="11929"/>
                    <a:pt x="11958" y="21600"/>
                    <a:pt x="29" y="21600"/>
                  </a:cubicBezTo>
                  <a:cubicBezTo>
                    <a:pt x="19" y="21600"/>
                    <a:pt x="9" y="21599"/>
                    <a:pt x="0" y="21599"/>
                  </a:cubicBezTo>
                  <a:lnTo>
                    <a:pt x="29" y="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2168" y="2422"/>
              <a:ext cx="148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 b="1" i="0">
                  <a:solidFill>
                    <a:schemeClr val="accent2"/>
                  </a:solidFill>
                  <a:latin typeface="Arial" charset="0"/>
                </a:rPr>
                <a:t>Process of</a:t>
              </a:r>
            </a:p>
            <a:p>
              <a:pPr algn="ctr"/>
              <a:r>
                <a:rPr lang="en-US" sz="1800" b="1" i="0">
                  <a:solidFill>
                    <a:schemeClr val="accent2"/>
                  </a:solidFill>
                  <a:latin typeface="Arial" charset="0"/>
                </a:rPr>
                <a:t>Inferential Statistics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467600" y="533400"/>
            <a:ext cx="533400" cy="701675"/>
            <a:chOff x="3216" y="1200"/>
            <a:chExt cx="336" cy="442"/>
          </a:xfrm>
        </p:grpSpPr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216" y="1200"/>
              <a:ext cx="33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3264" y="1344"/>
              <a:ext cx="144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Distribution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a Small Finite Population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04800" y="2895600"/>
            <a:ext cx="8559800" cy="2598738"/>
            <a:chOff x="192" y="1824"/>
            <a:chExt cx="5392" cy="1637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2310" y="1824"/>
              <a:ext cx="3274" cy="1637"/>
              <a:chOff x="2310" y="1824"/>
              <a:chExt cx="3274" cy="1637"/>
            </a:xfrm>
          </p:grpSpPr>
          <p:sp>
            <p:nvSpPr>
              <p:cNvPr id="47109" name="Rectangle 5"/>
              <p:cNvSpPr>
                <a:spLocks noChangeArrowheads="1"/>
              </p:cNvSpPr>
              <p:nvPr/>
            </p:nvSpPr>
            <p:spPr bwMode="auto">
              <a:xfrm>
                <a:off x="2310" y="1824"/>
                <a:ext cx="3274" cy="1637"/>
              </a:xfrm>
              <a:prstGeom prst="rect">
                <a:avLst/>
              </a:prstGeom>
              <a:solidFill>
                <a:srgbClr val="FFFFFF"/>
              </a:solidFill>
              <a:ln w="508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0" name="Freeform 6"/>
              <p:cNvSpPr>
                <a:spLocks/>
              </p:cNvSpPr>
              <p:nvPr/>
            </p:nvSpPr>
            <p:spPr bwMode="auto">
              <a:xfrm>
                <a:off x="2797" y="2126"/>
                <a:ext cx="2681" cy="10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80" y="0"/>
                  </a:cxn>
                  <a:cxn ang="0">
                    <a:pos x="2680" y="1032"/>
                  </a:cxn>
                  <a:cxn ang="0">
                    <a:pos x="0" y="1032"/>
                  </a:cxn>
                  <a:cxn ang="0">
                    <a:pos x="0" y="0"/>
                  </a:cxn>
                </a:cxnLst>
                <a:rect l="0" t="0" r="r" b="b"/>
                <a:pathLst>
                  <a:path w="2681" h="1033">
                    <a:moveTo>
                      <a:pt x="0" y="0"/>
                    </a:moveTo>
                    <a:lnTo>
                      <a:pt x="2680" y="0"/>
                    </a:lnTo>
                    <a:lnTo>
                      <a:pt x="2680" y="1032"/>
                    </a:lnTo>
                    <a:lnTo>
                      <a:pt x="0" y="103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792" y="2126"/>
                <a:ext cx="2149" cy="1033"/>
                <a:chOff x="2808" y="1335"/>
                <a:chExt cx="2149" cy="1033"/>
              </a:xfrm>
            </p:grpSpPr>
            <p:sp>
              <p:nvSpPr>
                <p:cNvPr id="47111" name="Freeform 7"/>
                <p:cNvSpPr>
                  <a:spLocks/>
                </p:cNvSpPr>
                <p:nvPr/>
              </p:nvSpPr>
              <p:spPr bwMode="auto">
                <a:xfrm>
                  <a:off x="2808" y="1683"/>
                  <a:ext cx="543" cy="6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42" y="0"/>
                    </a:cxn>
                    <a:cxn ang="0">
                      <a:pos x="542" y="684"/>
                    </a:cxn>
                    <a:cxn ang="0">
                      <a:pos x="0" y="68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3" h="685">
                      <a:moveTo>
                        <a:pt x="0" y="0"/>
                      </a:moveTo>
                      <a:lnTo>
                        <a:pt x="542" y="0"/>
                      </a:lnTo>
                      <a:lnTo>
                        <a:pt x="542" y="684"/>
                      </a:lnTo>
                      <a:lnTo>
                        <a:pt x="0" y="68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2" name="Freeform 8"/>
                <p:cNvSpPr>
                  <a:spLocks/>
                </p:cNvSpPr>
                <p:nvPr/>
              </p:nvSpPr>
              <p:spPr bwMode="auto">
                <a:xfrm>
                  <a:off x="3350" y="2020"/>
                  <a:ext cx="533" cy="3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2" y="0"/>
                    </a:cxn>
                    <a:cxn ang="0">
                      <a:pos x="532" y="347"/>
                    </a:cxn>
                    <a:cxn ang="0">
                      <a:pos x="0" y="34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33" h="348">
                      <a:moveTo>
                        <a:pt x="0" y="0"/>
                      </a:moveTo>
                      <a:lnTo>
                        <a:pt x="532" y="0"/>
                      </a:lnTo>
                      <a:lnTo>
                        <a:pt x="532" y="347"/>
                      </a:lnTo>
                      <a:lnTo>
                        <a:pt x="0" y="34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3" name="Freeform 9"/>
                <p:cNvSpPr>
                  <a:spLocks/>
                </p:cNvSpPr>
                <p:nvPr/>
              </p:nvSpPr>
              <p:spPr bwMode="auto">
                <a:xfrm>
                  <a:off x="3882" y="1683"/>
                  <a:ext cx="543" cy="6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42" y="0"/>
                    </a:cxn>
                    <a:cxn ang="0">
                      <a:pos x="542" y="684"/>
                    </a:cxn>
                    <a:cxn ang="0">
                      <a:pos x="0" y="68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3" h="685">
                      <a:moveTo>
                        <a:pt x="0" y="0"/>
                      </a:moveTo>
                      <a:lnTo>
                        <a:pt x="542" y="0"/>
                      </a:lnTo>
                      <a:lnTo>
                        <a:pt x="542" y="684"/>
                      </a:lnTo>
                      <a:lnTo>
                        <a:pt x="0" y="68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4" name="Freeform 10"/>
                <p:cNvSpPr>
                  <a:spLocks/>
                </p:cNvSpPr>
                <p:nvPr/>
              </p:nvSpPr>
              <p:spPr bwMode="auto">
                <a:xfrm>
                  <a:off x="4424" y="1335"/>
                  <a:ext cx="533" cy="10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2" y="0"/>
                    </a:cxn>
                    <a:cxn ang="0">
                      <a:pos x="532" y="1032"/>
                    </a:cxn>
                    <a:cxn ang="0">
                      <a:pos x="0" y="10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33" h="1033">
                      <a:moveTo>
                        <a:pt x="0" y="0"/>
                      </a:moveTo>
                      <a:lnTo>
                        <a:pt x="532" y="0"/>
                      </a:lnTo>
                      <a:lnTo>
                        <a:pt x="532" y="1032"/>
                      </a:lnTo>
                      <a:lnTo>
                        <a:pt x="0" y="103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116" name="Line 12"/>
              <p:cNvSpPr>
                <a:spLocks noChangeShapeType="1"/>
              </p:cNvSpPr>
              <p:nvPr/>
            </p:nvSpPr>
            <p:spPr bwMode="auto">
              <a:xfrm>
                <a:off x="2797" y="2130"/>
                <a:ext cx="0" cy="10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>
                <a:off x="2772" y="3158"/>
                <a:ext cx="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8" name="Line 14"/>
              <p:cNvSpPr>
                <a:spLocks noChangeShapeType="1"/>
              </p:cNvSpPr>
              <p:nvPr/>
            </p:nvSpPr>
            <p:spPr bwMode="auto">
              <a:xfrm>
                <a:off x="2772" y="2811"/>
                <a:ext cx="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9" name="Line 15"/>
              <p:cNvSpPr>
                <a:spLocks noChangeShapeType="1"/>
              </p:cNvSpPr>
              <p:nvPr/>
            </p:nvSpPr>
            <p:spPr bwMode="auto">
              <a:xfrm>
                <a:off x="2772" y="2474"/>
                <a:ext cx="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0" name="Line 16"/>
              <p:cNvSpPr>
                <a:spLocks noChangeShapeType="1"/>
              </p:cNvSpPr>
              <p:nvPr/>
            </p:nvSpPr>
            <p:spPr bwMode="auto">
              <a:xfrm>
                <a:off x="2772" y="2126"/>
                <a:ext cx="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Line 17"/>
              <p:cNvSpPr>
                <a:spLocks noChangeShapeType="1"/>
              </p:cNvSpPr>
              <p:nvPr/>
            </p:nvSpPr>
            <p:spPr bwMode="auto">
              <a:xfrm>
                <a:off x="2801" y="3158"/>
                <a:ext cx="26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2" name="Line 18"/>
              <p:cNvSpPr>
                <a:spLocks noChangeShapeType="1"/>
              </p:cNvSpPr>
              <p:nvPr/>
            </p:nvSpPr>
            <p:spPr bwMode="auto">
              <a:xfrm flipV="1">
                <a:off x="2797" y="3125"/>
                <a:ext cx="0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3" name="Line 19"/>
              <p:cNvSpPr>
                <a:spLocks noChangeShapeType="1"/>
              </p:cNvSpPr>
              <p:nvPr/>
            </p:nvSpPr>
            <p:spPr bwMode="auto">
              <a:xfrm flipV="1">
                <a:off x="3329" y="3125"/>
                <a:ext cx="0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4" name="Line 20"/>
              <p:cNvSpPr>
                <a:spLocks noChangeShapeType="1"/>
              </p:cNvSpPr>
              <p:nvPr/>
            </p:nvSpPr>
            <p:spPr bwMode="auto">
              <a:xfrm flipV="1">
                <a:off x="3871" y="3125"/>
                <a:ext cx="0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 flipV="1">
                <a:off x="4403" y="3125"/>
                <a:ext cx="0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6" name="Line 22"/>
              <p:cNvSpPr>
                <a:spLocks noChangeShapeType="1"/>
              </p:cNvSpPr>
              <p:nvPr/>
            </p:nvSpPr>
            <p:spPr bwMode="auto">
              <a:xfrm flipV="1">
                <a:off x="4945" y="3125"/>
                <a:ext cx="0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7" name="Rectangle 23"/>
              <p:cNvSpPr>
                <a:spLocks noChangeArrowheads="1"/>
              </p:cNvSpPr>
              <p:nvPr/>
            </p:nvSpPr>
            <p:spPr bwMode="auto">
              <a:xfrm>
                <a:off x="3437" y="1886"/>
                <a:ext cx="144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Population Histogram</a:t>
                </a:r>
              </a:p>
            </p:txBody>
          </p:sp>
          <p:sp>
            <p:nvSpPr>
              <p:cNvPr id="47128" name="Rectangle 24"/>
              <p:cNvSpPr>
                <a:spLocks noChangeArrowheads="1"/>
              </p:cNvSpPr>
              <p:nvPr/>
            </p:nvSpPr>
            <p:spPr bwMode="auto">
              <a:xfrm>
                <a:off x="2605" y="3068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47129" name="Rectangle 25"/>
              <p:cNvSpPr>
                <a:spLocks noChangeArrowheads="1"/>
              </p:cNvSpPr>
              <p:nvPr/>
            </p:nvSpPr>
            <p:spPr bwMode="auto">
              <a:xfrm>
                <a:off x="2605" y="2721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47130" name="Rectangle 26"/>
              <p:cNvSpPr>
                <a:spLocks noChangeArrowheads="1"/>
              </p:cNvSpPr>
              <p:nvPr/>
            </p:nvSpPr>
            <p:spPr bwMode="auto">
              <a:xfrm>
                <a:off x="2605" y="2383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47131" name="Rectangle 27"/>
              <p:cNvSpPr>
                <a:spLocks noChangeArrowheads="1"/>
              </p:cNvSpPr>
              <p:nvPr/>
            </p:nvSpPr>
            <p:spPr bwMode="auto">
              <a:xfrm>
                <a:off x="2605" y="2036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47132" name="Rectangle 28"/>
              <p:cNvSpPr>
                <a:spLocks noChangeArrowheads="1"/>
              </p:cNvSpPr>
              <p:nvPr/>
            </p:nvSpPr>
            <p:spPr bwMode="auto">
              <a:xfrm>
                <a:off x="2643" y="322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52.5</a:t>
                </a:r>
              </a:p>
            </p:txBody>
          </p:sp>
          <p:sp>
            <p:nvSpPr>
              <p:cNvPr id="47133" name="Rectangle 29"/>
              <p:cNvSpPr>
                <a:spLocks noChangeArrowheads="1"/>
              </p:cNvSpPr>
              <p:nvPr/>
            </p:nvSpPr>
            <p:spPr bwMode="auto">
              <a:xfrm>
                <a:off x="3176" y="322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57.5</a:t>
                </a:r>
              </a:p>
            </p:txBody>
          </p:sp>
          <p:sp>
            <p:nvSpPr>
              <p:cNvPr id="47134" name="Rectangle 30"/>
              <p:cNvSpPr>
                <a:spLocks noChangeArrowheads="1"/>
              </p:cNvSpPr>
              <p:nvPr/>
            </p:nvSpPr>
            <p:spPr bwMode="auto">
              <a:xfrm>
                <a:off x="3717" y="322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62.5</a:t>
                </a:r>
              </a:p>
            </p:txBody>
          </p:sp>
          <p:sp>
            <p:nvSpPr>
              <p:cNvPr id="47135" name="Rectangle 31"/>
              <p:cNvSpPr>
                <a:spLocks noChangeArrowheads="1"/>
              </p:cNvSpPr>
              <p:nvPr/>
            </p:nvSpPr>
            <p:spPr bwMode="auto">
              <a:xfrm>
                <a:off x="4249" y="322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67.5</a:t>
                </a:r>
              </a:p>
            </p:txBody>
          </p:sp>
          <p:sp>
            <p:nvSpPr>
              <p:cNvPr id="47136" name="Rectangle 32"/>
              <p:cNvSpPr>
                <a:spLocks noChangeArrowheads="1"/>
              </p:cNvSpPr>
              <p:nvPr/>
            </p:nvSpPr>
            <p:spPr bwMode="auto">
              <a:xfrm>
                <a:off x="4791" y="322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72.5</a:t>
                </a:r>
              </a:p>
            </p:txBody>
          </p:sp>
          <p:sp>
            <p:nvSpPr>
              <p:cNvPr id="47137" name="Rectangle 33"/>
              <p:cNvSpPr>
                <a:spLocks noChangeArrowheads="1"/>
              </p:cNvSpPr>
              <p:nvPr/>
            </p:nvSpPr>
            <p:spPr bwMode="auto">
              <a:xfrm rot="16200000">
                <a:off x="2116" y="2660"/>
                <a:ext cx="64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Frequency</a:t>
                </a: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92" y="1824"/>
              <a:ext cx="1960" cy="964"/>
              <a:chOff x="192" y="1824"/>
              <a:chExt cx="1960" cy="964"/>
            </a:xfrm>
          </p:grpSpPr>
          <p:sp>
            <p:nvSpPr>
              <p:cNvPr id="47139" name="Rectangle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960" cy="964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0" name="Rectangle 36"/>
              <p:cNvSpPr>
                <a:spLocks noChangeArrowheads="1"/>
              </p:cNvSpPr>
              <p:nvPr/>
            </p:nvSpPr>
            <p:spPr bwMode="auto">
              <a:xfrm>
                <a:off x="245" y="1894"/>
                <a:ext cx="1855" cy="8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2000" b="1" i="0">
                    <a:solidFill>
                      <a:schemeClr val="bg2"/>
                    </a:solidFill>
                  </a:rPr>
                  <a:t>N = 8</a:t>
                </a:r>
              </a:p>
              <a:p>
                <a:endParaRPr lang="en-US" sz="2000" b="1" i="0">
                  <a:solidFill>
                    <a:schemeClr val="bg2"/>
                  </a:solidFill>
                </a:endParaRPr>
              </a:p>
              <a:p>
                <a:r>
                  <a:rPr lang="en-US" sz="2000" b="1" i="0">
                    <a:solidFill>
                      <a:schemeClr val="bg2"/>
                    </a:solidFill>
                  </a:rPr>
                  <a:t>54, 55, 59, 63, 68, 69, 70</a:t>
                </a:r>
              </a:p>
              <a:p>
                <a:pPr latinLnBrk="1"/>
                <a:endParaRPr lang="en-US" sz="2000" b="1" i="0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Difference between census vs. sample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1447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Census Survey</a:t>
            </a:r>
            <a:r>
              <a:rPr lang="en-US" sz="2800" b="1" dirty="0" smtClean="0"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: Each and every unit of the population is studied and results are based on all units of the population.</a:t>
            </a:r>
          </a:p>
          <a:p>
            <a:pPr algn="just" eaLnBrk="1" hangingPunct="1">
              <a:defRPr/>
            </a:pPr>
            <a:endParaRPr lang="en-US" sz="2800" b="1" dirty="0" smtClean="0"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9FD6E6-36AF-4F77-9FF3-F235FEFE1108}" type="slidenum">
              <a:rPr lang="en-US" sz="2000" b="1" smtClean="0">
                <a:solidFill>
                  <a:schemeClr val="bg2"/>
                </a:solidFill>
                <a:cs typeface="Arial" charset="0"/>
              </a:rPr>
              <a:pPr/>
              <a:t>3</a:t>
            </a:fld>
            <a:endParaRPr lang="en-US" sz="2000" b="1" smtClean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962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Sample Survey</a:t>
            </a:r>
            <a:r>
              <a:rPr lang="en-US" sz="2800" b="1" kern="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kern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kern="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nly </a:t>
            </a:r>
            <a:r>
              <a:rPr lang="en-US" sz="2800" b="1" kern="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selected number of units are studied and information obtained through these selected units are used to estimate the population parameters to make decision about the entire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sz="3600" dirty="0">
                <a:solidFill>
                  <a:srgbClr val="C00000"/>
                </a:solidFill>
              </a:rPr>
              <a:t>Sample Space for </a:t>
            </a:r>
            <a:r>
              <a:rPr lang="en-US" sz="3600" i="1" dirty="0">
                <a:solidFill>
                  <a:srgbClr val="C00000"/>
                </a:solidFill>
              </a:rPr>
              <a:t>n</a:t>
            </a:r>
            <a:r>
              <a:rPr lang="en-US" sz="3600" dirty="0">
                <a:solidFill>
                  <a:srgbClr val="C00000"/>
                </a:solidFill>
              </a:rPr>
              <a:t> = 2 with Replacement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408"/>
          <p:cNvGrpSpPr>
            <a:grpSpLocks/>
          </p:cNvGrpSpPr>
          <p:nvPr/>
        </p:nvGrpSpPr>
        <p:grpSpPr bwMode="auto">
          <a:xfrm>
            <a:off x="711200" y="1684338"/>
            <a:ext cx="8083550" cy="4197350"/>
            <a:chOff x="448" y="1061"/>
            <a:chExt cx="5092" cy="2644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448" y="1061"/>
              <a:ext cx="5092" cy="2644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06"/>
            <p:cNvGrpSpPr>
              <a:grpSpLocks/>
            </p:cNvGrpSpPr>
            <p:nvPr/>
          </p:nvGrpSpPr>
          <p:grpSpPr bwMode="auto">
            <a:xfrm>
              <a:off x="485" y="1106"/>
              <a:ext cx="5019" cy="2555"/>
              <a:chOff x="485" y="1106"/>
              <a:chExt cx="5019" cy="2555"/>
            </a:xfrm>
          </p:grpSpPr>
          <p:sp>
            <p:nvSpPr>
              <p:cNvPr id="49158" name="Rectangle 6"/>
              <p:cNvSpPr>
                <a:spLocks noChangeArrowheads="1"/>
              </p:cNvSpPr>
              <p:nvPr/>
            </p:nvSpPr>
            <p:spPr bwMode="auto">
              <a:xfrm>
                <a:off x="866" y="1106"/>
                <a:ext cx="484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Sample</a:t>
                </a: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/>
            </p:nvSpPr>
            <p:spPr bwMode="auto">
              <a:xfrm>
                <a:off x="1355" y="1106"/>
                <a:ext cx="38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Mean</a:t>
                </a: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/>
            </p:nvSpPr>
            <p:spPr bwMode="auto">
              <a:xfrm>
                <a:off x="1984" y="1106"/>
                <a:ext cx="484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Sample</a:t>
                </a: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/>
            </p:nvSpPr>
            <p:spPr bwMode="auto">
              <a:xfrm>
                <a:off x="2486" y="1106"/>
                <a:ext cx="38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Mean</a:t>
                </a: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3270" y="1106"/>
                <a:ext cx="484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Sample</a:t>
                </a: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/>
            </p:nvSpPr>
            <p:spPr bwMode="auto">
              <a:xfrm>
                <a:off x="3763" y="1106"/>
                <a:ext cx="38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Mean</a:t>
                </a: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/>
            </p:nvSpPr>
            <p:spPr bwMode="auto">
              <a:xfrm>
                <a:off x="4551" y="1106"/>
                <a:ext cx="484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Sample</a:t>
                </a: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/>
            </p:nvSpPr>
            <p:spPr bwMode="auto">
              <a:xfrm>
                <a:off x="5099" y="1106"/>
                <a:ext cx="38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Mean</a:t>
                </a: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/>
            </p:nvSpPr>
            <p:spPr bwMode="auto">
              <a:xfrm>
                <a:off x="485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/>
            </p:nvSpPr>
            <p:spPr bwMode="auto">
              <a:xfrm>
                <a:off x="502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8" name="Rectangle 16"/>
              <p:cNvSpPr>
                <a:spLocks noChangeArrowheads="1"/>
              </p:cNvSpPr>
              <p:nvPr/>
            </p:nvSpPr>
            <p:spPr bwMode="auto">
              <a:xfrm>
                <a:off x="1727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9" name="Rectangle 17"/>
              <p:cNvSpPr>
                <a:spLocks noChangeArrowheads="1"/>
              </p:cNvSpPr>
              <p:nvPr/>
            </p:nvSpPr>
            <p:spPr bwMode="auto">
              <a:xfrm>
                <a:off x="1744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0" name="Rectangle 18"/>
              <p:cNvSpPr>
                <a:spLocks noChangeArrowheads="1"/>
              </p:cNvSpPr>
              <p:nvPr/>
            </p:nvSpPr>
            <p:spPr bwMode="auto">
              <a:xfrm>
                <a:off x="2858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Rectangle 19"/>
              <p:cNvSpPr>
                <a:spLocks noChangeArrowheads="1"/>
              </p:cNvSpPr>
              <p:nvPr/>
            </p:nvSpPr>
            <p:spPr bwMode="auto">
              <a:xfrm>
                <a:off x="2875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2" name="Rectangle 20"/>
              <p:cNvSpPr>
                <a:spLocks noChangeArrowheads="1"/>
              </p:cNvSpPr>
              <p:nvPr/>
            </p:nvSpPr>
            <p:spPr bwMode="auto">
              <a:xfrm>
                <a:off x="4134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3" name="Rectangle 21"/>
              <p:cNvSpPr>
                <a:spLocks noChangeArrowheads="1"/>
              </p:cNvSpPr>
              <p:nvPr/>
            </p:nvSpPr>
            <p:spPr bwMode="auto">
              <a:xfrm>
                <a:off x="4152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4" name="Rectangle 22"/>
              <p:cNvSpPr>
                <a:spLocks noChangeArrowheads="1"/>
              </p:cNvSpPr>
              <p:nvPr/>
            </p:nvSpPr>
            <p:spPr bwMode="auto">
              <a:xfrm>
                <a:off x="5470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5" name="Rectangle 23"/>
              <p:cNvSpPr>
                <a:spLocks noChangeArrowheads="1"/>
              </p:cNvSpPr>
              <p:nvPr/>
            </p:nvSpPr>
            <p:spPr bwMode="auto">
              <a:xfrm>
                <a:off x="5488" y="112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Rectangle 24"/>
              <p:cNvSpPr>
                <a:spLocks noChangeArrowheads="1"/>
              </p:cNvSpPr>
              <p:nvPr/>
            </p:nvSpPr>
            <p:spPr bwMode="auto">
              <a:xfrm>
                <a:off x="689" y="1262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49177" name="Rectangle 25"/>
              <p:cNvSpPr>
                <a:spLocks noChangeArrowheads="1"/>
              </p:cNvSpPr>
              <p:nvPr/>
            </p:nvSpPr>
            <p:spPr bwMode="auto">
              <a:xfrm>
                <a:off x="914" y="126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(54,54)</a:t>
                </a:r>
              </a:p>
            </p:txBody>
          </p:sp>
          <p:sp>
            <p:nvSpPr>
              <p:cNvPr id="49178" name="Rectangle 26"/>
              <p:cNvSpPr>
                <a:spLocks noChangeArrowheads="1"/>
              </p:cNvSpPr>
              <p:nvPr/>
            </p:nvSpPr>
            <p:spPr bwMode="auto">
              <a:xfrm>
                <a:off x="1429" y="126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54.0</a:t>
                </a:r>
              </a:p>
            </p:txBody>
          </p:sp>
          <p:sp>
            <p:nvSpPr>
              <p:cNvPr id="49179" name="Rectangle 27"/>
              <p:cNvSpPr>
                <a:spLocks noChangeArrowheads="1"/>
              </p:cNvSpPr>
              <p:nvPr/>
            </p:nvSpPr>
            <p:spPr bwMode="auto">
              <a:xfrm>
                <a:off x="1797" y="126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17</a:t>
                </a:r>
              </a:p>
            </p:txBody>
          </p:sp>
          <p:sp>
            <p:nvSpPr>
              <p:cNvPr id="49180" name="Rectangle 28"/>
              <p:cNvSpPr>
                <a:spLocks noChangeArrowheads="1"/>
              </p:cNvSpPr>
              <p:nvPr/>
            </p:nvSpPr>
            <p:spPr bwMode="auto">
              <a:xfrm>
                <a:off x="2034" y="126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(59,54)</a:t>
                </a:r>
              </a:p>
            </p:txBody>
          </p:sp>
          <p:sp>
            <p:nvSpPr>
              <p:cNvPr id="49181" name="Rectangle 29"/>
              <p:cNvSpPr>
                <a:spLocks noChangeArrowheads="1"/>
              </p:cNvSpPr>
              <p:nvPr/>
            </p:nvSpPr>
            <p:spPr bwMode="auto">
              <a:xfrm>
                <a:off x="2560" y="126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56.5</a:t>
                </a:r>
              </a:p>
            </p:txBody>
          </p:sp>
          <p:sp>
            <p:nvSpPr>
              <p:cNvPr id="49182" name="Rectangle 30"/>
              <p:cNvSpPr>
                <a:spLocks noChangeArrowheads="1"/>
              </p:cNvSpPr>
              <p:nvPr/>
            </p:nvSpPr>
            <p:spPr bwMode="auto">
              <a:xfrm>
                <a:off x="2973" y="126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33</a:t>
                </a:r>
              </a:p>
            </p:txBody>
          </p:sp>
          <p:sp>
            <p:nvSpPr>
              <p:cNvPr id="49183" name="Rectangle 31"/>
              <p:cNvSpPr>
                <a:spLocks noChangeArrowheads="1"/>
              </p:cNvSpPr>
              <p:nvPr/>
            </p:nvSpPr>
            <p:spPr bwMode="auto">
              <a:xfrm>
                <a:off x="3318" y="126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(64,54)</a:t>
                </a:r>
              </a:p>
            </p:txBody>
          </p:sp>
          <p:sp>
            <p:nvSpPr>
              <p:cNvPr id="49184" name="Rectangle 32"/>
              <p:cNvSpPr>
                <a:spLocks noChangeArrowheads="1"/>
              </p:cNvSpPr>
              <p:nvPr/>
            </p:nvSpPr>
            <p:spPr bwMode="auto">
              <a:xfrm>
                <a:off x="3837" y="126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59.0</a:t>
                </a:r>
              </a:p>
            </p:txBody>
          </p:sp>
          <p:sp>
            <p:nvSpPr>
              <p:cNvPr id="49185" name="Rectangle 33"/>
              <p:cNvSpPr>
                <a:spLocks noChangeArrowheads="1"/>
              </p:cNvSpPr>
              <p:nvPr/>
            </p:nvSpPr>
            <p:spPr bwMode="auto">
              <a:xfrm>
                <a:off x="4256" y="126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49</a:t>
                </a:r>
              </a:p>
            </p:txBody>
          </p:sp>
          <p:sp>
            <p:nvSpPr>
              <p:cNvPr id="49186" name="Rectangle 34"/>
              <p:cNvSpPr>
                <a:spLocks noChangeArrowheads="1"/>
              </p:cNvSpPr>
              <p:nvPr/>
            </p:nvSpPr>
            <p:spPr bwMode="auto">
              <a:xfrm>
                <a:off x="4599" y="126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(69,54)</a:t>
                </a:r>
              </a:p>
            </p:txBody>
          </p:sp>
          <p:sp>
            <p:nvSpPr>
              <p:cNvPr id="49187" name="Rectangle 35"/>
              <p:cNvSpPr>
                <a:spLocks noChangeArrowheads="1"/>
              </p:cNvSpPr>
              <p:nvPr/>
            </p:nvSpPr>
            <p:spPr bwMode="auto">
              <a:xfrm>
                <a:off x="5173" y="126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61.5</a:t>
                </a:r>
              </a:p>
            </p:txBody>
          </p:sp>
          <p:sp>
            <p:nvSpPr>
              <p:cNvPr id="49188" name="Rectangle 36"/>
              <p:cNvSpPr>
                <a:spLocks noChangeArrowheads="1"/>
              </p:cNvSpPr>
              <p:nvPr/>
            </p:nvSpPr>
            <p:spPr bwMode="auto">
              <a:xfrm>
                <a:off x="502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9" name="Rectangle 37"/>
              <p:cNvSpPr>
                <a:spLocks noChangeArrowheads="1"/>
              </p:cNvSpPr>
              <p:nvPr/>
            </p:nvSpPr>
            <p:spPr bwMode="auto">
              <a:xfrm>
                <a:off x="485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0" name="Rectangle 38"/>
              <p:cNvSpPr>
                <a:spLocks noChangeArrowheads="1"/>
              </p:cNvSpPr>
              <p:nvPr/>
            </p:nvSpPr>
            <p:spPr bwMode="auto">
              <a:xfrm>
                <a:off x="511" y="1275"/>
                <a:ext cx="325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1" name="Rectangle 39"/>
              <p:cNvSpPr>
                <a:spLocks noChangeArrowheads="1"/>
              </p:cNvSpPr>
              <p:nvPr/>
            </p:nvSpPr>
            <p:spPr bwMode="auto">
              <a:xfrm>
                <a:off x="836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2" name="Rectangle 40"/>
              <p:cNvSpPr>
                <a:spLocks noChangeArrowheads="1"/>
              </p:cNvSpPr>
              <p:nvPr/>
            </p:nvSpPr>
            <p:spPr bwMode="auto">
              <a:xfrm>
                <a:off x="844" y="1275"/>
                <a:ext cx="525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3" name="Rectangle 41"/>
              <p:cNvSpPr>
                <a:spLocks noChangeArrowheads="1"/>
              </p:cNvSpPr>
              <p:nvPr/>
            </p:nvSpPr>
            <p:spPr bwMode="auto">
              <a:xfrm>
                <a:off x="1369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4" name="Rectangle 42"/>
              <p:cNvSpPr>
                <a:spLocks noChangeArrowheads="1"/>
              </p:cNvSpPr>
              <p:nvPr/>
            </p:nvSpPr>
            <p:spPr bwMode="auto">
              <a:xfrm>
                <a:off x="1376" y="1275"/>
                <a:ext cx="351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5" name="Rectangle 43"/>
              <p:cNvSpPr>
                <a:spLocks noChangeArrowheads="1"/>
              </p:cNvSpPr>
              <p:nvPr/>
            </p:nvSpPr>
            <p:spPr bwMode="auto">
              <a:xfrm>
                <a:off x="1744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6" name="Rectangle 44"/>
              <p:cNvSpPr>
                <a:spLocks noChangeArrowheads="1"/>
              </p:cNvSpPr>
              <p:nvPr/>
            </p:nvSpPr>
            <p:spPr bwMode="auto">
              <a:xfrm>
                <a:off x="1727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7" name="Rectangle 45"/>
              <p:cNvSpPr>
                <a:spLocks noChangeArrowheads="1"/>
              </p:cNvSpPr>
              <p:nvPr/>
            </p:nvSpPr>
            <p:spPr bwMode="auto">
              <a:xfrm>
                <a:off x="1753" y="1275"/>
                <a:ext cx="25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8" name="Rectangle 46"/>
              <p:cNvSpPr>
                <a:spLocks noChangeArrowheads="1"/>
              </p:cNvSpPr>
              <p:nvPr/>
            </p:nvSpPr>
            <p:spPr bwMode="auto">
              <a:xfrm>
                <a:off x="2009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9" name="Rectangle 47"/>
              <p:cNvSpPr>
                <a:spLocks noChangeArrowheads="1"/>
              </p:cNvSpPr>
              <p:nvPr/>
            </p:nvSpPr>
            <p:spPr bwMode="auto">
              <a:xfrm>
                <a:off x="2017" y="1275"/>
                <a:ext cx="473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0" name="Rectangle 48"/>
              <p:cNvSpPr>
                <a:spLocks noChangeArrowheads="1"/>
              </p:cNvSpPr>
              <p:nvPr/>
            </p:nvSpPr>
            <p:spPr bwMode="auto">
              <a:xfrm>
                <a:off x="2491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1" name="Rectangle 49"/>
              <p:cNvSpPr>
                <a:spLocks noChangeArrowheads="1"/>
              </p:cNvSpPr>
              <p:nvPr/>
            </p:nvSpPr>
            <p:spPr bwMode="auto">
              <a:xfrm>
                <a:off x="2499" y="1275"/>
                <a:ext cx="358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2" name="Rectangle 50"/>
              <p:cNvSpPr>
                <a:spLocks noChangeArrowheads="1"/>
              </p:cNvSpPr>
              <p:nvPr/>
            </p:nvSpPr>
            <p:spPr bwMode="auto">
              <a:xfrm>
                <a:off x="2875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3" name="Rectangle 51"/>
              <p:cNvSpPr>
                <a:spLocks noChangeArrowheads="1"/>
              </p:cNvSpPr>
              <p:nvPr/>
            </p:nvSpPr>
            <p:spPr bwMode="auto">
              <a:xfrm>
                <a:off x="2858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4" name="Rectangle 52"/>
              <p:cNvSpPr>
                <a:spLocks noChangeArrowheads="1"/>
              </p:cNvSpPr>
              <p:nvPr/>
            </p:nvSpPr>
            <p:spPr bwMode="auto">
              <a:xfrm>
                <a:off x="2884" y="1275"/>
                <a:ext cx="302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5" name="Rectangle 53"/>
              <p:cNvSpPr>
                <a:spLocks noChangeArrowheads="1"/>
              </p:cNvSpPr>
              <p:nvPr/>
            </p:nvSpPr>
            <p:spPr bwMode="auto">
              <a:xfrm>
                <a:off x="3185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6" name="Rectangle 54"/>
              <p:cNvSpPr>
                <a:spLocks noChangeArrowheads="1"/>
              </p:cNvSpPr>
              <p:nvPr/>
            </p:nvSpPr>
            <p:spPr bwMode="auto">
              <a:xfrm>
                <a:off x="3194" y="1275"/>
                <a:ext cx="578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7" name="Rectangle 55"/>
              <p:cNvSpPr>
                <a:spLocks noChangeArrowheads="1"/>
              </p:cNvSpPr>
              <p:nvPr/>
            </p:nvSpPr>
            <p:spPr bwMode="auto">
              <a:xfrm>
                <a:off x="3772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8" name="Rectangle 56"/>
              <p:cNvSpPr>
                <a:spLocks noChangeArrowheads="1"/>
              </p:cNvSpPr>
              <p:nvPr/>
            </p:nvSpPr>
            <p:spPr bwMode="auto">
              <a:xfrm>
                <a:off x="3781" y="1275"/>
                <a:ext cx="353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9" name="Rectangle 57"/>
              <p:cNvSpPr>
                <a:spLocks noChangeArrowheads="1"/>
              </p:cNvSpPr>
              <p:nvPr/>
            </p:nvSpPr>
            <p:spPr bwMode="auto">
              <a:xfrm>
                <a:off x="4152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0" name="Rectangle 58"/>
              <p:cNvSpPr>
                <a:spLocks noChangeArrowheads="1"/>
              </p:cNvSpPr>
              <p:nvPr/>
            </p:nvSpPr>
            <p:spPr bwMode="auto">
              <a:xfrm>
                <a:off x="4134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1" name="Rectangle 59"/>
              <p:cNvSpPr>
                <a:spLocks noChangeArrowheads="1"/>
              </p:cNvSpPr>
              <p:nvPr/>
            </p:nvSpPr>
            <p:spPr bwMode="auto">
              <a:xfrm>
                <a:off x="4159" y="1275"/>
                <a:ext cx="308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Rectangle 60"/>
              <p:cNvSpPr>
                <a:spLocks noChangeArrowheads="1"/>
              </p:cNvSpPr>
              <p:nvPr/>
            </p:nvSpPr>
            <p:spPr bwMode="auto">
              <a:xfrm>
                <a:off x="4467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3" name="Rectangle 61"/>
              <p:cNvSpPr>
                <a:spLocks noChangeArrowheads="1"/>
              </p:cNvSpPr>
              <p:nvPr/>
            </p:nvSpPr>
            <p:spPr bwMode="auto">
              <a:xfrm>
                <a:off x="4476" y="1275"/>
                <a:ext cx="578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4" name="Rectangle 62"/>
              <p:cNvSpPr>
                <a:spLocks noChangeArrowheads="1"/>
              </p:cNvSpPr>
              <p:nvPr/>
            </p:nvSpPr>
            <p:spPr bwMode="auto">
              <a:xfrm>
                <a:off x="5054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5" name="Rectangle 63"/>
              <p:cNvSpPr>
                <a:spLocks noChangeArrowheads="1"/>
              </p:cNvSpPr>
              <p:nvPr/>
            </p:nvSpPr>
            <p:spPr bwMode="auto">
              <a:xfrm>
                <a:off x="5063" y="1275"/>
                <a:ext cx="408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6" name="Rectangle 64"/>
              <p:cNvSpPr>
                <a:spLocks noChangeArrowheads="1"/>
              </p:cNvSpPr>
              <p:nvPr/>
            </p:nvSpPr>
            <p:spPr bwMode="auto">
              <a:xfrm>
                <a:off x="5488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7" name="Rectangle 65"/>
              <p:cNvSpPr>
                <a:spLocks noChangeArrowheads="1"/>
              </p:cNvSpPr>
              <p:nvPr/>
            </p:nvSpPr>
            <p:spPr bwMode="auto">
              <a:xfrm>
                <a:off x="5470" y="1275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8" name="Rectangle 66"/>
              <p:cNvSpPr>
                <a:spLocks noChangeArrowheads="1"/>
              </p:cNvSpPr>
              <p:nvPr/>
            </p:nvSpPr>
            <p:spPr bwMode="auto">
              <a:xfrm>
                <a:off x="485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9" name="Rectangle 67"/>
              <p:cNvSpPr>
                <a:spLocks noChangeArrowheads="1"/>
              </p:cNvSpPr>
              <p:nvPr/>
            </p:nvSpPr>
            <p:spPr bwMode="auto">
              <a:xfrm>
                <a:off x="502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0" name="Rectangle 68"/>
              <p:cNvSpPr>
                <a:spLocks noChangeArrowheads="1"/>
              </p:cNvSpPr>
              <p:nvPr/>
            </p:nvSpPr>
            <p:spPr bwMode="auto">
              <a:xfrm>
                <a:off x="1727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1" name="Rectangle 69"/>
              <p:cNvSpPr>
                <a:spLocks noChangeArrowheads="1"/>
              </p:cNvSpPr>
              <p:nvPr/>
            </p:nvSpPr>
            <p:spPr bwMode="auto">
              <a:xfrm>
                <a:off x="1744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2" name="Rectangle 70"/>
              <p:cNvSpPr>
                <a:spLocks noChangeArrowheads="1"/>
              </p:cNvSpPr>
              <p:nvPr/>
            </p:nvSpPr>
            <p:spPr bwMode="auto">
              <a:xfrm>
                <a:off x="2858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3" name="Rectangle 71"/>
              <p:cNvSpPr>
                <a:spLocks noChangeArrowheads="1"/>
              </p:cNvSpPr>
              <p:nvPr/>
            </p:nvSpPr>
            <p:spPr bwMode="auto">
              <a:xfrm>
                <a:off x="2875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4" name="Rectangle 72"/>
              <p:cNvSpPr>
                <a:spLocks noChangeArrowheads="1"/>
              </p:cNvSpPr>
              <p:nvPr/>
            </p:nvSpPr>
            <p:spPr bwMode="auto">
              <a:xfrm>
                <a:off x="4134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5" name="Rectangle 73"/>
              <p:cNvSpPr>
                <a:spLocks noChangeArrowheads="1"/>
              </p:cNvSpPr>
              <p:nvPr/>
            </p:nvSpPr>
            <p:spPr bwMode="auto">
              <a:xfrm>
                <a:off x="4152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6" name="Rectangle 74"/>
              <p:cNvSpPr>
                <a:spLocks noChangeArrowheads="1"/>
              </p:cNvSpPr>
              <p:nvPr/>
            </p:nvSpPr>
            <p:spPr bwMode="auto">
              <a:xfrm>
                <a:off x="5470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7" name="Rectangle 75"/>
              <p:cNvSpPr>
                <a:spLocks noChangeArrowheads="1"/>
              </p:cNvSpPr>
              <p:nvPr/>
            </p:nvSpPr>
            <p:spPr bwMode="auto">
              <a:xfrm>
                <a:off x="5488" y="1284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8" name="Rectangle 76"/>
              <p:cNvSpPr>
                <a:spLocks noChangeArrowheads="1"/>
              </p:cNvSpPr>
              <p:nvPr/>
            </p:nvSpPr>
            <p:spPr bwMode="auto">
              <a:xfrm>
                <a:off x="689" y="1409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49229" name="Rectangle 77"/>
              <p:cNvSpPr>
                <a:spLocks noChangeArrowheads="1"/>
              </p:cNvSpPr>
              <p:nvPr/>
            </p:nvSpPr>
            <p:spPr bwMode="auto">
              <a:xfrm>
                <a:off x="914" y="140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(54,55)</a:t>
                </a:r>
              </a:p>
            </p:txBody>
          </p:sp>
          <p:sp>
            <p:nvSpPr>
              <p:cNvPr id="49230" name="Rectangle 78"/>
              <p:cNvSpPr>
                <a:spLocks noChangeArrowheads="1"/>
              </p:cNvSpPr>
              <p:nvPr/>
            </p:nvSpPr>
            <p:spPr bwMode="auto">
              <a:xfrm>
                <a:off x="1429" y="140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54.5</a:t>
                </a:r>
              </a:p>
            </p:txBody>
          </p:sp>
          <p:sp>
            <p:nvSpPr>
              <p:cNvPr id="49231" name="Rectangle 79"/>
              <p:cNvSpPr>
                <a:spLocks noChangeArrowheads="1"/>
              </p:cNvSpPr>
              <p:nvPr/>
            </p:nvSpPr>
            <p:spPr bwMode="auto">
              <a:xfrm>
                <a:off x="1797" y="1409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18</a:t>
                </a:r>
              </a:p>
            </p:txBody>
          </p:sp>
          <p:sp>
            <p:nvSpPr>
              <p:cNvPr id="49232" name="Rectangle 80"/>
              <p:cNvSpPr>
                <a:spLocks noChangeArrowheads="1"/>
              </p:cNvSpPr>
              <p:nvPr/>
            </p:nvSpPr>
            <p:spPr bwMode="auto">
              <a:xfrm>
                <a:off x="2034" y="140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(59,55)</a:t>
                </a:r>
              </a:p>
            </p:txBody>
          </p:sp>
          <p:sp>
            <p:nvSpPr>
              <p:cNvPr id="49233" name="Rectangle 81"/>
              <p:cNvSpPr>
                <a:spLocks noChangeArrowheads="1"/>
              </p:cNvSpPr>
              <p:nvPr/>
            </p:nvSpPr>
            <p:spPr bwMode="auto">
              <a:xfrm>
                <a:off x="2560" y="140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57.0</a:t>
                </a:r>
              </a:p>
            </p:txBody>
          </p:sp>
          <p:sp>
            <p:nvSpPr>
              <p:cNvPr id="49234" name="Rectangle 82"/>
              <p:cNvSpPr>
                <a:spLocks noChangeArrowheads="1"/>
              </p:cNvSpPr>
              <p:nvPr/>
            </p:nvSpPr>
            <p:spPr bwMode="auto">
              <a:xfrm>
                <a:off x="2973" y="1409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34</a:t>
                </a:r>
              </a:p>
            </p:txBody>
          </p:sp>
          <p:sp>
            <p:nvSpPr>
              <p:cNvPr id="49235" name="Rectangle 83"/>
              <p:cNvSpPr>
                <a:spLocks noChangeArrowheads="1"/>
              </p:cNvSpPr>
              <p:nvPr/>
            </p:nvSpPr>
            <p:spPr bwMode="auto">
              <a:xfrm>
                <a:off x="3318" y="140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(64,55)</a:t>
                </a:r>
              </a:p>
            </p:txBody>
          </p:sp>
          <p:sp>
            <p:nvSpPr>
              <p:cNvPr id="49236" name="Rectangle 84"/>
              <p:cNvSpPr>
                <a:spLocks noChangeArrowheads="1"/>
              </p:cNvSpPr>
              <p:nvPr/>
            </p:nvSpPr>
            <p:spPr bwMode="auto">
              <a:xfrm>
                <a:off x="3837" y="140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59.5</a:t>
                </a:r>
              </a:p>
            </p:txBody>
          </p:sp>
          <p:sp>
            <p:nvSpPr>
              <p:cNvPr id="49237" name="Rectangle 85"/>
              <p:cNvSpPr>
                <a:spLocks noChangeArrowheads="1"/>
              </p:cNvSpPr>
              <p:nvPr/>
            </p:nvSpPr>
            <p:spPr bwMode="auto">
              <a:xfrm>
                <a:off x="4256" y="1409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50</a:t>
                </a:r>
              </a:p>
            </p:txBody>
          </p:sp>
          <p:sp>
            <p:nvSpPr>
              <p:cNvPr id="49238" name="Rectangle 86"/>
              <p:cNvSpPr>
                <a:spLocks noChangeArrowheads="1"/>
              </p:cNvSpPr>
              <p:nvPr/>
            </p:nvSpPr>
            <p:spPr bwMode="auto">
              <a:xfrm>
                <a:off x="4599" y="140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(69,55)</a:t>
                </a:r>
              </a:p>
            </p:txBody>
          </p:sp>
          <p:sp>
            <p:nvSpPr>
              <p:cNvPr id="49239" name="Rectangle 87"/>
              <p:cNvSpPr>
                <a:spLocks noChangeArrowheads="1"/>
              </p:cNvSpPr>
              <p:nvPr/>
            </p:nvSpPr>
            <p:spPr bwMode="auto">
              <a:xfrm>
                <a:off x="5173" y="140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62.0</a:t>
                </a:r>
              </a:p>
            </p:txBody>
          </p:sp>
          <p:sp>
            <p:nvSpPr>
              <p:cNvPr id="49240" name="Rectangle 88"/>
              <p:cNvSpPr>
                <a:spLocks noChangeArrowheads="1"/>
              </p:cNvSpPr>
              <p:nvPr/>
            </p:nvSpPr>
            <p:spPr bwMode="auto">
              <a:xfrm>
                <a:off x="485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1" name="Rectangle 89"/>
              <p:cNvSpPr>
                <a:spLocks noChangeArrowheads="1"/>
              </p:cNvSpPr>
              <p:nvPr/>
            </p:nvSpPr>
            <p:spPr bwMode="auto">
              <a:xfrm>
                <a:off x="502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2" name="Rectangle 90"/>
              <p:cNvSpPr>
                <a:spLocks noChangeArrowheads="1"/>
              </p:cNvSpPr>
              <p:nvPr/>
            </p:nvSpPr>
            <p:spPr bwMode="auto">
              <a:xfrm>
                <a:off x="1727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3" name="Rectangle 91"/>
              <p:cNvSpPr>
                <a:spLocks noChangeArrowheads="1"/>
              </p:cNvSpPr>
              <p:nvPr/>
            </p:nvSpPr>
            <p:spPr bwMode="auto">
              <a:xfrm>
                <a:off x="1744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4" name="Rectangle 92"/>
              <p:cNvSpPr>
                <a:spLocks noChangeArrowheads="1"/>
              </p:cNvSpPr>
              <p:nvPr/>
            </p:nvSpPr>
            <p:spPr bwMode="auto">
              <a:xfrm>
                <a:off x="2858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5" name="Rectangle 93"/>
              <p:cNvSpPr>
                <a:spLocks noChangeArrowheads="1"/>
              </p:cNvSpPr>
              <p:nvPr/>
            </p:nvSpPr>
            <p:spPr bwMode="auto">
              <a:xfrm>
                <a:off x="2875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6" name="Rectangle 94"/>
              <p:cNvSpPr>
                <a:spLocks noChangeArrowheads="1"/>
              </p:cNvSpPr>
              <p:nvPr/>
            </p:nvSpPr>
            <p:spPr bwMode="auto">
              <a:xfrm>
                <a:off x="4134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Rectangle 95"/>
              <p:cNvSpPr>
                <a:spLocks noChangeArrowheads="1"/>
              </p:cNvSpPr>
              <p:nvPr/>
            </p:nvSpPr>
            <p:spPr bwMode="auto">
              <a:xfrm>
                <a:off x="4152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8" name="Rectangle 96"/>
              <p:cNvSpPr>
                <a:spLocks noChangeArrowheads="1"/>
              </p:cNvSpPr>
              <p:nvPr/>
            </p:nvSpPr>
            <p:spPr bwMode="auto">
              <a:xfrm>
                <a:off x="5470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9" name="Rectangle 97"/>
              <p:cNvSpPr>
                <a:spLocks noChangeArrowheads="1"/>
              </p:cNvSpPr>
              <p:nvPr/>
            </p:nvSpPr>
            <p:spPr bwMode="auto">
              <a:xfrm>
                <a:off x="5488" y="143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0" name="Rectangle 98"/>
              <p:cNvSpPr>
                <a:spLocks noChangeArrowheads="1"/>
              </p:cNvSpPr>
              <p:nvPr/>
            </p:nvSpPr>
            <p:spPr bwMode="auto">
              <a:xfrm>
                <a:off x="689" y="1557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49251" name="Rectangle 99"/>
              <p:cNvSpPr>
                <a:spLocks noChangeArrowheads="1"/>
              </p:cNvSpPr>
              <p:nvPr/>
            </p:nvSpPr>
            <p:spPr bwMode="auto">
              <a:xfrm>
                <a:off x="914" y="1557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(54,59)</a:t>
                </a:r>
              </a:p>
            </p:txBody>
          </p:sp>
          <p:sp>
            <p:nvSpPr>
              <p:cNvPr id="49252" name="Rectangle 100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56.5</a:t>
                </a:r>
              </a:p>
            </p:txBody>
          </p:sp>
          <p:sp>
            <p:nvSpPr>
              <p:cNvPr id="49253" name="Rectangle 101"/>
              <p:cNvSpPr>
                <a:spLocks noChangeArrowheads="1"/>
              </p:cNvSpPr>
              <p:nvPr/>
            </p:nvSpPr>
            <p:spPr bwMode="auto">
              <a:xfrm>
                <a:off x="1797" y="1557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19</a:t>
                </a:r>
              </a:p>
            </p:txBody>
          </p:sp>
          <p:sp>
            <p:nvSpPr>
              <p:cNvPr id="49254" name="Rectangle 102"/>
              <p:cNvSpPr>
                <a:spLocks noChangeArrowheads="1"/>
              </p:cNvSpPr>
              <p:nvPr/>
            </p:nvSpPr>
            <p:spPr bwMode="auto">
              <a:xfrm>
                <a:off x="2034" y="1557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(59,59)</a:t>
                </a:r>
              </a:p>
            </p:txBody>
          </p:sp>
          <p:sp>
            <p:nvSpPr>
              <p:cNvPr id="49255" name="Rectangle 103"/>
              <p:cNvSpPr>
                <a:spLocks noChangeArrowheads="1"/>
              </p:cNvSpPr>
              <p:nvPr/>
            </p:nvSpPr>
            <p:spPr bwMode="auto">
              <a:xfrm>
                <a:off x="2560" y="1557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59.0</a:t>
                </a:r>
              </a:p>
            </p:txBody>
          </p:sp>
          <p:sp>
            <p:nvSpPr>
              <p:cNvPr id="49256" name="Rectangle 104"/>
              <p:cNvSpPr>
                <a:spLocks noChangeArrowheads="1"/>
              </p:cNvSpPr>
              <p:nvPr/>
            </p:nvSpPr>
            <p:spPr bwMode="auto">
              <a:xfrm>
                <a:off x="2973" y="1557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35</a:t>
                </a:r>
              </a:p>
            </p:txBody>
          </p:sp>
          <p:sp>
            <p:nvSpPr>
              <p:cNvPr id="49257" name="Rectangle 105"/>
              <p:cNvSpPr>
                <a:spLocks noChangeArrowheads="1"/>
              </p:cNvSpPr>
              <p:nvPr/>
            </p:nvSpPr>
            <p:spPr bwMode="auto">
              <a:xfrm>
                <a:off x="3318" y="1557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(64,59)</a:t>
                </a:r>
              </a:p>
            </p:txBody>
          </p:sp>
          <p:sp>
            <p:nvSpPr>
              <p:cNvPr id="49258" name="Rectangle 106"/>
              <p:cNvSpPr>
                <a:spLocks noChangeArrowheads="1"/>
              </p:cNvSpPr>
              <p:nvPr/>
            </p:nvSpPr>
            <p:spPr bwMode="auto">
              <a:xfrm>
                <a:off x="3837" y="1557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61.5</a:t>
                </a:r>
              </a:p>
            </p:txBody>
          </p:sp>
          <p:sp>
            <p:nvSpPr>
              <p:cNvPr id="49259" name="Rectangle 107"/>
              <p:cNvSpPr>
                <a:spLocks noChangeArrowheads="1"/>
              </p:cNvSpPr>
              <p:nvPr/>
            </p:nvSpPr>
            <p:spPr bwMode="auto">
              <a:xfrm>
                <a:off x="4256" y="1557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51</a:t>
                </a:r>
              </a:p>
            </p:txBody>
          </p:sp>
          <p:sp>
            <p:nvSpPr>
              <p:cNvPr id="49260" name="Rectangle 108"/>
              <p:cNvSpPr>
                <a:spLocks noChangeArrowheads="1"/>
              </p:cNvSpPr>
              <p:nvPr/>
            </p:nvSpPr>
            <p:spPr bwMode="auto">
              <a:xfrm>
                <a:off x="4599" y="1557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(69,59)</a:t>
                </a:r>
              </a:p>
            </p:txBody>
          </p:sp>
          <p:sp>
            <p:nvSpPr>
              <p:cNvPr id="49261" name="Rectangle 109"/>
              <p:cNvSpPr>
                <a:spLocks noChangeArrowheads="1"/>
              </p:cNvSpPr>
              <p:nvPr/>
            </p:nvSpPr>
            <p:spPr bwMode="auto">
              <a:xfrm>
                <a:off x="5173" y="1557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64.0</a:t>
                </a:r>
              </a:p>
            </p:txBody>
          </p:sp>
          <p:sp>
            <p:nvSpPr>
              <p:cNvPr id="49262" name="Rectangle 110"/>
              <p:cNvSpPr>
                <a:spLocks noChangeArrowheads="1"/>
              </p:cNvSpPr>
              <p:nvPr/>
            </p:nvSpPr>
            <p:spPr bwMode="auto">
              <a:xfrm>
                <a:off x="485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3" name="Rectangle 111"/>
              <p:cNvSpPr>
                <a:spLocks noChangeArrowheads="1"/>
              </p:cNvSpPr>
              <p:nvPr/>
            </p:nvSpPr>
            <p:spPr bwMode="auto">
              <a:xfrm>
                <a:off x="502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4" name="Rectangle 112"/>
              <p:cNvSpPr>
                <a:spLocks noChangeArrowheads="1"/>
              </p:cNvSpPr>
              <p:nvPr/>
            </p:nvSpPr>
            <p:spPr bwMode="auto">
              <a:xfrm>
                <a:off x="1727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5" name="Rectangle 113"/>
              <p:cNvSpPr>
                <a:spLocks noChangeArrowheads="1"/>
              </p:cNvSpPr>
              <p:nvPr/>
            </p:nvSpPr>
            <p:spPr bwMode="auto">
              <a:xfrm>
                <a:off x="1744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6" name="Rectangle 114"/>
              <p:cNvSpPr>
                <a:spLocks noChangeArrowheads="1"/>
              </p:cNvSpPr>
              <p:nvPr/>
            </p:nvSpPr>
            <p:spPr bwMode="auto">
              <a:xfrm>
                <a:off x="2858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7" name="Rectangle 115"/>
              <p:cNvSpPr>
                <a:spLocks noChangeArrowheads="1"/>
              </p:cNvSpPr>
              <p:nvPr/>
            </p:nvSpPr>
            <p:spPr bwMode="auto">
              <a:xfrm>
                <a:off x="2875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8" name="Rectangle 116"/>
              <p:cNvSpPr>
                <a:spLocks noChangeArrowheads="1"/>
              </p:cNvSpPr>
              <p:nvPr/>
            </p:nvSpPr>
            <p:spPr bwMode="auto">
              <a:xfrm>
                <a:off x="4134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9" name="Rectangle 117"/>
              <p:cNvSpPr>
                <a:spLocks noChangeArrowheads="1"/>
              </p:cNvSpPr>
              <p:nvPr/>
            </p:nvSpPr>
            <p:spPr bwMode="auto">
              <a:xfrm>
                <a:off x="4152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0" name="Rectangle 118"/>
              <p:cNvSpPr>
                <a:spLocks noChangeArrowheads="1"/>
              </p:cNvSpPr>
              <p:nvPr/>
            </p:nvSpPr>
            <p:spPr bwMode="auto">
              <a:xfrm>
                <a:off x="5470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Rectangle 119"/>
              <p:cNvSpPr>
                <a:spLocks noChangeArrowheads="1"/>
              </p:cNvSpPr>
              <p:nvPr/>
            </p:nvSpPr>
            <p:spPr bwMode="auto">
              <a:xfrm>
                <a:off x="5488" y="158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2" name="Rectangle 120"/>
              <p:cNvSpPr>
                <a:spLocks noChangeArrowheads="1"/>
              </p:cNvSpPr>
              <p:nvPr/>
            </p:nvSpPr>
            <p:spPr bwMode="auto">
              <a:xfrm>
                <a:off x="689" y="1705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49273" name="Rectangle 121"/>
              <p:cNvSpPr>
                <a:spLocks noChangeArrowheads="1"/>
              </p:cNvSpPr>
              <p:nvPr/>
            </p:nvSpPr>
            <p:spPr bwMode="auto">
              <a:xfrm>
                <a:off x="914" y="170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(54,63)</a:t>
                </a:r>
              </a:p>
            </p:txBody>
          </p:sp>
          <p:sp>
            <p:nvSpPr>
              <p:cNvPr id="49274" name="Rectangle 122"/>
              <p:cNvSpPr>
                <a:spLocks noChangeArrowheads="1"/>
              </p:cNvSpPr>
              <p:nvPr/>
            </p:nvSpPr>
            <p:spPr bwMode="auto">
              <a:xfrm>
                <a:off x="1429" y="170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58.5</a:t>
                </a:r>
              </a:p>
            </p:txBody>
          </p:sp>
          <p:sp>
            <p:nvSpPr>
              <p:cNvPr id="49275" name="Rectangle 123"/>
              <p:cNvSpPr>
                <a:spLocks noChangeArrowheads="1"/>
              </p:cNvSpPr>
              <p:nvPr/>
            </p:nvSpPr>
            <p:spPr bwMode="auto">
              <a:xfrm>
                <a:off x="1797" y="1705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20</a:t>
                </a:r>
              </a:p>
            </p:txBody>
          </p:sp>
          <p:sp>
            <p:nvSpPr>
              <p:cNvPr id="49276" name="Rectangle 124"/>
              <p:cNvSpPr>
                <a:spLocks noChangeArrowheads="1"/>
              </p:cNvSpPr>
              <p:nvPr/>
            </p:nvSpPr>
            <p:spPr bwMode="auto">
              <a:xfrm>
                <a:off x="2034" y="170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(59,63)</a:t>
                </a:r>
              </a:p>
            </p:txBody>
          </p:sp>
          <p:sp>
            <p:nvSpPr>
              <p:cNvPr id="49277" name="Rectangle 125"/>
              <p:cNvSpPr>
                <a:spLocks noChangeArrowheads="1"/>
              </p:cNvSpPr>
              <p:nvPr/>
            </p:nvSpPr>
            <p:spPr bwMode="auto">
              <a:xfrm>
                <a:off x="2560" y="170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61.0</a:t>
                </a:r>
              </a:p>
            </p:txBody>
          </p:sp>
          <p:sp>
            <p:nvSpPr>
              <p:cNvPr id="49278" name="Rectangle 126"/>
              <p:cNvSpPr>
                <a:spLocks noChangeArrowheads="1"/>
              </p:cNvSpPr>
              <p:nvPr/>
            </p:nvSpPr>
            <p:spPr bwMode="auto">
              <a:xfrm>
                <a:off x="2973" y="1705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36</a:t>
                </a:r>
              </a:p>
            </p:txBody>
          </p:sp>
          <p:sp>
            <p:nvSpPr>
              <p:cNvPr id="49279" name="Rectangle 127"/>
              <p:cNvSpPr>
                <a:spLocks noChangeArrowheads="1"/>
              </p:cNvSpPr>
              <p:nvPr/>
            </p:nvSpPr>
            <p:spPr bwMode="auto">
              <a:xfrm>
                <a:off x="3318" y="170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(64,63)</a:t>
                </a:r>
              </a:p>
            </p:txBody>
          </p:sp>
          <p:sp>
            <p:nvSpPr>
              <p:cNvPr id="49280" name="Rectangle 128"/>
              <p:cNvSpPr>
                <a:spLocks noChangeArrowheads="1"/>
              </p:cNvSpPr>
              <p:nvPr/>
            </p:nvSpPr>
            <p:spPr bwMode="auto">
              <a:xfrm>
                <a:off x="3837" y="170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63.5</a:t>
                </a:r>
              </a:p>
            </p:txBody>
          </p:sp>
          <p:sp>
            <p:nvSpPr>
              <p:cNvPr id="49281" name="Rectangle 129"/>
              <p:cNvSpPr>
                <a:spLocks noChangeArrowheads="1"/>
              </p:cNvSpPr>
              <p:nvPr/>
            </p:nvSpPr>
            <p:spPr bwMode="auto">
              <a:xfrm>
                <a:off x="4256" y="1705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52</a:t>
                </a:r>
              </a:p>
            </p:txBody>
          </p:sp>
          <p:sp>
            <p:nvSpPr>
              <p:cNvPr id="49282" name="Rectangle 130"/>
              <p:cNvSpPr>
                <a:spLocks noChangeArrowheads="1"/>
              </p:cNvSpPr>
              <p:nvPr/>
            </p:nvSpPr>
            <p:spPr bwMode="auto">
              <a:xfrm>
                <a:off x="4599" y="170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(69,63)</a:t>
                </a:r>
              </a:p>
            </p:txBody>
          </p:sp>
          <p:sp>
            <p:nvSpPr>
              <p:cNvPr id="49283" name="Rectangle 131"/>
              <p:cNvSpPr>
                <a:spLocks noChangeArrowheads="1"/>
              </p:cNvSpPr>
              <p:nvPr/>
            </p:nvSpPr>
            <p:spPr bwMode="auto">
              <a:xfrm>
                <a:off x="5173" y="170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66.0</a:t>
                </a:r>
              </a:p>
            </p:txBody>
          </p:sp>
          <p:sp>
            <p:nvSpPr>
              <p:cNvPr id="49284" name="Rectangle 132"/>
              <p:cNvSpPr>
                <a:spLocks noChangeArrowheads="1"/>
              </p:cNvSpPr>
              <p:nvPr/>
            </p:nvSpPr>
            <p:spPr bwMode="auto">
              <a:xfrm>
                <a:off x="485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Rectangle 133"/>
              <p:cNvSpPr>
                <a:spLocks noChangeArrowheads="1"/>
              </p:cNvSpPr>
              <p:nvPr/>
            </p:nvSpPr>
            <p:spPr bwMode="auto">
              <a:xfrm>
                <a:off x="502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6" name="Rectangle 134"/>
              <p:cNvSpPr>
                <a:spLocks noChangeArrowheads="1"/>
              </p:cNvSpPr>
              <p:nvPr/>
            </p:nvSpPr>
            <p:spPr bwMode="auto">
              <a:xfrm>
                <a:off x="1727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7" name="Rectangle 135"/>
              <p:cNvSpPr>
                <a:spLocks noChangeArrowheads="1"/>
              </p:cNvSpPr>
              <p:nvPr/>
            </p:nvSpPr>
            <p:spPr bwMode="auto">
              <a:xfrm>
                <a:off x="1744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8" name="Rectangle 136"/>
              <p:cNvSpPr>
                <a:spLocks noChangeArrowheads="1"/>
              </p:cNvSpPr>
              <p:nvPr/>
            </p:nvSpPr>
            <p:spPr bwMode="auto">
              <a:xfrm>
                <a:off x="2858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9" name="Rectangle 137"/>
              <p:cNvSpPr>
                <a:spLocks noChangeArrowheads="1"/>
              </p:cNvSpPr>
              <p:nvPr/>
            </p:nvSpPr>
            <p:spPr bwMode="auto">
              <a:xfrm>
                <a:off x="2875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0" name="Rectangle 138"/>
              <p:cNvSpPr>
                <a:spLocks noChangeArrowheads="1"/>
              </p:cNvSpPr>
              <p:nvPr/>
            </p:nvSpPr>
            <p:spPr bwMode="auto">
              <a:xfrm>
                <a:off x="4134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1" name="Rectangle 139"/>
              <p:cNvSpPr>
                <a:spLocks noChangeArrowheads="1"/>
              </p:cNvSpPr>
              <p:nvPr/>
            </p:nvSpPr>
            <p:spPr bwMode="auto">
              <a:xfrm>
                <a:off x="4152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2" name="Rectangle 140"/>
              <p:cNvSpPr>
                <a:spLocks noChangeArrowheads="1"/>
              </p:cNvSpPr>
              <p:nvPr/>
            </p:nvSpPr>
            <p:spPr bwMode="auto">
              <a:xfrm>
                <a:off x="5470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3" name="Rectangle 141"/>
              <p:cNvSpPr>
                <a:spLocks noChangeArrowheads="1"/>
              </p:cNvSpPr>
              <p:nvPr/>
            </p:nvSpPr>
            <p:spPr bwMode="auto">
              <a:xfrm>
                <a:off x="5488" y="1728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4" name="Rectangle 142"/>
              <p:cNvSpPr>
                <a:spLocks noChangeArrowheads="1"/>
              </p:cNvSpPr>
              <p:nvPr/>
            </p:nvSpPr>
            <p:spPr bwMode="auto">
              <a:xfrm>
                <a:off x="689" y="1853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49295" name="Rectangle 143"/>
              <p:cNvSpPr>
                <a:spLocks noChangeArrowheads="1"/>
              </p:cNvSpPr>
              <p:nvPr/>
            </p:nvSpPr>
            <p:spPr bwMode="auto">
              <a:xfrm>
                <a:off x="914" y="1853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(54,64)</a:t>
                </a:r>
              </a:p>
            </p:txBody>
          </p:sp>
          <p:sp>
            <p:nvSpPr>
              <p:cNvPr id="49296" name="Rectangle 144"/>
              <p:cNvSpPr>
                <a:spLocks noChangeArrowheads="1"/>
              </p:cNvSpPr>
              <p:nvPr/>
            </p:nvSpPr>
            <p:spPr bwMode="auto">
              <a:xfrm>
                <a:off x="1429" y="1853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59.0</a:t>
                </a:r>
              </a:p>
            </p:txBody>
          </p:sp>
          <p:sp>
            <p:nvSpPr>
              <p:cNvPr id="49297" name="Rectangle 145"/>
              <p:cNvSpPr>
                <a:spLocks noChangeArrowheads="1"/>
              </p:cNvSpPr>
              <p:nvPr/>
            </p:nvSpPr>
            <p:spPr bwMode="auto">
              <a:xfrm>
                <a:off x="1797" y="1853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21</a:t>
                </a:r>
              </a:p>
            </p:txBody>
          </p:sp>
          <p:sp>
            <p:nvSpPr>
              <p:cNvPr id="49298" name="Rectangle 146"/>
              <p:cNvSpPr>
                <a:spLocks noChangeArrowheads="1"/>
              </p:cNvSpPr>
              <p:nvPr/>
            </p:nvSpPr>
            <p:spPr bwMode="auto">
              <a:xfrm>
                <a:off x="2034" y="1853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(59,64)</a:t>
                </a:r>
              </a:p>
            </p:txBody>
          </p:sp>
          <p:sp>
            <p:nvSpPr>
              <p:cNvPr id="49299" name="Rectangle 147"/>
              <p:cNvSpPr>
                <a:spLocks noChangeArrowheads="1"/>
              </p:cNvSpPr>
              <p:nvPr/>
            </p:nvSpPr>
            <p:spPr bwMode="auto">
              <a:xfrm>
                <a:off x="2560" y="1853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61.5</a:t>
                </a:r>
              </a:p>
            </p:txBody>
          </p:sp>
          <p:sp>
            <p:nvSpPr>
              <p:cNvPr id="49300" name="Rectangle 148"/>
              <p:cNvSpPr>
                <a:spLocks noChangeArrowheads="1"/>
              </p:cNvSpPr>
              <p:nvPr/>
            </p:nvSpPr>
            <p:spPr bwMode="auto">
              <a:xfrm>
                <a:off x="2973" y="1853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37</a:t>
                </a:r>
              </a:p>
            </p:txBody>
          </p:sp>
          <p:sp>
            <p:nvSpPr>
              <p:cNvPr id="49301" name="Rectangle 149"/>
              <p:cNvSpPr>
                <a:spLocks noChangeArrowheads="1"/>
              </p:cNvSpPr>
              <p:nvPr/>
            </p:nvSpPr>
            <p:spPr bwMode="auto">
              <a:xfrm>
                <a:off x="3318" y="1853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(64,64)</a:t>
                </a:r>
              </a:p>
            </p:txBody>
          </p:sp>
          <p:sp>
            <p:nvSpPr>
              <p:cNvPr id="49302" name="Rectangle 150"/>
              <p:cNvSpPr>
                <a:spLocks noChangeArrowheads="1"/>
              </p:cNvSpPr>
              <p:nvPr/>
            </p:nvSpPr>
            <p:spPr bwMode="auto">
              <a:xfrm>
                <a:off x="3837" y="1853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64.0</a:t>
                </a:r>
              </a:p>
            </p:txBody>
          </p:sp>
          <p:sp>
            <p:nvSpPr>
              <p:cNvPr id="49303" name="Rectangle 151"/>
              <p:cNvSpPr>
                <a:spLocks noChangeArrowheads="1"/>
              </p:cNvSpPr>
              <p:nvPr/>
            </p:nvSpPr>
            <p:spPr bwMode="auto">
              <a:xfrm>
                <a:off x="4256" y="1853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53</a:t>
                </a:r>
              </a:p>
            </p:txBody>
          </p:sp>
          <p:sp>
            <p:nvSpPr>
              <p:cNvPr id="49304" name="Rectangle 152"/>
              <p:cNvSpPr>
                <a:spLocks noChangeArrowheads="1"/>
              </p:cNvSpPr>
              <p:nvPr/>
            </p:nvSpPr>
            <p:spPr bwMode="auto">
              <a:xfrm>
                <a:off x="4599" y="1853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(69,64)</a:t>
                </a:r>
              </a:p>
            </p:txBody>
          </p:sp>
          <p:sp>
            <p:nvSpPr>
              <p:cNvPr id="49305" name="Rectangle 153"/>
              <p:cNvSpPr>
                <a:spLocks noChangeArrowheads="1"/>
              </p:cNvSpPr>
              <p:nvPr/>
            </p:nvSpPr>
            <p:spPr bwMode="auto">
              <a:xfrm>
                <a:off x="5173" y="1853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66.5</a:t>
                </a:r>
              </a:p>
            </p:txBody>
          </p:sp>
          <p:sp>
            <p:nvSpPr>
              <p:cNvPr id="49306" name="Rectangle 154"/>
              <p:cNvSpPr>
                <a:spLocks noChangeArrowheads="1"/>
              </p:cNvSpPr>
              <p:nvPr/>
            </p:nvSpPr>
            <p:spPr bwMode="auto">
              <a:xfrm>
                <a:off x="485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7" name="Rectangle 155"/>
              <p:cNvSpPr>
                <a:spLocks noChangeArrowheads="1"/>
              </p:cNvSpPr>
              <p:nvPr/>
            </p:nvSpPr>
            <p:spPr bwMode="auto">
              <a:xfrm>
                <a:off x="502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8" name="Rectangle 156"/>
              <p:cNvSpPr>
                <a:spLocks noChangeArrowheads="1"/>
              </p:cNvSpPr>
              <p:nvPr/>
            </p:nvSpPr>
            <p:spPr bwMode="auto">
              <a:xfrm>
                <a:off x="1727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9" name="Rectangle 157"/>
              <p:cNvSpPr>
                <a:spLocks noChangeArrowheads="1"/>
              </p:cNvSpPr>
              <p:nvPr/>
            </p:nvSpPr>
            <p:spPr bwMode="auto">
              <a:xfrm>
                <a:off x="1744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0" name="Rectangle 158"/>
              <p:cNvSpPr>
                <a:spLocks noChangeArrowheads="1"/>
              </p:cNvSpPr>
              <p:nvPr/>
            </p:nvSpPr>
            <p:spPr bwMode="auto">
              <a:xfrm>
                <a:off x="2858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1" name="Rectangle 159"/>
              <p:cNvSpPr>
                <a:spLocks noChangeArrowheads="1"/>
              </p:cNvSpPr>
              <p:nvPr/>
            </p:nvSpPr>
            <p:spPr bwMode="auto">
              <a:xfrm>
                <a:off x="2875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2" name="Rectangle 160"/>
              <p:cNvSpPr>
                <a:spLocks noChangeArrowheads="1"/>
              </p:cNvSpPr>
              <p:nvPr/>
            </p:nvSpPr>
            <p:spPr bwMode="auto">
              <a:xfrm>
                <a:off x="4134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3" name="Rectangle 161"/>
              <p:cNvSpPr>
                <a:spLocks noChangeArrowheads="1"/>
              </p:cNvSpPr>
              <p:nvPr/>
            </p:nvSpPr>
            <p:spPr bwMode="auto">
              <a:xfrm>
                <a:off x="4152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4" name="Rectangle 162"/>
              <p:cNvSpPr>
                <a:spLocks noChangeArrowheads="1"/>
              </p:cNvSpPr>
              <p:nvPr/>
            </p:nvSpPr>
            <p:spPr bwMode="auto">
              <a:xfrm>
                <a:off x="5470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5" name="Rectangle 163"/>
              <p:cNvSpPr>
                <a:spLocks noChangeArrowheads="1"/>
              </p:cNvSpPr>
              <p:nvPr/>
            </p:nvSpPr>
            <p:spPr bwMode="auto">
              <a:xfrm>
                <a:off x="5488" y="1875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6" name="Rectangle 164"/>
              <p:cNvSpPr>
                <a:spLocks noChangeArrowheads="1"/>
              </p:cNvSpPr>
              <p:nvPr/>
            </p:nvSpPr>
            <p:spPr bwMode="auto">
              <a:xfrm>
                <a:off x="689" y="2001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49317" name="Rectangle 165"/>
              <p:cNvSpPr>
                <a:spLocks noChangeArrowheads="1"/>
              </p:cNvSpPr>
              <p:nvPr/>
            </p:nvSpPr>
            <p:spPr bwMode="auto">
              <a:xfrm>
                <a:off x="914" y="2001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(54,68)</a:t>
                </a:r>
              </a:p>
            </p:txBody>
          </p:sp>
          <p:sp>
            <p:nvSpPr>
              <p:cNvPr id="49318" name="Rectangle 166"/>
              <p:cNvSpPr>
                <a:spLocks noChangeArrowheads="1"/>
              </p:cNvSpPr>
              <p:nvPr/>
            </p:nvSpPr>
            <p:spPr bwMode="auto">
              <a:xfrm>
                <a:off x="1429" y="2001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61.0</a:t>
                </a:r>
              </a:p>
            </p:txBody>
          </p:sp>
          <p:sp>
            <p:nvSpPr>
              <p:cNvPr id="49319" name="Rectangle 167"/>
              <p:cNvSpPr>
                <a:spLocks noChangeArrowheads="1"/>
              </p:cNvSpPr>
              <p:nvPr/>
            </p:nvSpPr>
            <p:spPr bwMode="auto">
              <a:xfrm>
                <a:off x="1797" y="2001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22</a:t>
                </a:r>
              </a:p>
            </p:txBody>
          </p:sp>
          <p:sp>
            <p:nvSpPr>
              <p:cNvPr id="49320" name="Rectangle 168"/>
              <p:cNvSpPr>
                <a:spLocks noChangeArrowheads="1"/>
              </p:cNvSpPr>
              <p:nvPr/>
            </p:nvSpPr>
            <p:spPr bwMode="auto">
              <a:xfrm>
                <a:off x="2034" y="2001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(59,68)</a:t>
                </a:r>
              </a:p>
            </p:txBody>
          </p:sp>
          <p:sp>
            <p:nvSpPr>
              <p:cNvPr id="49321" name="Rectangle 169"/>
              <p:cNvSpPr>
                <a:spLocks noChangeArrowheads="1"/>
              </p:cNvSpPr>
              <p:nvPr/>
            </p:nvSpPr>
            <p:spPr bwMode="auto">
              <a:xfrm>
                <a:off x="2560" y="2001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63.5</a:t>
                </a:r>
              </a:p>
            </p:txBody>
          </p:sp>
          <p:sp>
            <p:nvSpPr>
              <p:cNvPr id="49322" name="Rectangle 170"/>
              <p:cNvSpPr>
                <a:spLocks noChangeArrowheads="1"/>
              </p:cNvSpPr>
              <p:nvPr/>
            </p:nvSpPr>
            <p:spPr bwMode="auto">
              <a:xfrm>
                <a:off x="2973" y="2001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38</a:t>
                </a:r>
              </a:p>
            </p:txBody>
          </p:sp>
          <p:sp>
            <p:nvSpPr>
              <p:cNvPr id="49323" name="Rectangle 171"/>
              <p:cNvSpPr>
                <a:spLocks noChangeArrowheads="1"/>
              </p:cNvSpPr>
              <p:nvPr/>
            </p:nvSpPr>
            <p:spPr bwMode="auto">
              <a:xfrm>
                <a:off x="3318" y="2001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(64,68)</a:t>
                </a:r>
              </a:p>
            </p:txBody>
          </p:sp>
          <p:sp>
            <p:nvSpPr>
              <p:cNvPr id="49324" name="Rectangle 172"/>
              <p:cNvSpPr>
                <a:spLocks noChangeArrowheads="1"/>
              </p:cNvSpPr>
              <p:nvPr/>
            </p:nvSpPr>
            <p:spPr bwMode="auto">
              <a:xfrm>
                <a:off x="3837" y="2001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66.0</a:t>
                </a:r>
              </a:p>
            </p:txBody>
          </p:sp>
          <p:sp>
            <p:nvSpPr>
              <p:cNvPr id="49325" name="Rectangle 173"/>
              <p:cNvSpPr>
                <a:spLocks noChangeArrowheads="1"/>
              </p:cNvSpPr>
              <p:nvPr/>
            </p:nvSpPr>
            <p:spPr bwMode="auto">
              <a:xfrm>
                <a:off x="4256" y="2001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54</a:t>
                </a:r>
              </a:p>
            </p:txBody>
          </p:sp>
          <p:sp>
            <p:nvSpPr>
              <p:cNvPr id="49326" name="Rectangle 174"/>
              <p:cNvSpPr>
                <a:spLocks noChangeArrowheads="1"/>
              </p:cNvSpPr>
              <p:nvPr/>
            </p:nvSpPr>
            <p:spPr bwMode="auto">
              <a:xfrm>
                <a:off x="4599" y="2001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(69,68)</a:t>
                </a:r>
              </a:p>
            </p:txBody>
          </p:sp>
          <p:sp>
            <p:nvSpPr>
              <p:cNvPr id="49327" name="Rectangle 175"/>
              <p:cNvSpPr>
                <a:spLocks noChangeArrowheads="1"/>
              </p:cNvSpPr>
              <p:nvPr/>
            </p:nvSpPr>
            <p:spPr bwMode="auto">
              <a:xfrm>
                <a:off x="5173" y="2001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68.5</a:t>
                </a:r>
              </a:p>
            </p:txBody>
          </p:sp>
          <p:sp>
            <p:nvSpPr>
              <p:cNvPr id="49328" name="Rectangle 176"/>
              <p:cNvSpPr>
                <a:spLocks noChangeArrowheads="1"/>
              </p:cNvSpPr>
              <p:nvPr/>
            </p:nvSpPr>
            <p:spPr bwMode="auto">
              <a:xfrm>
                <a:off x="485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9" name="Rectangle 177"/>
              <p:cNvSpPr>
                <a:spLocks noChangeArrowheads="1"/>
              </p:cNvSpPr>
              <p:nvPr/>
            </p:nvSpPr>
            <p:spPr bwMode="auto">
              <a:xfrm>
                <a:off x="502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0" name="Rectangle 178"/>
              <p:cNvSpPr>
                <a:spLocks noChangeArrowheads="1"/>
              </p:cNvSpPr>
              <p:nvPr/>
            </p:nvSpPr>
            <p:spPr bwMode="auto">
              <a:xfrm>
                <a:off x="1727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1" name="Rectangle 179"/>
              <p:cNvSpPr>
                <a:spLocks noChangeArrowheads="1"/>
              </p:cNvSpPr>
              <p:nvPr/>
            </p:nvSpPr>
            <p:spPr bwMode="auto">
              <a:xfrm>
                <a:off x="1744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2" name="Rectangle 180"/>
              <p:cNvSpPr>
                <a:spLocks noChangeArrowheads="1"/>
              </p:cNvSpPr>
              <p:nvPr/>
            </p:nvSpPr>
            <p:spPr bwMode="auto">
              <a:xfrm>
                <a:off x="2858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3" name="Rectangle 181"/>
              <p:cNvSpPr>
                <a:spLocks noChangeArrowheads="1"/>
              </p:cNvSpPr>
              <p:nvPr/>
            </p:nvSpPr>
            <p:spPr bwMode="auto">
              <a:xfrm>
                <a:off x="2875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4" name="Rectangle 182"/>
              <p:cNvSpPr>
                <a:spLocks noChangeArrowheads="1"/>
              </p:cNvSpPr>
              <p:nvPr/>
            </p:nvSpPr>
            <p:spPr bwMode="auto">
              <a:xfrm>
                <a:off x="4134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5" name="Rectangle 183"/>
              <p:cNvSpPr>
                <a:spLocks noChangeArrowheads="1"/>
              </p:cNvSpPr>
              <p:nvPr/>
            </p:nvSpPr>
            <p:spPr bwMode="auto">
              <a:xfrm>
                <a:off x="4152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Rectangle 184"/>
              <p:cNvSpPr>
                <a:spLocks noChangeArrowheads="1"/>
              </p:cNvSpPr>
              <p:nvPr/>
            </p:nvSpPr>
            <p:spPr bwMode="auto">
              <a:xfrm>
                <a:off x="5470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7" name="Rectangle 185"/>
              <p:cNvSpPr>
                <a:spLocks noChangeArrowheads="1"/>
              </p:cNvSpPr>
              <p:nvPr/>
            </p:nvSpPr>
            <p:spPr bwMode="auto">
              <a:xfrm>
                <a:off x="5488" y="2023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8" name="Rectangle 186"/>
              <p:cNvSpPr>
                <a:spLocks noChangeArrowheads="1"/>
              </p:cNvSpPr>
              <p:nvPr/>
            </p:nvSpPr>
            <p:spPr bwMode="auto">
              <a:xfrm>
                <a:off x="689" y="2149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49339" name="Rectangle 187"/>
              <p:cNvSpPr>
                <a:spLocks noChangeArrowheads="1"/>
              </p:cNvSpPr>
              <p:nvPr/>
            </p:nvSpPr>
            <p:spPr bwMode="auto">
              <a:xfrm>
                <a:off x="914" y="214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(54,69)</a:t>
                </a:r>
              </a:p>
            </p:txBody>
          </p:sp>
          <p:sp>
            <p:nvSpPr>
              <p:cNvPr id="49340" name="Rectangle 188"/>
              <p:cNvSpPr>
                <a:spLocks noChangeArrowheads="1"/>
              </p:cNvSpPr>
              <p:nvPr/>
            </p:nvSpPr>
            <p:spPr bwMode="auto">
              <a:xfrm>
                <a:off x="1429" y="214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61.5</a:t>
                </a:r>
              </a:p>
            </p:txBody>
          </p:sp>
          <p:sp>
            <p:nvSpPr>
              <p:cNvPr id="49341" name="Rectangle 189"/>
              <p:cNvSpPr>
                <a:spLocks noChangeArrowheads="1"/>
              </p:cNvSpPr>
              <p:nvPr/>
            </p:nvSpPr>
            <p:spPr bwMode="auto">
              <a:xfrm>
                <a:off x="1797" y="2149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23</a:t>
                </a:r>
              </a:p>
            </p:txBody>
          </p:sp>
          <p:sp>
            <p:nvSpPr>
              <p:cNvPr id="49342" name="Rectangle 190"/>
              <p:cNvSpPr>
                <a:spLocks noChangeArrowheads="1"/>
              </p:cNvSpPr>
              <p:nvPr/>
            </p:nvSpPr>
            <p:spPr bwMode="auto">
              <a:xfrm>
                <a:off x="2034" y="214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(59,69)</a:t>
                </a:r>
              </a:p>
            </p:txBody>
          </p:sp>
          <p:sp>
            <p:nvSpPr>
              <p:cNvPr id="49343" name="Rectangle 191"/>
              <p:cNvSpPr>
                <a:spLocks noChangeArrowheads="1"/>
              </p:cNvSpPr>
              <p:nvPr/>
            </p:nvSpPr>
            <p:spPr bwMode="auto">
              <a:xfrm>
                <a:off x="2560" y="214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64.0</a:t>
                </a:r>
              </a:p>
            </p:txBody>
          </p:sp>
          <p:sp>
            <p:nvSpPr>
              <p:cNvPr id="49344" name="Rectangle 192"/>
              <p:cNvSpPr>
                <a:spLocks noChangeArrowheads="1"/>
              </p:cNvSpPr>
              <p:nvPr/>
            </p:nvSpPr>
            <p:spPr bwMode="auto">
              <a:xfrm>
                <a:off x="2973" y="2149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39</a:t>
                </a:r>
              </a:p>
            </p:txBody>
          </p:sp>
          <p:sp>
            <p:nvSpPr>
              <p:cNvPr id="49345" name="Rectangle 193"/>
              <p:cNvSpPr>
                <a:spLocks noChangeArrowheads="1"/>
              </p:cNvSpPr>
              <p:nvPr/>
            </p:nvSpPr>
            <p:spPr bwMode="auto">
              <a:xfrm>
                <a:off x="3318" y="214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(64,69)</a:t>
                </a:r>
              </a:p>
            </p:txBody>
          </p:sp>
          <p:sp>
            <p:nvSpPr>
              <p:cNvPr id="49346" name="Rectangle 194"/>
              <p:cNvSpPr>
                <a:spLocks noChangeArrowheads="1"/>
              </p:cNvSpPr>
              <p:nvPr/>
            </p:nvSpPr>
            <p:spPr bwMode="auto">
              <a:xfrm>
                <a:off x="3837" y="214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66.5</a:t>
                </a:r>
              </a:p>
            </p:txBody>
          </p:sp>
          <p:sp>
            <p:nvSpPr>
              <p:cNvPr id="49347" name="Rectangle 195"/>
              <p:cNvSpPr>
                <a:spLocks noChangeArrowheads="1"/>
              </p:cNvSpPr>
              <p:nvPr/>
            </p:nvSpPr>
            <p:spPr bwMode="auto">
              <a:xfrm>
                <a:off x="4256" y="2149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55</a:t>
                </a:r>
              </a:p>
            </p:txBody>
          </p:sp>
          <p:sp>
            <p:nvSpPr>
              <p:cNvPr id="49348" name="Rectangle 196"/>
              <p:cNvSpPr>
                <a:spLocks noChangeArrowheads="1"/>
              </p:cNvSpPr>
              <p:nvPr/>
            </p:nvSpPr>
            <p:spPr bwMode="auto">
              <a:xfrm>
                <a:off x="4599" y="2149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(69,69)</a:t>
                </a:r>
              </a:p>
            </p:txBody>
          </p:sp>
          <p:sp>
            <p:nvSpPr>
              <p:cNvPr id="49349" name="Rectangle 197"/>
              <p:cNvSpPr>
                <a:spLocks noChangeArrowheads="1"/>
              </p:cNvSpPr>
              <p:nvPr/>
            </p:nvSpPr>
            <p:spPr bwMode="auto">
              <a:xfrm>
                <a:off x="5173" y="2149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69.0</a:t>
                </a:r>
              </a:p>
            </p:txBody>
          </p:sp>
          <p:sp>
            <p:nvSpPr>
              <p:cNvPr id="49350" name="Rectangle 198"/>
              <p:cNvSpPr>
                <a:spLocks noChangeArrowheads="1"/>
              </p:cNvSpPr>
              <p:nvPr/>
            </p:nvSpPr>
            <p:spPr bwMode="auto">
              <a:xfrm>
                <a:off x="485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1" name="Rectangle 199"/>
              <p:cNvSpPr>
                <a:spLocks noChangeArrowheads="1"/>
              </p:cNvSpPr>
              <p:nvPr/>
            </p:nvSpPr>
            <p:spPr bwMode="auto">
              <a:xfrm>
                <a:off x="502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2" name="Rectangle 200"/>
              <p:cNvSpPr>
                <a:spLocks noChangeArrowheads="1"/>
              </p:cNvSpPr>
              <p:nvPr/>
            </p:nvSpPr>
            <p:spPr bwMode="auto">
              <a:xfrm>
                <a:off x="1727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3" name="Rectangle 201"/>
              <p:cNvSpPr>
                <a:spLocks noChangeArrowheads="1"/>
              </p:cNvSpPr>
              <p:nvPr/>
            </p:nvSpPr>
            <p:spPr bwMode="auto">
              <a:xfrm>
                <a:off x="1744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4" name="Rectangle 202"/>
              <p:cNvSpPr>
                <a:spLocks noChangeArrowheads="1"/>
              </p:cNvSpPr>
              <p:nvPr/>
            </p:nvSpPr>
            <p:spPr bwMode="auto">
              <a:xfrm>
                <a:off x="2858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5" name="Rectangle 203"/>
              <p:cNvSpPr>
                <a:spLocks noChangeArrowheads="1"/>
              </p:cNvSpPr>
              <p:nvPr/>
            </p:nvSpPr>
            <p:spPr bwMode="auto">
              <a:xfrm>
                <a:off x="2875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6" name="Rectangle 204"/>
              <p:cNvSpPr>
                <a:spLocks noChangeArrowheads="1"/>
              </p:cNvSpPr>
              <p:nvPr/>
            </p:nvSpPr>
            <p:spPr bwMode="auto">
              <a:xfrm>
                <a:off x="4134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7" name="Rectangle 205"/>
              <p:cNvSpPr>
                <a:spLocks noChangeArrowheads="1"/>
              </p:cNvSpPr>
              <p:nvPr/>
            </p:nvSpPr>
            <p:spPr bwMode="auto">
              <a:xfrm>
                <a:off x="4152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8" name="Rectangle 206"/>
              <p:cNvSpPr>
                <a:spLocks noChangeArrowheads="1"/>
              </p:cNvSpPr>
              <p:nvPr/>
            </p:nvSpPr>
            <p:spPr bwMode="auto">
              <a:xfrm>
                <a:off x="5470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9" name="Rectangle 207"/>
              <p:cNvSpPr>
                <a:spLocks noChangeArrowheads="1"/>
              </p:cNvSpPr>
              <p:nvPr/>
            </p:nvSpPr>
            <p:spPr bwMode="auto">
              <a:xfrm>
                <a:off x="5488" y="217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0" name="Rectangle 208"/>
              <p:cNvSpPr>
                <a:spLocks noChangeArrowheads="1"/>
              </p:cNvSpPr>
              <p:nvPr/>
            </p:nvSpPr>
            <p:spPr bwMode="auto">
              <a:xfrm>
                <a:off x="689" y="2296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49361" name="Rectangle 209"/>
              <p:cNvSpPr>
                <a:spLocks noChangeArrowheads="1"/>
              </p:cNvSpPr>
              <p:nvPr/>
            </p:nvSpPr>
            <p:spPr bwMode="auto">
              <a:xfrm>
                <a:off x="914" y="2296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(54,70)</a:t>
                </a:r>
              </a:p>
            </p:txBody>
          </p:sp>
          <p:sp>
            <p:nvSpPr>
              <p:cNvPr id="49362" name="Rectangle 210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62.0</a:t>
                </a:r>
              </a:p>
            </p:txBody>
          </p:sp>
          <p:sp>
            <p:nvSpPr>
              <p:cNvPr id="49363" name="Rectangle 211"/>
              <p:cNvSpPr>
                <a:spLocks noChangeArrowheads="1"/>
              </p:cNvSpPr>
              <p:nvPr/>
            </p:nvSpPr>
            <p:spPr bwMode="auto">
              <a:xfrm>
                <a:off x="1797" y="2296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24</a:t>
                </a:r>
              </a:p>
            </p:txBody>
          </p:sp>
          <p:sp>
            <p:nvSpPr>
              <p:cNvPr id="49364" name="Rectangle 212"/>
              <p:cNvSpPr>
                <a:spLocks noChangeArrowheads="1"/>
              </p:cNvSpPr>
              <p:nvPr/>
            </p:nvSpPr>
            <p:spPr bwMode="auto">
              <a:xfrm>
                <a:off x="2034" y="2296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(59,70)</a:t>
                </a:r>
              </a:p>
            </p:txBody>
          </p:sp>
          <p:sp>
            <p:nvSpPr>
              <p:cNvPr id="49365" name="Rectangle 213"/>
              <p:cNvSpPr>
                <a:spLocks noChangeArrowheads="1"/>
              </p:cNvSpPr>
              <p:nvPr/>
            </p:nvSpPr>
            <p:spPr bwMode="auto">
              <a:xfrm>
                <a:off x="2560" y="2296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64.5</a:t>
                </a:r>
              </a:p>
            </p:txBody>
          </p:sp>
          <p:sp>
            <p:nvSpPr>
              <p:cNvPr id="49366" name="Rectangle 214"/>
              <p:cNvSpPr>
                <a:spLocks noChangeArrowheads="1"/>
              </p:cNvSpPr>
              <p:nvPr/>
            </p:nvSpPr>
            <p:spPr bwMode="auto">
              <a:xfrm>
                <a:off x="2973" y="2296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40</a:t>
                </a:r>
              </a:p>
            </p:txBody>
          </p:sp>
          <p:sp>
            <p:nvSpPr>
              <p:cNvPr id="49367" name="Rectangle 215"/>
              <p:cNvSpPr>
                <a:spLocks noChangeArrowheads="1"/>
              </p:cNvSpPr>
              <p:nvPr/>
            </p:nvSpPr>
            <p:spPr bwMode="auto">
              <a:xfrm>
                <a:off x="3318" y="2296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(64,70)</a:t>
                </a:r>
              </a:p>
            </p:txBody>
          </p:sp>
          <p:sp>
            <p:nvSpPr>
              <p:cNvPr id="49368" name="Rectangle 216"/>
              <p:cNvSpPr>
                <a:spLocks noChangeArrowheads="1"/>
              </p:cNvSpPr>
              <p:nvPr/>
            </p:nvSpPr>
            <p:spPr bwMode="auto">
              <a:xfrm>
                <a:off x="3837" y="2296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67.0</a:t>
                </a:r>
              </a:p>
            </p:txBody>
          </p:sp>
          <p:sp>
            <p:nvSpPr>
              <p:cNvPr id="49369" name="Rectangle 217"/>
              <p:cNvSpPr>
                <a:spLocks noChangeArrowheads="1"/>
              </p:cNvSpPr>
              <p:nvPr/>
            </p:nvSpPr>
            <p:spPr bwMode="auto">
              <a:xfrm>
                <a:off x="4256" y="2296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56</a:t>
                </a:r>
              </a:p>
            </p:txBody>
          </p:sp>
          <p:sp>
            <p:nvSpPr>
              <p:cNvPr id="49370" name="Rectangle 218"/>
              <p:cNvSpPr>
                <a:spLocks noChangeArrowheads="1"/>
              </p:cNvSpPr>
              <p:nvPr/>
            </p:nvSpPr>
            <p:spPr bwMode="auto">
              <a:xfrm>
                <a:off x="4599" y="2296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(69,70)</a:t>
                </a:r>
              </a:p>
            </p:txBody>
          </p:sp>
          <p:sp>
            <p:nvSpPr>
              <p:cNvPr id="49371" name="Rectangle 219"/>
              <p:cNvSpPr>
                <a:spLocks noChangeArrowheads="1"/>
              </p:cNvSpPr>
              <p:nvPr/>
            </p:nvSpPr>
            <p:spPr bwMode="auto">
              <a:xfrm>
                <a:off x="5173" y="2296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69.5</a:t>
                </a:r>
              </a:p>
            </p:txBody>
          </p:sp>
          <p:sp>
            <p:nvSpPr>
              <p:cNvPr id="49372" name="Rectangle 220"/>
              <p:cNvSpPr>
                <a:spLocks noChangeArrowheads="1"/>
              </p:cNvSpPr>
              <p:nvPr/>
            </p:nvSpPr>
            <p:spPr bwMode="auto">
              <a:xfrm>
                <a:off x="485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3" name="Rectangle 221"/>
              <p:cNvSpPr>
                <a:spLocks noChangeArrowheads="1"/>
              </p:cNvSpPr>
              <p:nvPr/>
            </p:nvSpPr>
            <p:spPr bwMode="auto">
              <a:xfrm>
                <a:off x="502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4" name="Rectangle 222"/>
              <p:cNvSpPr>
                <a:spLocks noChangeArrowheads="1"/>
              </p:cNvSpPr>
              <p:nvPr/>
            </p:nvSpPr>
            <p:spPr bwMode="auto">
              <a:xfrm>
                <a:off x="1727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5" name="Rectangle 223"/>
              <p:cNvSpPr>
                <a:spLocks noChangeArrowheads="1"/>
              </p:cNvSpPr>
              <p:nvPr/>
            </p:nvSpPr>
            <p:spPr bwMode="auto">
              <a:xfrm>
                <a:off x="1744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6" name="Rectangle 224"/>
              <p:cNvSpPr>
                <a:spLocks noChangeArrowheads="1"/>
              </p:cNvSpPr>
              <p:nvPr/>
            </p:nvSpPr>
            <p:spPr bwMode="auto">
              <a:xfrm>
                <a:off x="2858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7" name="Rectangle 225"/>
              <p:cNvSpPr>
                <a:spLocks noChangeArrowheads="1"/>
              </p:cNvSpPr>
              <p:nvPr/>
            </p:nvSpPr>
            <p:spPr bwMode="auto">
              <a:xfrm>
                <a:off x="2875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8" name="Rectangle 226"/>
              <p:cNvSpPr>
                <a:spLocks noChangeArrowheads="1"/>
              </p:cNvSpPr>
              <p:nvPr/>
            </p:nvSpPr>
            <p:spPr bwMode="auto">
              <a:xfrm>
                <a:off x="4134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9" name="Rectangle 227"/>
              <p:cNvSpPr>
                <a:spLocks noChangeArrowheads="1"/>
              </p:cNvSpPr>
              <p:nvPr/>
            </p:nvSpPr>
            <p:spPr bwMode="auto">
              <a:xfrm>
                <a:off x="4152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80" name="Rectangle 228"/>
              <p:cNvSpPr>
                <a:spLocks noChangeArrowheads="1"/>
              </p:cNvSpPr>
              <p:nvPr/>
            </p:nvSpPr>
            <p:spPr bwMode="auto">
              <a:xfrm>
                <a:off x="5470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81" name="Rectangle 229"/>
              <p:cNvSpPr>
                <a:spLocks noChangeArrowheads="1"/>
              </p:cNvSpPr>
              <p:nvPr/>
            </p:nvSpPr>
            <p:spPr bwMode="auto">
              <a:xfrm>
                <a:off x="5488" y="2319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82" name="Rectangle 230"/>
              <p:cNvSpPr>
                <a:spLocks noChangeArrowheads="1"/>
              </p:cNvSpPr>
              <p:nvPr/>
            </p:nvSpPr>
            <p:spPr bwMode="auto">
              <a:xfrm>
                <a:off x="689" y="2444"/>
                <a:ext cx="17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49383" name="Rectangle 231"/>
              <p:cNvSpPr>
                <a:spLocks noChangeArrowheads="1"/>
              </p:cNvSpPr>
              <p:nvPr/>
            </p:nvSpPr>
            <p:spPr bwMode="auto">
              <a:xfrm>
                <a:off x="914" y="244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(55,54)</a:t>
                </a:r>
              </a:p>
            </p:txBody>
          </p:sp>
          <p:sp>
            <p:nvSpPr>
              <p:cNvPr id="49384" name="Rectangle 232"/>
              <p:cNvSpPr>
                <a:spLocks noChangeArrowheads="1"/>
              </p:cNvSpPr>
              <p:nvPr/>
            </p:nvSpPr>
            <p:spPr bwMode="auto">
              <a:xfrm>
                <a:off x="1429" y="244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54.5</a:t>
                </a:r>
              </a:p>
            </p:txBody>
          </p:sp>
          <p:sp>
            <p:nvSpPr>
              <p:cNvPr id="49385" name="Rectangle 233"/>
              <p:cNvSpPr>
                <a:spLocks noChangeArrowheads="1"/>
              </p:cNvSpPr>
              <p:nvPr/>
            </p:nvSpPr>
            <p:spPr bwMode="auto">
              <a:xfrm>
                <a:off x="1797" y="2444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25</a:t>
                </a:r>
              </a:p>
            </p:txBody>
          </p:sp>
          <p:sp>
            <p:nvSpPr>
              <p:cNvPr id="49386" name="Rectangle 234"/>
              <p:cNvSpPr>
                <a:spLocks noChangeArrowheads="1"/>
              </p:cNvSpPr>
              <p:nvPr/>
            </p:nvSpPr>
            <p:spPr bwMode="auto">
              <a:xfrm>
                <a:off x="2034" y="244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(63,54)</a:t>
                </a:r>
              </a:p>
            </p:txBody>
          </p:sp>
          <p:sp>
            <p:nvSpPr>
              <p:cNvPr id="49387" name="Rectangle 235"/>
              <p:cNvSpPr>
                <a:spLocks noChangeArrowheads="1"/>
              </p:cNvSpPr>
              <p:nvPr/>
            </p:nvSpPr>
            <p:spPr bwMode="auto">
              <a:xfrm>
                <a:off x="2560" y="244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58.5</a:t>
                </a:r>
              </a:p>
            </p:txBody>
          </p:sp>
          <p:sp>
            <p:nvSpPr>
              <p:cNvPr id="49388" name="Rectangle 236"/>
              <p:cNvSpPr>
                <a:spLocks noChangeArrowheads="1"/>
              </p:cNvSpPr>
              <p:nvPr/>
            </p:nvSpPr>
            <p:spPr bwMode="auto">
              <a:xfrm>
                <a:off x="2973" y="2444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41</a:t>
                </a:r>
              </a:p>
            </p:txBody>
          </p:sp>
          <p:sp>
            <p:nvSpPr>
              <p:cNvPr id="49389" name="Rectangle 237"/>
              <p:cNvSpPr>
                <a:spLocks noChangeArrowheads="1"/>
              </p:cNvSpPr>
              <p:nvPr/>
            </p:nvSpPr>
            <p:spPr bwMode="auto">
              <a:xfrm>
                <a:off x="3318" y="244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(68,54)</a:t>
                </a:r>
              </a:p>
            </p:txBody>
          </p:sp>
          <p:sp>
            <p:nvSpPr>
              <p:cNvPr id="49390" name="Rectangle 238"/>
              <p:cNvSpPr>
                <a:spLocks noChangeArrowheads="1"/>
              </p:cNvSpPr>
              <p:nvPr/>
            </p:nvSpPr>
            <p:spPr bwMode="auto">
              <a:xfrm>
                <a:off x="3837" y="244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61.0</a:t>
                </a:r>
              </a:p>
            </p:txBody>
          </p:sp>
          <p:sp>
            <p:nvSpPr>
              <p:cNvPr id="49391" name="Rectangle 239"/>
              <p:cNvSpPr>
                <a:spLocks noChangeArrowheads="1"/>
              </p:cNvSpPr>
              <p:nvPr/>
            </p:nvSpPr>
            <p:spPr bwMode="auto">
              <a:xfrm>
                <a:off x="4256" y="2444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57</a:t>
                </a:r>
              </a:p>
            </p:txBody>
          </p:sp>
          <p:sp>
            <p:nvSpPr>
              <p:cNvPr id="49392" name="Rectangle 240"/>
              <p:cNvSpPr>
                <a:spLocks noChangeArrowheads="1"/>
              </p:cNvSpPr>
              <p:nvPr/>
            </p:nvSpPr>
            <p:spPr bwMode="auto">
              <a:xfrm>
                <a:off x="4599" y="244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(70,54)</a:t>
                </a:r>
              </a:p>
            </p:txBody>
          </p:sp>
          <p:sp>
            <p:nvSpPr>
              <p:cNvPr id="49393" name="Rectangle 241"/>
              <p:cNvSpPr>
                <a:spLocks noChangeArrowheads="1"/>
              </p:cNvSpPr>
              <p:nvPr/>
            </p:nvSpPr>
            <p:spPr bwMode="auto">
              <a:xfrm>
                <a:off x="5173" y="244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62.0</a:t>
                </a:r>
              </a:p>
            </p:txBody>
          </p:sp>
          <p:sp>
            <p:nvSpPr>
              <p:cNvPr id="49394" name="Rectangle 242"/>
              <p:cNvSpPr>
                <a:spLocks noChangeArrowheads="1"/>
              </p:cNvSpPr>
              <p:nvPr/>
            </p:nvSpPr>
            <p:spPr bwMode="auto">
              <a:xfrm>
                <a:off x="485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95" name="Rectangle 243"/>
              <p:cNvSpPr>
                <a:spLocks noChangeArrowheads="1"/>
              </p:cNvSpPr>
              <p:nvPr/>
            </p:nvSpPr>
            <p:spPr bwMode="auto">
              <a:xfrm>
                <a:off x="502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96" name="Rectangle 244"/>
              <p:cNvSpPr>
                <a:spLocks noChangeArrowheads="1"/>
              </p:cNvSpPr>
              <p:nvPr/>
            </p:nvSpPr>
            <p:spPr bwMode="auto">
              <a:xfrm>
                <a:off x="1727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97" name="Rectangle 245"/>
              <p:cNvSpPr>
                <a:spLocks noChangeArrowheads="1"/>
              </p:cNvSpPr>
              <p:nvPr/>
            </p:nvSpPr>
            <p:spPr bwMode="auto">
              <a:xfrm>
                <a:off x="1744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98" name="Rectangle 246"/>
              <p:cNvSpPr>
                <a:spLocks noChangeArrowheads="1"/>
              </p:cNvSpPr>
              <p:nvPr/>
            </p:nvSpPr>
            <p:spPr bwMode="auto">
              <a:xfrm>
                <a:off x="2858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99" name="Rectangle 247"/>
              <p:cNvSpPr>
                <a:spLocks noChangeArrowheads="1"/>
              </p:cNvSpPr>
              <p:nvPr/>
            </p:nvSpPr>
            <p:spPr bwMode="auto">
              <a:xfrm>
                <a:off x="2875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00" name="Rectangle 248"/>
              <p:cNvSpPr>
                <a:spLocks noChangeArrowheads="1"/>
              </p:cNvSpPr>
              <p:nvPr/>
            </p:nvSpPr>
            <p:spPr bwMode="auto">
              <a:xfrm>
                <a:off x="4134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01" name="Rectangle 249"/>
              <p:cNvSpPr>
                <a:spLocks noChangeArrowheads="1"/>
              </p:cNvSpPr>
              <p:nvPr/>
            </p:nvSpPr>
            <p:spPr bwMode="auto">
              <a:xfrm>
                <a:off x="4152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02" name="Rectangle 250"/>
              <p:cNvSpPr>
                <a:spLocks noChangeArrowheads="1"/>
              </p:cNvSpPr>
              <p:nvPr/>
            </p:nvSpPr>
            <p:spPr bwMode="auto">
              <a:xfrm>
                <a:off x="5470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03" name="Rectangle 251"/>
              <p:cNvSpPr>
                <a:spLocks noChangeArrowheads="1"/>
              </p:cNvSpPr>
              <p:nvPr/>
            </p:nvSpPr>
            <p:spPr bwMode="auto">
              <a:xfrm>
                <a:off x="5488" y="2467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04" name="Rectangle 252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10</a:t>
                </a:r>
              </a:p>
            </p:txBody>
          </p:sp>
          <p:sp>
            <p:nvSpPr>
              <p:cNvPr id="49405" name="Rectangle 253"/>
              <p:cNvSpPr>
                <a:spLocks noChangeArrowheads="1"/>
              </p:cNvSpPr>
              <p:nvPr/>
            </p:nvSpPr>
            <p:spPr bwMode="auto">
              <a:xfrm>
                <a:off x="914" y="259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(55,55)</a:t>
                </a:r>
              </a:p>
            </p:txBody>
          </p:sp>
          <p:sp>
            <p:nvSpPr>
              <p:cNvPr id="49406" name="Rectangle 254"/>
              <p:cNvSpPr>
                <a:spLocks noChangeArrowheads="1"/>
              </p:cNvSpPr>
              <p:nvPr/>
            </p:nvSpPr>
            <p:spPr bwMode="auto">
              <a:xfrm>
                <a:off x="1429" y="259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55.0</a:t>
                </a:r>
              </a:p>
            </p:txBody>
          </p:sp>
          <p:sp>
            <p:nvSpPr>
              <p:cNvPr id="49407" name="Rectangle 255"/>
              <p:cNvSpPr>
                <a:spLocks noChangeArrowheads="1"/>
              </p:cNvSpPr>
              <p:nvPr/>
            </p:nvSpPr>
            <p:spPr bwMode="auto">
              <a:xfrm>
                <a:off x="1797" y="259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26</a:t>
                </a:r>
              </a:p>
            </p:txBody>
          </p:sp>
          <p:sp>
            <p:nvSpPr>
              <p:cNvPr id="49408" name="Rectangle 256"/>
              <p:cNvSpPr>
                <a:spLocks noChangeArrowheads="1"/>
              </p:cNvSpPr>
              <p:nvPr/>
            </p:nvSpPr>
            <p:spPr bwMode="auto">
              <a:xfrm>
                <a:off x="2034" y="259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(63,55)</a:t>
                </a:r>
              </a:p>
            </p:txBody>
          </p:sp>
          <p:sp>
            <p:nvSpPr>
              <p:cNvPr id="49409" name="Rectangle 257"/>
              <p:cNvSpPr>
                <a:spLocks noChangeArrowheads="1"/>
              </p:cNvSpPr>
              <p:nvPr/>
            </p:nvSpPr>
            <p:spPr bwMode="auto">
              <a:xfrm>
                <a:off x="2560" y="259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59.0</a:t>
                </a:r>
              </a:p>
            </p:txBody>
          </p:sp>
          <p:sp>
            <p:nvSpPr>
              <p:cNvPr id="49410" name="Rectangle 258"/>
              <p:cNvSpPr>
                <a:spLocks noChangeArrowheads="1"/>
              </p:cNvSpPr>
              <p:nvPr/>
            </p:nvSpPr>
            <p:spPr bwMode="auto">
              <a:xfrm>
                <a:off x="2973" y="259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42</a:t>
                </a:r>
              </a:p>
            </p:txBody>
          </p:sp>
          <p:sp>
            <p:nvSpPr>
              <p:cNvPr id="49411" name="Rectangle 259"/>
              <p:cNvSpPr>
                <a:spLocks noChangeArrowheads="1"/>
              </p:cNvSpPr>
              <p:nvPr/>
            </p:nvSpPr>
            <p:spPr bwMode="auto">
              <a:xfrm>
                <a:off x="3318" y="259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(68,55)</a:t>
                </a:r>
              </a:p>
            </p:txBody>
          </p:sp>
          <p:sp>
            <p:nvSpPr>
              <p:cNvPr id="49412" name="Rectangle 260"/>
              <p:cNvSpPr>
                <a:spLocks noChangeArrowheads="1"/>
              </p:cNvSpPr>
              <p:nvPr/>
            </p:nvSpPr>
            <p:spPr bwMode="auto">
              <a:xfrm>
                <a:off x="3837" y="259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61.5</a:t>
                </a:r>
              </a:p>
            </p:txBody>
          </p:sp>
          <p:sp>
            <p:nvSpPr>
              <p:cNvPr id="49413" name="Rectangle 261"/>
              <p:cNvSpPr>
                <a:spLocks noChangeArrowheads="1"/>
              </p:cNvSpPr>
              <p:nvPr/>
            </p:nvSpPr>
            <p:spPr bwMode="auto">
              <a:xfrm>
                <a:off x="4256" y="259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58</a:t>
                </a:r>
              </a:p>
            </p:txBody>
          </p:sp>
          <p:sp>
            <p:nvSpPr>
              <p:cNvPr id="49414" name="Rectangle 262"/>
              <p:cNvSpPr>
                <a:spLocks noChangeArrowheads="1"/>
              </p:cNvSpPr>
              <p:nvPr/>
            </p:nvSpPr>
            <p:spPr bwMode="auto">
              <a:xfrm>
                <a:off x="4599" y="259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(70,55)</a:t>
                </a:r>
              </a:p>
            </p:txBody>
          </p:sp>
          <p:sp>
            <p:nvSpPr>
              <p:cNvPr id="49415" name="Rectangle 263"/>
              <p:cNvSpPr>
                <a:spLocks noChangeArrowheads="1"/>
              </p:cNvSpPr>
              <p:nvPr/>
            </p:nvSpPr>
            <p:spPr bwMode="auto">
              <a:xfrm>
                <a:off x="5173" y="259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62.5</a:t>
                </a:r>
              </a:p>
            </p:txBody>
          </p:sp>
          <p:sp>
            <p:nvSpPr>
              <p:cNvPr id="49416" name="Rectangle 264"/>
              <p:cNvSpPr>
                <a:spLocks noChangeArrowheads="1"/>
              </p:cNvSpPr>
              <p:nvPr/>
            </p:nvSpPr>
            <p:spPr bwMode="auto">
              <a:xfrm>
                <a:off x="485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17" name="Rectangle 265"/>
              <p:cNvSpPr>
                <a:spLocks noChangeArrowheads="1"/>
              </p:cNvSpPr>
              <p:nvPr/>
            </p:nvSpPr>
            <p:spPr bwMode="auto">
              <a:xfrm>
                <a:off x="502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18" name="Rectangle 266"/>
              <p:cNvSpPr>
                <a:spLocks noChangeArrowheads="1"/>
              </p:cNvSpPr>
              <p:nvPr/>
            </p:nvSpPr>
            <p:spPr bwMode="auto">
              <a:xfrm>
                <a:off x="1727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19" name="Rectangle 267"/>
              <p:cNvSpPr>
                <a:spLocks noChangeArrowheads="1"/>
              </p:cNvSpPr>
              <p:nvPr/>
            </p:nvSpPr>
            <p:spPr bwMode="auto">
              <a:xfrm>
                <a:off x="1744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0" name="Rectangle 268"/>
              <p:cNvSpPr>
                <a:spLocks noChangeArrowheads="1"/>
              </p:cNvSpPr>
              <p:nvPr/>
            </p:nvSpPr>
            <p:spPr bwMode="auto">
              <a:xfrm>
                <a:off x="2858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1" name="Rectangle 269"/>
              <p:cNvSpPr>
                <a:spLocks noChangeArrowheads="1"/>
              </p:cNvSpPr>
              <p:nvPr/>
            </p:nvSpPr>
            <p:spPr bwMode="auto">
              <a:xfrm>
                <a:off x="2875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2" name="Rectangle 270"/>
              <p:cNvSpPr>
                <a:spLocks noChangeArrowheads="1"/>
              </p:cNvSpPr>
              <p:nvPr/>
            </p:nvSpPr>
            <p:spPr bwMode="auto">
              <a:xfrm>
                <a:off x="4134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3" name="Rectangle 271"/>
              <p:cNvSpPr>
                <a:spLocks noChangeArrowheads="1"/>
              </p:cNvSpPr>
              <p:nvPr/>
            </p:nvSpPr>
            <p:spPr bwMode="auto">
              <a:xfrm>
                <a:off x="4152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4" name="Rectangle 272"/>
              <p:cNvSpPr>
                <a:spLocks noChangeArrowheads="1"/>
              </p:cNvSpPr>
              <p:nvPr/>
            </p:nvSpPr>
            <p:spPr bwMode="auto">
              <a:xfrm>
                <a:off x="5470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5" name="Rectangle 273"/>
              <p:cNvSpPr>
                <a:spLocks noChangeArrowheads="1"/>
              </p:cNvSpPr>
              <p:nvPr/>
            </p:nvSpPr>
            <p:spPr bwMode="auto">
              <a:xfrm>
                <a:off x="5488" y="2615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6" name="Rectangle 274"/>
              <p:cNvSpPr>
                <a:spLocks noChangeArrowheads="1"/>
              </p:cNvSpPr>
              <p:nvPr/>
            </p:nvSpPr>
            <p:spPr bwMode="auto">
              <a:xfrm>
                <a:off x="624" y="274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11</a:t>
                </a:r>
              </a:p>
            </p:txBody>
          </p:sp>
          <p:sp>
            <p:nvSpPr>
              <p:cNvPr id="49427" name="Rectangle 275"/>
              <p:cNvSpPr>
                <a:spLocks noChangeArrowheads="1"/>
              </p:cNvSpPr>
              <p:nvPr/>
            </p:nvSpPr>
            <p:spPr bwMode="auto">
              <a:xfrm>
                <a:off x="914" y="274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(55,59)</a:t>
                </a:r>
              </a:p>
            </p:txBody>
          </p:sp>
          <p:sp>
            <p:nvSpPr>
              <p:cNvPr id="49428" name="Rectangle 276"/>
              <p:cNvSpPr>
                <a:spLocks noChangeArrowheads="1"/>
              </p:cNvSpPr>
              <p:nvPr/>
            </p:nvSpPr>
            <p:spPr bwMode="auto">
              <a:xfrm>
                <a:off x="1429" y="274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57.0</a:t>
                </a:r>
              </a:p>
            </p:txBody>
          </p:sp>
          <p:sp>
            <p:nvSpPr>
              <p:cNvPr id="49429" name="Rectangle 277"/>
              <p:cNvSpPr>
                <a:spLocks noChangeArrowheads="1"/>
              </p:cNvSpPr>
              <p:nvPr/>
            </p:nvSpPr>
            <p:spPr bwMode="auto">
              <a:xfrm>
                <a:off x="1797" y="274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27</a:t>
                </a:r>
              </a:p>
            </p:txBody>
          </p:sp>
          <p:sp>
            <p:nvSpPr>
              <p:cNvPr id="49430" name="Rectangle 278"/>
              <p:cNvSpPr>
                <a:spLocks noChangeArrowheads="1"/>
              </p:cNvSpPr>
              <p:nvPr/>
            </p:nvSpPr>
            <p:spPr bwMode="auto">
              <a:xfrm>
                <a:off x="2034" y="274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(63,59)</a:t>
                </a:r>
              </a:p>
            </p:txBody>
          </p:sp>
          <p:sp>
            <p:nvSpPr>
              <p:cNvPr id="49431" name="Rectangle 279"/>
              <p:cNvSpPr>
                <a:spLocks noChangeArrowheads="1"/>
              </p:cNvSpPr>
              <p:nvPr/>
            </p:nvSpPr>
            <p:spPr bwMode="auto">
              <a:xfrm>
                <a:off x="2560" y="274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61.0</a:t>
                </a:r>
              </a:p>
            </p:txBody>
          </p:sp>
          <p:sp>
            <p:nvSpPr>
              <p:cNvPr id="49432" name="Rectangle 280"/>
              <p:cNvSpPr>
                <a:spLocks noChangeArrowheads="1"/>
              </p:cNvSpPr>
              <p:nvPr/>
            </p:nvSpPr>
            <p:spPr bwMode="auto">
              <a:xfrm>
                <a:off x="2973" y="274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43</a:t>
                </a:r>
              </a:p>
            </p:txBody>
          </p:sp>
          <p:sp>
            <p:nvSpPr>
              <p:cNvPr id="49433" name="Rectangle 281"/>
              <p:cNvSpPr>
                <a:spLocks noChangeArrowheads="1"/>
              </p:cNvSpPr>
              <p:nvPr/>
            </p:nvSpPr>
            <p:spPr bwMode="auto">
              <a:xfrm>
                <a:off x="3318" y="274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(68,59)</a:t>
                </a:r>
              </a:p>
            </p:txBody>
          </p:sp>
          <p:sp>
            <p:nvSpPr>
              <p:cNvPr id="49434" name="Rectangle 282"/>
              <p:cNvSpPr>
                <a:spLocks noChangeArrowheads="1"/>
              </p:cNvSpPr>
              <p:nvPr/>
            </p:nvSpPr>
            <p:spPr bwMode="auto">
              <a:xfrm>
                <a:off x="3837" y="274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63.5</a:t>
                </a:r>
              </a:p>
            </p:txBody>
          </p:sp>
          <p:sp>
            <p:nvSpPr>
              <p:cNvPr id="49435" name="Rectangle 283"/>
              <p:cNvSpPr>
                <a:spLocks noChangeArrowheads="1"/>
              </p:cNvSpPr>
              <p:nvPr/>
            </p:nvSpPr>
            <p:spPr bwMode="auto">
              <a:xfrm>
                <a:off x="4256" y="274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59</a:t>
                </a:r>
              </a:p>
            </p:txBody>
          </p:sp>
          <p:sp>
            <p:nvSpPr>
              <p:cNvPr id="49436" name="Rectangle 284"/>
              <p:cNvSpPr>
                <a:spLocks noChangeArrowheads="1"/>
              </p:cNvSpPr>
              <p:nvPr/>
            </p:nvSpPr>
            <p:spPr bwMode="auto">
              <a:xfrm>
                <a:off x="4599" y="274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(70,59)</a:t>
                </a:r>
              </a:p>
            </p:txBody>
          </p:sp>
          <p:sp>
            <p:nvSpPr>
              <p:cNvPr id="49437" name="Rectangle 285"/>
              <p:cNvSpPr>
                <a:spLocks noChangeArrowheads="1"/>
              </p:cNvSpPr>
              <p:nvPr/>
            </p:nvSpPr>
            <p:spPr bwMode="auto">
              <a:xfrm>
                <a:off x="5173" y="274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64.5</a:t>
                </a:r>
              </a:p>
            </p:txBody>
          </p:sp>
          <p:sp>
            <p:nvSpPr>
              <p:cNvPr id="49438" name="Rectangle 286"/>
              <p:cNvSpPr>
                <a:spLocks noChangeArrowheads="1"/>
              </p:cNvSpPr>
              <p:nvPr/>
            </p:nvSpPr>
            <p:spPr bwMode="auto">
              <a:xfrm>
                <a:off x="485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9" name="Rectangle 287"/>
              <p:cNvSpPr>
                <a:spLocks noChangeArrowheads="1"/>
              </p:cNvSpPr>
              <p:nvPr/>
            </p:nvSpPr>
            <p:spPr bwMode="auto">
              <a:xfrm>
                <a:off x="502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0" name="Rectangle 288"/>
              <p:cNvSpPr>
                <a:spLocks noChangeArrowheads="1"/>
              </p:cNvSpPr>
              <p:nvPr/>
            </p:nvSpPr>
            <p:spPr bwMode="auto">
              <a:xfrm>
                <a:off x="1727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1" name="Rectangle 289"/>
              <p:cNvSpPr>
                <a:spLocks noChangeArrowheads="1"/>
              </p:cNvSpPr>
              <p:nvPr/>
            </p:nvSpPr>
            <p:spPr bwMode="auto">
              <a:xfrm>
                <a:off x="1744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2" name="Rectangle 290"/>
              <p:cNvSpPr>
                <a:spLocks noChangeArrowheads="1"/>
              </p:cNvSpPr>
              <p:nvPr/>
            </p:nvSpPr>
            <p:spPr bwMode="auto">
              <a:xfrm>
                <a:off x="2858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3" name="Rectangle 291"/>
              <p:cNvSpPr>
                <a:spLocks noChangeArrowheads="1"/>
              </p:cNvSpPr>
              <p:nvPr/>
            </p:nvSpPr>
            <p:spPr bwMode="auto">
              <a:xfrm>
                <a:off x="2875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4" name="Rectangle 292"/>
              <p:cNvSpPr>
                <a:spLocks noChangeArrowheads="1"/>
              </p:cNvSpPr>
              <p:nvPr/>
            </p:nvSpPr>
            <p:spPr bwMode="auto">
              <a:xfrm>
                <a:off x="4134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5" name="Rectangle 293"/>
              <p:cNvSpPr>
                <a:spLocks noChangeArrowheads="1"/>
              </p:cNvSpPr>
              <p:nvPr/>
            </p:nvSpPr>
            <p:spPr bwMode="auto">
              <a:xfrm>
                <a:off x="4152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6" name="Rectangle 294"/>
              <p:cNvSpPr>
                <a:spLocks noChangeArrowheads="1"/>
              </p:cNvSpPr>
              <p:nvPr/>
            </p:nvSpPr>
            <p:spPr bwMode="auto">
              <a:xfrm>
                <a:off x="5470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7" name="Rectangle 295"/>
              <p:cNvSpPr>
                <a:spLocks noChangeArrowheads="1"/>
              </p:cNvSpPr>
              <p:nvPr/>
            </p:nvSpPr>
            <p:spPr bwMode="auto">
              <a:xfrm>
                <a:off x="5488" y="2762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8" name="Rectangle 296"/>
              <p:cNvSpPr>
                <a:spLocks noChangeArrowheads="1"/>
              </p:cNvSpPr>
              <p:nvPr/>
            </p:nvSpPr>
            <p:spPr bwMode="auto">
              <a:xfrm>
                <a:off x="624" y="2888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12</a:t>
                </a:r>
              </a:p>
            </p:txBody>
          </p:sp>
          <p:sp>
            <p:nvSpPr>
              <p:cNvPr id="49449" name="Rectangle 297"/>
              <p:cNvSpPr>
                <a:spLocks noChangeArrowheads="1"/>
              </p:cNvSpPr>
              <p:nvPr/>
            </p:nvSpPr>
            <p:spPr bwMode="auto">
              <a:xfrm>
                <a:off x="914" y="2888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(55,63)</a:t>
                </a:r>
              </a:p>
            </p:txBody>
          </p:sp>
          <p:sp>
            <p:nvSpPr>
              <p:cNvPr id="49450" name="Rectangle 298"/>
              <p:cNvSpPr>
                <a:spLocks noChangeArrowheads="1"/>
              </p:cNvSpPr>
              <p:nvPr/>
            </p:nvSpPr>
            <p:spPr bwMode="auto">
              <a:xfrm>
                <a:off x="1429" y="2888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59.0</a:t>
                </a:r>
              </a:p>
            </p:txBody>
          </p:sp>
          <p:sp>
            <p:nvSpPr>
              <p:cNvPr id="49451" name="Rectangle 299"/>
              <p:cNvSpPr>
                <a:spLocks noChangeArrowheads="1"/>
              </p:cNvSpPr>
              <p:nvPr/>
            </p:nvSpPr>
            <p:spPr bwMode="auto">
              <a:xfrm>
                <a:off x="1797" y="2888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28</a:t>
                </a:r>
              </a:p>
            </p:txBody>
          </p:sp>
          <p:sp>
            <p:nvSpPr>
              <p:cNvPr id="49452" name="Rectangle 300"/>
              <p:cNvSpPr>
                <a:spLocks noChangeArrowheads="1"/>
              </p:cNvSpPr>
              <p:nvPr/>
            </p:nvSpPr>
            <p:spPr bwMode="auto">
              <a:xfrm>
                <a:off x="2034" y="2888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(63,63)</a:t>
                </a:r>
              </a:p>
            </p:txBody>
          </p:sp>
          <p:sp>
            <p:nvSpPr>
              <p:cNvPr id="49453" name="Rectangle 301"/>
              <p:cNvSpPr>
                <a:spLocks noChangeArrowheads="1"/>
              </p:cNvSpPr>
              <p:nvPr/>
            </p:nvSpPr>
            <p:spPr bwMode="auto">
              <a:xfrm>
                <a:off x="2560" y="2888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63.0</a:t>
                </a:r>
              </a:p>
            </p:txBody>
          </p:sp>
          <p:sp>
            <p:nvSpPr>
              <p:cNvPr id="49454" name="Rectangle 302"/>
              <p:cNvSpPr>
                <a:spLocks noChangeArrowheads="1"/>
              </p:cNvSpPr>
              <p:nvPr/>
            </p:nvSpPr>
            <p:spPr bwMode="auto">
              <a:xfrm>
                <a:off x="2973" y="2888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44</a:t>
                </a:r>
              </a:p>
            </p:txBody>
          </p:sp>
          <p:sp>
            <p:nvSpPr>
              <p:cNvPr id="49455" name="Rectangle 303"/>
              <p:cNvSpPr>
                <a:spLocks noChangeArrowheads="1"/>
              </p:cNvSpPr>
              <p:nvPr/>
            </p:nvSpPr>
            <p:spPr bwMode="auto">
              <a:xfrm>
                <a:off x="3318" y="2888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(68,63)</a:t>
                </a:r>
              </a:p>
            </p:txBody>
          </p:sp>
          <p:sp>
            <p:nvSpPr>
              <p:cNvPr id="49456" name="Rectangle 304"/>
              <p:cNvSpPr>
                <a:spLocks noChangeArrowheads="1"/>
              </p:cNvSpPr>
              <p:nvPr/>
            </p:nvSpPr>
            <p:spPr bwMode="auto">
              <a:xfrm>
                <a:off x="3837" y="2888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65.5</a:t>
                </a:r>
              </a:p>
            </p:txBody>
          </p:sp>
          <p:sp>
            <p:nvSpPr>
              <p:cNvPr id="49457" name="Rectangle 305"/>
              <p:cNvSpPr>
                <a:spLocks noChangeArrowheads="1"/>
              </p:cNvSpPr>
              <p:nvPr/>
            </p:nvSpPr>
            <p:spPr bwMode="auto">
              <a:xfrm>
                <a:off x="4256" y="2888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60</a:t>
                </a:r>
              </a:p>
            </p:txBody>
          </p:sp>
          <p:sp>
            <p:nvSpPr>
              <p:cNvPr id="49458" name="Rectangle 306"/>
              <p:cNvSpPr>
                <a:spLocks noChangeArrowheads="1"/>
              </p:cNvSpPr>
              <p:nvPr/>
            </p:nvSpPr>
            <p:spPr bwMode="auto">
              <a:xfrm>
                <a:off x="4599" y="2888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(70,63)</a:t>
                </a:r>
              </a:p>
            </p:txBody>
          </p:sp>
          <p:sp>
            <p:nvSpPr>
              <p:cNvPr id="49459" name="Rectangle 307"/>
              <p:cNvSpPr>
                <a:spLocks noChangeArrowheads="1"/>
              </p:cNvSpPr>
              <p:nvPr/>
            </p:nvSpPr>
            <p:spPr bwMode="auto">
              <a:xfrm>
                <a:off x="5173" y="2888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66.5</a:t>
                </a:r>
              </a:p>
            </p:txBody>
          </p:sp>
          <p:sp>
            <p:nvSpPr>
              <p:cNvPr id="49460" name="Rectangle 308"/>
              <p:cNvSpPr>
                <a:spLocks noChangeArrowheads="1"/>
              </p:cNvSpPr>
              <p:nvPr/>
            </p:nvSpPr>
            <p:spPr bwMode="auto">
              <a:xfrm>
                <a:off x="485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1" name="Rectangle 309"/>
              <p:cNvSpPr>
                <a:spLocks noChangeArrowheads="1"/>
              </p:cNvSpPr>
              <p:nvPr/>
            </p:nvSpPr>
            <p:spPr bwMode="auto">
              <a:xfrm>
                <a:off x="502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2" name="Rectangle 310"/>
              <p:cNvSpPr>
                <a:spLocks noChangeArrowheads="1"/>
              </p:cNvSpPr>
              <p:nvPr/>
            </p:nvSpPr>
            <p:spPr bwMode="auto">
              <a:xfrm>
                <a:off x="1727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3" name="Rectangle 311"/>
              <p:cNvSpPr>
                <a:spLocks noChangeArrowheads="1"/>
              </p:cNvSpPr>
              <p:nvPr/>
            </p:nvSpPr>
            <p:spPr bwMode="auto">
              <a:xfrm>
                <a:off x="1744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4" name="Rectangle 312"/>
              <p:cNvSpPr>
                <a:spLocks noChangeArrowheads="1"/>
              </p:cNvSpPr>
              <p:nvPr/>
            </p:nvSpPr>
            <p:spPr bwMode="auto">
              <a:xfrm>
                <a:off x="2858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5" name="Rectangle 313"/>
              <p:cNvSpPr>
                <a:spLocks noChangeArrowheads="1"/>
              </p:cNvSpPr>
              <p:nvPr/>
            </p:nvSpPr>
            <p:spPr bwMode="auto">
              <a:xfrm>
                <a:off x="2875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6" name="Rectangle 314"/>
              <p:cNvSpPr>
                <a:spLocks noChangeArrowheads="1"/>
              </p:cNvSpPr>
              <p:nvPr/>
            </p:nvSpPr>
            <p:spPr bwMode="auto">
              <a:xfrm>
                <a:off x="4134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7" name="Rectangle 315"/>
              <p:cNvSpPr>
                <a:spLocks noChangeArrowheads="1"/>
              </p:cNvSpPr>
              <p:nvPr/>
            </p:nvSpPr>
            <p:spPr bwMode="auto">
              <a:xfrm>
                <a:off x="4152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8" name="Rectangle 316"/>
              <p:cNvSpPr>
                <a:spLocks noChangeArrowheads="1"/>
              </p:cNvSpPr>
              <p:nvPr/>
            </p:nvSpPr>
            <p:spPr bwMode="auto">
              <a:xfrm>
                <a:off x="5470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9" name="Rectangle 317"/>
              <p:cNvSpPr>
                <a:spLocks noChangeArrowheads="1"/>
              </p:cNvSpPr>
              <p:nvPr/>
            </p:nvSpPr>
            <p:spPr bwMode="auto">
              <a:xfrm>
                <a:off x="5488" y="2910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0" name="Rectangle 318"/>
              <p:cNvSpPr>
                <a:spLocks noChangeArrowheads="1"/>
              </p:cNvSpPr>
              <p:nvPr/>
            </p:nvSpPr>
            <p:spPr bwMode="auto">
              <a:xfrm>
                <a:off x="624" y="3035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13</a:t>
                </a:r>
              </a:p>
            </p:txBody>
          </p:sp>
          <p:sp>
            <p:nvSpPr>
              <p:cNvPr id="49471" name="Rectangle 319"/>
              <p:cNvSpPr>
                <a:spLocks noChangeArrowheads="1"/>
              </p:cNvSpPr>
              <p:nvPr/>
            </p:nvSpPr>
            <p:spPr bwMode="auto">
              <a:xfrm>
                <a:off x="914" y="303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(55,64)</a:t>
                </a:r>
              </a:p>
            </p:txBody>
          </p:sp>
          <p:sp>
            <p:nvSpPr>
              <p:cNvPr id="49472" name="Rectangle 320"/>
              <p:cNvSpPr>
                <a:spLocks noChangeArrowheads="1"/>
              </p:cNvSpPr>
              <p:nvPr/>
            </p:nvSpPr>
            <p:spPr bwMode="auto">
              <a:xfrm>
                <a:off x="1429" y="303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59.5</a:t>
                </a:r>
              </a:p>
            </p:txBody>
          </p:sp>
          <p:sp>
            <p:nvSpPr>
              <p:cNvPr id="49473" name="Rectangle 321"/>
              <p:cNvSpPr>
                <a:spLocks noChangeArrowheads="1"/>
              </p:cNvSpPr>
              <p:nvPr/>
            </p:nvSpPr>
            <p:spPr bwMode="auto">
              <a:xfrm>
                <a:off x="1797" y="3035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29</a:t>
                </a:r>
              </a:p>
            </p:txBody>
          </p:sp>
          <p:sp>
            <p:nvSpPr>
              <p:cNvPr id="49474" name="Rectangle 322"/>
              <p:cNvSpPr>
                <a:spLocks noChangeArrowheads="1"/>
              </p:cNvSpPr>
              <p:nvPr/>
            </p:nvSpPr>
            <p:spPr bwMode="auto">
              <a:xfrm>
                <a:off x="2034" y="303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(63,64)</a:t>
                </a:r>
              </a:p>
            </p:txBody>
          </p:sp>
          <p:sp>
            <p:nvSpPr>
              <p:cNvPr id="49475" name="Rectangle 323"/>
              <p:cNvSpPr>
                <a:spLocks noChangeArrowheads="1"/>
              </p:cNvSpPr>
              <p:nvPr/>
            </p:nvSpPr>
            <p:spPr bwMode="auto">
              <a:xfrm>
                <a:off x="2560" y="303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63.5</a:t>
                </a:r>
              </a:p>
            </p:txBody>
          </p:sp>
          <p:sp>
            <p:nvSpPr>
              <p:cNvPr id="49476" name="Rectangle 324"/>
              <p:cNvSpPr>
                <a:spLocks noChangeArrowheads="1"/>
              </p:cNvSpPr>
              <p:nvPr/>
            </p:nvSpPr>
            <p:spPr bwMode="auto">
              <a:xfrm>
                <a:off x="2973" y="3035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45</a:t>
                </a:r>
              </a:p>
            </p:txBody>
          </p:sp>
          <p:sp>
            <p:nvSpPr>
              <p:cNvPr id="49477" name="Rectangle 325"/>
              <p:cNvSpPr>
                <a:spLocks noChangeArrowheads="1"/>
              </p:cNvSpPr>
              <p:nvPr/>
            </p:nvSpPr>
            <p:spPr bwMode="auto">
              <a:xfrm>
                <a:off x="3318" y="303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(68,64)</a:t>
                </a:r>
              </a:p>
            </p:txBody>
          </p:sp>
          <p:sp>
            <p:nvSpPr>
              <p:cNvPr id="49478" name="Rectangle 326"/>
              <p:cNvSpPr>
                <a:spLocks noChangeArrowheads="1"/>
              </p:cNvSpPr>
              <p:nvPr/>
            </p:nvSpPr>
            <p:spPr bwMode="auto">
              <a:xfrm>
                <a:off x="3837" y="303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66.0</a:t>
                </a:r>
              </a:p>
            </p:txBody>
          </p:sp>
          <p:sp>
            <p:nvSpPr>
              <p:cNvPr id="49479" name="Rectangle 327"/>
              <p:cNvSpPr>
                <a:spLocks noChangeArrowheads="1"/>
              </p:cNvSpPr>
              <p:nvPr/>
            </p:nvSpPr>
            <p:spPr bwMode="auto">
              <a:xfrm>
                <a:off x="4256" y="3035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61</a:t>
                </a:r>
              </a:p>
            </p:txBody>
          </p:sp>
          <p:sp>
            <p:nvSpPr>
              <p:cNvPr id="49480" name="Rectangle 328"/>
              <p:cNvSpPr>
                <a:spLocks noChangeArrowheads="1"/>
              </p:cNvSpPr>
              <p:nvPr/>
            </p:nvSpPr>
            <p:spPr bwMode="auto">
              <a:xfrm>
                <a:off x="4599" y="3035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(70,64)</a:t>
                </a:r>
              </a:p>
            </p:txBody>
          </p:sp>
          <p:sp>
            <p:nvSpPr>
              <p:cNvPr id="49481" name="Rectangle 329"/>
              <p:cNvSpPr>
                <a:spLocks noChangeArrowheads="1"/>
              </p:cNvSpPr>
              <p:nvPr/>
            </p:nvSpPr>
            <p:spPr bwMode="auto">
              <a:xfrm>
                <a:off x="5173" y="3035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67.0</a:t>
                </a:r>
              </a:p>
            </p:txBody>
          </p:sp>
          <p:sp>
            <p:nvSpPr>
              <p:cNvPr id="49482" name="Rectangle 330"/>
              <p:cNvSpPr>
                <a:spLocks noChangeArrowheads="1"/>
              </p:cNvSpPr>
              <p:nvPr/>
            </p:nvSpPr>
            <p:spPr bwMode="auto">
              <a:xfrm>
                <a:off x="485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83" name="Rectangle 331"/>
              <p:cNvSpPr>
                <a:spLocks noChangeArrowheads="1"/>
              </p:cNvSpPr>
              <p:nvPr/>
            </p:nvSpPr>
            <p:spPr bwMode="auto">
              <a:xfrm>
                <a:off x="502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84" name="Rectangle 332"/>
              <p:cNvSpPr>
                <a:spLocks noChangeArrowheads="1"/>
              </p:cNvSpPr>
              <p:nvPr/>
            </p:nvSpPr>
            <p:spPr bwMode="auto">
              <a:xfrm>
                <a:off x="1727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85" name="Rectangle 333"/>
              <p:cNvSpPr>
                <a:spLocks noChangeArrowheads="1"/>
              </p:cNvSpPr>
              <p:nvPr/>
            </p:nvSpPr>
            <p:spPr bwMode="auto">
              <a:xfrm>
                <a:off x="1744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86" name="Rectangle 334"/>
              <p:cNvSpPr>
                <a:spLocks noChangeArrowheads="1"/>
              </p:cNvSpPr>
              <p:nvPr/>
            </p:nvSpPr>
            <p:spPr bwMode="auto">
              <a:xfrm>
                <a:off x="2858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87" name="Rectangle 335"/>
              <p:cNvSpPr>
                <a:spLocks noChangeArrowheads="1"/>
              </p:cNvSpPr>
              <p:nvPr/>
            </p:nvSpPr>
            <p:spPr bwMode="auto">
              <a:xfrm>
                <a:off x="2875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88" name="Rectangle 336"/>
              <p:cNvSpPr>
                <a:spLocks noChangeArrowheads="1"/>
              </p:cNvSpPr>
              <p:nvPr/>
            </p:nvSpPr>
            <p:spPr bwMode="auto">
              <a:xfrm>
                <a:off x="4134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89" name="Rectangle 337"/>
              <p:cNvSpPr>
                <a:spLocks noChangeArrowheads="1"/>
              </p:cNvSpPr>
              <p:nvPr/>
            </p:nvSpPr>
            <p:spPr bwMode="auto">
              <a:xfrm>
                <a:off x="4152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90" name="Rectangle 338"/>
              <p:cNvSpPr>
                <a:spLocks noChangeArrowheads="1"/>
              </p:cNvSpPr>
              <p:nvPr/>
            </p:nvSpPr>
            <p:spPr bwMode="auto">
              <a:xfrm>
                <a:off x="5470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91" name="Rectangle 339"/>
              <p:cNvSpPr>
                <a:spLocks noChangeArrowheads="1"/>
              </p:cNvSpPr>
              <p:nvPr/>
            </p:nvSpPr>
            <p:spPr bwMode="auto">
              <a:xfrm>
                <a:off x="5488" y="3058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92" name="Rectangle 340"/>
              <p:cNvSpPr>
                <a:spLocks noChangeArrowheads="1"/>
              </p:cNvSpPr>
              <p:nvPr/>
            </p:nvSpPr>
            <p:spPr bwMode="auto">
              <a:xfrm>
                <a:off x="624" y="3184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14</a:t>
                </a:r>
              </a:p>
            </p:txBody>
          </p:sp>
          <p:sp>
            <p:nvSpPr>
              <p:cNvPr id="49493" name="Rectangle 341"/>
              <p:cNvSpPr>
                <a:spLocks noChangeArrowheads="1"/>
              </p:cNvSpPr>
              <p:nvPr/>
            </p:nvSpPr>
            <p:spPr bwMode="auto">
              <a:xfrm>
                <a:off x="914" y="318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(55,68)</a:t>
                </a:r>
              </a:p>
            </p:txBody>
          </p:sp>
          <p:sp>
            <p:nvSpPr>
              <p:cNvPr id="49494" name="Rectangle 342"/>
              <p:cNvSpPr>
                <a:spLocks noChangeArrowheads="1"/>
              </p:cNvSpPr>
              <p:nvPr/>
            </p:nvSpPr>
            <p:spPr bwMode="auto">
              <a:xfrm>
                <a:off x="1429" y="318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61.5</a:t>
                </a:r>
              </a:p>
            </p:txBody>
          </p:sp>
          <p:sp>
            <p:nvSpPr>
              <p:cNvPr id="49495" name="Rectangle 343"/>
              <p:cNvSpPr>
                <a:spLocks noChangeArrowheads="1"/>
              </p:cNvSpPr>
              <p:nvPr/>
            </p:nvSpPr>
            <p:spPr bwMode="auto">
              <a:xfrm>
                <a:off x="1797" y="3184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30</a:t>
                </a:r>
              </a:p>
            </p:txBody>
          </p:sp>
          <p:sp>
            <p:nvSpPr>
              <p:cNvPr id="49496" name="Rectangle 344"/>
              <p:cNvSpPr>
                <a:spLocks noChangeArrowheads="1"/>
              </p:cNvSpPr>
              <p:nvPr/>
            </p:nvSpPr>
            <p:spPr bwMode="auto">
              <a:xfrm>
                <a:off x="2034" y="318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(63,68)</a:t>
                </a:r>
              </a:p>
            </p:txBody>
          </p:sp>
          <p:sp>
            <p:nvSpPr>
              <p:cNvPr id="49497" name="Rectangle 345"/>
              <p:cNvSpPr>
                <a:spLocks noChangeArrowheads="1"/>
              </p:cNvSpPr>
              <p:nvPr/>
            </p:nvSpPr>
            <p:spPr bwMode="auto">
              <a:xfrm>
                <a:off x="2560" y="318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65.5</a:t>
                </a:r>
              </a:p>
            </p:txBody>
          </p:sp>
          <p:sp>
            <p:nvSpPr>
              <p:cNvPr id="49498" name="Rectangle 346"/>
              <p:cNvSpPr>
                <a:spLocks noChangeArrowheads="1"/>
              </p:cNvSpPr>
              <p:nvPr/>
            </p:nvSpPr>
            <p:spPr bwMode="auto">
              <a:xfrm>
                <a:off x="2973" y="3184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46</a:t>
                </a:r>
              </a:p>
            </p:txBody>
          </p:sp>
          <p:sp>
            <p:nvSpPr>
              <p:cNvPr id="49499" name="Rectangle 347"/>
              <p:cNvSpPr>
                <a:spLocks noChangeArrowheads="1"/>
              </p:cNvSpPr>
              <p:nvPr/>
            </p:nvSpPr>
            <p:spPr bwMode="auto">
              <a:xfrm>
                <a:off x="3318" y="318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(68,68)</a:t>
                </a:r>
              </a:p>
            </p:txBody>
          </p:sp>
          <p:sp>
            <p:nvSpPr>
              <p:cNvPr id="49500" name="Rectangle 348"/>
              <p:cNvSpPr>
                <a:spLocks noChangeArrowheads="1"/>
              </p:cNvSpPr>
              <p:nvPr/>
            </p:nvSpPr>
            <p:spPr bwMode="auto">
              <a:xfrm>
                <a:off x="3837" y="318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68.0</a:t>
                </a:r>
              </a:p>
            </p:txBody>
          </p:sp>
          <p:sp>
            <p:nvSpPr>
              <p:cNvPr id="49501" name="Rectangle 349"/>
              <p:cNvSpPr>
                <a:spLocks noChangeArrowheads="1"/>
              </p:cNvSpPr>
              <p:nvPr/>
            </p:nvSpPr>
            <p:spPr bwMode="auto">
              <a:xfrm>
                <a:off x="4256" y="3184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62</a:t>
                </a:r>
              </a:p>
            </p:txBody>
          </p:sp>
          <p:sp>
            <p:nvSpPr>
              <p:cNvPr id="49502" name="Rectangle 350"/>
              <p:cNvSpPr>
                <a:spLocks noChangeArrowheads="1"/>
              </p:cNvSpPr>
              <p:nvPr/>
            </p:nvSpPr>
            <p:spPr bwMode="auto">
              <a:xfrm>
                <a:off x="4599" y="3184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(70,68)</a:t>
                </a:r>
              </a:p>
            </p:txBody>
          </p:sp>
          <p:sp>
            <p:nvSpPr>
              <p:cNvPr id="49503" name="Rectangle 351"/>
              <p:cNvSpPr>
                <a:spLocks noChangeArrowheads="1"/>
              </p:cNvSpPr>
              <p:nvPr/>
            </p:nvSpPr>
            <p:spPr bwMode="auto">
              <a:xfrm>
                <a:off x="5173" y="3184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69.0</a:t>
                </a:r>
              </a:p>
            </p:txBody>
          </p:sp>
          <p:sp>
            <p:nvSpPr>
              <p:cNvPr id="49504" name="Rectangle 352"/>
              <p:cNvSpPr>
                <a:spLocks noChangeArrowheads="1"/>
              </p:cNvSpPr>
              <p:nvPr/>
            </p:nvSpPr>
            <p:spPr bwMode="auto">
              <a:xfrm>
                <a:off x="485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05" name="Rectangle 353"/>
              <p:cNvSpPr>
                <a:spLocks noChangeArrowheads="1"/>
              </p:cNvSpPr>
              <p:nvPr/>
            </p:nvSpPr>
            <p:spPr bwMode="auto">
              <a:xfrm>
                <a:off x="502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06" name="Rectangle 354"/>
              <p:cNvSpPr>
                <a:spLocks noChangeArrowheads="1"/>
              </p:cNvSpPr>
              <p:nvPr/>
            </p:nvSpPr>
            <p:spPr bwMode="auto">
              <a:xfrm>
                <a:off x="1727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07" name="Rectangle 355"/>
              <p:cNvSpPr>
                <a:spLocks noChangeArrowheads="1"/>
              </p:cNvSpPr>
              <p:nvPr/>
            </p:nvSpPr>
            <p:spPr bwMode="auto">
              <a:xfrm>
                <a:off x="1744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08" name="Rectangle 356"/>
              <p:cNvSpPr>
                <a:spLocks noChangeArrowheads="1"/>
              </p:cNvSpPr>
              <p:nvPr/>
            </p:nvSpPr>
            <p:spPr bwMode="auto">
              <a:xfrm>
                <a:off x="2858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09" name="Rectangle 357"/>
              <p:cNvSpPr>
                <a:spLocks noChangeArrowheads="1"/>
              </p:cNvSpPr>
              <p:nvPr/>
            </p:nvSpPr>
            <p:spPr bwMode="auto">
              <a:xfrm>
                <a:off x="2875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10" name="Rectangle 358"/>
              <p:cNvSpPr>
                <a:spLocks noChangeArrowheads="1"/>
              </p:cNvSpPr>
              <p:nvPr/>
            </p:nvSpPr>
            <p:spPr bwMode="auto">
              <a:xfrm>
                <a:off x="4134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11" name="Rectangle 359"/>
              <p:cNvSpPr>
                <a:spLocks noChangeArrowheads="1"/>
              </p:cNvSpPr>
              <p:nvPr/>
            </p:nvSpPr>
            <p:spPr bwMode="auto">
              <a:xfrm>
                <a:off x="4152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12" name="Rectangle 360"/>
              <p:cNvSpPr>
                <a:spLocks noChangeArrowheads="1"/>
              </p:cNvSpPr>
              <p:nvPr/>
            </p:nvSpPr>
            <p:spPr bwMode="auto">
              <a:xfrm>
                <a:off x="5470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13" name="Rectangle 361"/>
              <p:cNvSpPr>
                <a:spLocks noChangeArrowheads="1"/>
              </p:cNvSpPr>
              <p:nvPr/>
            </p:nvSpPr>
            <p:spPr bwMode="auto">
              <a:xfrm>
                <a:off x="5488" y="3206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14" name="Rectangle 362"/>
              <p:cNvSpPr>
                <a:spLocks noChangeArrowheads="1"/>
              </p:cNvSpPr>
              <p:nvPr/>
            </p:nvSpPr>
            <p:spPr bwMode="auto">
              <a:xfrm>
                <a:off x="624" y="333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15</a:t>
                </a:r>
              </a:p>
            </p:txBody>
          </p:sp>
          <p:sp>
            <p:nvSpPr>
              <p:cNvPr id="49515" name="Rectangle 363"/>
              <p:cNvSpPr>
                <a:spLocks noChangeArrowheads="1"/>
              </p:cNvSpPr>
              <p:nvPr/>
            </p:nvSpPr>
            <p:spPr bwMode="auto">
              <a:xfrm>
                <a:off x="914" y="333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(55,69)</a:t>
                </a:r>
              </a:p>
            </p:txBody>
          </p:sp>
          <p:sp>
            <p:nvSpPr>
              <p:cNvPr id="49516" name="Rectangle 364"/>
              <p:cNvSpPr>
                <a:spLocks noChangeArrowheads="1"/>
              </p:cNvSpPr>
              <p:nvPr/>
            </p:nvSpPr>
            <p:spPr bwMode="auto">
              <a:xfrm>
                <a:off x="1429" y="333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62.0</a:t>
                </a:r>
              </a:p>
            </p:txBody>
          </p:sp>
          <p:sp>
            <p:nvSpPr>
              <p:cNvPr id="49517" name="Rectangle 365"/>
              <p:cNvSpPr>
                <a:spLocks noChangeArrowheads="1"/>
              </p:cNvSpPr>
              <p:nvPr/>
            </p:nvSpPr>
            <p:spPr bwMode="auto">
              <a:xfrm>
                <a:off x="1797" y="333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31</a:t>
                </a:r>
              </a:p>
            </p:txBody>
          </p:sp>
          <p:sp>
            <p:nvSpPr>
              <p:cNvPr id="49518" name="Rectangle 366"/>
              <p:cNvSpPr>
                <a:spLocks noChangeArrowheads="1"/>
              </p:cNvSpPr>
              <p:nvPr/>
            </p:nvSpPr>
            <p:spPr bwMode="auto">
              <a:xfrm>
                <a:off x="2034" y="333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(63,69)</a:t>
                </a:r>
              </a:p>
            </p:txBody>
          </p:sp>
          <p:sp>
            <p:nvSpPr>
              <p:cNvPr id="49519" name="Rectangle 367"/>
              <p:cNvSpPr>
                <a:spLocks noChangeArrowheads="1"/>
              </p:cNvSpPr>
              <p:nvPr/>
            </p:nvSpPr>
            <p:spPr bwMode="auto">
              <a:xfrm>
                <a:off x="2560" y="333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66.0</a:t>
                </a:r>
              </a:p>
            </p:txBody>
          </p:sp>
          <p:sp>
            <p:nvSpPr>
              <p:cNvPr id="49520" name="Rectangle 368"/>
              <p:cNvSpPr>
                <a:spLocks noChangeArrowheads="1"/>
              </p:cNvSpPr>
              <p:nvPr/>
            </p:nvSpPr>
            <p:spPr bwMode="auto">
              <a:xfrm>
                <a:off x="2973" y="333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47</a:t>
                </a:r>
              </a:p>
            </p:txBody>
          </p:sp>
          <p:sp>
            <p:nvSpPr>
              <p:cNvPr id="49521" name="Rectangle 369"/>
              <p:cNvSpPr>
                <a:spLocks noChangeArrowheads="1"/>
              </p:cNvSpPr>
              <p:nvPr/>
            </p:nvSpPr>
            <p:spPr bwMode="auto">
              <a:xfrm>
                <a:off x="3318" y="333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(68,69)</a:t>
                </a:r>
              </a:p>
            </p:txBody>
          </p:sp>
          <p:sp>
            <p:nvSpPr>
              <p:cNvPr id="49522" name="Rectangle 370"/>
              <p:cNvSpPr>
                <a:spLocks noChangeArrowheads="1"/>
              </p:cNvSpPr>
              <p:nvPr/>
            </p:nvSpPr>
            <p:spPr bwMode="auto">
              <a:xfrm>
                <a:off x="3837" y="333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68.5</a:t>
                </a:r>
              </a:p>
            </p:txBody>
          </p:sp>
          <p:sp>
            <p:nvSpPr>
              <p:cNvPr id="49523" name="Rectangle 371"/>
              <p:cNvSpPr>
                <a:spLocks noChangeArrowheads="1"/>
              </p:cNvSpPr>
              <p:nvPr/>
            </p:nvSpPr>
            <p:spPr bwMode="auto">
              <a:xfrm>
                <a:off x="4256" y="3332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63</a:t>
                </a:r>
              </a:p>
            </p:txBody>
          </p:sp>
          <p:sp>
            <p:nvSpPr>
              <p:cNvPr id="49524" name="Rectangle 372"/>
              <p:cNvSpPr>
                <a:spLocks noChangeArrowheads="1"/>
              </p:cNvSpPr>
              <p:nvPr/>
            </p:nvSpPr>
            <p:spPr bwMode="auto">
              <a:xfrm>
                <a:off x="4599" y="3332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(70,69)</a:t>
                </a:r>
              </a:p>
            </p:txBody>
          </p:sp>
          <p:sp>
            <p:nvSpPr>
              <p:cNvPr id="49525" name="Rectangle 373"/>
              <p:cNvSpPr>
                <a:spLocks noChangeArrowheads="1"/>
              </p:cNvSpPr>
              <p:nvPr/>
            </p:nvSpPr>
            <p:spPr bwMode="auto">
              <a:xfrm>
                <a:off x="5173" y="3332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69.5</a:t>
                </a:r>
              </a:p>
            </p:txBody>
          </p:sp>
          <p:sp>
            <p:nvSpPr>
              <p:cNvPr id="49526" name="Rectangle 374"/>
              <p:cNvSpPr>
                <a:spLocks noChangeArrowheads="1"/>
              </p:cNvSpPr>
              <p:nvPr/>
            </p:nvSpPr>
            <p:spPr bwMode="auto">
              <a:xfrm>
                <a:off x="485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7" name="Rectangle 375"/>
              <p:cNvSpPr>
                <a:spLocks noChangeArrowheads="1"/>
              </p:cNvSpPr>
              <p:nvPr/>
            </p:nvSpPr>
            <p:spPr bwMode="auto">
              <a:xfrm>
                <a:off x="502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8" name="Rectangle 376"/>
              <p:cNvSpPr>
                <a:spLocks noChangeArrowheads="1"/>
              </p:cNvSpPr>
              <p:nvPr/>
            </p:nvSpPr>
            <p:spPr bwMode="auto">
              <a:xfrm>
                <a:off x="1727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9" name="Rectangle 377"/>
              <p:cNvSpPr>
                <a:spLocks noChangeArrowheads="1"/>
              </p:cNvSpPr>
              <p:nvPr/>
            </p:nvSpPr>
            <p:spPr bwMode="auto">
              <a:xfrm>
                <a:off x="1744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0" name="Rectangle 378"/>
              <p:cNvSpPr>
                <a:spLocks noChangeArrowheads="1"/>
              </p:cNvSpPr>
              <p:nvPr/>
            </p:nvSpPr>
            <p:spPr bwMode="auto">
              <a:xfrm>
                <a:off x="2858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1" name="Rectangle 379"/>
              <p:cNvSpPr>
                <a:spLocks noChangeArrowheads="1"/>
              </p:cNvSpPr>
              <p:nvPr/>
            </p:nvSpPr>
            <p:spPr bwMode="auto">
              <a:xfrm>
                <a:off x="2875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2" name="Rectangle 380"/>
              <p:cNvSpPr>
                <a:spLocks noChangeArrowheads="1"/>
              </p:cNvSpPr>
              <p:nvPr/>
            </p:nvSpPr>
            <p:spPr bwMode="auto">
              <a:xfrm>
                <a:off x="4134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3" name="Rectangle 381"/>
              <p:cNvSpPr>
                <a:spLocks noChangeArrowheads="1"/>
              </p:cNvSpPr>
              <p:nvPr/>
            </p:nvSpPr>
            <p:spPr bwMode="auto">
              <a:xfrm>
                <a:off x="4152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4" name="Rectangle 382"/>
              <p:cNvSpPr>
                <a:spLocks noChangeArrowheads="1"/>
              </p:cNvSpPr>
              <p:nvPr/>
            </p:nvSpPr>
            <p:spPr bwMode="auto">
              <a:xfrm>
                <a:off x="5470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5" name="Rectangle 383"/>
              <p:cNvSpPr>
                <a:spLocks noChangeArrowheads="1"/>
              </p:cNvSpPr>
              <p:nvPr/>
            </p:nvSpPr>
            <p:spPr bwMode="auto">
              <a:xfrm>
                <a:off x="5488" y="3354"/>
                <a:ext cx="16" cy="147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6" name="Rectangle 384"/>
              <p:cNvSpPr>
                <a:spLocks noChangeArrowheads="1"/>
              </p:cNvSpPr>
              <p:nvPr/>
            </p:nvSpPr>
            <p:spPr bwMode="auto">
              <a:xfrm>
                <a:off x="624" y="348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49537" name="Rectangle 385"/>
              <p:cNvSpPr>
                <a:spLocks noChangeArrowheads="1"/>
              </p:cNvSpPr>
              <p:nvPr/>
            </p:nvSpPr>
            <p:spPr bwMode="auto">
              <a:xfrm>
                <a:off x="914" y="348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(55,70)</a:t>
                </a:r>
              </a:p>
            </p:txBody>
          </p:sp>
          <p:sp>
            <p:nvSpPr>
              <p:cNvPr id="49538" name="Rectangle 386"/>
              <p:cNvSpPr>
                <a:spLocks noChangeArrowheads="1"/>
              </p:cNvSpPr>
              <p:nvPr/>
            </p:nvSpPr>
            <p:spPr bwMode="auto">
              <a:xfrm>
                <a:off x="1429" y="348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62.5</a:t>
                </a:r>
              </a:p>
            </p:txBody>
          </p:sp>
          <p:sp>
            <p:nvSpPr>
              <p:cNvPr id="49539" name="Rectangle 387"/>
              <p:cNvSpPr>
                <a:spLocks noChangeArrowheads="1"/>
              </p:cNvSpPr>
              <p:nvPr/>
            </p:nvSpPr>
            <p:spPr bwMode="auto">
              <a:xfrm>
                <a:off x="1797" y="348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32</a:t>
                </a:r>
              </a:p>
            </p:txBody>
          </p:sp>
          <p:sp>
            <p:nvSpPr>
              <p:cNvPr id="49540" name="Rectangle 388"/>
              <p:cNvSpPr>
                <a:spLocks noChangeArrowheads="1"/>
              </p:cNvSpPr>
              <p:nvPr/>
            </p:nvSpPr>
            <p:spPr bwMode="auto">
              <a:xfrm>
                <a:off x="2034" y="348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(63,70)</a:t>
                </a:r>
              </a:p>
            </p:txBody>
          </p:sp>
          <p:sp>
            <p:nvSpPr>
              <p:cNvPr id="49541" name="Rectangle 389"/>
              <p:cNvSpPr>
                <a:spLocks noChangeArrowheads="1"/>
              </p:cNvSpPr>
              <p:nvPr/>
            </p:nvSpPr>
            <p:spPr bwMode="auto">
              <a:xfrm>
                <a:off x="2560" y="348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66.5</a:t>
                </a:r>
              </a:p>
            </p:txBody>
          </p:sp>
          <p:sp>
            <p:nvSpPr>
              <p:cNvPr id="49542" name="Rectangle 390"/>
              <p:cNvSpPr>
                <a:spLocks noChangeArrowheads="1"/>
              </p:cNvSpPr>
              <p:nvPr/>
            </p:nvSpPr>
            <p:spPr bwMode="auto">
              <a:xfrm>
                <a:off x="2973" y="348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48</a:t>
                </a:r>
              </a:p>
            </p:txBody>
          </p:sp>
          <p:sp>
            <p:nvSpPr>
              <p:cNvPr id="49543" name="Rectangle 391"/>
              <p:cNvSpPr>
                <a:spLocks noChangeArrowheads="1"/>
              </p:cNvSpPr>
              <p:nvPr/>
            </p:nvSpPr>
            <p:spPr bwMode="auto">
              <a:xfrm>
                <a:off x="3318" y="348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(68,70)</a:t>
                </a:r>
              </a:p>
            </p:txBody>
          </p:sp>
          <p:sp>
            <p:nvSpPr>
              <p:cNvPr id="49544" name="Rectangle 392"/>
              <p:cNvSpPr>
                <a:spLocks noChangeArrowheads="1"/>
              </p:cNvSpPr>
              <p:nvPr/>
            </p:nvSpPr>
            <p:spPr bwMode="auto">
              <a:xfrm>
                <a:off x="3837" y="348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69.0</a:t>
                </a:r>
              </a:p>
            </p:txBody>
          </p:sp>
          <p:sp>
            <p:nvSpPr>
              <p:cNvPr id="49545" name="Rectangle 393"/>
              <p:cNvSpPr>
                <a:spLocks noChangeArrowheads="1"/>
              </p:cNvSpPr>
              <p:nvPr/>
            </p:nvSpPr>
            <p:spPr bwMode="auto">
              <a:xfrm>
                <a:off x="4256" y="3480"/>
                <a:ext cx="23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rgbClr val="000000"/>
                    </a:solidFill>
                    <a:latin typeface="Arial" charset="0"/>
                  </a:rPr>
                  <a:t>64</a:t>
                </a:r>
              </a:p>
            </p:txBody>
          </p:sp>
          <p:sp>
            <p:nvSpPr>
              <p:cNvPr id="49546" name="Rectangle 394"/>
              <p:cNvSpPr>
                <a:spLocks noChangeArrowheads="1"/>
              </p:cNvSpPr>
              <p:nvPr/>
            </p:nvSpPr>
            <p:spPr bwMode="auto">
              <a:xfrm>
                <a:off x="4599" y="3480"/>
                <a:ext cx="44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folHlink"/>
                    </a:solidFill>
                    <a:latin typeface="Arial" charset="0"/>
                  </a:rPr>
                  <a:t>(70,70)</a:t>
                </a:r>
              </a:p>
            </p:txBody>
          </p:sp>
          <p:sp>
            <p:nvSpPr>
              <p:cNvPr id="49547" name="Rectangle 395"/>
              <p:cNvSpPr>
                <a:spLocks noChangeArrowheads="1"/>
              </p:cNvSpPr>
              <p:nvPr/>
            </p:nvSpPr>
            <p:spPr bwMode="auto">
              <a:xfrm>
                <a:off x="5173" y="3480"/>
                <a:ext cx="31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 i="0">
                    <a:solidFill>
                      <a:schemeClr val="accent2"/>
                    </a:solidFill>
                    <a:latin typeface="Arial" charset="0"/>
                  </a:rPr>
                  <a:t>70.0</a:t>
                </a:r>
              </a:p>
            </p:txBody>
          </p:sp>
          <p:sp>
            <p:nvSpPr>
              <p:cNvPr id="49548" name="Rectangle 396"/>
              <p:cNvSpPr>
                <a:spLocks noChangeArrowheads="1"/>
              </p:cNvSpPr>
              <p:nvPr/>
            </p:nvSpPr>
            <p:spPr bwMode="auto">
              <a:xfrm>
                <a:off x="485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9" name="Rectangle 397"/>
              <p:cNvSpPr>
                <a:spLocks noChangeArrowheads="1"/>
              </p:cNvSpPr>
              <p:nvPr/>
            </p:nvSpPr>
            <p:spPr bwMode="auto">
              <a:xfrm>
                <a:off x="502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0" name="Rectangle 398"/>
              <p:cNvSpPr>
                <a:spLocks noChangeArrowheads="1"/>
              </p:cNvSpPr>
              <p:nvPr/>
            </p:nvSpPr>
            <p:spPr bwMode="auto">
              <a:xfrm>
                <a:off x="1727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1" name="Rectangle 399"/>
              <p:cNvSpPr>
                <a:spLocks noChangeArrowheads="1"/>
              </p:cNvSpPr>
              <p:nvPr/>
            </p:nvSpPr>
            <p:spPr bwMode="auto">
              <a:xfrm>
                <a:off x="1744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2" name="Rectangle 400"/>
              <p:cNvSpPr>
                <a:spLocks noChangeArrowheads="1"/>
              </p:cNvSpPr>
              <p:nvPr/>
            </p:nvSpPr>
            <p:spPr bwMode="auto">
              <a:xfrm>
                <a:off x="2858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3" name="Rectangle 401"/>
              <p:cNvSpPr>
                <a:spLocks noChangeArrowheads="1"/>
              </p:cNvSpPr>
              <p:nvPr/>
            </p:nvSpPr>
            <p:spPr bwMode="auto">
              <a:xfrm>
                <a:off x="2875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4" name="Rectangle 402"/>
              <p:cNvSpPr>
                <a:spLocks noChangeArrowheads="1"/>
              </p:cNvSpPr>
              <p:nvPr/>
            </p:nvSpPr>
            <p:spPr bwMode="auto">
              <a:xfrm>
                <a:off x="4134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5" name="Rectangle 403"/>
              <p:cNvSpPr>
                <a:spLocks noChangeArrowheads="1"/>
              </p:cNvSpPr>
              <p:nvPr/>
            </p:nvSpPr>
            <p:spPr bwMode="auto">
              <a:xfrm>
                <a:off x="4152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6" name="Rectangle 404"/>
              <p:cNvSpPr>
                <a:spLocks noChangeArrowheads="1"/>
              </p:cNvSpPr>
              <p:nvPr/>
            </p:nvSpPr>
            <p:spPr bwMode="auto">
              <a:xfrm>
                <a:off x="5470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7" name="Rectangle 405"/>
              <p:cNvSpPr>
                <a:spLocks noChangeArrowheads="1"/>
              </p:cNvSpPr>
              <p:nvPr/>
            </p:nvSpPr>
            <p:spPr bwMode="auto">
              <a:xfrm>
                <a:off x="5488" y="3501"/>
                <a:ext cx="16" cy="148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Distribution of the Sample Means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600200" y="1600200"/>
            <a:ext cx="5983288" cy="3484563"/>
            <a:chOff x="1008" y="1008"/>
            <a:chExt cx="3769" cy="2195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008" y="1008"/>
              <a:ext cx="3769" cy="219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568" y="1829"/>
              <a:ext cx="2580" cy="800"/>
              <a:chOff x="1563" y="1850"/>
              <a:chExt cx="2580" cy="800"/>
            </a:xfrm>
          </p:grpSpPr>
          <p:sp>
            <p:nvSpPr>
              <p:cNvPr id="51206" name="Freeform 6"/>
              <p:cNvSpPr>
                <a:spLocks/>
              </p:cNvSpPr>
              <p:nvPr/>
            </p:nvSpPr>
            <p:spPr bwMode="auto">
              <a:xfrm>
                <a:off x="1563" y="2455"/>
                <a:ext cx="365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0"/>
                  </a:cxn>
                  <a:cxn ang="0">
                    <a:pos x="364" y="194"/>
                  </a:cxn>
                  <a:cxn ang="0">
                    <a:pos x="0" y="194"/>
                  </a:cxn>
                  <a:cxn ang="0">
                    <a:pos x="0" y="0"/>
                  </a:cxn>
                </a:cxnLst>
                <a:rect l="0" t="0" r="r" b="b"/>
                <a:pathLst>
                  <a:path w="365" h="195">
                    <a:moveTo>
                      <a:pt x="0" y="0"/>
                    </a:moveTo>
                    <a:lnTo>
                      <a:pt x="364" y="0"/>
                    </a:lnTo>
                    <a:lnTo>
                      <a:pt x="364" y="194"/>
                    </a:lnTo>
                    <a:lnTo>
                      <a:pt x="0" y="19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07" name="Freeform 7"/>
              <p:cNvSpPr>
                <a:spLocks/>
              </p:cNvSpPr>
              <p:nvPr/>
            </p:nvSpPr>
            <p:spPr bwMode="auto">
              <a:xfrm>
                <a:off x="1927" y="2365"/>
                <a:ext cx="376" cy="2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5" y="0"/>
                  </a:cxn>
                  <a:cxn ang="0">
                    <a:pos x="375" y="284"/>
                  </a:cxn>
                  <a:cxn ang="0">
                    <a:pos x="0" y="284"/>
                  </a:cxn>
                  <a:cxn ang="0">
                    <a:pos x="0" y="0"/>
                  </a:cxn>
                </a:cxnLst>
                <a:rect l="0" t="0" r="r" b="b"/>
                <a:pathLst>
                  <a:path w="376" h="285">
                    <a:moveTo>
                      <a:pt x="0" y="0"/>
                    </a:moveTo>
                    <a:lnTo>
                      <a:pt x="375" y="0"/>
                    </a:lnTo>
                    <a:lnTo>
                      <a:pt x="375" y="284"/>
                    </a:lnTo>
                    <a:lnTo>
                      <a:pt x="0" y="2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08" name="Freeform 8"/>
              <p:cNvSpPr>
                <a:spLocks/>
              </p:cNvSpPr>
              <p:nvPr/>
            </p:nvSpPr>
            <p:spPr bwMode="auto">
              <a:xfrm>
                <a:off x="2302" y="2134"/>
                <a:ext cx="365" cy="5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0"/>
                  </a:cxn>
                  <a:cxn ang="0">
                    <a:pos x="364" y="515"/>
                  </a:cxn>
                  <a:cxn ang="0">
                    <a:pos x="0" y="515"/>
                  </a:cxn>
                  <a:cxn ang="0">
                    <a:pos x="0" y="0"/>
                  </a:cxn>
                </a:cxnLst>
                <a:rect l="0" t="0" r="r" b="b"/>
                <a:pathLst>
                  <a:path w="365" h="516">
                    <a:moveTo>
                      <a:pt x="0" y="0"/>
                    </a:moveTo>
                    <a:lnTo>
                      <a:pt x="364" y="0"/>
                    </a:lnTo>
                    <a:lnTo>
                      <a:pt x="364" y="515"/>
                    </a:lnTo>
                    <a:lnTo>
                      <a:pt x="0" y="51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09" name="Freeform 9"/>
              <p:cNvSpPr>
                <a:spLocks/>
              </p:cNvSpPr>
              <p:nvPr/>
            </p:nvSpPr>
            <p:spPr bwMode="auto">
              <a:xfrm>
                <a:off x="2666" y="1850"/>
                <a:ext cx="374" cy="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3" y="0"/>
                  </a:cxn>
                  <a:cxn ang="0">
                    <a:pos x="373" y="799"/>
                  </a:cxn>
                  <a:cxn ang="0">
                    <a:pos x="0" y="799"/>
                  </a:cxn>
                  <a:cxn ang="0">
                    <a:pos x="0" y="0"/>
                  </a:cxn>
                </a:cxnLst>
                <a:rect l="0" t="0" r="r" b="b"/>
                <a:pathLst>
                  <a:path w="374" h="800">
                    <a:moveTo>
                      <a:pt x="0" y="0"/>
                    </a:moveTo>
                    <a:lnTo>
                      <a:pt x="373" y="0"/>
                    </a:lnTo>
                    <a:lnTo>
                      <a:pt x="373" y="799"/>
                    </a:lnTo>
                    <a:lnTo>
                      <a:pt x="0" y="79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0" name="Freeform 10"/>
              <p:cNvSpPr>
                <a:spLocks/>
              </p:cNvSpPr>
              <p:nvPr/>
            </p:nvSpPr>
            <p:spPr bwMode="auto">
              <a:xfrm>
                <a:off x="3039" y="2134"/>
                <a:ext cx="367" cy="5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6" y="0"/>
                  </a:cxn>
                  <a:cxn ang="0">
                    <a:pos x="366" y="515"/>
                  </a:cxn>
                  <a:cxn ang="0">
                    <a:pos x="0" y="515"/>
                  </a:cxn>
                  <a:cxn ang="0">
                    <a:pos x="0" y="0"/>
                  </a:cxn>
                </a:cxnLst>
                <a:rect l="0" t="0" r="r" b="b"/>
                <a:pathLst>
                  <a:path w="367" h="516">
                    <a:moveTo>
                      <a:pt x="0" y="0"/>
                    </a:moveTo>
                    <a:lnTo>
                      <a:pt x="366" y="0"/>
                    </a:lnTo>
                    <a:lnTo>
                      <a:pt x="366" y="515"/>
                    </a:lnTo>
                    <a:lnTo>
                      <a:pt x="0" y="51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1" name="Freeform 11"/>
              <p:cNvSpPr>
                <a:spLocks/>
              </p:cNvSpPr>
              <p:nvPr/>
            </p:nvSpPr>
            <p:spPr bwMode="auto">
              <a:xfrm>
                <a:off x="3405" y="2224"/>
                <a:ext cx="374" cy="4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3" y="0"/>
                  </a:cxn>
                  <a:cxn ang="0">
                    <a:pos x="373" y="425"/>
                  </a:cxn>
                  <a:cxn ang="0">
                    <a:pos x="0" y="425"/>
                  </a:cxn>
                  <a:cxn ang="0">
                    <a:pos x="0" y="0"/>
                  </a:cxn>
                </a:cxnLst>
                <a:rect l="0" t="0" r="r" b="b"/>
                <a:pathLst>
                  <a:path w="374" h="426">
                    <a:moveTo>
                      <a:pt x="0" y="0"/>
                    </a:moveTo>
                    <a:lnTo>
                      <a:pt x="373" y="0"/>
                    </a:lnTo>
                    <a:lnTo>
                      <a:pt x="373" y="425"/>
                    </a:lnTo>
                    <a:lnTo>
                      <a:pt x="0" y="42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2" name="Freeform 12"/>
              <p:cNvSpPr>
                <a:spLocks/>
              </p:cNvSpPr>
              <p:nvPr/>
            </p:nvSpPr>
            <p:spPr bwMode="auto">
              <a:xfrm>
                <a:off x="3778" y="2365"/>
                <a:ext cx="365" cy="2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0"/>
                  </a:cxn>
                  <a:cxn ang="0">
                    <a:pos x="364" y="284"/>
                  </a:cxn>
                  <a:cxn ang="0">
                    <a:pos x="0" y="284"/>
                  </a:cxn>
                  <a:cxn ang="0">
                    <a:pos x="0" y="0"/>
                  </a:cxn>
                </a:cxnLst>
                <a:rect l="0" t="0" r="r" b="b"/>
                <a:pathLst>
                  <a:path w="365" h="285">
                    <a:moveTo>
                      <a:pt x="0" y="0"/>
                    </a:moveTo>
                    <a:lnTo>
                      <a:pt x="364" y="0"/>
                    </a:lnTo>
                    <a:lnTo>
                      <a:pt x="364" y="284"/>
                    </a:lnTo>
                    <a:lnTo>
                      <a:pt x="0" y="2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563" y="1692"/>
              <a:ext cx="0" cy="9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537" y="2628"/>
              <a:ext cx="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537" y="2395"/>
              <a:ext cx="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537" y="2164"/>
              <a:ext cx="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1537" y="1919"/>
              <a:ext cx="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1537" y="1688"/>
              <a:ext cx="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>
              <a:off x="1567" y="2628"/>
              <a:ext cx="29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V="1">
              <a:off x="1563" y="2585"/>
              <a:ext cx="0" cy="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1810" y="1099"/>
              <a:ext cx="1742" cy="181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i="0">
                  <a:solidFill>
                    <a:srgbClr val="000000"/>
                  </a:solidFill>
                  <a:latin typeface="Arial" charset="0"/>
                </a:rPr>
                <a:t>Sampling Distribution Histogram</a:t>
              </a:r>
            </a:p>
          </p:txBody>
        </p:sp>
        <p:sp>
          <p:nvSpPr>
            <p:cNvPr id="51223" name="Rectangle 23"/>
            <p:cNvSpPr>
              <a:spLocks noChangeArrowheads="1"/>
            </p:cNvSpPr>
            <p:nvPr/>
          </p:nvSpPr>
          <p:spPr bwMode="auto">
            <a:xfrm>
              <a:off x="1357" y="2499"/>
              <a:ext cx="163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1224" name="Rectangle 24"/>
            <p:cNvSpPr>
              <a:spLocks noChangeArrowheads="1"/>
            </p:cNvSpPr>
            <p:nvPr/>
          </p:nvSpPr>
          <p:spPr bwMode="auto">
            <a:xfrm>
              <a:off x="1357" y="2268"/>
              <a:ext cx="163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1299" y="2036"/>
              <a:ext cx="212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51226" name="Rectangle 26"/>
            <p:cNvSpPr>
              <a:spLocks noChangeArrowheads="1"/>
            </p:cNvSpPr>
            <p:nvPr/>
          </p:nvSpPr>
          <p:spPr bwMode="auto">
            <a:xfrm>
              <a:off x="1299" y="1791"/>
              <a:ext cx="212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1299" y="1560"/>
              <a:ext cx="212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1368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53.75</a:t>
              </a:r>
            </a:p>
          </p:txBody>
        </p: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741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56.25</a:t>
              </a:r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2105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58.75</a:t>
              </a:r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2480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61.25</a:t>
              </a:r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2844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63.75</a:t>
              </a:r>
            </a:p>
          </p:txBody>
        </p: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3219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66.25</a:t>
              </a:r>
            </a:p>
          </p:txBody>
        </p:sp>
        <p:sp>
          <p:nvSpPr>
            <p:cNvPr id="51234" name="Rectangle 34"/>
            <p:cNvSpPr>
              <a:spLocks noChangeArrowheads="1"/>
            </p:cNvSpPr>
            <p:nvPr/>
          </p:nvSpPr>
          <p:spPr bwMode="auto">
            <a:xfrm>
              <a:off x="3583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68.75</a:t>
              </a:r>
            </a:p>
          </p:txBody>
        </p:sp>
        <p:sp>
          <p:nvSpPr>
            <p:cNvPr id="51235" name="Rectangle 35"/>
            <p:cNvSpPr>
              <a:spLocks noChangeArrowheads="1"/>
            </p:cNvSpPr>
            <p:nvPr/>
          </p:nvSpPr>
          <p:spPr bwMode="auto">
            <a:xfrm>
              <a:off x="3958" y="2705"/>
              <a:ext cx="334" cy="16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71.25</a:t>
              </a:r>
            </a:p>
          </p:txBody>
        </p:sp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 rot="16200000">
              <a:off x="811" y="2277"/>
              <a:ext cx="560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 i="0">
                  <a:solidFill>
                    <a:srgbClr val="000000"/>
                  </a:solidFill>
                  <a:latin typeface="Arial" charset="0"/>
                </a:rPr>
                <a:t>Frequency</a:t>
              </a: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1,800 Randomly Selected Values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an Exponential Distribution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338263" y="2352675"/>
            <a:ext cx="7196137" cy="3552825"/>
            <a:chOff x="843" y="1482"/>
            <a:chExt cx="4533" cy="2238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843" y="1482"/>
              <a:ext cx="4533" cy="2238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952" y="1518"/>
              <a:ext cx="4326" cy="2189"/>
              <a:chOff x="952" y="1518"/>
              <a:chExt cx="4326" cy="2189"/>
            </a:xfrm>
          </p:grpSpPr>
          <p:grpSp>
            <p:nvGrpSpPr>
              <p:cNvPr id="4" name="Group 93"/>
              <p:cNvGrpSpPr>
                <a:grpSpLocks/>
              </p:cNvGrpSpPr>
              <p:nvPr/>
            </p:nvGrpSpPr>
            <p:grpSpPr bwMode="auto">
              <a:xfrm>
                <a:off x="1217" y="1518"/>
                <a:ext cx="4061" cy="2189"/>
                <a:chOff x="1217" y="1518"/>
                <a:chExt cx="4061" cy="2189"/>
              </a:xfrm>
            </p:grpSpPr>
            <p:grpSp>
              <p:nvGrpSpPr>
                <p:cNvPr id="5" name="Group 91"/>
                <p:cNvGrpSpPr>
                  <a:grpSpLocks/>
                </p:cNvGrpSpPr>
                <p:nvPr/>
              </p:nvGrpSpPr>
              <p:grpSpPr bwMode="auto">
                <a:xfrm>
                  <a:off x="1217" y="1518"/>
                  <a:ext cx="4061" cy="2022"/>
                  <a:chOff x="1217" y="1518"/>
                  <a:chExt cx="4061" cy="2022"/>
                </a:xfrm>
              </p:grpSpPr>
              <p:sp>
                <p:nvSpPr>
                  <p:cNvPr id="5325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537" y="3318"/>
                    <a:ext cx="176" cy="2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527" y="1674"/>
                    <a:ext cx="3536" cy="1642"/>
                    <a:chOff x="1527" y="1674"/>
                    <a:chExt cx="3536" cy="1642"/>
                  </a:xfrm>
                </p:grpSpPr>
                <p:sp>
                  <p:nvSpPr>
                    <p:cNvPr id="53255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7" y="1674"/>
                      <a:ext cx="168" cy="164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5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4" y="2123"/>
                      <a:ext cx="168" cy="1193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57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1" y="2485"/>
                      <a:ext cx="168" cy="831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9" y="2647"/>
                      <a:ext cx="168" cy="669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59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6" y="2696"/>
                      <a:ext cx="168" cy="620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0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3" y="2881"/>
                      <a:ext cx="168" cy="435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1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" y="3036"/>
                      <a:ext cx="168" cy="280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2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68" y="3051"/>
                      <a:ext cx="168" cy="265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3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5" y="3137"/>
                      <a:ext cx="168" cy="179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2" y="3216"/>
                      <a:ext cx="168" cy="100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5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9" y="3194"/>
                      <a:ext cx="168" cy="12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77" y="3220"/>
                      <a:ext cx="168" cy="96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4" y="3265"/>
                      <a:ext cx="168" cy="51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32" y="3277"/>
                      <a:ext cx="167" cy="39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6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95"/>
                      <a:ext cx="167" cy="21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7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6" y="3310"/>
                      <a:ext cx="168" cy="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7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3" y="3314"/>
                      <a:ext cx="168" cy="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7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8" y="3310"/>
                      <a:ext cx="168" cy="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7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5" y="3269"/>
                      <a:ext cx="168" cy="47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275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4" y="1622"/>
                    <a:ext cx="0" cy="170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3322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3134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2945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2757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2569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2380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2192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2003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1815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1626"/>
                    <a:ext cx="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28" y="3322"/>
                    <a:ext cx="353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7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4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8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1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89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8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0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6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1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3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2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10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3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87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4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65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5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2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7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7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8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4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99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1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0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29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1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06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2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83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3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0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4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5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15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6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92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7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9" y="3294"/>
                    <a:ext cx="0" cy="5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30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3214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  <p:sp>
                <p:nvSpPr>
                  <p:cNvPr id="5330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3025"/>
                    <a:ext cx="238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50</a:t>
                    </a:r>
                  </a:p>
                </p:txBody>
              </p:sp>
              <p:sp>
                <p:nvSpPr>
                  <p:cNvPr id="5331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837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100</a:t>
                    </a:r>
                  </a:p>
                </p:txBody>
              </p:sp>
              <p:sp>
                <p:nvSpPr>
                  <p:cNvPr id="5331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648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150</a:t>
                    </a:r>
                  </a:p>
                </p:txBody>
              </p:sp>
              <p:sp>
                <p:nvSpPr>
                  <p:cNvPr id="5331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460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200</a:t>
                    </a:r>
                  </a:p>
                </p:txBody>
              </p:sp>
              <p:sp>
                <p:nvSpPr>
                  <p:cNvPr id="5331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272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250</a:t>
                    </a:r>
                  </a:p>
                </p:txBody>
              </p:sp>
              <p:sp>
                <p:nvSpPr>
                  <p:cNvPr id="5331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083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300</a:t>
                    </a:r>
                  </a:p>
                </p:txBody>
              </p:sp>
              <p:sp>
                <p:nvSpPr>
                  <p:cNvPr id="5331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1896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350</a:t>
                    </a:r>
                  </a:p>
                </p:txBody>
              </p:sp>
              <p:sp>
                <p:nvSpPr>
                  <p:cNvPr id="5331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1707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400</a:t>
                    </a:r>
                  </a:p>
                </p:txBody>
              </p:sp>
              <p:sp>
                <p:nvSpPr>
                  <p:cNvPr id="5331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1518"/>
                    <a:ext cx="300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450</a:t>
                    </a:r>
                  </a:p>
                </p:txBody>
              </p:sp>
              <p:sp>
                <p:nvSpPr>
                  <p:cNvPr id="5331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402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  <p:sp>
                <p:nvSpPr>
                  <p:cNvPr id="5331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588" y="3330"/>
                    <a:ext cx="22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.5</a:t>
                    </a:r>
                  </a:p>
                </p:txBody>
              </p:sp>
              <p:sp>
                <p:nvSpPr>
                  <p:cNvPr id="5332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774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332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915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1.5</a:t>
                    </a:r>
                  </a:p>
                </p:txBody>
              </p:sp>
              <p:sp>
                <p:nvSpPr>
                  <p:cNvPr id="533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146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2</a:t>
                    </a:r>
                  </a:p>
                </p:txBody>
              </p:sp>
              <p:sp>
                <p:nvSpPr>
                  <p:cNvPr id="533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278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2.5</a:t>
                    </a:r>
                  </a:p>
                </p:txBody>
              </p:sp>
              <p:sp>
                <p:nvSpPr>
                  <p:cNvPr id="53324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518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3</a:t>
                    </a:r>
                  </a:p>
                </p:txBody>
              </p:sp>
              <p:sp>
                <p:nvSpPr>
                  <p:cNvPr id="53325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623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3.5</a:t>
                    </a:r>
                  </a:p>
                </p:txBody>
              </p:sp>
              <p:sp>
                <p:nvSpPr>
                  <p:cNvPr id="53326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871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4</a:t>
                    </a:r>
                  </a:p>
                </p:txBody>
              </p:sp>
              <p:sp>
                <p:nvSpPr>
                  <p:cNvPr id="533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994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4.5</a:t>
                    </a:r>
                  </a:p>
                </p:txBody>
              </p:sp>
              <p:sp>
                <p:nvSpPr>
                  <p:cNvPr id="533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25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5</a:t>
                    </a:r>
                  </a:p>
                </p:txBody>
              </p:sp>
              <p:sp>
                <p:nvSpPr>
                  <p:cNvPr id="5332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366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5.5</a:t>
                    </a:r>
                  </a:p>
                </p:txBody>
              </p:sp>
              <p:sp>
                <p:nvSpPr>
                  <p:cNvPr id="5333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588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333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693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6.5</a:t>
                    </a:r>
                  </a:p>
                </p:txBody>
              </p:sp>
              <p:sp>
                <p:nvSpPr>
                  <p:cNvPr id="533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3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33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047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7.5</a:t>
                    </a:r>
                  </a:p>
                </p:txBody>
              </p:sp>
              <p:sp>
                <p:nvSpPr>
                  <p:cNvPr id="5333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296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8</a:t>
                    </a:r>
                  </a:p>
                </p:txBody>
              </p:sp>
              <p:sp>
                <p:nvSpPr>
                  <p:cNvPr id="5333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419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8.5</a:t>
                    </a:r>
                  </a:p>
                </p:txBody>
              </p:sp>
              <p:sp>
                <p:nvSpPr>
                  <p:cNvPr id="5333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641" y="3330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9</a:t>
                    </a:r>
                  </a:p>
                </p:txBody>
              </p:sp>
              <p:sp>
                <p:nvSpPr>
                  <p:cNvPr id="533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773" y="3330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9.5</a:t>
                    </a:r>
                  </a:p>
                </p:txBody>
              </p:sp>
              <p:sp>
                <p:nvSpPr>
                  <p:cNvPr id="533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022" y="3330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3340" name="Rectangle 92"/>
                <p:cNvSpPr>
                  <a:spLocks noChangeArrowheads="1"/>
                </p:cNvSpPr>
                <p:nvPr/>
              </p:nvSpPr>
              <p:spPr bwMode="auto">
                <a:xfrm>
                  <a:off x="4731" y="3478"/>
                  <a:ext cx="210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X</a:t>
                  </a:r>
                </a:p>
              </p:txBody>
            </p:sp>
          </p:grpSp>
          <p:sp>
            <p:nvSpPr>
              <p:cNvPr id="53342" name="Rectangle 94"/>
              <p:cNvSpPr>
                <a:spLocks noChangeArrowheads="1"/>
              </p:cNvSpPr>
              <p:nvPr/>
            </p:nvSpPr>
            <p:spPr bwMode="auto">
              <a:xfrm>
                <a:off x="952" y="1570"/>
                <a:ext cx="202" cy="1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F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r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q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u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n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c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y</a:t>
                </a:r>
              </a:p>
            </p:txBody>
          </p:sp>
        </p:grp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Means of 60 Samples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2)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an Exponential Distribution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57200" y="1828800"/>
            <a:ext cx="8101013" cy="4402138"/>
            <a:chOff x="273" y="1248"/>
            <a:chExt cx="5103" cy="2773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273" y="1248"/>
              <a:ext cx="5103" cy="27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4"/>
            <p:cNvGrpSpPr>
              <a:grpSpLocks/>
            </p:cNvGrpSpPr>
            <p:nvPr/>
          </p:nvGrpSpPr>
          <p:grpSpPr bwMode="auto">
            <a:xfrm>
              <a:off x="286" y="1438"/>
              <a:ext cx="5014" cy="2583"/>
              <a:chOff x="286" y="1438"/>
              <a:chExt cx="5014" cy="2583"/>
            </a:xfrm>
          </p:grpSpPr>
          <p:sp>
            <p:nvSpPr>
              <p:cNvPr id="55302" name="Rectangle 6"/>
              <p:cNvSpPr>
                <a:spLocks noChangeArrowheads="1"/>
              </p:cNvSpPr>
              <p:nvPr/>
            </p:nvSpPr>
            <p:spPr bwMode="auto">
              <a:xfrm>
                <a:off x="286" y="1438"/>
                <a:ext cx="202" cy="1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F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r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q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u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n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c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y</a:t>
                </a:r>
              </a:p>
            </p:txBody>
          </p:sp>
          <p:grpSp>
            <p:nvGrpSpPr>
              <p:cNvPr id="4" name="Group 83"/>
              <p:cNvGrpSpPr>
                <a:grpSpLocks/>
              </p:cNvGrpSpPr>
              <p:nvPr/>
            </p:nvGrpSpPr>
            <p:grpSpPr bwMode="auto">
              <a:xfrm>
                <a:off x="449" y="1456"/>
                <a:ext cx="4851" cy="2565"/>
                <a:chOff x="449" y="1456"/>
                <a:chExt cx="4851" cy="2565"/>
              </a:xfrm>
            </p:grpSpPr>
            <p:grpSp>
              <p:nvGrpSpPr>
                <p:cNvPr id="5" name="Group 79"/>
                <p:cNvGrpSpPr>
                  <a:grpSpLocks/>
                </p:cNvGrpSpPr>
                <p:nvPr/>
              </p:nvGrpSpPr>
              <p:grpSpPr bwMode="auto">
                <a:xfrm>
                  <a:off x="449" y="1456"/>
                  <a:ext cx="4851" cy="2395"/>
                  <a:chOff x="449" y="1456"/>
                  <a:chExt cx="4851" cy="2395"/>
                </a:xfrm>
              </p:grpSpPr>
              <p:sp>
                <p:nvSpPr>
                  <p:cNvPr id="5530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3171"/>
                    <a:ext cx="260" cy="449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0" y="2478"/>
                    <a:ext cx="260" cy="1142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185" y="3171"/>
                    <a:ext cx="260" cy="449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59" y="1554"/>
                    <a:ext cx="261" cy="2066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34" y="2478"/>
                    <a:ext cx="261" cy="1142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009" y="2478"/>
                    <a:ext cx="260" cy="1142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84" y="2478"/>
                    <a:ext cx="260" cy="1142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2478"/>
                    <a:ext cx="261" cy="1142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78"/>
                    <a:ext cx="261" cy="1142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107" y="2940"/>
                    <a:ext cx="261" cy="680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478"/>
                    <a:ext cx="261" cy="1142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2940"/>
                    <a:ext cx="261" cy="680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931" y="2709"/>
                    <a:ext cx="260" cy="911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05" y="3402"/>
                    <a:ext cx="261" cy="218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029" y="3402"/>
                    <a:ext cx="260" cy="218"/>
                  </a:xfrm>
                  <a:prstGeom prst="rect">
                    <a:avLst/>
                  </a:prstGeom>
                  <a:solidFill>
                    <a:srgbClr val="CC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8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2" y="1546"/>
                    <a:ext cx="0" cy="208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1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3629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3398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3167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2936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2705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2474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2243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2012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1782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04" y="1550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2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636" y="3629"/>
                    <a:ext cx="466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0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2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1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2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1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3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5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4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30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5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05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80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7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4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8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28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9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03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78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2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2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27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3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1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4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5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5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6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25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7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00" y="3595"/>
                    <a:ext cx="0" cy="6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3533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0</a:t>
                    </a:r>
                  </a:p>
                </p:txBody>
              </p:sp>
              <p:sp>
                <p:nvSpPr>
                  <p:cNvPr id="553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3302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3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3071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2</a:t>
                    </a:r>
                  </a:p>
                </p:txBody>
              </p:sp>
              <p:sp>
                <p:nvSpPr>
                  <p:cNvPr id="5535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2840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3</a:t>
                    </a:r>
                  </a:p>
                </p:txBody>
              </p:sp>
              <p:sp>
                <p:nvSpPr>
                  <p:cNvPr id="5535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2609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4</a:t>
                    </a:r>
                  </a:p>
                </p:txBody>
              </p:sp>
              <p:sp>
                <p:nvSpPr>
                  <p:cNvPr id="5535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2378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5</a:t>
                    </a:r>
                  </a:p>
                </p:txBody>
              </p:sp>
              <p:sp>
                <p:nvSpPr>
                  <p:cNvPr id="5535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2147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535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1917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35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1687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8</a:t>
                    </a:r>
                  </a:p>
                </p:txBody>
              </p:sp>
              <p:sp>
                <p:nvSpPr>
                  <p:cNvPr id="5535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9" y="1456"/>
                    <a:ext cx="176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9</a:t>
                    </a:r>
                  </a:p>
                </p:txBody>
              </p:sp>
              <p:sp>
                <p:nvSpPr>
                  <p:cNvPr id="5535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95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0.00</a:t>
                    </a:r>
                  </a:p>
                </p:txBody>
              </p:sp>
              <p:sp>
                <p:nvSpPr>
                  <p:cNvPr id="5535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770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0.25</a:t>
                    </a:r>
                  </a:p>
                </p:txBody>
              </p:sp>
              <p:sp>
                <p:nvSpPr>
                  <p:cNvPr id="55360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044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0.50</a:t>
                    </a:r>
                  </a:p>
                </p:txBody>
              </p:sp>
              <p:sp>
                <p:nvSpPr>
                  <p:cNvPr id="5536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318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0.75</a:t>
                    </a:r>
                  </a:p>
                </p:txBody>
              </p:sp>
              <p:sp>
                <p:nvSpPr>
                  <p:cNvPr id="5536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593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1.00</a:t>
                    </a:r>
                  </a:p>
                </p:txBody>
              </p:sp>
              <p:sp>
                <p:nvSpPr>
                  <p:cNvPr id="5536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1.25</a:t>
                    </a:r>
                  </a:p>
                </p:txBody>
              </p:sp>
              <p:sp>
                <p:nvSpPr>
                  <p:cNvPr id="55364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143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1.50</a:t>
                    </a:r>
                  </a:p>
                </p:txBody>
              </p:sp>
              <p:sp>
                <p:nvSpPr>
                  <p:cNvPr id="5536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417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1.75</a:t>
                    </a:r>
                  </a:p>
                </p:txBody>
              </p:sp>
              <p:sp>
                <p:nvSpPr>
                  <p:cNvPr id="5536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691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2.00</a:t>
                    </a:r>
                  </a:p>
                </p:txBody>
              </p:sp>
              <p:sp>
                <p:nvSpPr>
                  <p:cNvPr id="5536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2.25</a:t>
                    </a:r>
                  </a:p>
                </p:txBody>
              </p:sp>
              <p:sp>
                <p:nvSpPr>
                  <p:cNvPr id="5536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2.50</a:t>
                    </a:r>
                  </a:p>
                </p:txBody>
              </p:sp>
              <p:sp>
                <p:nvSpPr>
                  <p:cNvPr id="5536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2.75</a:t>
                    </a:r>
                  </a:p>
                </p:txBody>
              </p:sp>
              <p:sp>
                <p:nvSpPr>
                  <p:cNvPr id="553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3.00</a:t>
                    </a:r>
                  </a:p>
                </p:txBody>
              </p:sp>
              <p:sp>
                <p:nvSpPr>
                  <p:cNvPr id="553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063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3.25</a:t>
                    </a:r>
                  </a:p>
                </p:txBody>
              </p:sp>
              <p:sp>
                <p:nvSpPr>
                  <p:cNvPr id="5537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3.50</a:t>
                    </a:r>
                  </a:p>
                </p:txBody>
              </p:sp>
              <p:sp>
                <p:nvSpPr>
                  <p:cNvPr id="5537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612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3.75</a:t>
                    </a:r>
                  </a:p>
                </p:txBody>
              </p:sp>
              <p:sp>
                <p:nvSpPr>
                  <p:cNvPr id="5537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4887" y="3661"/>
                    <a:ext cx="331" cy="19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400" b="1" i="0">
                        <a:solidFill>
                          <a:srgbClr val="000000"/>
                        </a:solidFill>
                        <a:latin typeface="Arial" charset="0"/>
                      </a:rPr>
                      <a:t>4.00</a:t>
                    </a:r>
                  </a:p>
                </p:txBody>
              </p:sp>
            </p:grpSp>
            <p:grpSp>
              <p:nvGrpSpPr>
                <p:cNvPr id="6" name="Group 82"/>
                <p:cNvGrpSpPr>
                  <a:grpSpLocks/>
                </p:cNvGrpSpPr>
                <p:nvPr/>
              </p:nvGrpSpPr>
              <p:grpSpPr bwMode="auto">
                <a:xfrm>
                  <a:off x="4989" y="3811"/>
                  <a:ext cx="185" cy="210"/>
                  <a:chOff x="4989" y="3811"/>
                  <a:chExt cx="185" cy="210"/>
                </a:xfrm>
              </p:grpSpPr>
              <p:sp>
                <p:nvSpPr>
                  <p:cNvPr id="553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989" y="3811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x</a:t>
                    </a:r>
                  </a:p>
                </p:txBody>
              </p:sp>
              <p:sp>
                <p:nvSpPr>
                  <p:cNvPr id="5537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5054" y="3870"/>
                    <a:ext cx="5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406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Means of 60 Samples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5)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an Exponential Distribution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57200" y="1676400"/>
            <a:ext cx="8101013" cy="4402138"/>
            <a:chOff x="273" y="1248"/>
            <a:chExt cx="5103" cy="2773"/>
          </a:xfrm>
        </p:grpSpPr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73" y="1248"/>
              <a:ext cx="5103" cy="27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6" y="1438"/>
              <a:ext cx="202" cy="1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F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r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e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q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u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e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c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y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989" y="3811"/>
              <a:ext cx="185" cy="210"/>
              <a:chOff x="4989" y="3811"/>
              <a:chExt cx="185" cy="210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4989" y="3811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x</a:t>
                </a:r>
              </a:p>
            </p:txBody>
          </p:sp>
          <p:sp>
            <p:nvSpPr>
              <p:cNvPr id="57352" name="Line 8"/>
              <p:cNvSpPr>
                <a:spLocks noChangeShapeType="1"/>
              </p:cNvSpPr>
              <p:nvPr/>
            </p:nvSpPr>
            <p:spPr bwMode="auto">
              <a:xfrm>
                <a:off x="5054" y="3870"/>
                <a:ext cx="56" cy="0"/>
              </a:xfrm>
              <a:prstGeom prst="line">
                <a:avLst/>
              </a:prstGeom>
              <a:noFill/>
              <a:ln w="254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503" y="1381"/>
              <a:ext cx="4681" cy="2469"/>
              <a:chOff x="503" y="1381"/>
              <a:chExt cx="4681" cy="2469"/>
            </a:xfrm>
          </p:grpSpPr>
          <p:sp>
            <p:nvSpPr>
              <p:cNvPr id="57354" name="Rectangle 10"/>
              <p:cNvSpPr>
                <a:spLocks noChangeArrowheads="1"/>
              </p:cNvSpPr>
              <p:nvPr/>
            </p:nvSpPr>
            <p:spPr bwMode="auto">
              <a:xfrm>
                <a:off x="1251" y="3197"/>
                <a:ext cx="249" cy="416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5" name="Rectangle 11"/>
              <p:cNvSpPr>
                <a:spLocks noChangeArrowheads="1"/>
              </p:cNvSpPr>
              <p:nvPr/>
            </p:nvSpPr>
            <p:spPr bwMode="auto">
              <a:xfrm>
                <a:off x="1513" y="2553"/>
                <a:ext cx="248" cy="1060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6" name="Rectangle 12"/>
              <p:cNvSpPr>
                <a:spLocks noChangeArrowheads="1"/>
              </p:cNvSpPr>
              <p:nvPr/>
            </p:nvSpPr>
            <p:spPr bwMode="auto">
              <a:xfrm>
                <a:off x="1775" y="1479"/>
                <a:ext cx="249" cy="2134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7" name="Rectangle 13"/>
              <p:cNvSpPr>
                <a:spLocks noChangeArrowheads="1"/>
              </p:cNvSpPr>
              <p:nvPr/>
            </p:nvSpPr>
            <p:spPr bwMode="auto">
              <a:xfrm>
                <a:off x="2038" y="1909"/>
                <a:ext cx="248" cy="1704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8" name="Rectangle 14"/>
              <p:cNvSpPr>
                <a:spLocks noChangeArrowheads="1"/>
              </p:cNvSpPr>
              <p:nvPr/>
            </p:nvSpPr>
            <p:spPr bwMode="auto">
              <a:xfrm>
                <a:off x="2300" y="2768"/>
                <a:ext cx="249" cy="845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9" name="Rectangle 15"/>
              <p:cNvSpPr>
                <a:spLocks noChangeArrowheads="1"/>
              </p:cNvSpPr>
              <p:nvPr/>
            </p:nvSpPr>
            <p:spPr bwMode="auto">
              <a:xfrm>
                <a:off x="2563" y="1479"/>
                <a:ext cx="249" cy="2134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0" name="Rectangle 16"/>
              <p:cNvSpPr>
                <a:spLocks noChangeArrowheads="1"/>
              </p:cNvSpPr>
              <p:nvPr/>
            </p:nvSpPr>
            <p:spPr bwMode="auto">
              <a:xfrm>
                <a:off x="2826" y="2768"/>
                <a:ext cx="248" cy="845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1" name="Rectangle 17"/>
              <p:cNvSpPr>
                <a:spLocks noChangeArrowheads="1"/>
              </p:cNvSpPr>
              <p:nvPr/>
            </p:nvSpPr>
            <p:spPr bwMode="auto">
              <a:xfrm>
                <a:off x="3088" y="2553"/>
                <a:ext cx="249" cy="1060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2" name="Rectangle 18"/>
              <p:cNvSpPr>
                <a:spLocks noChangeArrowheads="1"/>
              </p:cNvSpPr>
              <p:nvPr/>
            </p:nvSpPr>
            <p:spPr bwMode="auto">
              <a:xfrm>
                <a:off x="3351" y="2553"/>
                <a:ext cx="248" cy="1060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3" name="Rectangle 19"/>
              <p:cNvSpPr>
                <a:spLocks noChangeArrowheads="1"/>
              </p:cNvSpPr>
              <p:nvPr/>
            </p:nvSpPr>
            <p:spPr bwMode="auto">
              <a:xfrm>
                <a:off x="3614" y="3197"/>
                <a:ext cx="248" cy="416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Rectangle 20"/>
              <p:cNvSpPr>
                <a:spLocks noChangeArrowheads="1"/>
              </p:cNvSpPr>
              <p:nvPr/>
            </p:nvSpPr>
            <p:spPr bwMode="auto">
              <a:xfrm>
                <a:off x="3876" y="2982"/>
                <a:ext cx="249" cy="631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5" name="Rectangle 21"/>
              <p:cNvSpPr>
                <a:spLocks noChangeArrowheads="1"/>
              </p:cNvSpPr>
              <p:nvPr/>
            </p:nvSpPr>
            <p:spPr bwMode="auto">
              <a:xfrm>
                <a:off x="4138" y="3412"/>
                <a:ext cx="248" cy="201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6" name="Rectangle 22"/>
              <p:cNvSpPr>
                <a:spLocks noChangeArrowheads="1"/>
              </p:cNvSpPr>
              <p:nvPr/>
            </p:nvSpPr>
            <p:spPr bwMode="auto">
              <a:xfrm>
                <a:off x="4400" y="3412"/>
                <a:ext cx="249" cy="201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7" name="Line 23"/>
              <p:cNvSpPr>
                <a:spLocks noChangeShapeType="1"/>
              </p:cNvSpPr>
              <p:nvPr/>
            </p:nvSpPr>
            <p:spPr bwMode="auto">
              <a:xfrm flipV="1">
                <a:off x="721" y="1471"/>
                <a:ext cx="0" cy="21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8" name="Line 24"/>
              <p:cNvSpPr>
                <a:spLocks noChangeShapeType="1"/>
              </p:cNvSpPr>
              <p:nvPr/>
            </p:nvSpPr>
            <p:spPr bwMode="auto">
              <a:xfrm>
                <a:off x="695" y="362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695" y="3408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695" y="319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1" name="Line 27"/>
              <p:cNvSpPr>
                <a:spLocks noChangeShapeType="1"/>
              </p:cNvSpPr>
              <p:nvPr/>
            </p:nvSpPr>
            <p:spPr bwMode="auto">
              <a:xfrm>
                <a:off x="695" y="2978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695" y="276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695" y="2549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4" name="Line 30"/>
              <p:cNvSpPr>
                <a:spLocks noChangeShapeType="1"/>
              </p:cNvSpPr>
              <p:nvPr/>
            </p:nvSpPr>
            <p:spPr bwMode="auto">
              <a:xfrm>
                <a:off x="695" y="233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695" y="2120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695" y="1905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7" name="Line 33"/>
              <p:cNvSpPr>
                <a:spLocks noChangeShapeType="1"/>
              </p:cNvSpPr>
              <p:nvPr/>
            </p:nvSpPr>
            <p:spPr bwMode="auto">
              <a:xfrm>
                <a:off x="695" y="1690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8" name="Line 34"/>
              <p:cNvSpPr>
                <a:spLocks noChangeShapeType="1"/>
              </p:cNvSpPr>
              <p:nvPr/>
            </p:nvSpPr>
            <p:spPr bwMode="auto">
              <a:xfrm>
                <a:off x="695" y="1475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9" name="Line 35"/>
              <p:cNvSpPr>
                <a:spLocks noChangeShapeType="1"/>
              </p:cNvSpPr>
              <p:nvPr/>
            </p:nvSpPr>
            <p:spPr bwMode="auto">
              <a:xfrm>
                <a:off x="725" y="3623"/>
                <a:ext cx="44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0" name="Line 36"/>
              <p:cNvSpPr>
                <a:spLocks noChangeShapeType="1"/>
              </p:cNvSpPr>
              <p:nvPr/>
            </p:nvSpPr>
            <p:spPr bwMode="auto">
              <a:xfrm flipV="1">
                <a:off x="721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1" name="Line 37"/>
              <p:cNvSpPr>
                <a:spLocks noChangeShapeType="1"/>
              </p:cNvSpPr>
              <p:nvPr/>
            </p:nvSpPr>
            <p:spPr bwMode="auto">
              <a:xfrm flipV="1">
                <a:off x="984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2" name="Line 38"/>
              <p:cNvSpPr>
                <a:spLocks noChangeShapeType="1"/>
              </p:cNvSpPr>
              <p:nvPr/>
            </p:nvSpPr>
            <p:spPr bwMode="auto">
              <a:xfrm flipV="1">
                <a:off x="1247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3" name="Line 39"/>
              <p:cNvSpPr>
                <a:spLocks noChangeShapeType="1"/>
              </p:cNvSpPr>
              <p:nvPr/>
            </p:nvSpPr>
            <p:spPr bwMode="auto">
              <a:xfrm flipV="1">
                <a:off x="1509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4" name="Line 40"/>
              <p:cNvSpPr>
                <a:spLocks noChangeShapeType="1"/>
              </p:cNvSpPr>
              <p:nvPr/>
            </p:nvSpPr>
            <p:spPr bwMode="auto">
              <a:xfrm flipV="1">
                <a:off x="1771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5" name="Line 41"/>
              <p:cNvSpPr>
                <a:spLocks noChangeShapeType="1"/>
              </p:cNvSpPr>
              <p:nvPr/>
            </p:nvSpPr>
            <p:spPr bwMode="auto">
              <a:xfrm flipV="1">
                <a:off x="2034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6" name="Line 42"/>
              <p:cNvSpPr>
                <a:spLocks noChangeShapeType="1"/>
              </p:cNvSpPr>
              <p:nvPr/>
            </p:nvSpPr>
            <p:spPr bwMode="auto">
              <a:xfrm flipV="1">
                <a:off x="2296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7" name="Line 43"/>
              <p:cNvSpPr>
                <a:spLocks noChangeShapeType="1"/>
              </p:cNvSpPr>
              <p:nvPr/>
            </p:nvSpPr>
            <p:spPr bwMode="auto">
              <a:xfrm flipV="1">
                <a:off x="2559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8" name="Line 44"/>
              <p:cNvSpPr>
                <a:spLocks noChangeShapeType="1"/>
              </p:cNvSpPr>
              <p:nvPr/>
            </p:nvSpPr>
            <p:spPr bwMode="auto">
              <a:xfrm flipV="1">
                <a:off x="2822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9" name="Line 45"/>
              <p:cNvSpPr>
                <a:spLocks noChangeShapeType="1"/>
              </p:cNvSpPr>
              <p:nvPr/>
            </p:nvSpPr>
            <p:spPr bwMode="auto">
              <a:xfrm flipV="1">
                <a:off x="3084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0" name="Line 46"/>
              <p:cNvSpPr>
                <a:spLocks noChangeShapeType="1"/>
              </p:cNvSpPr>
              <p:nvPr/>
            </p:nvSpPr>
            <p:spPr bwMode="auto">
              <a:xfrm flipV="1">
                <a:off x="3347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1" name="Line 47"/>
              <p:cNvSpPr>
                <a:spLocks noChangeShapeType="1"/>
              </p:cNvSpPr>
              <p:nvPr/>
            </p:nvSpPr>
            <p:spPr bwMode="auto">
              <a:xfrm flipV="1">
                <a:off x="3610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2" name="Line 48"/>
              <p:cNvSpPr>
                <a:spLocks noChangeShapeType="1"/>
              </p:cNvSpPr>
              <p:nvPr/>
            </p:nvSpPr>
            <p:spPr bwMode="auto">
              <a:xfrm flipV="1">
                <a:off x="3872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3" name="Line 49"/>
              <p:cNvSpPr>
                <a:spLocks noChangeShapeType="1"/>
              </p:cNvSpPr>
              <p:nvPr/>
            </p:nvSpPr>
            <p:spPr bwMode="auto">
              <a:xfrm flipV="1">
                <a:off x="4134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4" name="Line 50"/>
              <p:cNvSpPr>
                <a:spLocks noChangeShapeType="1"/>
              </p:cNvSpPr>
              <p:nvPr/>
            </p:nvSpPr>
            <p:spPr bwMode="auto">
              <a:xfrm flipV="1">
                <a:off x="4396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5" name="Line 51"/>
              <p:cNvSpPr>
                <a:spLocks noChangeShapeType="1"/>
              </p:cNvSpPr>
              <p:nvPr/>
            </p:nvSpPr>
            <p:spPr bwMode="auto">
              <a:xfrm flipV="1">
                <a:off x="4659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6" name="Line 52"/>
              <p:cNvSpPr>
                <a:spLocks noChangeShapeType="1"/>
              </p:cNvSpPr>
              <p:nvPr/>
            </p:nvSpPr>
            <p:spPr bwMode="auto">
              <a:xfrm flipV="1">
                <a:off x="4922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7" name="Line 53"/>
              <p:cNvSpPr>
                <a:spLocks noChangeShapeType="1"/>
              </p:cNvSpPr>
              <p:nvPr/>
            </p:nvSpPr>
            <p:spPr bwMode="auto">
              <a:xfrm flipV="1">
                <a:off x="5184" y="3587"/>
                <a:ext cx="0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8" name="Rectangle 54"/>
              <p:cNvSpPr>
                <a:spLocks noChangeArrowheads="1"/>
              </p:cNvSpPr>
              <p:nvPr/>
            </p:nvSpPr>
            <p:spPr bwMode="auto">
              <a:xfrm>
                <a:off x="543" y="3528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57399" name="Rectangle 55"/>
              <p:cNvSpPr>
                <a:spLocks noChangeArrowheads="1"/>
              </p:cNvSpPr>
              <p:nvPr/>
            </p:nvSpPr>
            <p:spPr bwMode="auto">
              <a:xfrm>
                <a:off x="543" y="3314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7400" name="Rectangle 56"/>
              <p:cNvSpPr>
                <a:spLocks noChangeArrowheads="1"/>
              </p:cNvSpPr>
              <p:nvPr/>
            </p:nvSpPr>
            <p:spPr bwMode="auto">
              <a:xfrm>
                <a:off x="543" y="309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57401" name="Rectangle 57"/>
              <p:cNvSpPr>
                <a:spLocks noChangeArrowheads="1"/>
              </p:cNvSpPr>
              <p:nvPr/>
            </p:nvSpPr>
            <p:spPr bwMode="auto">
              <a:xfrm>
                <a:off x="543" y="2884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57402" name="Rectangle 58"/>
              <p:cNvSpPr>
                <a:spLocks noChangeArrowheads="1"/>
              </p:cNvSpPr>
              <p:nvPr/>
            </p:nvSpPr>
            <p:spPr bwMode="auto">
              <a:xfrm>
                <a:off x="543" y="266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57403" name="Rectangle 59"/>
              <p:cNvSpPr>
                <a:spLocks noChangeArrowheads="1"/>
              </p:cNvSpPr>
              <p:nvPr/>
            </p:nvSpPr>
            <p:spPr bwMode="auto">
              <a:xfrm>
                <a:off x="543" y="2454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57404" name="Rectangle 60"/>
              <p:cNvSpPr>
                <a:spLocks noChangeArrowheads="1"/>
              </p:cNvSpPr>
              <p:nvPr/>
            </p:nvSpPr>
            <p:spPr bwMode="auto">
              <a:xfrm>
                <a:off x="543" y="2239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57405" name="Rectangle 61"/>
              <p:cNvSpPr>
                <a:spLocks noChangeArrowheads="1"/>
              </p:cNvSpPr>
              <p:nvPr/>
            </p:nvSpPr>
            <p:spPr bwMode="auto">
              <a:xfrm>
                <a:off x="543" y="2026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57406" name="Rectangle 62"/>
              <p:cNvSpPr>
                <a:spLocks noChangeArrowheads="1"/>
              </p:cNvSpPr>
              <p:nvPr/>
            </p:nvSpPr>
            <p:spPr bwMode="auto">
              <a:xfrm>
                <a:off x="543" y="1812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57407" name="Rectangle 63"/>
              <p:cNvSpPr>
                <a:spLocks noChangeArrowheads="1"/>
              </p:cNvSpPr>
              <p:nvPr/>
            </p:nvSpPr>
            <p:spPr bwMode="auto">
              <a:xfrm>
                <a:off x="543" y="1597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57408" name="Rectangle 64"/>
              <p:cNvSpPr>
                <a:spLocks noChangeArrowheads="1"/>
              </p:cNvSpPr>
              <p:nvPr/>
            </p:nvSpPr>
            <p:spPr bwMode="auto">
              <a:xfrm>
                <a:off x="503" y="1381"/>
                <a:ext cx="238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10</a:t>
                </a:r>
              </a:p>
            </p:txBody>
          </p:sp>
          <p:sp>
            <p:nvSpPr>
              <p:cNvPr id="57409" name="Rectangle 65"/>
              <p:cNvSpPr>
                <a:spLocks noChangeArrowheads="1"/>
              </p:cNvSpPr>
              <p:nvPr/>
            </p:nvSpPr>
            <p:spPr bwMode="auto">
              <a:xfrm>
                <a:off x="581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0.00</a:t>
                </a:r>
              </a:p>
            </p:txBody>
          </p:sp>
          <p:sp>
            <p:nvSpPr>
              <p:cNvPr id="57410" name="Rectangle 66"/>
              <p:cNvSpPr>
                <a:spLocks noChangeArrowheads="1"/>
              </p:cNvSpPr>
              <p:nvPr/>
            </p:nvSpPr>
            <p:spPr bwMode="auto">
              <a:xfrm>
                <a:off x="843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0.25</a:t>
                </a:r>
              </a:p>
            </p:txBody>
          </p:sp>
          <p:sp>
            <p:nvSpPr>
              <p:cNvPr id="57411" name="Rectangle 67"/>
              <p:cNvSpPr>
                <a:spLocks noChangeArrowheads="1"/>
              </p:cNvSpPr>
              <p:nvPr/>
            </p:nvSpPr>
            <p:spPr bwMode="auto">
              <a:xfrm>
                <a:off x="1106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0.50</a:t>
                </a:r>
              </a:p>
            </p:txBody>
          </p:sp>
          <p:sp>
            <p:nvSpPr>
              <p:cNvPr id="57412" name="Rectangle 68"/>
              <p:cNvSpPr>
                <a:spLocks noChangeArrowheads="1"/>
              </p:cNvSpPr>
              <p:nvPr/>
            </p:nvSpPr>
            <p:spPr bwMode="auto">
              <a:xfrm>
                <a:off x="1369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0.75</a:t>
                </a:r>
              </a:p>
            </p:txBody>
          </p:sp>
          <p:sp>
            <p:nvSpPr>
              <p:cNvPr id="57413" name="Rectangle 69"/>
              <p:cNvSpPr>
                <a:spLocks noChangeArrowheads="1"/>
              </p:cNvSpPr>
              <p:nvPr/>
            </p:nvSpPr>
            <p:spPr bwMode="auto">
              <a:xfrm>
                <a:off x="1631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1.00</a:t>
                </a:r>
              </a:p>
            </p:txBody>
          </p:sp>
          <p:sp>
            <p:nvSpPr>
              <p:cNvPr id="57414" name="Rectangle 70"/>
              <p:cNvSpPr>
                <a:spLocks noChangeArrowheads="1"/>
              </p:cNvSpPr>
              <p:nvPr/>
            </p:nvSpPr>
            <p:spPr bwMode="auto">
              <a:xfrm>
                <a:off x="1894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1.25</a:t>
                </a:r>
              </a:p>
            </p:txBody>
          </p:sp>
          <p:sp>
            <p:nvSpPr>
              <p:cNvPr id="57415" name="Rectangle 71"/>
              <p:cNvSpPr>
                <a:spLocks noChangeArrowheads="1"/>
              </p:cNvSpPr>
              <p:nvPr/>
            </p:nvSpPr>
            <p:spPr bwMode="auto">
              <a:xfrm>
                <a:off x="2155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1.50</a:t>
                </a:r>
              </a:p>
            </p:txBody>
          </p:sp>
          <p:sp>
            <p:nvSpPr>
              <p:cNvPr id="57416" name="Rectangle 72"/>
              <p:cNvSpPr>
                <a:spLocks noChangeArrowheads="1"/>
              </p:cNvSpPr>
              <p:nvPr/>
            </p:nvSpPr>
            <p:spPr bwMode="auto">
              <a:xfrm>
                <a:off x="2418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1.75</a:t>
                </a:r>
              </a:p>
            </p:txBody>
          </p:sp>
          <p:sp>
            <p:nvSpPr>
              <p:cNvPr id="57417" name="Rectangle 73"/>
              <p:cNvSpPr>
                <a:spLocks noChangeArrowheads="1"/>
              </p:cNvSpPr>
              <p:nvPr/>
            </p:nvSpPr>
            <p:spPr bwMode="auto">
              <a:xfrm>
                <a:off x="2682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2.00</a:t>
                </a:r>
              </a:p>
            </p:txBody>
          </p:sp>
          <p:sp>
            <p:nvSpPr>
              <p:cNvPr id="57418" name="Rectangle 74"/>
              <p:cNvSpPr>
                <a:spLocks noChangeArrowheads="1"/>
              </p:cNvSpPr>
              <p:nvPr/>
            </p:nvSpPr>
            <p:spPr bwMode="auto">
              <a:xfrm>
                <a:off x="2943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2.25</a:t>
                </a:r>
              </a:p>
            </p:txBody>
          </p:sp>
          <p:sp>
            <p:nvSpPr>
              <p:cNvPr id="57419" name="Rectangle 75"/>
              <p:cNvSpPr>
                <a:spLocks noChangeArrowheads="1"/>
              </p:cNvSpPr>
              <p:nvPr/>
            </p:nvSpPr>
            <p:spPr bwMode="auto">
              <a:xfrm>
                <a:off x="3205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2.50</a:t>
                </a:r>
              </a:p>
            </p:txBody>
          </p:sp>
          <p:sp>
            <p:nvSpPr>
              <p:cNvPr id="57420" name="Rectangle 76"/>
              <p:cNvSpPr>
                <a:spLocks noChangeArrowheads="1"/>
              </p:cNvSpPr>
              <p:nvPr/>
            </p:nvSpPr>
            <p:spPr bwMode="auto">
              <a:xfrm>
                <a:off x="3467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2.75</a:t>
                </a:r>
              </a:p>
            </p:txBody>
          </p:sp>
          <p:sp>
            <p:nvSpPr>
              <p:cNvPr id="57421" name="Rectangle 77"/>
              <p:cNvSpPr>
                <a:spLocks noChangeArrowheads="1"/>
              </p:cNvSpPr>
              <p:nvPr/>
            </p:nvSpPr>
            <p:spPr bwMode="auto">
              <a:xfrm>
                <a:off x="3730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3.00</a:t>
                </a:r>
              </a:p>
            </p:txBody>
          </p:sp>
          <p:sp>
            <p:nvSpPr>
              <p:cNvPr id="57422" name="Rectangle 78"/>
              <p:cNvSpPr>
                <a:spLocks noChangeArrowheads="1"/>
              </p:cNvSpPr>
              <p:nvPr/>
            </p:nvSpPr>
            <p:spPr bwMode="auto">
              <a:xfrm>
                <a:off x="3993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3.25</a:t>
                </a:r>
              </a:p>
            </p:txBody>
          </p:sp>
          <p:sp>
            <p:nvSpPr>
              <p:cNvPr id="57423" name="Rectangle 79"/>
              <p:cNvSpPr>
                <a:spLocks noChangeArrowheads="1"/>
              </p:cNvSpPr>
              <p:nvPr/>
            </p:nvSpPr>
            <p:spPr bwMode="auto">
              <a:xfrm>
                <a:off x="4255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3.50</a:t>
                </a:r>
              </a:p>
            </p:txBody>
          </p:sp>
          <p:sp>
            <p:nvSpPr>
              <p:cNvPr id="57424" name="Rectangle 80"/>
              <p:cNvSpPr>
                <a:spLocks noChangeArrowheads="1"/>
              </p:cNvSpPr>
              <p:nvPr/>
            </p:nvSpPr>
            <p:spPr bwMode="auto">
              <a:xfrm>
                <a:off x="4518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3.75</a:t>
                </a:r>
              </a:p>
            </p:txBody>
          </p:sp>
          <p:sp>
            <p:nvSpPr>
              <p:cNvPr id="57425" name="Rectangle 81"/>
              <p:cNvSpPr>
                <a:spLocks noChangeArrowheads="1"/>
              </p:cNvSpPr>
              <p:nvPr/>
            </p:nvSpPr>
            <p:spPr bwMode="auto">
              <a:xfrm>
                <a:off x="4780" y="3660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4.00</a:t>
                </a:r>
              </a:p>
            </p:txBody>
          </p:sp>
        </p:grpSp>
      </p:grp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Means of 60 Samples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30)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an Exponential Distribution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33400" y="1676400"/>
            <a:ext cx="8101013" cy="4419600"/>
            <a:chOff x="291" y="1248"/>
            <a:chExt cx="5103" cy="2760"/>
          </a:xfrm>
        </p:grpSpPr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291" y="1248"/>
              <a:ext cx="5103" cy="27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340" y="1280"/>
              <a:ext cx="4951" cy="2685"/>
              <a:chOff x="340" y="1280"/>
              <a:chExt cx="4951" cy="2685"/>
            </a:xfrm>
          </p:grpSpPr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481" y="1280"/>
                <a:ext cx="4810" cy="2507"/>
                <a:chOff x="481" y="1280"/>
                <a:chExt cx="4810" cy="2507"/>
              </a:xfrm>
            </p:grpSpPr>
            <p:sp>
              <p:nvSpPr>
                <p:cNvPr id="59398" name="Rectangle 6"/>
                <p:cNvSpPr>
                  <a:spLocks noChangeArrowheads="1"/>
                </p:cNvSpPr>
                <p:nvPr/>
              </p:nvSpPr>
              <p:spPr bwMode="auto">
                <a:xfrm>
                  <a:off x="1784" y="3393"/>
                  <a:ext cx="336" cy="121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399" name="Rectangle 7"/>
                <p:cNvSpPr>
                  <a:spLocks noChangeArrowheads="1"/>
                </p:cNvSpPr>
                <p:nvPr/>
              </p:nvSpPr>
              <p:spPr bwMode="auto">
                <a:xfrm>
                  <a:off x="2134" y="3124"/>
                  <a:ext cx="337" cy="390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0" name="Rectangle 8"/>
                <p:cNvSpPr>
                  <a:spLocks noChangeArrowheads="1"/>
                </p:cNvSpPr>
                <p:nvPr/>
              </p:nvSpPr>
              <p:spPr bwMode="auto">
                <a:xfrm>
                  <a:off x="2485" y="2182"/>
                  <a:ext cx="337" cy="1332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1" name="Rectangle 9"/>
                <p:cNvSpPr>
                  <a:spLocks noChangeArrowheads="1"/>
                </p:cNvSpPr>
                <p:nvPr/>
              </p:nvSpPr>
              <p:spPr bwMode="auto">
                <a:xfrm>
                  <a:off x="2836" y="1510"/>
                  <a:ext cx="338" cy="2004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2" name="Rectangle 10"/>
                <p:cNvSpPr>
                  <a:spLocks noChangeArrowheads="1"/>
                </p:cNvSpPr>
                <p:nvPr/>
              </p:nvSpPr>
              <p:spPr bwMode="auto">
                <a:xfrm>
                  <a:off x="3188" y="1779"/>
                  <a:ext cx="336" cy="1735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539" y="2317"/>
                  <a:ext cx="337" cy="1197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890" y="2855"/>
                  <a:ext cx="337" cy="659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5" name="Rectangle 13"/>
                <p:cNvSpPr>
                  <a:spLocks noChangeArrowheads="1"/>
                </p:cNvSpPr>
                <p:nvPr/>
              </p:nvSpPr>
              <p:spPr bwMode="auto">
                <a:xfrm>
                  <a:off x="4241" y="3124"/>
                  <a:ext cx="338" cy="390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6" name="Rectangle 14"/>
                <p:cNvSpPr>
                  <a:spLocks noChangeArrowheads="1"/>
                </p:cNvSpPr>
                <p:nvPr/>
              </p:nvSpPr>
              <p:spPr bwMode="auto">
                <a:xfrm>
                  <a:off x="4593" y="3393"/>
                  <a:ext cx="337" cy="121"/>
                </a:xfrm>
                <a:prstGeom prst="rect">
                  <a:avLst/>
                </a:prstGeom>
                <a:solidFill>
                  <a:srgbClr val="CC00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5" y="1367"/>
                  <a:ext cx="0" cy="21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8" name="Line 16"/>
                <p:cNvSpPr>
                  <a:spLocks noChangeShapeType="1"/>
                </p:cNvSpPr>
                <p:nvPr/>
              </p:nvSpPr>
              <p:spPr bwMode="auto">
                <a:xfrm>
                  <a:off x="698" y="3523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9" name="Line 17"/>
                <p:cNvSpPr>
                  <a:spLocks noChangeShapeType="1"/>
                </p:cNvSpPr>
                <p:nvPr/>
              </p:nvSpPr>
              <p:spPr bwMode="auto">
                <a:xfrm>
                  <a:off x="698" y="3254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0" name="Line 18"/>
                <p:cNvSpPr>
                  <a:spLocks noChangeShapeType="1"/>
                </p:cNvSpPr>
                <p:nvPr/>
              </p:nvSpPr>
              <p:spPr bwMode="auto">
                <a:xfrm>
                  <a:off x="698" y="2986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1" name="Line 19"/>
                <p:cNvSpPr>
                  <a:spLocks noChangeShapeType="1"/>
                </p:cNvSpPr>
                <p:nvPr/>
              </p:nvSpPr>
              <p:spPr bwMode="auto">
                <a:xfrm>
                  <a:off x="698" y="2716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2" name="Line 20"/>
                <p:cNvSpPr>
                  <a:spLocks noChangeShapeType="1"/>
                </p:cNvSpPr>
                <p:nvPr/>
              </p:nvSpPr>
              <p:spPr bwMode="auto">
                <a:xfrm>
                  <a:off x="698" y="2448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3" name="Line 21"/>
                <p:cNvSpPr>
                  <a:spLocks noChangeShapeType="1"/>
                </p:cNvSpPr>
                <p:nvPr/>
              </p:nvSpPr>
              <p:spPr bwMode="auto">
                <a:xfrm>
                  <a:off x="698" y="2178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4" name="Line 22"/>
                <p:cNvSpPr>
                  <a:spLocks noChangeShapeType="1"/>
                </p:cNvSpPr>
                <p:nvPr/>
              </p:nvSpPr>
              <p:spPr bwMode="auto">
                <a:xfrm>
                  <a:off x="698" y="1909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5" name="Line 23"/>
                <p:cNvSpPr>
                  <a:spLocks noChangeShapeType="1"/>
                </p:cNvSpPr>
                <p:nvPr/>
              </p:nvSpPr>
              <p:spPr bwMode="auto">
                <a:xfrm>
                  <a:off x="698" y="1641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6" name="Line 24"/>
                <p:cNvSpPr>
                  <a:spLocks noChangeShapeType="1"/>
                </p:cNvSpPr>
                <p:nvPr/>
              </p:nvSpPr>
              <p:spPr bwMode="auto">
                <a:xfrm>
                  <a:off x="698" y="1371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7" name="Line 25"/>
                <p:cNvSpPr>
                  <a:spLocks noChangeShapeType="1"/>
                </p:cNvSpPr>
                <p:nvPr/>
              </p:nvSpPr>
              <p:spPr bwMode="auto">
                <a:xfrm>
                  <a:off x="729" y="3523"/>
                  <a:ext cx="455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25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076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427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80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130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481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32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184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535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86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237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589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940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291" y="3489"/>
                  <a:ext cx="0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2" name="Rectangle 40"/>
                <p:cNvSpPr>
                  <a:spLocks noChangeArrowheads="1"/>
                </p:cNvSpPr>
                <p:nvPr/>
              </p:nvSpPr>
              <p:spPr bwMode="auto">
                <a:xfrm>
                  <a:off x="532" y="3431"/>
                  <a:ext cx="176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59433" name="Rectangle 41"/>
                <p:cNvSpPr>
                  <a:spLocks noChangeArrowheads="1"/>
                </p:cNvSpPr>
                <p:nvPr/>
              </p:nvSpPr>
              <p:spPr bwMode="auto">
                <a:xfrm>
                  <a:off x="532" y="3162"/>
                  <a:ext cx="176" cy="1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59434" name="Rectangle 42"/>
                <p:cNvSpPr>
                  <a:spLocks noChangeArrowheads="1"/>
                </p:cNvSpPr>
                <p:nvPr/>
              </p:nvSpPr>
              <p:spPr bwMode="auto">
                <a:xfrm>
                  <a:off x="532" y="2893"/>
                  <a:ext cx="176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59435" name="Rectangle 43"/>
                <p:cNvSpPr>
                  <a:spLocks noChangeArrowheads="1"/>
                </p:cNvSpPr>
                <p:nvPr/>
              </p:nvSpPr>
              <p:spPr bwMode="auto">
                <a:xfrm>
                  <a:off x="532" y="2625"/>
                  <a:ext cx="176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59436" name="Rectangle 44"/>
                <p:cNvSpPr>
                  <a:spLocks noChangeArrowheads="1"/>
                </p:cNvSpPr>
                <p:nvPr/>
              </p:nvSpPr>
              <p:spPr bwMode="auto">
                <a:xfrm>
                  <a:off x="532" y="2353"/>
                  <a:ext cx="176" cy="1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59437" name="Rectangle 45"/>
                <p:cNvSpPr>
                  <a:spLocks noChangeArrowheads="1"/>
                </p:cNvSpPr>
                <p:nvPr/>
              </p:nvSpPr>
              <p:spPr bwMode="auto">
                <a:xfrm>
                  <a:off x="481" y="2087"/>
                  <a:ext cx="238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59438" name="Rectangle 46"/>
                <p:cNvSpPr>
                  <a:spLocks noChangeArrowheads="1"/>
                </p:cNvSpPr>
                <p:nvPr/>
              </p:nvSpPr>
              <p:spPr bwMode="auto">
                <a:xfrm>
                  <a:off x="481" y="1819"/>
                  <a:ext cx="238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12</a:t>
                  </a:r>
                </a:p>
              </p:txBody>
            </p:sp>
            <p:sp>
              <p:nvSpPr>
                <p:cNvPr id="59439" name="Rectangle 47"/>
                <p:cNvSpPr>
                  <a:spLocks noChangeArrowheads="1"/>
                </p:cNvSpPr>
                <p:nvPr/>
              </p:nvSpPr>
              <p:spPr bwMode="auto">
                <a:xfrm>
                  <a:off x="481" y="1547"/>
                  <a:ext cx="238" cy="1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14</a:t>
                  </a:r>
                </a:p>
              </p:txBody>
            </p:sp>
            <p:sp>
              <p:nvSpPr>
                <p:cNvPr id="59440" name="Rectangle 48"/>
                <p:cNvSpPr>
                  <a:spLocks noChangeArrowheads="1"/>
                </p:cNvSpPr>
                <p:nvPr/>
              </p:nvSpPr>
              <p:spPr bwMode="auto">
                <a:xfrm>
                  <a:off x="481" y="1280"/>
                  <a:ext cx="238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59441" name="Rectangle 49"/>
                <p:cNvSpPr>
                  <a:spLocks noChangeArrowheads="1"/>
                </p:cNvSpPr>
                <p:nvPr/>
              </p:nvSpPr>
              <p:spPr bwMode="auto">
                <a:xfrm>
                  <a:off x="590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0.00</a:t>
                  </a:r>
                </a:p>
              </p:txBody>
            </p:sp>
            <p:sp>
              <p:nvSpPr>
                <p:cNvPr id="59442" name="Rectangle 50"/>
                <p:cNvSpPr>
                  <a:spLocks noChangeArrowheads="1"/>
                </p:cNvSpPr>
                <p:nvPr/>
              </p:nvSpPr>
              <p:spPr bwMode="auto">
                <a:xfrm>
                  <a:off x="940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0.25</a:t>
                  </a:r>
                </a:p>
              </p:txBody>
            </p:sp>
            <p:sp>
              <p:nvSpPr>
                <p:cNvPr id="59443" name="Rectangle 51"/>
                <p:cNvSpPr>
                  <a:spLocks noChangeArrowheads="1"/>
                </p:cNvSpPr>
                <p:nvPr/>
              </p:nvSpPr>
              <p:spPr bwMode="auto">
                <a:xfrm>
                  <a:off x="1292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0.50</a:t>
                  </a:r>
                </a:p>
              </p:txBody>
            </p:sp>
            <p:sp>
              <p:nvSpPr>
                <p:cNvPr id="59444" name="Rectangle 52"/>
                <p:cNvSpPr>
                  <a:spLocks noChangeArrowheads="1"/>
                </p:cNvSpPr>
                <p:nvPr/>
              </p:nvSpPr>
              <p:spPr bwMode="auto">
                <a:xfrm>
                  <a:off x="1644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0.75</a:t>
                  </a:r>
                </a:p>
              </p:txBody>
            </p:sp>
            <p:sp>
              <p:nvSpPr>
                <p:cNvPr id="59445" name="Rectangle 53"/>
                <p:cNvSpPr>
                  <a:spLocks noChangeArrowheads="1"/>
                </p:cNvSpPr>
                <p:nvPr/>
              </p:nvSpPr>
              <p:spPr bwMode="auto">
                <a:xfrm>
                  <a:off x="1995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1.00</a:t>
                  </a:r>
                </a:p>
              </p:txBody>
            </p:sp>
            <p:sp>
              <p:nvSpPr>
                <p:cNvPr id="59446" name="Rectangle 54"/>
                <p:cNvSpPr>
                  <a:spLocks noChangeArrowheads="1"/>
                </p:cNvSpPr>
                <p:nvPr/>
              </p:nvSpPr>
              <p:spPr bwMode="auto">
                <a:xfrm>
                  <a:off x="2346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1.25</a:t>
                  </a:r>
                </a:p>
              </p:txBody>
            </p:sp>
            <p:sp>
              <p:nvSpPr>
                <p:cNvPr id="59447" name="Rectangle 55"/>
                <p:cNvSpPr>
                  <a:spLocks noChangeArrowheads="1"/>
                </p:cNvSpPr>
                <p:nvPr/>
              </p:nvSpPr>
              <p:spPr bwMode="auto">
                <a:xfrm>
                  <a:off x="2698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1.50</a:t>
                  </a:r>
                </a:p>
              </p:txBody>
            </p:sp>
            <p:sp>
              <p:nvSpPr>
                <p:cNvPr id="59448" name="Rectangle 56"/>
                <p:cNvSpPr>
                  <a:spLocks noChangeArrowheads="1"/>
                </p:cNvSpPr>
                <p:nvPr/>
              </p:nvSpPr>
              <p:spPr bwMode="auto">
                <a:xfrm>
                  <a:off x="3047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1.75</a:t>
                  </a:r>
                </a:p>
              </p:txBody>
            </p:sp>
            <p:sp>
              <p:nvSpPr>
                <p:cNvPr id="59449" name="Rectangle 57"/>
                <p:cNvSpPr>
                  <a:spLocks noChangeArrowheads="1"/>
                </p:cNvSpPr>
                <p:nvPr/>
              </p:nvSpPr>
              <p:spPr bwMode="auto">
                <a:xfrm>
                  <a:off x="3398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2.00</a:t>
                  </a:r>
                </a:p>
              </p:txBody>
            </p:sp>
            <p:sp>
              <p:nvSpPr>
                <p:cNvPr id="59450" name="Rectangle 58"/>
                <p:cNvSpPr>
                  <a:spLocks noChangeArrowheads="1"/>
                </p:cNvSpPr>
                <p:nvPr/>
              </p:nvSpPr>
              <p:spPr bwMode="auto">
                <a:xfrm>
                  <a:off x="3749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2.25</a:t>
                  </a:r>
                </a:p>
              </p:txBody>
            </p:sp>
            <p:sp>
              <p:nvSpPr>
                <p:cNvPr id="59451" name="Rectangle 59"/>
                <p:cNvSpPr>
                  <a:spLocks noChangeArrowheads="1"/>
                </p:cNvSpPr>
                <p:nvPr/>
              </p:nvSpPr>
              <p:spPr bwMode="auto">
                <a:xfrm>
                  <a:off x="4101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2.50</a:t>
                  </a:r>
                </a:p>
              </p:txBody>
            </p:sp>
            <p:sp>
              <p:nvSpPr>
                <p:cNvPr id="59452" name="Rectangle 60"/>
                <p:cNvSpPr>
                  <a:spLocks noChangeArrowheads="1"/>
                </p:cNvSpPr>
                <p:nvPr/>
              </p:nvSpPr>
              <p:spPr bwMode="auto">
                <a:xfrm>
                  <a:off x="4453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2.75</a:t>
                  </a:r>
                </a:p>
              </p:txBody>
            </p:sp>
            <p:sp>
              <p:nvSpPr>
                <p:cNvPr id="59453" name="Rectangle 61"/>
                <p:cNvSpPr>
                  <a:spLocks noChangeArrowheads="1"/>
                </p:cNvSpPr>
                <p:nvPr/>
              </p:nvSpPr>
              <p:spPr bwMode="auto">
                <a:xfrm>
                  <a:off x="4803" y="3599"/>
                  <a:ext cx="331" cy="1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3.00</a:t>
                  </a:r>
                </a:p>
              </p:txBody>
            </p:sp>
          </p:grpSp>
          <p:sp>
            <p:nvSpPr>
              <p:cNvPr id="59455" name="Rectangle 63"/>
              <p:cNvSpPr>
                <a:spLocks noChangeArrowheads="1"/>
              </p:cNvSpPr>
              <p:nvPr/>
            </p:nvSpPr>
            <p:spPr bwMode="auto">
              <a:xfrm>
                <a:off x="340" y="1436"/>
                <a:ext cx="202" cy="15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F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r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q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u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n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c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y</a:t>
                </a:r>
              </a:p>
            </p:txBody>
          </p:sp>
          <p:sp>
            <p:nvSpPr>
              <p:cNvPr id="59456" name="Rectangle 64"/>
              <p:cNvSpPr>
                <a:spLocks noChangeArrowheads="1"/>
              </p:cNvSpPr>
              <p:nvPr/>
            </p:nvSpPr>
            <p:spPr bwMode="auto">
              <a:xfrm>
                <a:off x="4989" y="3757"/>
                <a:ext cx="185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x</a:t>
                </a:r>
              </a:p>
            </p:txBody>
          </p:sp>
        </p:grpSp>
        <p:sp>
          <p:nvSpPr>
            <p:cNvPr id="59458" name="Line 66"/>
            <p:cNvSpPr>
              <a:spLocks noChangeShapeType="1"/>
            </p:cNvSpPr>
            <p:nvPr/>
          </p:nvSpPr>
          <p:spPr bwMode="auto">
            <a:xfrm flipH="1">
              <a:off x="5029" y="381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1,800 Randomly Selected Values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 Uniform Distribution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8263" y="2352675"/>
            <a:ext cx="7196137" cy="3552825"/>
            <a:chOff x="843" y="1482"/>
            <a:chExt cx="4533" cy="223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43" y="1482"/>
              <a:ext cx="4533" cy="2238"/>
              <a:chOff x="843" y="1482"/>
              <a:chExt cx="4533" cy="2238"/>
            </a:xfrm>
          </p:grpSpPr>
          <p:sp>
            <p:nvSpPr>
              <p:cNvPr id="61445" name="Rectangle 5"/>
              <p:cNvSpPr>
                <a:spLocks noChangeArrowheads="1"/>
              </p:cNvSpPr>
              <p:nvPr/>
            </p:nvSpPr>
            <p:spPr bwMode="auto">
              <a:xfrm>
                <a:off x="843" y="1482"/>
                <a:ext cx="4533" cy="2238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" name="Rectangle 6"/>
              <p:cNvSpPr>
                <a:spLocks noChangeArrowheads="1"/>
              </p:cNvSpPr>
              <p:nvPr/>
            </p:nvSpPr>
            <p:spPr bwMode="auto">
              <a:xfrm>
                <a:off x="4731" y="3478"/>
                <a:ext cx="21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X</a:t>
                </a:r>
              </a:p>
            </p:txBody>
          </p:sp>
          <p:sp>
            <p:nvSpPr>
              <p:cNvPr id="61447" name="Rectangle 7"/>
              <p:cNvSpPr>
                <a:spLocks noChangeArrowheads="1"/>
              </p:cNvSpPr>
              <p:nvPr/>
            </p:nvSpPr>
            <p:spPr bwMode="auto">
              <a:xfrm>
                <a:off x="952" y="1570"/>
                <a:ext cx="202" cy="1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F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r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q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u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n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c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y</a:t>
                </a:r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1113" y="1630"/>
              <a:ext cx="3999" cy="1943"/>
              <a:chOff x="1113" y="1630"/>
              <a:chExt cx="3999" cy="1943"/>
            </a:xfrm>
          </p:grpSpPr>
          <p:sp>
            <p:nvSpPr>
              <p:cNvPr id="61449" name="Rectangle 9"/>
              <p:cNvSpPr>
                <a:spLocks noChangeArrowheads="1"/>
              </p:cNvSpPr>
              <p:nvPr/>
            </p:nvSpPr>
            <p:spPr bwMode="auto">
              <a:xfrm>
                <a:off x="2068" y="1791"/>
                <a:ext cx="325" cy="1558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0" name="Rectangle 10"/>
              <p:cNvSpPr>
                <a:spLocks noChangeArrowheads="1"/>
              </p:cNvSpPr>
              <p:nvPr/>
            </p:nvSpPr>
            <p:spPr bwMode="auto">
              <a:xfrm>
                <a:off x="2407" y="1954"/>
                <a:ext cx="325" cy="1395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1" name="Rectangle 11"/>
              <p:cNvSpPr>
                <a:spLocks noChangeArrowheads="1"/>
              </p:cNvSpPr>
              <p:nvPr/>
            </p:nvSpPr>
            <p:spPr bwMode="auto">
              <a:xfrm>
                <a:off x="2746" y="1974"/>
                <a:ext cx="324" cy="1375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2" name="Rectangle 12"/>
              <p:cNvSpPr>
                <a:spLocks noChangeArrowheads="1"/>
              </p:cNvSpPr>
              <p:nvPr/>
            </p:nvSpPr>
            <p:spPr bwMode="auto">
              <a:xfrm>
                <a:off x="3084" y="2006"/>
                <a:ext cx="325" cy="1343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3" name="Rectangle 13"/>
              <p:cNvSpPr>
                <a:spLocks noChangeArrowheads="1"/>
              </p:cNvSpPr>
              <p:nvPr/>
            </p:nvSpPr>
            <p:spPr bwMode="auto">
              <a:xfrm>
                <a:off x="3423" y="2032"/>
                <a:ext cx="324" cy="1317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4" name="Rectangle 14"/>
              <p:cNvSpPr>
                <a:spLocks noChangeArrowheads="1"/>
              </p:cNvSpPr>
              <p:nvPr/>
            </p:nvSpPr>
            <p:spPr bwMode="auto">
              <a:xfrm>
                <a:off x="3762" y="1778"/>
                <a:ext cx="324" cy="1571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5" name="Rectangle 15"/>
              <p:cNvSpPr>
                <a:spLocks noChangeArrowheads="1"/>
              </p:cNvSpPr>
              <p:nvPr/>
            </p:nvSpPr>
            <p:spPr bwMode="auto">
              <a:xfrm>
                <a:off x="4100" y="1823"/>
                <a:ext cx="325" cy="1526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6" name="Rectangle 16"/>
              <p:cNvSpPr>
                <a:spLocks noChangeArrowheads="1"/>
              </p:cNvSpPr>
              <p:nvPr/>
            </p:nvSpPr>
            <p:spPr bwMode="auto">
              <a:xfrm>
                <a:off x="4439" y="1804"/>
                <a:ext cx="325" cy="1545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7" name="Line 17"/>
              <p:cNvSpPr>
                <a:spLocks noChangeShapeType="1"/>
              </p:cNvSpPr>
              <p:nvPr/>
            </p:nvSpPr>
            <p:spPr bwMode="auto">
              <a:xfrm flipV="1">
                <a:off x="1387" y="1724"/>
                <a:ext cx="0" cy="16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8" name="Line 18"/>
              <p:cNvSpPr>
                <a:spLocks noChangeShapeType="1"/>
              </p:cNvSpPr>
              <p:nvPr/>
            </p:nvSpPr>
            <p:spPr bwMode="auto">
              <a:xfrm>
                <a:off x="1366" y="3359"/>
                <a:ext cx="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9" name="Line 19"/>
              <p:cNvSpPr>
                <a:spLocks noChangeShapeType="1"/>
              </p:cNvSpPr>
              <p:nvPr/>
            </p:nvSpPr>
            <p:spPr bwMode="auto">
              <a:xfrm>
                <a:off x="1366" y="3033"/>
                <a:ext cx="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0" name="Line 20"/>
              <p:cNvSpPr>
                <a:spLocks noChangeShapeType="1"/>
              </p:cNvSpPr>
              <p:nvPr/>
            </p:nvSpPr>
            <p:spPr bwMode="auto">
              <a:xfrm>
                <a:off x="1366" y="2707"/>
                <a:ext cx="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1" name="Line 21"/>
              <p:cNvSpPr>
                <a:spLocks noChangeShapeType="1"/>
              </p:cNvSpPr>
              <p:nvPr/>
            </p:nvSpPr>
            <p:spPr bwMode="auto">
              <a:xfrm>
                <a:off x="1366" y="2381"/>
                <a:ext cx="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2" name="Line 22"/>
              <p:cNvSpPr>
                <a:spLocks noChangeShapeType="1"/>
              </p:cNvSpPr>
              <p:nvPr/>
            </p:nvSpPr>
            <p:spPr bwMode="auto">
              <a:xfrm>
                <a:off x="1366" y="2054"/>
                <a:ext cx="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3" name="Line 23"/>
              <p:cNvSpPr>
                <a:spLocks noChangeShapeType="1"/>
              </p:cNvSpPr>
              <p:nvPr/>
            </p:nvSpPr>
            <p:spPr bwMode="auto">
              <a:xfrm>
                <a:off x="1366" y="1728"/>
                <a:ext cx="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4" name="Line 24"/>
              <p:cNvSpPr>
                <a:spLocks noChangeShapeType="1"/>
              </p:cNvSpPr>
              <p:nvPr/>
            </p:nvSpPr>
            <p:spPr bwMode="auto">
              <a:xfrm>
                <a:off x="1391" y="3359"/>
                <a:ext cx="37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5" name="Line 25"/>
              <p:cNvSpPr>
                <a:spLocks noChangeShapeType="1"/>
              </p:cNvSpPr>
              <p:nvPr/>
            </p:nvSpPr>
            <p:spPr bwMode="auto">
              <a:xfrm flipV="1">
                <a:off x="1387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6" name="Line 26"/>
              <p:cNvSpPr>
                <a:spLocks noChangeShapeType="1"/>
              </p:cNvSpPr>
              <p:nvPr/>
            </p:nvSpPr>
            <p:spPr bwMode="auto">
              <a:xfrm flipV="1">
                <a:off x="1726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7" name="Line 27"/>
              <p:cNvSpPr>
                <a:spLocks noChangeShapeType="1"/>
              </p:cNvSpPr>
              <p:nvPr/>
            </p:nvSpPr>
            <p:spPr bwMode="auto">
              <a:xfrm flipV="1">
                <a:off x="2064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 flipV="1">
                <a:off x="2403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Line 29"/>
              <p:cNvSpPr>
                <a:spLocks noChangeShapeType="1"/>
              </p:cNvSpPr>
              <p:nvPr/>
            </p:nvSpPr>
            <p:spPr bwMode="auto">
              <a:xfrm flipV="1">
                <a:off x="2742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0" name="Line 30"/>
              <p:cNvSpPr>
                <a:spLocks noChangeShapeType="1"/>
              </p:cNvSpPr>
              <p:nvPr/>
            </p:nvSpPr>
            <p:spPr bwMode="auto">
              <a:xfrm flipV="1">
                <a:off x="3080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1" name="Line 31"/>
              <p:cNvSpPr>
                <a:spLocks noChangeShapeType="1"/>
              </p:cNvSpPr>
              <p:nvPr/>
            </p:nvSpPr>
            <p:spPr bwMode="auto">
              <a:xfrm flipV="1">
                <a:off x="3419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2" name="Line 32"/>
              <p:cNvSpPr>
                <a:spLocks noChangeShapeType="1"/>
              </p:cNvSpPr>
              <p:nvPr/>
            </p:nvSpPr>
            <p:spPr bwMode="auto">
              <a:xfrm flipV="1">
                <a:off x="3758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3" name="Line 33"/>
              <p:cNvSpPr>
                <a:spLocks noChangeShapeType="1"/>
              </p:cNvSpPr>
              <p:nvPr/>
            </p:nvSpPr>
            <p:spPr bwMode="auto">
              <a:xfrm flipV="1">
                <a:off x="4096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4" name="Line 34"/>
              <p:cNvSpPr>
                <a:spLocks noChangeShapeType="1"/>
              </p:cNvSpPr>
              <p:nvPr/>
            </p:nvSpPr>
            <p:spPr bwMode="auto">
              <a:xfrm flipV="1">
                <a:off x="4435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5" name="Line 35"/>
              <p:cNvSpPr>
                <a:spLocks noChangeShapeType="1"/>
              </p:cNvSpPr>
              <p:nvPr/>
            </p:nvSpPr>
            <p:spPr bwMode="auto">
              <a:xfrm flipV="1">
                <a:off x="4774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6" name="Line 36"/>
              <p:cNvSpPr>
                <a:spLocks noChangeShapeType="1"/>
              </p:cNvSpPr>
              <p:nvPr/>
            </p:nvSpPr>
            <p:spPr bwMode="auto">
              <a:xfrm flipV="1">
                <a:off x="5112" y="3332"/>
                <a:ext cx="0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7" name="Rectangle 37"/>
              <p:cNvSpPr>
                <a:spLocks noChangeArrowheads="1"/>
              </p:cNvSpPr>
              <p:nvPr/>
            </p:nvSpPr>
            <p:spPr bwMode="auto">
              <a:xfrm>
                <a:off x="1209" y="3260"/>
                <a:ext cx="176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61478" name="Rectangle 38"/>
              <p:cNvSpPr>
                <a:spLocks noChangeArrowheads="1"/>
              </p:cNvSpPr>
              <p:nvPr/>
            </p:nvSpPr>
            <p:spPr bwMode="auto">
              <a:xfrm>
                <a:off x="1161" y="2934"/>
                <a:ext cx="238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50</a:t>
                </a:r>
              </a:p>
            </p:txBody>
          </p:sp>
          <p:sp>
            <p:nvSpPr>
              <p:cNvPr id="61479" name="Rectangle 39"/>
              <p:cNvSpPr>
                <a:spLocks noChangeArrowheads="1"/>
              </p:cNvSpPr>
              <p:nvPr/>
            </p:nvSpPr>
            <p:spPr bwMode="auto">
              <a:xfrm>
                <a:off x="1113" y="2608"/>
                <a:ext cx="30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100</a:t>
                </a:r>
              </a:p>
            </p:txBody>
          </p:sp>
          <p:sp>
            <p:nvSpPr>
              <p:cNvPr id="61480" name="Rectangle 40"/>
              <p:cNvSpPr>
                <a:spLocks noChangeArrowheads="1"/>
              </p:cNvSpPr>
              <p:nvPr/>
            </p:nvSpPr>
            <p:spPr bwMode="auto">
              <a:xfrm>
                <a:off x="1113" y="2282"/>
                <a:ext cx="30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150</a:t>
                </a:r>
              </a:p>
            </p:txBody>
          </p:sp>
          <p:sp>
            <p:nvSpPr>
              <p:cNvPr id="61481" name="Rectangle 41"/>
              <p:cNvSpPr>
                <a:spLocks noChangeArrowheads="1"/>
              </p:cNvSpPr>
              <p:nvPr/>
            </p:nvSpPr>
            <p:spPr bwMode="auto">
              <a:xfrm>
                <a:off x="1113" y="1956"/>
                <a:ext cx="30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200</a:t>
                </a:r>
              </a:p>
            </p:txBody>
          </p:sp>
          <p:sp>
            <p:nvSpPr>
              <p:cNvPr id="61482" name="Rectangle 42"/>
              <p:cNvSpPr>
                <a:spLocks noChangeArrowheads="1"/>
              </p:cNvSpPr>
              <p:nvPr/>
            </p:nvSpPr>
            <p:spPr bwMode="auto">
              <a:xfrm>
                <a:off x="1113" y="1630"/>
                <a:ext cx="30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250</a:t>
                </a:r>
              </a:p>
            </p:txBody>
          </p:sp>
          <p:sp>
            <p:nvSpPr>
              <p:cNvPr id="61483" name="Rectangle 43"/>
              <p:cNvSpPr>
                <a:spLocks noChangeArrowheads="1"/>
              </p:cNvSpPr>
              <p:nvPr/>
            </p:nvSpPr>
            <p:spPr bwMode="auto">
              <a:xfrm>
                <a:off x="1236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0.0</a:t>
                </a:r>
              </a:p>
            </p:txBody>
          </p:sp>
          <p:sp>
            <p:nvSpPr>
              <p:cNvPr id="61484" name="Rectangle 44"/>
              <p:cNvSpPr>
                <a:spLocks noChangeArrowheads="1"/>
              </p:cNvSpPr>
              <p:nvPr/>
            </p:nvSpPr>
            <p:spPr bwMode="auto">
              <a:xfrm>
                <a:off x="1574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0.5</a:t>
                </a:r>
              </a:p>
            </p:txBody>
          </p:sp>
          <p:sp>
            <p:nvSpPr>
              <p:cNvPr id="61485" name="Rectangle 45"/>
              <p:cNvSpPr>
                <a:spLocks noChangeArrowheads="1"/>
              </p:cNvSpPr>
              <p:nvPr/>
            </p:nvSpPr>
            <p:spPr bwMode="auto">
              <a:xfrm>
                <a:off x="1913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1.0</a:t>
                </a:r>
              </a:p>
            </p:txBody>
          </p:sp>
          <p:sp>
            <p:nvSpPr>
              <p:cNvPr id="61486" name="Rectangle 46"/>
              <p:cNvSpPr>
                <a:spLocks noChangeArrowheads="1"/>
              </p:cNvSpPr>
              <p:nvPr/>
            </p:nvSpPr>
            <p:spPr bwMode="auto">
              <a:xfrm>
                <a:off x="2252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1.5</a:t>
                </a:r>
              </a:p>
            </p:txBody>
          </p:sp>
          <p:sp>
            <p:nvSpPr>
              <p:cNvPr id="61487" name="Rectangle 47"/>
              <p:cNvSpPr>
                <a:spLocks noChangeArrowheads="1"/>
              </p:cNvSpPr>
              <p:nvPr/>
            </p:nvSpPr>
            <p:spPr bwMode="auto">
              <a:xfrm>
                <a:off x="2591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2.0</a:t>
                </a:r>
              </a:p>
            </p:txBody>
          </p:sp>
          <p:sp>
            <p:nvSpPr>
              <p:cNvPr id="61488" name="Rectangle 48"/>
              <p:cNvSpPr>
                <a:spLocks noChangeArrowheads="1"/>
              </p:cNvSpPr>
              <p:nvPr/>
            </p:nvSpPr>
            <p:spPr bwMode="auto">
              <a:xfrm>
                <a:off x="2928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2.5</a:t>
                </a:r>
              </a:p>
            </p:txBody>
          </p:sp>
          <p:sp>
            <p:nvSpPr>
              <p:cNvPr id="61489" name="Rectangle 49"/>
              <p:cNvSpPr>
                <a:spLocks noChangeArrowheads="1"/>
              </p:cNvSpPr>
              <p:nvPr/>
            </p:nvSpPr>
            <p:spPr bwMode="auto">
              <a:xfrm>
                <a:off x="3267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3.0</a:t>
                </a:r>
              </a:p>
            </p:txBody>
          </p:sp>
          <p:sp>
            <p:nvSpPr>
              <p:cNvPr id="61490" name="Rectangle 50"/>
              <p:cNvSpPr>
                <a:spLocks noChangeArrowheads="1"/>
              </p:cNvSpPr>
              <p:nvPr/>
            </p:nvSpPr>
            <p:spPr bwMode="auto">
              <a:xfrm>
                <a:off x="3606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3.5</a:t>
                </a:r>
              </a:p>
            </p:txBody>
          </p:sp>
          <p:sp>
            <p:nvSpPr>
              <p:cNvPr id="61491" name="Rectangle 51"/>
              <p:cNvSpPr>
                <a:spLocks noChangeArrowheads="1"/>
              </p:cNvSpPr>
              <p:nvPr/>
            </p:nvSpPr>
            <p:spPr bwMode="auto">
              <a:xfrm>
                <a:off x="3944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4.0</a:t>
                </a:r>
              </a:p>
            </p:txBody>
          </p:sp>
          <p:sp>
            <p:nvSpPr>
              <p:cNvPr id="61492" name="Rectangle 52"/>
              <p:cNvSpPr>
                <a:spLocks noChangeArrowheads="1"/>
              </p:cNvSpPr>
              <p:nvPr/>
            </p:nvSpPr>
            <p:spPr bwMode="auto">
              <a:xfrm>
                <a:off x="4283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4.5</a:t>
                </a:r>
              </a:p>
            </p:txBody>
          </p:sp>
          <p:sp>
            <p:nvSpPr>
              <p:cNvPr id="61493" name="Rectangle 53"/>
              <p:cNvSpPr>
                <a:spLocks noChangeArrowheads="1"/>
              </p:cNvSpPr>
              <p:nvPr/>
            </p:nvSpPr>
            <p:spPr bwMode="auto">
              <a:xfrm>
                <a:off x="4622" y="3383"/>
                <a:ext cx="269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5.0</a:t>
                </a:r>
              </a:p>
            </p:txBody>
          </p:sp>
        </p:grp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Means of 60 Samples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2)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 Uniform Distribution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42938" y="2000250"/>
            <a:ext cx="8101012" cy="4402138"/>
            <a:chOff x="405" y="1260"/>
            <a:chExt cx="5103" cy="2773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405" y="1260"/>
              <a:ext cx="5103" cy="2773"/>
              <a:chOff x="405" y="1260"/>
              <a:chExt cx="5103" cy="2773"/>
            </a:xfrm>
          </p:grpSpPr>
          <p:sp>
            <p:nvSpPr>
              <p:cNvPr id="63493" name="Rectangle 5"/>
              <p:cNvSpPr>
                <a:spLocks noChangeArrowheads="1"/>
              </p:cNvSpPr>
              <p:nvPr/>
            </p:nvSpPr>
            <p:spPr bwMode="auto">
              <a:xfrm>
                <a:off x="405" y="1260"/>
                <a:ext cx="5103" cy="2760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18" y="1450"/>
                <a:ext cx="4888" cy="2583"/>
                <a:chOff x="418" y="1450"/>
                <a:chExt cx="4888" cy="2583"/>
              </a:xfrm>
            </p:grpSpPr>
            <p:sp>
              <p:nvSpPr>
                <p:cNvPr id="63494" name="Rectangle 6"/>
                <p:cNvSpPr>
                  <a:spLocks noChangeArrowheads="1"/>
                </p:cNvSpPr>
                <p:nvPr/>
              </p:nvSpPr>
              <p:spPr bwMode="auto">
                <a:xfrm>
                  <a:off x="418" y="1450"/>
                  <a:ext cx="202" cy="16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F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r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e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q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u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e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n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c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y</a:t>
                  </a:r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5121" y="3823"/>
                  <a:ext cx="185" cy="210"/>
                  <a:chOff x="5121" y="3823"/>
                  <a:chExt cx="185" cy="210"/>
                </a:xfrm>
              </p:grpSpPr>
              <p:sp>
                <p:nvSpPr>
                  <p:cNvPr id="634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121" y="3823"/>
                    <a:ext cx="185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600" b="1" i="0">
                        <a:solidFill>
                          <a:srgbClr val="000000"/>
                        </a:solidFill>
                        <a:latin typeface="Arial" charset="0"/>
                      </a:rPr>
                      <a:t>x</a:t>
                    </a:r>
                  </a:p>
                </p:txBody>
              </p:sp>
              <p:sp>
                <p:nvSpPr>
                  <p:cNvPr id="63496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186" y="3882"/>
                    <a:ext cx="5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406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" name="Group 78"/>
            <p:cNvGrpSpPr>
              <a:grpSpLocks/>
            </p:cNvGrpSpPr>
            <p:nvPr/>
          </p:nvGrpSpPr>
          <p:grpSpPr bwMode="auto">
            <a:xfrm>
              <a:off x="526" y="1443"/>
              <a:ext cx="4961" cy="2352"/>
              <a:chOff x="526" y="1443"/>
              <a:chExt cx="4961" cy="2352"/>
            </a:xfrm>
          </p:grpSpPr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526" y="1443"/>
                <a:ext cx="4846" cy="2352"/>
                <a:chOff x="526" y="1443"/>
                <a:chExt cx="4846" cy="2352"/>
              </a:xfrm>
            </p:grpSpPr>
            <p:sp>
              <p:nvSpPr>
                <p:cNvPr id="63500" name="Rectangle 12"/>
                <p:cNvSpPr>
                  <a:spLocks noChangeArrowheads="1"/>
                </p:cNvSpPr>
                <p:nvPr/>
              </p:nvSpPr>
              <p:spPr bwMode="auto">
                <a:xfrm>
                  <a:off x="791" y="3338"/>
                  <a:ext cx="339" cy="188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1" name="Rectangle 13"/>
                <p:cNvSpPr>
                  <a:spLocks noChangeArrowheads="1"/>
                </p:cNvSpPr>
                <p:nvPr/>
              </p:nvSpPr>
              <p:spPr bwMode="auto">
                <a:xfrm>
                  <a:off x="1144" y="2936"/>
                  <a:ext cx="339" cy="590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497" y="3138"/>
                  <a:ext cx="339" cy="388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850" y="3138"/>
                  <a:ext cx="338" cy="388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4" name="Rectangle 16"/>
                <p:cNvSpPr>
                  <a:spLocks noChangeArrowheads="1"/>
                </p:cNvSpPr>
                <p:nvPr/>
              </p:nvSpPr>
              <p:spPr bwMode="auto">
                <a:xfrm>
                  <a:off x="2203" y="3338"/>
                  <a:ext cx="338" cy="188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5" name="Rectangle 17"/>
                <p:cNvSpPr>
                  <a:spLocks noChangeArrowheads="1"/>
                </p:cNvSpPr>
                <p:nvPr/>
              </p:nvSpPr>
              <p:spPr bwMode="auto">
                <a:xfrm>
                  <a:off x="2555" y="2534"/>
                  <a:ext cx="338" cy="992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6" name="Rectangle 18"/>
                <p:cNvSpPr>
                  <a:spLocks noChangeArrowheads="1"/>
                </p:cNvSpPr>
                <p:nvPr/>
              </p:nvSpPr>
              <p:spPr bwMode="auto">
                <a:xfrm>
                  <a:off x="2908" y="1527"/>
                  <a:ext cx="338" cy="1999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7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1" y="2131"/>
                  <a:ext cx="338" cy="1395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8" name="Rectangle 20"/>
                <p:cNvSpPr>
                  <a:spLocks noChangeArrowheads="1"/>
                </p:cNvSpPr>
                <p:nvPr/>
              </p:nvSpPr>
              <p:spPr bwMode="auto">
                <a:xfrm>
                  <a:off x="3613" y="2534"/>
                  <a:ext cx="338" cy="992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9" name="Rectangle 21"/>
                <p:cNvSpPr>
                  <a:spLocks noChangeArrowheads="1"/>
                </p:cNvSpPr>
                <p:nvPr/>
              </p:nvSpPr>
              <p:spPr bwMode="auto">
                <a:xfrm>
                  <a:off x="3965" y="2333"/>
                  <a:ext cx="338" cy="1193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18" y="2131"/>
                  <a:ext cx="338" cy="1395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1" name="Rectangle 23"/>
                <p:cNvSpPr>
                  <a:spLocks noChangeArrowheads="1"/>
                </p:cNvSpPr>
                <p:nvPr/>
              </p:nvSpPr>
              <p:spPr bwMode="auto">
                <a:xfrm>
                  <a:off x="4671" y="2734"/>
                  <a:ext cx="338" cy="792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2" name="Rectangle 24"/>
                <p:cNvSpPr>
                  <a:spLocks noChangeArrowheads="1"/>
                </p:cNvSpPr>
                <p:nvPr/>
              </p:nvSpPr>
              <p:spPr bwMode="auto">
                <a:xfrm>
                  <a:off x="5024" y="2131"/>
                  <a:ext cx="337" cy="1395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87" y="1519"/>
                  <a:ext cx="0" cy="20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4" name="Line 26"/>
                <p:cNvSpPr>
                  <a:spLocks noChangeShapeType="1"/>
                </p:cNvSpPr>
                <p:nvPr/>
              </p:nvSpPr>
              <p:spPr bwMode="auto">
                <a:xfrm>
                  <a:off x="760" y="3535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5" name="Line 27"/>
                <p:cNvSpPr>
                  <a:spLocks noChangeShapeType="1"/>
                </p:cNvSpPr>
                <p:nvPr/>
              </p:nvSpPr>
              <p:spPr bwMode="auto">
                <a:xfrm>
                  <a:off x="760" y="3334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6" name="Line 28"/>
                <p:cNvSpPr>
                  <a:spLocks noChangeShapeType="1"/>
                </p:cNvSpPr>
                <p:nvPr/>
              </p:nvSpPr>
              <p:spPr bwMode="auto">
                <a:xfrm>
                  <a:off x="760" y="3134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7" name="Line 29"/>
                <p:cNvSpPr>
                  <a:spLocks noChangeShapeType="1"/>
                </p:cNvSpPr>
                <p:nvPr/>
              </p:nvSpPr>
              <p:spPr bwMode="auto">
                <a:xfrm>
                  <a:off x="760" y="2932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8" name="Line 30"/>
                <p:cNvSpPr>
                  <a:spLocks noChangeShapeType="1"/>
                </p:cNvSpPr>
                <p:nvPr/>
              </p:nvSpPr>
              <p:spPr bwMode="auto">
                <a:xfrm>
                  <a:off x="760" y="2730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9" name="Line 31"/>
                <p:cNvSpPr>
                  <a:spLocks noChangeShapeType="1"/>
                </p:cNvSpPr>
                <p:nvPr/>
              </p:nvSpPr>
              <p:spPr bwMode="auto">
                <a:xfrm>
                  <a:off x="760" y="2530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0" name="Line 32"/>
                <p:cNvSpPr>
                  <a:spLocks noChangeShapeType="1"/>
                </p:cNvSpPr>
                <p:nvPr/>
              </p:nvSpPr>
              <p:spPr bwMode="auto">
                <a:xfrm>
                  <a:off x="760" y="2329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1" name="Line 33"/>
                <p:cNvSpPr>
                  <a:spLocks noChangeShapeType="1"/>
                </p:cNvSpPr>
                <p:nvPr/>
              </p:nvSpPr>
              <p:spPr bwMode="auto">
                <a:xfrm>
                  <a:off x="760" y="2127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2" name="Line 34"/>
                <p:cNvSpPr>
                  <a:spLocks noChangeShapeType="1"/>
                </p:cNvSpPr>
                <p:nvPr/>
              </p:nvSpPr>
              <p:spPr bwMode="auto">
                <a:xfrm>
                  <a:off x="760" y="1926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3" name="Line 35"/>
                <p:cNvSpPr>
                  <a:spLocks noChangeShapeType="1"/>
                </p:cNvSpPr>
                <p:nvPr/>
              </p:nvSpPr>
              <p:spPr bwMode="auto">
                <a:xfrm>
                  <a:off x="760" y="1725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4" name="Line 36"/>
                <p:cNvSpPr>
                  <a:spLocks noChangeShapeType="1"/>
                </p:cNvSpPr>
                <p:nvPr/>
              </p:nvSpPr>
              <p:spPr bwMode="auto">
                <a:xfrm>
                  <a:off x="760" y="1523"/>
                  <a:ext cx="5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5" name="Line 37"/>
                <p:cNvSpPr>
                  <a:spLocks noChangeShapeType="1"/>
                </p:cNvSpPr>
                <p:nvPr/>
              </p:nvSpPr>
              <p:spPr bwMode="auto">
                <a:xfrm>
                  <a:off x="791" y="3535"/>
                  <a:ext cx="45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787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140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493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846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199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551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904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257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609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961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314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667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020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372" y="3503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40" name="Rectangle 52"/>
                <p:cNvSpPr>
                  <a:spLocks noChangeArrowheads="1"/>
                </p:cNvSpPr>
                <p:nvPr/>
              </p:nvSpPr>
              <p:spPr bwMode="auto">
                <a:xfrm>
                  <a:off x="584" y="3454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3541" name="Rectangle 53"/>
                <p:cNvSpPr>
                  <a:spLocks noChangeArrowheads="1"/>
                </p:cNvSpPr>
                <p:nvPr/>
              </p:nvSpPr>
              <p:spPr bwMode="auto">
                <a:xfrm>
                  <a:off x="584" y="3253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3542" name="Rectangle 54"/>
                <p:cNvSpPr>
                  <a:spLocks noChangeArrowheads="1"/>
                </p:cNvSpPr>
                <p:nvPr/>
              </p:nvSpPr>
              <p:spPr bwMode="auto">
                <a:xfrm>
                  <a:off x="584" y="3052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3543" name="Rectangle 55"/>
                <p:cNvSpPr>
                  <a:spLocks noChangeArrowheads="1"/>
                </p:cNvSpPr>
                <p:nvPr/>
              </p:nvSpPr>
              <p:spPr bwMode="auto">
                <a:xfrm>
                  <a:off x="584" y="2851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63544" name="Rectangle 56"/>
                <p:cNvSpPr>
                  <a:spLocks noChangeArrowheads="1"/>
                </p:cNvSpPr>
                <p:nvPr/>
              </p:nvSpPr>
              <p:spPr bwMode="auto">
                <a:xfrm>
                  <a:off x="584" y="2649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63545" name="Rectangle 57"/>
                <p:cNvSpPr>
                  <a:spLocks noChangeArrowheads="1"/>
                </p:cNvSpPr>
                <p:nvPr/>
              </p:nvSpPr>
              <p:spPr bwMode="auto">
                <a:xfrm>
                  <a:off x="584" y="2448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63546" name="Rectangle 58"/>
                <p:cNvSpPr>
                  <a:spLocks noChangeArrowheads="1"/>
                </p:cNvSpPr>
                <p:nvPr/>
              </p:nvSpPr>
              <p:spPr bwMode="auto">
                <a:xfrm>
                  <a:off x="584" y="2248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63547" name="Rectangle 59"/>
                <p:cNvSpPr>
                  <a:spLocks noChangeArrowheads="1"/>
                </p:cNvSpPr>
                <p:nvPr/>
              </p:nvSpPr>
              <p:spPr bwMode="auto">
                <a:xfrm>
                  <a:off x="584" y="2046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63548" name="Rectangle 60"/>
                <p:cNvSpPr>
                  <a:spLocks noChangeArrowheads="1"/>
                </p:cNvSpPr>
                <p:nvPr/>
              </p:nvSpPr>
              <p:spPr bwMode="auto">
                <a:xfrm>
                  <a:off x="584" y="1846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63549" name="Rectangle 61"/>
                <p:cNvSpPr>
                  <a:spLocks noChangeArrowheads="1"/>
                </p:cNvSpPr>
                <p:nvPr/>
              </p:nvSpPr>
              <p:spPr bwMode="auto">
                <a:xfrm>
                  <a:off x="584" y="1645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63550" name="Rectangle 62"/>
                <p:cNvSpPr>
                  <a:spLocks noChangeArrowheads="1"/>
                </p:cNvSpPr>
                <p:nvPr/>
              </p:nvSpPr>
              <p:spPr bwMode="auto">
                <a:xfrm>
                  <a:off x="526" y="1443"/>
                  <a:ext cx="238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63551" name="Rectangle 63"/>
                <p:cNvSpPr>
                  <a:spLocks noChangeArrowheads="1"/>
                </p:cNvSpPr>
                <p:nvPr/>
              </p:nvSpPr>
              <p:spPr bwMode="auto">
                <a:xfrm>
                  <a:off x="637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1.00</a:t>
                  </a:r>
                </a:p>
              </p:txBody>
            </p:sp>
            <p:sp>
              <p:nvSpPr>
                <p:cNvPr id="63552" name="Rectangle 64"/>
                <p:cNvSpPr>
                  <a:spLocks noChangeArrowheads="1"/>
                </p:cNvSpPr>
                <p:nvPr/>
              </p:nvSpPr>
              <p:spPr bwMode="auto">
                <a:xfrm>
                  <a:off x="989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1.25</a:t>
                  </a:r>
                </a:p>
              </p:txBody>
            </p:sp>
            <p:sp>
              <p:nvSpPr>
                <p:cNvPr id="63553" name="Rectangle 65"/>
                <p:cNvSpPr>
                  <a:spLocks noChangeArrowheads="1"/>
                </p:cNvSpPr>
                <p:nvPr/>
              </p:nvSpPr>
              <p:spPr bwMode="auto">
                <a:xfrm>
                  <a:off x="1342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1.50</a:t>
                  </a:r>
                </a:p>
              </p:txBody>
            </p:sp>
            <p:sp>
              <p:nvSpPr>
                <p:cNvPr id="63554" name="Rectangle 66"/>
                <p:cNvSpPr>
                  <a:spLocks noChangeArrowheads="1"/>
                </p:cNvSpPr>
                <p:nvPr/>
              </p:nvSpPr>
              <p:spPr bwMode="auto">
                <a:xfrm>
                  <a:off x="1695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1.75</a:t>
                  </a:r>
                </a:p>
              </p:txBody>
            </p:sp>
            <p:sp>
              <p:nvSpPr>
                <p:cNvPr id="63555" name="Rectangle 67"/>
                <p:cNvSpPr>
                  <a:spLocks noChangeArrowheads="1"/>
                </p:cNvSpPr>
                <p:nvPr/>
              </p:nvSpPr>
              <p:spPr bwMode="auto">
                <a:xfrm>
                  <a:off x="2048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2.00</a:t>
                  </a:r>
                </a:p>
              </p:txBody>
            </p:sp>
            <p:sp>
              <p:nvSpPr>
                <p:cNvPr id="63556" name="Rectangle 68"/>
                <p:cNvSpPr>
                  <a:spLocks noChangeArrowheads="1"/>
                </p:cNvSpPr>
                <p:nvPr/>
              </p:nvSpPr>
              <p:spPr bwMode="auto">
                <a:xfrm>
                  <a:off x="2400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2.25</a:t>
                  </a:r>
                </a:p>
              </p:txBody>
            </p:sp>
            <p:sp>
              <p:nvSpPr>
                <p:cNvPr id="63557" name="Rectangle 69"/>
                <p:cNvSpPr>
                  <a:spLocks noChangeArrowheads="1"/>
                </p:cNvSpPr>
                <p:nvPr/>
              </p:nvSpPr>
              <p:spPr bwMode="auto">
                <a:xfrm>
                  <a:off x="2751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2.50</a:t>
                  </a:r>
                </a:p>
              </p:txBody>
            </p:sp>
            <p:sp>
              <p:nvSpPr>
                <p:cNvPr id="63558" name="Rectangle 70"/>
                <p:cNvSpPr>
                  <a:spLocks noChangeArrowheads="1"/>
                </p:cNvSpPr>
                <p:nvPr/>
              </p:nvSpPr>
              <p:spPr bwMode="auto">
                <a:xfrm>
                  <a:off x="3104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2.75</a:t>
                  </a:r>
                </a:p>
              </p:txBody>
            </p:sp>
            <p:sp>
              <p:nvSpPr>
                <p:cNvPr id="63559" name="Rectangle 71"/>
                <p:cNvSpPr>
                  <a:spLocks noChangeArrowheads="1"/>
                </p:cNvSpPr>
                <p:nvPr/>
              </p:nvSpPr>
              <p:spPr bwMode="auto">
                <a:xfrm>
                  <a:off x="3457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3.00</a:t>
                  </a:r>
                </a:p>
              </p:txBody>
            </p:sp>
            <p:sp>
              <p:nvSpPr>
                <p:cNvPr id="63560" name="Rectangle 72"/>
                <p:cNvSpPr>
                  <a:spLocks noChangeArrowheads="1"/>
                </p:cNvSpPr>
                <p:nvPr/>
              </p:nvSpPr>
              <p:spPr bwMode="auto">
                <a:xfrm>
                  <a:off x="3809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3.25</a:t>
                  </a:r>
                </a:p>
              </p:txBody>
            </p:sp>
            <p:sp>
              <p:nvSpPr>
                <p:cNvPr id="63561" name="Rectangle 73"/>
                <p:cNvSpPr>
                  <a:spLocks noChangeArrowheads="1"/>
                </p:cNvSpPr>
                <p:nvPr/>
              </p:nvSpPr>
              <p:spPr bwMode="auto">
                <a:xfrm>
                  <a:off x="4162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3.50</a:t>
                  </a:r>
                </a:p>
              </p:txBody>
            </p:sp>
            <p:sp>
              <p:nvSpPr>
                <p:cNvPr id="63562" name="Rectangle 74"/>
                <p:cNvSpPr>
                  <a:spLocks noChangeArrowheads="1"/>
                </p:cNvSpPr>
                <p:nvPr/>
              </p:nvSpPr>
              <p:spPr bwMode="auto">
                <a:xfrm>
                  <a:off x="4516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3.75</a:t>
                  </a:r>
                </a:p>
              </p:txBody>
            </p:sp>
            <p:sp>
              <p:nvSpPr>
                <p:cNvPr id="63563" name="Rectangle 75"/>
                <p:cNvSpPr>
                  <a:spLocks noChangeArrowheads="1"/>
                </p:cNvSpPr>
                <p:nvPr/>
              </p:nvSpPr>
              <p:spPr bwMode="auto">
                <a:xfrm>
                  <a:off x="4868" y="3605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4.00</a:t>
                  </a:r>
                </a:p>
              </p:txBody>
            </p:sp>
          </p:grpSp>
          <p:sp>
            <p:nvSpPr>
              <p:cNvPr id="63565" name="Rectangle 77"/>
              <p:cNvSpPr>
                <a:spLocks noChangeArrowheads="1"/>
              </p:cNvSpPr>
              <p:nvPr/>
            </p:nvSpPr>
            <p:spPr bwMode="auto">
              <a:xfrm>
                <a:off x="5156" y="3605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4.25</a:t>
                </a: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Means of 60 Samples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5)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 Uniform Distribution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57200" y="1752600"/>
            <a:ext cx="8177213" cy="4384675"/>
            <a:chOff x="273" y="1248"/>
            <a:chExt cx="5151" cy="276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73" y="1248"/>
              <a:ext cx="5151" cy="2762"/>
              <a:chOff x="273" y="1248"/>
              <a:chExt cx="5151" cy="2762"/>
            </a:xfrm>
          </p:grpSpPr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273" y="1248"/>
                <a:ext cx="5151" cy="2748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2" name="Rectangle 6"/>
              <p:cNvSpPr>
                <a:spLocks noChangeArrowheads="1"/>
              </p:cNvSpPr>
              <p:nvPr/>
            </p:nvSpPr>
            <p:spPr bwMode="auto">
              <a:xfrm>
                <a:off x="287" y="1437"/>
                <a:ext cx="202" cy="1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F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r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q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u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e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n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c</a:t>
                </a:r>
              </a:p>
              <a:p>
                <a:r>
                  <a:rPr lang="en-US" sz="1800" b="1" i="0">
                    <a:solidFill>
                      <a:schemeClr val="bg2"/>
                    </a:solidFill>
                    <a:latin typeface="Arial" charset="0"/>
                  </a:rPr>
                  <a:t>y</a:t>
                </a:r>
              </a:p>
            </p:txBody>
          </p:sp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5034" y="3800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i="0">
                    <a:solidFill>
                      <a:srgbClr val="000000"/>
                    </a:solidFill>
                    <a:latin typeface="Arial" charset="0"/>
                  </a:rPr>
                  <a:t>x</a:t>
                </a:r>
              </a:p>
            </p:txBody>
          </p:sp>
          <p:sp>
            <p:nvSpPr>
              <p:cNvPr id="65544" name="Line 8"/>
              <p:cNvSpPr>
                <a:spLocks noChangeShapeType="1"/>
              </p:cNvSpPr>
              <p:nvPr/>
            </p:nvSpPr>
            <p:spPr bwMode="auto">
              <a:xfrm>
                <a:off x="5099" y="3859"/>
                <a:ext cx="56" cy="0"/>
              </a:xfrm>
              <a:prstGeom prst="line">
                <a:avLst/>
              </a:prstGeom>
              <a:noFill/>
              <a:ln w="254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393" y="1421"/>
              <a:ext cx="4999" cy="2450"/>
              <a:chOff x="393" y="1421"/>
              <a:chExt cx="4999" cy="2450"/>
            </a:xfrm>
          </p:grpSpPr>
          <p:grpSp>
            <p:nvGrpSpPr>
              <p:cNvPr id="5" name="Group 62"/>
              <p:cNvGrpSpPr>
                <a:grpSpLocks/>
              </p:cNvGrpSpPr>
              <p:nvPr/>
            </p:nvGrpSpPr>
            <p:grpSpPr bwMode="auto">
              <a:xfrm>
                <a:off x="393" y="1421"/>
                <a:ext cx="4823" cy="2450"/>
                <a:chOff x="393" y="1421"/>
                <a:chExt cx="4823" cy="2450"/>
              </a:xfrm>
            </p:grpSpPr>
            <p:sp>
              <p:nvSpPr>
                <p:cNvPr id="65546" name="Rectangle 10"/>
                <p:cNvSpPr>
                  <a:spLocks noChangeArrowheads="1"/>
                </p:cNvSpPr>
                <p:nvPr/>
              </p:nvSpPr>
              <p:spPr bwMode="auto">
                <a:xfrm>
                  <a:off x="2062" y="2734"/>
                  <a:ext cx="337" cy="863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47" name="Rectangle 11"/>
                <p:cNvSpPr>
                  <a:spLocks noChangeArrowheads="1"/>
                </p:cNvSpPr>
                <p:nvPr/>
              </p:nvSpPr>
              <p:spPr bwMode="auto">
                <a:xfrm>
                  <a:off x="2413" y="2384"/>
                  <a:ext cx="337" cy="1213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48" name="Rectangle 12"/>
                <p:cNvSpPr>
                  <a:spLocks noChangeArrowheads="1"/>
                </p:cNvSpPr>
                <p:nvPr/>
              </p:nvSpPr>
              <p:spPr bwMode="auto">
                <a:xfrm>
                  <a:off x="2764" y="1507"/>
                  <a:ext cx="337" cy="2090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49" name="Rectangle 13"/>
                <p:cNvSpPr>
                  <a:spLocks noChangeArrowheads="1"/>
                </p:cNvSpPr>
                <p:nvPr/>
              </p:nvSpPr>
              <p:spPr bwMode="auto">
                <a:xfrm>
                  <a:off x="3115" y="2560"/>
                  <a:ext cx="337" cy="1037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0" name="Rectangle 14"/>
                <p:cNvSpPr>
                  <a:spLocks noChangeArrowheads="1"/>
                </p:cNvSpPr>
                <p:nvPr/>
              </p:nvSpPr>
              <p:spPr bwMode="auto">
                <a:xfrm>
                  <a:off x="3466" y="2560"/>
                  <a:ext cx="336" cy="1037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1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6" y="2209"/>
                  <a:ext cx="336" cy="1388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2" name="Rectangle 16"/>
                <p:cNvSpPr>
                  <a:spLocks noChangeArrowheads="1"/>
                </p:cNvSpPr>
                <p:nvPr/>
              </p:nvSpPr>
              <p:spPr bwMode="auto">
                <a:xfrm>
                  <a:off x="4167" y="1859"/>
                  <a:ext cx="337" cy="1738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3" name="Rectangle 17"/>
                <p:cNvSpPr>
                  <a:spLocks noChangeArrowheads="1"/>
                </p:cNvSpPr>
                <p:nvPr/>
              </p:nvSpPr>
              <p:spPr bwMode="auto">
                <a:xfrm>
                  <a:off x="4518" y="2734"/>
                  <a:ext cx="337" cy="863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69" y="3435"/>
                  <a:ext cx="336" cy="162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654" y="1499"/>
                  <a:ext cx="0" cy="21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6" name="Line 20"/>
                <p:cNvSpPr>
                  <a:spLocks noChangeShapeType="1"/>
                </p:cNvSpPr>
                <p:nvPr/>
              </p:nvSpPr>
              <p:spPr bwMode="auto">
                <a:xfrm>
                  <a:off x="628" y="3607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7" name="Line 21"/>
                <p:cNvSpPr>
                  <a:spLocks noChangeShapeType="1"/>
                </p:cNvSpPr>
                <p:nvPr/>
              </p:nvSpPr>
              <p:spPr bwMode="auto">
                <a:xfrm>
                  <a:off x="628" y="3256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8" name="Line 22"/>
                <p:cNvSpPr>
                  <a:spLocks noChangeShapeType="1"/>
                </p:cNvSpPr>
                <p:nvPr/>
              </p:nvSpPr>
              <p:spPr bwMode="auto">
                <a:xfrm>
                  <a:off x="628" y="2906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59" name="Line 23"/>
                <p:cNvSpPr>
                  <a:spLocks noChangeShapeType="1"/>
                </p:cNvSpPr>
                <p:nvPr/>
              </p:nvSpPr>
              <p:spPr bwMode="auto">
                <a:xfrm>
                  <a:off x="628" y="2556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0" name="Line 24"/>
                <p:cNvSpPr>
                  <a:spLocks noChangeShapeType="1"/>
                </p:cNvSpPr>
                <p:nvPr/>
              </p:nvSpPr>
              <p:spPr bwMode="auto">
                <a:xfrm>
                  <a:off x="628" y="2205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1" name="Line 25"/>
                <p:cNvSpPr>
                  <a:spLocks noChangeShapeType="1"/>
                </p:cNvSpPr>
                <p:nvPr/>
              </p:nvSpPr>
              <p:spPr bwMode="auto">
                <a:xfrm>
                  <a:off x="628" y="1855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2" name="Line 26"/>
                <p:cNvSpPr>
                  <a:spLocks noChangeShapeType="1"/>
                </p:cNvSpPr>
                <p:nvPr/>
              </p:nvSpPr>
              <p:spPr bwMode="auto">
                <a:xfrm>
                  <a:off x="628" y="1503"/>
                  <a:ext cx="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3" name="Line 27"/>
                <p:cNvSpPr>
                  <a:spLocks noChangeShapeType="1"/>
                </p:cNvSpPr>
                <p:nvPr/>
              </p:nvSpPr>
              <p:spPr bwMode="auto">
                <a:xfrm>
                  <a:off x="658" y="3607"/>
                  <a:ext cx="455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654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006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56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06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58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09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760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111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462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812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163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514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865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6" y="3573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78" name="Rectangle 42"/>
                <p:cNvSpPr>
                  <a:spLocks noChangeArrowheads="1"/>
                </p:cNvSpPr>
                <p:nvPr/>
              </p:nvSpPr>
              <p:spPr bwMode="auto">
                <a:xfrm>
                  <a:off x="451" y="3523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5579" name="Rectangle 43"/>
                <p:cNvSpPr>
                  <a:spLocks noChangeArrowheads="1"/>
                </p:cNvSpPr>
                <p:nvPr/>
              </p:nvSpPr>
              <p:spPr bwMode="auto">
                <a:xfrm>
                  <a:off x="451" y="3173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5580" name="Rectangle 44"/>
                <p:cNvSpPr>
                  <a:spLocks noChangeArrowheads="1"/>
                </p:cNvSpPr>
                <p:nvPr/>
              </p:nvSpPr>
              <p:spPr bwMode="auto">
                <a:xfrm>
                  <a:off x="451" y="2822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65581" name="Rectangle 45"/>
                <p:cNvSpPr>
                  <a:spLocks noChangeArrowheads="1"/>
                </p:cNvSpPr>
                <p:nvPr/>
              </p:nvSpPr>
              <p:spPr bwMode="auto">
                <a:xfrm>
                  <a:off x="451" y="2472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65582" name="Rectangle 46"/>
                <p:cNvSpPr>
                  <a:spLocks noChangeArrowheads="1"/>
                </p:cNvSpPr>
                <p:nvPr/>
              </p:nvSpPr>
              <p:spPr bwMode="auto">
                <a:xfrm>
                  <a:off x="451" y="2122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65583" name="Rectangle 47"/>
                <p:cNvSpPr>
                  <a:spLocks noChangeArrowheads="1"/>
                </p:cNvSpPr>
                <p:nvPr/>
              </p:nvSpPr>
              <p:spPr bwMode="auto">
                <a:xfrm>
                  <a:off x="393" y="1772"/>
                  <a:ext cx="238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65584" name="Rectangle 48"/>
                <p:cNvSpPr>
                  <a:spLocks noChangeArrowheads="1"/>
                </p:cNvSpPr>
                <p:nvPr/>
              </p:nvSpPr>
              <p:spPr bwMode="auto">
                <a:xfrm>
                  <a:off x="393" y="1421"/>
                  <a:ext cx="238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12</a:t>
                  </a:r>
                </a:p>
              </p:txBody>
            </p:sp>
            <p:sp>
              <p:nvSpPr>
                <p:cNvPr id="65585" name="Rectangle 49"/>
                <p:cNvSpPr>
                  <a:spLocks noChangeArrowheads="1"/>
                </p:cNvSpPr>
                <p:nvPr/>
              </p:nvSpPr>
              <p:spPr bwMode="auto">
                <a:xfrm>
                  <a:off x="516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1.00</a:t>
                  </a:r>
                </a:p>
              </p:txBody>
            </p:sp>
            <p:sp>
              <p:nvSpPr>
                <p:cNvPr id="65586" name="Rectangle 50"/>
                <p:cNvSpPr>
                  <a:spLocks noChangeArrowheads="1"/>
                </p:cNvSpPr>
                <p:nvPr/>
              </p:nvSpPr>
              <p:spPr bwMode="auto">
                <a:xfrm>
                  <a:off x="866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1.25</a:t>
                  </a:r>
                </a:p>
              </p:txBody>
            </p:sp>
            <p:sp>
              <p:nvSpPr>
                <p:cNvPr id="65587" name="Rectangle 51"/>
                <p:cNvSpPr>
                  <a:spLocks noChangeArrowheads="1"/>
                </p:cNvSpPr>
                <p:nvPr/>
              </p:nvSpPr>
              <p:spPr bwMode="auto">
                <a:xfrm>
                  <a:off x="1218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1.50</a:t>
                  </a:r>
                </a:p>
              </p:txBody>
            </p:sp>
            <p:sp>
              <p:nvSpPr>
                <p:cNvPr id="65588" name="Rectangle 52"/>
                <p:cNvSpPr>
                  <a:spLocks noChangeArrowheads="1"/>
                </p:cNvSpPr>
                <p:nvPr/>
              </p:nvSpPr>
              <p:spPr bwMode="auto">
                <a:xfrm>
                  <a:off x="1568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1.75</a:t>
                  </a:r>
                </a:p>
              </p:txBody>
            </p:sp>
            <p:sp>
              <p:nvSpPr>
                <p:cNvPr id="65589" name="Rectangle 53"/>
                <p:cNvSpPr>
                  <a:spLocks noChangeArrowheads="1"/>
                </p:cNvSpPr>
                <p:nvPr/>
              </p:nvSpPr>
              <p:spPr bwMode="auto">
                <a:xfrm>
                  <a:off x="1919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2.00</a:t>
                  </a:r>
                </a:p>
              </p:txBody>
            </p:sp>
            <p:sp>
              <p:nvSpPr>
                <p:cNvPr id="65590" name="Rectangle 54"/>
                <p:cNvSpPr>
                  <a:spLocks noChangeArrowheads="1"/>
                </p:cNvSpPr>
                <p:nvPr/>
              </p:nvSpPr>
              <p:spPr bwMode="auto">
                <a:xfrm>
                  <a:off x="2270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2.25</a:t>
                  </a:r>
                </a:p>
              </p:txBody>
            </p:sp>
            <p:sp>
              <p:nvSpPr>
                <p:cNvPr id="65591" name="Rectangle 55"/>
                <p:cNvSpPr>
                  <a:spLocks noChangeArrowheads="1"/>
                </p:cNvSpPr>
                <p:nvPr/>
              </p:nvSpPr>
              <p:spPr bwMode="auto">
                <a:xfrm>
                  <a:off x="2621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2.50</a:t>
                  </a:r>
                </a:p>
              </p:txBody>
            </p:sp>
            <p:sp>
              <p:nvSpPr>
                <p:cNvPr id="65592" name="Rectangle 56"/>
                <p:cNvSpPr>
                  <a:spLocks noChangeArrowheads="1"/>
                </p:cNvSpPr>
                <p:nvPr/>
              </p:nvSpPr>
              <p:spPr bwMode="auto">
                <a:xfrm>
                  <a:off x="2970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2.75</a:t>
                  </a:r>
                </a:p>
              </p:txBody>
            </p:sp>
            <p:sp>
              <p:nvSpPr>
                <p:cNvPr id="65593" name="Rectangle 57"/>
                <p:cNvSpPr>
                  <a:spLocks noChangeArrowheads="1"/>
                </p:cNvSpPr>
                <p:nvPr/>
              </p:nvSpPr>
              <p:spPr bwMode="auto">
                <a:xfrm>
                  <a:off x="3322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3.00</a:t>
                  </a:r>
                </a:p>
              </p:txBody>
            </p:sp>
            <p:sp>
              <p:nvSpPr>
                <p:cNvPr id="65594" name="Rectangle 58"/>
                <p:cNvSpPr>
                  <a:spLocks noChangeArrowheads="1"/>
                </p:cNvSpPr>
                <p:nvPr/>
              </p:nvSpPr>
              <p:spPr bwMode="auto">
                <a:xfrm>
                  <a:off x="3673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3.25</a:t>
                  </a:r>
                </a:p>
              </p:txBody>
            </p:sp>
            <p:sp>
              <p:nvSpPr>
                <p:cNvPr id="65595" name="Rectangle 59"/>
                <p:cNvSpPr>
                  <a:spLocks noChangeArrowheads="1"/>
                </p:cNvSpPr>
                <p:nvPr/>
              </p:nvSpPr>
              <p:spPr bwMode="auto">
                <a:xfrm>
                  <a:off x="4023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3.50</a:t>
                  </a:r>
                </a:p>
              </p:txBody>
            </p:sp>
            <p:sp>
              <p:nvSpPr>
                <p:cNvPr id="65596" name="Rectangle 60"/>
                <p:cNvSpPr>
                  <a:spLocks noChangeArrowheads="1"/>
                </p:cNvSpPr>
                <p:nvPr/>
              </p:nvSpPr>
              <p:spPr bwMode="auto">
                <a:xfrm>
                  <a:off x="4374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3.75</a:t>
                  </a:r>
                </a:p>
              </p:txBody>
            </p:sp>
            <p:sp>
              <p:nvSpPr>
                <p:cNvPr id="65597" name="Rectangle 61"/>
                <p:cNvSpPr>
                  <a:spLocks noChangeArrowheads="1"/>
                </p:cNvSpPr>
                <p:nvPr/>
              </p:nvSpPr>
              <p:spPr bwMode="auto">
                <a:xfrm>
                  <a:off x="4725" y="3681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4.00</a:t>
                  </a:r>
                </a:p>
              </p:txBody>
            </p:sp>
          </p:grpSp>
          <p:sp>
            <p:nvSpPr>
              <p:cNvPr id="65599" name="Rectangle 63"/>
              <p:cNvSpPr>
                <a:spLocks noChangeArrowheads="1"/>
              </p:cNvSpPr>
              <p:nvPr/>
            </p:nvSpPr>
            <p:spPr bwMode="auto">
              <a:xfrm>
                <a:off x="5061" y="3681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4.25</a:t>
                </a:r>
              </a:p>
            </p:txBody>
          </p:sp>
        </p:grpSp>
      </p:grp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Means of 60 Samples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30)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from a Uniform Distribution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461963" y="1981200"/>
            <a:ext cx="8124825" cy="4381500"/>
            <a:chOff x="291" y="1248"/>
            <a:chExt cx="5118" cy="276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91" y="1248"/>
              <a:ext cx="5103" cy="2760"/>
              <a:chOff x="291" y="1248"/>
              <a:chExt cx="5103" cy="2760"/>
            </a:xfrm>
          </p:grpSpPr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291" y="1248"/>
                <a:ext cx="5103" cy="2760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340" y="1438"/>
                <a:ext cx="4834" cy="2529"/>
                <a:chOff x="340" y="1438"/>
                <a:chExt cx="4834" cy="2529"/>
              </a:xfrm>
            </p:grpSpPr>
            <p:sp>
              <p:nvSpPr>
                <p:cNvPr id="67590" name="Rectangle 6"/>
                <p:cNvSpPr>
                  <a:spLocks noChangeArrowheads="1"/>
                </p:cNvSpPr>
                <p:nvPr/>
              </p:nvSpPr>
              <p:spPr bwMode="auto">
                <a:xfrm>
                  <a:off x="340" y="1438"/>
                  <a:ext cx="202" cy="16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F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r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e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q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u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e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n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c</a:t>
                  </a:r>
                </a:p>
                <a:p>
                  <a:r>
                    <a:rPr lang="en-US" sz="1800" b="1" i="0">
                      <a:solidFill>
                        <a:schemeClr val="bg2"/>
                      </a:solidFill>
                      <a:latin typeface="Arial" charset="0"/>
                    </a:rPr>
                    <a:t>y</a:t>
                  </a:r>
                </a:p>
              </p:txBody>
            </p:sp>
            <p:sp>
              <p:nvSpPr>
                <p:cNvPr id="67591" name="Rectangle 7"/>
                <p:cNvSpPr>
                  <a:spLocks noChangeArrowheads="1"/>
                </p:cNvSpPr>
                <p:nvPr/>
              </p:nvSpPr>
              <p:spPr bwMode="auto">
                <a:xfrm>
                  <a:off x="4989" y="3757"/>
                  <a:ext cx="185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600" b="1" i="0">
                      <a:solidFill>
                        <a:srgbClr val="000000"/>
                      </a:solidFill>
                      <a:latin typeface="Arial" charset="0"/>
                    </a:rPr>
                    <a:t>x</a:t>
                  </a:r>
                </a:p>
              </p:txBody>
            </p:sp>
          </p:grpSp>
          <p:sp>
            <p:nvSpPr>
              <p:cNvPr id="67593" name="Line 9"/>
              <p:cNvSpPr>
                <a:spLocks noChangeShapeType="1"/>
              </p:cNvSpPr>
              <p:nvPr/>
            </p:nvSpPr>
            <p:spPr bwMode="auto">
              <a:xfrm flipH="1">
                <a:off x="5029" y="381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488" y="1420"/>
              <a:ext cx="4921" cy="2362"/>
              <a:chOff x="488" y="1420"/>
              <a:chExt cx="4921" cy="2362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488" y="1420"/>
                <a:ext cx="4740" cy="2362"/>
                <a:chOff x="488" y="1420"/>
                <a:chExt cx="4740" cy="2362"/>
              </a:xfrm>
            </p:grpSpPr>
            <p:sp>
              <p:nvSpPr>
                <p:cNvPr id="67595" name="Rectangle 11"/>
                <p:cNvSpPr>
                  <a:spLocks noChangeArrowheads="1"/>
                </p:cNvSpPr>
                <p:nvPr/>
              </p:nvSpPr>
              <p:spPr bwMode="auto">
                <a:xfrm>
                  <a:off x="2819" y="2879"/>
                  <a:ext cx="331" cy="633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96" name="Rectangle 12"/>
                <p:cNvSpPr>
                  <a:spLocks noChangeArrowheads="1"/>
                </p:cNvSpPr>
                <p:nvPr/>
              </p:nvSpPr>
              <p:spPr bwMode="auto">
                <a:xfrm>
                  <a:off x="3163" y="1909"/>
                  <a:ext cx="331" cy="1603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97" name="Rectangle 13"/>
                <p:cNvSpPr>
                  <a:spLocks noChangeArrowheads="1"/>
                </p:cNvSpPr>
                <p:nvPr/>
              </p:nvSpPr>
              <p:spPr bwMode="auto">
                <a:xfrm>
                  <a:off x="3508" y="1746"/>
                  <a:ext cx="331" cy="1766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9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52" y="2798"/>
                  <a:ext cx="331" cy="714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99" name="Rectangle 15"/>
                <p:cNvSpPr>
                  <a:spLocks noChangeArrowheads="1"/>
                </p:cNvSpPr>
                <p:nvPr/>
              </p:nvSpPr>
              <p:spPr bwMode="auto">
                <a:xfrm>
                  <a:off x="4198" y="3445"/>
                  <a:ext cx="331" cy="67"/>
                </a:xfrm>
                <a:prstGeom prst="rect">
                  <a:avLst/>
                </a:prstGeom>
                <a:solidFill>
                  <a:srgbClr val="00AE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46" y="1496"/>
                  <a:ext cx="0" cy="20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1" name="Line 17"/>
                <p:cNvSpPr>
                  <a:spLocks noChangeShapeType="1"/>
                </p:cNvSpPr>
                <p:nvPr/>
              </p:nvSpPr>
              <p:spPr bwMode="auto">
                <a:xfrm>
                  <a:off x="720" y="3521"/>
                  <a:ext cx="5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2" name="Line 18"/>
                <p:cNvSpPr>
                  <a:spLocks noChangeShapeType="1"/>
                </p:cNvSpPr>
                <p:nvPr/>
              </p:nvSpPr>
              <p:spPr bwMode="auto">
                <a:xfrm>
                  <a:off x="720" y="3118"/>
                  <a:ext cx="5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3" name="Line 19"/>
                <p:cNvSpPr>
                  <a:spLocks noChangeShapeType="1"/>
                </p:cNvSpPr>
                <p:nvPr/>
              </p:nvSpPr>
              <p:spPr bwMode="auto">
                <a:xfrm>
                  <a:off x="720" y="2712"/>
                  <a:ext cx="5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4" name="Line 20"/>
                <p:cNvSpPr>
                  <a:spLocks noChangeShapeType="1"/>
                </p:cNvSpPr>
                <p:nvPr/>
              </p:nvSpPr>
              <p:spPr bwMode="auto">
                <a:xfrm>
                  <a:off x="720" y="2309"/>
                  <a:ext cx="5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5" name="Line 21"/>
                <p:cNvSpPr>
                  <a:spLocks noChangeShapeType="1"/>
                </p:cNvSpPr>
                <p:nvPr/>
              </p:nvSpPr>
              <p:spPr bwMode="auto">
                <a:xfrm>
                  <a:off x="720" y="1905"/>
                  <a:ext cx="5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6" name="Line 22"/>
                <p:cNvSpPr>
                  <a:spLocks noChangeShapeType="1"/>
                </p:cNvSpPr>
                <p:nvPr/>
              </p:nvSpPr>
              <p:spPr bwMode="auto">
                <a:xfrm>
                  <a:off x="720" y="1500"/>
                  <a:ext cx="5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7" name="Line 23"/>
                <p:cNvSpPr>
                  <a:spLocks noChangeShapeType="1"/>
                </p:cNvSpPr>
                <p:nvPr/>
              </p:nvSpPr>
              <p:spPr bwMode="auto">
                <a:xfrm>
                  <a:off x="750" y="3521"/>
                  <a:ext cx="447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746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0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091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435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80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125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470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15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59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04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848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194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538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884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5228" y="348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2" name="Rectangle 38"/>
                <p:cNvSpPr>
                  <a:spLocks noChangeArrowheads="1"/>
                </p:cNvSpPr>
                <p:nvPr/>
              </p:nvSpPr>
              <p:spPr bwMode="auto">
                <a:xfrm>
                  <a:off x="545" y="3440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7623" name="Rectangle 39"/>
                <p:cNvSpPr>
                  <a:spLocks noChangeArrowheads="1"/>
                </p:cNvSpPr>
                <p:nvPr/>
              </p:nvSpPr>
              <p:spPr bwMode="auto">
                <a:xfrm>
                  <a:off x="545" y="3036"/>
                  <a:ext cx="176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676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88" y="2632"/>
                  <a:ext cx="238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676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88" y="2228"/>
                  <a:ext cx="238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67626" name="Rectangle 42"/>
                <p:cNvSpPr>
                  <a:spLocks noChangeArrowheads="1"/>
                </p:cNvSpPr>
                <p:nvPr/>
              </p:nvSpPr>
              <p:spPr bwMode="auto">
                <a:xfrm>
                  <a:off x="488" y="1824"/>
                  <a:ext cx="238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20</a:t>
                  </a:r>
                </a:p>
              </p:txBody>
            </p:sp>
            <p:sp>
              <p:nvSpPr>
                <p:cNvPr id="67627" name="Rectangle 43"/>
                <p:cNvSpPr>
                  <a:spLocks noChangeArrowheads="1"/>
                </p:cNvSpPr>
                <p:nvPr/>
              </p:nvSpPr>
              <p:spPr bwMode="auto">
                <a:xfrm>
                  <a:off x="488" y="1420"/>
                  <a:ext cx="238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25</a:t>
                  </a:r>
                </a:p>
              </p:txBody>
            </p:sp>
            <p:sp>
              <p:nvSpPr>
                <p:cNvPr id="67628" name="Rectangle 44"/>
                <p:cNvSpPr>
                  <a:spLocks noChangeArrowheads="1"/>
                </p:cNvSpPr>
                <p:nvPr/>
              </p:nvSpPr>
              <p:spPr bwMode="auto">
                <a:xfrm>
                  <a:off x="606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1.00</a:t>
                  </a:r>
                </a:p>
              </p:txBody>
            </p:sp>
            <p:sp>
              <p:nvSpPr>
                <p:cNvPr id="67629" name="Rectangle 45"/>
                <p:cNvSpPr>
                  <a:spLocks noChangeArrowheads="1"/>
                </p:cNvSpPr>
                <p:nvPr/>
              </p:nvSpPr>
              <p:spPr bwMode="auto">
                <a:xfrm>
                  <a:off x="950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1.25</a:t>
                  </a:r>
                </a:p>
              </p:txBody>
            </p:sp>
            <p:sp>
              <p:nvSpPr>
                <p:cNvPr id="676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295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1.50</a:t>
                  </a:r>
                </a:p>
              </p:txBody>
            </p:sp>
            <p:sp>
              <p:nvSpPr>
                <p:cNvPr id="67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640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1.75</a:t>
                  </a:r>
                </a:p>
              </p:txBody>
            </p:sp>
            <p:sp>
              <p:nvSpPr>
                <p:cNvPr id="67632" name="Rectangle 48"/>
                <p:cNvSpPr>
                  <a:spLocks noChangeArrowheads="1"/>
                </p:cNvSpPr>
                <p:nvPr/>
              </p:nvSpPr>
              <p:spPr bwMode="auto">
                <a:xfrm>
                  <a:off x="1985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2.00</a:t>
                  </a:r>
                </a:p>
              </p:txBody>
            </p:sp>
            <p:sp>
              <p:nvSpPr>
                <p:cNvPr id="67633" name="Rectangle 49"/>
                <p:cNvSpPr>
                  <a:spLocks noChangeArrowheads="1"/>
                </p:cNvSpPr>
                <p:nvPr/>
              </p:nvSpPr>
              <p:spPr bwMode="auto">
                <a:xfrm>
                  <a:off x="2330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2.25</a:t>
                  </a:r>
                </a:p>
              </p:txBody>
            </p:sp>
            <p:sp>
              <p:nvSpPr>
                <p:cNvPr id="67634" name="Rectangle 50"/>
                <p:cNvSpPr>
                  <a:spLocks noChangeArrowheads="1"/>
                </p:cNvSpPr>
                <p:nvPr/>
              </p:nvSpPr>
              <p:spPr bwMode="auto">
                <a:xfrm>
                  <a:off x="2674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2.50</a:t>
                  </a:r>
                </a:p>
              </p:txBody>
            </p:sp>
            <p:sp>
              <p:nvSpPr>
                <p:cNvPr id="67635" name="Rectangle 51"/>
                <p:cNvSpPr>
                  <a:spLocks noChangeArrowheads="1"/>
                </p:cNvSpPr>
                <p:nvPr/>
              </p:nvSpPr>
              <p:spPr bwMode="auto">
                <a:xfrm>
                  <a:off x="3018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2.75</a:t>
                  </a:r>
                </a:p>
              </p:txBody>
            </p:sp>
            <p:sp>
              <p:nvSpPr>
                <p:cNvPr id="67636" name="Rectangle 52"/>
                <p:cNvSpPr>
                  <a:spLocks noChangeArrowheads="1"/>
                </p:cNvSpPr>
                <p:nvPr/>
              </p:nvSpPr>
              <p:spPr bwMode="auto">
                <a:xfrm>
                  <a:off x="3363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3.00</a:t>
                  </a:r>
                </a:p>
              </p:txBody>
            </p:sp>
            <p:sp>
              <p:nvSpPr>
                <p:cNvPr id="67637" name="Rectangle 53"/>
                <p:cNvSpPr>
                  <a:spLocks noChangeArrowheads="1"/>
                </p:cNvSpPr>
                <p:nvPr/>
              </p:nvSpPr>
              <p:spPr bwMode="auto">
                <a:xfrm>
                  <a:off x="3707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3.25</a:t>
                  </a:r>
                </a:p>
              </p:txBody>
            </p:sp>
            <p:sp>
              <p:nvSpPr>
                <p:cNvPr id="67638" name="Rectangle 54"/>
                <p:cNvSpPr>
                  <a:spLocks noChangeArrowheads="1"/>
                </p:cNvSpPr>
                <p:nvPr/>
              </p:nvSpPr>
              <p:spPr bwMode="auto">
                <a:xfrm>
                  <a:off x="4052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3.50</a:t>
                  </a:r>
                </a:p>
              </p:txBody>
            </p:sp>
            <p:sp>
              <p:nvSpPr>
                <p:cNvPr id="67639" name="Rectangle 55"/>
                <p:cNvSpPr>
                  <a:spLocks noChangeArrowheads="1"/>
                </p:cNvSpPr>
                <p:nvPr/>
              </p:nvSpPr>
              <p:spPr bwMode="auto">
                <a:xfrm>
                  <a:off x="4397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3.75</a:t>
                  </a:r>
                </a:p>
              </p:txBody>
            </p:sp>
            <p:sp>
              <p:nvSpPr>
                <p:cNvPr id="6764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2" y="3592"/>
                  <a:ext cx="331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i="0">
                      <a:solidFill>
                        <a:srgbClr val="000000"/>
                      </a:solidFill>
                      <a:latin typeface="Arial" charset="0"/>
                    </a:rPr>
                    <a:t>4.00</a:t>
                  </a:r>
                </a:p>
              </p:txBody>
            </p:sp>
          </p:grpSp>
          <p:sp>
            <p:nvSpPr>
              <p:cNvPr id="67642" name="Rectangle 58"/>
              <p:cNvSpPr>
                <a:spLocks noChangeArrowheads="1"/>
              </p:cNvSpPr>
              <p:nvPr/>
            </p:nvSpPr>
            <p:spPr bwMode="auto">
              <a:xfrm>
                <a:off x="5078" y="3592"/>
                <a:ext cx="331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i="0">
                    <a:solidFill>
                      <a:srgbClr val="000000"/>
                    </a:solidFill>
                    <a:latin typeface="Arial" charset="0"/>
                  </a:rPr>
                  <a:t>4.25</a:t>
                </a:r>
              </a:p>
            </p:txBody>
          </p:sp>
        </p:grp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81000" y="685800"/>
            <a:ext cx="8534400" cy="838200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Universe/ population: is the totality of items or things 					     under study.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CA1A5FB-40B0-4D18-87E1-8B9F10E181A3}" type="slidenum">
              <a:rPr lang="en-US" sz="2000" b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pPr/>
              <a:t>4</a:t>
            </a:fld>
            <a:endParaRPr lang="en-US" sz="2000" b="1" smtClean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14478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Parameter:		is a summary measures that describe the  				characteristics of an entire population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6" algn="just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 Population:  size (N), Mean (µ), Standard deviation (</a:t>
            </a:r>
            <a:r>
              <a:rPr lang="el-GR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endParaRPr lang="en-US" sz="2400" b="1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81000" y="32766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6" algn="just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Sample: 		is the small portion of the population that 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is selected </a:t>
            </a:r>
            <a:r>
              <a:rPr lang="en-US" sz="24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the analysis of the 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population. 				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endParaRPr lang="en-US" sz="2400" b="1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4495800"/>
            <a:ext cx="853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Statistics: 		is a summary measure of sample computed 			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data which is used to describe 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or estimate </a:t>
            </a:r>
            <a:r>
              <a:rPr lang="en-US" sz="24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characteristics of the entire 			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en-US" sz="24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 Sample:  size (n), 			Mean (x), Standard deviation (s)</a:t>
            </a:r>
            <a:endParaRPr lang="en-US" sz="2400" b="1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Arial" pitchFamily="34" charset="0"/>
              <a:buChar char="•"/>
              <a:defRPr/>
            </a:pPr>
            <a:endParaRPr lang="en-US" sz="2400" b="1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terms of Sampling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6629400" cy="4419600"/>
          </a:xfrm>
          <a:noFill/>
          <a:ln/>
        </p:spPr>
        <p:txBody>
          <a:bodyPr lIns="90488" tIns="44450" rIns="90488" bIns="44450"/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For sufficiently large sample sizes (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  <a:effectLst/>
              </a:rPr>
              <a:t>n</a:t>
            </a:r>
            <a:r>
              <a:rPr lang="en-US" sz="2000" b="1" baseline="-25000" dirty="0">
                <a:solidFill>
                  <a:schemeClr val="bg1">
                    <a:lumMod val="50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/>
                <a:latin typeface="Symbol" pitchFamily="18" charset="2"/>
              </a:rPr>
              <a:t></a:t>
            </a:r>
            <a:r>
              <a:rPr lang="en-US" sz="2000" b="1" baseline="-25000" dirty="0">
                <a:solidFill>
                  <a:schemeClr val="bg1">
                    <a:lumMod val="50000"/>
                  </a:schemeClr>
                </a:solidFill>
                <a:effectLst/>
              </a:rPr>
              <a:t>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30),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The distribution of sample means         , is approximately normal;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The mean of this distribution is equal to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effectLst/>
                <a:latin typeface="Symbol" pitchFamily="18" charset="2"/>
              </a:rPr>
              <a:t>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, the population mean; and	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		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Its standard deviation is             ,	</a:t>
            </a:r>
          </a:p>
          <a:p>
            <a:pPr>
              <a:buFontTx/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	         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effectLst/>
              </a:rPr>
              <a:t>Regardless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/>
              </a:rPr>
              <a:t>of the shape of the population distribution.</a:t>
            </a: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5721350" y="2286000"/>
            <a:ext cx="22225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653087" y="2133600"/>
            <a:ext cx="366713" cy="592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300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69652" name="AutoShape 20"/>
          <p:cNvSpPr>
            <a:spLocks noChangeAspect="1" noChangeArrowheads="1" noTextEdit="1"/>
          </p:cNvSpPr>
          <p:nvPr/>
        </p:nvSpPr>
        <p:spPr bwMode="auto">
          <a:xfrm>
            <a:off x="3810000" y="3598863"/>
            <a:ext cx="61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V="1">
            <a:off x="3905250" y="4348163"/>
            <a:ext cx="44450" cy="2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4430712" y="4357688"/>
            <a:ext cx="65088" cy="1174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 flipV="1">
            <a:off x="4486275" y="4121150"/>
            <a:ext cx="85725" cy="3540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4583112" y="4121150"/>
            <a:ext cx="2174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4467225" y="4068763"/>
            <a:ext cx="4857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4597400" y="414178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556125" y="3581400"/>
            <a:ext cx="2444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Symbol" pitchFamily="18" charset="2"/>
              </a:rPr>
              <a:t>s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</a:p>
        </p:txBody>
      </p:sp>
      <p:graphicFrame>
        <p:nvGraphicFramePr>
          <p:cNvPr id="7168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76363" y="1785938"/>
          <a:ext cx="6391275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2654280" imgH="1625400" progId="Equation.3">
                  <p:embed/>
                </p:oleObj>
              </mc:Choice>
              <mc:Fallback>
                <p:oleObj name="Equation" r:id="rId4" imgW="2654280" imgH="162540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785938"/>
                        <a:ext cx="6391275" cy="39068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FFFF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04800" y="1981200"/>
            <a:ext cx="8540750" cy="1911350"/>
            <a:chOff x="192" y="1248"/>
            <a:chExt cx="5380" cy="1204"/>
          </a:xfrm>
        </p:grpSpPr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192" y="1248"/>
              <a:ext cx="5380" cy="1204"/>
              <a:chOff x="192" y="1248"/>
              <a:chExt cx="5380" cy="1204"/>
            </a:xfrm>
          </p:grpSpPr>
          <p:sp>
            <p:nvSpPr>
              <p:cNvPr id="75781" name="Rectangle 5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380" cy="1204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5782" name="Picture 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3" y="1678"/>
                <a:ext cx="1181" cy="73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5784" name="Picture 8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45" y="1749"/>
                <a:ext cx="1162" cy="65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5785" name="Picture 9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349" y="1256"/>
                <a:ext cx="1208" cy="1129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95" y="1798"/>
                <a:ext cx="1015" cy="587"/>
                <a:chOff x="295" y="1798"/>
                <a:chExt cx="1015" cy="587"/>
              </a:xfrm>
            </p:grpSpPr>
            <p:sp>
              <p:nvSpPr>
                <p:cNvPr id="75786" name="Line 10"/>
                <p:cNvSpPr>
                  <a:spLocks noChangeShapeType="1"/>
                </p:cNvSpPr>
                <p:nvPr/>
              </p:nvSpPr>
              <p:spPr bwMode="auto">
                <a:xfrm>
                  <a:off x="311" y="2385"/>
                  <a:ext cx="999" cy="0"/>
                </a:xfrm>
                <a:prstGeom prst="line">
                  <a:avLst/>
                </a:prstGeom>
                <a:noFill/>
                <a:ln w="50800">
                  <a:solidFill>
                    <a:srgbClr val="406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87" name="Line 11"/>
                <p:cNvSpPr>
                  <a:spLocks noChangeShapeType="1"/>
                </p:cNvSpPr>
                <p:nvPr/>
              </p:nvSpPr>
              <p:spPr bwMode="auto">
                <a:xfrm>
                  <a:off x="295" y="1798"/>
                  <a:ext cx="0" cy="580"/>
                </a:xfrm>
                <a:prstGeom prst="line">
                  <a:avLst/>
                </a:prstGeom>
                <a:noFill/>
                <a:ln w="50800">
                  <a:solidFill>
                    <a:srgbClr val="406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3163" y="1810"/>
                <a:ext cx="1015" cy="587"/>
                <a:chOff x="3163" y="1810"/>
                <a:chExt cx="1015" cy="587"/>
              </a:xfrm>
            </p:grpSpPr>
            <p:sp>
              <p:nvSpPr>
                <p:cNvPr id="75792" name="Line 16"/>
                <p:cNvSpPr>
                  <a:spLocks noChangeShapeType="1"/>
                </p:cNvSpPr>
                <p:nvPr/>
              </p:nvSpPr>
              <p:spPr bwMode="auto">
                <a:xfrm>
                  <a:off x="3179" y="2397"/>
                  <a:ext cx="999" cy="0"/>
                </a:xfrm>
                <a:prstGeom prst="line">
                  <a:avLst/>
                </a:prstGeom>
                <a:noFill/>
                <a:ln w="50800">
                  <a:solidFill>
                    <a:srgbClr val="406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93" name="Line 17"/>
                <p:cNvSpPr>
                  <a:spLocks noChangeShapeType="1"/>
                </p:cNvSpPr>
                <p:nvPr/>
              </p:nvSpPr>
              <p:spPr bwMode="auto">
                <a:xfrm>
                  <a:off x="3163" y="1810"/>
                  <a:ext cx="0" cy="580"/>
                </a:xfrm>
                <a:prstGeom prst="line">
                  <a:avLst/>
                </a:prstGeom>
                <a:noFill/>
                <a:ln w="50800">
                  <a:solidFill>
                    <a:srgbClr val="406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95" name="Line 19"/>
              <p:cNvSpPr>
                <a:spLocks noChangeShapeType="1"/>
              </p:cNvSpPr>
              <p:nvPr/>
            </p:nvSpPr>
            <p:spPr bwMode="auto">
              <a:xfrm>
                <a:off x="4480" y="2385"/>
                <a:ext cx="999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56" y="1379"/>
              <a:ext cx="930" cy="40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Exponential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Population</a:t>
              </a:r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1732" y="1379"/>
              <a:ext cx="446" cy="229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2</a:t>
              </a:r>
            </a:p>
          </p:txBody>
        </p:sp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3267" y="1379"/>
              <a:ext cx="446" cy="229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5</a:t>
              </a:r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4431" y="1379"/>
              <a:ext cx="5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30</a:t>
              </a:r>
            </a:p>
          </p:txBody>
        </p:sp>
      </p:grp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Distribution of Sample Means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for Various Sample Sizes</a:t>
            </a: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590800" y="2743200"/>
            <a:ext cx="1844675" cy="1090613"/>
            <a:chOff x="1632" y="1776"/>
            <a:chExt cx="1162" cy="687"/>
          </a:xfrm>
        </p:grpSpPr>
        <p:pic>
          <p:nvPicPr>
            <p:cNvPr id="75783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32" y="1776"/>
              <a:ext cx="1162" cy="6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80" y="1828"/>
              <a:ext cx="1015" cy="587"/>
              <a:chOff x="1715" y="1804"/>
              <a:chExt cx="1015" cy="587"/>
            </a:xfrm>
          </p:grpSpPr>
          <p:sp>
            <p:nvSpPr>
              <p:cNvPr id="75789" name="Line 13"/>
              <p:cNvSpPr>
                <a:spLocks noChangeShapeType="1"/>
              </p:cNvSpPr>
              <p:nvPr/>
            </p:nvSpPr>
            <p:spPr bwMode="auto">
              <a:xfrm>
                <a:off x="1731" y="2391"/>
                <a:ext cx="999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Line 14"/>
              <p:cNvSpPr>
                <a:spLocks noChangeShapeType="1"/>
              </p:cNvSpPr>
              <p:nvPr/>
            </p:nvSpPr>
            <p:spPr bwMode="auto">
              <a:xfrm>
                <a:off x="1715" y="1804"/>
                <a:ext cx="0" cy="58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30200" y="4197350"/>
            <a:ext cx="8540750" cy="1911350"/>
            <a:chOff x="208" y="2644"/>
            <a:chExt cx="5380" cy="1204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08" y="2644"/>
              <a:ext cx="5380" cy="1204"/>
              <a:chOff x="208" y="2644"/>
              <a:chExt cx="5380" cy="1204"/>
            </a:xfrm>
          </p:grpSpPr>
          <p:sp>
            <p:nvSpPr>
              <p:cNvPr id="75802" name="Rectangle 26"/>
              <p:cNvSpPr>
                <a:spLocks noChangeArrowheads="1"/>
              </p:cNvSpPr>
              <p:nvPr/>
            </p:nvSpPr>
            <p:spPr bwMode="auto">
              <a:xfrm>
                <a:off x="208" y="2644"/>
                <a:ext cx="5380" cy="1204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rgbClr val="F6BF6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243" y="2712"/>
                <a:ext cx="5305" cy="1122"/>
                <a:chOff x="243" y="2712"/>
                <a:chExt cx="5305" cy="1122"/>
              </a:xfrm>
            </p:grpSpPr>
            <p:pic>
              <p:nvPicPr>
                <p:cNvPr id="75803" name="Picture 27"/>
                <p:cNvPicPr>
                  <a:picLocks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43" y="3338"/>
                  <a:ext cx="1189" cy="48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5804" name="Picture 28"/>
                <p:cNvPicPr>
                  <a:picLocks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9" y="3333"/>
                  <a:ext cx="1288" cy="501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5805" name="Picture 29"/>
                <p:cNvPicPr>
                  <a:picLocks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786" y="3189"/>
                  <a:ext cx="1168" cy="64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5806" name="Picture 30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215" y="2712"/>
                  <a:ext cx="1333" cy="107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75808" name="Line 32"/>
              <p:cNvSpPr>
                <a:spLocks noChangeShapeType="1"/>
              </p:cNvSpPr>
              <p:nvPr/>
            </p:nvSpPr>
            <p:spPr bwMode="auto">
              <a:xfrm>
                <a:off x="4372" y="3789"/>
                <a:ext cx="1035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9" name="Line 33"/>
              <p:cNvSpPr>
                <a:spLocks noChangeShapeType="1"/>
              </p:cNvSpPr>
              <p:nvPr/>
            </p:nvSpPr>
            <p:spPr bwMode="auto">
              <a:xfrm>
                <a:off x="2848" y="3786"/>
                <a:ext cx="1035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0" name="Line 34"/>
              <p:cNvSpPr>
                <a:spLocks noChangeShapeType="1"/>
              </p:cNvSpPr>
              <p:nvPr/>
            </p:nvSpPr>
            <p:spPr bwMode="auto">
              <a:xfrm>
                <a:off x="1558" y="3792"/>
                <a:ext cx="1098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1" name="Line 35"/>
              <p:cNvSpPr>
                <a:spLocks noChangeShapeType="1"/>
              </p:cNvSpPr>
              <p:nvPr/>
            </p:nvSpPr>
            <p:spPr bwMode="auto">
              <a:xfrm>
                <a:off x="295" y="3789"/>
                <a:ext cx="1098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13" name="Rectangle 37"/>
            <p:cNvSpPr>
              <a:spLocks noChangeArrowheads="1"/>
            </p:cNvSpPr>
            <p:nvPr/>
          </p:nvSpPr>
          <p:spPr bwMode="auto">
            <a:xfrm>
              <a:off x="376" y="2926"/>
              <a:ext cx="858" cy="402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Uniform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Population</a:t>
              </a:r>
            </a:p>
          </p:txBody>
        </p:sp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1792" y="2926"/>
              <a:ext cx="446" cy="229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2</a:t>
              </a:r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3183" y="2926"/>
              <a:ext cx="446" cy="229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5</a:t>
              </a:r>
            </a:p>
          </p:txBody>
        </p:sp>
        <p:sp>
          <p:nvSpPr>
            <p:cNvPr id="75816" name="Rectangle 40"/>
            <p:cNvSpPr>
              <a:spLocks noChangeArrowheads="1"/>
            </p:cNvSpPr>
            <p:nvPr/>
          </p:nvSpPr>
          <p:spPr bwMode="auto">
            <a:xfrm>
              <a:off x="4323" y="2926"/>
              <a:ext cx="5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30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Distribution of Sample Means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for Various Sample Sizes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" y="1981200"/>
            <a:ext cx="8712200" cy="4140200"/>
            <a:chOff x="204" y="2652"/>
            <a:chExt cx="5380" cy="1204"/>
          </a:xfrm>
        </p:grpSpPr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204" y="2652"/>
              <a:ext cx="5380" cy="1204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rgbClr val="F6BF6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372" y="2934"/>
              <a:ext cx="85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Normal</a:t>
              </a:r>
            </a:p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Population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1788" y="2934"/>
              <a:ext cx="4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2</a:t>
              </a:r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3179" y="2934"/>
              <a:ext cx="4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5</a:t>
              </a:r>
            </a:p>
          </p:txBody>
        </p:sp>
        <p:pic>
          <p:nvPicPr>
            <p:cNvPr id="77848" name="Picture 2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" y="3272"/>
              <a:ext cx="1258" cy="5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7849" name="Picture 2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9" y="3238"/>
              <a:ext cx="1337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7850" name="Picture 26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43" y="3180"/>
              <a:ext cx="1232" cy="6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7830" name="Picture 6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24" y="2784"/>
              <a:ext cx="1245" cy="1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4211" y="2934"/>
              <a:ext cx="5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0">
                  <a:solidFill>
                    <a:schemeClr val="bg2"/>
                  </a:solidFill>
                  <a:latin typeface="Arial" charset="0"/>
                </a:rPr>
                <a:t>n = 30</a:t>
              </a:r>
            </a:p>
          </p:txBody>
        </p: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306" y="3794"/>
              <a:ext cx="5121" cy="6"/>
              <a:chOff x="310" y="3786"/>
              <a:chExt cx="5121" cy="6"/>
            </a:xfrm>
          </p:grpSpPr>
          <p:sp>
            <p:nvSpPr>
              <p:cNvPr id="77852" name="Line 28"/>
              <p:cNvSpPr>
                <a:spLocks noChangeShapeType="1"/>
              </p:cNvSpPr>
              <p:nvPr/>
            </p:nvSpPr>
            <p:spPr bwMode="auto">
              <a:xfrm>
                <a:off x="4297" y="3789"/>
                <a:ext cx="1134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3" name="Line 29"/>
              <p:cNvSpPr>
                <a:spLocks noChangeShapeType="1"/>
              </p:cNvSpPr>
              <p:nvPr/>
            </p:nvSpPr>
            <p:spPr bwMode="auto">
              <a:xfrm>
                <a:off x="3043" y="3786"/>
                <a:ext cx="1089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4" name="Line 30"/>
              <p:cNvSpPr>
                <a:spLocks noChangeShapeType="1"/>
              </p:cNvSpPr>
              <p:nvPr/>
            </p:nvSpPr>
            <p:spPr bwMode="auto">
              <a:xfrm>
                <a:off x="1618" y="3792"/>
                <a:ext cx="1152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31"/>
              <p:cNvSpPr>
                <a:spLocks noChangeShapeType="1"/>
              </p:cNvSpPr>
              <p:nvPr/>
            </p:nvSpPr>
            <p:spPr bwMode="auto">
              <a:xfrm>
                <a:off x="310" y="3789"/>
                <a:ext cx="1143" cy="0"/>
              </a:xfrm>
              <a:prstGeom prst="line">
                <a:avLst/>
              </a:prstGeom>
              <a:noFill/>
              <a:ln w="50800">
                <a:solidFill>
                  <a:srgbClr val="406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895993-3078-4BD1-9F24-626AEA76CB95}" type="slidenum">
              <a:rPr lang="en-US" smtClean="0">
                <a:solidFill>
                  <a:schemeClr val="bg2"/>
                </a:solidFill>
              </a:rPr>
              <a:pPr/>
              <a:t>5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What we try to do in sampling?</a:t>
            </a:r>
          </a:p>
        </p:txBody>
      </p:sp>
      <p:pic>
        <p:nvPicPr>
          <p:cNvPr id="21508" name="Picture 3" descr="The concept of sampli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bright="-10000"/>
          </a:blip>
          <a:srcRect/>
          <a:stretch>
            <a:fillRect/>
          </a:stretch>
        </p:blipFill>
        <p:spPr>
          <a:xfrm>
            <a:off x="914400" y="1295400"/>
            <a:ext cx="6629400" cy="2895600"/>
          </a:xfrm>
          <a:noFill/>
        </p:spPr>
      </p:pic>
      <p:graphicFrame>
        <p:nvGraphicFramePr>
          <p:cNvPr id="52515" name="Group 291"/>
          <p:cNvGraphicFramePr>
            <a:graphicFrameLocks noGrp="1"/>
          </p:cNvGraphicFramePr>
          <p:nvPr>
            <p:ph sz="quarter" idx="2"/>
          </p:nvPr>
        </p:nvGraphicFramePr>
        <p:xfrm>
          <a:off x="5715000" y="4267200"/>
          <a:ext cx="1752600" cy="1834834"/>
        </p:xfrm>
        <a:graphic>
          <a:graphicData uri="http://schemas.openxmlformats.org/drawingml/2006/table">
            <a:tbl>
              <a:tblPr/>
              <a:tblGrid>
                <a:gridCol w="838453"/>
                <a:gridCol w="914147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Age </a:t>
                      </a:r>
                      <a:endParaRPr kumimoji="0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Population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(%)</a:t>
                      </a:r>
                      <a:endParaRPr kumimoji="0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20-29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33.9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30-39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24.7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40-49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17.4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50-59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11.9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470" name="Group 246"/>
          <p:cNvGraphicFramePr>
            <a:graphicFrameLocks noGrp="1"/>
          </p:cNvGraphicFramePr>
          <p:nvPr>
            <p:ph sz="quarter" idx="3"/>
          </p:nvPr>
        </p:nvGraphicFramePr>
        <p:xfrm>
          <a:off x="838200" y="4267200"/>
          <a:ext cx="2133600" cy="1950720"/>
        </p:xfrm>
        <a:graphic>
          <a:graphicData uri="http://schemas.openxmlformats.org/drawingml/2006/table">
            <a:tbl>
              <a:tblPr/>
              <a:tblGrid>
                <a:gridCol w="1164249"/>
                <a:gridCol w="969351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Religion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Population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(%)</a:t>
                      </a:r>
                      <a:endParaRPr kumimoji="0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Hindu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80.7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Buddhist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10.7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Islam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4.2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Christianity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Kirat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3.6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471" name="Group 247"/>
          <p:cNvGraphicFramePr>
            <a:graphicFrameLocks noGrp="1"/>
          </p:cNvGraphicFramePr>
          <p:nvPr>
            <p:ph sz="quarter" idx="4"/>
          </p:nvPr>
        </p:nvGraphicFramePr>
        <p:xfrm>
          <a:off x="3048000" y="4191000"/>
          <a:ext cx="2362200" cy="2423160"/>
        </p:xfrm>
        <a:graphic>
          <a:graphicData uri="http://schemas.openxmlformats.org/drawingml/2006/table">
            <a:tbl>
              <a:tblPr/>
              <a:tblGrid>
                <a:gridCol w="1413587"/>
                <a:gridCol w="948613"/>
              </a:tblGrid>
              <a:tr h="415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Caste/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Ethnicity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(%)</a:t>
                      </a:r>
                      <a:endParaRPr kumimoji="0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Population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(%)</a:t>
                      </a:r>
                      <a:endParaRPr kumimoji="0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Chhetri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15.80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Bahun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12.74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Magar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7.14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Tharu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6.75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Tamang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5.64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Newar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5.48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482" name="Line 258"/>
          <p:cNvSpPr>
            <a:spLocks noChangeShapeType="1"/>
          </p:cNvSpPr>
          <p:nvPr/>
        </p:nvSpPr>
        <p:spPr bwMode="auto">
          <a:xfrm flipH="1" flipV="1">
            <a:off x="2438400" y="2438400"/>
            <a:ext cx="17526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83" name="Line 259"/>
          <p:cNvSpPr>
            <a:spLocks noChangeShapeType="1"/>
          </p:cNvSpPr>
          <p:nvPr/>
        </p:nvSpPr>
        <p:spPr bwMode="auto">
          <a:xfrm flipH="1" flipV="1">
            <a:off x="2743200" y="2362200"/>
            <a:ext cx="35814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85" name="Line 261"/>
          <p:cNvSpPr>
            <a:spLocks noChangeShapeType="1"/>
          </p:cNvSpPr>
          <p:nvPr/>
        </p:nvSpPr>
        <p:spPr bwMode="auto">
          <a:xfrm flipV="1">
            <a:off x="1447800" y="2286000"/>
            <a:ext cx="48768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86" name="Line 262"/>
          <p:cNvSpPr>
            <a:spLocks noChangeShapeType="1"/>
          </p:cNvSpPr>
          <p:nvPr/>
        </p:nvSpPr>
        <p:spPr bwMode="auto">
          <a:xfrm flipV="1">
            <a:off x="4191000" y="2362200"/>
            <a:ext cx="20574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87" name="Line 263"/>
          <p:cNvSpPr>
            <a:spLocks noChangeShapeType="1"/>
          </p:cNvSpPr>
          <p:nvPr/>
        </p:nvSpPr>
        <p:spPr bwMode="auto">
          <a:xfrm flipV="1">
            <a:off x="6324600" y="2286000"/>
            <a:ext cx="76200" cy="2209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514" name="Line 290"/>
          <p:cNvSpPr>
            <a:spLocks noChangeShapeType="1"/>
          </p:cNvSpPr>
          <p:nvPr/>
        </p:nvSpPr>
        <p:spPr bwMode="auto">
          <a:xfrm flipV="1">
            <a:off x="1447800" y="2438400"/>
            <a:ext cx="762000" cy="190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82" grpId="0" animBg="1"/>
      <p:bldP spid="52483" grpId="0" animBg="1"/>
      <p:bldP spid="52485" grpId="0" animBg="1"/>
      <p:bldP spid="52486" grpId="0" animBg="1"/>
      <p:bldP spid="52487" grpId="0" animBg="1"/>
      <p:bldP spid="525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Sampling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Sampling can save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budget.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Sampling can save time.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For given resources, sampling can broaden the scope of the data set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Because the research process is sometimes destructive, the sample can save product.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accessing the population is impossible; sampling is the only option.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Taking a Census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Eliminate the possibility that by chance a random sample may not be representative of the population.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For the safety of the consumer. 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4041-67E6-46D5-BEF7-72F15F366716}" type="slidenum">
              <a:rPr lang="en-US">
                <a:solidFill>
                  <a:schemeClr val="bg1">
                    <a:lumMod val="75000"/>
                  </a:schemeClr>
                </a:solidFill>
              </a:rPr>
              <a:pPr/>
              <a:t>8</a:t>
            </a:fld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590800" y="-76200"/>
            <a:ext cx="3749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Types of sampling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52400" y="1746647"/>
            <a:ext cx="293945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Probability sampling</a:t>
            </a: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52400" y="3611940"/>
            <a:ext cx="34852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sampling</a:t>
            </a:r>
          </a:p>
          <a:p>
            <a:pPr marL="457200" indent="-457200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Systematic sampling </a:t>
            </a:r>
          </a:p>
          <a:p>
            <a:pPr marL="457200" indent="-457200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Stratified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sampling</a:t>
            </a:r>
          </a:p>
          <a:p>
            <a:pPr marL="457200" indent="-457200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Cluster sampling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00791" y="1671935"/>
            <a:ext cx="3574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Non-probability sampling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203268" y="3688140"/>
            <a:ext cx="313419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Convenience sampling</a:t>
            </a:r>
          </a:p>
          <a:p>
            <a:pPr marL="457200" indent="-457200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Judgment sampling 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Quota sampling</a:t>
            </a:r>
          </a:p>
          <a:p>
            <a:pPr marL="457200" indent="-457200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Snowball sampling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524000" y="1217612"/>
            <a:ext cx="5105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Down Arrow 11"/>
          <p:cNvSpPr/>
          <p:nvPr/>
        </p:nvSpPr>
        <p:spPr bwMode="auto">
          <a:xfrm>
            <a:off x="1295400" y="1219200"/>
            <a:ext cx="4572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6400800" y="1219200"/>
            <a:ext cx="4572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219200" y="2362200"/>
            <a:ext cx="457200" cy="1143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6477000" y="2362200"/>
            <a:ext cx="457200" cy="1143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038600" y="533400"/>
            <a:ext cx="457200" cy="685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  <a:noFill/>
          <a:ln/>
        </p:spPr>
        <p:txBody>
          <a:bodyPr lIns="90488" tIns="44450" rIns="90488" bIns="44450"/>
          <a:lstStyle/>
          <a:p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Versus Nonrandom Sampling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  <a:noFill/>
          <a:ln/>
        </p:spPr>
        <p:txBody>
          <a:bodyPr lIns="90488" tIns="44450" rIns="90488" bIns="44450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Random sampling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Every unit of the population has the same probability of being included in the sample.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 chance mechanism is used in the selection process.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Eliminates bias in the selection process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Also known as probability sampling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Nonrandom Sampling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Every unit of the population does not have the same probability of being included in the sample.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Open to selection bias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Not appropriate data collection methods for most statistical methods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Also known as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non-probability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sampling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xtured">
  <a:themeElements>
    <a:clrScheme name="1_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1_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7279</TotalTime>
  <Words>2627</Words>
  <Application>Microsoft Office PowerPoint</Application>
  <PresentationFormat>On-screen Show (4:3)</PresentationFormat>
  <Paragraphs>1267</Paragraphs>
  <Slides>43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Helvetica</vt:lpstr>
      <vt:lpstr>Monotype Sorts</vt:lpstr>
      <vt:lpstr>Symbol</vt:lpstr>
      <vt:lpstr>Tahoma</vt:lpstr>
      <vt:lpstr>Times New Roman</vt:lpstr>
      <vt:lpstr>Wingdings</vt:lpstr>
      <vt:lpstr>1_Textured</vt:lpstr>
      <vt:lpstr>Equation</vt:lpstr>
      <vt:lpstr>PowerPoint Presentation</vt:lpstr>
      <vt:lpstr>PowerPoint Presentation</vt:lpstr>
      <vt:lpstr>Difference between census vs. sample survey</vt:lpstr>
      <vt:lpstr>PowerPoint Presentation</vt:lpstr>
      <vt:lpstr>What we try to do in sampling?</vt:lpstr>
      <vt:lpstr>Reasons for Sampling</vt:lpstr>
      <vt:lpstr>Reasons for Taking a Census</vt:lpstr>
      <vt:lpstr>PowerPoint Presentation</vt:lpstr>
      <vt:lpstr>Random Versus Nonrandom Sampling</vt:lpstr>
      <vt:lpstr>Simple Random Sampling</vt:lpstr>
      <vt:lpstr>Simple Random Sample: Numbered Population Frame</vt:lpstr>
      <vt:lpstr>Simple Random Sampling: Random Number Table</vt:lpstr>
      <vt:lpstr>Simple Random Sample: Sample Members</vt:lpstr>
      <vt:lpstr>PowerPoint Presentation</vt:lpstr>
      <vt:lpstr>PowerPoint Presentation</vt:lpstr>
      <vt:lpstr>PowerPoint Presentation</vt:lpstr>
      <vt:lpstr>Systematic Sampling</vt:lpstr>
      <vt:lpstr>PowerPoint Presentation</vt:lpstr>
      <vt:lpstr>Stratified Random Sample</vt:lpstr>
      <vt:lpstr>PowerPoint Presentation</vt:lpstr>
      <vt:lpstr>PowerPoint Presentation</vt:lpstr>
      <vt:lpstr>Cluster Sampling</vt:lpstr>
      <vt:lpstr>Nonrandom Sampling</vt:lpstr>
      <vt:lpstr>Errors</vt:lpstr>
      <vt:lpstr>PowerPoint Presentation</vt:lpstr>
      <vt:lpstr>PowerPoint Presentation</vt:lpstr>
      <vt:lpstr>PowerPoint Presentation</vt:lpstr>
      <vt:lpstr>Sampling Distribution of </vt:lpstr>
      <vt:lpstr>Distribution  of a Small Finite Population</vt:lpstr>
      <vt:lpstr>Sample Space for n = 2 with Replacement</vt:lpstr>
      <vt:lpstr>Distribution of the Sample Means</vt:lpstr>
      <vt:lpstr>1,800 Randomly Selected Values  from an Exponential Distribution</vt:lpstr>
      <vt:lpstr>Means of 60 Samples (n = 2)  from an Exponential Distribution</vt:lpstr>
      <vt:lpstr>Means of 60 Samples (n = 5)  from an Exponential Distribution</vt:lpstr>
      <vt:lpstr>Means of 60 Samples (n = 30)  from an Exponential Distribution</vt:lpstr>
      <vt:lpstr>1,800 Randomly Selected Values  from a Uniform Distribution</vt:lpstr>
      <vt:lpstr>Means of 60 Samples (n = 2)  from a Uniform Distribution</vt:lpstr>
      <vt:lpstr>Means of 60 Samples (n = 5)  from a Uniform Distribution</vt:lpstr>
      <vt:lpstr>Means of 60 Samples (n = 30)  from a Uniform Distribution</vt:lpstr>
      <vt:lpstr>Central Limit Theorem</vt:lpstr>
      <vt:lpstr>Central Limit Theorem</vt:lpstr>
      <vt:lpstr>Distribution of Sample Means  for Various Sample Sizes</vt:lpstr>
      <vt:lpstr>Distribution of Sample Means  for Various Sample Sizes</vt:lpstr>
    </vt:vector>
  </TitlesOfParts>
  <Company>itc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Bal Krishna</cp:lastModifiedBy>
  <cp:revision>200</cp:revision>
  <dcterms:created xsi:type="dcterms:W3CDTF">2004-04-17T15:04:46Z</dcterms:created>
  <dcterms:modified xsi:type="dcterms:W3CDTF">2019-10-15T04:41:37Z</dcterms:modified>
</cp:coreProperties>
</file>