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6" r:id="rId4"/>
    <p:sldId id="267" r:id="rId5"/>
    <p:sldId id="268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FA62"/>
    <a:srgbClr val="7AF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6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2E0C-5117-4A54-9EC7-D253661DB580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4CCB-B7C2-4063-8DF6-C53574AD0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25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2E0C-5117-4A54-9EC7-D253661DB580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4CCB-B7C2-4063-8DF6-C53574AD0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7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2E0C-5117-4A54-9EC7-D253661DB580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4CCB-B7C2-4063-8DF6-C53574AD0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9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2E0C-5117-4A54-9EC7-D253661DB580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4CCB-B7C2-4063-8DF6-C53574AD0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72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2E0C-5117-4A54-9EC7-D253661DB580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4CCB-B7C2-4063-8DF6-C53574AD0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2E0C-5117-4A54-9EC7-D253661DB580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4CCB-B7C2-4063-8DF6-C53574AD0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6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2E0C-5117-4A54-9EC7-D253661DB580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4CCB-B7C2-4063-8DF6-C53574AD0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00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2E0C-5117-4A54-9EC7-D253661DB580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4CCB-B7C2-4063-8DF6-C53574AD0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47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2E0C-5117-4A54-9EC7-D253661DB580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4CCB-B7C2-4063-8DF6-C53574AD0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32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2E0C-5117-4A54-9EC7-D253661DB580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4CCB-B7C2-4063-8DF6-C53574AD0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14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02E0C-5117-4A54-9EC7-D253661DB580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4CCB-B7C2-4063-8DF6-C53574AD0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11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02E0C-5117-4A54-9EC7-D253661DB580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C4CCB-B7C2-4063-8DF6-C53574AD0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34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11.xml"/><Relationship Id="rId7" Type="http://schemas.openxmlformats.org/officeDocument/2006/relationships/image" Target="../media/image8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slide" Target="slide12.xml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" Target="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slide" Target="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slide" Target="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/>
          <p:cNvSpPr/>
          <p:nvPr/>
        </p:nvSpPr>
        <p:spPr>
          <a:xfrm>
            <a:off x="9940510" y="1025467"/>
            <a:ext cx="1626662" cy="2288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6791517" y="1018808"/>
            <a:ext cx="1566956" cy="22982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5220393" y="1020025"/>
            <a:ext cx="1566968" cy="22935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65759" y="1020028"/>
            <a:ext cx="1562794" cy="36781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65759" y="374071"/>
            <a:ext cx="1562794" cy="645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PRE-EMBARQUE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928553" y="377007"/>
            <a:ext cx="1629294" cy="6430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EMBARQUE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557847" y="374070"/>
            <a:ext cx="1662545" cy="651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TRÂNSITO INTERNACIONAL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220392" y="374070"/>
            <a:ext cx="1571114" cy="645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PRE-CHEGADA CARGA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791506" y="374072"/>
            <a:ext cx="1571113" cy="648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DESEMBARAÇO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8362619" y="374069"/>
            <a:ext cx="1575281" cy="645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LIBERAÇÃO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9942046" y="374069"/>
            <a:ext cx="1629294" cy="650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 smtClean="0">
                <a:solidFill>
                  <a:schemeClr val="tx1"/>
                </a:solidFill>
              </a:rPr>
              <a:t>ENTREGA NA BASE</a:t>
            </a:r>
            <a:endParaRPr lang="pt-BR" sz="1200" b="1" dirty="0">
              <a:solidFill>
                <a:schemeClr val="tx1"/>
              </a:solidFill>
            </a:endParaRPr>
          </a:p>
        </p:txBody>
      </p:sp>
      <p:sp>
        <p:nvSpPr>
          <p:cNvPr id="13" name="Retângulo Arredondado 12"/>
          <p:cNvSpPr/>
          <p:nvPr/>
        </p:nvSpPr>
        <p:spPr>
          <a:xfrm>
            <a:off x="443168" y="1215553"/>
            <a:ext cx="1399658" cy="25179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700" dirty="0" smtClean="0">
                <a:solidFill>
                  <a:schemeClr val="tx1"/>
                </a:solidFill>
              </a:rPr>
              <a:t>Atualiza eventos: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pt-BR" sz="700" b="1" dirty="0" smtClean="0">
                <a:solidFill>
                  <a:schemeClr val="tx1"/>
                </a:solidFill>
              </a:rPr>
              <a:t>Recebimento </a:t>
            </a:r>
            <a:r>
              <a:rPr lang="pt-BR" sz="700" b="1" dirty="0">
                <a:solidFill>
                  <a:schemeClr val="tx1"/>
                </a:solidFill>
              </a:rPr>
              <a:t>do Pedido de Compra (PO)</a:t>
            </a:r>
            <a:endParaRPr lang="pt-BR" sz="700" dirty="0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pt-BR" sz="700" b="1" dirty="0">
                <a:solidFill>
                  <a:schemeClr val="tx1"/>
                </a:solidFill>
              </a:rPr>
              <a:t>Conferência de Documentos de Embarque</a:t>
            </a:r>
            <a:endParaRPr lang="pt-BR" sz="700" dirty="0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pt-BR" sz="700" b="1" dirty="0">
                <a:solidFill>
                  <a:schemeClr val="tx1"/>
                </a:solidFill>
              </a:rPr>
              <a:t>Envio de Documentos de Instrução RFB ao Despachante</a:t>
            </a:r>
            <a:endParaRPr lang="pt-BR" sz="700" dirty="0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pt-BR" sz="700" b="1" dirty="0" err="1">
                <a:solidFill>
                  <a:schemeClr val="tx1"/>
                </a:solidFill>
              </a:rPr>
              <a:t>Booking</a:t>
            </a:r>
            <a:r>
              <a:rPr lang="pt-BR" sz="700" b="1" dirty="0">
                <a:solidFill>
                  <a:schemeClr val="tx1"/>
                </a:solidFill>
              </a:rPr>
              <a:t> da Carga</a:t>
            </a:r>
            <a:endParaRPr lang="pt-BR" sz="700" dirty="0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pt-BR" sz="700" b="1" dirty="0">
                <a:solidFill>
                  <a:schemeClr val="tx1"/>
                </a:solidFill>
              </a:rPr>
              <a:t>Agendamento de </a:t>
            </a:r>
            <a:r>
              <a:rPr lang="pt-BR" sz="700" b="1" dirty="0" smtClean="0">
                <a:solidFill>
                  <a:schemeClr val="tx1"/>
                </a:solidFill>
              </a:rPr>
              <a:t>Transporte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pt-BR" sz="700" b="1" dirty="0" smtClean="0">
                <a:solidFill>
                  <a:schemeClr val="tx1"/>
                </a:solidFill>
              </a:rPr>
              <a:t>Recebimento da INVOICE</a:t>
            </a:r>
            <a:endParaRPr lang="pt-BR" sz="700" dirty="0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pt-BR" sz="700" b="1" dirty="0">
                <a:solidFill>
                  <a:schemeClr val="tx1"/>
                </a:solidFill>
              </a:rPr>
              <a:t>Confirmação Green Light (GL</a:t>
            </a:r>
            <a:r>
              <a:rPr lang="pt-BR" sz="700" b="1" dirty="0" smtClean="0">
                <a:solidFill>
                  <a:schemeClr val="tx1"/>
                </a:solidFill>
              </a:rPr>
              <a:t>)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pt-BR" sz="700" b="1" dirty="0" smtClean="0">
                <a:solidFill>
                  <a:schemeClr val="tx1"/>
                </a:solidFill>
              </a:rPr>
              <a:t>Preparação </a:t>
            </a:r>
            <a:r>
              <a:rPr lang="pt-BR" sz="700" b="1" dirty="0">
                <a:solidFill>
                  <a:schemeClr val="tx1"/>
                </a:solidFill>
              </a:rPr>
              <a:t>e Revisão do Catálogo de Produtos</a:t>
            </a:r>
            <a:endParaRPr lang="pt-BR" sz="700" dirty="0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pt-BR" sz="700" b="1" dirty="0">
                <a:solidFill>
                  <a:schemeClr val="tx1"/>
                </a:solidFill>
              </a:rPr>
              <a:t>Registro LI/LPCO</a:t>
            </a:r>
            <a:endParaRPr lang="pt-BR" sz="700" dirty="0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pt-BR" sz="700" b="1" dirty="0">
                <a:solidFill>
                  <a:schemeClr val="tx1"/>
                </a:solidFill>
              </a:rPr>
              <a:t>Deferimento da </a:t>
            </a:r>
            <a:r>
              <a:rPr lang="pt-BR" sz="700" b="1" dirty="0" smtClean="0">
                <a:solidFill>
                  <a:schemeClr val="tx1"/>
                </a:solidFill>
              </a:rPr>
              <a:t>LI/LPCO</a:t>
            </a:r>
            <a:endParaRPr lang="pt-BR" sz="700" dirty="0">
              <a:solidFill>
                <a:schemeClr val="tx1"/>
              </a:solidFill>
            </a:endParaRPr>
          </a:p>
        </p:txBody>
      </p:sp>
      <p:sp>
        <p:nvSpPr>
          <p:cNvPr id="18" name="Retângulo Arredondado 17"/>
          <p:cNvSpPr/>
          <p:nvPr/>
        </p:nvSpPr>
        <p:spPr>
          <a:xfrm>
            <a:off x="568807" y="3861029"/>
            <a:ext cx="1059873" cy="4620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Atualiza dados do pré-embarque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928553" y="1020027"/>
            <a:ext cx="1633440" cy="229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Arredondado 21"/>
          <p:cNvSpPr/>
          <p:nvPr/>
        </p:nvSpPr>
        <p:spPr>
          <a:xfrm>
            <a:off x="2042141" y="1215553"/>
            <a:ext cx="1399658" cy="13115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700" dirty="0" smtClean="0">
                <a:solidFill>
                  <a:schemeClr val="tx1"/>
                </a:solidFill>
              </a:rPr>
              <a:t>Atualiza eventos: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700" b="1" dirty="0" err="1">
                <a:solidFill>
                  <a:schemeClr val="tx1"/>
                </a:solidFill>
              </a:rPr>
              <a:t>Shipping</a:t>
            </a:r>
            <a:r>
              <a:rPr lang="pt-BR" sz="700" b="1" dirty="0">
                <a:solidFill>
                  <a:schemeClr val="tx1"/>
                </a:solidFill>
              </a:rPr>
              <a:t> </a:t>
            </a:r>
            <a:r>
              <a:rPr lang="pt-BR" sz="700" b="1" dirty="0" err="1">
                <a:solidFill>
                  <a:schemeClr val="tx1"/>
                </a:solidFill>
              </a:rPr>
              <a:t>Instructions</a:t>
            </a:r>
            <a:endParaRPr lang="pt-BR" sz="70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700" b="1" dirty="0">
                <a:solidFill>
                  <a:schemeClr val="tx1"/>
                </a:solidFill>
              </a:rPr>
              <a:t>Emissão de Conhecimento de Embarque</a:t>
            </a:r>
            <a:endParaRPr lang="pt-BR" sz="70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700" b="1" dirty="0">
                <a:solidFill>
                  <a:schemeClr val="tx1"/>
                </a:solidFill>
              </a:rPr>
              <a:t>Envio de Notificação ao Destinatário</a:t>
            </a:r>
            <a:endParaRPr lang="pt-BR" sz="70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700" b="1" dirty="0">
                <a:solidFill>
                  <a:schemeClr val="tx1"/>
                </a:solidFill>
              </a:rPr>
              <a:t>Partida do Transporte (ETA - </a:t>
            </a:r>
            <a:r>
              <a:rPr lang="pt-BR" sz="700" b="1" dirty="0" err="1">
                <a:solidFill>
                  <a:schemeClr val="tx1"/>
                </a:solidFill>
              </a:rPr>
              <a:t>Estimated</a:t>
            </a:r>
            <a:r>
              <a:rPr lang="pt-BR" sz="700" b="1" dirty="0">
                <a:solidFill>
                  <a:schemeClr val="tx1"/>
                </a:solidFill>
              </a:rPr>
              <a:t> Time </a:t>
            </a:r>
            <a:r>
              <a:rPr lang="pt-BR" sz="700" b="1" dirty="0" err="1">
                <a:solidFill>
                  <a:schemeClr val="tx1"/>
                </a:solidFill>
              </a:rPr>
              <a:t>Arrival</a:t>
            </a:r>
            <a:r>
              <a:rPr lang="pt-BR" sz="700" b="1" dirty="0">
                <a:solidFill>
                  <a:schemeClr val="tx1"/>
                </a:solidFill>
              </a:rPr>
              <a:t>)</a:t>
            </a:r>
            <a:endParaRPr lang="pt-BR" sz="700" dirty="0">
              <a:solidFill>
                <a:schemeClr val="tx1"/>
              </a:solidFill>
            </a:endParaRPr>
          </a:p>
        </p:txBody>
      </p:sp>
      <p:sp>
        <p:nvSpPr>
          <p:cNvPr id="23" name="Retângulo Arredondado 22"/>
          <p:cNvSpPr/>
          <p:nvPr/>
        </p:nvSpPr>
        <p:spPr>
          <a:xfrm>
            <a:off x="2212033" y="2685506"/>
            <a:ext cx="1059873" cy="4620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Atualiza dados do embarque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3553700" y="1020026"/>
            <a:ext cx="1666692" cy="22935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Arredondado 24"/>
          <p:cNvSpPr/>
          <p:nvPr/>
        </p:nvSpPr>
        <p:spPr>
          <a:xfrm>
            <a:off x="3733448" y="1215553"/>
            <a:ext cx="1399658" cy="4558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700" dirty="0" smtClean="0">
                <a:solidFill>
                  <a:schemeClr val="tx1"/>
                </a:solidFill>
              </a:rPr>
              <a:t>Atualiza eventos: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700" b="1" dirty="0" err="1" smtClean="0">
                <a:solidFill>
                  <a:schemeClr val="tx1"/>
                </a:solidFill>
              </a:rPr>
              <a:t>Traking</a:t>
            </a:r>
            <a:r>
              <a:rPr lang="pt-BR" sz="700" b="1" dirty="0" smtClean="0">
                <a:solidFill>
                  <a:schemeClr val="tx1"/>
                </a:solidFill>
              </a:rPr>
              <a:t> da carga</a:t>
            </a:r>
            <a:endParaRPr lang="pt-BR" sz="700" dirty="0">
              <a:solidFill>
                <a:schemeClr val="tx1"/>
              </a:solidFill>
            </a:endParaRPr>
          </a:p>
        </p:txBody>
      </p:sp>
      <p:sp>
        <p:nvSpPr>
          <p:cNvPr id="26" name="Retângulo Arredondado 25"/>
          <p:cNvSpPr/>
          <p:nvPr/>
        </p:nvSpPr>
        <p:spPr>
          <a:xfrm>
            <a:off x="3861256" y="1855241"/>
            <a:ext cx="1059873" cy="4620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Atualiza dados de  trânsito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27" name="Retângulo Arredondado 26"/>
          <p:cNvSpPr/>
          <p:nvPr/>
        </p:nvSpPr>
        <p:spPr>
          <a:xfrm>
            <a:off x="5290097" y="1099170"/>
            <a:ext cx="1399658" cy="17271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700" dirty="0" smtClean="0">
                <a:solidFill>
                  <a:schemeClr val="tx1"/>
                </a:solidFill>
              </a:rPr>
              <a:t>Atualiza eventos: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700" b="1" dirty="0">
                <a:solidFill>
                  <a:schemeClr val="tx1"/>
                </a:solidFill>
              </a:rPr>
              <a:t>Notificação de Chegada ao Destino (ATA - </a:t>
            </a:r>
            <a:r>
              <a:rPr lang="pt-BR" sz="700" b="1" dirty="0" err="1">
                <a:solidFill>
                  <a:schemeClr val="tx1"/>
                </a:solidFill>
              </a:rPr>
              <a:t>Actual</a:t>
            </a:r>
            <a:r>
              <a:rPr lang="pt-BR" sz="700" b="1" dirty="0">
                <a:solidFill>
                  <a:schemeClr val="tx1"/>
                </a:solidFill>
              </a:rPr>
              <a:t> Time </a:t>
            </a:r>
            <a:r>
              <a:rPr lang="pt-BR" sz="700" b="1" dirty="0" err="1">
                <a:solidFill>
                  <a:schemeClr val="tx1"/>
                </a:solidFill>
              </a:rPr>
              <a:t>Arrival</a:t>
            </a:r>
            <a:r>
              <a:rPr lang="pt-BR" sz="700" b="1" dirty="0">
                <a:solidFill>
                  <a:schemeClr val="tx1"/>
                </a:solidFill>
              </a:rPr>
              <a:t>)</a:t>
            </a:r>
            <a:endParaRPr lang="pt-BR" sz="70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700" b="1" dirty="0">
                <a:solidFill>
                  <a:schemeClr val="tx1"/>
                </a:solidFill>
              </a:rPr>
              <a:t>Confecção DUIMP Despachante</a:t>
            </a:r>
            <a:endParaRPr lang="pt-BR" sz="70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700" b="1" dirty="0">
                <a:solidFill>
                  <a:schemeClr val="tx1"/>
                </a:solidFill>
              </a:rPr>
              <a:t>Conferencia dados Terminal de Carga (Mantra ou </a:t>
            </a:r>
            <a:r>
              <a:rPr lang="pt-BR" sz="700" b="1" dirty="0" err="1">
                <a:solidFill>
                  <a:schemeClr val="tx1"/>
                </a:solidFill>
              </a:rPr>
              <a:t>Siscarga</a:t>
            </a:r>
            <a:r>
              <a:rPr lang="pt-BR" sz="700" b="1" dirty="0">
                <a:solidFill>
                  <a:schemeClr val="tx1"/>
                </a:solidFill>
              </a:rPr>
              <a:t>)</a:t>
            </a:r>
            <a:endParaRPr lang="pt-BR" sz="70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700" b="1" dirty="0">
                <a:solidFill>
                  <a:schemeClr val="tx1"/>
                </a:solidFill>
              </a:rPr>
              <a:t>Registro LI/LPCO Pós-Embarque</a:t>
            </a:r>
            <a:endParaRPr lang="pt-BR" sz="70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700" b="1" dirty="0">
                <a:solidFill>
                  <a:schemeClr val="tx1"/>
                </a:solidFill>
              </a:rPr>
              <a:t>Deferimento da LI/LPCO Pós-Embarque</a:t>
            </a:r>
            <a:endParaRPr lang="pt-BR" sz="700" dirty="0">
              <a:solidFill>
                <a:schemeClr val="tx1"/>
              </a:solidFill>
            </a:endParaRPr>
          </a:p>
        </p:txBody>
      </p:sp>
      <p:sp>
        <p:nvSpPr>
          <p:cNvPr id="29" name="Retângulo Arredondado 28"/>
          <p:cNvSpPr/>
          <p:nvPr/>
        </p:nvSpPr>
        <p:spPr>
          <a:xfrm>
            <a:off x="6870479" y="1089637"/>
            <a:ext cx="1399658" cy="17271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700" dirty="0" smtClean="0">
                <a:solidFill>
                  <a:schemeClr val="tx1"/>
                </a:solidFill>
              </a:rPr>
              <a:t>Atualiza eventos: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700" b="1" dirty="0">
                <a:solidFill>
                  <a:schemeClr val="tx1"/>
                </a:solidFill>
              </a:rPr>
              <a:t>Envio de Solicitação de Numerário pelo Despachante</a:t>
            </a:r>
            <a:endParaRPr lang="pt-BR" sz="70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700" b="1" dirty="0">
                <a:solidFill>
                  <a:schemeClr val="tx1"/>
                </a:solidFill>
              </a:rPr>
              <a:t>Registro DI/DUIMP</a:t>
            </a:r>
            <a:endParaRPr lang="pt-BR" sz="70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700" b="1" dirty="0">
                <a:solidFill>
                  <a:schemeClr val="tx1"/>
                </a:solidFill>
              </a:rPr>
              <a:t>Cálculo ICMS ou Diferimento</a:t>
            </a:r>
            <a:endParaRPr lang="pt-BR" sz="70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700" b="1" dirty="0">
                <a:solidFill>
                  <a:schemeClr val="tx1"/>
                </a:solidFill>
              </a:rPr>
              <a:t>Desembaraço DI/DUIMP</a:t>
            </a:r>
            <a:endParaRPr lang="pt-BR" sz="70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700" b="1" dirty="0">
                <a:solidFill>
                  <a:schemeClr val="tx1"/>
                </a:solidFill>
              </a:rPr>
              <a:t>Parametrização/Inspeção Aduaneira</a:t>
            </a:r>
            <a:endParaRPr lang="pt-BR" sz="700" dirty="0">
              <a:solidFill>
                <a:schemeClr val="tx1"/>
              </a:solidFill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700" b="1" dirty="0">
                <a:solidFill>
                  <a:schemeClr val="tx1"/>
                </a:solidFill>
              </a:rPr>
              <a:t>Emissão de Nota Fiscal de Entrada</a:t>
            </a:r>
            <a:endParaRPr lang="pt-BR" sz="7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b="1" dirty="0">
                <a:solidFill>
                  <a:schemeClr val="tx1"/>
                </a:solidFill>
              </a:rPr>
              <a:t>Liberação da Carga</a:t>
            </a:r>
            <a:endParaRPr lang="pt-BR" sz="700" dirty="0">
              <a:solidFill>
                <a:schemeClr val="tx1"/>
              </a:solidFill>
            </a:endParaRPr>
          </a:p>
        </p:txBody>
      </p:sp>
      <p:sp>
        <p:nvSpPr>
          <p:cNvPr id="31" name="Retângulo Arredondado 30"/>
          <p:cNvSpPr/>
          <p:nvPr/>
        </p:nvSpPr>
        <p:spPr>
          <a:xfrm>
            <a:off x="5459989" y="2897702"/>
            <a:ext cx="1059873" cy="3655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Atualiza de </a:t>
            </a:r>
            <a:r>
              <a:rPr lang="pt-BR" sz="800" dirty="0" err="1" smtClean="0">
                <a:solidFill>
                  <a:schemeClr val="tx1"/>
                </a:solidFill>
              </a:rPr>
              <a:t>pré</a:t>
            </a:r>
            <a:r>
              <a:rPr lang="pt-BR" sz="800" dirty="0" smtClean="0">
                <a:solidFill>
                  <a:schemeClr val="tx1"/>
                </a:solidFill>
              </a:rPr>
              <a:t>-chegada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32" name="Retângulo Arredondado 31"/>
          <p:cNvSpPr/>
          <p:nvPr/>
        </p:nvSpPr>
        <p:spPr>
          <a:xfrm>
            <a:off x="7065852" y="2876086"/>
            <a:ext cx="1059873" cy="3938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Atualiza dados de desembaraço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8358450" y="1018806"/>
            <a:ext cx="1583595" cy="2294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Arredondado 33"/>
          <p:cNvSpPr/>
          <p:nvPr/>
        </p:nvSpPr>
        <p:spPr>
          <a:xfrm>
            <a:off x="8437412" y="1189389"/>
            <a:ext cx="1399658" cy="4558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700" dirty="0" smtClean="0">
                <a:solidFill>
                  <a:schemeClr val="tx1"/>
                </a:solidFill>
              </a:rPr>
              <a:t>Atualiza eventos: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700" b="1" dirty="0" smtClean="0">
                <a:solidFill>
                  <a:schemeClr val="tx1"/>
                </a:solidFill>
              </a:rPr>
              <a:t>Retirada Mercadoria terminal carga</a:t>
            </a:r>
            <a:endParaRPr lang="pt-BR" sz="700" dirty="0">
              <a:solidFill>
                <a:schemeClr val="tx1"/>
              </a:solidFill>
            </a:endParaRPr>
          </a:p>
        </p:txBody>
      </p:sp>
      <p:sp>
        <p:nvSpPr>
          <p:cNvPr id="35" name="Retângulo Arredondado 34"/>
          <p:cNvSpPr/>
          <p:nvPr/>
        </p:nvSpPr>
        <p:spPr>
          <a:xfrm>
            <a:off x="8569366" y="1847358"/>
            <a:ext cx="1059873" cy="4620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Atualiza dados de liberação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36" name="Retângulo Arredondado 35"/>
          <p:cNvSpPr/>
          <p:nvPr/>
        </p:nvSpPr>
        <p:spPr>
          <a:xfrm>
            <a:off x="10056864" y="1189389"/>
            <a:ext cx="1399658" cy="4558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700" dirty="0" smtClean="0">
                <a:solidFill>
                  <a:schemeClr val="tx1"/>
                </a:solidFill>
              </a:rPr>
              <a:t>Atualiza eventos: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700" b="1" dirty="0" smtClean="0">
                <a:solidFill>
                  <a:schemeClr val="tx1"/>
                </a:solidFill>
              </a:rPr>
              <a:t>Recebimento Carga na Base</a:t>
            </a:r>
            <a:endParaRPr lang="pt-BR" sz="700" dirty="0">
              <a:solidFill>
                <a:schemeClr val="tx1"/>
              </a:solidFill>
            </a:endParaRPr>
          </a:p>
        </p:txBody>
      </p:sp>
      <p:sp>
        <p:nvSpPr>
          <p:cNvPr id="37" name="Retângulo Arredondado 36"/>
          <p:cNvSpPr/>
          <p:nvPr/>
        </p:nvSpPr>
        <p:spPr>
          <a:xfrm>
            <a:off x="10226756" y="1821928"/>
            <a:ext cx="1059873" cy="4620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Atualiza dados de entrega na base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39" name="Cilindro 38"/>
          <p:cNvSpPr/>
          <p:nvPr/>
        </p:nvSpPr>
        <p:spPr>
          <a:xfrm>
            <a:off x="3508367" y="3999383"/>
            <a:ext cx="833148" cy="346701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EVENTOS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365759" y="5385706"/>
            <a:ext cx="1583595" cy="366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>
                <a:solidFill>
                  <a:schemeClr val="tx1"/>
                </a:solidFill>
              </a:rPr>
              <a:t>INTERFACES EXTERNAS (ROBOTIZADAS </a:t>
            </a:r>
            <a:r>
              <a:rPr lang="pt-BR" sz="1100" dirty="0" err="1" smtClean="0">
                <a:solidFill>
                  <a:schemeClr val="tx1"/>
                </a:solidFill>
              </a:rPr>
              <a:t>APIs</a:t>
            </a:r>
            <a:r>
              <a:rPr lang="pt-BR" sz="1100" dirty="0" smtClean="0">
                <a:solidFill>
                  <a:schemeClr val="tx1"/>
                </a:solidFill>
              </a:rPr>
              <a:t>)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365759" y="5751949"/>
            <a:ext cx="1583595" cy="10064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42" name="Retângulo Arredondado 41"/>
          <p:cNvSpPr/>
          <p:nvPr/>
        </p:nvSpPr>
        <p:spPr>
          <a:xfrm>
            <a:off x="860107" y="5793514"/>
            <a:ext cx="594897" cy="2723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APIS RFB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3230006" y="3920269"/>
            <a:ext cx="1427390" cy="5180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Cilindro 73"/>
          <p:cNvSpPr/>
          <p:nvPr/>
        </p:nvSpPr>
        <p:spPr>
          <a:xfrm>
            <a:off x="6689755" y="4355218"/>
            <a:ext cx="941398" cy="34300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PROCESSOS</a:t>
            </a:r>
            <a:endParaRPr lang="pt-BR" sz="1000" b="1" dirty="0">
              <a:solidFill>
                <a:schemeClr val="tx1"/>
              </a:solidFill>
            </a:endParaRPr>
          </a:p>
        </p:txBody>
      </p:sp>
      <p:sp>
        <p:nvSpPr>
          <p:cNvPr id="75" name="Elipse 74"/>
          <p:cNvSpPr/>
          <p:nvPr/>
        </p:nvSpPr>
        <p:spPr>
          <a:xfrm>
            <a:off x="6536202" y="4260398"/>
            <a:ext cx="1287224" cy="5472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8" name="Conector de Seta Reta 77"/>
          <p:cNvCxnSpPr/>
          <p:nvPr/>
        </p:nvCxnSpPr>
        <p:spPr>
          <a:xfrm>
            <a:off x="1842826" y="3487791"/>
            <a:ext cx="1429080" cy="619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/>
          <p:cNvCxnSpPr>
            <a:endCxn id="45" idx="1"/>
          </p:cNvCxnSpPr>
          <p:nvPr/>
        </p:nvCxnSpPr>
        <p:spPr>
          <a:xfrm>
            <a:off x="3341716" y="2527069"/>
            <a:ext cx="97326" cy="146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stCxn id="25" idx="1"/>
          </p:cNvCxnSpPr>
          <p:nvPr/>
        </p:nvCxnSpPr>
        <p:spPr>
          <a:xfrm>
            <a:off x="3733448" y="1443456"/>
            <a:ext cx="49632" cy="245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>
            <a:endCxn id="45" idx="7"/>
          </p:cNvCxnSpPr>
          <p:nvPr/>
        </p:nvCxnSpPr>
        <p:spPr>
          <a:xfrm flipH="1">
            <a:off x="4448360" y="2819277"/>
            <a:ext cx="967699" cy="117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endCxn id="45" idx="6"/>
          </p:cNvCxnSpPr>
          <p:nvPr/>
        </p:nvCxnSpPr>
        <p:spPr>
          <a:xfrm flipH="1">
            <a:off x="4657396" y="2765339"/>
            <a:ext cx="2271436" cy="141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Angulado 90"/>
          <p:cNvCxnSpPr>
            <a:stCxn id="34" idx="3"/>
            <a:endCxn id="45" idx="6"/>
          </p:cNvCxnSpPr>
          <p:nvPr/>
        </p:nvCxnSpPr>
        <p:spPr>
          <a:xfrm flipH="1">
            <a:off x="4657396" y="1417292"/>
            <a:ext cx="5179674" cy="2761992"/>
          </a:xfrm>
          <a:prstGeom prst="bentConnector3">
            <a:avLst>
              <a:gd name="adj1" fmla="val -44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Angulado 93"/>
          <p:cNvCxnSpPr>
            <a:stCxn id="36" idx="1"/>
            <a:endCxn id="45" idx="6"/>
          </p:cNvCxnSpPr>
          <p:nvPr/>
        </p:nvCxnSpPr>
        <p:spPr>
          <a:xfrm rot="10800000" flipV="1">
            <a:off x="4657396" y="1417292"/>
            <a:ext cx="5399468" cy="2761992"/>
          </a:xfrm>
          <a:prstGeom prst="bentConnector3">
            <a:avLst>
              <a:gd name="adj1" fmla="val -3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/>
          <p:cNvCxnSpPr>
            <a:stCxn id="35" idx="2"/>
            <a:endCxn id="75" idx="7"/>
          </p:cNvCxnSpPr>
          <p:nvPr/>
        </p:nvCxnSpPr>
        <p:spPr>
          <a:xfrm flipH="1">
            <a:off x="7634916" y="2309431"/>
            <a:ext cx="1464387" cy="20311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>
            <a:stCxn id="37" idx="2"/>
            <a:endCxn id="75" idx="6"/>
          </p:cNvCxnSpPr>
          <p:nvPr/>
        </p:nvCxnSpPr>
        <p:spPr>
          <a:xfrm flipH="1">
            <a:off x="7823426" y="2284001"/>
            <a:ext cx="2933267" cy="22500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stCxn id="32" idx="2"/>
          </p:cNvCxnSpPr>
          <p:nvPr/>
        </p:nvCxnSpPr>
        <p:spPr>
          <a:xfrm flipH="1">
            <a:off x="7430797" y="3269946"/>
            <a:ext cx="164992" cy="10041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de Seta Reta 103"/>
          <p:cNvCxnSpPr/>
          <p:nvPr/>
        </p:nvCxnSpPr>
        <p:spPr>
          <a:xfrm>
            <a:off x="6429026" y="3277919"/>
            <a:ext cx="489553" cy="10250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de Seta Reta 105"/>
          <p:cNvCxnSpPr>
            <a:stCxn id="26" idx="2"/>
            <a:endCxn id="75" idx="1"/>
          </p:cNvCxnSpPr>
          <p:nvPr/>
        </p:nvCxnSpPr>
        <p:spPr>
          <a:xfrm>
            <a:off x="4391193" y="2317314"/>
            <a:ext cx="2333519" cy="20232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/>
          <p:cNvCxnSpPr>
            <a:stCxn id="23" idx="3"/>
          </p:cNvCxnSpPr>
          <p:nvPr/>
        </p:nvCxnSpPr>
        <p:spPr>
          <a:xfrm>
            <a:off x="3271906" y="2916543"/>
            <a:ext cx="3336712" cy="15217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Angulado 109"/>
          <p:cNvCxnSpPr>
            <a:stCxn id="18" idx="3"/>
            <a:endCxn id="75" idx="2"/>
          </p:cNvCxnSpPr>
          <p:nvPr/>
        </p:nvCxnSpPr>
        <p:spPr>
          <a:xfrm>
            <a:off x="1628680" y="4092066"/>
            <a:ext cx="4907522" cy="441974"/>
          </a:xfrm>
          <a:prstGeom prst="bentConnector3">
            <a:avLst>
              <a:gd name="adj1" fmla="val 1154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tângulo Arredondado 135"/>
          <p:cNvSpPr/>
          <p:nvPr/>
        </p:nvSpPr>
        <p:spPr>
          <a:xfrm>
            <a:off x="10766946" y="3600572"/>
            <a:ext cx="1059873" cy="4620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ATUALIZA TABELAS DE PAMETRIZAÇÃO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37" name="Cilindro 136"/>
          <p:cNvSpPr/>
          <p:nvPr/>
        </p:nvSpPr>
        <p:spPr>
          <a:xfrm>
            <a:off x="10793125" y="4571305"/>
            <a:ext cx="1020024" cy="53021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 smtClean="0">
                <a:solidFill>
                  <a:schemeClr val="tx1"/>
                </a:solidFill>
              </a:rPr>
              <a:t>TABELAS PARAMETRIZÁVEIS</a:t>
            </a:r>
            <a:endParaRPr lang="pt-BR" sz="800" b="1" dirty="0">
              <a:solidFill>
                <a:schemeClr val="tx1"/>
              </a:solidFill>
            </a:endParaRPr>
          </a:p>
        </p:txBody>
      </p:sp>
      <p:cxnSp>
        <p:nvCxnSpPr>
          <p:cNvPr id="141" name="Conector Angulado 140"/>
          <p:cNvCxnSpPr>
            <a:stCxn id="136" idx="2"/>
            <a:endCxn id="137" idx="1"/>
          </p:cNvCxnSpPr>
          <p:nvPr/>
        </p:nvCxnSpPr>
        <p:spPr>
          <a:xfrm rot="16200000" flipH="1">
            <a:off x="11045680" y="4313848"/>
            <a:ext cx="508660" cy="6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tângulo Arredondado 141"/>
          <p:cNvSpPr/>
          <p:nvPr/>
        </p:nvSpPr>
        <p:spPr>
          <a:xfrm>
            <a:off x="10486294" y="5575869"/>
            <a:ext cx="1059873" cy="4620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Elaboração de  DASHBOARDS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144" name="Conector Angulado 143"/>
          <p:cNvCxnSpPr>
            <a:stCxn id="137" idx="4"/>
            <a:endCxn id="142" idx="3"/>
          </p:cNvCxnSpPr>
          <p:nvPr/>
        </p:nvCxnSpPr>
        <p:spPr>
          <a:xfrm flipH="1">
            <a:off x="11546167" y="4836414"/>
            <a:ext cx="266982" cy="970492"/>
          </a:xfrm>
          <a:prstGeom prst="bentConnector3">
            <a:avLst>
              <a:gd name="adj1" fmla="val -85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tângulo Arredondado 156"/>
          <p:cNvSpPr/>
          <p:nvPr/>
        </p:nvSpPr>
        <p:spPr>
          <a:xfrm>
            <a:off x="3889126" y="5580359"/>
            <a:ext cx="1059873" cy="4796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FORECASTS</a:t>
            </a:r>
          </a:p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 </a:t>
            </a:r>
            <a:r>
              <a:rPr lang="pt-BR" sz="800" dirty="0" err="1" smtClean="0">
                <a:solidFill>
                  <a:schemeClr val="tx1"/>
                </a:solidFill>
              </a:rPr>
              <a:t>pré</a:t>
            </a:r>
            <a:r>
              <a:rPr lang="pt-BR" sz="800" dirty="0" smtClean="0">
                <a:solidFill>
                  <a:schemeClr val="tx1"/>
                </a:solidFill>
              </a:rPr>
              <a:t>-cálculo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58" name="Retângulo Arredondado 157"/>
          <p:cNvSpPr/>
          <p:nvPr/>
        </p:nvSpPr>
        <p:spPr>
          <a:xfrm>
            <a:off x="9221587" y="5575869"/>
            <a:ext cx="1059873" cy="4620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GESTÃO FINANCEIRA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159" name="Retângulo Arredondado 158"/>
          <p:cNvSpPr/>
          <p:nvPr/>
        </p:nvSpPr>
        <p:spPr>
          <a:xfrm>
            <a:off x="5341524" y="5654408"/>
            <a:ext cx="708498" cy="3143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 smtClean="0">
                <a:solidFill>
                  <a:schemeClr val="tx1"/>
                </a:solidFill>
              </a:rPr>
              <a:t>CONFECÇÃO DUIMP</a:t>
            </a:r>
            <a:endParaRPr lang="pt-BR" sz="700" dirty="0">
              <a:solidFill>
                <a:schemeClr val="tx1"/>
              </a:solidFill>
            </a:endParaRPr>
          </a:p>
        </p:txBody>
      </p:sp>
      <p:sp>
        <p:nvSpPr>
          <p:cNvPr id="160" name="Retângulo 159"/>
          <p:cNvSpPr/>
          <p:nvPr/>
        </p:nvSpPr>
        <p:spPr>
          <a:xfrm>
            <a:off x="5220392" y="5439269"/>
            <a:ext cx="2511873" cy="6485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61" name="Retângulo Arredondado 160"/>
          <p:cNvSpPr/>
          <p:nvPr/>
        </p:nvSpPr>
        <p:spPr>
          <a:xfrm>
            <a:off x="6104810" y="5656920"/>
            <a:ext cx="710560" cy="3201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 smtClean="0">
                <a:solidFill>
                  <a:schemeClr val="tx1"/>
                </a:solidFill>
              </a:rPr>
              <a:t>CALCULO E INTEGRAÇÃO ICMS</a:t>
            </a:r>
            <a:endParaRPr lang="pt-BR" sz="700" dirty="0">
              <a:solidFill>
                <a:schemeClr val="tx1"/>
              </a:solidFill>
            </a:endParaRPr>
          </a:p>
        </p:txBody>
      </p:sp>
      <p:sp>
        <p:nvSpPr>
          <p:cNvPr id="162" name="Retângulo Arredondado 161"/>
          <p:cNvSpPr/>
          <p:nvPr/>
        </p:nvSpPr>
        <p:spPr>
          <a:xfrm>
            <a:off x="6846795" y="5655438"/>
            <a:ext cx="795283" cy="3242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 smtClean="0">
                <a:solidFill>
                  <a:schemeClr val="tx1"/>
                </a:solidFill>
              </a:rPr>
              <a:t>RECUPERAÇÃO DUIMP</a:t>
            </a:r>
            <a:endParaRPr lang="pt-BR" sz="700" dirty="0">
              <a:solidFill>
                <a:schemeClr val="tx1"/>
              </a:solidFill>
            </a:endParaRPr>
          </a:p>
        </p:txBody>
      </p:sp>
      <p:sp>
        <p:nvSpPr>
          <p:cNvPr id="163" name="CaixaDeTexto 162"/>
          <p:cNvSpPr txBox="1"/>
          <p:nvPr/>
        </p:nvSpPr>
        <p:spPr>
          <a:xfrm>
            <a:off x="5550329" y="5431497"/>
            <a:ext cx="1741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 smtClean="0"/>
              <a:t>PROCESSO ADUANEIRO DI / DUIMP</a:t>
            </a:r>
            <a:endParaRPr lang="pt-BR" sz="800" b="1" dirty="0"/>
          </a:p>
        </p:txBody>
      </p:sp>
      <p:sp>
        <p:nvSpPr>
          <p:cNvPr id="164" name="Retângulo Arredondado 163"/>
          <p:cNvSpPr/>
          <p:nvPr/>
        </p:nvSpPr>
        <p:spPr>
          <a:xfrm>
            <a:off x="2692039" y="5584787"/>
            <a:ext cx="998720" cy="4751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 smtClean="0">
                <a:solidFill>
                  <a:schemeClr val="tx1"/>
                </a:solidFill>
              </a:rPr>
              <a:t>GESTÃO DE INVOICE /  CATÁLOGO</a:t>
            </a:r>
            <a:endParaRPr lang="pt-BR" sz="700" dirty="0">
              <a:solidFill>
                <a:schemeClr val="tx1"/>
              </a:solidFill>
            </a:endParaRPr>
          </a:p>
        </p:txBody>
      </p:sp>
      <p:sp>
        <p:nvSpPr>
          <p:cNvPr id="249" name="Retângulo Arredondado 248"/>
          <p:cNvSpPr/>
          <p:nvPr/>
        </p:nvSpPr>
        <p:spPr>
          <a:xfrm>
            <a:off x="7937099" y="5575870"/>
            <a:ext cx="1059873" cy="46207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EMISSÃO  NOTA FISCAL DE ENTRADA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250" name="Retângulo Arredondado 249"/>
          <p:cNvSpPr/>
          <p:nvPr/>
        </p:nvSpPr>
        <p:spPr>
          <a:xfrm>
            <a:off x="548100" y="6105072"/>
            <a:ext cx="594897" cy="2723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APIS SEFAZ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251" name="Retângulo Arredondado 250"/>
          <p:cNvSpPr/>
          <p:nvPr/>
        </p:nvSpPr>
        <p:spPr>
          <a:xfrm>
            <a:off x="860107" y="6424357"/>
            <a:ext cx="594897" cy="2723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>
                <a:solidFill>
                  <a:schemeClr val="tx1"/>
                </a:solidFill>
              </a:rPr>
              <a:t>OUTRAS APIS</a:t>
            </a:r>
            <a:endParaRPr lang="pt-BR" sz="800" dirty="0">
              <a:solidFill>
                <a:schemeClr val="tx1"/>
              </a:solidFill>
            </a:endParaRPr>
          </a:p>
        </p:txBody>
      </p:sp>
      <p:cxnSp>
        <p:nvCxnSpPr>
          <p:cNvPr id="279" name="Conector Angulado 278"/>
          <p:cNvCxnSpPr>
            <a:stCxn id="126" idx="2"/>
            <a:endCxn id="45" idx="2"/>
          </p:cNvCxnSpPr>
          <p:nvPr/>
        </p:nvCxnSpPr>
        <p:spPr>
          <a:xfrm flipV="1">
            <a:off x="2015344" y="4179284"/>
            <a:ext cx="1214662" cy="1726506"/>
          </a:xfrm>
          <a:prstGeom prst="bentConnector3">
            <a:avLst>
              <a:gd name="adj1" fmla="val 28100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ilindro 98"/>
          <p:cNvSpPr/>
          <p:nvPr/>
        </p:nvSpPr>
        <p:spPr>
          <a:xfrm>
            <a:off x="3474628" y="4776214"/>
            <a:ext cx="866886" cy="343003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</a:rPr>
              <a:t>CATALOGO</a:t>
            </a:r>
            <a:endParaRPr lang="pt-BR" sz="1000" b="1" dirty="0">
              <a:solidFill>
                <a:schemeClr val="tx1"/>
              </a:solidFill>
            </a:endParaRPr>
          </a:p>
        </p:txBody>
      </p:sp>
      <p:cxnSp>
        <p:nvCxnSpPr>
          <p:cNvPr id="55" name="Conector Angulado 54"/>
          <p:cNvCxnSpPr>
            <a:stCxn id="164" idx="0"/>
            <a:endCxn id="99" idx="2"/>
          </p:cNvCxnSpPr>
          <p:nvPr/>
        </p:nvCxnSpPr>
        <p:spPr>
          <a:xfrm rot="5400000" flipH="1" flipV="1">
            <a:off x="3014478" y="5124638"/>
            <a:ext cx="637071" cy="283229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do 56"/>
          <p:cNvCxnSpPr>
            <a:stCxn id="129" idx="2"/>
            <a:endCxn id="164" idx="1"/>
          </p:cNvCxnSpPr>
          <p:nvPr/>
        </p:nvCxnSpPr>
        <p:spPr>
          <a:xfrm flipV="1">
            <a:off x="2008889" y="5822383"/>
            <a:ext cx="683150" cy="245094"/>
          </a:xfrm>
          <a:prstGeom prst="bentConnector3">
            <a:avLst>
              <a:gd name="adj1" fmla="val 59735"/>
            </a:avLst>
          </a:prstGeom>
          <a:ln w="127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do 59"/>
          <p:cNvCxnSpPr>
            <a:stCxn id="75" idx="3"/>
            <a:endCxn id="157" idx="0"/>
          </p:cNvCxnSpPr>
          <p:nvPr/>
        </p:nvCxnSpPr>
        <p:spPr>
          <a:xfrm rot="5400000">
            <a:off x="5145475" y="4001122"/>
            <a:ext cx="852826" cy="23056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Angulado 61"/>
          <p:cNvCxnSpPr>
            <a:stCxn id="75" idx="4"/>
            <a:endCxn id="163" idx="0"/>
          </p:cNvCxnSpPr>
          <p:nvPr/>
        </p:nvCxnSpPr>
        <p:spPr>
          <a:xfrm rot="5400000">
            <a:off x="6488575" y="4740258"/>
            <a:ext cx="623816" cy="758662"/>
          </a:xfrm>
          <a:prstGeom prst="bentConnector3">
            <a:avLst>
              <a:gd name="adj1" fmla="val 72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do 64"/>
          <p:cNvCxnSpPr>
            <a:stCxn id="75" idx="4"/>
            <a:endCxn id="249" idx="0"/>
          </p:cNvCxnSpPr>
          <p:nvPr/>
        </p:nvCxnSpPr>
        <p:spPr>
          <a:xfrm rot="16200000" flipH="1">
            <a:off x="7439331" y="4548164"/>
            <a:ext cx="768189" cy="1287222"/>
          </a:xfrm>
          <a:prstGeom prst="bentConnector3">
            <a:avLst>
              <a:gd name="adj1" fmla="val 586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do 67"/>
          <p:cNvCxnSpPr>
            <a:stCxn id="75" idx="5"/>
            <a:endCxn id="158" idx="0"/>
          </p:cNvCxnSpPr>
          <p:nvPr/>
        </p:nvCxnSpPr>
        <p:spPr>
          <a:xfrm rot="16200000" flipH="1">
            <a:off x="8269052" y="4093397"/>
            <a:ext cx="848336" cy="21166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Angulado 69"/>
          <p:cNvCxnSpPr>
            <a:stCxn id="75" idx="5"/>
            <a:endCxn id="142" idx="0"/>
          </p:cNvCxnSpPr>
          <p:nvPr/>
        </p:nvCxnSpPr>
        <p:spPr>
          <a:xfrm rot="16200000" flipH="1">
            <a:off x="8901405" y="3461043"/>
            <a:ext cx="848336" cy="3381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Angulado 72"/>
          <p:cNvCxnSpPr>
            <a:stCxn id="157" idx="2"/>
            <a:endCxn id="132" idx="2"/>
          </p:cNvCxnSpPr>
          <p:nvPr/>
        </p:nvCxnSpPr>
        <p:spPr>
          <a:xfrm rot="5400000">
            <a:off x="3118758" y="4945433"/>
            <a:ext cx="185760" cy="2414851"/>
          </a:xfrm>
          <a:prstGeom prst="bentConnector2">
            <a:avLst/>
          </a:prstGeom>
          <a:ln w="127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Elipse 125"/>
          <p:cNvSpPr/>
          <p:nvPr/>
        </p:nvSpPr>
        <p:spPr>
          <a:xfrm flipH="1" flipV="1">
            <a:off x="1912820" y="5858685"/>
            <a:ext cx="102524" cy="94211"/>
          </a:xfrm>
          <a:prstGeom prst="ellipse">
            <a:avLst/>
          </a:prstGeom>
          <a:solidFill>
            <a:schemeClr val="accent5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Elipse 128"/>
          <p:cNvSpPr/>
          <p:nvPr/>
        </p:nvSpPr>
        <p:spPr>
          <a:xfrm flipH="1" flipV="1">
            <a:off x="1906365" y="6020372"/>
            <a:ext cx="102524" cy="94211"/>
          </a:xfrm>
          <a:prstGeom prst="ellipse">
            <a:avLst/>
          </a:prstGeom>
          <a:solidFill>
            <a:schemeClr val="accent5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Elipse 131"/>
          <p:cNvSpPr/>
          <p:nvPr/>
        </p:nvSpPr>
        <p:spPr>
          <a:xfrm flipH="1" flipV="1">
            <a:off x="1901688" y="6198633"/>
            <a:ext cx="102524" cy="94211"/>
          </a:xfrm>
          <a:prstGeom prst="ellipse">
            <a:avLst/>
          </a:prstGeom>
          <a:solidFill>
            <a:schemeClr val="accent5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Elipse 137"/>
          <p:cNvSpPr/>
          <p:nvPr/>
        </p:nvSpPr>
        <p:spPr>
          <a:xfrm flipH="1" flipV="1">
            <a:off x="1904457" y="6367659"/>
            <a:ext cx="102524" cy="94211"/>
          </a:xfrm>
          <a:prstGeom prst="ellipse">
            <a:avLst/>
          </a:prstGeom>
          <a:solidFill>
            <a:schemeClr val="accent5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3" name="Conector Angulado 102"/>
          <p:cNvCxnSpPr>
            <a:stCxn id="138" idx="2"/>
            <a:endCxn id="160" idx="2"/>
          </p:cNvCxnSpPr>
          <p:nvPr/>
        </p:nvCxnSpPr>
        <p:spPr>
          <a:xfrm flipV="1">
            <a:off x="2006981" y="6087790"/>
            <a:ext cx="4469348" cy="326974"/>
          </a:xfrm>
          <a:prstGeom prst="bentConnector2">
            <a:avLst/>
          </a:prstGeom>
          <a:ln w="127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Elipse 142"/>
          <p:cNvSpPr/>
          <p:nvPr/>
        </p:nvSpPr>
        <p:spPr>
          <a:xfrm flipH="1" flipV="1">
            <a:off x="1904457" y="6517771"/>
            <a:ext cx="102524" cy="94211"/>
          </a:xfrm>
          <a:prstGeom prst="ellipse">
            <a:avLst/>
          </a:prstGeom>
          <a:solidFill>
            <a:schemeClr val="accent5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7" name="Conector Angulado 106"/>
          <p:cNvCxnSpPr>
            <a:stCxn id="143" idx="2"/>
            <a:endCxn id="249" idx="2"/>
          </p:cNvCxnSpPr>
          <p:nvPr/>
        </p:nvCxnSpPr>
        <p:spPr>
          <a:xfrm flipV="1">
            <a:off x="2006981" y="6037943"/>
            <a:ext cx="6460055" cy="526933"/>
          </a:xfrm>
          <a:prstGeom prst="bentConnector2">
            <a:avLst/>
          </a:prstGeom>
          <a:ln w="127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Angulado 118"/>
          <p:cNvCxnSpPr>
            <a:stCxn id="99" idx="4"/>
            <a:endCxn id="160" idx="1"/>
          </p:cNvCxnSpPr>
          <p:nvPr/>
        </p:nvCxnSpPr>
        <p:spPr>
          <a:xfrm>
            <a:off x="4341514" y="4947716"/>
            <a:ext cx="878878" cy="815814"/>
          </a:xfrm>
          <a:prstGeom prst="bentConnector3">
            <a:avLst>
              <a:gd name="adj1" fmla="val 79321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aixaDeTexto 134"/>
          <p:cNvSpPr txBox="1"/>
          <p:nvPr/>
        </p:nvSpPr>
        <p:spPr>
          <a:xfrm>
            <a:off x="4821044" y="-6508"/>
            <a:ext cx="245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NOVO PROJETO SINCE</a:t>
            </a:r>
            <a:endParaRPr lang="pt-BR" b="1" dirty="0"/>
          </a:p>
        </p:txBody>
      </p:sp>
      <p:cxnSp>
        <p:nvCxnSpPr>
          <p:cNvPr id="166" name="Conector Angulado 165"/>
          <p:cNvCxnSpPr>
            <a:stCxn id="45" idx="5"/>
            <a:endCxn id="137" idx="2"/>
          </p:cNvCxnSpPr>
          <p:nvPr/>
        </p:nvCxnSpPr>
        <p:spPr>
          <a:xfrm rot="16200000" flipH="1">
            <a:off x="7383752" y="1427041"/>
            <a:ext cx="473980" cy="63447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/>
          <p:cNvSpPr/>
          <p:nvPr/>
        </p:nvSpPr>
        <p:spPr>
          <a:xfrm>
            <a:off x="917232" y="831078"/>
            <a:ext cx="480645" cy="3309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F1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13" name="Elipse 112"/>
          <p:cNvSpPr/>
          <p:nvPr/>
        </p:nvSpPr>
        <p:spPr>
          <a:xfrm>
            <a:off x="2515633" y="851002"/>
            <a:ext cx="480645" cy="3309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F2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14" name="Elipse 113"/>
          <p:cNvSpPr/>
          <p:nvPr/>
        </p:nvSpPr>
        <p:spPr>
          <a:xfrm>
            <a:off x="4130088" y="869954"/>
            <a:ext cx="480645" cy="3309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F3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15" name="Elipse 114"/>
          <p:cNvSpPr/>
          <p:nvPr/>
        </p:nvSpPr>
        <p:spPr>
          <a:xfrm>
            <a:off x="5742765" y="898009"/>
            <a:ext cx="480645" cy="3309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F4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16" name="Elipse 115"/>
          <p:cNvSpPr/>
          <p:nvPr/>
        </p:nvSpPr>
        <p:spPr>
          <a:xfrm>
            <a:off x="7320405" y="908518"/>
            <a:ext cx="480645" cy="3309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F5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17" name="Elipse 116"/>
          <p:cNvSpPr/>
          <p:nvPr/>
        </p:nvSpPr>
        <p:spPr>
          <a:xfrm>
            <a:off x="8928203" y="853333"/>
            <a:ext cx="480645" cy="3309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F6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18" name="Elipse 117"/>
          <p:cNvSpPr/>
          <p:nvPr/>
        </p:nvSpPr>
        <p:spPr>
          <a:xfrm>
            <a:off x="10527220" y="841368"/>
            <a:ext cx="480645" cy="3309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F7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20" name="Elipse 119"/>
          <p:cNvSpPr/>
          <p:nvPr/>
        </p:nvSpPr>
        <p:spPr>
          <a:xfrm>
            <a:off x="2550153" y="5357411"/>
            <a:ext cx="497914" cy="3309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P1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21" name="Elipse 120"/>
          <p:cNvSpPr/>
          <p:nvPr/>
        </p:nvSpPr>
        <p:spPr>
          <a:xfrm>
            <a:off x="3777866" y="5323465"/>
            <a:ext cx="497914" cy="3309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P2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22" name="Elipse 121"/>
          <p:cNvSpPr/>
          <p:nvPr/>
        </p:nvSpPr>
        <p:spPr>
          <a:xfrm>
            <a:off x="5144345" y="5233739"/>
            <a:ext cx="497914" cy="3309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P3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23" name="Elipse 122"/>
          <p:cNvSpPr/>
          <p:nvPr/>
        </p:nvSpPr>
        <p:spPr>
          <a:xfrm>
            <a:off x="7839790" y="5355623"/>
            <a:ext cx="497914" cy="3309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P4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24" name="Elipse 123"/>
          <p:cNvSpPr/>
          <p:nvPr/>
        </p:nvSpPr>
        <p:spPr>
          <a:xfrm>
            <a:off x="9099302" y="5357983"/>
            <a:ext cx="497914" cy="3309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P5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25" name="Elipse 124"/>
          <p:cNvSpPr/>
          <p:nvPr/>
        </p:nvSpPr>
        <p:spPr>
          <a:xfrm>
            <a:off x="10382151" y="5370461"/>
            <a:ext cx="497914" cy="3309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P6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27" name="Elipse 126"/>
          <p:cNvSpPr/>
          <p:nvPr/>
        </p:nvSpPr>
        <p:spPr>
          <a:xfrm>
            <a:off x="10518316" y="3976980"/>
            <a:ext cx="497914" cy="3309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P7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28" name="Elipse 127"/>
          <p:cNvSpPr/>
          <p:nvPr/>
        </p:nvSpPr>
        <p:spPr>
          <a:xfrm>
            <a:off x="160925" y="5101523"/>
            <a:ext cx="497914" cy="3309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bg1"/>
                </a:solidFill>
              </a:rPr>
              <a:t>P8</a:t>
            </a:r>
            <a:endParaRPr lang="pt-B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77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40327" y="1288472"/>
            <a:ext cx="2801389" cy="5454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540327" y="428889"/>
            <a:ext cx="11114117" cy="859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391593" y="1353934"/>
            <a:ext cx="8312728" cy="5454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706582" y="1620982"/>
            <a:ext cx="25187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SiNCe</a:t>
            </a:r>
            <a:endParaRPr lang="pt-BR" dirty="0" smtClean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Fases do processo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hlinkClick r:id="rId2" action="ppaction://hlinksldjump"/>
              </a:rPr>
              <a:t>Pré-embarque</a:t>
            </a:r>
            <a:endParaRPr lang="pt-B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200" dirty="0" smtClean="0"/>
              <a:t>Embarque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200" dirty="0" smtClean="0"/>
              <a:t>Desembaraço</a:t>
            </a:r>
            <a:endParaRPr lang="pt-BR" sz="1200" dirty="0" smtClean="0"/>
          </a:p>
        </p:txBody>
      </p:sp>
      <p:sp>
        <p:nvSpPr>
          <p:cNvPr id="38" name="Retângulo com Único Canto Aparado 37">
            <a:hlinkClick r:id="rId3" action="ppaction://hlinksldjump"/>
          </p:cNvPr>
          <p:cNvSpPr/>
          <p:nvPr/>
        </p:nvSpPr>
        <p:spPr>
          <a:xfrm>
            <a:off x="3458095" y="1474724"/>
            <a:ext cx="1138844" cy="35407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Criar processo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39" name="Retângulo com Único Canto Aparado 38">
            <a:hlinkClick r:id="rId4" action="ppaction://hlinksldjump"/>
          </p:cNvPr>
          <p:cNvSpPr/>
          <p:nvPr/>
        </p:nvSpPr>
        <p:spPr>
          <a:xfrm>
            <a:off x="4596939" y="1474724"/>
            <a:ext cx="1138844" cy="35407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Consulta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0" name="Retângulo com Único Canto Aparado 39"/>
          <p:cNvSpPr/>
          <p:nvPr/>
        </p:nvSpPr>
        <p:spPr>
          <a:xfrm>
            <a:off x="5739938" y="1474724"/>
            <a:ext cx="1138844" cy="35407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Carga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1" name="Retângulo com Único Canto Aparado 40"/>
          <p:cNvSpPr/>
          <p:nvPr/>
        </p:nvSpPr>
        <p:spPr>
          <a:xfrm>
            <a:off x="6882937" y="1474724"/>
            <a:ext cx="1138844" cy="35407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Invoice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2" name="Retângulo com Único Canto Aparado 41"/>
          <p:cNvSpPr/>
          <p:nvPr/>
        </p:nvSpPr>
        <p:spPr>
          <a:xfrm>
            <a:off x="8021781" y="1474724"/>
            <a:ext cx="1138844" cy="35407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Processos Envolvidos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3458094" y="1877636"/>
            <a:ext cx="8196350" cy="4772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40327" y="1288472"/>
            <a:ext cx="2801389" cy="5454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540327" y="428889"/>
            <a:ext cx="11114117" cy="859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391593" y="1353934"/>
            <a:ext cx="8312728" cy="5454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06582" y="1620982"/>
            <a:ext cx="25187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SiNCe</a:t>
            </a:r>
            <a:endParaRPr lang="pt-BR" dirty="0" smtClean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Fases do processo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hlinkClick r:id="rId2" action="ppaction://hlinksldjump"/>
              </a:rPr>
              <a:t>Pré-embarque</a:t>
            </a:r>
            <a:endParaRPr lang="pt-B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200" dirty="0" smtClean="0"/>
              <a:t>Embarque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200" dirty="0" smtClean="0"/>
              <a:t>Desembaraço</a:t>
            </a:r>
            <a:endParaRPr lang="pt-BR" sz="1200" dirty="0" smtClean="0"/>
          </a:p>
        </p:txBody>
      </p:sp>
      <p:sp>
        <p:nvSpPr>
          <p:cNvPr id="6" name="Retângulo com Único Canto Aparado 5"/>
          <p:cNvSpPr/>
          <p:nvPr/>
        </p:nvSpPr>
        <p:spPr>
          <a:xfrm>
            <a:off x="3458095" y="1474724"/>
            <a:ext cx="1138844" cy="35407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Criar processo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7" name="Retângulo com Único Canto Aparado 6"/>
          <p:cNvSpPr/>
          <p:nvPr/>
        </p:nvSpPr>
        <p:spPr>
          <a:xfrm>
            <a:off x="4596939" y="1474724"/>
            <a:ext cx="1138844" cy="35407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Consulta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8" name="Retângulo com Único Canto Aparado 7"/>
          <p:cNvSpPr/>
          <p:nvPr/>
        </p:nvSpPr>
        <p:spPr>
          <a:xfrm>
            <a:off x="5739938" y="1474724"/>
            <a:ext cx="1138844" cy="35407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Carga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9" name="Retângulo com Único Canto Aparado 8"/>
          <p:cNvSpPr/>
          <p:nvPr/>
        </p:nvSpPr>
        <p:spPr>
          <a:xfrm>
            <a:off x="6882937" y="1474724"/>
            <a:ext cx="1138844" cy="35407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Invoice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0" name="Retângulo com Único Canto Aparado 9"/>
          <p:cNvSpPr/>
          <p:nvPr/>
        </p:nvSpPr>
        <p:spPr>
          <a:xfrm>
            <a:off x="8021781" y="1474724"/>
            <a:ext cx="1138844" cy="35407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Processos Envolvidos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458094" y="1877636"/>
            <a:ext cx="8196350" cy="4772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353" y="2026695"/>
            <a:ext cx="6979313" cy="188085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292" y="3907549"/>
            <a:ext cx="5380066" cy="271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8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40327" y="1288472"/>
            <a:ext cx="2801389" cy="5454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540327" y="428889"/>
            <a:ext cx="11114117" cy="859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391593" y="1353934"/>
            <a:ext cx="8312728" cy="5454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06582" y="1620982"/>
            <a:ext cx="25187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SiNCe</a:t>
            </a:r>
            <a:endParaRPr lang="pt-BR" dirty="0" smtClean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Fases do processo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hlinkClick r:id="rId2" action="ppaction://hlinksldjump"/>
              </a:rPr>
              <a:t>Pré-embarque</a:t>
            </a:r>
            <a:endParaRPr lang="pt-B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200" dirty="0" smtClean="0"/>
              <a:t>Embarque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200" dirty="0" smtClean="0"/>
              <a:t>Desembaraço</a:t>
            </a:r>
            <a:endParaRPr lang="pt-BR" sz="1200" dirty="0" smtClean="0"/>
          </a:p>
        </p:txBody>
      </p:sp>
      <p:sp>
        <p:nvSpPr>
          <p:cNvPr id="6" name="Retângulo com Único Canto Aparado 5">
            <a:hlinkClick r:id="rId3" action="ppaction://hlinksldjump"/>
          </p:cNvPr>
          <p:cNvSpPr/>
          <p:nvPr/>
        </p:nvSpPr>
        <p:spPr>
          <a:xfrm>
            <a:off x="3458095" y="1474724"/>
            <a:ext cx="1138844" cy="35407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Criar processo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7" name="Retângulo com Único Canto Aparado 6"/>
          <p:cNvSpPr/>
          <p:nvPr/>
        </p:nvSpPr>
        <p:spPr>
          <a:xfrm>
            <a:off x="4596939" y="1474724"/>
            <a:ext cx="1138844" cy="35407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Consulta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8" name="Retângulo com Único Canto Aparado 7"/>
          <p:cNvSpPr/>
          <p:nvPr/>
        </p:nvSpPr>
        <p:spPr>
          <a:xfrm>
            <a:off x="5739938" y="1474724"/>
            <a:ext cx="1138844" cy="35407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Carga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9" name="Retângulo com Único Canto Aparado 8"/>
          <p:cNvSpPr/>
          <p:nvPr/>
        </p:nvSpPr>
        <p:spPr>
          <a:xfrm>
            <a:off x="6882937" y="1474724"/>
            <a:ext cx="1138844" cy="35407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Invoice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0" name="Retângulo com Único Canto Aparado 9"/>
          <p:cNvSpPr/>
          <p:nvPr/>
        </p:nvSpPr>
        <p:spPr>
          <a:xfrm>
            <a:off x="8021781" y="1474724"/>
            <a:ext cx="1138844" cy="35407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Processos Envolvidos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458094" y="1877636"/>
            <a:ext cx="8196350" cy="4772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923" y="2352502"/>
            <a:ext cx="6638579" cy="382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40327" y="1288472"/>
            <a:ext cx="2801389" cy="5454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540327" y="428889"/>
            <a:ext cx="11114117" cy="859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391593" y="1353934"/>
            <a:ext cx="8312728" cy="5454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06582" y="1620982"/>
            <a:ext cx="25187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SiNCe</a:t>
            </a:r>
            <a:endParaRPr lang="pt-BR" dirty="0" smtClean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Fases do processo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hlinkClick r:id="rId2" action="ppaction://hlinksldjump"/>
              </a:rPr>
              <a:t>Pré-embarque</a:t>
            </a:r>
            <a:endParaRPr lang="pt-B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200" dirty="0" smtClean="0"/>
              <a:t>Embarque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200" dirty="0" smtClean="0"/>
              <a:t>Desembaraço</a:t>
            </a:r>
            <a:endParaRPr lang="pt-BR" sz="1200" dirty="0" smtClean="0"/>
          </a:p>
        </p:txBody>
      </p:sp>
      <p:sp>
        <p:nvSpPr>
          <p:cNvPr id="6" name="Retângulo com Único Canto Aparado 5">
            <a:hlinkClick r:id="rId3" action="ppaction://hlinksldjump"/>
          </p:cNvPr>
          <p:cNvSpPr/>
          <p:nvPr/>
        </p:nvSpPr>
        <p:spPr>
          <a:xfrm>
            <a:off x="3458095" y="1474724"/>
            <a:ext cx="1138844" cy="35407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Criar processo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7" name="Retângulo com Único Canto Aparado 6">
            <a:hlinkClick r:id="rId4" action="ppaction://hlinksldjump"/>
          </p:cNvPr>
          <p:cNvSpPr/>
          <p:nvPr/>
        </p:nvSpPr>
        <p:spPr>
          <a:xfrm>
            <a:off x="4596939" y="1474724"/>
            <a:ext cx="1138844" cy="35407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Consulta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8" name="Retângulo com Único Canto Aparado 7"/>
          <p:cNvSpPr/>
          <p:nvPr/>
        </p:nvSpPr>
        <p:spPr>
          <a:xfrm>
            <a:off x="5739938" y="1474724"/>
            <a:ext cx="1138844" cy="35407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Carga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9" name="Retângulo com Único Canto Aparado 8"/>
          <p:cNvSpPr/>
          <p:nvPr/>
        </p:nvSpPr>
        <p:spPr>
          <a:xfrm>
            <a:off x="6882937" y="1474724"/>
            <a:ext cx="1138844" cy="35407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Invoice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0" name="Retângulo com Único Canto Aparado 9"/>
          <p:cNvSpPr/>
          <p:nvPr/>
        </p:nvSpPr>
        <p:spPr>
          <a:xfrm>
            <a:off x="8021781" y="1474724"/>
            <a:ext cx="1138844" cy="35407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Processos Envolvidos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458094" y="1877636"/>
            <a:ext cx="8196350" cy="4772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0851" y="2441082"/>
            <a:ext cx="7359794" cy="325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5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40327" y="1288472"/>
            <a:ext cx="2801389" cy="5454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540327" y="428889"/>
            <a:ext cx="11114117" cy="859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391593" y="1353934"/>
            <a:ext cx="8312728" cy="5454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06582" y="1620982"/>
            <a:ext cx="25187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SiNCe</a:t>
            </a:r>
            <a:endParaRPr lang="pt-BR" dirty="0" smtClean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Fases do processo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hlinkClick r:id="rId2" action="ppaction://hlinksldjump"/>
              </a:rPr>
              <a:t>Pré-embarque</a:t>
            </a:r>
            <a:endParaRPr lang="pt-B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200" dirty="0" smtClean="0"/>
              <a:t>Embarque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200" dirty="0" smtClean="0"/>
              <a:t>Desembaraço</a:t>
            </a:r>
            <a:endParaRPr lang="pt-BR" sz="1200" dirty="0" smtClean="0"/>
          </a:p>
        </p:txBody>
      </p:sp>
      <p:sp>
        <p:nvSpPr>
          <p:cNvPr id="6" name="Retângulo com Único Canto Aparado 5">
            <a:hlinkClick r:id="rId3" action="ppaction://hlinksldjump"/>
          </p:cNvPr>
          <p:cNvSpPr/>
          <p:nvPr/>
        </p:nvSpPr>
        <p:spPr>
          <a:xfrm>
            <a:off x="3458095" y="1474724"/>
            <a:ext cx="1138844" cy="35407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Criar processo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7" name="Retângulo com Único Canto Aparado 6">
            <a:hlinkClick r:id="rId4" action="ppaction://hlinksldjump"/>
          </p:cNvPr>
          <p:cNvSpPr/>
          <p:nvPr/>
        </p:nvSpPr>
        <p:spPr>
          <a:xfrm>
            <a:off x="4596939" y="1474724"/>
            <a:ext cx="1138844" cy="35407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Consulta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8" name="Retângulo com Único Canto Aparado 7"/>
          <p:cNvSpPr/>
          <p:nvPr/>
        </p:nvSpPr>
        <p:spPr>
          <a:xfrm>
            <a:off x="5739938" y="1474724"/>
            <a:ext cx="1138844" cy="35407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Carga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9" name="Retângulo com Único Canto Aparado 8"/>
          <p:cNvSpPr/>
          <p:nvPr/>
        </p:nvSpPr>
        <p:spPr>
          <a:xfrm>
            <a:off x="6882937" y="1474724"/>
            <a:ext cx="1138844" cy="35407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Invoice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0" name="Retângulo com Único Canto Aparado 9"/>
          <p:cNvSpPr/>
          <p:nvPr/>
        </p:nvSpPr>
        <p:spPr>
          <a:xfrm>
            <a:off x="8021781" y="1474724"/>
            <a:ext cx="1138844" cy="35407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Processos Envolvidos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458094" y="1877636"/>
            <a:ext cx="8196350" cy="4772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413" y="3537586"/>
            <a:ext cx="3961086" cy="240237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305" y="4119777"/>
            <a:ext cx="4100055" cy="217529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7433" y="4529052"/>
            <a:ext cx="4305916" cy="176602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9979" y="4997449"/>
            <a:ext cx="4662448" cy="155414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54020" y="5289184"/>
            <a:ext cx="3772078" cy="125388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699573" y="4489778"/>
            <a:ext cx="2234033" cy="23455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00183" y="2655312"/>
            <a:ext cx="74676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1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40327" y="1288472"/>
            <a:ext cx="2801389" cy="5454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540327" y="428889"/>
            <a:ext cx="11114117" cy="859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391593" y="1353934"/>
            <a:ext cx="8312728" cy="5454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06582" y="1620982"/>
            <a:ext cx="25187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SiNCe</a:t>
            </a:r>
            <a:endParaRPr lang="pt-BR" dirty="0" smtClean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Fases do processo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hlinkClick r:id="rId2" action="ppaction://hlinksldjump"/>
              </a:rPr>
              <a:t>Pré-embarque</a:t>
            </a:r>
            <a:endParaRPr lang="pt-B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200" dirty="0" smtClean="0"/>
              <a:t>Embarque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200" dirty="0" smtClean="0"/>
              <a:t>Desembaraço</a:t>
            </a:r>
            <a:endParaRPr lang="pt-BR" sz="1200" dirty="0" smtClean="0"/>
          </a:p>
        </p:txBody>
      </p:sp>
      <p:sp>
        <p:nvSpPr>
          <p:cNvPr id="6" name="Retângulo com Único Canto Aparado 5">
            <a:hlinkClick r:id="rId3" action="ppaction://hlinksldjump"/>
          </p:cNvPr>
          <p:cNvSpPr/>
          <p:nvPr/>
        </p:nvSpPr>
        <p:spPr>
          <a:xfrm>
            <a:off x="3458095" y="1474724"/>
            <a:ext cx="1138844" cy="35407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Criar processo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7" name="Retângulo com Único Canto Aparado 6">
            <a:hlinkClick r:id="rId4" action="ppaction://hlinksldjump"/>
          </p:cNvPr>
          <p:cNvSpPr/>
          <p:nvPr/>
        </p:nvSpPr>
        <p:spPr>
          <a:xfrm>
            <a:off x="4596939" y="1474724"/>
            <a:ext cx="1138844" cy="35407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Consulta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8" name="Retângulo com Único Canto Aparado 7"/>
          <p:cNvSpPr/>
          <p:nvPr/>
        </p:nvSpPr>
        <p:spPr>
          <a:xfrm>
            <a:off x="5739938" y="1474724"/>
            <a:ext cx="1138844" cy="35407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Carga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9" name="Retângulo com Único Canto Aparado 8"/>
          <p:cNvSpPr/>
          <p:nvPr/>
        </p:nvSpPr>
        <p:spPr>
          <a:xfrm>
            <a:off x="6882937" y="1474724"/>
            <a:ext cx="1138844" cy="35407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Invoice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0" name="Retângulo com Único Canto Aparado 9"/>
          <p:cNvSpPr/>
          <p:nvPr/>
        </p:nvSpPr>
        <p:spPr>
          <a:xfrm>
            <a:off x="8021781" y="1474724"/>
            <a:ext cx="1138844" cy="35407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Processos Envolvidos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458094" y="1877636"/>
            <a:ext cx="8196350" cy="4772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5006" y="4464516"/>
            <a:ext cx="7514706" cy="1710046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3753195" y="4095184"/>
            <a:ext cx="369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Exibir lista de </a:t>
            </a:r>
            <a:r>
              <a:rPr lang="pt-BR" dirty="0" err="1" smtClean="0"/>
              <a:t>Invoices</a:t>
            </a:r>
            <a:r>
              <a:rPr lang="pt-BR" dirty="0" smtClean="0"/>
              <a:t> do Embarque</a:t>
            </a:r>
            <a:endParaRPr lang="pt-BR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8983" y="2991271"/>
            <a:ext cx="6479598" cy="748221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3740727" y="2488945"/>
            <a:ext cx="719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Informe o embarque da </a:t>
            </a:r>
            <a:r>
              <a:rPr lang="pt-BR" dirty="0" err="1" smtClean="0"/>
              <a:t>invoice</a:t>
            </a:r>
            <a:r>
              <a:rPr lang="pt-BR" dirty="0" smtClean="0"/>
              <a:t> (caso esteja no embarque virá automático)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96939" y="6141706"/>
            <a:ext cx="624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 não existir </a:t>
            </a:r>
            <a:r>
              <a:rPr lang="pt-BR" dirty="0" err="1" smtClean="0"/>
              <a:t>Invoices</a:t>
            </a:r>
            <a:r>
              <a:rPr lang="pt-BR" dirty="0" smtClean="0"/>
              <a:t> , ir direto para tela de Criar </a:t>
            </a:r>
            <a:r>
              <a:rPr lang="pt-BR" dirty="0" err="1" smtClean="0"/>
              <a:t>Invoice</a:t>
            </a:r>
            <a:endParaRPr lang="pt-BR" dirty="0"/>
          </a:p>
        </p:txBody>
      </p:sp>
      <p:sp>
        <p:nvSpPr>
          <p:cNvPr id="20" name="Retângulo Arredondado 19"/>
          <p:cNvSpPr/>
          <p:nvPr/>
        </p:nvSpPr>
        <p:spPr>
          <a:xfrm>
            <a:off x="8021780" y="5818909"/>
            <a:ext cx="1903615" cy="322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Nova </a:t>
            </a:r>
            <a:r>
              <a:rPr lang="pt-BR" dirty="0" err="1" smtClean="0"/>
              <a:t>Invoice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1529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40327" y="1288472"/>
            <a:ext cx="2801389" cy="5454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540327" y="428889"/>
            <a:ext cx="11114117" cy="859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391593" y="1353934"/>
            <a:ext cx="8312728" cy="5454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06582" y="1620982"/>
            <a:ext cx="25187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SiNCe</a:t>
            </a:r>
            <a:endParaRPr lang="pt-BR" dirty="0" smtClean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Fases do processo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hlinkClick r:id="rId2" action="ppaction://hlinksldjump"/>
              </a:rPr>
              <a:t>Pré-embarque</a:t>
            </a:r>
            <a:endParaRPr lang="pt-B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200" dirty="0" smtClean="0"/>
              <a:t>Embarque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200" dirty="0" smtClean="0"/>
              <a:t>Desembaraço</a:t>
            </a:r>
            <a:endParaRPr lang="pt-BR" sz="1200" dirty="0" smtClean="0"/>
          </a:p>
        </p:txBody>
      </p:sp>
      <p:sp>
        <p:nvSpPr>
          <p:cNvPr id="6" name="Retângulo com Único Canto Aparado 5">
            <a:hlinkClick r:id="rId3" action="ppaction://hlinksldjump"/>
          </p:cNvPr>
          <p:cNvSpPr/>
          <p:nvPr/>
        </p:nvSpPr>
        <p:spPr>
          <a:xfrm>
            <a:off x="3458095" y="1474724"/>
            <a:ext cx="1138844" cy="35407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Criar processo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7" name="Retângulo com Único Canto Aparado 6">
            <a:hlinkClick r:id="rId4" action="ppaction://hlinksldjump"/>
          </p:cNvPr>
          <p:cNvSpPr/>
          <p:nvPr/>
        </p:nvSpPr>
        <p:spPr>
          <a:xfrm>
            <a:off x="4596939" y="1474724"/>
            <a:ext cx="1138844" cy="35407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Consulta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8" name="Retângulo com Único Canto Aparado 7"/>
          <p:cNvSpPr/>
          <p:nvPr/>
        </p:nvSpPr>
        <p:spPr>
          <a:xfrm>
            <a:off x="5739938" y="1474724"/>
            <a:ext cx="1138844" cy="35407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Carga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9" name="Retângulo com Único Canto Aparado 8"/>
          <p:cNvSpPr/>
          <p:nvPr/>
        </p:nvSpPr>
        <p:spPr>
          <a:xfrm>
            <a:off x="6882937" y="1474724"/>
            <a:ext cx="1138844" cy="35407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Invoice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0" name="Retângulo com Único Canto Aparado 9"/>
          <p:cNvSpPr/>
          <p:nvPr/>
        </p:nvSpPr>
        <p:spPr>
          <a:xfrm>
            <a:off x="8021781" y="1474724"/>
            <a:ext cx="1138844" cy="35407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Processos Envolvidos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458094" y="1877636"/>
            <a:ext cx="8196350" cy="4772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0745" y="2061035"/>
            <a:ext cx="7614672" cy="403998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3" name="Retângulo Arredondado 22"/>
          <p:cNvSpPr/>
          <p:nvPr/>
        </p:nvSpPr>
        <p:spPr>
          <a:xfrm>
            <a:off x="3786448" y="3968804"/>
            <a:ext cx="914400" cy="22444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Novo item</a:t>
            </a:r>
            <a:endParaRPr lang="pt-BR" sz="1200" dirty="0"/>
          </a:p>
        </p:txBody>
      </p:sp>
      <p:sp>
        <p:nvSpPr>
          <p:cNvPr id="24" name="Retângulo Arredondado 23"/>
          <p:cNvSpPr/>
          <p:nvPr/>
        </p:nvSpPr>
        <p:spPr>
          <a:xfrm>
            <a:off x="4796551" y="3968803"/>
            <a:ext cx="914400" cy="22444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Cambial</a:t>
            </a:r>
            <a:endParaRPr lang="pt-BR" sz="1200" dirty="0"/>
          </a:p>
        </p:txBody>
      </p:sp>
      <p:sp>
        <p:nvSpPr>
          <p:cNvPr id="25" name="Retângulo Arredondado 24"/>
          <p:cNvSpPr/>
          <p:nvPr/>
        </p:nvSpPr>
        <p:spPr>
          <a:xfrm>
            <a:off x="5781503" y="3968803"/>
            <a:ext cx="1034932" cy="22444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Embalagem</a:t>
            </a:r>
            <a:endParaRPr lang="pt-BR" sz="1200" dirty="0"/>
          </a:p>
        </p:txBody>
      </p:sp>
      <p:sp>
        <p:nvSpPr>
          <p:cNvPr id="26" name="Retângulo Arredondado 25"/>
          <p:cNvSpPr/>
          <p:nvPr/>
        </p:nvSpPr>
        <p:spPr>
          <a:xfrm>
            <a:off x="6878782" y="4151687"/>
            <a:ext cx="1051560" cy="22444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Nova </a:t>
            </a:r>
            <a:r>
              <a:rPr lang="pt-BR" sz="1200" dirty="0" err="1" smtClean="0"/>
              <a:t>Invoice</a:t>
            </a:r>
            <a:endParaRPr lang="pt-BR" sz="1200" dirty="0"/>
          </a:p>
        </p:txBody>
      </p:sp>
      <p:sp>
        <p:nvSpPr>
          <p:cNvPr id="27" name="Retângulo Arredondado 26"/>
          <p:cNvSpPr/>
          <p:nvPr/>
        </p:nvSpPr>
        <p:spPr>
          <a:xfrm>
            <a:off x="7992689" y="4151687"/>
            <a:ext cx="1051560" cy="22444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Salvar</a:t>
            </a:r>
            <a:endParaRPr lang="pt-BR" sz="1200" dirty="0"/>
          </a:p>
        </p:txBody>
      </p:sp>
      <p:sp>
        <p:nvSpPr>
          <p:cNvPr id="28" name="Retângulo Arredondado 27"/>
          <p:cNvSpPr/>
          <p:nvPr/>
        </p:nvSpPr>
        <p:spPr>
          <a:xfrm>
            <a:off x="9094126" y="4151686"/>
            <a:ext cx="1051560" cy="22444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Exportar</a:t>
            </a:r>
            <a:endParaRPr lang="pt-BR" sz="1200" dirty="0"/>
          </a:p>
        </p:txBody>
      </p:sp>
      <p:sp>
        <p:nvSpPr>
          <p:cNvPr id="29" name="Retângulo Arredondado 28"/>
          <p:cNvSpPr/>
          <p:nvPr/>
        </p:nvSpPr>
        <p:spPr>
          <a:xfrm>
            <a:off x="10208033" y="4154277"/>
            <a:ext cx="1051560" cy="22444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Sair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638096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40327" y="1288472"/>
            <a:ext cx="2801389" cy="5454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540327" y="428889"/>
            <a:ext cx="11114117" cy="859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391593" y="1353934"/>
            <a:ext cx="8312728" cy="5454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06582" y="1620982"/>
            <a:ext cx="25187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SiNCe</a:t>
            </a:r>
            <a:endParaRPr lang="pt-BR" dirty="0" smtClean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Fases do processo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hlinkClick r:id="rId2" action="ppaction://hlinksldjump"/>
              </a:rPr>
              <a:t>Pré-embarque</a:t>
            </a:r>
            <a:endParaRPr lang="pt-B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200" dirty="0" smtClean="0"/>
              <a:t>Embarque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200" dirty="0" smtClean="0"/>
              <a:t>Desembaraço</a:t>
            </a:r>
            <a:endParaRPr lang="pt-BR" sz="1200" dirty="0" smtClean="0"/>
          </a:p>
        </p:txBody>
      </p:sp>
      <p:sp>
        <p:nvSpPr>
          <p:cNvPr id="6" name="Retângulo com Único Canto Aparado 5">
            <a:hlinkClick r:id="rId3" action="ppaction://hlinksldjump"/>
          </p:cNvPr>
          <p:cNvSpPr/>
          <p:nvPr/>
        </p:nvSpPr>
        <p:spPr>
          <a:xfrm>
            <a:off x="3458095" y="1474724"/>
            <a:ext cx="1138844" cy="35407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Criar processo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7" name="Retângulo com Único Canto Aparado 6">
            <a:hlinkClick r:id="rId4" action="ppaction://hlinksldjump"/>
          </p:cNvPr>
          <p:cNvSpPr/>
          <p:nvPr/>
        </p:nvSpPr>
        <p:spPr>
          <a:xfrm>
            <a:off x="4596939" y="1474724"/>
            <a:ext cx="1138844" cy="35407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Consulta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8" name="Retângulo com Único Canto Aparado 7"/>
          <p:cNvSpPr/>
          <p:nvPr/>
        </p:nvSpPr>
        <p:spPr>
          <a:xfrm>
            <a:off x="5739938" y="1474724"/>
            <a:ext cx="1138844" cy="35407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Carga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9" name="Retângulo com Único Canto Aparado 8"/>
          <p:cNvSpPr/>
          <p:nvPr/>
        </p:nvSpPr>
        <p:spPr>
          <a:xfrm>
            <a:off x="6882937" y="1474724"/>
            <a:ext cx="1138844" cy="35407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Invoice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0" name="Retângulo com Único Canto Aparado 9"/>
          <p:cNvSpPr/>
          <p:nvPr/>
        </p:nvSpPr>
        <p:spPr>
          <a:xfrm>
            <a:off x="8021781" y="1474724"/>
            <a:ext cx="1138844" cy="354076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Processos Envolvidos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458094" y="1877636"/>
            <a:ext cx="8196350" cy="4772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5774" y="2733198"/>
            <a:ext cx="7464365" cy="306142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20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882332"/>
              </p:ext>
            </p:extLst>
          </p:nvPr>
        </p:nvGraphicFramePr>
        <p:xfrm>
          <a:off x="57339" y="443177"/>
          <a:ext cx="2261527" cy="1708021"/>
        </p:xfrm>
        <a:graphic>
          <a:graphicData uri="http://schemas.openxmlformats.org/drawingml/2006/table">
            <a:tbl>
              <a:tblPr/>
              <a:tblGrid>
                <a:gridCol w="177086">
                  <a:extLst>
                    <a:ext uri="{9D8B030D-6E8A-4147-A177-3AD203B41FA5}">
                      <a16:colId xmlns:a16="http://schemas.microsoft.com/office/drawing/2014/main" val="4121705053"/>
                    </a:ext>
                  </a:extLst>
                </a:gridCol>
                <a:gridCol w="999873">
                  <a:extLst>
                    <a:ext uri="{9D8B030D-6E8A-4147-A177-3AD203B41FA5}">
                      <a16:colId xmlns:a16="http://schemas.microsoft.com/office/drawing/2014/main" val="831796146"/>
                    </a:ext>
                  </a:extLst>
                </a:gridCol>
                <a:gridCol w="1084568">
                  <a:extLst>
                    <a:ext uri="{9D8B030D-6E8A-4147-A177-3AD203B41FA5}">
                      <a16:colId xmlns:a16="http://schemas.microsoft.com/office/drawing/2014/main" val="2970305017"/>
                    </a:ext>
                  </a:extLst>
                </a:gridCol>
              </a:tblGrid>
              <a:tr h="184021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FASES OPERAÇÃO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4418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DESCRICAO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DESCRICAO_CLIENTE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575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PRE-EMBARQUE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9546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EMBARQUE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979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TRANSITO INTERNACIONAL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6749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PRE-CHEGADA CARGA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7069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DESEMBARACO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4348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LIBERACAO CARGA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8434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ENTREGA BASE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464696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820813"/>
              </p:ext>
            </p:extLst>
          </p:nvPr>
        </p:nvGraphicFramePr>
        <p:xfrm>
          <a:off x="2564091" y="437465"/>
          <a:ext cx="1363751" cy="1814365"/>
        </p:xfrm>
        <a:graphic>
          <a:graphicData uri="http://schemas.openxmlformats.org/drawingml/2006/table">
            <a:tbl>
              <a:tblPr/>
              <a:tblGrid>
                <a:gridCol w="164447">
                  <a:extLst>
                    <a:ext uri="{9D8B030D-6E8A-4147-A177-3AD203B41FA5}">
                      <a16:colId xmlns:a16="http://schemas.microsoft.com/office/drawing/2014/main" val="4125140238"/>
                    </a:ext>
                  </a:extLst>
                </a:gridCol>
                <a:gridCol w="1199304">
                  <a:extLst>
                    <a:ext uri="{9D8B030D-6E8A-4147-A177-3AD203B41FA5}">
                      <a16:colId xmlns:a16="http://schemas.microsoft.com/office/drawing/2014/main" val="339243645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 PROCESSO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908918"/>
                  </a:ext>
                </a:extLst>
              </a:tr>
              <a:tr h="1682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DESCRICAO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798695"/>
                  </a:ext>
                </a:extLst>
              </a:tr>
              <a:tr h="1682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PRE-EMBARQUE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59097"/>
                  </a:ext>
                </a:extLst>
              </a:tr>
              <a:tr h="1682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EMBARQUE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575889"/>
                  </a:ext>
                </a:extLst>
              </a:tr>
              <a:tr h="1682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INVOICE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479832"/>
                  </a:ext>
                </a:extLst>
              </a:tr>
              <a:tr h="1682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CATALOGO PRODUTO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400069"/>
                  </a:ext>
                </a:extLst>
              </a:tr>
              <a:tr h="1682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TRANSITO INTERNACIONAL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873831"/>
                  </a:ext>
                </a:extLst>
              </a:tr>
              <a:tr h="1682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PRE-CHEGADA CARGA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077986"/>
                  </a:ext>
                </a:extLst>
              </a:tr>
              <a:tr h="1682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DESEMBARACO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652015"/>
                  </a:ext>
                </a:extLst>
              </a:tr>
              <a:tr h="1682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LIBERACAO CARGA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281460"/>
                  </a:ext>
                </a:extLst>
              </a:tr>
              <a:tr h="168292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ENTREGA BASE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247973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449375"/>
              </p:ext>
            </p:extLst>
          </p:nvPr>
        </p:nvGraphicFramePr>
        <p:xfrm>
          <a:off x="38321" y="2442141"/>
          <a:ext cx="3889521" cy="4188294"/>
        </p:xfrm>
        <a:graphic>
          <a:graphicData uri="http://schemas.openxmlformats.org/drawingml/2006/table">
            <a:tbl>
              <a:tblPr/>
              <a:tblGrid>
                <a:gridCol w="247609">
                  <a:extLst>
                    <a:ext uri="{9D8B030D-6E8A-4147-A177-3AD203B41FA5}">
                      <a16:colId xmlns:a16="http://schemas.microsoft.com/office/drawing/2014/main" val="3885571102"/>
                    </a:ext>
                  </a:extLst>
                </a:gridCol>
                <a:gridCol w="333975">
                  <a:extLst>
                    <a:ext uri="{9D8B030D-6E8A-4147-A177-3AD203B41FA5}">
                      <a16:colId xmlns:a16="http://schemas.microsoft.com/office/drawing/2014/main" val="3991729425"/>
                    </a:ext>
                  </a:extLst>
                </a:gridCol>
                <a:gridCol w="2009158">
                  <a:extLst>
                    <a:ext uri="{9D8B030D-6E8A-4147-A177-3AD203B41FA5}">
                      <a16:colId xmlns:a16="http://schemas.microsoft.com/office/drawing/2014/main" val="2565677059"/>
                    </a:ext>
                  </a:extLst>
                </a:gridCol>
                <a:gridCol w="1298779">
                  <a:extLst>
                    <a:ext uri="{9D8B030D-6E8A-4147-A177-3AD203B41FA5}">
                      <a16:colId xmlns:a16="http://schemas.microsoft.com/office/drawing/2014/main" val="3751950171"/>
                    </a:ext>
                  </a:extLst>
                </a:gridCol>
              </a:tblGrid>
              <a:tr h="11312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EVENTOS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400586"/>
                  </a:ext>
                </a:extLst>
              </a:tr>
              <a:tr h="1312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ID_FASE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DESCRICAO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DESCRIÇÃO CLIENTE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53173"/>
                  </a:ext>
                </a:extLst>
              </a:tr>
              <a:tr h="1312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Recebimento do Pedido de Compra (PO)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361030"/>
                  </a:ext>
                </a:extLst>
              </a:tr>
              <a:tr h="1312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Conferência de Documentos de Embarque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832697"/>
                  </a:ext>
                </a:extLst>
              </a:tr>
              <a:tr h="2190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 de Documentos de Instrução RFB ao Despachante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083961"/>
                  </a:ext>
                </a:extLst>
              </a:tr>
              <a:tr h="1312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Booking</a:t>
                      </a:r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 Carga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945609"/>
                  </a:ext>
                </a:extLst>
              </a:tr>
              <a:tr h="1312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Agendamento de Transporte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005916"/>
                  </a:ext>
                </a:extLst>
              </a:tr>
              <a:tr h="1312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Confirmação Green Light (GL)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505546"/>
                  </a:ext>
                </a:extLst>
              </a:tr>
              <a:tr h="1312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Preparação e Revisão do Catálogo de Produtos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837849"/>
                  </a:ext>
                </a:extLst>
              </a:tr>
              <a:tr h="1312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Registro LI/LPCO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23398"/>
                  </a:ext>
                </a:extLst>
              </a:tr>
              <a:tr h="1312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Deferimento da LI/LPCO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585591"/>
                  </a:ext>
                </a:extLst>
              </a:tr>
              <a:tr h="1312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Shipping</a:t>
                      </a:r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Instruct</a:t>
                      </a:r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711038"/>
                  </a:ext>
                </a:extLst>
              </a:tr>
              <a:tr h="1312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Emissão de Conhecimento de Embarque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830344"/>
                  </a:ext>
                </a:extLst>
              </a:tr>
              <a:tr h="1312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 de Notificação ao Destinatário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811537"/>
                  </a:ext>
                </a:extLst>
              </a:tr>
              <a:tr h="1312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Partida do Transporte (ETA - </a:t>
                      </a:r>
                      <a:r>
                        <a:rPr lang="pt-B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Estimated</a:t>
                      </a:r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Time </a:t>
                      </a:r>
                      <a:r>
                        <a:rPr lang="pt-B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Arrival</a:t>
                      </a:r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157739"/>
                  </a:ext>
                </a:extLst>
              </a:tr>
              <a:tr h="1312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Tracking</a:t>
                      </a:r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 Carga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238582"/>
                  </a:ext>
                </a:extLst>
              </a:tr>
              <a:tr h="2190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Notificação de Chegada ao Destino (ATA - </a:t>
                      </a:r>
                      <a:r>
                        <a:rPr lang="pt-B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Time </a:t>
                      </a:r>
                      <a:r>
                        <a:rPr lang="pt-B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Arrival</a:t>
                      </a:r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141672"/>
                  </a:ext>
                </a:extLst>
              </a:tr>
              <a:tr h="1312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Confecção DUIMP Despachante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727542"/>
                  </a:ext>
                </a:extLst>
              </a:tr>
              <a:tr h="2190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Conferencia dados Terminal de Carga (Mantra ou </a:t>
                      </a:r>
                      <a:r>
                        <a:rPr lang="pt-B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Siscarga</a:t>
                      </a:r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296911"/>
                  </a:ext>
                </a:extLst>
              </a:tr>
              <a:tr h="1312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Registro LI/LPCO Pós-Embarque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080498"/>
                  </a:ext>
                </a:extLst>
              </a:tr>
              <a:tr h="1312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Deferimento da LI/LPCO Pós-Embarque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499087"/>
                  </a:ext>
                </a:extLst>
              </a:tr>
              <a:tr h="1312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 de Solicitação de Numerário pelo Despachante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847088"/>
                  </a:ext>
                </a:extLst>
              </a:tr>
              <a:tr h="1312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Registro DI/DUIMP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536373"/>
                  </a:ext>
                </a:extLst>
              </a:tr>
              <a:tr h="1312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Cálculo ICMS ou Diferimento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600843"/>
                  </a:ext>
                </a:extLst>
              </a:tr>
              <a:tr h="1312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Desembaraço DI/DUIMP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723886"/>
                  </a:ext>
                </a:extLst>
              </a:tr>
              <a:tr h="1312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Parametrização/Inspeção Aduaneira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879902"/>
                  </a:ext>
                </a:extLst>
              </a:tr>
              <a:tr h="1312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Emissão de Nota Fiscal de Entrada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392004"/>
                  </a:ext>
                </a:extLst>
              </a:tr>
              <a:tr h="1312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Liberação da Carga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140140"/>
                  </a:ext>
                </a:extLst>
              </a:tr>
              <a:tr h="1312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Retirada Mercadorias Terminal Carga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581637"/>
                  </a:ext>
                </a:extLst>
              </a:tr>
              <a:tr h="1312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Recebimento Carga pela Base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480016"/>
                  </a:ext>
                </a:extLst>
              </a:tr>
            </a:tbl>
          </a:graphicData>
        </a:graphic>
      </p:graphicFrame>
      <p:graphicFrame>
        <p:nvGraphicFramePr>
          <p:cNvPr id="32" name="Tabe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082847"/>
              </p:ext>
            </p:extLst>
          </p:nvPr>
        </p:nvGraphicFramePr>
        <p:xfrm>
          <a:off x="4740488" y="3271408"/>
          <a:ext cx="2155535" cy="984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142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784393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FASES_OPERACAO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17629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DESCRICAO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VARCHAR2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DESCRICAO_CLIENTE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VARCHAR2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489788"/>
                  </a:ext>
                </a:extLst>
              </a:tr>
            </a:tbl>
          </a:graphicData>
        </a:graphic>
      </p:graphicFrame>
      <p:graphicFrame>
        <p:nvGraphicFramePr>
          <p:cNvPr id="33" name="Tabe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29686"/>
              </p:ext>
            </p:extLst>
          </p:nvPr>
        </p:nvGraphicFramePr>
        <p:xfrm>
          <a:off x="4740489" y="1929368"/>
          <a:ext cx="2155535" cy="1263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142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784393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ATOR_FASE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17629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ID_ATOR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ID_PAPEL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489788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ID_FASE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300883"/>
                  </a:ext>
                </a:extLst>
              </a:tr>
            </a:tbl>
          </a:graphicData>
        </a:graphic>
      </p:graphicFrame>
      <p:graphicFrame>
        <p:nvGraphicFramePr>
          <p:cNvPr id="34" name="Tabela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141630"/>
              </p:ext>
            </p:extLst>
          </p:nvPr>
        </p:nvGraphicFramePr>
        <p:xfrm>
          <a:off x="4722705" y="382224"/>
          <a:ext cx="2173318" cy="705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454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790864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PAPEIS_ATOR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17629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DESCRICAO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</a:tbl>
          </a:graphicData>
        </a:graphic>
      </p:graphicFrame>
      <p:graphicFrame>
        <p:nvGraphicFramePr>
          <p:cNvPr id="35" name="Tabela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9013"/>
              </p:ext>
            </p:extLst>
          </p:nvPr>
        </p:nvGraphicFramePr>
        <p:xfrm>
          <a:off x="4735474" y="1151639"/>
          <a:ext cx="2160549" cy="705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332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786217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ATORES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17629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DESCRICAO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</a:tbl>
          </a:graphicData>
        </a:graphic>
      </p:graphicFrame>
      <p:graphicFrame>
        <p:nvGraphicFramePr>
          <p:cNvPr id="36" name="Tabe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3606"/>
              </p:ext>
            </p:extLst>
          </p:nvPr>
        </p:nvGraphicFramePr>
        <p:xfrm>
          <a:off x="7450968" y="382224"/>
          <a:ext cx="1902868" cy="984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34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739834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193624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TIPOS PROCESSO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17629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DESCRICAO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VARCHAR2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DESCRICAO_CLIENTE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489788"/>
                  </a:ext>
                </a:extLst>
              </a:tr>
            </a:tbl>
          </a:graphicData>
        </a:graphic>
      </p:graphicFrame>
      <p:graphicFrame>
        <p:nvGraphicFramePr>
          <p:cNvPr id="37" name="Tabe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558156"/>
              </p:ext>
            </p:extLst>
          </p:nvPr>
        </p:nvGraphicFramePr>
        <p:xfrm>
          <a:off x="9960261" y="382224"/>
          <a:ext cx="1444801" cy="1405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243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644558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213683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PROCESSO-CAPA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213683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44413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ID_TIPO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  <a:tr h="244413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CAMPO-1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489788"/>
                  </a:ext>
                </a:extLst>
              </a:tr>
              <a:tr h="244413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CAMPO-2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824589"/>
                  </a:ext>
                </a:extLst>
              </a:tr>
              <a:tr h="244413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CAMPO-N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796825"/>
                  </a:ext>
                </a:extLst>
              </a:tr>
            </a:tbl>
          </a:graphicData>
        </a:graphic>
      </p:graphicFrame>
      <p:graphicFrame>
        <p:nvGraphicFramePr>
          <p:cNvPr id="38" name="Tabela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367050"/>
              </p:ext>
            </p:extLst>
          </p:nvPr>
        </p:nvGraphicFramePr>
        <p:xfrm>
          <a:off x="9960262" y="1925699"/>
          <a:ext cx="1444801" cy="142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83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217395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PROCESSO-LINHA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217395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ID_PROCESSO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CAMPO-1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489788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CAMPO-2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824589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CAMPO-N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342465"/>
                  </a:ext>
                </a:extLst>
              </a:tr>
            </a:tbl>
          </a:graphicData>
        </a:graphic>
      </p:graphicFrame>
      <p:graphicFrame>
        <p:nvGraphicFramePr>
          <p:cNvPr id="40" name="Tabe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799865"/>
              </p:ext>
            </p:extLst>
          </p:nvPr>
        </p:nvGraphicFramePr>
        <p:xfrm>
          <a:off x="7257352" y="4950859"/>
          <a:ext cx="2158303" cy="1425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872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993431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154188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RELACIONAMENTO_EVENTOS(KPI)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217395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NOME_KPI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VARCHAR2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NOME-KPI_CLIENTE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VARCHAR2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489788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ID_EVENTO-1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824589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ID_EVENTO-2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342465"/>
                  </a:ext>
                </a:extLst>
              </a:tr>
            </a:tbl>
          </a:graphicData>
        </a:graphic>
      </p:graphicFrame>
      <p:graphicFrame>
        <p:nvGraphicFramePr>
          <p:cNvPr id="42" name="Tabela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319044"/>
              </p:ext>
            </p:extLst>
          </p:nvPr>
        </p:nvGraphicFramePr>
        <p:xfrm>
          <a:off x="7363461" y="2197442"/>
          <a:ext cx="2210544" cy="1821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086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859458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193624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EVENTOS_PROCESSO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17629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ID_EVENTO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ID_PROCESSO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691032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ID_FASE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755829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DATA_EVENTO_PREVISTO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DATE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672472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DATA_EVENTO_REALIZADO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DATE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793215"/>
                  </a:ext>
                </a:extLst>
              </a:tr>
            </a:tbl>
          </a:graphicData>
        </a:graphic>
      </p:graphicFrame>
      <p:graphicFrame>
        <p:nvGraphicFramePr>
          <p:cNvPr id="44" name="Tabe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759032"/>
              </p:ext>
            </p:extLst>
          </p:nvPr>
        </p:nvGraphicFramePr>
        <p:xfrm>
          <a:off x="9843883" y="3614542"/>
          <a:ext cx="2184635" cy="3003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084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1005551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METRICAS_KPI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217395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ID_KPI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MODAL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489788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REGIME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824589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ICOTERM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342465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NCM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69007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CANAL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VARCHAR2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673769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PAIS DE ORIGEM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734961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TIPO_MATERIAL, ETC...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...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503199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META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067869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INTERVALOS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VARCHAR2 (Ex:0,5,10)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778098"/>
                  </a:ext>
                </a:extLst>
              </a:tr>
            </a:tbl>
          </a:graphicData>
        </a:graphic>
      </p:graphicFrame>
      <p:sp>
        <p:nvSpPr>
          <p:cNvPr id="45" name="Elipse 44"/>
          <p:cNvSpPr/>
          <p:nvPr/>
        </p:nvSpPr>
        <p:spPr>
          <a:xfrm flipH="1" flipV="1">
            <a:off x="4635196" y="2443941"/>
            <a:ext cx="102524" cy="942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 flipH="1" flipV="1">
            <a:off x="4583934" y="1430922"/>
            <a:ext cx="102524" cy="942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Angulado 46"/>
          <p:cNvCxnSpPr>
            <a:stCxn id="45" idx="6"/>
            <a:endCxn id="46" idx="6"/>
          </p:cNvCxnSpPr>
          <p:nvPr/>
        </p:nvCxnSpPr>
        <p:spPr>
          <a:xfrm rot="10800000">
            <a:off x="4583934" y="1478028"/>
            <a:ext cx="51262" cy="1013019"/>
          </a:xfrm>
          <a:prstGeom prst="bentConnector3">
            <a:avLst>
              <a:gd name="adj1" fmla="val 27027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/>
          <p:cNvSpPr/>
          <p:nvPr/>
        </p:nvSpPr>
        <p:spPr>
          <a:xfrm flipH="1" flipV="1">
            <a:off x="4635196" y="2729263"/>
            <a:ext cx="102524" cy="9421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 flipH="1" flipV="1">
            <a:off x="4583934" y="660990"/>
            <a:ext cx="102524" cy="9421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2" name="Conector Angulado 51"/>
          <p:cNvCxnSpPr>
            <a:stCxn id="50" idx="6"/>
            <a:endCxn id="51" idx="6"/>
          </p:cNvCxnSpPr>
          <p:nvPr/>
        </p:nvCxnSpPr>
        <p:spPr>
          <a:xfrm rot="10800000">
            <a:off x="4583934" y="708096"/>
            <a:ext cx="51262" cy="2068273"/>
          </a:xfrm>
          <a:prstGeom prst="bentConnector3">
            <a:avLst>
              <a:gd name="adj1" fmla="val 545944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e 57"/>
          <p:cNvSpPr/>
          <p:nvPr/>
        </p:nvSpPr>
        <p:spPr>
          <a:xfrm flipH="1" flipV="1">
            <a:off x="4635196" y="3497308"/>
            <a:ext cx="102524" cy="9421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59" name="Elipse 58"/>
          <p:cNvSpPr/>
          <p:nvPr/>
        </p:nvSpPr>
        <p:spPr>
          <a:xfrm flipH="1" flipV="1">
            <a:off x="4637966" y="2976377"/>
            <a:ext cx="102524" cy="9421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0" name="Conector Angulado 59"/>
          <p:cNvCxnSpPr>
            <a:stCxn id="58" idx="6"/>
            <a:endCxn id="59" idx="6"/>
          </p:cNvCxnSpPr>
          <p:nvPr/>
        </p:nvCxnSpPr>
        <p:spPr>
          <a:xfrm rot="10800000" flipH="1">
            <a:off x="4635196" y="3023483"/>
            <a:ext cx="2770" cy="520931"/>
          </a:xfrm>
          <a:prstGeom prst="bentConnector3">
            <a:avLst>
              <a:gd name="adj1" fmla="val -8252708"/>
            </a:avLst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ipse 64"/>
          <p:cNvSpPr/>
          <p:nvPr/>
        </p:nvSpPr>
        <p:spPr>
          <a:xfrm flipH="1" flipV="1">
            <a:off x="7294488" y="3283421"/>
            <a:ext cx="102524" cy="9421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 flipH="1" flipV="1">
            <a:off x="6843987" y="3542423"/>
            <a:ext cx="102524" cy="9421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7" name="Conector Angulado 66"/>
          <p:cNvCxnSpPr>
            <a:stCxn id="66" idx="2"/>
            <a:endCxn id="65" idx="6"/>
          </p:cNvCxnSpPr>
          <p:nvPr/>
        </p:nvCxnSpPr>
        <p:spPr>
          <a:xfrm flipV="1">
            <a:off x="6946511" y="3330526"/>
            <a:ext cx="347977" cy="259002"/>
          </a:xfrm>
          <a:prstGeom prst="bentConnector3">
            <a:avLst>
              <a:gd name="adj1" fmla="val 50000"/>
            </a:avLst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ipse 72"/>
          <p:cNvSpPr/>
          <p:nvPr/>
        </p:nvSpPr>
        <p:spPr>
          <a:xfrm flipH="1" flipV="1">
            <a:off x="9540454" y="2976377"/>
            <a:ext cx="102524" cy="9421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/>
          <p:cNvSpPr/>
          <p:nvPr/>
        </p:nvSpPr>
        <p:spPr>
          <a:xfrm flipH="1" flipV="1">
            <a:off x="9857737" y="672075"/>
            <a:ext cx="102524" cy="9421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5" name="Conector Angulado 74"/>
          <p:cNvCxnSpPr>
            <a:stCxn id="73" idx="2"/>
            <a:endCxn id="74" idx="6"/>
          </p:cNvCxnSpPr>
          <p:nvPr/>
        </p:nvCxnSpPr>
        <p:spPr>
          <a:xfrm flipV="1">
            <a:off x="9642978" y="719180"/>
            <a:ext cx="214759" cy="2304302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/>
          <p:cNvSpPr/>
          <p:nvPr/>
        </p:nvSpPr>
        <p:spPr>
          <a:xfrm flipH="1" flipV="1">
            <a:off x="9859981" y="882073"/>
            <a:ext cx="102524" cy="9421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 flipH="1" flipV="1">
            <a:off x="9230960" y="667836"/>
            <a:ext cx="102524" cy="9421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0" name="Conector Angulado 79"/>
          <p:cNvCxnSpPr>
            <a:stCxn id="79" idx="3"/>
            <a:endCxn id="78" idx="6"/>
          </p:cNvCxnSpPr>
          <p:nvPr/>
        </p:nvCxnSpPr>
        <p:spPr>
          <a:xfrm rot="16200000" flipH="1">
            <a:off x="9465452" y="534650"/>
            <a:ext cx="247545" cy="541511"/>
          </a:xfrm>
          <a:prstGeom prst="bentConnector4">
            <a:avLst>
              <a:gd name="adj1" fmla="val 11753"/>
              <a:gd name="adj2" fmla="val 51386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ipse 84"/>
          <p:cNvSpPr/>
          <p:nvPr/>
        </p:nvSpPr>
        <p:spPr>
          <a:xfrm flipH="1" flipV="1">
            <a:off x="11405064" y="2429258"/>
            <a:ext cx="102524" cy="9421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Elipse 85"/>
          <p:cNvSpPr/>
          <p:nvPr/>
        </p:nvSpPr>
        <p:spPr>
          <a:xfrm flipH="1" flipV="1">
            <a:off x="11402818" y="667726"/>
            <a:ext cx="102524" cy="94211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7" name="Conector Angulado 86"/>
          <p:cNvCxnSpPr>
            <a:stCxn id="85" idx="2"/>
            <a:endCxn id="86" idx="2"/>
          </p:cNvCxnSpPr>
          <p:nvPr/>
        </p:nvCxnSpPr>
        <p:spPr>
          <a:xfrm flipH="1" flipV="1">
            <a:off x="11505342" y="714831"/>
            <a:ext cx="2246" cy="1761532"/>
          </a:xfrm>
          <a:prstGeom prst="bentConnector3">
            <a:avLst>
              <a:gd name="adj1" fmla="val -10178094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Tabela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94655"/>
              </p:ext>
            </p:extLst>
          </p:nvPr>
        </p:nvGraphicFramePr>
        <p:xfrm>
          <a:off x="4739714" y="4385699"/>
          <a:ext cx="2155535" cy="1542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142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784393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EVENTOS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17629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ID_FASE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DESCRICAO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VARCHAR2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489788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DESCRICAO_CLIENTE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VARCHAR2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598152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TIPO_EVENTO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VARCHAR2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57598"/>
                  </a:ext>
                </a:extLst>
              </a:tr>
            </a:tbl>
          </a:graphicData>
        </a:graphic>
      </p:graphicFrame>
      <p:sp>
        <p:nvSpPr>
          <p:cNvPr id="94" name="Elipse 93"/>
          <p:cNvSpPr/>
          <p:nvPr/>
        </p:nvSpPr>
        <p:spPr>
          <a:xfrm flipH="1" flipV="1">
            <a:off x="7280076" y="2693326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Elipse 94"/>
          <p:cNvSpPr/>
          <p:nvPr/>
        </p:nvSpPr>
        <p:spPr>
          <a:xfrm flipH="1" flipV="1">
            <a:off x="6874679" y="4654803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6" name="Conector Angulado 95"/>
          <p:cNvCxnSpPr>
            <a:stCxn id="95" idx="2"/>
            <a:endCxn id="94" idx="6"/>
          </p:cNvCxnSpPr>
          <p:nvPr/>
        </p:nvCxnSpPr>
        <p:spPr>
          <a:xfrm flipV="1">
            <a:off x="6977203" y="2740431"/>
            <a:ext cx="302873" cy="19614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ipse 99"/>
          <p:cNvSpPr/>
          <p:nvPr/>
        </p:nvSpPr>
        <p:spPr>
          <a:xfrm flipH="1" flipV="1">
            <a:off x="7167830" y="5969028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00"/>
          <p:cNvSpPr/>
          <p:nvPr/>
        </p:nvSpPr>
        <p:spPr>
          <a:xfrm flipH="1" flipV="1">
            <a:off x="7165468" y="6217979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2" name="Conector Angulado 101"/>
          <p:cNvCxnSpPr>
            <a:stCxn id="101" idx="6"/>
            <a:endCxn id="103" idx="6"/>
          </p:cNvCxnSpPr>
          <p:nvPr/>
        </p:nvCxnSpPr>
        <p:spPr>
          <a:xfrm rot="10800000">
            <a:off x="4624962" y="4785036"/>
            <a:ext cx="2540506" cy="1480048"/>
          </a:xfrm>
          <a:prstGeom prst="bentConnector3">
            <a:avLst>
              <a:gd name="adj1" fmla="val 10899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Elipse 102"/>
          <p:cNvSpPr/>
          <p:nvPr/>
        </p:nvSpPr>
        <p:spPr>
          <a:xfrm flipH="1" flipV="1">
            <a:off x="4624962" y="4737931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4" name="Conector Angulado 103"/>
          <p:cNvCxnSpPr>
            <a:stCxn id="100" idx="6"/>
            <a:endCxn id="103" idx="0"/>
          </p:cNvCxnSpPr>
          <p:nvPr/>
        </p:nvCxnSpPr>
        <p:spPr>
          <a:xfrm rot="10800000">
            <a:off x="4676224" y="4832143"/>
            <a:ext cx="2491606" cy="118399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Elipse 109"/>
          <p:cNvSpPr/>
          <p:nvPr/>
        </p:nvSpPr>
        <p:spPr>
          <a:xfrm flipH="1" flipV="1">
            <a:off x="9755213" y="4123467"/>
            <a:ext cx="102524" cy="94211"/>
          </a:xfrm>
          <a:prstGeom prst="ellipse">
            <a:avLst/>
          </a:prstGeom>
          <a:solidFill>
            <a:srgbClr val="A0FA62"/>
          </a:solidFill>
          <a:ln>
            <a:solidFill>
              <a:srgbClr val="7AF8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Elipse 110"/>
          <p:cNvSpPr/>
          <p:nvPr/>
        </p:nvSpPr>
        <p:spPr>
          <a:xfrm flipH="1" flipV="1">
            <a:off x="9401801" y="5288364"/>
            <a:ext cx="102524" cy="94211"/>
          </a:xfrm>
          <a:prstGeom prst="ellipse">
            <a:avLst/>
          </a:prstGeom>
          <a:solidFill>
            <a:srgbClr val="A0FA62"/>
          </a:solidFill>
          <a:ln>
            <a:solidFill>
              <a:srgbClr val="A0FA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2" name="Conector Angulado 111"/>
          <p:cNvCxnSpPr>
            <a:stCxn id="111" idx="2"/>
            <a:endCxn id="110" idx="6"/>
          </p:cNvCxnSpPr>
          <p:nvPr/>
        </p:nvCxnSpPr>
        <p:spPr>
          <a:xfrm flipV="1">
            <a:off x="9504325" y="4170572"/>
            <a:ext cx="250888" cy="1164897"/>
          </a:xfrm>
          <a:prstGeom prst="bentConnector3">
            <a:avLst>
              <a:gd name="adj1" fmla="val 50000"/>
            </a:avLst>
          </a:prstGeom>
          <a:ln w="12700">
            <a:solidFill>
              <a:srgbClr val="7AF8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ixaDeTexto 116"/>
          <p:cNvSpPr txBox="1"/>
          <p:nvPr/>
        </p:nvSpPr>
        <p:spPr>
          <a:xfrm>
            <a:off x="750964" y="68133"/>
            <a:ext cx="251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EXEMPLO COM DADOS</a:t>
            </a:r>
            <a:endParaRPr lang="pt-BR" dirty="0"/>
          </a:p>
        </p:txBody>
      </p:sp>
      <p:sp>
        <p:nvSpPr>
          <p:cNvPr id="118" name="CaixaDeTexto 117"/>
          <p:cNvSpPr txBox="1"/>
          <p:nvPr/>
        </p:nvSpPr>
        <p:spPr>
          <a:xfrm>
            <a:off x="5872688" y="-29709"/>
            <a:ext cx="489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DIAGRAMA DE ENTIDADES E RELACIONAMENTOS</a:t>
            </a:r>
            <a:endParaRPr lang="pt-BR" dirty="0"/>
          </a:p>
        </p:txBody>
      </p:sp>
      <p:sp>
        <p:nvSpPr>
          <p:cNvPr id="119" name="Retângulo 118"/>
          <p:cNvSpPr/>
          <p:nvPr/>
        </p:nvSpPr>
        <p:spPr>
          <a:xfrm>
            <a:off x="4073236" y="274320"/>
            <a:ext cx="8055033" cy="64673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 flipH="1" flipV="1">
            <a:off x="4626974" y="4626158"/>
            <a:ext cx="102524" cy="9421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7" name="Conector Angulado 56"/>
          <p:cNvCxnSpPr>
            <a:stCxn id="56" idx="6"/>
            <a:endCxn id="58" idx="6"/>
          </p:cNvCxnSpPr>
          <p:nvPr/>
        </p:nvCxnSpPr>
        <p:spPr>
          <a:xfrm rot="10800000" flipH="1">
            <a:off x="4626974" y="3544413"/>
            <a:ext cx="8222" cy="1128850"/>
          </a:xfrm>
          <a:prstGeom prst="bentConnector3">
            <a:avLst>
              <a:gd name="adj1" fmla="val -2780345"/>
            </a:avLst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7363461" y="1879839"/>
            <a:ext cx="2174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GRADE DE WORFLOW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4881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201791"/>
              </p:ext>
            </p:extLst>
          </p:nvPr>
        </p:nvGraphicFramePr>
        <p:xfrm>
          <a:off x="455786" y="2919549"/>
          <a:ext cx="2155535" cy="9845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142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784393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FASES_OPERACAO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17629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DESCRICAO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VARCHAR2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DESCRICAO_CLIENTE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VARCHAR2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489788"/>
                  </a:ext>
                </a:extLst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559651"/>
              </p:ext>
            </p:extLst>
          </p:nvPr>
        </p:nvGraphicFramePr>
        <p:xfrm>
          <a:off x="442852" y="1605102"/>
          <a:ext cx="2155535" cy="12634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142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784393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ATOR_FASE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17629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ID_ATOR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ID_PAPEL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489788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ID_FASE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300883"/>
                  </a:ext>
                </a:extLst>
              </a:tr>
            </a:tbl>
          </a:graphicData>
        </a:graphic>
      </p:graphicFrame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300437"/>
              </p:ext>
            </p:extLst>
          </p:nvPr>
        </p:nvGraphicFramePr>
        <p:xfrm>
          <a:off x="433961" y="69777"/>
          <a:ext cx="2173318" cy="7056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82454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790864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PAPEIS_ATOR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17629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DESCRICAO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496350"/>
              </p:ext>
            </p:extLst>
          </p:nvPr>
        </p:nvGraphicFramePr>
        <p:xfrm>
          <a:off x="433961" y="839463"/>
          <a:ext cx="2160549" cy="7056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4332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786217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ATORES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17629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DESCRICAO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609915"/>
              </p:ext>
            </p:extLst>
          </p:nvPr>
        </p:nvGraphicFramePr>
        <p:xfrm>
          <a:off x="5587021" y="108810"/>
          <a:ext cx="1902868" cy="984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34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739834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193624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TIPOS PROCESSO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17629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DESCRICAO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VARCHAR2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DESCRICAO_CLIENTE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489788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530913"/>
              </p:ext>
            </p:extLst>
          </p:nvPr>
        </p:nvGraphicFramePr>
        <p:xfrm>
          <a:off x="7874286" y="115524"/>
          <a:ext cx="1444801" cy="671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243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644558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213683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PROCESSO-CAPA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213683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44413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ID_TIPO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776572"/>
              </p:ext>
            </p:extLst>
          </p:nvPr>
        </p:nvGraphicFramePr>
        <p:xfrm>
          <a:off x="7874287" y="916049"/>
          <a:ext cx="1444801" cy="683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83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217395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PROCESSO-LINHA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217395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ID_PROCESSO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495269"/>
              </p:ext>
            </p:extLst>
          </p:nvPr>
        </p:nvGraphicFramePr>
        <p:xfrm>
          <a:off x="3056970" y="3774782"/>
          <a:ext cx="2158303" cy="14253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4872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993431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154188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RELACIONAMENTO_EVENTOS(KPI)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217395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NOME_KPI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VARCHAR2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NOME-KPI_CLIENTE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VARCHAR2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489788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ID_EVENTO-1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824589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ID_EVENTO-2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342465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110499"/>
              </p:ext>
            </p:extLst>
          </p:nvPr>
        </p:nvGraphicFramePr>
        <p:xfrm>
          <a:off x="3049069" y="1773639"/>
          <a:ext cx="2147313" cy="18776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12439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834874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193624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EVENTOS_FASE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17629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ID_EVENTO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ID_PROCESSO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691032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ID_FASE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755829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DATA_EVENTO_PREVISTO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DATE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672472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DATA_EVENTO_REALIZADO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DATE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793215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295320"/>
              </p:ext>
            </p:extLst>
          </p:nvPr>
        </p:nvGraphicFramePr>
        <p:xfrm>
          <a:off x="447188" y="3964986"/>
          <a:ext cx="2160092" cy="28714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03826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1056266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197360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METRICAS_KPI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1973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21774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ID_KPI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  <a:tr h="221774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MODAL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489788"/>
                  </a:ext>
                </a:extLst>
              </a:tr>
              <a:tr h="221774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REGIME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824589"/>
                  </a:ext>
                </a:extLst>
              </a:tr>
              <a:tr h="221774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ICOTERM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342465"/>
                  </a:ext>
                </a:extLst>
              </a:tr>
              <a:tr h="221774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NCM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69007"/>
                  </a:ext>
                </a:extLst>
              </a:tr>
              <a:tr h="221774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CANAL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VARCHAR2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673769"/>
                  </a:ext>
                </a:extLst>
              </a:tr>
              <a:tr h="221774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PAIS DE ORIGEM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734961"/>
                  </a:ext>
                </a:extLst>
              </a:tr>
              <a:tr h="299028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TIPO_MATERIAL, ETC...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...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503199"/>
                  </a:ext>
                </a:extLst>
              </a:tr>
              <a:tr h="221774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META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067869"/>
                  </a:ext>
                </a:extLst>
              </a:tr>
              <a:tr h="299028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INTERVALOS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VARCHAR2 (Ex:0,5,10)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778098"/>
                  </a:ext>
                </a:extLst>
              </a:tr>
            </a:tbl>
          </a:graphicData>
        </a:graphic>
      </p:graphicFrame>
      <p:sp>
        <p:nvSpPr>
          <p:cNvPr id="12" name="Elipse 11"/>
          <p:cNvSpPr/>
          <p:nvPr/>
        </p:nvSpPr>
        <p:spPr>
          <a:xfrm flipH="1" flipV="1">
            <a:off x="338084" y="2137847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 flipH="1" flipV="1">
            <a:off x="332278" y="1145170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Angulado 13"/>
          <p:cNvCxnSpPr>
            <a:stCxn id="12" idx="6"/>
            <a:endCxn id="13" idx="6"/>
          </p:cNvCxnSpPr>
          <p:nvPr/>
        </p:nvCxnSpPr>
        <p:spPr>
          <a:xfrm rot="10800000">
            <a:off x="332278" y="1192276"/>
            <a:ext cx="5806" cy="992677"/>
          </a:xfrm>
          <a:prstGeom prst="bentConnector3">
            <a:avLst>
              <a:gd name="adj1" fmla="val 403730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 flipH="1" flipV="1">
            <a:off x="353262" y="2387839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 flipH="1" flipV="1">
            <a:off x="363649" y="344941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Angulado 16"/>
          <p:cNvCxnSpPr>
            <a:stCxn id="15" idx="6"/>
            <a:endCxn id="16" idx="6"/>
          </p:cNvCxnSpPr>
          <p:nvPr/>
        </p:nvCxnSpPr>
        <p:spPr>
          <a:xfrm rot="10800000" flipH="1">
            <a:off x="353261" y="392046"/>
            <a:ext cx="10387" cy="2042898"/>
          </a:xfrm>
          <a:prstGeom prst="bentConnector3">
            <a:avLst>
              <a:gd name="adj1" fmla="val -12838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 flipH="1" flipV="1">
            <a:off x="346795" y="2679444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Angulado 19"/>
          <p:cNvCxnSpPr>
            <a:stCxn id="69" idx="6"/>
            <a:endCxn id="19" idx="6"/>
          </p:cNvCxnSpPr>
          <p:nvPr/>
        </p:nvCxnSpPr>
        <p:spPr>
          <a:xfrm rot="10800000" flipH="1">
            <a:off x="340021" y="2726550"/>
            <a:ext cx="6774" cy="448457"/>
          </a:xfrm>
          <a:prstGeom prst="bentConnector3">
            <a:avLst>
              <a:gd name="adj1" fmla="val -337466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 flipH="1" flipV="1">
            <a:off x="7771762" y="405375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Angulado 25"/>
          <p:cNvCxnSpPr>
            <a:stCxn id="139" idx="2"/>
            <a:endCxn id="25" idx="6"/>
          </p:cNvCxnSpPr>
          <p:nvPr/>
        </p:nvCxnSpPr>
        <p:spPr>
          <a:xfrm flipV="1">
            <a:off x="7629269" y="452480"/>
            <a:ext cx="142493" cy="14261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 flipH="1" flipV="1">
            <a:off x="7774006" y="615373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Angulado 28"/>
          <p:cNvCxnSpPr>
            <a:stCxn id="135" idx="2"/>
            <a:endCxn id="27" idx="6"/>
          </p:cNvCxnSpPr>
          <p:nvPr/>
        </p:nvCxnSpPr>
        <p:spPr>
          <a:xfrm>
            <a:off x="7596487" y="443110"/>
            <a:ext cx="177519" cy="219368"/>
          </a:xfrm>
          <a:prstGeom prst="bentConnector3">
            <a:avLst>
              <a:gd name="adj1" fmla="val 2317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 flipH="1" flipV="1">
            <a:off x="9319089" y="1419608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 flipH="1" flipV="1">
            <a:off x="9316843" y="401026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Angulado 31"/>
          <p:cNvCxnSpPr>
            <a:stCxn id="30" idx="2"/>
            <a:endCxn id="31" idx="2"/>
          </p:cNvCxnSpPr>
          <p:nvPr/>
        </p:nvCxnSpPr>
        <p:spPr>
          <a:xfrm flipH="1" flipV="1">
            <a:off x="9419367" y="448131"/>
            <a:ext cx="2246" cy="1018582"/>
          </a:xfrm>
          <a:prstGeom prst="bentConnector3">
            <a:avLst>
              <a:gd name="adj1" fmla="val -1017809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e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300782"/>
              </p:ext>
            </p:extLst>
          </p:nvPr>
        </p:nvGraphicFramePr>
        <p:xfrm>
          <a:off x="3039316" y="110889"/>
          <a:ext cx="2155535" cy="15423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142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784393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EVENTOS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17629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ID_FASE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DESCRICAO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VARCHAR2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489788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DESCRICAO_CLIENTE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VARCHAR2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598152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TIPO_EVENTO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VARCHAR2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57598"/>
                  </a:ext>
                </a:extLst>
              </a:tr>
            </a:tbl>
          </a:graphicData>
        </a:graphic>
      </p:graphicFrame>
      <p:sp>
        <p:nvSpPr>
          <p:cNvPr id="69" name="Elipse 68"/>
          <p:cNvSpPr/>
          <p:nvPr/>
        </p:nvSpPr>
        <p:spPr>
          <a:xfrm flipH="1" flipV="1">
            <a:off x="340021" y="3127901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Elipse 86"/>
          <p:cNvSpPr/>
          <p:nvPr/>
        </p:nvSpPr>
        <p:spPr>
          <a:xfrm flipH="1" flipV="1">
            <a:off x="5213832" y="5023081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/>
          <p:cNvSpPr/>
          <p:nvPr/>
        </p:nvSpPr>
        <p:spPr>
          <a:xfrm flipH="1" flipV="1">
            <a:off x="5206082" y="4782996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00"/>
          <p:cNvSpPr/>
          <p:nvPr/>
        </p:nvSpPr>
        <p:spPr>
          <a:xfrm flipH="1" flipV="1">
            <a:off x="2935551" y="323381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2" name="Conector Angulado 101"/>
          <p:cNvCxnSpPr>
            <a:stCxn id="105" idx="6"/>
            <a:endCxn id="101" idx="4"/>
          </p:cNvCxnSpPr>
          <p:nvPr/>
        </p:nvCxnSpPr>
        <p:spPr>
          <a:xfrm rot="10800000" flipH="1">
            <a:off x="2932133" y="323381"/>
            <a:ext cx="54680" cy="2019824"/>
          </a:xfrm>
          <a:prstGeom prst="bentConnector4">
            <a:avLst>
              <a:gd name="adj1" fmla="val -418069"/>
              <a:gd name="adj2" fmla="val 11131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Elipse 104"/>
          <p:cNvSpPr/>
          <p:nvPr/>
        </p:nvSpPr>
        <p:spPr>
          <a:xfrm flipH="1" flipV="1">
            <a:off x="2932133" y="2296100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8" name="Conector Angulado 107"/>
          <p:cNvCxnSpPr>
            <a:stCxn id="87" idx="2"/>
            <a:endCxn id="217" idx="2"/>
          </p:cNvCxnSpPr>
          <p:nvPr/>
        </p:nvCxnSpPr>
        <p:spPr>
          <a:xfrm flipH="1" flipV="1">
            <a:off x="5285975" y="437161"/>
            <a:ext cx="30381" cy="4633025"/>
          </a:xfrm>
          <a:prstGeom prst="bentConnector3">
            <a:avLst>
              <a:gd name="adj1" fmla="val -34487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Angulado 111"/>
          <p:cNvCxnSpPr>
            <a:stCxn id="96" idx="2"/>
            <a:endCxn id="217" idx="2"/>
          </p:cNvCxnSpPr>
          <p:nvPr/>
        </p:nvCxnSpPr>
        <p:spPr>
          <a:xfrm flipH="1" flipV="1">
            <a:off x="5285975" y="437161"/>
            <a:ext cx="22631" cy="4392940"/>
          </a:xfrm>
          <a:prstGeom prst="bentConnector3">
            <a:avLst>
              <a:gd name="adj1" fmla="val -10101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ipse 130"/>
          <p:cNvSpPr/>
          <p:nvPr/>
        </p:nvSpPr>
        <p:spPr>
          <a:xfrm flipH="1" flipV="1">
            <a:off x="2582968" y="3182674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Elipse 131"/>
          <p:cNvSpPr/>
          <p:nvPr/>
        </p:nvSpPr>
        <p:spPr>
          <a:xfrm flipH="1" flipV="1">
            <a:off x="2974765" y="2852425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4" name="Conector Angulado 133"/>
          <p:cNvCxnSpPr>
            <a:stCxn id="131" idx="2"/>
            <a:endCxn id="132" idx="6"/>
          </p:cNvCxnSpPr>
          <p:nvPr/>
        </p:nvCxnSpPr>
        <p:spPr>
          <a:xfrm flipV="1">
            <a:off x="2685492" y="2899530"/>
            <a:ext cx="289273" cy="3302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Elipse 134"/>
          <p:cNvSpPr/>
          <p:nvPr/>
        </p:nvSpPr>
        <p:spPr>
          <a:xfrm flipH="1" flipV="1">
            <a:off x="7493963" y="396005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37" name="Tabela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120754"/>
              </p:ext>
            </p:extLst>
          </p:nvPr>
        </p:nvGraphicFramePr>
        <p:xfrm>
          <a:off x="5604257" y="1338573"/>
          <a:ext cx="1902868" cy="984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34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739834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193624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PROCESSOS</a:t>
                      </a:r>
                      <a:r>
                        <a:rPr lang="pt-BR" sz="800" baseline="0" dirty="0" smtClean="0"/>
                        <a:t>_ENVOLVIDOS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17629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ID_PROCESSO_1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ID_PROCESSO_2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489788"/>
                  </a:ext>
                </a:extLst>
              </a:tr>
            </a:tbl>
          </a:graphicData>
        </a:graphic>
      </p:graphicFrame>
      <p:sp>
        <p:nvSpPr>
          <p:cNvPr id="139" name="Elipse 138"/>
          <p:cNvSpPr/>
          <p:nvPr/>
        </p:nvSpPr>
        <p:spPr>
          <a:xfrm flipH="1" flipV="1">
            <a:off x="7526745" y="1831488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Elipse 139"/>
          <p:cNvSpPr/>
          <p:nvPr/>
        </p:nvSpPr>
        <p:spPr>
          <a:xfrm flipH="1" flipV="1">
            <a:off x="7526745" y="2088663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3" name="Conector Angulado 142"/>
          <p:cNvCxnSpPr>
            <a:stCxn id="140" idx="2"/>
            <a:endCxn id="27" idx="6"/>
          </p:cNvCxnSpPr>
          <p:nvPr/>
        </p:nvCxnSpPr>
        <p:spPr>
          <a:xfrm flipV="1">
            <a:off x="7629269" y="662478"/>
            <a:ext cx="144737" cy="1473290"/>
          </a:xfrm>
          <a:prstGeom prst="bentConnector3">
            <a:avLst>
              <a:gd name="adj1" fmla="val 8290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Elipse 146"/>
          <p:cNvSpPr/>
          <p:nvPr/>
        </p:nvSpPr>
        <p:spPr>
          <a:xfrm flipH="1" flipV="1">
            <a:off x="2958083" y="4294397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8" name="Conector Angulado 147"/>
          <p:cNvCxnSpPr>
            <a:stCxn id="151" idx="2"/>
            <a:endCxn id="147" idx="6"/>
          </p:cNvCxnSpPr>
          <p:nvPr/>
        </p:nvCxnSpPr>
        <p:spPr>
          <a:xfrm flipV="1">
            <a:off x="2708182" y="4341502"/>
            <a:ext cx="249901" cy="1714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Elipse 150"/>
          <p:cNvSpPr/>
          <p:nvPr/>
        </p:nvSpPr>
        <p:spPr>
          <a:xfrm flipH="1" flipV="1">
            <a:off x="2605658" y="4465847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71" name="Tabela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474524"/>
              </p:ext>
            </p:extLst>
          </p:nvPr>
        </p:nvGraphicFramePr>
        <p:xfrm>
          <a:off x="10665112" y="101454"/>
          <a:ext cx="1444801" cy="142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83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217395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DADOS_CARGA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217395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ID_PROCESSO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CAMPO-1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489788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CAMPO-2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824589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CAMPO-N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342465"/>
                  </a:ext>
                </a:extLst>
              </a:tr>
            </a:tbl>
          </a:graphicData>
        </a:graphic>
      </p:graphicFrame>
      <p:graphicFrame>
        <p:nvGraphicFramePr>
          <p:cNvPr id="172" name="Tabela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538706"/>
              </p:ext>
            </p:extLst>
          </p:nvPr>
        </p:nvGraphicFramePr>
        <p:xfrm>
          <a:off x="10665112" y="1672013"/>
          <a:ext cx="1444801" cy="142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83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217395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DADOS_CAMBIAIS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217395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ID_PROCESSO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CAMPO-1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489788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CAMPO-2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824589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CAMPO-N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342465"/>
                  </a:ext>
                </a:extLst>
              </a:tr>
            </a:tbl>
          </a:graphicData>
        </a:graphic>
      </p:graphicFrame>
      <p:sp>
        <p:nvSpPr>
          <p:cNvPr id="173" name="Elipse 172"/>
          <p:cNvSpPr/>
          <p:nvPr/>
        </p:nvSpPr>
        <p:spPr>
          <a:xfrm flipH="1" flipV="1">
            <a:off x="10549424" y="620275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4" name="Elipse 173"/>
          <p:cNvSpPr/>
          <p:nvPr/>
        </p:nvSpPr>
        <p:spPr>
          <a:xfrm flipH="1" flipV="1">
            <a:off x="10549424" y="2182375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5" name="Conector Angulado 174"/>
          <p:cNvCxnSpPr>
            <a:stCxn id="173" idx="6"/>
            <a:endCxn id="31" idx="2"/>
          </p:cNvCxnSpPr>
          <p:nvPr/>
        </p:nvCxnSpPr>
        <p:spPr>
          <a:xfrm rot="10800000">
            <a:off x="9419368" y="448132"/>
            <a:ext cx="1130057" cy="219249"/>
          </a:xfrm>
          <a:prstGeom prst="bentConnector3">
            <a:avLst>
              <a:gd name="adj1" fmla="val 7856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Angulado 177"/>
          <p:cNvCxnSpPr>
            <a:stCxn id="174" idx="6"/>
            <a:endCxn id="31" idx="2"/>
          </p:cNvCxnSpPr>
          <p:nvPr/>
        </p:nvCxnSpPr>
        <p:spPr>
          <a:xfrm rot="10800000">
            <a:off x="9419368" y="448132"/>
            <a:ext cx="1130057" cy="1781349"/>
          </a:xfrm>
          <a:prstGeom prst="bentConnector3">
            <a:avLst>
              <a:gd name="adj1" fmla="val 1291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9" name="Tabela 1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675891"/>
              </p:ext>
            </p:extLst>
          </p:nvPr>
        </p:nvGraphicFramePr>
        <p:xfrm>
          <a:off x="10665112" y="3243638"/>
          <a:ext cx="1444801" cy="142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83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217395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DADOS_EMBALAGEM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217395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ID_PROCESSO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CAMPO-1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489788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CAMPO-2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824589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CAMPO-N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342465"/>
                  </a:ext>
                </a:extLst>
              </a:tr>
            </a:tbl>
          </a:graphicData>
        </a:graphic>
      </p:graphicFrame>
      <p:sp>
        <p:nvSpPr>
          <p:cNvPr id="190" name="Elipse 189"/>
          <p:cNvSpPr/>
          <p:nvPr/>
        </p:nvSpPr>
        <p:spPr>
          <a:xfrm flipH="1" flipV="1">
            <a:off x="10549424" y="3754000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1" name="Conector Angulado 190"/>
          <p:cNvCxnSpPr>
            <a:stCxn id="190" idx="6"/>
            <a:endCxn id="31" idx="2"/>
          </p:cNvCxnSpPr>
          <p:nvPr/>
        </p:nvCxnSpPr>
        <p:spPr>
          <a:xfrm rot="10800000">
            <a:off x="9419368" y="448131"/>
            <a:ext cx="1130057" cy="3352974"/>
          </a:xfrm>
          <a:prstGeom prst="bentConnector3">
            <a:avLst>
              <a:gd name="adj1" fmla="val 2134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5" name="Tabela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902820"/>
              </p:ext>
            </p:extLst>
          </p:nvPr>
        </p:nvGraphicFramePr>
        <p:xfrm>
          <a:off x="7860906" y="1742611"/>
          <a:ext cx="1458181" cy="93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004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671177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217395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ATRIBUTOS_PROCESSO_CAPA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217395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ID_PROCESSO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489788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ID_ATRIBUTO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824589"/>
                  </a:ext>
                </a:extLst>
              </a:tr>
            </a:tbl>
          </a:graphicData>
        </a:graphic>
      </p:graphicFrame>
      <p:graphicFrame>
        <p:nvGraphicFramePr>
          <p:cNvPr id="197" name="Tabela 1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494183"/>
              </p:ext>
            </p:extLst>
          </p:nvPr>
        </p:nvGraphicFramePr>
        <p:xfrm>
          <a:off x="7860907" y="3057061"/>
          <a:ext cx="1467706" cy="93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45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675561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217395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ATRIBUTOS_PROCESSO_ITEM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217395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ID_PROCESSO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489788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ID_ATRIBUTO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824589"/>
                  </a:ext>
                </a:extLst>
              </a:tr>
            </a:tbl>
          </a:graphicData>
        </a:graphic>
      </p:graphicFrame>
      <p:sp>
        <p:nvSpPr>
          <p:cNvPr id="198" name="Elipse 197"/>
          <p:cNvSpPr/>
          <p:nvPr/>
        </p:nvSpPr>
        <p:spPr>
          <a:xfrm flipH="1" flipV="1">
            <a:off x="9320699" y="2230000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9" name="Elipse 198"/>
          <p:cNvSpPr/>
          <p:nvPr/>
        </p:nvSpPr>
        <p:spPr>
          <a:xfrm flipH="1" flipV="1">
            <a:off x="9330224" y="3563500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0" name="Conector Angulado 199"/>
          <p:cNvCxnSpPr>
            <a:stCxn id="198" idx="2"/>
            <a:endCxn id="31" idx="2"/>
          </p:cNvCxnSpPr>
          <p:nvPr/>
        </p:nvCxnSpPr>
        <p:spPr>
          <a:xfrm flipH="1" flipV="1">
            <a:off x="9419367" y="448131"/>
            <a:ext cx="3856" cy="1828974"/>
          </a:xfrm>
          <a:prstGeom prst="bentConnector3">
            <a:avLst>
              <a:gd name="adj1" fmla="val -988070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Angulado 203"/>
          <p:cNvCxnSpPr>
            <a:stCxn id="199" idx="2"/>
            <a:endCxn id="208" idx="2"/>
          </p:cNvCxnSpPr>
          <p:nvPr/>
        </p:nvCxnSpPr>
        <p:spPr>
          <a:xfrm flipH="1" flipV="1">
            <a:off x="9421613" y="1238113"/>
            <a:ext cx="11135" cy="2372492"/>
          </a:xfrm>
          <a:prstGeom prst="bentConnector3">
            <a:avLst>
              <a:gd name="adj1" fmla="val -530354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Elipse 207"/>
          <p:cNvSpPr/>
          <p:nvPr/>
        </p:nvSpPr>
        <p:spPr>
          <a:xfrm flipH="1" flipV="1">
            <a:off x="9319089" y="1191008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7" name="Elipse 216"/>
          <p:cNvSpPr/>
          <p:nvPr/>
        </p:nvSpPr>
        <p:spPr>
          <a:xfrm flipH="1" flipV="1">
            <a:off x="5183451" y="390056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1" name="CaixaDeTexto 220"/>
          <p:cNvSpPr txBox="1"/>
          <p:nvPr/>
        </p:nvSpPr>
        <p:spPr>
          <a:xfrm>
            <a:off x="7700515" y="4721100"/>
            <a:ext cx="433815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Primeira versão do DER da aplicação NOVO_SINCE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Há a possibilidade de fazermos uma divisão e liberarmos toda a parte em verde para o desenvolvimento por se tratar de </a:t>
            </a:r>
            <a:r>
              <a:rPr lang="pt-BR" sz="1600" dirty="0" err="1" smtClean="0"/>
              <a:t>CRUDs</a:t>
            </a:r>
            <a:r>
              <a:rPr lang="pt-BR" sz="1600" dirty="0" smtClean="0"/>
              <a:t> simples de manutenção de tabelas.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A parte em azul envolve o processo em </a:t>
            </a:r>
            <a:r>
              <a:rPr lang="pt-BR" sz="1600" dirty="0" err="1" smtClean="0"/>
              <a:t>sí</a:t>
            </a:r>
            <a:r>
              <a:rPr lang="pt-BR" sz="1600" dirty="0" smtClean="0"/>
              <a:t> </a:t>
            </a:r>
            <a:endParaRPr lang="pt-BR" sz="1600" dirty="0"/>
          </a:p>
        </p:txBody>
      </p:sp>
      <p:graphicFrame>
        <p:nvGraphicFramePr>
          <p:cNvPr id="65" name="Tabe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133078"/>
              </p:ext>
            </p:extLst>
          </p:nvPr>
        </p:nvGraphicFramePr>
        <p:xfrm>
          <a:off x="5687373" y="2500830"/>
          <a:ext cx="1941896" cy="25066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8074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893822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154188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ATRIBUTOS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217395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NOME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VARCHAR2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NOME_CLIENTE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VARCHAR2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489788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OBRIGATORIO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VARCHAR2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824589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CAPAITEM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VARCHAR2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342465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TIPO DADO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250743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FRMA APRESENTACAO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604077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TAMANHO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083535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ETC...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254020"/>
                  </a:ext>
                </a:extLst>
              </a:tr>
            </a:tbl>
          </a:graphicData>
        </a:graphic>
      </p:graphicFrame>
      <p:sp>
        <p:nvSpPr>
          <p:cNvPr id="66" name="Elipse 65"/>
          <p:cNvSpPr/>
          <p:nvPr/>
        </p:nvSpPr>
        <p:spPr>
          <a:xfrm flipH="1" flipV="1">
            <a:off x="7455863" y="2784836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7" name="Conector Angulado 66"/>
          <p:cNvCxnSpPr>
            <a:stCxn id="66" idx="2"/>
            <a:endCxn id="70" idx="6"/>
          </p:cNvCxnSpPr>
          <p:nvPr/>
        </p:nvCxnSpPr>
        <p:spPr>
          <a:xfrm flipV="1">
            <a:off x="7558387" y="2552425"/>
            <a:ext cx="251257" cy="2795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69"/>
          <p:cNvSpPr/>
          <p:nvPr/>
        </p:nvSpPr>
        <p:spPr>
          <a:xfrm flipH="1" flipV="1">
            <a:off x="7809644" y="2505320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/>
          <p:cNvSpPr/>
          <p:nvPr/>
        </p:nvSpPr>
        <p:spPr>
          <a:xfrm flipH="1" flipV="1">
            <a:off x="7751902" y="3818692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Angulado 72"/>
          <p:cNvCxnSpPr>
            <a:stCxn id="66" idx="2"/>
            <a:endCxn id="72" idx="6"/>
          </p:cNvCxnSpPr>
          <p:nvPr/>
        </p:nvCxnSpPr>
        <p:spPr>
          <a:xfrm>
            <a:off x="7558387" y="2831941"/>
            <a:ext cx="193515" cy="1033856"/>
          </a:xfrm>
          <a:prstGeom prst="bentConnector3">
            <a:avLst>
              <a:gd name="adj1" fmla="val 9725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85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32139"/>
              </p:ext>
            </p:extLst>
          </p:nvPr>
        </p:nvGraphicFramePr>
        <p:xfrm>
          <a:off x="455786" y="2919549"/>
          <a:ext cx="2155535" cy="9845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142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784393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FASES_OPERACAO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17629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DESCRICAO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VARCHAR2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DESCRICAO_CLIENTE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VARCHAR2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489788"/>
                  </a:ext>
                </a:extLst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719223"/>
              </p:ext>
            </p:extLst>
          </p:nvPr>
        </p:nvGraphicFramePr>
        <p:xfrm>
          <a:off x="442852" y="1605102"/>
          <a:ext cx="2155535" cy="12634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142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784393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ATOR_FASE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17629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ID_ATOR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ID_PAPEL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489788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ID_FASE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300883"/>
                  </a:ext>
                </a:extLst>
              </a:tr>
            </a:tbl>
          </a:graphicData>
        </a:graphic>
      </p:graphicFrame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34595"/>
              </p:ext>
            </p:extLst>
          </p:nvPr>
        </p:nvGraphicFramePr>
        <p:xfrm>
          <a:off x="433961" y="69777"/>
          <a:ext cx="2173318" cy="7056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82454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790864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PAPEIS_ATOR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17629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DESCRICAO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54426"/>
              </p:ext>
            </p:extLst>
          </p:nvPr>
        </p:nvGraphicFramePr>
        <p:xfrm>
          <a:off x="433961" y="839463"/>
          <a:ext cx="2160549" cy="7056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4332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786217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ATORES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17629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DESCRICAO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264872"/>
              </p:ext>
            </p:extLst>
          </p:nvPr>
        </p:nvGraphicFramePr>
        <p:xfrm>
          <a:off x="5587021" y="108810"/>
          <a:ext cx="1902868" cy="984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34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739834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193624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TIPOS PROCESSO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17629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DESCRICAO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VARCHAR2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DESCRICAO_CLIENTE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489788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797635"/>
              </p:ext>
            </p:extLst>
          </p:nvPr>
        </p:nvGraphicFramePr>
        <p:xfrm>
          <a:off x="7874286" y="115524"/>
          <a:ext cx="1444801" cy="67177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0243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644558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213683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PROCESSO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213683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44413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ID_TIPO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430360"/>
              </p:ext>
            </p:extLst>
          </p:nvPr>
        </p:nvGraphicFramePr>
        <p:xfrm>
          <a:off x="7874287" y="916049"/>
          <a:ext cx="1444801" cy="6834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9783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217395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REFERENCIA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217395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ID_PROCESSO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798775"/>
              </p:ext>
            </p:extLst>
          </p:nvPr>
        </p:nvGraphicFramePr>
        <p:xfrm>
          <a:off x="3056970" y="3774782"/>
          <a:ext cx="2158303" cy="14253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4872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993431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154188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RELACIONAMENTO_EVENTOS(KPI)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217395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NOME_KPI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VARCHAR2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NOME-KPI_CLIENTE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VARCHAR2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489788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ID_EVENTO-1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824589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ID_EVENTO-2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342465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471380"/>
              </p:ext>
            </p:extLst>
          </p:nvPr>
        </p:nvGraphicFramePr>
        <p:xfrm>
          <a:off x="3049069" y="1773639"/>
          <a:ext cx="2147313" cy="18212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2439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834874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193624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EVENTOS DO PROCESSO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17629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EVENTOS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ID_EVENTO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ID_PROCESSO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691032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ID_FASE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755829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PREVISTO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DATE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672472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REALIZADO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DATE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793215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309816"/>
              </p:ext>
            </p:extLst>
          </p:nvPr>
        </p:nvGraphicFramePr>
        <p:xfrm>
          <a:off x="447188" y="3964986"/>
          <a:ext cx="2160092" cy="28714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03826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1056266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197360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METRICAS_KPI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1973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21774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ID_KPI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  <a:tr h="221774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MODAL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489788"/>
                  </a:ext>
                </a:extLst>
              </a:tr>
              <a:tr h="221774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REGIME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824589"/>
                  </a:ext>
                </a:extLst>
              </a:tr>
              <a:tr h="221774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ICOTERM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342465"/>
                  </a:ext>
                </a:extLst>
              </a:tr>
              <a:tr h="221774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NCM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569007"/>
                  </a:ext>
                </a:extLst>
              </a:tr>
              <a:tr h="221774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CANAL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VARCHAR2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673769"/>
                  </a:ext>
                </a:extLst>
              </a:tr>
              <a:tr h="221774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PAIS DE ORIGEM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734961"/>
                  </a:ext>
                </a:extLst>
              </a:tr>
              <a:tr h="299028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TIPO_MATERIAL, ETC...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...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503199"/>
                  </a:ext>
                </a:extLst>
              </a:tr>
              <a:tr h="221774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META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067869"/>
                  </a:ext>
                </a:extLst>
              </a:tr>
              <a:tr h="299028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INTERVALOS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VARCHAR2 (Ex:0,5,10)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778098"/>
                  </a:ext>
                </a:extLst>
              </a:tr>
            </a:tbl>
          </a:graphicData>
        </a:graphic>
      </p:graphicFrame>
      <p:sp>
        <p:nvSpPr>
          <p:cNvPr id="12" name="Elipse 11"/>
          <p:cNvSpPr/>
          <p:nvPr/>
        </p:nvSpPr>
        <p:spPr>
          <a:xfrm flipH="1" flipV="1">
            <a:off x="338084" y="2137847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 flipH="1" flipV="1">
            <a:off x="332278" y="1145170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Angulado 13"/>
          <p:cNvCxnSpPr>
            <a:stCxn id="12" idx="6"/>
            <a:endCxn id="13" idx="6"/>
          </p:cNvCxnSpPr>
          <p:nvPr/>
        </p:nvCxnSpPr>
        <p:spPr>
          <a:xfrm rot="10800000">
            <a:off x="332278" y="1192276"/>
            <a:ext cx="5806" cy="992677"/>
          </a:xfrm>
          <a:prstGeom prst="bentConnector3">
            <a:avLst>
              <a:gd name="adj1" fmla="val 403730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 flipH="1" flipV="1">
            <a:off x="353262" y="2387839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 flipH="1" flipV="1">
            <a:off x="363649" y="344941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Angulado 16"/>
          <p:cNvCxnSpPr>
            <a:stCxn id="15" idx="6"/>
            <a:endCxn id="16" idx="6"/>
          </p:cNvCxnSpPr>
          <p:nvPr/>
        </p:nvCxnSpPr>
        <p:spPr>
          <a:xfrm rot="10800000" flipH="1">
            <a:off x="353261" y="392046"/>
            <a:ext cx="10387" cy="2042898"/>
          </a:xfrm>
          <a:prstGeom prst="bentConnector3">
            <a:avLst>
              <a:gd name="adj1" fmla="val -12838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 flipH="1" flipV="1">
            <a:off x="346795" y="2679444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Angulado 18"/>
          <p:cNvCxnSpPr>
            <a:stCxn id="28" idx="6"/>
            <a:endCxn id="18" idx="6"/>
          </p:cNvCxnSpPr>
          <p:nvPr/>
        </p:nvCxnSpPr>
        <p:spPr>
          <a:xfrm rot="10800000" flipH="1">
            <a:off x="340021" y="2726550"/>
            <a:ext cx="6774" cy="448457"/>
          </a:xfrm>
          <a:prstGeom prst="bentConnector3">
            <a:avLst>
              <a:gd name="adj1" fmla="val -337466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 flipH="1" flipV="1">
            <a:off x="7771762" y="405375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Angulado 20"/>
          <p:cNvCxnSpPr>
            <a:stCxn id="41" idx="2"/>
            <a:endCxn id="20" idx="6"/>
          </p:cNvCxnSpPr>
          <p:nvPr/>
        </p:nvCxnSpPr>
        <p:spPr>
          <a:xfrm flipV="1">
            <a:off x="7629269" y="452480"/>
            <a:ext cx="142493" cy="14261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 flipH="1" flipV="1">
            <a:off x="7774006" y="615373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Angulado 22"/>
          <p:cNvCxnSpPr>
            <a:stCxn id="39" idx="2"/>
            <a:endCxn id="22" idx="6"/>
          </p:cNvCxnSpPr>
          <p:nvPr/>
        </p:nvCxnSpPr>
        <p:spPr>
          <a:xfrm>
            <a:off x="7596487" y="443110"/>
            <a:ext cx="177519" cy="219368"/>
          </a:xfrm>
          <a:prstGeom prst="bentConnector3">
            <a:avLst>
              <a:gd name="adj1" fmla="val 2317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 flipH="1" flipV="1">
            <a:off x="9319089" y="1419608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 flipH="1" flipV="1">
            <a:off x="9316843" y="401026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Angulado 25"/>
          <p:cNvCxnSpPr>
            <a:stCxn id="24" idx="2"/>
            <a:endCxn id="25" idx="2"/>
          </p:cNvCxnSpPr>
          <p:nvPr/>
        </p:nvCxnSpPr>
        <p:spPr>
          <a:xfrm flipH="1" flipV="1">
            <a:off x="9419367" y="448131"/>
            <a:ext cx="2246" cy="1018582"/>
          </a:xfrm>
          <a:prstGeom prst="bentConnector3">
            <a:avLst>
              <a:gd name="adj1" fmla="val -1017809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e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728724"/>
              </p:ext>
            </p:extLst>
          </p:nvPr>
        </p:nvGraphicFramePr>
        <p:xfrm>
          <a:off x="3039316" y="110889"/>
          <a:ext cx="2155535" cy="15423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142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784393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EVENTOS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17629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ID_FASE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DESCRICAO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VARCHAR2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489788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DESCRICAO_CLIENTE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VARCHAR2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598152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TIPO_EVENTO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VARCHAR2</a:t>
                      </a:r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57598"/>
                  </a:ext>
                </a:extLst>
              </a:tr>
            </a:tbl>
          </a:graphicData>
        </a:graphic>
      </p:graphicFrame>
      <p:sp>
        <p:nvSpPr>
          <p:cNvPr id="28" name="Elipse 27"/>
          <p:cNvSpPr/>
          <p:nvPr/>
        </p:nvSpPr>
        <p:spPr>
          <a:xfrm flipH="1" flipV="1">
            <a:off x="340021" y="3127901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 flipH="1" flipV="1">
            <a:off x="5213832" y="5023081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 flipH="1" flipV="1">
            <a:off x="5206082" y="4782996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 flipH="1" flipV="1">
            <a:off x="2935551" y="323381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Angulado 31"/>
          <p:cNvCxnSpPr>
            <a:stCxn id="33" idx="6"/>
            <a:endCxn id="31" idx="4"/>
          </p:cNvCxnSpPr>
          <p:nvPr/>
        </p:nvCxnSpPr>
        <p:spPr>
          <a:xfrm rot="10800000" flipH="1">
            <a:off x="2932133" y="323381"/>
            <a:ext cx="54680" cy="2019824"/>
          </a:xfrm>
          <a:prstGeom prst="bentConnector4">
            <a:avLst>
              <a:gd name="adj1" fmla="val -418069"/>
              <a:gd name="adj2" fmla="val 11131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 flipH="1" flipV="1">
            <a:off x="2932133" y="2296100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Angulado 33"/>
          <p:cNvCxnSpPr>
            <a:stCxn id="29" idx="2"/>
            <a:endCxn id="63" idx="2"/>
          </p:cNvCxnSpPr>
          <p:nvPr/>
        </p:nvCxnSpPr>
        <p:spPr>
          <a:xfrm flipH="1" flipV="1">
            <a:off x="5285975" y="437161"/>
            <a:ext cx="30381" cy="4633025"/>
          </a:xfrm>
          <a:prstGeom prst="bentConnector3">
            <a:avLst>
              <a:gd name="adj1" fmla="val -34487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do 34"/>
          <p:cNvCxnSpPr>
            <a:stCxn id="30" idx="2"/>
            <a:endCxn id="63" idx="2"/>
          </p:cNvCxnSpPr>
          <p:nvPr/>
        </p:nvCxnSpPr>
        <p:spPr>
          <a:xfrm flipH="1" flipV="1">
            <a:off x="5285975" y="437161"/>
            <a:ext cx="22631" cy="4392940"/>
          </a:xfrm>
          <a:prstGeom prst="bentConnector3">
            <a:avLst>
              <a:gd name="adj1" fmla="val -101011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 flipH="1" flipV="1">
            <a:off x="2582968" y="3182674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 flipH="1" flipV="1">
            <a:off x="2974765" y="2852425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Conector Angulado 37"/>
          <p:cNvCxnSpPr>
            <a:stCxn id="36" idx="2"/>
            <a:endCxn id="37" idx="6"/>
          </p:cNvCxnSpPr>
          <p:nvPr/>
        </p:nvCxnSpPr>
        <p:spPr>
          <a:xfrm flipV="1">
            <a:off x="2685492" y="2899530"/>
            <a:ext cx="289273" cy="3302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 flipH="1" flipV="1">
            <a:off x="7493963" y="396005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0" name="Tabela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150557"/>
              </p:ext>
            </p:extLst>
          </p:nvPr>
        </p:nvGraphicFramePr>
        <p:xfrm>
          <a:off x="5604257" y="1338573"/>
          <a:ext cx="1902868" cy="984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034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739834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193624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PROCESSOS</a:t>
                      </a:r>
                      <a:r>
                        <a:rPr lang="pt-BR" sz="800" baseline="0" dirty="0" smtClean="0"/>
                        <a:t>_ENVOLVIDOS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17629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ID_PROCESSO_1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  <a:tr h="278907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ID_PROCESSO_2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489788"/>
                  </a:ext>
                </a:extLst>
              </a:tr>
            </a:tbl>
          </a:graphicData>
        </a:graphic>
      </p:graphicFrame>
      <p:sp>
        <p:nvSpPr>
          <p:cNvPr id="41" name="Elipse 40"/>
          <p:cNvSpPr/>
          <p:nvPr/>
        </p:nvSpPr>
        <p:spPr>
          <a:xfrm flipH="1" flipV="1">
            <a:off x="7526745" y="1831488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 flipH="1" flipV="1">
            <a:off x="7526745" y="2088663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Angulado 42"/>
          <p:cNvCxnSpPr>
            <a:stCxn id="42" idx="2"/>
            <a:endCxn id="22" idx="6"/>
          </p:cNvCxnSpPr>
          <p:nvPr/>
        </p:nvCxnSpPr>
        <p:spPr>
          <a:xfrm flipV="1">
            <a:off x="7629269" y="662478"/>
            <a:ext cx="144737" cy="1473290"/>
          </a:xfrm>
          <a:prstGeom prst="bentConnector3">
            <a:avLst>
              <a:gd name="adj1" fmla="val 8290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 flipH="1" flipV="1">
            <a:off x="2958083" y="4294397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 Angulado 44"/>
          <p:cNvCxnSpPr>
            <a:stCxn id="46" idx="2"/>
            <a:endCxn id="44" idx="6"/>
          </p:cNvCxnSpPr>
          <p:nvPr/>
        </p:nvCxnSpPr>
        <p:spPr>
          <a:xfrm flipV="1">
            <a:off x="2708182" y="4341502"/>
            <a:ext cx="249901" cy="1714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 flipH="1" flipV="1">
            <a:off x="2605658" y="4465847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7" name="Tabela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823972"/>
              </p:ext>
            </p:extLst>
          </p:nvPr>
        </p:nvGraphicFramePr>
        <p:xfrm>
          <a:off x="10665112" y="101454"/>
          <a:ext cx="1444801" cy="142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83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217395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DADOS_CARGA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217395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ID_PROCESSO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CAMPO-1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489788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CAMPO-2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824589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CAMPO-N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342465"/>
                  </a:ext>
                </a:extLst>
              </a:tr>
            </a:tbl>
          </a:graphicData>
        </a:graphic>
      </p:graphicFrame>
      <p:graphicFrame>
        <p:nvGraphicFramePr>
          <p:cNvPr id="48" name="Tabela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245397"/>
              </p:ext>
            </p:extLst>
          </p:nvPr>
        </p:nvGraphicFramePr>
        <p:xfrm>
          <a:off x="10665112" y="1672013"/>
          <a:ext cx="1444801" cy="142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83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217395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DADOS_CAMBIAIS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217395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ID_PROCESSO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CAMPO-1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489788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CAMPO-2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824589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CAMPO-N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342465"/>
                  </a:ext>
                </a:extLst>
              </a:tr>
            </a:tbl>
          </a:graphicData>
        </a:graphic>
      </p:graphicFrame>
      <p:sp>
        <p:nvSpPr>
          <p:cNvPr id="49" name="Elipse 48"/>
          <p:cNvSpPr/>
          <p:nvPr/>
        </p:nvSpPr>
        <p:spPr>
          <a:xfrm flipH="1" flipV="1">
            <a:off x="10549424" y="620275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 flipH="1" flipV="1">
            <a:off x="10549424" y="2182375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 Angulado 50"/>
          <p:cNvCxnSpPr>
            <a:stCxn id="49" idx="6"/>
            <a:endCxn id="25" idx="2"/>
          </p:cNvCxnSpPr>
          <p:nvPr/>
        </p:nvCxnSpPr>
        <p:spPr>
          <a:xfrm rot="10800000">
            <a:off x="9419368" y="448132"/>
            <a:ext cx="1130057" cy="219249"/>
          </a:xfrm>
          <a:prstGeom prst="bentConnector3">
            <a:avLst>
              <a:gd name="adj1" fmla="val 7856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>
            <a:stCxn id="50" idx="6"/>
            <a:endCxn id="25" idx="2"/>
          </p:cNvCxnSpPr>
          <p:nvPr/>
        </p:nvCxnSpPr>
        <p:spPr>
          <a:xfrm rot="10800000">
            <a:off x="9419368" y="448132"/>
            <a:ext cx="1130057" cy="1781349"/>
          </a:xfrm>
          <a:prstGeom prst="bentConnector3">
            <a:avLst>
              <a:gd name="adj1" fmla="val 1291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ela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928414"/>
              </p:ext>
            </p:extLst>
          </p:nvPr>
        </p:nvGraphicFramePr>
        <p:xfrm>
          <a:off x="10665112" y="3243638"/>
          <a:ext cx="1444801" cy="142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83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217395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DADOS_EMBALAGEM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217395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ID_PROCESSO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CAMPO-1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489788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CAMPO-2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824589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CAMPO-N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342465"/>
                  </a:ext>
                </a:extLst>
              </a:tr>
            </a:tbl>
          </a:graphicData>
        </a:graphic>
      </p:graphicFrame>
      <p:sp>
        <p:nvSpPr>
          <p:cNvPr id="54" name="Elipse 53"/>
          <p:cNvSpPr/>
          <p:nvPr/>
        </p:nvSpPr>
        <p:spPr>
          <a:xfrm flipH="1" flipV="1">
            <a:off x="10549424" y="3754000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" name="Conector Angulado 54"/>
          <p:cNvCxnSpPr>
            <a:stCxn id="54" idx="6"/>
            <a:endCxn id="25" idx="2"/>
          </p:cNvCxnSpPr>
          <p:nvPr/>
        </p:nvCxnSpPr>
        <p:spPr>
          <a:xfrm rot="10800000">
            <a:off x="9419368" y="448131"/>
            <a:ext cx="1130057" cy="3352974"/>
          </a:xfrm>
          <a:prstGeom prst="bentConnector3">
            <a:avLst>
              <a:gd name="adj1" fmla="val 2134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ela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955610"/>
              </p:ext>
            </p:extLst>
          </p:nvPr>
        </p:nvGraphicFramePr>
        <p:xfrm>
          <a:off x="7860906" y="1742611"/>
          <a:ext cx="1458181" cy="118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004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671177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217395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ATRIBUTOS_PROCESSO_CAPA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217395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ID_PROCESSO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489788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CAMPO-2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824589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CAMPO-N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342465"/>
                  </a:ext>
                </a:extLst>
              </a:tr>
            </a:tbl>
          </a:graphicData>
        </a:graphic>
      </p:graphicFrame>
      <p:graphicFrame>
        <p:nvGraphicFramePr>
          <p:cNvPr id="57" name="Tabela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931783"/>
              </p:ext>
            </p:extLst>
          </p:nvPr>
        </p:nvGraphicFramePr>
        <p:xfrm>
          <a:off x="7860907" y="3057061"/>
          <a:ext cx="1467706" cy="118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45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675561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217395">
                <a:tc gridSpan="2">
                  <a:txBody>
                    <a:bodyPr/>
                    <a:lstStyle/>
                    <a:p>
                      <a:pPr algn="ctr"/>
                      <a:r>
                        <a:rPr lang="pt-BR" sz="800" dirty="0" smtClean="0"/>
                        <a:t>ATRIBUTOS_PROCESSO_ITEM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217395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ID_PROCESSO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NUMBER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489788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CAMPO-2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824589"/>
                  </a:ext>
                </a:extLst>
              </a:tr>
              <a:tr h="248660">
                <a:tc>
                  <a:txBody>
                    <a:bodyPr/>
                    <a:lstStyle/>
                    <a:p>
                      <a:r>
                        <a:rPr lang="pt-BR" sz="800" dirty="0" smtClean="0"/>
                        <a:t>CAMPO-N</a:t>
                      </a:r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342465"/>
                  </a:ext>
                </a:extLst>
              </a:tr>
            </a:tbl>
          </a:graphicData>
        </a:graphic>
      </p:graphicFrame>
      <p:sp>
        <p:nvSpPr>
          <p:cNvPr id="58" name="Elipse 57"/>
          <p:cNvSpPr/>
          <p:nvPr/>
        </p:nvSpPr>
        <p:spPr>
          <a:xfrm flipH="1" flipV="1">
            <a:off x="9320699" y="2230000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/>
          <p:cNvSpPr/>
          <p:nvPr/>
        </p:nvSpPr>
        <p:spPr>
          <a:xfrm flipH="1" flipV="1">
            <a:off x="9330224" y="3563500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0" name="Conector Angulado 59"/>
          <p:cNvCxnSpPr>
            <a:stCxn id="58" idx="2"/>
            <a:endCxn id="25" idx="2"/>
          </p:cNvCxnSpPr>
          <p:nvPr/>
        </p:nvCxnSpPr>
        <p:spPr>
          <a:xfrm flipH="1" flipV="1">
            <a:off x="9419367" y="448131"/>
            <a:ext cx="3856" cy="1828974"/>
          </a:xfrm>
          <a:prstGeom prst="bentConnector3">
            <a:avLst>
              <a:gd name="adj1" fmla="val -1408000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do 60"/>
          <p:cNvCxnSpPr>
            <a:stCxn id="59" idx="2"/>
            <a:endCxn id="62" idx="2"/>
          </p:cNvCxnSpPr>
          <p:nvPr/>
        </p:nvCxnSpPr>
        <p:spPr>
          <a:xfrm flipH="1" flipV="1">
            <a:off x="9421613" y="1238113"/>
            <a:ext cx="11135" cy="2372492"/>
          </a:xfrm>
          <a:prstGeom prst="bentConnector3">
            <a:avLst>
              <a:gd name="adj1" fmla="val -667220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ipse 61"/>
          <p:cNvSpPr/>
          <p:nvPr/>
        </p:nvSpPr>
        <p:spPr>
          <a:xfrm flipH="1" flipV="1">
            <a:off x="9319089" y="1191008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Elipse 62"/>
          <p:cNvSpPr/>
          <p:nvPr/>
        </p:nvSpPr>
        <p:spPr>
          <a:xfrm flipH="1" flipV="1">
            <a:off x="5183451" y="390056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6600825" y="5426115"/>
            <a:ext cx="3781425" cy="12890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aixaDeTexto 64"/>
          <p:cNvSpPr txBox="1"/>
          <p:nvPr/>
        </p:nvSpPr>
        <p:spPr>
          <a:xfrm>
            <a:off x="7856799" y="5070186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DashBoards</a:t>
            </a:r>
            <a:endParaRPr lang="pt-BR" dirty="0"/>
          </a:p>
        </p:txBody>
      </p:sp>
      <p:cxnSp>
        <p:nvCxnSpPr>
          <p:cNvPr id="67" name="Conector Angulado 66"/>
          <p:cNvCxnSpPr>
            <a:stCxn id="10" idx="3"/>
            <a:endCxn id="64" idx="1"/>
          </p:cNvCxnSpPr>
          <p:nvPr/>
        </p:nvCxnSpPr>
        <p:spPr>
          <a:xfrm>
            <a:off x="5196382" y="2684266"/>
            <a:ext cx="1958220" cy="293062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Angulado 70"/>
          <p:cNvCxnSpPr>
            <a:stCxn id="9" idx="2"/>
            <a:endCxn id="64" idx="2"/>
          </p:cNvCxnSpPr>
          <p:nvPr/>
        </p:nvCxnSpPr>
        <p:spPr>
          <a:xfrm rot="16200000" flipH="1">
            <a:off x="4933252" y="4403046"/>
            <a:ext cx="870443" cy="246470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do 74"/>
          <p:cNvCxnSpPr>
            <a:stCxn id="11" idx="3"/>
            <a:endCxn id="64" idx="3"/>
          </p:cNvCxnSpPr>
          <p:nvPr/>
        </p:nvCxnSpPr>
        <p:spPr>
          <a:xfrm>
            <a:off x="2607280" y="5400722"/>
            <a:ext cx="4547322" cy="1125632"/>
          </a:xfrm>
          <a:prstGeom prst="bentConnector4">
            <a:avLst>
              <a:gd name="adj1" fmla="val 43911"/>
              <a:gd name="adj2" fmla="val 12030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Angulado 79"/>
          <p:cNvCxnSpPr>
            <a:stCxn id="8" idx="2"/>
            <a:endCxn id="64" idx="7"/>
          </p:cNvCxnSpPr>
          <p:nvPr/>
        </p:nvCxnSpPr>
        <p:spPr>
          <a:xfrm rot="16200000" flipH="1">
            <a:off x="7204887" y="2991299"/>
            <a:ext cx="4015387" cy="1231786"/>
          </a:xfrm>
          <a:prstGeom prst="bentConnector3">
            <a:avLst>
              <a:gd name="adj1" fmla="val 255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do 85"/>
          <p:cNvCxnSpPr>
            <a:stCxn id="7" idx="2"/>
            <a:endCxn id="64" idx="7"/>
          </p:cNvCxnSpPr>
          <p:nvPr/>
        </p:nvCxnSpPr>
        <p:spPr>
          <a:xfrm rot="16200000" flipH="1">
            <a:off x="6798788" y="2585200"/>
            <a:ext cx="4827583" cy="1231787"/>
          </a:xfrm>
          <a:prstGeom prst="bentConnector3">
            <a:avLst>
              <a:gd name="adj1" fmla="val 166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Imagem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590" y="5826298"/>
            <a:ext cx="2768794" cy="403670"/>
          </a:xfrm>
          <a:prstGeom prst="rect">
            <a:avLst/>
          </a:prstGeom>
        </p:spPr>
      </p:pic>
      <p:sp>
        <p:nvSpPr>
          <p:cNvPr id="92" name="CaixaDeTexto 91"/>
          <p:cNvSpPr txBox="1"/>
          <p:nvPr/>
        </p:nvSpPr>
        <p:spPr>
          <a:xfrm>
            <a:off x="10382250" y="4935507"/>
            <a:ext cx="173894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Há a possibilidade de fazermos o desenvolvimento dos </a:t>
            </a:r>
            <a:r>
              <a:rPr lang="pt-BR" sz="1100" dirty="0" err="1" smtClean="0"/>
              <a:t>dashboards</a:t>
            </a:r>
            <a:r>
              <a:rPr lang="pt-BR" sz="1100" dirty="0" smtClean="0"/>
              <a:t> para clientes antigos mesclando tabelas do legado com tabelas novas mas mantendo a conectividade pronta para a troca pelas novas tabelas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88899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871237"/>
              </p:ext>
            </p:extLst>
          </p:nvPr>
        </p:nvGraphicFramePr>
        <p:xfrm>
          <a:off x="748145" y="3973239"/>
          <a:ext cx="3458217" cy="1413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430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1542787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443256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PROCESSO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452423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ID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NUMBER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51748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ID_TIPO_PROCESSO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NUMBER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</a:tbl>
          </a:graphicData>
        </a:graphic>
      </p:graphicFrame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796529"/>
              </p:ext>
            </p:extLst>
          </p:nvPr>
        </p:nvGraphicFramePr>
        <p:xfrm>
          <a:off x="8720051" y="2430767"/>
          <a:ext cx="3108959" cy="428868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7958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1431001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364503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ATRIBUTOS_GERAIS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37139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ID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NUMBER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424809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NOME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VARCHAR2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  <a:tr h="424809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NOME_CLIENTE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VARCHAR2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489788"/>
                  </a:ext>
                </a:extLst>
              </a:tr>
              <a:tr h="424809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OBRIGATORIO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VARCHAR2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824589"/>
                  </a:ext>
                </a:extLst>
              </a:tr>
              <a:tr h="424809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CAPAITEM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VARCHAR2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342465"/>
                  </a:ext>
                </a:extLst>
              </a:tr>
              <a:tr h="424809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TIPO DADO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250743"/>
                  </a:ext>
                </a:extLst>
              </a:tr>
              <a:tr h="572791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FRMA APRESENTACAO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604077"/>
                  </a:ext>
                </a:extLst>
              </a:tr>
              <a:tr h="424809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TAMANHO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083535"/>
                  </a:ext>
                </a:extLst>
              </a:tr>
              <a:tr h="424809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ETC...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254020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010805"/>
              </p:ext>
            </p:extLst>
          </p:nvPr>
        </p:nvGraphicFramePr>
        <p:xfrm>
          <a:off x="4946114" y="3964191"/>
          <a:ext cx="3147753" cy="27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8893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1448860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50821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ATRIBUTOS_PROCESSO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50821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ID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NUMBER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58130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ID_PROCESSO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NUMBER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489788"/>
                  </a:ext>
                </a:extLst>
              </a:tr>
              <a:tr h="58130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ID_ATRIBUTO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NUMBER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824589"/>
                  </a:ext>
                </a:extLst>
              </a:tr>
              <a:tr h="5813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VALOR</a:t>
                      </a:r>
                      <a:endParaRPr lang="pt-B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VARCHAR2</a:t>
                      </a:r>
                      <a:endParaRPr lang="pt-B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053665"/>
                  </a:ext>
                </a:extLst>
              </a:tr>
            </a:tbl>
          </a:graphicData>
        </a:graphic>
      </p:graphicFrame>
      <p:sp>
        <p:nvSpPr>
          <p:cNvPr id="9" name="Elipse 8"/>
          <p:cNvSpPr/>
          <p:nvPr/>
        </p:nvSpPr>
        <p:spPr>
          <a:xfrm flipH="1" flipV="1">
            <a:off x="8603392" y="2931512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 flipH="1" flipV="1">
            <a:off x="8041790" y="5776149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 flipH="1" flipV="1">
            <a:off x="4220497" y="4542403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Angulado 15"/>
          <p:cNvCxnSpPr>
            <a:stCxn id="10" idx="2"/>
            <a:endCxn id="9" idx="6"/>
          </p:cNvCxnSpPr>
          <p:nvPr/>
        </p:nvCxnSpPr>
        <p:spPr>
          <a:xfrm flipV="1">
            <a:off x="8144314" y="2978617"/>
            <a:ext cx="459078" cy="284463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 flipH="1" flipV="1">
            <a:off x="4791997" y="5182486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Angulado 19"/>
          <p:cNvCxnSpPr>
            <a:stCxn id="11" idx="2"/>
            <a:endCxn id="19" idx="6"/>
          </p:cNvCxnSpPr>
          <p:nvPr/>
        </p:nvCxnSpPr>
        <p:spPr>
          <a:xfrm>
            <a:off x="4323021" y="4589508"/>
            <a:ext cx="468976" cy="64008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 flipH="1" flipV="1">
            <a:off x="4858672" y="6595175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26175" y="175131"/>
            <a:ext cx="11602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MODELO </a:t>
            </a:r>
            <a:r>
              <a:rPr lang="pt-BR" sz="2000" b="1" dirty="0" err="1" smtClean="0"/>
              <a:t>Entity-Attribute-Value</a:t>
            </a:r>
            <a:r>
              <a:rPr lang="pt-BR" sz="2000" b="1" dirty="0" smtClean="0"/>
              <a:t> (TUDO RELACIONAL)</a:t>
            </a:r>
          </a:p>
          <a:p>
            <a:r>
              <a:rPr lang="pt-BR" dirty="0" smtClean="0"/>
              <a:t>Modelo RELACIONAL onde há uma tabela de PROCESSO , uma tabela de ATRIBUTOS e uma tabela que liga PROCESSO á ATRIBUTO.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92486" y="1121725"/>
            <a:ext cx="62520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Vantagens </a:t>
            </a:r>
            <a:r>
              <a:rPr lang="pt-BR" b="1" dirty="0"/>
              <a:t>da Abordagem </a:t>
            </a:r>
            <a:r>
              <a:rPr lang="pt-BR" b="1" dirty="0" smtClean="0"/>
              <a:t>(</a:t>
            </a:r>
            <a:r>
              <a:rPr lang="pt-BR" b="1" dirty="0"/>
              <a:t>EAV em Oracle)</a:t>
            </a:r>
          </a:p>
          <a:p>
            <a:r>
              <a:rPr lang="pt-BR" dirty="0"/>
              <a:t>- Flexibilidade para adicionar atributos sem alterar esquema</a:t>
            </a:r>
          </a:p>
          <a:p>
            <a:r>
              <a:rPr lang="pt-BR" dirty="0"/>
              <a:t>- Permite que cada cliente defina seus próprios atributos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Funciona </a:t>
            </a:r>
            <a:r>
              <a:rPr lang="pt-BR" dirty="0"/>
              <a:t>bem para casos com muitos atributos </a:t>
            </a:r>
            <a:r>
              <a:rPr lang="pt-BR" dirty="0" smtClean="0"/>
              <a:t>opcionais</a:t>
            </a:r>
          </a:p>
          <a:p>
            <a:r>
              <a:rPr lang="pt-BR" b="1" dirty="0" smtClean="0"/>
              <a:t>Desvantagens</a:t>
            </a:r>
            <a:endParaRPr lang="pt-BR" b="1" dirty="0"/>
          </a:p>
          <a:p>
            <a:pPr marL="285750" indent="-285750">
              <a:buFontTx/>
              <a:buChar char="-"/>
            </a:pPr>
            <a:r>
              <a:rPr lang="pt-BR" dirty="0"/>
              <a:t>- Consultas complexas para relatórios</a:t>
            </a:r>
          </a:p>
          <a:p>
            <a:pPr marL="285750" indent="-285750">
              <a:buFontTx/>
              <a:buChar char="-"/>
            </a:pPr>
            <a:r>
              <a:rPr lang="pt-BR" dirty="0"/>
              <a:t>- Desempenho prejudicado para buscas</a:t>
            </a:r>
          </a:p>
          <a:p>
            <a:pPr marL="285750" indent="-285750">
              <a:buFontTx/>
              <a:buChar char="-"/>
            </a:pPr>
            <a:r>
              <a:rPr lang="pt-BR" dirty="0"/>
              <a:t>- Dificuldade em manter integridade referencial</a:t>
            </a:r>
          </a:p>
          <a:p>
            <a:pPr marL="285750" indent="-285750">
              <a:buFontTx/>
              <a:buChar char="-"/>
            </a:pPr>
            <a:r>
              <a:rPr lang="pt-BR" dirty="0"/>
              <a:t>- Validação de tipos de dados mais complicada</a:t>
            </a:r>
          </a:p>
        </p:txBody>
      </p:sp>
    </p:spTree>
    <p:extLst>
      <p:ext uri="{BB962C8B-B14F-4D97-AF65-F5344CB8AC3E}">
        <p14:creationId xmlns:p14="http://schemas.microsoft.com/office/powerpoint/2010/main" val="262895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303443"/>
              </p:ext>
            </p:extLst>
          </p:nvPr>
        </p:nvGraphicFramePr>
        <p:xfrm>
          <a:off x="748145" y="3973239"/>
          <a:ext cx="3458217" cy="2965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430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1542787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443256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PROCESSO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452423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ID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NUMBER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51748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ID_TIPO_PROCESSO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NUMBER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  <a:tr h="51748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CAMPO_FIXO_1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633153"/>
                  </a:ext>
                </a:extLst>
              </a:tr>
              <a:tr h="51748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CAMPO_FIXO_2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898268"/>
                  </a:ext>
                </a:extLst>
              </a:tr>
              <a:tr h="51748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CAMPO_FIXO_N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780906"/>
                  </a:ext>
                </a:extLst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878002"/>
              </p:ext>
            </p:extLst>
          </p:nvPr>
        </p:nvGraphicFramePr>
        <p:xfrm>
          <a:off x="8720051" y="2416629"/>
          <a:ext cx="3108959" cy="43028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7958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1431001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378641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ATRIBUTOS_GERAIS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37139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ID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NUMBER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424809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NOME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VARCHAR2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  <a:tr h="424809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NOME_CLIENTE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VARCHAR2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489788"/>
                  </a:ext>
                </a:extLst>
              </a:tr>
              <a:tr h="424809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OBRIGATORIO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VARCHAR2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824589"/>
                  </a:ext>
                </a:extLst>
              </a:tr>
              <a:tr h="424809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CAPAITEM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VARCHAR2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342465"/>
                  </a:ext>
                </a:extLst>
              </a:tr>
              <a:tr h="424809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TIPO DADO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250743"/>
                  </a:ext>
                </a:extLst>
              </a:tr>
              <a:tr h="572791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FRMA APRESENTACAO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604077"/>
                  </a:ext>
                </a:extLst>
              </a:tr>
              <a:tr h="424809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TAMANHO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083535"/>
                  </a:ext>
                </a:extLst>
              </a:tr>
              <a:tr h="424809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ETC...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254020"/>
                  </a:ext>
                </a:extLst>
              </a:tr>
            </a:tbl>
          </a:graphicData>
        </a:graphic>
      </p:graphicFrame>
      <p:sp>
        <p:nvSpPr>
          <p:cNvPr id="5" name="Elipse 4"/>
          <p:cNvSpPr/>
          <p:nvPr/>
        </p:nvSpPr>
        <p:spPr>
          <a:xfrm flipH="1" flipV="1">
            <a:off x="8603392" y="2931512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 flipH="1" flipV="1">
            <a:off x="8041790" y="4691931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 flipH="1" flipV="1">
            <a:off x="4220497" y="4542403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Angulado 7"/>
          <p:cNvCxnSpPr>
            <a:stCxn id="6" idx="2"/>
            <a:endCxn id="5" idx="6"/>
          </p:cNvCxnSpPr>
          <p:nvPr/>
        </p:nvCxnSpPr>
        <p:spPr>
          <a:xfrm flipV="1">
            <a:off x="8144314" y="2978617"/>
            <a:ext cx="459078" cy="176041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 flipH="1" flipV="1">
            <a:off x="4791997" y="4046018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Angulado 9"/>
          <p:cNvCxnSpPr>
            <a:stCxn id="7" idx="2"/>
            <a:endCxn id="9" idx="6"/>
          </p:cNvCxnSpPr>
          <p:nvPr/>
        </p:nvCxnSpPr>
        <p:spPr>
          <a:xfrm flipV="1">
            <a:off x="4323021" y="4093123"/>
            <a:ext cx="468976" cy="49638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92486" y="175131"/>
            <a:ext cx="1153652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MODELO </a:t>
            </a:r>
            <a:r>
              <a:rPr lang="pt-BR" sz="2000" b="1" dirty="0" smtClean="0"/>
              <a:t>HÍBRIDO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Modelo onde mantemos </a:t>
            </a:r>
            <a:r>
              <a:rPr lang="pt-BR" dirty="0"/>
              <a:t>a tabela `processos` com o ID (chave </a:t>
            </a:r>
            <a:r>
              <a:rPr lang="pt-BR" dirty="0" smtClean="0"/>
              <a:t>primária), adicionando </a:t>
            </a:r>
            <a:r>
              <a:rPr lang="pt-BR" dirty="0"/>
              <a:t>os atributos mais comuns/frequentes diretamente nesta </a:t>
            </a:r>
            <a:r>
              <a:rPr lang="pt-BR" dirty="0" smtClean="0"/>
              <a:t>tabela.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O armazenamento Não relacional seria usado em uma tabela NOSQL para Atributos Dinâmicos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92486" y="1533213"/>
            <a:ext cx="62520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Vantagens </a:t>
            </a:r>
            <a:r>
              <a:rPr lang="pt-BR" sz="1600" b="1" dirty="0"/>
              <a:t>da Abordagem </a:t>
            </a:r>
            <a:r>
              <a:rPr lang="pt-BR" sz="1600" b="1" dirty="0" smtClean="0"/>
              <a:t>híbrida</a:t>
            </a:r>
          </a:p>
          <a:p>
            <a:r>
              <a:rPr lang="pt-BR" sz="1600" b="1" dirty="0" smtClean="0"/>
              <a:t>Desempenho</a:t>
            </a:r>
            <a:r>
              <a:rPr lang="pt-BR" sz="1600" dirty="0" smtClean="0"/>
              <a:t>: </a:t>
            </a:r>
            <a:r>
              <a:rPr lang="pt-BR" sz="1600" dirty="0"/>
              <a:t>Consultas rápidas para os atributos principais</a:t>
            </a:r>
          </a:p>
          <a:p>
            <a:r>
              <a:rPr lang="pt-BR" sz="1600" b="1" dirty="0" smtClean="0"/>
              <a:t>Flexibilidade</a:t>
            </a:r>
            <a:r>
              <a:rPr lang="pt-BR" sz="1600" dirty="0" smtClean="0"/>
              <a:t>: </a:t>
            </a:r>
            <a:r>
              <a:rPr lang="pt-BR" sz="1600" dirty="0"/>
              <a:t>Facilidade para adicionar/remover atributos dinâmicos</a:t>
            </a:r>
          </a:p>
          <a:p>
            <a:r>
              <a:rPr lang="pt-BR" sz="1600" b="1" dirty="0" smtClean="0"/>
              <a:t>Escalabilidade</a:t>
            </a:r>
            <a:r>
              <a:rPr lang="pt-BR" sz="1600" dirty="0" smtClean="0"/>
              <a:t>: </a:t>
            </a:r>
            <a:r>
              <a:rPr lang="pt-BR" sz="1600" dirty="0"/>
              <a:t>O </a:t>
            </a:r>
            <a:r>
              <a:rPr lang="pt-BR" sz="1600" dirty="0" err="1"/>
              <a:t>NoSQL</a:t>
            </a:r>
            <a:r>
              <a:rPr lang="pt-BR" sz="1600" dirty="0"/>
              <a:t> lida melhor com estruturas variáveis</a:t>
            </a:r>
          </a:p>
          <a:p>
            <a:r>
              <a:rPr lang="pt-BR" sz="1600" b="1" dirty="0" smtClean="0"/>
              <a:t>Manutenção</a:t>
            </a:r>
            <a:r>
              <a:rPr lang="pt-BR" sz="1600" dirty="0" smtClean="0"/>
              <a:t>: </a:t>
            </a:r>
            <a:r>
              <a:rPr lang="pt-BR" sz="1600" dirty="0"/>
              <a:t>Código mais simples sem múltiplos </a:t>
            </a:r>
            <a:r>
              <a:rPr lang="pt-BR" sz="1600" dirty="0" err="1" smtClean="0"/>
              <a:t>JOINs</a:t>
            </a:r>
            <a:endParaRPr lang="pt-BR" sz="1600" dirty="0" smtClean="0"/>
          </a:p>
        </p:txBody>
      </p:sp>
      <p:sp>
        <p:nvSpPr>
          <p:cNvPr id="18" name="CaixaDeTexto 17"/>
          <p:cNvSpPr txBox="1"/>
          <p:nvPr/>
        </p:nvSpPr>
        <p:spPr>
          <a:xfrm>
            <a:off x="4957856" y="3969360"/>
            <a:ext cx="308059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{</a:t>
            </a:r>
          </a:p>
          <a:p>
            <a:r>
              <a:rPr lang="pt-BR" dirty="0"/>
              <a:t>  "</a:t>
            </a:r>
            <a:r>
              <a:rPr lang="pt-BR" dirty="0" err="1"/>
              <a:t>processo_id</a:t>
            </a:r>
            <a:r>
              <a:rPr lang="pt-BR" dirty="0"/>
              <a:t>": "123",</a:t>
            </a:r>
          </a:p>
          <a:p>
            <a:r>
              <a:rPr lang="pt-BR" dirty="0"/>
              <a:t>  "atributos": {</a:t>
            </a:r>
          </a:p>
          <a:p>
            <a:r>
              <a:rPr lang="pt-BR" dirty="0"/>
              <a:t>    "cliente": "João Silva",</a:t>
            </a:r>
          </a:p>
          <a:p>
            <a:r>
              <a:rPr lang="pt-BR" dirty="0"/>
              <a:t>    "prioridade": "alta",</a:t>
            </a:r>
          </a:p>
          <a:p>
            <a:r>
              <a:rPr lang="pt-BR" dirty="0"/>
              <a:t>    "</a:t>
            </a:r>
            <a:r>
              <a:rPr lang="pt-BR" dirty="0" err="1"/>
              <a:t>data_limite</a:t>
            </a:r>
            <a:r>
              <a:rPr lang="pt-BR" dirty="0"/>
              <a:t>": "2023-12-31",</a:t>
            </a:r>
          </a:p>
          <a:p>
            <a:r>
              <a:rPr lang="pt-BR" dirty="0"/>
              <a:t>    "custom_field1": "valor",</a:t>
            </a:r>
          </a:p>
          <a:p>
            <a:r>
              <a:rPr lang="pt-BR" dirty="0"/>
              <a:t>    "custom_field2": 42</a:t>
            </a:r>
          </a:p>
          <a:p>
            <a:r>
              <a:rPr lang="pt-BR" dirty="0"/>
              <a:t>  }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4957856" y="3579223"/>
            <a:ext cx="3080594" cy="39013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PROCESSO_ATRIBUTO(Mongo)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96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263163"/>
              </p:ext>
            </p:extLst>
          </p:nvPr>
        </p:nvGraphicFramePr>
        <p:xfrm>
          <a:off x="8720051" y="2416629"/>
          <a:ext cx="3108959" cy="43028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7958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1431001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378641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ATRIBUTOS_GERAIS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37139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ID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NUMBER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424809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NOME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VARCHAR2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  <a:tr h="424809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NOME_CLIENTE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VARCHAR2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489788"/>
                  </a:ext>
                </a:extLst>
              </a:tr>
              <a:tr h="424809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OBRIGATORIO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VARCHAR2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824589"/>
                  </a:ext>
                </a:extLst>
              </a:tr>
              <a:tr h="424809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CAPAITEM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VARCHAR2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342465"/>
                  </a:ext>
                </a:extLst>
              </a:tr>
              <a:tr h="424809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TIPO DADO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250743"/>
                  </a:ext>
                </a:extLst>
              </a:tr>
              <a:tr h="572791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FRMA APRESENTACAO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604077"/>
                  </a:ext>
                </a:extLst>
              </a:tr>
              <a:tr h="424809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TAMANHO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083535"/>
                  </a:ext>
                </a:extLst>
              </a:tr>
              <a:tr h="424809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ETC...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254020"/>
                  </a:ext>
                </a:extLst>
              </a:tr>
            </a:tbl>
          </a:graphicData>
        </a:graphic>
      </p:graphicFrame>
      <p:sp>
        <p:nvSpPr>
          <p:cNvPr id="15" name="Elipse 14"/>
          <p:cNvSpPr/>
          <p:nvPr/>
        </p:nvSpPr>
        <p:spPr>
          <a:xfrm flipH="1" flipV="1">
            <a:off x="8603392" y="2931512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 flipH="1" flipV="1">
            <a:off x="7858909" y="5266698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Angulado 17"/>
          <p:cNvCxnSpPr>
            <a:stCxn id="16" idx="2"/>
            <a:endCxn id="15" idx="6"/>
          </p:cNvCxnSpPr>
          <p:nvPr/>
        </p:nvCxnSpPr>
        <p:spPr>
          <a:xfrm flipV="1">
            <a:off x="7961433" y="2978617"/>
            <a:ext cx="641959" cy="233518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292486" y="175131"/>
            <a:ext cx="115365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MODELO </a:t>
            </a:r>
            <a:r>
              <a:rPr lang="pt-BR" sz="2000" b="1" dirty="0" smtClean="0"/>
              <a:t>HÍBRIDO USANDO APENAS O BANCO ORACLE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Se </a:t>
            </a:r>
            <a:r>
              <a:rPr lang="pt-BR" dirty="0"/>
              <a:t>não </a:t>
            </a:r>
            <a:r>
              <a:rPr lang="pt-BR" dirty="0" smtClean="0"/>
              <a:t>quisermos </a:t>
            </a:r>
            <a:r>
              <a:rPr lang="pt-BR" dirty="0"/>
              <a:t>adicionar outro banco de dados, </a:t>
            </a:r>
            <a:r>
              <a:rPr lang="pt-BR" smtClean="0"/>
              <a:t>podemos considerar </a:t>
            </a:r>
            <a:r>
              <a:rPr lang="pt-BR" dirty="0"/>
              <a:t>usar JSON no Oracle (disponível desde a versão </a:t>
            </a:r>
            <a:r>
              <a:rPr lang="pt-BR" dirty="0" smtClean="0"/>
              <a:t>12c)</a:t>
            </a:r>
          </a:p>
          <a:p>
            <a:endParaRPr lang="pt-BR" b="1" dirty="0" smtClean="0"/>
          </a:p>
          <a:p>
            <a:r>
              <a:rPr lang="pt-BR" b="1" dirty="0" smtClean="0"/>
              <a:t>Tabela </a:t>
            </a:r>
            <a:r>
              <a:rPr lang="pt-BR" b="1" dirty="0"/>
              <a:t>modificada</a:t>
            </a:r>
          </a:p>
          <a:p>
            <a:r>
              <a:rPr lang="pt-BR" dirty="0"/>
              <a:t>CREATE TABLE processos (</a:t>
            </a:r>
          </a:p>
          <a:p>
            <a:r>
              <a:rPr lang="pt-BR" dirty="0" smtClean="0"/>
              <a:t>id </a:t>
            </a:r>
            <a:r>
              <a:rPr lang="pt-BR" dirty="0"/>
              <a:t>NUMBER PRIMARY KEY,</a:t>
            </a:r>
          </a:p>
          <a:p>
            <a:r>
              <a:rPr lang="pt-BR" dirty="0" err="1" smtClean="0"/>
              <a:t>atributos_json</a:t>
            </a:r>
            <a:r>
              <a:rPr lang="pt-BR" dirty="0" smtClean="0"/>
              <a:t> </a:t>
            </a:r>
            <a:r>
              <a:rPr lang="pt-BR" dirty="0"/>
              <a:t>CLOB CHECK (</a:t>
            </a:r>
            <a:r>
              <a:rPr lang="pt-BR" dirty="0" err="1"/>
              <a:t>atributos_json</a:t>
            </a:r>
            <a:r>
              <a:rPr lang="pt-BR" dirty="0"/>
              <a:t> IS JSON</a:t>
            </a:r>
            <a:r>
              <a:rPr lang="pt-BR" dirty="0" smtClean="0"/>
              <a:t>));</a:t>
            </a:r>
          </a:p>
          <a:p>
            <a:endParaRPr lang="pt-BR" dirty="0"/>
          </a:p>
          <a:p>
            <a:r>
              <a:rPr lang="pt-BR" dirty="0" smtClean="0"/>
              <a:t>Esta </a:t>
            </a:r>
            <a:r>
              <a:rPr lang="pt-BR" dirty="0"/>
              <a:t>abordagem híbrida oferece o melhor dos dois mundos: a robustez do relacional </a:t>
            </a:r>
            <a:endParaRPr lang="pt-BR" dirty="0" smtClean="0"/>
          </a:p>
          <a:p>
            <a:r>
              <a:rPr lang="pt-BR" dirty="0" smtClean="0"/>
              <a:t>para </a:t>
            </a:r>
            <a:r>
              <a:rPr lang="pt-BR" dirty="0"/>
              <a:t>dados estruturados e a flexibilidade do </a:t>
            </a:r>
            <a:r>
              <a:rPr lang="pt-BR" dirty="0" err="1"/>
              <a:t>NoSQL</a:t>
            </a:r>
            <a:r>
              <a:rPr lang="pt-BR" dirty="0"/>
              <a:t> para atributos dinâmicos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4784994" y="4739036"/>
            <a:ext cx="3080594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{</a:t>
            </a:r>
          </a:p>
          <a:p>
            <a:r>
              <a:rPr lang="pt-BR" sz="1200" dirty="0"/>
              <a:t>  "</a:t>
            </a:r>
            <a:r>
              <a:rPr lang="pt-BR" sz="1200" dirty="0" err="1"/>
              <a:t>processo_id</a:t>
            </a:r>
            <a:r>
              <a:rPr lang="pt-BR" sz="1200" dirty="0"/>
              <a:t>": "123",</a:t>
            </a:r>
          </a:p>
          <a:p>
            <a:r>
              <a:rPr lang="pt-BR" sz="1200" dirty="0"/>
              <a:t>  "atributos": {</a:t>
            </a:r>
          </a:p>
          <a:p>
            <a:r>
              <a:rPr lang="pt-BR" sz="1200" dirty="0"/>
              <a:t>    "cliente": "João Silva",</a:t>
            </a:r>
          </a:p>
          <a:p>
            <a:r>
              <a:rPr lang="pt-BR" sz="1200" dirty="0"/>
              <a:t>    "prioridade": "alta",</a:t>
            </a:r>
          </a:p>
          <a:p>
            <a:r>
              <a:rPr lang="pt-BR" sz="1200" dirty="0"/>
              <a:t>    "</a:t>
            </a:r>
            <a:r>
              <a:rPr lang="pt-BR" sz="1200" dirty="0" err="1"/>
              <a:t>data_limite</a:t>
            </a:r>
            <a:r>
              <a:rPr lang="pt-BR" sz="1200" dirty="0"/>
              <a:t>": "2023-12-31",</a:t>
            </a:r>
          </a:p>
          <a:p>
            <a:r>
              <a:rPr lang="pt-BR" sz="1200" dirty="0"/>
              <a:t>    "custom_field1": "valor",</a:t>
            </a:r>
          </a:p>
          <a:p>
            <a:r>
              <a:rPr lang="pt-BR" sz="1200" dirty="0"/>
              <a:t>    "custom_field2": 42</a:t>
            </a:r>
          </a:p>
          <a:p>
            <a:r>
              <a:rPr lang="pt-BR" sz="1200" dirty="0"/>
              <a:t>  }</a:t>
            </a:r>
          </a:p>
          <a:p>
            <a:r>
              <a:rPr lang="pt-BR" sz="1200" dirty="0" smtClean="0"/>
              <a:t>}</a:t>
            </a:r>
            <a:endParaRPr lang="pt-BR" sz="1200" dirty="0"/>
          </a:p>
        </p:txBody>
      </p:sp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41650"/>
              </p:ext>
            </p:extLst>
          </p:nvPr>
        </p:nvGraphicFramePr>
        <p:xfrm>
          <a:off x="472314" y="4691931"/>
          <a:ext cx="3458217" cy="1930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430">
                  <a:extLst>
                    <a:ext uri="{9D8B030D-6E8A-4147-A177-3AD203B41FA5}">
                      <a16:colId xmlns:a16="http://schemas.microsoft.com/office/drawing/2014/main" val="4188522502"/>
                    </a:ext>
                  </a:extLst>
                </a:gridCol>
                <a:gridCol w="1542787">
                  <a:extLst>
                    <a:ext uri="{9D8B030D-6E8A-4147-A177-3AD203B41FA5}">
                      <a16:colId xmlns:a16="http://schemas.microsoft.com/office/drawing/2014/main" val="2876174563"/>
                    </a:ext>
                  </a:extLst>
                </a:gridCol>
              </a:tblGrid>
              <a:tr h="443256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PROCESSO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02560"/>
                  </a:ext>
                </a:extLst>
              </a:tr>
              <a:tr h="452423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ID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NUMBER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69006"/>
                  </a:ext>
                </a:extLst>
              </a:tr>
              <a:tr h="51748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ID_TIPO_PROCESSO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NUMBER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16657"/>
                  </a:ext>
                </a:extLst>
              </a:tr>
              <a:tr h="51748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ATRIBUTOS_JSON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CLOB CHECK</a:t>
                      </a:r>
                      <a:endParaRPr lang="pt-B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209876"/>
                  </a:ext>
                </a:extLst>
              </a:tr>
            </a:tbl>
          </a:graphicData>
        </a:graphic>
      </p:graphicFrame>
      <p:sp>
        <p:nvSpPr>
          <p:cNvPr id="28" name="Retângulo 27"/>
          <p:cNvSpPr/>
          <p:nvPr/>
        </p:nvSpPr>
        <p:spPr>
          <a:xfrm>
            <a:off x="4767944" y="4232367"/>
            <a:ext cx="3104028" cy="506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Campo ATRIBUTOS_JSON da tabela  Processo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31" name="Elipse 30"/>
          <p:cNvSpPr/>
          <p:nvPr/>
        </p:nvSpPr>
        <p:spPr>
          <a:xfrm flipH="1" flipV="1">
            <a:off x="4641087" y="4478565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 flipH="1" flipV="1">
            <a:off x="3944403" y="6289947"/>
            <a:ext cx="102524" cy="94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Angulado 33"/>
          <p:cNvCxnSpPr>
            <a:stCxn id="32" idx="2"/>
            <a:endCxn id="31" idx="6"/>
          </p:cNvCxnSpPr>
          <p:nvPr/>
        </p:nvCxnSpPr>
        <p:spPr>
          <a:xfrm flipV="1">
            <a:off x="4046927" y="4525670"/>
            <a:ext cx="594160" cy="1811382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7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40327" y="1288472"/>
            <a:ext cx="2801389" cy="5454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540327" y="428889"/>
            <a:ext cx="11114117" cy="859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3341716" y="1288472"/>
            <a:ext cx="8312728" cy="5454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06582" y="1620982"/>
            <a:ext cx="251875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SiNCe</a:t>
            </a:r>
            <a:endParaRPr lang="pt-BR" dirty="0" smtClean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hlinkClick r:id="rId2" action="ppaction://hlinksldjump"/>
              </a:rPr>
              <a:t>Fases do processo</a:t>
            </a:r>
            <a:endParaRPr lang="pt-BR" sz="1600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299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540327" y="1288472"/>
            <a:ext cx="2801389" cy="5454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40327" y="428889"/>
            <a:ext cx="11114117" cy="859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3341716" y="1288472"/>
            <a:ext cx="8312728" cy="5454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706582" y="1620982"/>
            <a:ext cx="25187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SiNCe</a:t>
            </a:r>
            <a:endParaRPr lang="pt-BR" dirty="0" smtClean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Fases do processo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200" dirty="0" smtClean="0">
                <a:hlinkClick r:id="rId2" action="ppaction://hlinksldjump"/>
              </a:rPr>
              <a:t>Pré-embarque</a:t>
            </a:r>
            <a:endParaRPr lang="pt-B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200" dirty="0" smtClean="0"/>
              <a:t>Embarque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200" dirty="0" smtClean="0"/>
              <a:t>Desembaraço</a:t>
            </a:r>
            <a:endParaRPr lang="pt-BR" sz="1200" dirty="0" smtClean="0"/>
          </a:p>
        </p:txBody>
      </p:sp>
    </p:spTree>
    <p:extLst>
      <p:ext uri="{BB962C8B-B14F-4D97-AF65-F5344CB8AC3E}">
        <p14:creationId xmlns:p14="http://schemas.microsoft.com/office/powerpoint/2010/main" val="39962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1640</Words>
  <Application>Microsoft Office PowerPoint</Application>
  <PresentationFormat>Widescreen</PresentationFormat>
  <Paragraphs>902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Oliveira</dc:creator>
  <cp:lastModifiedBy>João Oliveira</cp:lastModifiedBy>
  <cp:revision>118</cp:revision>
  <dcterms:created xsi:type="dcterms:W3CDTF">2025-04-01T13:34:48Z</dcterms:created>
  <dcterms:modified xsi:type="dcterms:W3CDTF">2025-04-24T15:38:05Z</dcterms:modified>
</cp:coreProperties>
</file>