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4" r:id="rId4"/>
    <p:sldId id="258" r:id="rId5"/>
    <p:sldId id="261" r:id="rId6"/>
    <p:sldId id="262" r:id="rId7"/>
    <p:sldId id="263"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27" autoAdjust="0"/>
  </p:normalViewPr>
  <p:slideViewPr>
    <p:cSldViewPr>
      <p:cViewPr varScale="1">
        <p:scale>
          <a:sx n="65" d="100"/>
          <a:sy n="65" d="100"/>
        </p:scale>
        <p:origin x="-203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DADEA6-B130-4351-AAAD-2D2030F7DA6F}" type="datetimeFigureOut">
              <a:rPr lang="en-US" smtClean="0"/>
              <a:t>5/1/2014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A1A534-6D2E-497A-AC6D-8B69BBCA846F}" type="slidenum">
              <a:rPr lang="en-US" smtClean="0"/>
              <a:t>‹#›</a:t>
            </a:fld>
            <a:endParaRPr lang="en-US"/>
          </a:p>
        </p:txBody>
      </p:sp>
    </p:spTree>
    <p:extLst>
      <p:ext uri="{BB962C8B-B14F-4D97-AF65-F5344CB8AC3E}">
        <p14:creationId xmlns:p14="http://schemas.microsoft.com/office/powerpoint/2010/main" val="167230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mashable.com/2013/05/24/3d-printed-ear-princeton/"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www.3ders.org/articles/20120629-future-of-medicine-3d-printing-new-organs.html" TargetMode="External"/><Relationship Id="rId5" Type="http://schemas.openxmlformats.org/officeDocument/2006/relationships/hyperlink" Target="http://gizmodo.com/5993147/how-3d-printing-gave-this-man-his-life-and-face-back" TargetMode="External"/><Relationship Id="rId4" Type="http://schemas.openxmlformats.org/officeDocument/2006/relationships/hyperlink" Target="http://www.notcot.org/post/4940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Playing with God?</a:t>
            </a:r>
          </a:p>
          <a:p>
            <a:r>
              <a:rPr lang="en-US" dirty="0" smtClean="0"/>
              <a:t>Only the ric</a:t>
            </a:r>
            <a:r>
              <a:rPr lang="en-US" baseline="0" dirty="0" smtClean="0"/>
              <a:t>h </a:t>
            </a:r>
            <a:r>
              <a:rPr lang="en-US" baseline="0" smtClean="0"/>
              <a:t>can afford?</a:t>
            </a:r>
          </a:p>
          <a:p>
            <a:endParaRPr lang="en-US"/>
          </a:p>
        </p:txBody>
      </p:sp>
      <p:sp>
        <p:nvSpPr>
          <p:cNvPr id="4" name="Slide Number Placeholder 3"/>
          <p:cNvSpPr>
            <a:spLocks noGrp="1"/>
          </p:cNvSpPr>
          <p:nvPr>
            <p:ph type="sldNum" sz="quarter" idx="10"/>
          </p:nvPr>
        </p:nvSpPr>
        <p:spPr/>
        <p:txBody>
          <a:bodyPr/>
          <a:lstStyle/>
          <a:p>
            <a:fld id="{D7A1A534-6D2E-497A-AC6D-8B69BBCA846F}" type="slidenum">
              <a:rPr lang="en-US" smtClean="0"/>
              <a:t>7</a:t>
            </a:fld>
            <a:endParaRPr lang="en-US"/>
          </a:p>
        </p:txBody>
      </p:sp>
    </p:spTree>
    <p:extLst>
      <p:ext uri="{BB962C8B-B14F-4D97-AF65-F5344CB8AC3E}">
        <p14:creationId xmlns:p14="http://schemas.microsoft.com/office/powerpoint/2010/main" val="1914497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incredible </a:t>
            </a:r>
            <a:r>
              <a:rPr lang="en-US" sz="1200" b="1" i="0" u="none" strike="noStrike" kern="1200" dirty="0" smtClean="0">
                <a:solidFill>
                  <a:schemeClr val="tx1"/>
                </a:solidFill>
                <a:effectLst/>
                <a:latin typeface="+mn-lt"/>
                <a:ea typeface="+mn-ea"/>
                <a:cs typeface="+mn-cs"/>
                <a:hlinkClick r:id="rId3"/>
              </a:rPr>
              <a:t>3D-printed bionic ear</a:t>
            </a:r>
            <a:r>
              <a:rPr lang="en-US" sz="1200" b="0" i="0" kern="1200" dirty="0" smtClean="0">
                <a:solidFill>
                  <a:schemeClr val="tx1"/>
                </a:solidFill>
                <a:effectLst/>
                <a:latin typeface="+mn-lt"/>
                <a:ea typeface="+mn-ea"/>
                <a:cs typeface="+mn-cs"/>
              </a:rPr>
              <a:t> was made using an off-the-shelf 3D printer, combining human cartilage with an antennae. And get this: it hears better than a real human ear. The fully-functioning organ represents yet another intriguing possibility for augmenting the bodies of the deaf or those born without ears.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3D printing has made it possible for doctors to give a little girl with a genetic condition that will eventually render her arms useless a measure of self-reliance. </a:t>
            </a:r>
            <a:r>
              <a:rPr lang="en-US" sz="1200" b="1" i="0" u="none" strike="noStrike" kern="1200" dirty="0" err="1" smtClean="0">
                <a:solidFill>
                  <a:schemeClr val="tx1"/>
                </a:solidFill>
                <a:effectLst/>
                <a:latin typeface="+mn-lt"/>
                <a:ea typeface="+mn-ea"/>
                <a:cs typeface="+mn-cs"/>
                <a:hlinkClick r:id="rId4"/>
              </a:rPr>
              <a:t>Ekso</a:t>
            </a:r>
            <a:r>
              <a:rPr lang="en-US" sz="1200" b="1" i="0" u="none" strike="noStrike" kern="1200" dirty="0" smtClean="0">
                <a:solidFill>
                  <a:schemeClr val="tx1"/>
                </a:solidFill>
                <a:effectLst/>
                <a:latin typeface="+mn-lt"/>
                <a:ea typeface="+mn-ea"/>
                <a:cs typeface="+mn-cs"/>
                <a:hlinkClick r:id="rId4"/>
              </a:rPr>
              <a:t> Bionics created a light </a:t>
            </a:r>
            <a:r>
              <a:rPr lang="en-US" sz="1200" b="1" i="0" u="none" strike="noStrike" kern="1200" dirty="0" err="1" smtClean="0">
                <a:solidFill>
                  <a:schemeClr val="tx1"/>
                </a:solidFill>
                <a:effectLst/>
                <a:latin typeface="+mn-lt"/>
                <a:ea typeface="+mn-ea"/>
                <a:cs typeface="+mn-cs"/>
                <a:hlinkClick r:id="rId4"/>
              </a:rPr>
              <a:t>exoskeleton</a:t>
            </a:r>
            <a:r>
              <a:rPr lang="en-US" sz="1200" b="0" i="0" kern="1200" dirty="0" err="1" smtClean="0">
                <a:solidFill>
                  <a:schemeClr val="tx1"/>
                </a:solidFill>
                <a:effectLst/>
                <a:latin typeface="+mn-lt"/>
                <a:ea typeface="+mn-ea"/>
                <a:cs typeface="+mn-cs"/>
              </a:rPr>
              <a:t>tailored</a:t>
            </a:r>
            <a:r>
              <a:rPr lang="en-US" sz="1200" b="0" i="0" kern="1200" dirty="0" smtClean="0">
                <a:solidFill>
                  <a:schemeClr val="tx1"/>
                </a:solidFill>
                <a:effectLst/>
                <a:latin typeface="+mn-lt"/>
                <a:ea typeface="+mn-ea"/>
                <a:cs typeface="+mn-cs"/>
              </a:rPr>
              <a:t> to two-year-old Emma’s body that gives her the use of her arms.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3D printing gave a man ravaged by cancer his face back in the form of</a:t>
            </a:r>
            <a:r>
              <a:rPr lang="en-US" sz="1200" b="1" i="0" u="none" strike="noStrike" kern="1200" dirty="0" smtClean="0">
                <a:solidFill>
                  <a:schemeClr val="tx1"/>
                </a:solidFill>
                <a:effectLst/>
                <a:latin typeface="+mn-lt"/>
                <a:ea typeface="+mn-ea"/>
                <a:cs typeface="+mn-cs"/>
                <a:hlinkClick r:id="rId5"/>
              </a:rPr>
              <a:t> an incredibly life-like prosthetic.</a:t>
            </a:r>
            <a:r>
              <a:rPr lang="en-US" sz="1200" b="0" i="0" kern="1200" dirty="0" smtClean="0">
                <a:solidFill>
                  <a:schemeClr val="tx1"/>
                </a:solidFill>
                <a:effectLst/>
                <a:latin typeface="+mn-lt"/>
                <a:ea typeface="+mn-ea"/>
                <a:cs typeface="+mn-cs"/>
              </a:rPr>
              <a:t> Eric </a:t>
            </a:r>
            <a:r>
              <a:rPr lang="en-US" sz="1200" b="0" i="0" kern="1200" dirty="0" err="1" smtClean="0">
                <a:solidFill>
                  <a:schemeClr val="tx1"/>
                </a:solidFill>
                <a:effectLst/>
                <a:latin typeface="+mn-lt"/>
                <a:ea typeface="+mn-ea"/>
                <a:cs typeface="+mn-cs"/>
              </a:rPr>
              <a:t>Molger</a:t>
            </a:r>
            <a:r>
              <a:rPr lang="en-US" sz="1200" b="0" i="0" kern="1200" dirty="0" smtClean="0">
                <a:solidFill>
                  <a:schemeClr val="tx1"/>
                </a:solidFill>
                <a:effectLst/>
                <a:latin typeface="+mn-lt"/>
                <a:ea typeface="+mn-ea"/>
                <a:cs typeface="+mn-cs"/>
              </a:rPr>
              <a:t> lost almost the entire left half of his face to a tennis-ball-sized tumor, but doctors used CT and facial scans of the right side of his face to create digital blueprints for the prosthetic. The implant specialist behind this revolutionary medical miracle hopes to develop techniques that would allow 3D printing of similar body parts in silicone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Believe it or not, fully-functioning organs are possible, as well. Researchers have already successfully created </a:t>
            </a:r>
            <a:r>
              <a:rPr lang="en-US" sz="1200" b="1" i="0" u="none" strike="noStrike" kern="1200" dirty="0" smtClean="0">
                <a:solidFill>
                  <a:schemeClr val="tx1"/>
                </a:solidFill>
                <a:effectLst/>
                <a:latin typeface="+mn-lt"/>
                <a:ea typeface="+mn-ea"/>
                <a:cs typeface="+mn-cs"/>
                <a:hlinkClick r:id="rId6"/>
              </a:rPr>
              <a:t>a bladder. </a:t>
            </a:r>
            <a:r>
              <a:rPr lang="en-US" sz="1200" b="0" i="0" kern="1200" dirty="0" smtClean="0">
                <a:solidFill>
                  <a:schemeClr val="tx1"/>
                </a:solidFill>
                <a:effectLst/>
                <a:latin typeface="+mn-lt"/>
                <a:ea typeface="+mn-ea"/>
                <a:cs typeface="+mn-cs"/>
              </a:rPr>
              <a:t>The organ is made by scanning the patient’s existing organ, printing a new one with bio-compatible materials, and seeding the result with tissues from the patient. This raises the possibility of ‘growing’ organs rather than relying on scarce transplants to save lives.</a:t>
            </a:r>
            <a:endParaRPr lang="en-US" dirty="0"/>
          </a:p>
        </p:txBody>
      </p:sp>
      <p:sp>
        <p:nvSpPr>
          <p:cNvPr id="4" name="Slide Number Placeholder 3"/>
          <p:cNvSpPr>
            <a:spLocks noGrp="1"/>
          </p:cNvSpPr>
          <p:nvPr>
            <p:ph type="sldNum" sz="quarter" idx="10"/>
          </p:nvPr>
        </p:nvSpPr>
        <p:spPr/>
        <p:txBody>
          <a:bodyPr/>
          <a:lstStyle/>
          <a:p>
            <a:fld id="{D7A1A534-6D2E-497A-AC6D-8B69BBCA846F}" type="slidenum">
              <a:rPr lang="en-US" smtClean="0"/>
              <a:t>8</a:t>
            </a:fld>
            <a:endParaRPr lang="en-US"/>
          </a:p>
        </p:txBody>
      </p:sp>
    </p:spTree>
    <p:extLst>
      <p:ext uri="{BB962C8B-B14F-4D97-AF65-F5344CB8AC3E}">
        <p14:creationId xmlns:p14="http://schemas.microsoft.com/office/powerpoint/2010/main" val="254172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1E4D53-91C3-4F59-A968-831BE0B966FD}"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559576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E4D53-91C3-4F59-A968-831BE0B966FD}"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325105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E4D53-91C3-4F59-A968-831BE0B966FD}"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286789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1E4D53-91C3-4F59-A968-831BE0B966FD}"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115692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1E4D53-91C3-4F59-A968-831BE0B966FD}" type="datetimeFigureOut">
              <a:rPr lang="en-US" smtClean="0"/>
              <a:t>4/30/2014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219444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E4D53-91C3-4F59-A968-831BE0B966FD}"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415847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1E4D53-91C3-4F59-A968-831BE0B966FD}" type="datetimeFigureOut">
              <a:rPr lang="en-US" smtClean="0"/>
              <a:t>4/30/2014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100221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1E4D53-91C3-4F59-A968-831BE0B966FD}" type="datetimeFigureOut">
              <a:rPr lang="en-US" smtClean="0"/>
              <a:t>4/30/2014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86910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1E4D53-91C3-4F59-A968-831BE0B966FD}" type="datetimeFigureOut">
              <a:rPr lang="en-US" smtClean="0"/>
              <a:t>4/30/2014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1009914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E4D53-91C3-4F59-A968-831BE0B966FD}"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76716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E4D53-91C3-4F59-A968-831BE0B966FD}" type="datetimeFigureOut">
              <a:rPr lang="en-US" smtClean="0"/>
              <a:t>4/30/2014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A7A03-A407-495E-BF86-FB015BE70F03}" type="slidenum">
              <a:rPr lang="en-US" smtClean="0"/>
              <a:t>‹#›</a:t>
            </a:fld>
            <a:endParaRPr lang="en-US"/>
          </a:p>
        </p:txBody>
      </p:sp>
    </p:spTree>
    <p:extLst>
      <p:ext uri="{BB962C8B-B14F-4D97-AF65-F5344CB8AC3E}">
        <p14:creationId xmlns:p14="http://schemas.microsoft.com/office/powerpoint/2010/main" val="333150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E4D53-91C3-4F59-A968-831BE0B966FD}" type="datetimeFigureOut">
              <a:rPr lang="en-US" smtClean="0"/>
              <a:t>4/30/2014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A7A03-A407-495E-BF86-FB015BE70F03}" type="slidenum">
              <a:rPr lang="en-US" smtClean="0"/>
              <a:t>‹#›</a:t>
            </a:fld>
            <a:endParaRPr lang="en-US"/>
          </a:p>
        </p:txBody>
      </p:sp>
    </p:spTree>
    <p:extLst>
      <p:ext uri="{BB962C8B-B14F-4D97-AF65-F5344CB8AC3E}">
        <p14:creationId xmlns:p14="http://schemas.microsoft.com/office/powerpoint/2010/main" val="254119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3D Printing of Body Parts</a:t>
            </a:r>
            <a:endParaRPr lang="en-US" dirty="0"/>
          </a:p>
        </p:txBody>
      </p:sp>
      <p:sp>
        <p:nvSpPr>
          <p:cNvPr id="3" name="Subtitle 2"/>
          <p:cNvSpPr>
            <a:spLocks noGrp="1"/>
          </p:cNvSpPr>
          <p:nvPr>
            <p:ph type="subTitle" idx="1"/>
          </p:nvPr>
        </p:nvSpPr>
        <p:spPr/>
        <p:txBody>
          <a:bodyPr/>
          <a:lstStyle/>
          <a:p>
            <a:r>
              <a:rPr lang="en-US" dirty="0" smtClean="0"/>
              <a:t>Riley </a:t>
            </a:r>
            <a:r>
              <a:rPr lang="en-US" dirty="0" err="1" smtClean="0"/>
              <a:t>Englin</a:t>
            </a:r>
            <a:endParaRPr lang="en-US" dirty="0"/>
          </a:p>
        </p:txBody>
      </p:sp>
    </p:spTree>
    <p:extLst>
      <p:ext uri="{BB962C8B-B14F-4D97-AF65-F5344CB8AC3E}">
        <p14:creationId xmlns:p14="http://schemas.microsoft.com/office/powerpoint/2010/main" val="3222369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Printing</a:t>
            </a:r>
            <a:endParaRPr lang="en-US" dirty="0"/>
          </a:p>
        </p:txBody>
      </p:sp>
      <p:sp>
        <p:nvSpPr>
          <p:cNvPr id="3" name="Content Placeholder 2"/>
          <p:cNvSpPr>
            <a:spLocks noGrp="1"/>
          </p:cNvSpPr>
          <p:nvPr>
            <p:ph idx="1"/>
          </p:nvPr>
        </p:nvSpPr>
        <p:spPr/>
        <p:txBody>
          <a:bodyPr/>
          <a:lstStyle/>
          <a:p>
            <a:r>
              <a:rPr lang="en-US" dirty="0" smtClean="0"/>
              <a:t>Computer-created </a:t>
            </a:r>
            <a:r>
              <a:rPr lang="en-US" dirty="0"/>
              <a:t>digital models </a:t>
            </a:r>
            <a:r>
              <a:rPr lang="en-US" dirty="0" smtClean="0"/>
              <a:t>create </a:t>
            </a:r>
            <a:r>
              <a:rPr lang="en-US" dirty="0"/>
              <a:t>real-world </a:t>
            </a:r>
            <a:r>
              <a:rPr lang="en-US" dirty="0" smtClean="0"/>
              <a:t>objects</a:t>
            </a:r>
          </a:p>
          <a:p>
            <a:r>
              <a:rPr lang="en-US" dirty="0" smtClean="0"/>
              <a:t>Produced everything from jewelry to toys to food</a:t>
            </a:r>
            <a:endParaRPr lang="en-US" dirty="0"/>
          </a:p>
        </p:txBody>
      </p:sp>
      <p:pic>
        <p:nvPicPr>
          <p:cNvPr id="4098" name="Picture 2" descr="http://airwolf3d.com/wp-content/uploads/2012/06/what-idea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100" y="3525552"/>
            <a:ext cx="5257800" cy="310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68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smtClean="0"/>
              <a:t>Digital Model</a:t>
            </a:r>
          </a:p>
          <a:p>
            <a:pPr lvl="1"/>
            <a:r>
              <a:rPr lang="en-US" dirty="0" smtClean="0"/>
              <a:t>CAD, Modeling Software, Download Designs</a:t>
            </a:r>
          </a:p>
          <a:p>
            <a:r>
              <a:rPr lang="en-US" dirty="0" smtClean="0"/>
              <a:t>Virtual blue print</a:t>
            </a:r>
          </a:p>
          <a:p>
            <a:r>
              <a:rPr lang="en-US" dirty="0" smtClean="0"/>
              <a:t>Divides object into digital cross-sections</a:t>
            </a:r>
          </a:p>
          <a:p>
            <a:pPr lvl="1"/>
            <a:r>
              <a:rPr lang="en-US" dirty="0" smtClean="0"/>
              <a:t>Print object layer by layer</a:t>
            </a:r>
          </a:p>
          <a:p>
            <a:r>
              <a:rPr lang="en-US" dirty="0" smtClean="0"/>
              <a:t>.</a:t>
            </a:r>
            <a:r>
              <a:rPr lang="en-US" dirty="0"/>
              <a:t>STL </a:t>
            </a:r>
            <a:r>
              <a:rPr lang="en-US" dirty="0" smtClean="0"/>
              <a:t>file</a:t>
            </a:r>
          </a:p>
          <a:p>
            <a:pPr lvl="1"/>
            <a:r>
              <a:rPr lang="en-US" dirty="0" smtClean="0"/>
              <a:t>Standard </a:t>
            </a:r>
            <a:r>
              <a:rPr lang="en-US" dirty="0"/>
              <a:t>Tessellation </a:t>
            </a:r>
            <a:r>
              <a:rPr lang="en-US" dirty="0" smtClean="0"/>
              <a:t>Language</a:t>
            </a:r>
          </a:p>
          <a:p>
            <a:pPr lvl="1"/>
            <a:r>
              <a:rPr lang="en-US" dirty="0" smtClean="0"/>
              <a:t>3D </a:t>
            </a:r>
            <a:r>
              <a:rPr lang="en-US" dirty="0"/>
              <a:t>polygons </a:t>
            </a:r>
            <a:r>
              <a:rPr lang="en-US" dirty="0" smtClean="0"/>
              <a:t>so printer </a:t>
            </a:r>
            <a:r>
              <a:rPr lang="en-US" dirty="0"/>
              <a:t>can easily </a:t>
            </a:r>
            <a:r>
              <a:rPr lang="en-US" dirty="0" smtClean="0"/>
              <a:t>digest info</a:t>
            </a:r>
            <a:endParaRPr lang="en-US" dirty="0"/>
          </a:p>
        </p:txBody>
      </p:sp>
    </p:spTree>
    <p:extLst>
      <p:ext uri="{BB962C8B-B14F-4D97-AF65-F5344CB8AC3E}">
        <p14:creationId xmlns:p14="http://schemas.microsoft.com/office/powerpoint/2010/main" val="22274478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nieuwsbeest.nl/wordpress/wp-content/uploads/2013/04/3dprintedbike.jpg"/>
          <p:cNvPicPr>
            <a:picLocks noChangeAspect="1" noChangeArrowheads="1"/>
          </p:cNvPicPr>
          <p:nvPr/>
        </p:nvPicPr>
        <p:blipFill rotWithShape="1">
          <a:blip r:embed="rId2">
            <a:extLst>
              <a:ext uri="{28A0092B-C50C-407E-A947-70E740481C1C}">
                <a14:useLocalDpi xmlns:a14="http://schemas.microsoft.com/office/drawing/2010/main" val="0"/>
              </a:ext>
            </a:extLst>
          </a:blip>
          <a:srcRect t="16251" r="10011" b="6875"/>
          <a:stretch/>
        </p:blipFill>
        <p:spPr bwMode="auto">
          <a:xfrm>
            <a:off x="5639229" y="3886200"/>
            <a:ext cx="3428571" cy="23431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gdb.rferl.org/AB785A96-DCDC-4109-BEA2-4C368D8FD9B7_mw1024_n_s.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836" r="13847" b="8750"/>
          <a:stretch/>
        </p:blipFill>
        <p:spPr bwMode="auto">
          <a:xfrm>
            <a:off x="5775960" y="1002030"/>
            <a:ext cx="3063240" cy="25031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3.amazonaws.com/ksr/assets/000/166/141/831b5b00138b005b4bcce838236820b0_large.jpg?13479885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862" y="838200"/>
            <a:ext cx="5274307"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34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Body Parts</a:t>
            </a:r>
            <a:endParaRPr lang="en-US" dirty="0"/>
          </a:p>
        </p:txBody>
      </p:sp>
      <p:sp>
        <p:nvSpPr>
          <p:cNvPr id="4" name="Content Placeholder 3"/>
          <p:cNvSpPr>
            <a:spLocks noGrp="1"/>
          </p:cNvSpPr>
          <p:nvPr>
            <p:ph idx="1"/>
          </p:nvPr>
        </p:nvSpPr>
        <p:spPr>
          <a:xfrm>
            <a:off x="457200" y="1447800"/>
            <a:ext cx="8229600" cy="5181600"/>
          </a:xfrm>
        </p:spPr>
        <p:txBody>
          <a:bodyPr>
            <a:normAutofit/>
          </a:bodyPr>
          <a:lstStyle/>
          <a:p>
            <a:r>
              <a:rPr lang="en-US" dirty="0"/>
              <a:t> Scientists harvest human cells from biopsies or stem cells, then allow them to multiply in a petri </a:t>
            </a:r>
            <a:r>
              <a:rPr lang="en-US" dirty="0" smtClean="0"/>
              <a:t>dish</a:t>
            </a:r>
          </a:p>
          <a:p>
            <a:r>
              <a:rPr lang="en-US" dirty="0" smtClean="0"/>
              <a:t>Result (“biological ink”) </a:t>
            </a:r>
            <a:r>
              <a:rPr lang="en-US" dirty="0"/>
              <a:t>is fed into a </a:t>
            </a:r>
            <a:r>
              <a:rPr lang="en-US" dirty="0" smtClean="0"/>
              <a:t>3D printer</a:t>
            </a:r>
          </a:p>
          <a:p>
            <a:pPr lvl="1"/>
            <a:r>
              <a:rPr lang="en-US" dirty="0" smtClean="0"/>
              <a:t>programmed </a:t>
            </a:r>
            <a:r>
              <a:rPr lang="en-US" dirty="0"/>
              <a:t>to arrange different cell types, along with other materials, into a precise </a:t>
            </a:r>
            <a:r>
              <a:rPr lang="en-US" dirty="0" smtClean="0"/>
              <a:t>3D shape</a:t>
            </a:r>
          </a:p>
          <a:p>
            <a:r>
              <a:rPr lang="en-US" dirty="0" smtClean="0"/>
              <a:t>Doctors </a:t>
            </a:r>
            <a:r>
              <a:rPr lang="en-US" dirty="0"/>
              <a:t>hope that </a:t>
            </a:r>
            <a:r>
              <a:rPr lang="en-US" dirty="0" smtClean="0"/>
              <a:t>3D printed </a:t>
            </a:r>
            <a:r>
              <a:rPr lang="en-US" dirty="0"/>
              <a:t>cells will integrate with existing </a:t>
            </a:r>
            <a:r>
              <a:rPr lang="en-US" dirty="0" smtClean="0"/>
              <a:t>tissues</a:t>
            </a:r>
            <a:endParaRPr lang="en-US" dirty="0"/>
          </a:p>
        </p:txBody>
      </p:sp>
    </p:spTree>
    <p:extLst>
      <p:ext uri="{BB962C8B-B14F-4D97-AF65-F5344CB8AC3E}">
        <p14:creationId xmlns:p14="http://schemas.microsoft.com/office/powerpoint/2010/main" val="855018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Organovo</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pPr fontAlgn="base"/>
            <a:r>
              <a:rPr lang="en-US" dirty="0" smtClean="0"/>
              <a:t>CA company </a:t>
            </a:r>
            <a:r>
              <a:rPr lang="en-US" dirty="0"/>
              <a:t>has printed strips of human liver tissue in its </a:t>
            </a:r>
            <a:r>
              <a:rPr lang="en-US" dirty="0" smtClean="0"/>
              <a:t>labs</a:t>
            </a:r>
          </a:p>
          <a:p>
            <a:pPr lvl="1" fontAlgn="base"/>
            <a:r>
              <a:rPr lang="en-US" dirty="0" smtClean="0"/>
              <a:t>4 X 4 X 1 mm strips </a:t>
            </a:r>
          </a:p>
          <a:p>
            <a:pPr lvl="1" fontAlgn="base"/>
            <a:r>
              <a:rPr lang="en-US" dirty="0" smtClean="0"/>
              <a:t>45 min </a:t>
            </a:r>
            <a:r>
              <a:rPr lang="en-US" dirty="0"/>
              <a:t>to </a:t>
            </a:r>
            <a:r>
              <a:rPr lang="en-US" dirty="0" smtClean="0"/>
              <a:t>print, 2 </a:t>
            </a:r>
            <a:r>
              <a:rPr lang="en-US" dirty="0"/>
              <a:t>days </a:t>
            </a:r>
            <a:r>
              <a:rPr lang="en-US" dirty="0" smtClean="0"/>
              <a:t>to </a:t>
            </a:r>
            <a:r>
              <a:rPr lang="en-US" dirty="0"/>
              <a:t>grow and </a:t>
            </a:r>
            <a:r>
              <a:rPr lang="en-US" dirty="0" smtClean="0"/>
              <a:t>mature</a:t>
            </a:r>
          </a:p>
          <a:p>
            <a:pPr lvl="1" fontAlgn="base"/>
            <a:r>
              <a:rPr lang="en-US" dirty="0" smtClean="0"/>
              <a:t>Models </a:t>
            </a:r>
            <a:r>
              <a:rPr lang="en-US" dirty="0"/>
              <a:t>can </a:t>
            </a:r>
            <a:r>
              <a:rPr lang="en-US" dirty="0" smtClean="0"/>
              <a:t>survive </a:t>
            </a:r>
            <a:r>
              <a:rPr lang="en-US" dirty="0"/>
              <a:t>for about 40 </a:t>
            </a:r>
            <a:r>
              <a:rPr lang="en-US" dirty="0" smtClean="0"/>
              <a:t>days</a:t>
            </a:r>
            <a:endParaRPr lang="en-US" dirty="0"/>
          </a:p>
          <a:p>
            <a:pPr fontAlgn="base"/>
            <a:r>
              <a:rPr lang="en-US" dirty="0" smtClean="0"/>
              <a:t>Built models </a:t>
            </a:r>
            <a:r>
              <a:rPr lang="en-US" dirty="0"/>
              <a:t>of human kidneys, bone, cartilage, muscle, blood vessels and lung </a:t>
            </a:r>
            <a:r>
              <a:rPr lang="en-US" dirty="0" smtClean="0"/>
              <a:t>tissue</a:t>
            </a:r>
            <a:endParaRPr lang="en-US" dirty="0"/>
          </a:p>
          <a:p>
            <a:endParaRPr lang="en-US" dirty="0"/>
          </a:p>
        </p:txBody>
      </p:sp>
    </p:spTree>
    <p:extLst>
      <p:ext uri="{BB962C8B-B14F-4D97-AF65-F5344CB8AC3E}">
        <p14:creationId xmlns:p14="http://schemas.microsoft.com/office/powerpoint/2010/main" val="28369417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Practice and Use</a:t>
            </a:r>
            <a:endParaRPr lang="en-US" dirty="0"/>
          </a:p>
        </p:txBody>
      </p:sp>
      <p:sp>
        <p:nvSpPr>
          <p:cNvPr id="3" name="Content Placeholder 2"/>
          <p:cNvSpPr>
            <a:spLocks noGrp="1"/>
          </p:cNvSpPr>
          <p:nvPr>
            <p:ph idx="1"/>
          </p:nvPr>
        </p:nvSpPr>
        <p:spPr>
          <a:xfrm>
            <a:off x="457200" y="1600200"/>
            <a:ext cx="8229600" cy="5181600"/>
          </a:xfrm>
        </p:spPr>
        <p:txBody>
          <a:bodyPr>
            <a:normAutofit/>
          </a:bodyPr>
          <a:lstStyle/>
          <a:p>
            <a:r>
              <a:rPr lang="en-US" dirty="0" err="1" smtClean="0"/>
              <a:t>Bioprinting</a:t>
            </a:r>
            <a:r>
              <a:rPr lang="en-US" dirty="0" smtClean="0"/>
              <a:t> allows for placing cells in right places when building tissues</a:t>
            </a:r>
          </a:p>
          <a:p>
            <a:r>
              <a:rPr lang="en-US" dirty="0" smtClean="0"/>
              <a:t>Could be ready to begin use in next 5 years</a:t>
            </a:r>
          </a:p>
          <a:p>
            <a:r>
              <a:rPr lang="en-US" dirty="0" smtClean="0"/>
              <a:t>Need approval from the US Food and Drug Association</a:t>
            </a:r>
          </a:p>
          <a:p>
            <a:pPr lvl="1"/>
            <a:r>
              <a:rPr lang="en-US" dirty="0" smtClean="0"/>
              <a:t>Could take up to a decade</a:t>
            </a:r>
          </a:p>
          <a:p>
            <a:r>
              <a:rPr lang="en-US" dirty="0" smtClean="0"/>
              <a:t>Ethical issues?</a:t>
            </a:r>
          </a:p>
          <a:p>
            <a:r>
              <a:rPr lang="en-US" dirty="0" smtClean="0"/>
              <a:t>Acceptance?</a:t>
            </a:r>
            <a:endParaRPr lang="en-US" dirty="0"/>
          </a:p>
        </p:txBody>
      </p:sp>
    </p:spTree>
    <p:extLst>
      <p:ext uri="{BB962C8B-B14F-4D97-AF65-F5344CB8AC3E}">
        <p14:creationId xmlns:p14="http://schemas.microsoft.com/office/powerpoint/2010/main" val="879906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8" name="Picture 6" descr="http://webecoist.momtastic.com/wp-content/uploads/2013/06/3D-Printed-Medical-Ma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09600"/>
            <a:ext cx="6400800" cy="547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500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2596</TotalTime>
  <Words>178</Words>
  <Application>Microsoft Office PowerPoint</Application>
  <PresentationFormat>On-screen Show (4:3)</PresentationFormat>
  <Paragraphs>43</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3D Printing of Body Parts</vt:lpstr>
      <vt:lpstr>3D Printing</vt:lpstr>
      <vt:lpstr>How It Works</vt:lpstr>
      <vt:lpstr>PowerPoint Presentation</vt:lpstr>
      <vt:lpstr>Body Parts</vt:lpstr>
      <vt:lpstr>Organovo</vt:lpstr>
      <vt:lpstr>Future Practice and Use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Printing of Body Parts</dc:title>
  <dc:creator>Riley</dc:creator>
  <cp:lastModifiedBy>Riley</cp:lastModifiedBy>
  <cp:revision>16</cp:revision>
  <dcterms:created xsi:type="dcterms:W3CDTF">2014-05-01T04:53:40Z</dcterms:created>
  <dcterms:modified xsi:type="dcterms:W3CDTF">2014-05-03T00:10:02Z</dcterms:modified>
</cp:coreProperties>
</file>