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05F3-46DE-40D6-B3FA-3C7F626D5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Norvegija</a:t>
            </a:r>
            <a:r>
              <a:rPr lang="en-US" dirty="0"/>
              <a:t> </a:t>
            </a:r>
            <a:r>
              <a:rPr lang="lt-LT" dirty="0"/>
              <a:t>ir</a:t>
            </a:r>
            <a:r>
              <a:rPr lang="en-US" dirty="0"/>
              <a:t> </a:t>
            </a:r>
            <a:r>
              <a:rPr lang="lt-LT" dirty="0"/>
              <a:t>Švedija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9F76-35C9-4D3C-81A6-B58ACABBB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87733"/>
          </a:xfrm>
        </p:spPr>
        <p:txBody>
          <a:bodyPr>
            <a:normAutofit/>
          </a:bodyPr>
          <a:lstStyle/>
          <a:p>
            <a:r>
              <a:rPr lang="lt-LT" dirty="0"/>
              <a:t>Nerijus Dulkė 	IFF-6/11</a:t>
            </a:r>
          </a:p>
          <a:p>
            <a:r>
              <a:rPr lang="lt-LT" dirty="0"/>
              <a:t>Marius Jaskūnas IFF-6/6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47EE-D359-437B-871F-ED9F3AC4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Politika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4B04-2607-443D-98D7-61149F45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Norvegija nepriklauso ES, Švedija priklauso.</a:t>
            </a:r>
          </a:p>
          <a:p>
            <a:r>
              <a:rPr lang="lt-LT" dirty="0"/>
              <a:t>Norvegija yra viena iš Europos Laisvos Prekybos asociacijos įkūrėjų ir priklauso Šengeno zonai.</a:t>
            </a:r>
          </a:p>
          <a:p>
            <a:r>
              <a:rPr lang="lt-LT" dirty="0"/>
              <a:t>Švedija pasižymi lygių teisių judėjimais.</a:t>
            </a:r>
            <a:endParaRPr lang="en-US" dirty="0"/>
          </a:p>
          <a:p>
            <a:r>
              <a:rPr lang="en-US" dirty="0" err="1"/>
              <a:t>Pagrind</a:t>
            </a:r>
            <a:r>
              <a:rPr lang="lt-LT" dirty="0" err="1"/>
              <a:t>inės</a:t>
            </a:r>
            <a:r>
              <a:rPr lang="lt-LT" dirty="0"/>
              <a:t> prekybos partnerės yra ES šalys.</a:t>
            </a:r>
          </a:p>
        </p:txBody>
      </p:sp>
    </p:spTree>
    <p:extLst>
      <p:ext uri="{BB962C8B-B14F-4D97-AF65-F5344CB8AC3E}">
        <p14:creationId xmlns:p14="http://schemas.microsoft.com/office/powerpoint/2010/main" val="114688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1DF1-FD52-4BBC-9693-0001DA0C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lt-LT" sz="3200"/>
              <a:t>Technologijos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2C66-B3CA-4F4D-9335-9CD5B106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lt-LT" sz="1600" dirty="0"/>
              <a:t>Norvegija </a:t>
            </a:r>
            <a:r>
              <a:rPr lang="lt-LT" sz="1600" dirty="0" err="1"/>
              <a:t>lyderiauja</a:t>
            </a:r>
            <a:r>
              <a:rPr lang="lt-LT" sz="1600" dirty="0"/>
              <a:t> pagal elektromobilių naudojimą</a:t>
            </a:r>
          </a:p>
          <a:p>
            <a:r>
              <a:rPr lang="lt-LT" sz="1600" dirty="0"/>
              <a:t>Norvegija atsilieka pagal patentų kiekį tarp kitų Skandinavijos šalių,</a:t>
            </a:r>
            <a:endParaRPr lang="en-US" sz="1600" dirty="0"/>
          </a:p>
        </p:txBody>
      </p:sp>
      <p:sp>
        <p:nvSpPr>
          <p:cNvPr id="7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aizdo rezultatas pagal užklausą „patent count by country norway“&quot;">
            <a:extLst>
              <a:ext uri="{FF2B5EF4-FFF2-40B4-BE49-F238E27FC236}">
                <a16:creationId xmlns:a16="http://schemas.microsoft.com/office/drawing/2014/main" id="{61059105-692E-4F09-9595-6B6D68817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1911092"/>
            <a:ext cx="5638853" cy="30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9B520-FA89-4B75-A34A-984563E8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lt-LT" sz="3200"/>
              <a:t>Švietimas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AA0C-9625-4E37-8A8C-BB63F1B7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lt-LT" sz="1600" dirty="0"/>
              <a:t>Skandinavijos šalys turi vieną geriausių švietimo sistemų.</a:t>
            </a:r>
          </a:p>
          <a:p>
            <a:r>
              <a:rPr lang="lt-LT" sz="1600" dirty="0"/>
              <a:t>Švedijos švietimas išgyveno sunkų laikotarpį XXI a. pradžioje.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07D6-40CD-436A-B43B-9B9EC347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1457082"/>
            <a:ext cx="5638853" cy="39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4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8C6C9CA-6691-439E-BF15-A75C682C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6" y="104775"/>
            <a:ext cx="6093742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6CE14EE-92BE-4C12-9760-7573C941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73" y="438150"/>
            <a:ext cx="587372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24E7E5-8785-4974-B346-41EA47C0D77E}"/>
              </a:ext>
            </a:extLst>
          </p:cNvPr>
          <p:cNvSpPr txBox="1"/>
          <p:nvPr/>
        </p:nvSpPr>
        <p:spPr>
          <a:xfrm>
            <a:off x="2657761" y="820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Švedija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3C69E-74AC-4C43-9A5D-2D9DD967E17A}"/>
              </a:ext>
            </a:extLst>
          </p:cNvPr>
          <p:cNvSpPr txBox="1"/>
          <p:nvPr/>
        </p:nvSpPr>
        <p:spPr>
          <a:xfrm>
            <a:off x="8624995" y="12223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Norvegija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792C-7798-4FB0-9F6E-3E779659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0EEF-7168-4F22-9CF2-518E2E88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6961"/>
          </a:xfrm>
        </p:spPr>
        <p:txBody>
          <a:bodyPr/>
          <a:lstStyle/>
          <a:p>
            <a:r>
              <a:rPr lang="lt-LT" dirty="0"/>
              <a:t>Palyginę abi kaimynines Šiaurės Europos šalis, Norvegiją ir Švediją, pastebėjome, skirtumas tarp šalių yra gana nedidelis.</a:t>
            </a:r>
          </a:p>
          <a:p>
            <a:r>
              <a:rPr lang="lt-LT" dirty="0"/>
              <a:t>Abi šalys yra labai aukšto išsivystymo, ekonomiškai stiprios ir yra vienos ir ekologijos lyderių.</a:t>
            </a:r>
          </a:p>
          <a:p>
            <a:r>
              <a:rPr lang="lt-LT" dirty="0"/>
              <a:t>Abi šalių samprata yra paremta Skandinavišku modeliu, kurio pasėkoje, abi šalys turi aukšta išsilavinimą ir rūpinasi ekologija.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9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C7F4-B365-4C81-8AE6-DFDA4ED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0" dirty="0"/>
              <a:t>Žmogaus socialinės raidos indeksas 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9E4F8C-E1D4-44D5-BCE9-069A550B3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84659"/>
              </p:ext>
            </p:extLst>
          </p:nvPr>
        </p:nvGraphicFramePr>
        <p:xfrm>
          <a:off x="819150" y="2424418"/>
          <a:ext cx="10553696" cy="410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12">
                  <a:extLst>
                    <a:ext uri="{9D8B030D-6E8A-4147-A177-3AD203B41FA5}">
                      <a16:colId xmlns:a16="http://schemas.microsoft.com/office/drawing/2014/main" val="3688933747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1910493223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1002857453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4195906813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3946511388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1123655713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408140787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829515260"/>
                    </a:ext>
                  </a:extLst>
                </a:gridCol>
              </a:tblGrid>
              <a:tr h="187151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Indeksas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lt-LT" sz="1200" b="0" i="0" dirty="0">
                          <a:effectLst/>
                          <a:latin typeface="Arial" panose="020B0604020202020204" pitchFamily="34" charset="0"/>
                        </a:rPr>
                        <a:t>Pozicija</a:t>
                      </a:r>
                      <a:endParaRPr lang="lt-LT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Vidutinė tikėtina gyvenimo trukmė (metais)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Vidutinė tikėtina mokymosi trukmė (metais)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Mokymosi trukmė (metais)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lt-LT" sz="1200" b="0" i="0" dirty="0">
                          <a:effectLst/>
                          <a:latin typeface="Arial" panose="020B0604020202020204" pitchFamily="34" charset="0"/>
                        </a:rPr>
                        <a:t>BNP vienam gyventojui (2011 PPP $) </a:t>
                      </a:r>
                      <a:endParaRPr lang="lt-LT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i-FI" sz="1200" b="0" i="0" dirty="0">
                          <a:effectLst/>
                          <a:latin typeface="Arial" panose="020B0604020202020204" pitchFamily="34" charset="0"/>
                        </a:rPr>
                        <a:t>BNP vienam gyventojui rankas minus ŽSRI </a:t>
                      </a:r>
                      <a:br>
                        <a:rPr lang="fi-FI" sz="1200" b="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i-FI" sz="1200" b="0" i="0" dirty="0">
                          <a:effectLst/>
                          <a:latin typeface="Arial" panose="020B0604020202020204" pitchFamily="34" charset="0"/>
                        </a:rPr>
                        <a:t>rankas </a:t>
                      </a:r>
                      <a:endParaRPr lang="fi-FI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47213"/>
                  </a:ext>
                </a:extLst>
              </a:tr>
              <a:tr h="69000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Norvegija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0,953 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82,3 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17,9 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12,6 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68,012 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5 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08150"/>
                  </a:ext>
                </a:extLst>
              </a:tr>
              <a:tr h="69000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Švedija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0,933 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7 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82,6 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17,6 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12,4 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47,776 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9 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50157"/>
                  </a:ext>
                </a:extLst>
              </a:tr>
              <a:tr h="85069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Europos vidurkis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0,771 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-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73,4 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14,1 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10,3 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>
                          <a:effectLst/>
                          <a:latin typeface="Arial" panose="020B0604020202020204" pitchFamily="34" charset="0"/>
                        </a:rPr>
                        <a:t>15,331 </a:t>
                      </a:r>
                      <a:endParaRPr lang="lt-LT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lt-LT" sz="1200" b="0" i="0" dirty="0">
                          <a:effectLst/>
                          <a:latin typeface="Arial" panose="020B0604020202020204" pitchFamily="34" charset="0"/>
                        </a:rPr>
                        <a:t>- </a:t>
                      </a:r>
                      <a:endParaRPr lang="lt-LT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42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C3F8A-88C8-415A-8749-0E3F8934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lt-LT" sz="3200" b="0" dirty="0"/>
              <a:t>Žmogaus socialinės raidos indeksas (2)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2F4D1-801D-4145-8CEA-5D978EB0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1600" dirty="0"/>
              <a:t>Indekso kitimas nuo 1990m. iki 2017m.</a:t>
            </a:r>
            <a:endParaRPr lang="en-US" sz="1600" dirty="0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0559F8-A2D7-4770-9748-7F58F9BC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47" y="1447713"/>
            <a:ext cx="5936440" cy="39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74E6-C9C0-4310-B17C-F2141D4F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Demografija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F6EF-B119-44D5-B04A-C9EB4A6A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31306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Šiuo metu Švedija turi beveik dvigubai didesnę populiaciją (10.12 mil.) nei Norvegija (5.328 mil.)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9664D-D168-4D31-8068-EA31922A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44" y="2991673"/>
            <a:ext cx="4095375" cy="386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5603D1-411B-4D86-A6A2-5AFDC868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2985651"/>
            <a:ext cx="4172386" cy="387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781FB5-C006-4492-BDBD-252636B6B08E}"/>
              </a:ext>
            </a:extLst>
          </p:cNvPr>
          <p:cNvSpPr txBox="1"/>
          <p:nvPr/>
        </p:nvSpPr>
        <p:spPr>
          <a:xfrm>
            <a:off x="406563" y="473715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Norvegija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28946-299C-4250-AF7E-00D5D2FBD7CB}"/>
              </a:ext>
            </a:extLst>
          </p:cNvPr>
          <p:cNvSpPr txBox="1"/>
          <p:nvPr/>
        </p:nvSpPr>
        <p:spPr>
          <a:xfrm>
            <a:off x="10879400" y="473715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Švedija</a:t>
            </a:r>
          </a:p>
        </p:txBody>
      </p:sp>
    </p:spTree>
    <p:extLst>
      <p:ext uri="{BB962C8B-B14F-4D97-AF65-F5344CB8AC3E}">
        <p14:creationId xmlns:p14="http://schemas.microsoft.com/office/powerpoint/2010/main" val="418720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DECD56C-FF89-48FE-A3C5-9D8B3418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9C581D33-59DD-4E2E-83E1-EC7AECD50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09A-BC01-4FAE-9A3A-14D6C803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lt-LT" sz="3200" dirty="0"/>
              <a:t>Ekonomika</a:t>
            </a:r>
            <a:endParaRPr lang="en-US" sz="3200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487273C2-D8A1-483F-936A-D81B67F5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1600" dirty="0"/>
              <a:t>BVP vienam gyventojui US doleriais nuo 1981m. iki 2010m.</a:t>
            </a:r>
            <a:endParaRPr lang="en-US" sz="1600" dirty="0"/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E3777CD7-95C1-45EB-91AE-369E6C965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26E8F7-AB4D-4D15-8B98-E55278146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65" y="1266825"/>
            <a:ext cx="6162350" cy="41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2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FB99-DA8E-456E-BB2D-2F4DBB85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Ekonomika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D6A3-F69D-4447-BDA8-32E60584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11401"/>
          </a:xfrm>
        </p:spPr>
        <p:txBody>
          <a:bodyPr/>
          <a:lstStyle/>
          <a:p>
            <a:r>
              <a:rPr lang="lt-LT" dirty="0"/>
              <a:t>Švedijos prekyba mediena, hidroenergija ir geležies rūda yra stipriai orientuota užsienio rinkai</a:t>
            </a:r>
          </a:p>
          <a:p>
            <a:r>
              <a:rPr lang="lt-LT" dirty="0"/>
              <a:t>Norvegija yra viena iš didžiausių prekiautojų jūros gėrybėmis. Taip pat pasižymi ir kitomais gamtos ištekliais (nafta, dujos ir t.t.). Naftos produktai sudaro virš 50</a:t>
            </a:r>
            <a:r>
              <a:rPr lang="en-US" dirty="0"/>
              <a:t>% </a:t>
            </a:r>
            <a:r>
              <a:rPr lang="en-US" dirty="0" err="1"/>
              <a:t>viso</a:t>
            </a:r>
            <a:r>
              <a:rPr lang="en-US" dirty="0"/>
              <a:t> </a:t>
            </a:r>
            <a:r>
              <a:rPr lang="en-US" dirty="0" err="1"/>
              <a:t>eksporto</a:t>
            </a:r>
            <a:r>
              <a:rPr lang="en-US" dirty="0"/>
              <a:t>,</a:t>
            </a:r>
            <a:endParaRPr lang="lt-LT" dirty="0"/>
          </a:p>
          <a:p>
            <a:r>
              <a:rPr lang="lt-LT" dirty="0"/>
              <a:t>Nedarbingumas abejose šalyse yra pakankamai mažas Novergijoje – 6,6</a:t>
            </a:r>
            <a:r>
              <a:rPr lang="en-US" dirty="0"/>
              <a:t>%</a:t>
            </a:r>
            <a:r>
              <a:rPr lang="lt-LT" dirty="0"/>
              <a:t>, Švedijoje – 4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6292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2ADDD-56EA-4514-ABCE-EF3343A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lt-LT" sz="3200"/>
              <a:t>Ekologija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9C6E1F-8736-4E68-B7B1-83A7B78E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0" y="2413000"/>
            <a:ext cx="3728135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1600" dirty="0"/>
              <a:t>CO</a:t>
            </a:r>
            <a:r>
              <a:rPr lang="lt-LT" sz="1600" baseline="30000" dirty="0"/>
              <a:t>2 </a:t>
            </a:r>
            <a:r>
              <a:rPr lang="lt-LT" sz="1600" dirty="0"/>
              <a:t>Išmetamūjų dujų kiekis (tonų žmogui)</a:t>
            </a:r>
            <a:endParaRPr lang="en-US" sz="1600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2C3C2-77EA-41C9-AF89-0B632C3B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10" y="1371600"/>
            <a:ext cx="6077884" cy="41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8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9807-22B0-4F9E-B6FE-4B692EB0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Ekologija - Norvegija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3180-0268-45CF-A69E-85EF65E1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Lyderė tarp didžiųjų šalių, pagal elektros gavybą iš atsinaujinančių šaltinių. </a:t>
            </a:r>
            <a:br>
              <a:rPr lang="en-US" dirty="0"/>
            </a:br>
            <a:r>
              <a:rPr lang="lt-LT" dirty="0"/>
              <a:t>(Hidroelektrinės &gt; 95</a:t>
            </a:r>
            <a:r>
              <a:rPr lang="en-US" dirty="0"/>
              <a:t>% </a:t>
            </a:r>
            <a:r>
              <a:rPr lang="en-US" dirty="0" err="1"/>
              <a:t>gavybos</a:t>
            </a:r>
            <a:r>
              <a:rPr lang="lt-LT" dirty="0"/>
              <a:t>)</a:t>
            </a:r>
            <a:endParaRPr lang="en-US" dirty="0"/>
          </a:p>
          <a:p>
            <a:r>
              <a:rPr lang="en-US" dirty="0" err="1"/>
              <a:t>Tik</a:t>
            </a:r>
            <a:r>
              <a:rPr lang="en-US" dirty="0"/>
              <a:t> </a:t>
            </a:r>
            <a:r>
              <a:rPr lang="en-GB" dirty="0" err="1"/>
              <a:t>tre</a:t>
            </a:r>
            <a:r>
              <a:rPr lang="lt-LT" dirty="0" err="1"/>
              <a:t>čdalis</a:t>
            </a:r>
            <a:r>
              <a:rPr lang="lt-LT" dirty="0"/>
              <a:t> šalies teritorijos yra padengta miškais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3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8B0-2385-4B41-8591-B40BCC74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Ekologija</a:t>
            </a:r>
            <a:r>
              <a:rPr lang="en-US" dirty="0"/>
              <a:t> - </a:t>
            </a:r>
            <a:r>
              <a:rPr lang="lt-LT" dirty="0"/>
              <a:t>Švedija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0FA0-FE28-42CC-BA6E-57496A55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Labai miškinga šalis, turi 2 didžiausią miškingumą po Suomijos, tarp šalių turinčių aukštą išsivystymo lygį.</a:t>
            </a:r>
          </a:p>
          <a:p>
            <a:r>
              <a:rPr lang="lt-LT" dirty="0"/>
              <a:t>57</a:t>
            </a:r>
            <a:r>
              <a:rPr lang="en-GB" dirty="0"/>
              <a:t>% </a:t>
            </a:r>
            <a:r>
              <a:rPr lang="en-GB" dirty="0" err="1"/>
              <a:t>visos</a:t>
            </a:r>
            <a:r>
              <a:rPr lang="en-GB" dirty="0"/>
              <a:t> </a:t>
            </a:r>
            <a:r>
              <a:rPr lang="en-GB" dirty="0" err="1"/>
              <a:t>elektros</a:t>
            </a:r>
            <a:r>
              <a:rPr lang="en-GB" dirty="0"/>
              <a:t> </a:t>
            </a:r>
            <a:r>
              <a:rPr lang="en-GB" dirty="0" err="1"/>
              <a:t>gavybos</a:t>
            </a:r>
            <a:r>
              <a:rPr lang="en-GB" dirty="0"/>
              <a:t> </a:t>
            </a:r>
            <a:r>
              <a:rPr lang="en-GB" dirty="0" err="1"/>
              <a:t>sudaro</a:t>
            </a:r>
            <a:r>
              <a:rPr lang="en-GB" dirty="0"/>
              <a:t> </a:t>
            </a:r>
            <a:r>
              <a:rPr lang="en-GB" dirty="0" err="1"/>
              <a:t>atsinaujinantys</a:t>
            </a:r>
            <a:r>
              <a:rPr lang="en-GB" dirty="0"/>
              <a:t> </a:t>
            </a:r>
            <a:r>
              <a:rPr lang="lt-LT" dirty="0"/>
              <a:t>ištekliai</a:t>
            </a:r>
          </a:p>
          <a:p>
            <a:r>
              <a:rPr lang="lt-LT" dirty="0"/>
              <a:t>Viso šalis pagamina 156 </a:t>
            </a:r>
            <a:r>
              <a:rPr lang="lt-LT" dirty="0" err="1"/>
              <a:t>GWh</a:t>
            </a:r>
            <a:r>
              <a:rPr lang="lt-LT" dirty="0"/>
              <a:t> elektros. Norvegija – 149 </a:t>
            </a:r>
            <a:r>
              <a:rPr lang="lt-LT" dirty="0" err="1"/>
              <a:t>GWh</a:t>
            </a:r>
            <a:r>
              <a:rPr lang="lt-LT" dirty="0"/>
              <a:t>.</a:t>
            </a:r>
          </a:p>
          <a:p>
            <a:r>
              <a:rPr lang="lt-LT" dirty="0"/>
              <a:t>Turi geriausiai išvystytą atliekų perdirbimo sistemą.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2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Norvegija ir Švedija</vt:lpstr>
      <vt:lpstr>Žmogaus socialinės raidos indeksas </vt:lpstr>
      <vt:lpstr>Žmogaus socialinės raidos indeksas (2)</vt:lpstr>
      <vt:lpstr>Demografija</vt:lpstr>
      <vt:lpstr>Ekonomika</vt:lpstr>
      <vt:lpstr>Ekonomika (2)</vt:lpstr>
      <vt:lpstr>Ekologija</vt:lpstr>
      <vt:lpstr>Ekologija - Norvegija</vt:lpstr>
      <vt:lpstr>Ekologija - Švedija</vt:lpstr>
      <vt:lpstr>Politika</vt:lpstr>
      <vt:lpstr>Technologijos</vt:lpstr>
      <vt:lpstr>Švietimas</vt:lpstr>
      <vt:lpstr>PowerPoint Presentation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Norvegija ir Švedija</dc:title>
  <dc:creator>Marius Jaskūnas</dc:creator>
  <cp:lastModifiedBy>Marius Jaskūnas</cp:lastModifiedBy>
  <cp:revision>1</cp:revision>
  <dcterms:created xsi:type="dcterms:W3CDTF">2019-12-02T22:48:12Z</dcterms:created>
  <dcterms:modified xsi:type="dcterms:W3CDTF">2019-12-02T22:49:10Z</dcterms:modified>
</cp:coreProperties>
</file>