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Helvetica Neue"/>
      <p:regular r:id="rId41"/>
      <p:bold r:id="rId42"/>
      <p:italic r:id="rId43"/>
      <p:boldItalic r:id="rId44"/>
    </p:embeddedFont>
    <p:embeddedFont>
      <p:font typeface="Helvetica Neue Light"/>
      <p:regular r:id="rId45"/>
      <p:bold r:id="rId46"/>
      <p:italic r:id="rId47"/>
      <p:boldItalic r:id="rId48"/>
    </p:embeddedFont>
    <p:embeddedFont>
      <p:font typeface="DM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461872-4A6A-443D-AE1D-0F32448660D5}">
  <a:tblStyle styleId="{7B461872-4A6A-443D-AE1D-0F32448660D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HelveticaNeueLight-bold.fntdata"/><Relationship Id="rId45"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HelveticaNeueLight-boldItalic.fntdata"/><Relationship Id="rId47" Type="http://schemas.openxmlformats.org/officeDocument/2006/relationships/font" Target="fonts/HelveticaNeueLight-italic.fntdata"/><Relationship Id="rId49" Type="http://schemas.openxmlformats.org/officeDocument/2006/relationships/font" Target="fonts/DM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DMSans-italic.fntdata"/><Relationship Id="rId50" Type="http://schemas.openxmlformats.org/officeDocument/2006/relationships/font" Target="fonts/DMSans-bold.fntdata"/><Relationship Id="rId52" Type="http://schemas.openxmlformats.org/officeDocument/2006/relationships/font" Target="fonts/DM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4e2d562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4e2d562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3e0125ef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3e0125ef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3e0125ef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3e0125ef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3e0125ef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3e0125ef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3e0125ef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3e0125ef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3e0125ef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3e0125ef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video. Usar videos en buena calidad, con audio en español (deseable) o subtítulos (mínimo requerido). Haciendo click derecho, Opciones de video… puede configurarse el momento del video que se reproduce (por ejemplo, para elegir fragmentos de charlas largas).</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4e2d5623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4e2d5623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“Para pensar”</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¿Cómo crear encuestas de zoom? Disponible en </a:t>
            </a:r>
            <a:r>
              <a:rPr lang="pt-BR" u="sng">
                <a:solidFill>
                  <a:srgbClr val="83AEFB"/>
                </a:solidFill>
                <a:latin typeface="DM Sans"/>
                <a:ea typeface="DM Sans"/>
                <a:cs typeface="DM Sans"/>
                <a:sym typeface="DM Sans"/>
                <a:hlinkClick r:id="rId2">
                  <a:extLst>
                    <a:ext uri="{A12FA001-AC4F-418D-AE19-62706E023703}">
                      <ahyp:hlinkClr val="tx"/>
                    </a:ext>
                  </a:extLst>
                </a:hlinkClick>
              </a:rPr>
              <a:t>este video.</a:t>
            </a:r>
            <a:endParaRPr b="1">
              <a:solidFill>
                <a:srgbClr val="83AEFB"/>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El docente generará </a:t>
            </a:r>
            <a:r>
              <a:rPr lang="pt-BR" u="sng">
                <a:solidFill>
                  <a:schemeClr val="dk1"/>
                </a:solidFill>
                <a:latin typeface="DM Sans"/>
                <a:ea typeface="DM Sans"/>
                <a:cs typeface="DM Sans"/>
                <a:sym typeface="DM Sans"/>
              </a:rPr>
              <a:t>una encuesta de zoom</a:t>
            </a:r>
            <a:r>
              <a:rPr lang="pt-BR">
                <a:solidFill>
                  <a:schemeClr val="dk1"/>
                </a:solidFill>
                <a:latin typeface="DM Sans"/>
                <a:ea typeface="DM Sans"/>
                <a:cs typeface="DM Sans"/>
                <a:sym typeface="DM Sans"/>
              </a:rPr>
              <a:t> para que los estudiantes respondan. Esto es una actividad de comprobación.</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Sugerimos:</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Utilizarlo antes del break para que los estudiantes puedan votar en la encuesta antes de ir al mismo.</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Al regresar, mostrar los resultados a los estudiantes.</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Si hay buena respuesta de este recurso, se recomienda utilizarlo de forma orgánica en más instancias de la clase.</a:t>
            </a: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4e2d5623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4e2d5623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3e0125ef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3e0125ef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3e0125ef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3e0125ef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3e0125ef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3e0125ef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4e2d562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4e2d562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3e0125ef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3e0125ef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3e0125ef2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3e0125ef2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55ee01d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55ee01d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4e2d5623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44e2d56237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4e2d5623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44e2d56237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3e0125ef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3e0125ef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Actividades en clase.</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55ee01d9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55ee01d9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las subsiguientes slides de Actividades en clase.</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4e2d5623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4e2d5623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4e2d5623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4e2d5623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4e2d5623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44e2d56237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Utilizar em todas as aulas</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e2d562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e2d562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55ee01d9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e55ee01d9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Colocar el link de los recursos en el nombre de cada uno, así son autocontenidos y transparentes. </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que los estudiantes puedan explorar en sus casas los recursos vistos en clase: libros, artículos, herramientas, websites, videos (ajenos a Coder)</a:t>
            </a:r>
            <a:endParaRPr>
              <a:solidFill>
                <a:schemeClr val="dk1"/>
              </a:solidFill>
              <a:latin typeface="DM Sans"/>
              <a:ea typeface="DM Sans"/>
              <a:cs typeface="DM Sans"/>
              <a:sym typeface="DM Sans"/>
            </a:endParaRPr>
          </a:p>
          <a:p>
            <a:pPr indent="0" lvl="0" marL="0" rtl="0" algn="l">
              <a:spcBef>
                <a:spcPts val="0"/>
              </a:spcBef>
              <a:spcAft>
                <a:spcPts val="0"/>
              </a:spcAft>
              <a:buNone/>
            </a:pPr>
            <a:r>
              <a:rPr lang="pt-BR">
                <a:solidFill>
                  <a:schemeClr val="dk1"/>
                </a:solidFill>
                <a:latin typeface="DM Sans"/>
                <a:ea typeface="DM Sans"/>
                <a:cs typeface="DM Sans"/>
                <a:sym typeface="DM Sans"/>
              </a:rPr>
              <a:t>Enviar el contenido a integrar a </a:t>
            </a:r>
            <a:r>
              <a:rPr lang="pt-BR" u="sng">
                <a:solidFill>
                  <a:schemeClr val="hlink"/>
                </a:solidFill>
                <a:latin typeface="DM Sans"/>
                <a:ea typeface="DM Sans"/>
                <a:cs typeface="DM Sans"/>
                <a:sym typeface="DM Sans"/>
                <a:hlinkClick r:id="rId2"/>
              </a:rPr>
              <a:t>contenidos@coderhouse.com</a:t>
            </a:r>
            <a:r>
              <a:rPr lang="pt-BR">
                <a:solidFill>
                  <a:schemeClr val="dk1"/>
                </a:solidFill>
                <a:latin typeface="DM Sans"/>
                <a:ea typeface="DM Sans"/>
                <a:cs typeface="DM Sans"/>
                <a:sym typeface="DM Sans"/>
              </a:rPr>
              <a:t> para que lo podamos incluir en el Repositorio.</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pt-BR">
                <a:solidFill>
                  <a:schemeClr val="accent1"/>
                </a:solidFill>
                <a:latin typeface="DM Sans"/>
                <a:ea typeface="DM Sans"/>
                <a:cs typeface="DM Sans"/>
                <a:sym typeface="DM Sans"/>
              </a:rPr>
              <a:t>El material recomendado es únicamente a modo de sugerencia.</a:t>
            </a:r>
            <a:br>
              <a:rPr b="1" lang="pt-BR">
                <a:solidFill>
                  <a:schemeClr val="accent1"/>
                </a:solidFill>
                <a:latin typeface="DM Sans"/>
                <a:ea typeface="DM Sans"/>
                <a:cs typeface="DM Sans"/>
                <a:sym typeface="DM Sans"/>
              </a:rPr>
            </a:br>
            <a:r>
              <a:rPr b="1" lang="pt-BR">
                <a:solidFill>
                  <a:schemeClr val="accent1"/>
                </a:solidFill>
                <a:latin typeface="DM Sans"/>
                <a:ea typeface="DM Sans"/>
                <a:cs typeface="DM Sans"/>
                <a:sym typeface="DM Sans"/>
              </a:rPr>
              <a:t>Coderhouse no brinda este material por estar sujeto a derechos de autor.</a:t>
            </a:r>
            <a:endParaRPr>
              <a:solidFill>
                <a:schemeClr val="accent1"/>
              </a:solidFill>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5542db3d0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5542db3d0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Enlazar video correspondiente</a:t>
            </a:r>
            <a:endParaRPr>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39ac8c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39ac8c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e39ac8cc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e39ac8cc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DM Sans"/>
                <a:ea typeface="DM Sans"/>
                <a:cs typeface="DM Sans"/>
                <a:sym typeface="DM Sans"/>
              </a:rPr>
              <a:t>Agregar </a:t>
            </a:r>
            <a:r>
              <a:rPr b="1" lang="pt-BR" u="sng">
                <a:highlight>
                  <a:srgbClr val="EAFF6A"/>
                </a:highlight>
                <a:latin typeface="DM Sans"/>
                <a:ea typeface="DM Sans"/>
                <a:cs typeface="DM Sans"/>
                <a:sym typeface="DM Sans"/>
              </a:rPr>
              <a:t>al finalizar el curso.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30d392c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30d392c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30d392c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30d392c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4e2d5623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4e2d5623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4e2d5623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4e2d5623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Indican aquello que se pretende que el estudiante logre con la clase. Recuerda que se enuncian en principio con el verbo en infinitivo delante (por ejemplo: “Comprender…”, “Analizar…”, “conocer…”, etc). Se debe destacar en negrita el verbo. </a:t>
            </a:r>
            <a:r>
              <a:rPr b="1" lang="pt-BR">
                <a:solidFill>
                  <a:schemeClr val="dk1"/>
                </a:solidFill>
                <a:latin typeface="DM Sans"/>
                <a:ea typeface="DM Sans"/>
                <a:cs typeface="DM Sans"/>
                <a:sym typeface="DM Sans"/>
              </a:rPr>
              <a:t>Los objetivos deben ser concretos, medibles y coherentes con los contenidos.</a:t>
            </a:r>
            <a:endParaRPr b="1">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4e2d5623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4e2d5623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542db3d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542db3d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id="53" name="Google Shape;53;p1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1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56" name="Google Shape;56;p15"/>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6"/>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_2">
    <p:spTree>
      <p:nvGrpSpPr>
        <p:cNvPr id="60" name="Shape 60"/>
        <p:cNvGrpSpPr/>
        <p:nvPr/>
      </p:nvGrpSpPr>
      <p:grpSpPr>
        <a:xfrm>
          <a:off x="0" y="0"/>
          <a:ext cx="0" cy="0"/>
          <a:chOff x="0" y="0"/>
          <a:chExt cx="0" cy="0"/>
        </a:xfrm>
      </p:grpSpPr>
      <p:pic>
        <p:nvPicPr>
          <p:cNvPr id="61" name="Google Shape;61;p17"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_2">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68" name="Shape 68"/>
        <p:cNvGrpSpPr/>
        <p:nvPr/>
      </p:nvGrpSpPr>
      <p:grpSpPr>
        <a:xfrm>
          <a:off x="0" y="0"/>
          <a:ext cx="0" cy="0"/>
          <a:chOff x="0" y="0"/>
          <a:chExt cx="0" cy="0"/>
        </a:xfrm>
      </p:grpSpPr>
      <p:sp>
        <p:nvSpPr>
          <p:cNvPr id="69" name="Google Shape;6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Font typeface="DM Sans"/>
              <a:buNone/>
              <a:defRPr b="1" sz="4000">
                <a:latin typeface="DM Sans"/>
                <a:ea typeface="DM Sans"/>
                <a:cs typeface="DM Sans"/>
                <a:sym typeface="DM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71" name="Google Shape;71;p20"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72" name="Shape 72"/>
        <p:cNvGrpSpPr/>
        <p:nvPr/>
      </p:nvGrpSpPr>
      <p:grpSpPr>
        <a:xfrm>
          <a:off x="0" y="0"/>
          <a:ext cx="0" cy="0"/>
          <a:chOff x="0" y="0"/>
          <a:chExt cx="0" cy="0"/>
        </a:xfrm>
      </p:grpSpPr>
      <p:pic>
        <p:nvPicPr>
          <p:cNvPr id="73" name="Google Shape;73;p21"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id="75" name="Google Shape;75;p22"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76" name="Google Shape;76;p22"/>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77" name="Shape 77"/>
        <p:cNvGrpSpPr/>
        <p:nvPr/>
      </p:nvGrpSpPr>
      <p:grpSpPr>
        <a:xfrm>
          <a:off x="0" y="0"/>
          <a:ext cx="0" cy="0"/>
          <a:chOff x="0" y="0"/>
          <a:chExt cx="0" cy="0"/>
        </a:xfrm>
      </p:grpSpPr>
      <p:pic>
        <p:nvPicPr>
          <p:cNvPr id="78" name="Google Shape;78;p2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79" name="Shape 79"/>
        <p:cNvGrpSpPr/>
        <p:nvPr/>
      </p:nvGrpSpPr>
      <p:grpSpPr>
        <a:xfrm>
          <a:off x="0" y="0"/>
          <a:ext cx="0" cy="0"/>
          <a:chOff x="0" y="0"/>
          <a:chExt cx="0" cy="0"/>
        </a:xfrm>
      </p:grpSpPr>
      <p:pic>
        <p:nvPicPr>
          <p:cNvPr id="80" name="Google Shape;80;p2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5"/>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2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84" name="Shape 84"/>
        <p:cNvGrpSpPr/>
        <p:nvPr/>
      </p:nvGrpSpPr>
      <p:grpSpPr>
        <a:xfrm>
          <a:off x="0" y="0"/>
          <a:ext cx="0" cy="0"/>
          <a:chOff x="0" y="0"/>
          <a:chExt cx="0" cy="0"/>
        </a:xfrm>
      </p:grpSpPr>
      <p:pic>
        <p:nvPicPr>
          <p:cNvPr id="85" name="Google Shape;85;p26"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86" name="Shape 86"/>
        <p:cNvGrpSpPr/>
        <p:nvPr/>
      </p:nvGrpSpPr>
      <p:grpSpPr>
        <a:xfrm>
          <a:off x="0" y="0"/>
          <a:ext cx="0" cy="0"/>
          <a:chOff x="0" y="0"/>
          <a:chExt cx="0" cy="0"/>
        </a:xfrm>
      </p:grpSpPr>
      <p:pic>
        <p:nvPicPr>
          <p:cNvPr id="87" name="Google Shape;87;p2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88" name="Shape 88"/>
        <p:cNvGrpSpPr/>
        <p:nvPr/>
      </p:nvGrpSpPr>
      <p:grpSpPr>
        <a:xfrm>
          <a:off x="0" y="0"/>
          <a:ext cx="0" cy="0"/>
          <a:chOff x="0" y="0"/>
          <a:chExt cx="0" cy="0"/>
        </a:xfrm>
      </p:grpSpPr>
      <p:pic>
        <p:nvPicPr>
          <p:cNvPr id="89" name="Google Shape;89;p2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90" name="Shape 90"/>
        <p:cNvGrpSpPr/>
        <p:nvPr/>
      </p:nvGrpSpPr>
      <p:grpSpPr>
        <a:xfrm>
          <a:off x="0" y="0"/>
          <a:ext cx="0" cy="0"/>
          <a:chOff x="0" y="0"/>
          <a:chExt cx="0" cy="0"/>
        </a:xfrm>
      </p:grpSpPr>
      <p:pic>
        <p:nvPicPr>
          <p:cNvPr id="91" name="Google Shape;91;p2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bg>
      <p:bgPr>
        <a:blipFill>
          <a:blip r:embed="rId2">
            <a:alphaModFix/>
          </a:blip>
          <a:stretch>
            <a:fillRect/>
          </a:stretch>
        </a:blipFill>
      </p:bgPr>
    </p:bg>
    <p:spTree>
      <p:nvGrpSpPr>
        <p:cNvPr id="92" name="Shape 92"/>
        <p:cNvGrpSpPr/>
        <p:nvPr/>
      </p:nvGrpSpPr>
      <p:grpSpPr>
        <a:xfrm>
          <a:off x="0" y="0"/>
          <a:ext cx="0" cy="0"/>
          <a:chOff x="0" y="0"/>
          <a:chExt cx="0" cy="0"/>
        </a:xfrm>
      </p:grpSpPr>
      <p:pic>
        <p:nvPicPr>
          <p:cNvPr id="93" name="Google Shape;93;p30" title="logo coderhouse"/>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1">
  <p:cSld name="SECTION_HEADER_1_1_1_1_1_1_1_2">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31"/>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3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1">
  <p:cSld name="SECTION_HEADER_1_1_1_1_1_1_1_1_1_1_1">
    <p:bg>
      <p:bgPr>
        <a:blipFill>
          <a:blip r:embed="rId2">
            <a:alphaModFix/>
          </a:blip>
          <a:stretch>
            <a:fillRect/>
          </a:stretch>
        </a:blipFill>
      </p:bgPr>
    </p:bg>
    <p:spTree>
      <p:nvGrpSpPr>
        <p:cNvPr id="97" name="Shape 97"/>
        <p:cNvGrpSpPr/>
        <p:nvPr/>
      </p:nvGrpSpPr>
      <p:grpSpPr>
        <a:xfrm>
          <a:off x="0" y="0"/>
          <a:ext cx="0" cy="0"/>
          <a:chOff x="0" y="0"/>
          <a:chExt cx="0" cy="0"/>
        </a:xfrm>
      </p:grpSpPr>
      <p:pic>
        <p:nvPicPr>
          <p:cNvPr id="98" name="Google Shape;98;p32"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2">
  <p:cSld name="SECTION_HEADER_1_1_1_1_1_1_1_1_1_4">
    <p:bg>
      <p:bgPr>
        <a:blipFill>
          <a:blip r:embed="rId2">
            <a:alphaModFix/>
          </a:blip>
          <a:stretch>
            <a:fillRect/>
          </a:stretch>
        </a:blipFill>
      </p:bgPr>
    </p:bg>
    <p:spTree>
      <p:nvGrpSpPr>
        <p:cNvPr id="99" name="Shape 99"/>
        <p:cNvGrpSpPr/>
        <p:nvPr/>
      </p:nvGrpSpPr>
      <p:grpSpPr>
        <a:xfrm>
          <a:off x="0" y="0"/>
          <a:ext cx="0" cy="0"/>
          <a:chOff x="0" y="0"/>
          <a:chExt cx="0" cy="0"/>
        </a:xfrm>
      </p:grpSpPr>
      <p:pic>
        <p:nvPicPr>
          <p:cNvPr id="100" name="Google Shape;100;p3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3">
  <p:cSld name="SECTION_HEADER_1_1_1_1_1_1_1_1_2">
    <p:spTree>
      <p:nvGrpSpPr>
        <p:cNvPr id="101" name="Shape 101"/>
        <p:cNvGrpSpPr/>
        <p:nvPr/>
      </p:nvGrpSpPr>
      <p:grpSpPr>
        <a:xfrm>
          <a:off x="0" y="0"/>
          <a:ext cx="0" cy="0"/>
          <a:chOff x="0" y="0"/>
          <a:chExt cx="0" cy="0"/>
        </a:xfrm>
      </p:grpSpPr>
      <p:pic>
        <p:nvPicPr>
          <p:cNvPr id="102" name="Google Shape;102;p34"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6" Type="http://schemas.openxmlformats.org/officeDocument/2006/relationships/theme" Target="../theme/theme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6" name="Google Shape;6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7" name="Google Shape;6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3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49.png"/><Relationship Id="rId5" Type="http://schemas.openxmlformats.org/officeDocument/2006/relationships/image" Target="../media/image54.png"/><Relationship Id="rId6"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53.png"/><Relationship Id="rId6"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43.png"/><Relationship Id="rId6" Type="http://schemas.openxmlformats.org/officeDocument/2006/relationships/image" Target="../media/image61.png"/><Relationship Id="rId7"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34.png"/><Relationship Id="rId6"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51.png"/><Relationship Id="rId4" Type="http://schemas.openxmlformats.org/officeDocument/2006/relationships/image" Target="../media/image3.png"/><Relationship Id="rId5"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www.youtube.com/watch?v=aa5TJ9OrbO8" TargetMode="External"/><Relationship Id="rId4" Type="http://schemas.openxmlformats.org/officeDocument/2006/relationships/image" Target="../media/image5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48lBrNMxjUQ" TargetMode="External"/><Relationship Id="rId4" Type="http://schemas.openxmlformats.org/officeDocument/2006/relationships/image" Target="../media/image5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3.png"/><Relationship Id="rId5"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58.png"/><Relationship Id="rId4" Type="http://schemas.openxmlformats.org/officeDocument/2006/relationships/image" Target="../media/image52.png"/><Relationship Id="rId5" Type="http://schemas.openxmlformats.org/officeDocument/2006/relationships/image" Target="../media/image6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60.png"/><Relationship Id="rId4" Type="http://schemas.openxmlformats.org/officeDocument/2006/relationships/hyperlink" Target="https://wiki.python.org.br/ListaDeExercici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5"/>
          <p:cNvSpPr txBox="1"/>
          <p:nvPr/>
        </p:nvSpPr>
        <p:spPr>
          <a:xfrm>
            <a:off x="341250" y="1701150"/>
            <a:ext cx="4499100" cy="90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200">
                <a:solidFill>
                  <a:srgbClr val="EAFF6A"/>
                </a:solidFill>
                <a:latin typeface="DM Sans"/>
                <a:ea typeface="DM Sans"/>
                <a:cs typeface="DM Sans"/>
                <a:sym typeface="DM Sans"/>
              </a:rPr>
              <a:t>Boas-</a:t>
            </a:r>
            <a:r>
              <a:rPr b="1" lang="pt-BR" sz="5200">
                <a:solidFill>
                  <a:srgbClr val="EAFF6A"/>
                </a:solidFill>
                <a:latin typeface="DM Sans"/>
                <a:ea typeface="DM Sans"/>
                <a:cs typeface="DM Sans"/>
                <a:sym typeface="DM Sans"/>
              </a:rPr>
              <a:t>vindas</a:t>
            </a:r>
            <a:r>
              <a:rPr b="1" lang="pt-BR" sz="5200">
                <a:solidFill>
                  <a:srgbClr val="EAFF6A"/>
                </a:solidFill>
                <a:latin typeface="DM Sans"/>
                <a:ea typeface="DM Sans"/>
                <a:cs typeface="DM Sans"/>
                <a:sym typeface="DM Sans"/>
              </a:rPr>
              <a:t>!</a:t>
            </a:r>
            <a:endParaRPr b="1" sz="5200">
              <a:solidFill>
                <a:srgbClr val="EAFF6A"/>
              </a:solidFill>
              <a:latin typeface="DM Sans"/>
              <a:ea typeface="DM Sans"/>
              <a:cs typeface="DM Sans"/>
              <a:sym typeface="DM Sans"/>
            </a:endParaRPr>
          </a:p>
        </p:txBody>
      </p:sp>
      <p:sp>
        <p:nvSpPr>
          <p:cNvPr id="108" name="Google Shape;108;p35"/>
          <p:cNvSpPr txBox="1"/>
          <p:nvPr/>
        </p:nvSpPr>
        <p:spPr>
          <a:xfrm>
            <a:off x="396100" y="2472750"/>
            <a:ext cx="3814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solidFill>
                  <a:schemeClr val="lt1"/>
                </a:solidFill>
                <a:latin typeface="DM Sans"/>
                <a:ea typeface="DM Sans"/>
                <a:cs typeface="DM Sans"/>
                <a:sym typeface="DM Sans"/>
              </a:rPr>
              <a:t>Esteja confortável, pegue uma água e se acomode em um local tranquilo que já começamos.</a:t>
            </a:r>
            <a:endParaRPr sz="1700">
              <a:solidFill>
                <a:schemeClr val="lt1"/>
              </a:solidFill>
              <a:latin typeface="DM Sans"/>
              <a:ea typeface="DM Sans"/>
              <a:cs typeface="DM Sans"/>
              <a:sym typeface="DM Sans"/>
            </a:endParaRPr>
          </a:p>
        </p:txBody>
      </p:sp>
      <p:pic>
        <p:nvPicPr>
          <p:cNvPr id="109" name="Google Shape;109;p35"/>
          <p:cNvPicPr preferRelativeResize="0"/>
          <p:nvPr/>
        </p:nvPicPr>
        <p:blipFill>
          <a:blip r:embed="rId3">
            <a:alphaModFix/>
          </a:blip>
          <a:stretch>
            <a:fillRect/>
          </a:stretch>
        </p:blipFill>
        <p:spPr>
          <a:xfrm>
            <a:off x="5926325" y="181425"/>
            <a:ext cx="3217676" cy="4322624"/>
          </a:xfrm>
          <a:prstGeom prst="rect">
            <a:avLst/>
          </a:prstGeom>
          <a:noFill/>
          <a:ln>
            <a:noFill/>
          </a:ln>
        </p:spPr>
      </p:pic>
      <p:sp>
        <p:nvSpPr>
          <p:cNvPr id="110" name="Google Shape;110;p35"/>
          <p:cNvSpPr txBox="1"/>
          <p:nvPr/>
        </p:nvSpPr>
        <p:spPr>
          <a:xfrm>
            <a:off x="6101563" y="290250"/>
            <a:ext cx="2754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300">
                <a:solidFill>
                  <a:schemeClr val="lt1"/>
                </a:solidFill>
                <a:latin typeface="DM Sans"/>
                <a:ea typeface="DM Sans"/>
                <a:cs typeface="DM Sans"/>
                <a:sym typeface="DM Sans"/>
              </a:rPr>
              <a:t>Como você </a:t>
            </a:r>
            <a:r>
              <a:rPr b="1" lang="pt-BR" sz="1300">
                <a:solidFill>
                  <a:srgbClr val="EAFF6A"/>
                </a:solidFill>
                <a:latin typeface="DM Sans"/>
                <a:ea typeface="DM Sans"/>
                <a:cs typeface="DM Sans"/>
                <a:sym typeface="DM Sans"/>
              </a:rPr>
              <a:t>chega?</a:t>
            </a:r>
            <a:endParaRPr b="1" sz="1300">
              <a:solidFill>
                <a:srgbClr val="EAFF6A"/>
              </a:solidFill>
              <a:latin typeface="DM Sans"/>
              <a:ea typeface="DM Sans"/>
              <a:cs typeface="DM Sans"/>
              <a:sym typeface="DM Sans"/>
            </a:endParaRPr>
          </a:p>
        </p:txBody>
      </p:sp>
      <p:sp>
        <p:nvSpPr>
          <p:cNvPr id="111" name="Google Shape;111;p35"/>
          <p:cNvSpPr/>
          <p:nvPr/>
        </p:nvSpPr>
        <p:spPr>
          <a:xfrm>
            <a:off x="6257050" y="675149"/>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5"/>
          <p:cNvSpPr/>
          <p:nvPr/>
        </p:nvSpPr>
        <p:spPr>
          <a:xfrm>
            <a:off x="6257050" y="1892120"/>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5"/>
          <p:cNvSpPr/>
          <p:nvPr/>
        </p:nvSpPr>
        <p:spPr>
          <a:xfrm>
            <a:off x="6257050" y="3109216"/>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5"/>
          <p:cNvSpPr txBox="1"/>
          <p:nvPr/>
        </p:nvSpPr>
        <p:spPr>
          <a:xfrm>
            <a:off x="6611117" y="875849"/>
            <a:ext cx="56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chemeClr val="lt1"/>
                </a:solidFill>
                <a:latin typeface="DM Sans"/>
                <a:ea typeface="DM Sans"/>
                <a:cs typeface="DM Sans"/>
                <a:sym typeface="DM Sans"/>
              </a:rPr>
              <a:t>1</a:t>
            </a:r>
            <a:endParaRPr b="1" sz="4100">
              <a:solidFill>
                <a:schemeClr val="lt1"/>
              </a:solidFill>
              <a:latin typeface="DM Sans"/>
              <a:ea typeface="DM Sans"/>
              <a:cs typeface="DM Sans"/>
              <a:sym typeface="DM Sans"/>
            </a:endParaRPr>
          </a:p>
        </p:txBody>
      </p:sp>
      <p:sp>
        <p:nvSpPr>
          <p:cNvPr id="115" name="Google Shape;115;p35"/>
          <p:cNvSpPr txBox="1"/>
          <p:nvPr/>
        </p:nvSpPr>
        <p:spPr>
          <a:xfrm>
            <a:off x="6611117" y="2092820"/>
            <a:ext cx="533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2</a:t>
            </a:r>
            <a:endParaRPr b="1" sz="4100">
              <a:solidFill>
                <a:srgbClr val="FFFFFF"/>
              </a:solidFill>
              <a:latin typeface="DM Sans"/>
              <a:ea typeface="DM Sans"/>
              <a:cs typeface="DM Sans"/>
              <a:sym typeface="DM Sans"/>
            </a:endParaRPr>
          </a:p>
        </p:txBody>
      </p:sp>
      <p:sp>
        <p:nvSpPr>
          <p:cNvPr id="116" name="Google Shape;116;p35"/>
          <p:cNvSpPr txBox="1"/>
          <p:nvPr/>
        </p:nvSpPr>
        <p:spPr>
          <a:xfrm>
            <a:off x="6650417" y="3309916"/>
            <a:ext cx="485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3</a:t>
            </a:r>
            <a:endParaRPr b="1" sz="4100">
              <a:solidFill>
                <a:srgbClr val="FFFFFF"/>
              </a:solidFill>
              <a:latin typeface="DM Sans"/>
              <a:ea typeface="DM Sans"/>
              <a:cs typeface="DM Sans"/>
              <a:sym typeface="DM Sans"/>
            </a:endParaRPr>
          </a:p>
        </p:txBody>
      </p:sp>
      <p:sp>
        <p:nvSpPr>
          <p:cNvPr id="117" name="Google Shape;117;p35"/>
          <p:cNvSpPr txBox="1"/>
          <p:nvPr/>
        </p:nvSpPr>
        <p:spPr>
          <a:xfrm>
            <a:off x="6969250" y="1815838"/>
            <a:ext cx="3088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118" name="Google Shape;118;p35"/>
          <p:cNvSpPr txBox="1"/>
          <p:nvPr/>
        </p:nvSpPr>
        <p:spPr>
          <a:xfrm>
            <a:off x="6948513" y="598950"/>
            <a:ext cx="563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119" name="Google Shape;119;p35"/>
          <p:cNvSpPr txBox="1"/>
          <p:nvPr/>
        </p:nvSpPr>
        <p:spPr>
          <a:xfrm>
            <a:off x="6906925" y="3032900"/>
            <a:ext cx="1086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183" name="Google Shape;183;p44"/>
          <p:cNvSpPr txBox="1"/>
          <p:nvPr/>
        </p:nvSpPr>
        <p:spPr>
          <a:xfrm>
            <a:off x="457725" y="2290650"/>
            <a:ext cx="4010400" cy="15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350">
                <a:solidFill>
                  <a:schemeClr val="dk1"/>
                </a:solidFill>
                <a:latin typeface="DM Sans"/>
                <a:ea typeface="DM Sans"/>
                <a:cs typeface="DM Sans"/>
                <a:sym typeface="DM Sans"/>
              </a:rPr>
              <a:t>Esta é uma das estruturas básicas da programação, a estrutura condicional.</a:t>
            </a:r>
            <a:endParaRPr sz="135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rPr lang="pt-BR" sz="1350">
                <a:solidFill>
                  <a:schemeClr val="dk1"/>
                </a:solidFill>
                <a:latin typeface="DM Sans"/>
                <a:ea typeface="DM Sans"/>
                <a:cs typeface="DM Sans"/>
                <a:sym typeface="DM Sans"/>
              </a:rPr>
              <a:t>Também chamamos esta estrutura de </a:t>
            </a:r>
            <a:r>
              <a:rPr b="1" lang="pt-BR" sz="1350">
                <a:solidFill>
                  <a:schemeClr val="dk1"/>
                </a:solidFill>
                <a:highlight>
                  <a:srgbClr val="EAFF6A"/>
                </a:highlight>
                <a:latin typeface="DM Sans"/>
                <a:ea typeface="DM Sans"/>
                <a:cs typeface="DM Sans"/>
                <a:sym typeface="DM Sans"/>
              </a:rPr>
              <a:t>“estrutura de decisão”</a:t>
            </a:r>
            <a:r>
              <a:rPr lang="pt-BR" sz="1350">
                <a:solidFill>
                  <a:schemeClr val="dk1"/>
                </a:solidFill>
                <a:latin typeface="DM Sans"/>
                <a:ea typeface="DM Sans"/>
                <a:cs typeface="DM Sans"/>
                <a:sym typeface="DM Sans"/>
              </a:rPr>
              <a:t>, ou simplesmente “se” ou “if”.</a:t>
            </a:r>
            <a:endParaRPr sz="1350">
              <a:solidFill>
                <a:schemeClr val="dk1"/>
              </a:solidFill>
              <a:highlight>
                <a:srgbClr val="EAFF6A"/>
              </a:highlight>
              <a:latin typeface="DM Sans"/>
              <a:ea typeface="DM Sans"/>
              <a:cs typeface="DM Sans"/>
              <a:sym typeface="DM Sans"/>
            </a:endParaRPr>
          </a:p>
        </p:txBody>
      </p:sp>
      <p:pic>
        <p:nvPicPr>
          <p:cNvPr id="184" name="Google Shape;184;p44"/>
          <p:cNvPicPr preferRelativeResize="0"/>
          <p:nvPr/>
        </p:nvPicPr>
        <p:blipFill rotWithShape="1">
          <a:blip r:embed="rId3">
            <a:alphaModFix/>
          </a:blip>
          <a:srcRect b="9073" l="0" r="35811" t="10489"/>
          <a:stretch/>
        </p:blipFill>
        <p:spPr>
          <a:xfrm>
            <a:off x="5123325" y="1320300"/>
            <a:ext cx="3278602" cy="231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5"/>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45"/>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191" name="Google Shape;191;p45"/>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192" name="Google Shape;192;p45"/>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193" name="Google Shape;193;p45"/>
          <p:cNvSpPr txBox="1"/>
          <p:nvPr/>
        </p:nvSpPr>
        <p:spPr>
          <a:xfrm>
            <a:off x="457725" y="2290650"/>
            <a:ext cx="5088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Condicionais são </a:t>
            </a:r>
            <a:r>
              <a:rPr b="1" lang="pt-BR" sz="1350">
                <a:solidFill>
                  <a:schemeClr val="dk1"/>
                </a:solidFill>
                <a:latin typeface="DM Sans"/>
                <a:ea typeface="DM Sans"/>
                <a:cs typeface="DM Sans"/>
                <a:sym typeface="DM Sans"/>
              </a:rPr>
              <a:t>estruturas de controle de fluxo que permitem ao programador executar diferentes trechos de código</a:t>
            </a:r>
            <a:r>
              <a:rPr lang="pt-BR" sz="1350">
                <a:solidFill>
                  <a:schemeClr val="dk1"/>
                </a:solidFill>
                <a:latin typeface="DM Sans"/>
                <a:ea typeface="DM Sans"/>
                <a:cs typeface="DM Sans"/>
                <a:sym typeface="DM Sans"/>
              </a:rPr>
              <a:t>, dependendo da avaliação de uma expressão.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if &lt;condição&gt;:</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&lt;comandos&gt;</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&lt;comandos&gt;</a:t>
            </a:r>
            <a:endParaRPr i="1" sz="1350">
              <a:solidFill>
                <a:schemeClr val="dk2"/>
              </a:solidFill>
              <a:latin typeface="DM Sans"/>
              <a:ea typeface="DM Sans"/>
              <a:cs typeface="DM Sans"/>
              <a:sym typeface="DM Sans"/>
            </a:endParaRPr>
          </a:p>
          <a:p>
            <a:pPr indent="0" lvl="0" marL="0" rtl="0" algn="l">
              <a:lnSpc>
                <a:spcPct val="115000"/>
              </a:lnSpc>
              <a:spcBef>
                <a:spcPts val="0"/>
              </a:spcBef>
              <a:spcAft>
                <a:spcPts val="1200"/>
              </a:spcAft>
              <a:buNone/>
            </a:pPr>
            <a:r>
              <a:t/>
            </a:r>
            <a:endParaRPr sz="1350">
              <a:solidFill>
                <a:schemeClr val="dk1"/>
              </a:solidFill>
              <a:latin typeface="DM Sans"/>
              <a:ea typeface="DM Sans"/>
              <a:cs typeface="DM Sans"/>
              <a:sym typeface="DM Sans"/>
            </a:endParaRPr>
          </a:p>
        </p:txBody>
      </p:sp>
      <p:pic>
        <p:nvPicPr>
          <p:cNvPr id="194" name="Google Shape;194;p45"/>
          <p:cNvPicPr preferRelativeResize="0"/>
          <p:nvPr/>
        </p:nvPicPr>
        <p:blipFill>
          <a:blip r:embed="rId5">
            <a:alphaModFix/>
          </a:blip>
          <a:stretch>
            <a:fillRect/>
          </a:stretch>
        </p:blipFill>
        <p:spPr>
          <a:xfrm>
            <a:off x="6237500" y="1581875"/>
            <a:ext cx="2515400" cy="180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6"/>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46"/>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01" name="Google Shape;201;p46"/>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02" name="Google Shape;202;p46"/>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203" name="Google Shape;203;p46"/>
          <p:cNvSpPr txBox="1"/>
          <p:nvPr/>
        </p:nvSpPr>
        <p:spPr>
          <a:xfrm>
            <a:off x="457725" y="2132600"/>
            <a:ext cx="508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Operadores de Comparação:</a:t>
            </a:r>
            <a:endParaRPr b="1"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igual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diferente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maior que (&gt;)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menor que (&lt;)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maior ou igual (&gt;=)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menor ou igual (&lt;=)</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Operadores Lógicos: </a:t>
            </a:r>
            <a:endParaRPr b="1"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and</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or</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not</a:t>
            </a:r>
            <a:endParaRPr sz="1350">
              <a:solidFill>
                <a:schemeClr val="dk1"/>
              </a:solidFill>
              <a:latin typeface="DM Sans"/>
              <a:ea typeface="DM Sans"/>
              <a:cs typeface="DM Sans"/>
              <a:sym typeface="DM Sans"/>
            </a:endParaRPr>
          </a:p>
        </p:txBody>
      </p:sp>
      <p:pic>
        <p:nvPicPr>
          <p:cNvPr id="204" name="Google Shape;204;p46"/>
          <p:cNvPicPr preferRelativeResize="0"/>
          <p:nvPr/>
        </p:nvPicPr>
        <p:blipFill>
          <a:blip r:embed="rId5">
            <a:alphaModFix/>
          </a:blip>
          <a:stretch>
            <a:fillRect/>
          </a:stretch>
        </p:blipFill>
        <p:spPr>
          <a:xfrm>
            <a:off x="5979250" y="1440263"/>
            <a:ext cx="2929975" cy="226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7"/>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47"/>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11" name="Google Shape;211;p47"/>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12" name="Google Shape;212;p47"/>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(IF - ELIF - ELSE)</a:t>
            </a:r>
            <a:endParaRPr b="1" sz="4000">
              <a:solidFill>
                <a:schemeClr val="dk1"/>
              </a:solidFill>
              <a:latin typeface="DM Sans"/>
              <a:ea typeface="DM Sans"/>
              <a:cs typeface="DM Sans"/>
              <a:sym typeface="DM Sans"/>
            </a:endParaRPr>
          </a:p>
        </p:txBody>
      </p:sp>
      <p:sp>
        <p:nvSpPr>
          <p:cNvPr id="213" name="Google Shape;213;p47"/>
          <p:cNvSpPr txBox="1"/>
          <p:nvPr/>
        </p:nvSpPr>
        <p:spPr>
          <a:xfrm>
            <a:off x="457725" y="2364050"/>
            <a:ext cx="50880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if</a:t>
            </a:r>
            <a:r>
              <a:rPr lang="pt-BR" sz="1350">
                <a:solidFill>
                  <a:schemeClr val="dk1"/>
                </a:solidFill>
                <a:latin typeface="DM Sans"/>
                <a:ea typeface="DM Sans"/>
                <a:cs typeface="DM Sans"/>
                <a:sym typeface="DM Sans"/>
              </a:rPr>
              <a:t>: verifica se uma condição é verdadeira e, se for, executa um bloco de código associado;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else</a:t>
            </a:r>
            <a:r>
              <a:rPr lang="pt-BR" sz="1350">
                <a:solidFill>
                  <a:schemeClr val="dk1"/>
                </a:solidFill>
                <a:latin typeface="DM Sans"/>
                <a:ea typeface="DM Sans"/>
                <a:cs typeface="DM Sans"/>
                <a:sym typeface="DM Sans"/>
              </a:rPr>
              <a:t>: executa um bloco de código caso a condição associada ao if seja falsa;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elif</a:t>
            </a:r>
            <a:r>
              <a:rPr lang="pt-BR" sz="1350">
                <a:solidFill>
                  <a:schemeClr val="dk1"/>
                </a:solidFill>
                <a:latin typeface="DM Sans"/>
                <a:ea typeface="DM Sans"/>
                <a:cs typeface="DM Sans"/>
                <a:sym typeface="DM Sans"/>
              </a:rPr>
              <a:t>: abreviação de "else if", verifica uma segunda condição caso a condição associada ao if seja falsa e, se a condição do elif for verdadeira, executa um bloco de código associado.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b="1" sz="1350">
              <a:solidFill>
                <a:schemeClr val="dk1"/>
              </a:solidFill>
              <a:latin typeface="DM Sans"/>
              <a:ea typeface="DM Sans"/>
              <a:cs typeface="DM Sans"/>
              <a:sym typeface="DM Sans"/>
            </a:endParaRPr>
          </a:p>
        </p:txBody>
      </p:sp>
      <p:pic>
        <p:nvPicPr>
          <p:cNvPr id="214" name="Google Shape;214;p47"/>
          <p:cNvPicPr preferRelativeResize="0"/>
          <p:nvPr/>
        </p:nvPicPr>
        <p:blipFill>
          <a:blip r:embed="rId5">
            <a:alphaModFix/>
          </a:blip>
          <a:stretch>
            <a:fillRect/>
          </a:stretch>
        </p:blipFill>
        <p:spPr>
          <a:xfrm>
            <a:off x="5996649" y="1128499"/>
            <a:ext cx="2839925" cy="322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8"/>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500">
                <a:solidFill>
                  <a:schemeClr val="lt1"/>
                </a:solidFill>
                <a:latin typeface="DM Sans"/>
                <a:ea typeface="DM Sans"/>
                <a:cs typeface="DM Sans"/>
                <a:sym typeface="DM Sans"/>
              </a:rPr>
              <a:t>Condicionais</a:t>
            </a:r>
            <a:endParaRPr b="1" sz="3500">
              <a:solidFill>
                <a:schemeClr val="lt1"/>
              </a:solidFill>
              <a:latin typeface="DM Sans"/>
              <a:ea typeface="DM Sans"/>
              <a:cs typeface="DM Sans"/>
              <a:sym typeface="DM Sans"/>
            </a:endParaRPr>
          </a:p>
        </p:txBody>
      </p:sp>
      <p:sp>
        <p:nvSpPr>
          <p:cNvPr id="220" name="Google Shape;220;p48"/>
          <p:cNvSpPr txBox="1"/>
          <p:nvPr/>
        </p:nvSpPr>
        <p:spPr>
          <a:xfrm>
            <a:off x="464750" y="4637850"/>
            <a:ext cx="70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chemeClr val="dk1"/>
                </a:solidFill>
                <a:highlight>
                  <a:srgbClr val="EAFF6A"/>
                </a:highlight>
              </a:rPr>
              <a:t>Não funciona assim!</a:t>
            </a:r>
            <a:endParaRPr sz="1100">
              <a:solidFill>
                <a:srgbClr val="999999"/>
              </a:solidFill>
              <a:latin typeface="DM Sans"/>
              <a:ea typeface="DM Sans"/>
              <a:cs typeface="DM Sans"/>
              <a:sym typeface="DM Sans"/>
            </a:endParaRPr>
          </a:p>
        </p:txBody>
      </p:sp>
      <p:pic>
        <p:nvPicPr>
          <p:cNvPr id="221" name="Google Shape;221;p48"/>
          <p:cNvPicPr preferRelativeResize="0"/>
          <p:nvPr/>
        </p:nvPicPr>
        <p:blipFill>
          <a:blip r:embed="rId3">
            <a:alphaModFix/>
          </a:blip>
          <a:stretch>
            <a:fillRect/>
          </a:stretch>
        </p:blipFill>
        <p:spPr>
          <a:xfrm>
            <a:off x="2858975" y="1070725"/>
            <a:ext cx="3426051" cy="344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49"/>
          <p:cNvGrpSpPr/>
          <p:nvPr/>
        </p:nvGrpSpPr>
        <p:grpSpPr>
          <a:xfrm>
            <a:off x="473370" y="619431"/>
            <a:ext cx="738905" cy="738905"/>
            <a:chOff x="575612" y="1950748"/>
            <a:chExt cx="431100" cy="431100"/>
          </a:xfrm>
        </p:grpSpPr>
        <p:sp>
          <p:nvSpPr>
            <p:cNvPr id="227" name="Google Shape;227;p49"/>
            <p:cNvSpPr/>
            <p:nvPr/>
          </p:nvSpPr>
          <p:spPr>
            <a:xfrm>
              <a:off x="575612" y="1950748"/>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49" title="ícono para pensar"/>
            <p:cNvPicPr preferRelativeResize="0"/>
            <p:nvPr/>
          </p:nvPicPr>
          <p:blipFill>
            <a:blip r:embed="rId3">
              <a:alphaModFix/>
            </a:blip>
            <a:stretch>
              <a:fillRect/>
            </a:stretch>
          </p:blipFill>
          <p:spPr>
            <a:xfrm>
              <a:off x="655125" y="2030288"/>
              <a:ext cx="272000" cy="272000"/>
            </a:xfrm>
            <a:prstGeom prst="rect">
              <a:avLst/>
            </a:prstGeom>
            <a:noFill/>
            <a:ln>
              <a:noFill/>
            </a:ln>
          </p:spPr>
        </p:pic>
      </p:grpSp>
      <p:sp>
        <p:nvSpPr>
          <p:cNvPr id="229" name="Google Shape;229;p49"/>
          <p:cNvSpPr txBox="1"/>
          <p:nvPr/>
        </p:nvSpPr>
        <p:spPr>
          <a:xfrm>
            <a:off x="1445150" y="68882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500">
                <a:solidFill>
                  <a:srgbClr val="EAFF6A"/>
                </a:solidFill>
                <a:latin typeface="DM Sans"/>
                <a:ea typeface="DM Sans"/>
                <a:cs typeface="DM Sans"/>
                <a:sym typeface="DM Sans"/>
              </a:rPr>
              <a:t>Para pensar</a:t>
            </a:r>
            <a:endParaRPr b="1" sz="3500">
              <a:solidFill>
                <a:srgbClr val="EAFF6A"/>
              </a:solidFill>
              <a:latin typeface="DM Sans"/>
              <a:ea typeface="DM Sans"/>
              <a:cs typeface="DM Sans"/>
              <a:sym typeface="DM Sans"/>
            </a:endParaRPr>
          </a:p>
        </p:txBody>
      </p:sp>
      <p:sp>
        <p:nvSpPr>
          <p:cNvPr id="230" name="Google Shape;230;p49"/>
          <p:cNvSpPr txBox="1"/>
          <p:nvPr/>
        </p:nvSpPr>
        <p:spPr>
          <a:xfrm>
            <a:off x="1445150" y="1281225"/>
            <a:ext cx="7169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solidFill>
                  <a:srgbClr val="B7B7B7"/>
                </a:solidFill>
                <a:latin typeface="DM Sans"/>
                <a:ea typeface="DM Sans"/>
                <a:cs typeface="DM Sans"/>
                <a:sym typeface="DM Sans"/>
              </a:rPr>
              <a:t>Qual o valor de x?</a:t>
            </a:r>
            <a:endParaRPr b="1" sz="1900">
              <a:solidFill>
                <a:srgbClr val="B7B7B7"/>
              </a:solidFill>
              <a:latin typeface="Helvetica Neue"/>
              <a:ea typeface="Helvetica Neue"/>
              <a:cs typeface="Helvetica Neue"/>
              <a:sym typeface="Helvetica Neue"/>
            </a:endParaRPr>
          </a:p>
        </p:txBody>
      </p:sp>
      <p:sp>
        <p:nvSpPr>
          <p:cNvPr id="231" name="Google Shape;231;p49"/>
          <p:cNvSpPr txBox="1"/>
          <p:nvPr/>
        </p:nvSpPr>
        <p:spPr>
          <a:xfrm>
            <a:off x="493163" y="3943350"/>
            <a:ext cx="7169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sz="1800">
                <a:solidFill>
                  <a:schemeClr val="lt1"/>
                </a:solidFill>
                <a:latin typeface="DM Sans"/>
                <a:ea typeface="DM Sans"/>
                <a:cs typeface="DM Sans"/>
                <a:sym typeface="DM Sans"/>
              </a:rPr>
              <a:t>Responda pelo chat do Zoom</a:t>
            </a:r>
            <a:endParaRPr sz="1800">
              <a:solidFill>
                <a:schemeClr val="lt1"/>
              </a:solidFill>
              <a:latin typeface="DM Sans"/>
              <a:ea typeface="DM Sans"/>
              <a:cs typeface="DM Sans"/>
              <a:sym typeface="DM Sans"/>
            </a:endParaRPr>
          </a:p>
        </p:txBody>
      </p:sp>
      <p:pic>
        <p:nvPicPr>
          <p:cNvPr id="232" name="Google Shape;232;p49"/>
          <p:cNvPicPr preferRelativeResize="0"/>
          <p:nvPr/>
        </p:nvPicPr>
        <p:blipFill>
          <a:blip r:embed="rId4">
            <a:alphaModFix/>
          </a:blip>
          <a:stretch>
            <a:fillRect/>
          </a:stretch>
        </p:blipFill>
        <p:spPr>
          <a:xfrm>
            <a:off x="5516571" y="2343221"/>
            <a:ext cx="3428775" cy="1600125"/>
          </a:xfrm>
          <a:prstGeom prst="rect">
            <a:avLst/>
          </a:prstGeom>
          <a:noFill/>
          <a:ln>
            <a:noFill/>
          </a:ln>
        </p:spPr>
      </p:pic>
      <p:pic>
        <p:nvPicPr>
          <p:cNvPr id="233" name="Google Shape;233;p49"/>
          <p:cNvPicPr preferRelativeResize="0"/>
          <p:nvPr/>
        </p:nvPicPr>
        <p:blipFill>
          <a:blip r:embed="rId5">
            <a:alphaModFix/>
          </a:blip>
          <a:stretch>
            <a:fillRect/>
          </a:stretch>
        </p:blipFill>
        <p:spPr>
          <a:xfrm>
            <a:off x="3098175" y="1797800"/>
            <a:ext cx="1959379" cy="2419350"/>
          </a:xfrm>
          <a:prstGeom prst="rect">
            <a:avLst/>
          </a:prstGeom>
          <a:noFill/>
          <a:ln>
            <a:noFill/>
          </a:ln>
        </p:spPr>
      </p:pic>
      <p:pic>
        <p:nvPicPr>
          <p:cNvPr id="234" name="Google Shape;234;p49"/>
          <p:cNvPicPr preferRelativeResize="0"/>
          <p:nvPr/>
        </p:nvPicPr>
        <p:blipFill rotWithShape="1">
          <a:blip r:embed="rId6">
            <a:alphaModFix/>
          </a:blip>
          <a:srcRect b="5535" l="0" r="0" t="0"/>
          <a:stretch/>
        </p:blipFill>
        <p:spPr>
          <a:xfrm>
            <a:off x="669000" y="1758225"/>
            <a:ext cx="1886075" cy="249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0"/>
          <p:cNvSpPr txBox="1"/>
          <p:nvPr/>
        </p:nvSpPr>
        <p:spPr>
          <a:xfrm>
            <a:off x="1461300" y="2202300"/>
            <a:ext cx="6221400" cy="7389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a:t>
            </a:r>
            <a:endParaRPr b="1" sz="40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1"/>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a:t>
            </a:r>
            <a:endParaRPr b="1" sz="4000">
              <a:solidFill>
                <a:schemeClr val="dk1"/>
              </a:solidFill>
              <a:latin typeface="DM Sans"/>
              <a:ea typeface="DM Sans"/>
              <a:cs typeface="DM Sans"/>
              <a:sym typeface="DM Sans"/>
            </a:endParaRPr>
          </a:p>
        </p:txBody>
      </p:sp>
      <p:sp>
        <p:nvSpPr>
          <p:cNvPr id="245" name="Google Shape;245;p51"/>
          <p:cNvSpPr txBox="1"/>
          <p:nvPr/>
        </p:nvSpPr>
        <p:spPr>
          <a:xfrm>
            <a:off x="457725" y="2290650"/>
            <a:ext cx="4010400" cy="13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pt-BR" sz="1350">
                <a:solidFill>
                  <a:schemeClr val="dk1"/>
                </a:solidFill>
                <a:highlight>
                  <a:srgbClr val="EAFF6A"/>
                </a:highlight>
                <a:latin typeface="DM Sans"/>
                <a:ea typeface="DM Sans"/>
                <a:cs typeface="DM Sans"/>
                <a:sym typeface="DM Sans"/>
              </a:rPr>
              <a:t>Loop</a:t>
            </a:r>
            <a:r>
              <a:rPr b="1" lang="pt-BR" sz="1350">
                <a:solidFill>
                  <a:schemeClr val="dk1"/>
                </a:solidFill>
                <a:latin typeface="DM Sans"/>
                <a:ea typeface="DM Sans"/>
                <a:cs typeface="DM Sans"/>
                <a:sym typeface="DM Sans"/>
              </a:rPr>
              <a:t> </a:t>
            </a:r>
            <a:r>
              <a:rPr lang="pt-BR" sz="1350">
                <a:solidFill>
                  <a:schemeClr val="dk1"/>
                </a:solidFill>
                <a:latin typeface="DM Sans"/>
                <a:ea typeface="DM Sans"/>
                <a:cs typeface="DM Sans"/>
                <a:sym typeface="DM Sans"/>
              </a:rPr>
              <a:t>(ou laço) é uma </a:t>
            </a:r>
            <a:r>
              <a:rPr b="1" lang="pt-BR" sz="1350">
                <a:solidFill>
                  <a:schemeClr val="dk1"/>
                </a:solidFill>
                <a:latin typeface="DM Sans"/>
                <a:ea typeface="DM Sans"/>
                <a:cs typeface="DM Sans"/>
                <a:sym typeface="DM Sans"/>
              </a:rPr>
              <a:t>estrutura de controle de fluxo que permite executar um bloco de código várias vezes, até que uma condição seja satisfeita</a:t>
            </a:r>
            <a:r>
              <a:rPr lang="pt-BR" sz="1350">
                <a:solidFill>
                  <a:schemeClr val="dk1"/>
                </a:solidFill>
                <a:latin typeface="DM Sans"/>
                <a:ea typeface="DM Sans"/>
                <a:cs typeface="DM Sans"/>
                <a:sym typeface="DM Sans"/>
              </a:rPr>
              <a:t>. Em Python, existem dois tipos principais de loops: "while" e "for".</a:t>
            </a:r>
            <a:endParaRPr sz="1350">
              <a:solidFill>
                <a:schemeClr val="dk1"/>
              </a:solidFill>
              <a:latin typeface="DM Sans"/>
              <a:ea typeface="DM Sans"/>
              <a:cs typeface="DM Sans"/>
              <a:sym typeface="DM Sans"/>
            </a:endParaRPr>
          </a:p>
        </p:txBody>
      </p:sp>
      <p:pic>
        <p:nvPicPr>
          <p:cNvPr id="246" name="Google Shape;246;p51"/>
          <p:cNvPicPr preferRelativeResize="0"/>
          <p:nvPr/>
        </p:nvPicPr>
        <p:blipFill>
          <a:blip r:embed="rId3">
            <a:alphaModFix/>
          </a:blip>
          <a:stretch>
            <a:fillRect/>
          </a:stretch>
        </p:blipFill>
        <p:spPr>
          <a:xfrm>
            <a:off x="4894138" y="1432312"/>
            <a:ext cx="4051325" cy="2278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52"/>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52" name="Google Shape;252;p52"/>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53" name="Google Shape;253;p52"/>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while</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54" name="Google Shape;254;p52"/>
          <p:cNvSpPr txBox="1"/>
          <p:nvPr/>
        </p:nvSpPr>
        <p:spPr>
          <a:xfrm>
            <a:off x="457725" y="2290650"/>
            <a:ext cx="5088000" cy="24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350">
                <a:solidFill>
                  <a:schemeClr val="dk1"/>
                </a:solidFill>
                <a:latin typeface="DM Sans"/>
                <a:ea typeface="DM Sans"/>
                <a:cs typeface="DM Sans"/>
                <a:sym typeface="DM Sans"/>
              </a:rPr>
              <a:t>A primeira estrutura de repetição que veremos </a:t>
            </a:r>
            <a:r>
              <a:rPr b="1" lang="pt-BR" sz="1350">
                <a:solidFill>
                  <a:schemeClr val="dk1"/>
                </a:solidFill>
                <a:latin typeface="DM Sans"/>
                <a:ea typeface="DM Sans"/>
                <a:cs typeface="DM Sans"/>
                <a:sym typeface="DM Sans"/>
              </a:rPr>
              <a:t>repete um bloco de comandos enquanto determinada condição for verdadeira.</a:t>
            </a:r>
            <a:endParaRPr b="1"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pt-BR" sz="1350">
                <a:solidFill>
                  <a:schemeClr val="dk1"/>
                </a:solidFill>
                <a:latin typeface="DM Sans"/>
                <a:ea typeface="DM Sans"/>
                <a:cs typeface="DM Sans"/>
                <a:sym typeface="DM Sans"/>
              </a:rPr>
              <a:t>O teste da condição é feito antes da execução do bloco.</a:t>
            </a:r>
            <a:endParaRPr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b="1" lang="pt-BR" sz="1350">
                <a:solidFill>
                  <a:schemeClr val="dk1"/>
                </a:solidFill>
                <a:latin typeface="DM Sans"/>
                <a:ea typeface="DM Sans"/>
                <a:cs typeface="DM Sans"/>
                <a:sym typeface="DM Sans"/>
              </a:rPr>
              <a:t>Cada execução do bloco é chamada de uma iteração.</a:t>
            </a:r>
            <a:endParaRPr b="1"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i="1" lang="pt-BR" sz="1350">
                <a:solidFill>
                  <a:schemeClr val="dk1"/>
                </a:solidFill>
                <a:latin typeface="DM Sans"/>
                <a:ea typeface="DM Sans"/>
                <a:cs typeface="DM Sans"/>
                <a:sym typeface="DM Sans"/>
              </a:rPr>
              <a:t>while condição:</a:t>
            </a:r>
            <a:endParaRPr i="1" sz="135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rPr i="1" lang="pt-BR" sz="1350">
                <a:solidFill>
                  <a:schemeClr val="dk1"/>
                </a:solidFill>
                <a:latin typeface="DM Sans"/>
                <a:ea typeface="DM Sans"/>
                <a:cs typeface="DM Sans"/>
                <a:sym typeface="DM Sans"/>
              </a:rPr>
              <a:t>    # bloco de código</a:t>
            </a:r>
            <a:endParaRPr sz="1350">
              <a:solidFill>
                <a:schemeClr val="dk1"/>
              </a:solidFill>
              <a:highlight>
                <a:srgbClr val="EAFF6A"/>
              </a:highlight>
              <a:latin typeface="DM Sans"/>
              <a:ea typeface="DM Sans"/>
              <a:cs typeface="DM Sans"/>
              <a:sym typeface="DM Sans"/>
            </a:endParaRPr>
          </a:p>
        </p:txBody>
      </p:sp>
      <p:pic>
        <p:nvPicPr>
          <p:cNvPr id="255" name="Google Shape;255;p52"/>
          <p:cNvPicPr preferRelativeResize="0"/>
          <p:nvPr/>
        </p:nvPicPr>
        <p:blipFill rotWithShape="1">
          <a:blip r:embed="rId5">
            <a:alphaModFix/>
          </a:blip>
          <a:srcRect b="0" l="0" r="0" t="7791"/>
          <a:stretch/>
        </p:blipFill>
        <p:spPr>
          <a:xfrm>
            <a:off x="6027975" y="719700"/>
            <a:ext cx="1917150" cy="2143900"/>
          </a:xfrm>
          <a:prstGeom prst="rect">
            <a:avLst/>
          </a:prstGeom>
          <a:noFill/>
          <a:ln>
            <a:noFill/>
          </a:ln>
        </p:spPr>
      </p:pic>
      <p:pic>
        <p:nvPicPr>
          <p:cNvPr id="256" name="Google Shape;256;p52"/>
          <p:cNvPicPr preferRelativeResize="0"/>
          <p:nvPr/>
        </p:nvPicPr>
        <p:blipFill>
          <a:blip r:embed="rId6">
            <a:alphaModFix/>
          </a:blip>
          <a:stretch>
            <a:fillRect/>
          </a:stretch>
        </p:blipFill>
        <p:spPr>
          <a:xfrm>
            <a:off x="5932625" y="2878900"/>
            <a:ext cx="2734945" cy="1265500"/>
          </a:xfrm>
          <a:prstGeom prst="rect">
            <a:avLst/>
          </a:prstGeom>
          <a:noFill/>
          <a:ln>
            <a:noFill/>
          </a:ln>
        </p:spPr>
      </p:pic>
      <p:sp>
        <p:nvSpPr>
          <p:cNvPr id="257" name="Google Shape;257;p52"/>
          <p:cNvSpPr txBox="1"/>
          <p:nvPr/>
        </p:nvSpPr>
        <p:spPr>
          <a:xfrm>
            <a:off x="5902325" y="418087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pt-BR" sz="1000">
                <a:solidFill>
                  <a:schemeClr val="dk2"/>
                </a:solidFill>
                <a:highlight>
                  <a:srgbClr val="EAFF6A"/>
                </a:highlight>
                <a:latin typeface="DM Sans"/>
                <a:ea typeface="DM Sans"/>
                <a:cs typeface="DM Sans"/>
                <a:sym typeface="DM Sans"/>
              </a:rPr>
              <a:t>Cuidado com loops infinitos!!</a:t>
            </a:r>
            <a:endParaRPr sz="1000">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53"/>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63" name="Google Shape;263;p53"/>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64" name="Google Shape;264;p53"/>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65" name="Google Shape;265;p53"/>
          <p:cNvSpPr txBox="1"/>
          <p:nvPr/>
        </p:nvSpPr>
        <p:spPr>
          <a:xfrm>
            <a:off x="457725" y="2290650"/>
            <a:ext cx="508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O </a:t>
            </a:r>
            <a:r>
              <a:rPr b="1" lang="pt-BR" sz="1350">
                <a:solidFill>
                  <a:schemeClr val="dk1"/>
                </a:solidFill>
                <a:highlight>
                  <a:srgbClr val="EAFF6A"/>
                </a:highlight>
                <a:latin typeface="DM Sans"/>
                <a:ea typeface="DM Sans"/>
                <a:cs typeface="DM Sans"/>
                <a:sym typeface="DM Sans"/>
              </a:rPr>
              <a:t>loop "for"</a:t>
            </a:r>
            <a:r>
              <a:rPr b="1" lang="pt-BR" sz="1350">
                <a:solidFill>
                  <a:schemeClr val="dk1"/>
                </a:solidFill>
                <a:latin typeface="DM Sans"/>
                <a:ea typeface="DM Sans"/>
                <a:cs typeface="DM Sans"/>
                <a:sym typeface="DM Sans"/>
              </a:rPr>
              <a:t> </a:t>
            </a:r>
            <a:r>
              <a:rPr lang="pt-BR" sz="1350">
                <a:solidFill>
                  <a:schemeClr val="dk1"/>
                </a:solidFill>
                <a:latin typeface="DM Sans"/>
                <a:ea typeface="DM Sans"/>
                <a:cs typeface="DM Sans"/>
                <a:sym typeface="DM Sans"/>
              </a:rPr>
              <a:t>é utilizado quando se sabe exatamente quantas vezes será necessário repetir um bloco de código. Ele repete o bloco de código uma vez para cada elemento em uma sequência.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for elemento in sequência:</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 bloco de código</a:t>
            </a:r>
            <a:r>
              <a:rPr i="1" lang="pt-BR" sz="1350">
                <a:solidFill>
                  <a:schemeClr val="dk1"/>
                </a:solidFill>
                <a:latin typeface="DM Sans"/>
                <a:ea typeface="DM Sans"/>
                <a:cs typeface="DM Sans"/>
                <a:sym typeface="DM Sans"/>
              </a:rPr>
              <a:t>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highlight>
                  <a:srgbClr val="EAFF6A"/>
                </a:highlight>
                <a:latin typeface="DM Sans"/>
                <a:ea typeface="DM Sans"/>
                <a:cs typeface="DM Sans"/>
                <a:sym typeface="DM Sans"/>
              </a:rPr>
              <a:t>A "sequência" pode ser uma lista, uma tupla, um conjunto, uma string ou qualquer objeto iterável em Python.</a:t>
            </a:r>
            <a:endParaRPr b="1" sz="1350">
              <a:solidFill>
                <a:schemeClr val="dk1"/>
              </a:solidFill>
              <a:highlight>
                <a:srgbClr val="EAFF6A"/>
              </a:highlight>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p:txBody>
      </p:sp>
      <p:pic>
        <p:nvPicPr>
          <p:cNvPr id="266" name="Google Shape;266;p53"/>
          <p:cNvPicPr preferRelativeResize="0"/>
          <p:nvPr/>
        </p:nvPicPr>
        <p:blipFill>
          <a:blip r:embed="rId5">
            <a:alphaModFix/>
          </a:blip>
          <a:stretch>
            <a:fillRect/>
          </a:stretch>
        </p:blipFill>
        <p:spPr>
          <a:xfrm>
            <a:off x="6243500" y="309921"/>
            <a:ext cx="1722707" cy="1477775"/>
          </a:xfrm>
          <a:prstGeom prst="rect">
            <a:avLst/>
          </a:prstGeom>
          <a:noFill/>
          <a:ln>
            <a:noFill/>
          </a:ln>
        </p:spPr>
      </p:pic>
      <p:pic>
        <p:nvPicPr>
          <p:cNvPr id="267" name="Google Shape;267;p53"/>
          <p:cNvPicPr preferRelativeResize="0"/>
          <p:nvPr/>
        </p:nvPicPr>
        <p:blipFill>
          <a:blip r:embed="rId6">
            <a:alphaModFix/>
          </a:blip>
          <a:stretch>
            <a:fillRect/>
          </a:stretch>
        </p:blipFill>
        <p:spPr>
          <a:xfrm>
            <a:off x="6243493" y="1839029"/>
            <a:ext cx="1520020" cy="1324183"/>
          </a:xfrm>
          <a:prstGeom prst="rect">
            <a:avLst/>
          </a:prstGeom>
          <a:noFill/>
          <a:ln>
            <a:noFill/>
          </a:ln>
        </p:spPr>
      </p:pic>
      <p:pic>
        <p:nvPicPr>
          <p:cNvPr id="268" name="Google Shape;268;p53"/>
          <p:cNvPicPr preferRelativeResize="0"/>
          <p:nvPr/>
        </p:nvPicPr>
        <p:blipFill>
          <a:blip r:embed="rId7">
            <a:alphaModFix/>
          </a:blip>
          <a:stretch>
            <a:fillRect/>
          </a:stretch>
        </p:blipFill>
        <p:spPr>
          <a:xfrm>
            <a:off x="6167304" y="3214529"/>
            <a:ext cx="1597146" cy="14777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6"/>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6"/>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lt1"/>
                </a:solidFill>
                <a:latin typeface="DM Sans"/>
                <a:ea typeface="DM Sans"/>
                <a:cs typeface="DM Sans"/>
                <a:sym typeface="DM Sans"/>
              </a:rPr>
              <a:t>Esta aula será </a:t>
            </a:r>
            <a:endParaRPr b="1" sz="4000">
              <a:solidFill>
                <a:srgbClr val="DEFC52"/>
              </a:solidFill>
              <a:latin typeface="DM Sans"/>
              <a:ea typeface="DM Sans"/>
              <a:cs typeface="DM Sans"/>
              <a:sym typeface="DM Sans"/>
            </a:endParaRPr>
          </a:p>
        </p:txBody>
      </p:sp>
      <p:sp>
        <p:nvSpPr>
          <p:cNvPr id="126" name="Google Shape;126;p36"/>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gravada</a:t>
            </a:r>
            <a:endParaRPr b="1" sz="4000">
              <a:solidFill>
                <a:srgbClr val="EAFF6A"/>
              </a:solidFill>
              <a:latin typeface="DM Sans"/>
              <a:ea typeface="DM Sans"/>
              <a:cs typeface="DM Sans"/>
              <a:sym typeface="DM Sans"/>
            </a:endParaRPr>
          </a:p>
        </p:txBody>
      </p:sp>
      <p:sp>
        <p:nvSpPr>
          <p:cNvPr id="127" name="Google Shape;127;p36"/>
          <p:cNvSpPr/>
          <p:nvPr/>
        </p:nvSpPr>
        <p:spPr>
          <a:xfrm>
            <a:off x="3293875" y="2844525"/>
            <a:ext cx="199800" cy="199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4"/>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74" name="Google Shape;274;p54"/>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75" name="Google Shape;275;p54"/>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76" name="Google Shape;276;p54"/>
          <p:cNvSpPr txBox="1"/>
          <p:nvPr/>
        </p:nvSpPr>
        <p:spPr>
          <a:xfrm>
            <a:off x="457725" y="2484600"/>
            <a:ext cx="5088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A função </a:t>
            </a:r>
            <a:r>
              <a:rPr b="1" lang="pt-BR" sz="1350">
                <a:solidFill>
                  <a:schemeClr val="dk1"/>
                </a:solidFill>
                <a:latin typeface="DM Sans"/>
                <a:ea typeface="DM Sans"/>
                <a:cs typeface="DM Sans"/>
                <a:sym typeface="DM Sans"/>
              </a:rPr>
              <a:t>"range()"</a:t>
            </a:r>
            <a:r>
              <a:rPr lang="pt-BR" sz="1350">
                <a:solidFill>
                  <a:schemeClr val="dk1"/>
                </a:solidFill>
                <a:latin typeface="DM Sans"/>
                <a:ea typeface="DM Sans"/>
                <a:cs typeface="DM Sans"/>
                <a:sym typeface="DM Sans"/>
              </a:rPr>
              <a:t> cria sequências numéricas para serem utilizadas em loops.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rgbClr val="E9950C"/>
                </a:solidFill>
                <a:highlight>
                  <a:schemeClr val="dk1"/>
                </a:highlight>
                <a:latin typeface="DM Sans"/>
                <a:ea typeface="DM Sans"/>
                <a:cs typeface="DM Sans"/>
                <a:sym typeface="DM Sans"/>
              </a:rPr>
              <a:t>range</a:t>
            </a:r>
            <a:r>
              <a:rPr lang="pt-BR" sz="1350">
                <a:solidFill>
                  <a:schemeClr val="lt1"/>
                </a:solidFill>
                <a:highlight>
                  <a:schemeClr val="dk1"/>
                </a:highlight>
                <a:latin typeface="DM Sans"/>
                <a:ea typeface="DM Sans"/>
                <a:cs typeface="DM Sans"/>
                <a:sym typeface="DM Sans"/>
              </a:rPr>
              <a:t>(início, fim, incremento)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p:txBody>
      </p:sp>
      <p:pic>
        <p:nvPicPr>
          <p:cNvPr id="277" name="Google Shape;277;p54"/>
          <p:cNvPicPr preferRelativeResize="0"/>
          <p:nvPr/>
        </p:nvPicPr>
        <p:blipFill>
          <a:blip r:embed="rId5">
            <a:alphaModFix/>
          </a:blip>
          <a:stretch>
            <a:fillRect/>
          </a:stretch>
        </p:blipFill>
        <p:spPr>
          <a:xfrm>
            <a:off x="6577925" y="350325"/>
            <a:ext cx="1551405" cy="1388100"/>
          </a:xfrm>
          <a:prstGeom prst="rect">
            <a:avLst/>
          </a:prstGeom>
          <a:noFill/>
          <a:ln>
            <a:noFill/>
          </a:ln>
        </p:spPr>
      </p:pic>
      <p:pic>
        <p:nvPicPr>
          <p:cNvPr id="278" name="Google Shape;278;p54"/>
          <p:cNvPicPr preferRelativeResize="0"/>
          <p:nvPr/>
        </p:nvPicPr>
        <p:blipFill>
          <a:blip r:embed="rId6">
            <a:alphaModFix/>
          </a:blip>
          <a:stretch>
            <a:fillRect/>
          </a:stretch>
        </p:blipFill>
        <p:spPr>
          <a:xfrm>
            <a:off x="6577918" y="1738425"/>
            <a:ext cx="1620113" cy="1388100"/>
          </a:xfrm>
          <a:prstGeom prst="rect">
            <a:avLst/>
          </a:prstGeom>
          <a:noFill/>
          <a:ln>
            <a:noFill/>
          </a:ln>
        </p:spPr>
      </p:pic>
      <p:pic>
        <p:nvPicPr>
          <p:cNvPr id="279" name="Google Shape;279;p54"/>
          <p:cNvPicPr preferRelativeResize="0"/>
          <p:nvPr/>
        </p:nvPicPr>
        <p:blipFill>
          <a:blip r:embed="rId7">
            <a:alphaModFix/>
          </a:blip>
          <a:stretch>
            <a:fillRect/>
          </a:stretch>
        </p:blipFill>
        <p:spPr>
          <a:xfrm>
            <a:off x="6470693" y="3215350"/>
            <a:ext cx="1834561" cy="138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5"/>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85" name="Google Shape;285;p55"/>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86" name="Google Shape;286;p55"/>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87" name="Google Shape;287;p55"/>
          <p:cNvSpPr txBox="1"/>
          <p:nvPr/>
        </p:nvSpPr>
        <p:spPr>
          <a:xfrm>
            <a:off x="457725" y="2484600"/>
            <a:ext cx="50880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break</a:t>
            </a:r>
            <a:r>
              <a:rPr lang="pt-BR" sz="1350">
                <a:solidFill>
                  <a:schemeClr val="dk1"/>
                </a:solidFill>
                <a:latin typeface="DM Sans"/>
                <a:ea typeface="DM Sans"/>
                <a:cs typeface="DM Sans"/>
                <a:sym typeface="DM Sans"/>
              </a:rPr>
              <a:t>: utilizada para interromper um loop imediatamente quando uma determinada condição é satisfeita.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continue</a:t>
            </a:r>
            <a:r>
              <a:rPr lang="pt-BR" sz="1350">
                <a:solidFill>
                  <a:schemeClr val="dk1"/>
                </a:solidFill>
                <a:latin typeface="DM Sans"/>
                <a:ea typeface="DM Sans"/>
                <a:cs typeface="DM Sans"/>
                <a:sym typeface="DM Sans"/>
              </a:rPr>
              <a:t>: utilizada para pular uma iteração de um loop quando uma determinada condição é satisfeita.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p:txBody>
      </p:sp>
      <p:pic>
        <p:nvPicPr>
          <p:cNvPr id="288" name="Google Shape;288;p55"/>
          <p:cNvPicPr preferRelativeResize="0"/>
          <p:nvPr/>
        </p:nvPicPr>
        <p:blipFill>
          <a:blip r:embed="rId5">
            <a:alphaModFix/>
          </a:blip>
          <a:stretch>
            <a:fillRect/>
          </a:stretch>
        </p:blipFill>
        <p:spPr>
          <a:xfrm>
            <a:off x="6599573" y="567187"/>
            <a:ext cx="1575583" cy="1929022"/>
          </a:xfrm>
          <a:prstGeom prst="rect">
            <a:avLst/>
          </a:prstGeom>
          <a:noFill/>
          <a:ln>
            <a:noFill/>
          </a:ln>
        </p:spPr>
      </p:pic>
      <p:pic>
        <p:nvPicPr>
          <p:cNvPr id="289" name="Google Shape;289;p55"/>
          <p:cNvPicPr preferRelativeResize="0"/>
          <p:nvPr/>
        </p:nvPicPr>
        <p:blipFill>
          <a:blip r:embed="rId6">
            <a:alphaModFix/>
          </a:blip>
          <a:stretch>
            <a:fillRect/>
          </a:stretch>
        </p:blipFill>
        <p:spPr>
          <a:xfrm>
            <a:off x="6599573" y="2647290"/>
            <a:ext cx="1641725" cy="19290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6"/>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95" name="Google Shape;295;p56"/>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96" name="Google Shape;296;p56"/>
          <p:cNvSpPr txBox="1"/>
          <p:nvPr/>
        </p:nvSpPr>
        <p:spPr>
          <a:xfrm>
            <a:off x="457725" y="1071050"/>
            <a:ext cx="4730100" cy="1847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Iterador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97" name="Google Shape;297;p56"/>
          <p:cNvSpPr txBox="1"/>
          <p:nvPr/>
        </p:nvSpPr>
        <p:spPr>
          <a:xfrm>
            <a:off x="457725" y="1902350"/>
            <a:ext cx="5088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O iterador permite percorrer os elementos de uma coleção de dados de forma sequencial sem precisar conhecer a estrutura interna da coleção.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O método </a:t>
            </a:r>
            <a:r>
              <a:rPr b="1" lang="pt-BR" sz="1350">
                <a:solidFill>
                  <a:schemeClr val="dk1"/>
                </a:solidFill>
                <a:latin typeface="DM Sans"/>
                <a:ea typeface="DM Sans"/>
                <a:cs typeface="DM Sans"/>
                <a:sym typeface="DM Sans"/>
              </a:rPr>
              <a:t>__next__()</a:t>
            </a:r>
            <a:r>
              <a:rPr lang="pt-BR" sz="1350">
                <a:solidFill>
                  <a:schemeClr val="dk1"/>
                </a:solidFill>
                <a:latin typeface="DM Sans"/>
                <a:ea typeface="DM Sans"/>
                <a:cs typeface="DM Sans"/>
                <a:sym typeface="DM Sans"/>
              </a:rPr>
              <a:t> retorna o próximo elemento da coleção, caso exista.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p:txBody>
      </p:sp>
      <p:pic>
        <p:nvPicPr>
          <p:cNvPr id="298" name="Google Shape;298;p56"/>
          <p:cNvPicPr preferRelativeResize="0"/>
          <p:nvPr/>
        </p:nvPicPr>
        <p:blipFill>
          <a:blip r:embed="rId5">
            <a:alphaModFix/>
          </a:blip>
          <a:stretch>
            <a:fillRect/>
          </a:stretch>
        </p:blipFill>
        <p:spPr>
          <a:xfrm>
            <a:off x="6042475" y="459500"/>
            <a:ext cx="2815126" cy="3193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1080p Countdown timer with finishing alarm&#10;&#10;If you enjoy or find useful then please like and subscribe :).&#10;&#10;&quot;“The best things are never arrived at in haste. God is in no hurry; His plans are never rushed.”&#10;― Michael Phillips&quot;" id="303" name="Google Shape;303;p57" title="5 MINUET - TIMER &amp; ALARM - Full HD - COUNTDOWN">
            <a:hlinkClick r:id="rId3"/>
          </p:cNvPr>
          <p:cNvPicPr preferRelativeResize="0"/>
          <p:nvPr/>
        </p:nvPicPr>
        <p:blipFill rotWithShape="1">
          <a:blip r:embed="rId4">
            <a:alphaModFix/>
          </a:blip>
          <a:srcRect b="0" l="0" r="0" t="0"/>
          <a:stretch/>
        </p:blipFill>
        <p:spPr>
          <a:xfrm>
            <a:off x="3386550" y="2938026"/>
            <a:ext cx="2370900" cy="1778180"/>
          </a:xfrm>
          <a:prstGeom prst="rect">
            <a:avLst/>
          </a:prstGeom>
          <a:noFill/>
          <a:ln>
            <a:noFill/>
          </a:ln>
        </p:spPr>
      </p:pic>
      <p:sp>
        <p:nvSpPr>
          <p:cNvPr id="304" name="Google Shape;304;p57"/>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305" name="Google Shape;305;p57"/>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5 minutos e voltamos!</a:t>
            </a:r>
            <a:endParaRPr b="0" i="0" sz="2000" u="none" cap="none" strike="noStrike">
              <a:solidFill>
                <a:schemeClr val="lt1"/>
              </a:solidFill>
              <a:latin typeface="DM Sans"/>
              <a:ea typeface="DM Sans"/>
              <a:cs typeface="DM Sans"/>
              <a:sym typeface="DM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58"/>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311" name="Google Shape;311;p58"/>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10 minutos e voltamos!</a:t>
            </a:r>
            <a:endParaRPr b="0" i="0" sz="2000" u="none" cap="none" strike="noStrike">
              <a:solidFill>
                <a:schemeClr val="lt1"/>
              </a:solidFill>
              <a:latin typeface="DM Sans"/>
              <a:ea typeface="DM Sans"/>
              <a:cs typeface="DM Sans"/>
              <a:sym typeface="DM Sans"/>
            </a:endParaRPr>
          </a:p>
        </p:txBody>
      </p:sp>
      <p:pic>
        <p:nvPicPr>
          <p:cNvPr descr="1080p Countdown timer with finishing alarm&#10;&#10;If you enjoy or find useful then please like and subscribe :).&#10;&#10;&quot;“You never know beforehand what people are capable of, you have to wait, give it time, it's time that rules, time is our gambling partner on the other side of the table and it holds all the cards of the deck in its hand, we have to guess the winning cards of life, our lives.”&#10;― José Saramago, Blindness&quot;" id="312" name="Google Shape;312;p58" title="10 MINUET - TIMER &amp; ALARM - Full HD - COUNTDOWN">
            <a:hlinkClick r:id="rId3"/>
          </p:cNvPr>
          <p:cNvPicPr preferRelativeResize="0"/>
          <p:nvPr/>
        </p:nvPicPr>
        <p:blipFill rotWithShape="1">
          <a:blip r:embed="rId4">
            <a:alphaModFix/>
          </a:blip>
          <a:srcRect b="0" l="0" r="0" t="0"/>
          <a:stretch/>
        </p:blipFill>
        <p:spPr>
          <a:xfrm>
            <a:off x="3386550" y="2938025"/>
            <a:ext cx="2370900" cy="17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59"/>
          <p:cNvGrpSpPr/>
          <p:nvPr/>
        </p:nvGrpSpPr>
        <p:grpSpPr>
          <a:xfrm>
            <a:off x="4202551" y="994261"/>
            <a:ext cx="738900" cy="738974"/>
            <a:chOff x="974706" y="2467173"/>
            <a:chExt cx="738900" cy="738900"/>
          </a:xfrm>
        </p:grpSpPr>
        <p:sp>
          <p:nvSpPr>
            <p:cNvPr id="318" name="Google Shape;318;p59"/>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5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20" name="Google Shape;320;p59"/>
          <p:cNvSpPr txBox="1"/>
          <p:nvPr/>
        </p:nvSpPr>
        <p:spPr>
          <a:xfrm>
            <a:off x="1461300" y="19718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Momento mão na massa</a:t>
            </a:r>
            <a:endParaRPr b="1" sz="4000">
              <a:solidFill>
                <a:schemeClr val="dk1"/>
              </a:solidFill>
              <a:latin typeface="DM Sans"/>
              <a:ea typeface="DM Sans"/>
              <a:cs typeface="DM Sans"/>
              <a:sym typeface="DM Sans"/>
            </a:endParaRPr>
          </a:p>
        </p:txBody>
      </p:sp>
      <p:sp>
        <p:nvSpPr>
          <p:cNvPr id="321" name="Google Shape;321;p59"/>
          <p:cNvSpPr txBox="1"/>
          <p:nvPr/>
        </p:nvSpPr>
        <p:spPr>
          <a:xfrm>
            <a:off x="987300" y="3612313"/>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2000">
                <a:solidFill>
                  <a:srgbClr val="999999"/>
                </a:solidFill>
                <a:latin typeface="DM Sans"/>
                <a:ea typeface="DM Sans"/>
                <a:cs typeface="DM Sans"/>
                <a:sym typeface="DM Sans"/>
              </a:rPr>
              <a:t>Duração: 30 minutos</a:t>
            </a:r>
            <a:endParaRPr sz="2000">
              <a:solidFill>
                <a:srgbClr val="999999"/>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60"/>
          <p:cNvGrpSpPr/>
          <p:nvPr/>
        </p:nvGrpSpPr>
        <p:grpSpPr>
          <a:xfrm>
            <a:off x="501452" y="483061"/>
            <a:ext cx="401518" cy="401518"/>
            <a:chOff x="974706" y="2467173"/>
            <a:chExt cx="738900" cy="738900"/>
          </a:xfrm>
        </p:grpSpPr>
        <p:sp>
          <p:nvSpPr>
            <p:cNvPr id="327" name="Google Shape;327;p60"/>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6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29" name="Google Shape;329;p60"/>
          <p:cNvSpPr txBox="1"/>
          <p:nvPr/>
        </p:nvSpPr>
        <p:spPr>
          <a:xfrm>
            <a:off x="501450" y="884575"/>
            <a:ext cx="4987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Momento mão na massa</a:t>
            </a:r>
            <a:endParaRPr b="1" sz="4000">
              <a:solidFill>
                <a:schemeClr val="dk1"/>
              </a:solidFill>
              <a:latin typeface="DM Sans"/>
              <a:ea typeface="DM Sans"/>
              <a:cs typeface="DM Sans"/>
              <a:sym typeface="DM Sans"/>
            </a:endParaRPr>
          </a:p>
        </p:txBody>
      </p:sp>
      <p:pic>
        <p:nvPicPr>
          <p:cNvPr id="330" name="Google Shape;330;p60"/>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31" name="Google Shape;331;p60"/>
          <p:cNvSpPr txBox="1"/>
          <p:nvPr/>
        </p:nvSpPr>
        <p:spPr>
          <a:xfrm>
            <a:off x="580575" y="2014175"/>
            <a:ext cx="68829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latin typeface="DM Sans"/>
                <a:ea typeface="DM Sans"/>
                <a:cs typeface="DM Sans"/>
                <a:sym typeface="DM Sans"/>
              </a:rPr>
              <a:t>Descrição da atividade.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que receba um número inteiro e exiba se ele é par ou ímpar.</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em Python que solicita ao usuário uma frase e, em seguida, exibe cada palavra e seu número de caracteres.</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Crie um programa em Python que solicita ao usuário uma senha numérica de 4 dígitos. O programa deve repetir essa solicitação até que o usuário informe a senha correta (1234).</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que dado um valor n calcula o fatorial de n.</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Crie um dicionário com os dados da tabela ao lado, crie um loop</a:t>
            </a:r>
            <a:endParaRPr sz="1350">
              <a:latin typeface="DM Sans"/>
              <a:ea typeface="DM Sans"/>
              <a:cs typeface="DM Sans"/>
              <a:sym typeface="DM Sans"/>
            </a:endParaRPr>
          </a:p>
          <a:p>
            <a:pPr indent="0" lvl="0" marL="457200" rtl="0" algn="l">
              <a:spcBef>
                <a:spcPts val="0"/>
              </a:spcBef>
              <a:spcAft>
                <a:spcPts val="0"/>
              </a:spcAft>
              <a:buNone/>
            </a:pPr>
            <a:r>
              <a:rPr lang="pt-BR" sz="1350">
                <a:latin typeface="DM Sans"/>
                <a:ea typeface="DM Sans"/>
                <a:cs typeface="DM Sans"/>
                <a:sym typeface="DM Sans"/>
              </a:rPr>
              <a:t>para exibir os valores.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
        <p:nvSpPr>
          <p:cNvPr id="332" name="Google Shape;332;p60"/>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solidFill>
                  <a:schemeClr val="dk1"/>
                </a:solidFill>
                <a:latin typeface="DM Sans"/>
                <a:ea typeface="DM Sans"/>
                <a:cs typeface="DM Sans"/>
                <a:sym typeface="DM Sans"/>
              </a:rPr>
              <a:t>ATIVIDADE EM SALA</a:t>
            </a:r>
            <a:endParaRPr>
              <a:latin typeface="DM Sans"/>
              <a:ea typeface="DM Sans"/>
              <a:cs typeface="DM Sans"/>
              <a:sym typeface="DM Sans"/>
            </a:endParaRPr>
          </a:p>
        </p:txBody>
      </p:sp>
      <p:pic>
        <p:nvPicPr>
          <p:cNvPr id="333" name="Google Shape;333;p60"/>
          <p:cNvPicPr preferRelativeResize="0"/>
          <p:nvPr/>
        </p:nvPicPr>
        <p:blipFill>
          <a:blip r:embed="rId5">
            <a:alphaModFix/>
          </a:blip>
          <a:stretch>
            <a:fillRect/>
          </a:stretch>
        </p:blipFill>
        <p:spPr>
          <a:xfrm>
            <a:off x="7463475" y="3358500"/>
            <a:ext cx="1408825" cy="1204000"/>
          </a:xfrm>
          <a:prstGeom prst="rect">
            <a:avLst/>
          </a:prstGeom>
          <a:noFill/>
          <a:ln>
            <a:noFill/>
          </a:ln>
        </p:spPr>
      </p:pic>
      <p:cxnSp>
        <p:nvCxnSpPr>
          <p:cNvPr id="334" name="Google Shape;334;p60"/>
          <p:cNvCxnSpPr>
            <a:endCxn id="333" idx="1"/>
          </p:cNvCxnSpPr>
          <p:nvPr/>
        </p:nvCxnSpPr>
        <p:spPr>
          <a:xfrm flipH="1" rot="10800000">
            <a:off x="2978475" y="3960500"/>
            <a:ext cx="4485000" cy="529200"/>
          </a:xfrm>
          <a:prstGeom prst="bentConnector3">
            <a:avLst>
              <a:gd fmla="val 77429"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1"/>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sp>
        <p:nvSpPr>
          <p:cNvPr id="344" name="Google Shape;344;p6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Como foi a aula?</a:t>
            </a:r>
            <a:endParaRPr b="1" sz="4000">
              <a:solidFill>
                <a:schemeClr val="dk1"/>
              </a:solidFill>
              <a:latin typeface="DM Sans"/>
              <a:ea typeface="DM Sans"/>
              <a:cs typeface="DM Sans"/>
              <a:sym typeface="DM Sans"/>
            </a:endParaRPr>
          </a:p>
        </p:txBody>
      </p:sp>
      <p:sp>
        <p:nvSpPr>
          <p:cNvPr id="345" name="Google Shape;345;p62"/>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2"/>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bom</a:t>
            </a:r>
            <a:endParaRPr b="1">
              <a:latin typeface="DM Sans"/>
              <a:ea typeface="DM Sans"/>
              <a:cs typeface="DM Sans"/>
              <a:sym typeface="DM Sans"/>
            </a:endParaRPr>
          </a:p>
        </p:txBody>
      </p:sp>
      <p:sp>
        <p:nvSpPr>
          <p:cNvPr id="347" name="Google Shape;347;p62"/>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pena</a:t>
            </a:r>
            <a:endParaRPr b="1">
              <a:latin typeface="DM Sans"/>
              <a:ea typeface="DM Sans"/>
              <a:cs typeface="DM Sans"/>
              <a:sym typeface="DM Sans"/>
            </a:endParaRPr>
          </a:p>
        </p:txBody>
      </p:sp>
      <p:sp>
        <p:nvSpPr>
          <p:cNvPr id="348" name="Google Shape;348;p62"/>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62"/>
          <p:cNvCxnSpPr>
            <a:stCxn id="350" idx="6"/>
            <a:endCxn id="345" idx="2"/>
          </p:cNvCxnSpPr>
          <p:nvPr/>
        </p:nvCxnSpPr>
        <p:spPr>
          <a:xfrm>
            <a:off x="2318213" y="2254029"/>
            <a:ext cx="1960200" cy="0"/>
          </a:xfrm>
          <a:prstGeom prst="straightConnector1">
            <a:avLst/>
          </a:prstGeom>
          <a:noFill/>
          <a:ln cap="flat" cmpd="sng" w="9525">
            <a:solidFill>
              <a:srgbClr val="EAFF6A"/>
            </a:solidFill>
            <a:prstDash val="solid"/>
            <a:round/>
            <a:headEnd len="med" w="med" type="none"/>
            <a:tailEnd len="med" w="med" type="none"/>
          </a:ln>
        </p:spPr>
      </p:cxnSp>
      <p:cxnSp>
        <p:nvCxnSpPr>
          <p:cNvPr id="351" name="Google Shape;351;p62"/>
          <p:cNvCxnSpPr>
            <a:stCxn id="345" idx="6"/>
            <a:endCxn id="348"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352" name="Google Shape;352;p62"/>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tal</a:t>
            </a:r>
            <a:endParaRPr b="1">
              <a:latin typeface="DM Sans"/>
              <a:ea typeface="DM Sans"/>
              <a:cs typeface="DM Sans"/>
              <a:sym typeface="DM Sans"/>
            </a:endParaRPr>
          </a:p>
        </p:txBody>
      </p:sp>
      <p:sp>
        <p:nvSpPr>
          <p:cNvPr id="353" name="Google Shape;353;p62"/>
          <p:cNvSpPr txBox="1"/>
          <p:nvPr/>
        </p:nvSpPr>
        <p:spPr>
          <a:xfrm>
            <a:off x="1049225"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foi super legal na aula e podemos sempre trazer para as próximas?</a:t>
            </a:r>
            <a:endParaRPr sz="1350">
              <a:latin typeface="DM Sans"/>
              <a:ea typeface="DM Sans"/>
              <a:cs typeface="DM Sans"/>
              <a:sym typeface="DM Sans"/>
            </a:endParaRPr>
          </a:p>
        </p:txBody>
      </p:sp>
      <p:sp>
        <p:nvSpPr>
          <p:cNvPr id="354" name="Google Shape;354;p62"/>
          <p:cNvSpPr txBox="1"/>
          <p:nvPr/>
        </p:nvSpPr>
        <p:spPr>
          <a:xfrm>
            <a:off x="3596550"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você acha que não funcionou bem e precisamos melhorar?</a:t>
            </a:r>
            <a:endParaRPr sz="1350">
              <a:latin typeface="DM Sans"/>
              <a:ea typeface="DM Sans"/>
              <a:cs typeface="DM Sans"/>
              <a:sym typeface="DM Sans"/>
            </a:endParaRPr>
          </a:p>
        </p:txBody>
      </p:sp>
      <p:sp>
        <p:nvSpPr>
          <p:cNvPr id="355" name="Google Shape;355;p62"/>
          <p:cNvSpPr txBox="1"/>
          <p:nvPr/>
        </p:nvSpPr>
        <p:spPr>
          <a:xfrm>
            <a:off x="614387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Qual sugestão deveríamos tentar em próximas aulas?</a:t>
            </a:r>
            <a:endParaRPr sz="1350">
              <a:latin typeface="DM Sans"/>
              <a:ea typeface="DM Sans"/>
              <a:cs typeface="DM Sans"/>
              <a:sym typeface="DM Sans"/>
            </a:endParaRPr>
          </a:p>
        </p:txBody>
      </p:sp>
      <p:sp>
        <p:nvSpPr>
          <p:cNvPr id="356" name="Google Shape;356;p62"/>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357" name="Google Shape;357;p62"/>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358" name="Google Shape;358;p62"/>
          <p:cNvGrpSpPr/>
          <p:nvPr/>
        </p:nvGrpSpPr>
        <p:grpSpPr>
          <a:xfrm>
            <a:off x="1731113" y="1953850"/>
            <a:ext cx="587100" cy="600300"/>
            <a:chOff x="1731113" y="1953850"/>
            <a:chExt cx="587100" cy="600300"/>
          </a:xfrm>
        </p:grpSpPr>
        <p:sp>
          <p:nvSpPr>
            <p:cNvPr id="350" name="Google Shape;350;p62"/>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2"/>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nvSpPr>
        <p:spPr>
          <a:xfrm>
            <a:off x="741962" y="1166875"/>
            <a:ext cx="4490400" cy="14037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4400"/>
              <a:buFont typeface="Arial"/>
              <a:buNone/>
            </a:pPr>
            <a:r>
              <a:rPr b="1" i="0" lang="pt-BR" sz="4400" u="none" cap="none" strike="noStrike">
                <a:solidFill>
                  <a:srgbClr val="EAFF6A"/>
                </a:solidFill>
                <a:latin typeface="DM Sans"/>
                <a:ea typeface="DM Sans"/>
                <a:cs typeface="DM Sans"/>
                <a:sym typeface="DM Sans"/>
              </a:rPr>
              <a:t>O que você achou da aula?</a:t>
            </a:r>
            <a:endParaRPr b="1" i="0" sz="4400" u="none" cap="none" strike="noStrike">
              <a:solidFill>
                <a:srgbClr val="EAFF6A"/>
              </a:solidFill>
              <a:latin typeface="DM Sans"/>
              <a:ea typeface="DM Sans"/>
              <a:cs typeface="DM Sans"/>
              <a:sym typeface="DM Sans"/>
            </a:endParaRPr>
          </a:p>
        </p:txBody>
      </p:sp>
      <p:sp>
        <p:nvSpPr>
          <p:cNvPr id="365" name="Google Shape;365;p63"/>
          <p:cNvSpPr txBox="1"/>
          <p:nvPr/>
        </p:nvSpPr>
        <p:spPr>
          <a:xfrm>
            <a:off x="5397545" y="3224100"/>
            <a:ext cx="30045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Acesse a plataforma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Vá na aula do dia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Clique em </a:t>
            </a:r>
            <a:r>
              <a:rPr i="0" lang="pt-BR" sz="1700" u="none" cap="none" strike="noStrike">
                <a:solidFill>
                  <a:schemeClr val="dk1"/>
                </a:solidFill>
                <a:highlight>
                  <a:srgbClr val="EAFF6A"/>
                </a:highlight>
                <a:latin typeface="DM Sans"/>
                <a:ea typeface="DM Sans"/>
                <a:cs typeface="DM Sans"/>
                <a:sym typeface="DM Sans"/>
              </a:rPr>
              <a:t>Avaliar</a:t>
            </a:r>
            <a:endParaRPr i="0" sz="1700" u="none" cap="none" strike="noStrike">
              <a:solidFill>
                <a:schemeClr val="dk1"/>
              </a:solidFill>
              <a:highlight>
                <a:srgbClr val="EAFF6A"/>
              </a:highlight>
              <a:latin typeface="DM Sans"/>
              <a:ea typeface="DM Sans"/>
              <a:cs typeface="DM Sans"/>
              <a:sym typeface="DM Sans"/>
            </a:endParaRPr>
          </a:p>
        </p:txBody>
      </p:sp>
      <p:grpSp>
        <p:nvGrpSpPr>
          <p:cNvPr id="366" name="Google Shape;366;p63"/>
          <p:cNvGrpSpPr/>
          <p:nvPr/>
        </p:nvGrpSpPr>
        <p:grpSpPr>
          <a:xfrm>
            <a:off x="1527125" y="2646775"/>
            <a:ext cx="3705225" cy="923925"/>
            <a:chOff x="4463725" y="2301200"/>
            <a:chExt cx="3705225" cy="923925"/>
          </a:xfrm>
        </p:grpSpPr>
        <p:pic>
          <p:nvPicPr>
            <p:cNvPr id="367" name="Google Shape;367;p63"/>
            <p:cNvPicPr preferRelativeResize="0"/>
            <p:nvPr/>
          </p:nvPicPr>
          <p:blipFill rotWithShape="1">
            <a:blip r:embed="rId3">
              <a:alphaModFix/>
            </a:blip>
            <a:srcRect b="0" l="0" r="0" t="0"/>
            <a:stretch/>
          </p:blipFill>
          <p:spPr>
            <a:xfrm>
              <a:off x="4463725" y="2301200"/>
              <a:ext cx="3705225" cy="923925"/>
            </a:xfrm>
            <a:prstGeom prst="rect">
              <a:avLst/>
            </a:prstGeom>
            <a:noFill/>
            <a:ln>
              <a:noFill/>
            </a:ln>
          </p:spPr>
        </p:pic>
        <p:pic>
          <p:nvPicPr>
            <p:cNvPr id="368" name="Google Shape;368;p63"/>
            <p:cNvPicPr preferRelativeResize="0"/>
            <p:nvPr/>
          </p:nvPicPr>
          <p:blipFill rotWithShape="1">
            <a:blip r:embed="rId4">
              <a:alphaModFix/>
            </a:blip>
            <a:srcRect b="0" l="0" r="0" t="0"/>
            <a:stretch/>
          </p:blipFill>
          <p:spPr>
            <a:xfrm rot="-1227742">
              <a:off x="6045954" y="2821352"/>
              <a:ext cx="266496" cy="344899"/>
            </a:xfrm>
            <a:prstGeom prst="rect">
              <a:avLst/>
            </a:prstGeom>
            <a:noFill/>
            <a:ln>
              <a:noFill/>
            </a:ln>
          </p:spPr>
        </p:pic>
      </p:grpSp>
      <p:sp>
        <p:nvSpPr>
          <p:cNvPr id="369" name="Google Shape;369;p63"/>
          <p:cNvSpPr txBox="1"/>
          <p:nvPr/>
        </p:nvSpPr>
        <p:spPr>
          <a:xfrm>
            <a:off x="1527113" y="3661200"/>
            <a:ext cx="59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BR" sz="1400" u="none" cap="none" strike="noStrike">
                <a:solidFill>
                  <a:srgbClr val="EAFF6A"/>
                </a:solidFill>
                <a:latin typeface="DM Sans"/>
                <a:ea typeface="DM Sans"/>
                <a:cs typeface="DM Sans"/>
                <a:sym typeface="DM Sans"/>
              </a:rPr>
              <a:t>Seu feedback vale pontos para o Top 10!! 😎</a:t>
            </a:r>
            <a:endParaRPr i="0" sz="1400" u="none" cap="none" strike="noStrike">
              <a:solidFill>
                <a:srgbClr val="EAFF6A"/>
              </a:solidFill>
              <a:latin typeface="DM Sans"/>
              <a:ea typeface="DM Sans"/>
              <a:cs typeface="DM Sans"/>
              <a:sym typeface="DM Sans"/>
            </a:endParaRPr>
          </a:p>
        </p:txBody>
      </p:sp>
      <p:sp>
        <p:nvSpPr>
          <p:cNvPr id="370" name="Google Shape;370;p63"/>
          <p:cNvSpPr txBox="1"/>
          <p:nvPr/>
        </p:nvSpPr>
        <p:spPr>
          <a:xfrm>
            <a:off x="5397538" y="2826038"/>
            <a:ext cx="2345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pt-BR" sz="1900" u="none" cap="none" strike="noStrike">
                <a:solidFill>
                  <a:schemeClr val="lt1"/>
                </a:solidFill>
                <a:latin typeface="DM Sans"/>
                <a:ea typeface="DM Sans"/>
                <a:cs typeface="DM Sans"/>
                <a:sym typeface="DM Sans"/>
              </a:rPr>
              <a:t>Deixe sua opinião!</a:t>
            </a:r>
            <a:endParaRPr b="1" i="0" sz="1900" u="none" cap="none" strike="noStrike">
              <a:solidFill>
                <a:schemeClr val="lt1"/>
              </a:solidFill>
              <a:latin typeface="DM Sans"/>
              <a:ea typeface="DM Sans"/>
              <a:cs typeface="DM Sans"/>
              <a:sym typeface="DM Sans"/>
            </a:endParaRPr>
          </a:p>
        </p:txBody>
      </p:sp>
      <p:pic>
        <p:nvPicPr>
          <p:cNvPr id="371" name="Google Shape;371;p63"/>
          <p:cNvPicPr preferRelativeResize="0"/>
          <p:nvPr/>
        </p:nvPicPr>
        <p:blipFill rotWithShape="1">
          <a:blip r:embed="rId5">
            <a:alphaModFix/>
          </a:blip>
          <a:srcRect b="14381" l="0" r="0" t="7840"/>
          <a:stretch/>
        </p:blipFill>
        <p:spPr>
          <a:xfrm>
            <a:off x="5473738" y="1273263"/>
            <a:ext cx="1996400" cy="15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7"/>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Fundamentos de programação II</a:t>
            </a:r>
            <a:endParaRPr b="1" sz="4000">
              <a:solidFill>
                <a:srgbClr val="EAFF6A"/>
              </a:solidFill>
              <a:latin typeface="DM Sans"/>
              <a:ea typeface="DM Sans"/>
              <a:cs typeface="DM Sans"/>
              <a:sym typeface="DM Sans"/>
            </a:endParaRPr>
          </a:p>
        </p:txBody>
      </p:sp>
      <p:sp>
        <p:nvSpPr>
          <p:cNvPr id="133" name="Google Shape;133;p37"/>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800">
                <a:solidFill>
                  <a:schemeClr val="lt1"/>
                </a:solidFill>
                <a:latin typeface="DM Sans"/>
                <a:ea typeface="DM Sans"/>
                <a:cs typeface="DM Sans"/>
                <a:sym typeface="DM Sans"/>
              </a:rPr>
              <a:t>Aula 03.</a:t>
            </a:r>
            <a:r>
              <a:rPr lang="pt-BR" sz="1800">
                <a:solidFill>
                  <a:schemeClr val="lt1"/>
                </a:solidFill>
                <a:latin typeface="DM Sans"/>
                <a:ea typeface="DM Sans"/>
                <a:cs typeface="DM Sans"/>
                <a:sym typeface="DM Sans"/>
              </a:rPr>
              <a:t> PYTHON</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nvSpPr>
        <p:spPr>
          <a:xfrm>
            <a:off x="501450" y="899375"/>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Recursos multimídia</a:t>
            </a:r>
            <a:endParaRPr b="1" sz="4000">
              <a:solidFill>
                <a:schemeClr val="dk1"/>
              </a:solidFill>
              <a:latin typeface="DM Sans"/>
              <a:ea typeface="DM Sans"/>
              <a:cs typeface="DM Sans"/>
              <a:sym typeface="DM Sans"/>
            </a:endParaRPr>
          </a:p>
        </p:txBody>
      </p:sp>
      <p:grpSp>
        <p:nvGrpSpPr>
          <p:cNvPr id="377" name="Google Shape;377;p64"/>
          <p:cNvGrpSpPr/>
          <p:nvPr/>
        </p:nvGrpSpPr>
        <p:grpSpPr>
          <a:xfrm>
            <a:off x="457358" y="468285"/>
            <a:ext cx="431074" cy="431074"/>
            <a:chOff x="4202550" y="994173"/>
            <a:chExt cx="738900" cy="738900"/>
          </a:xfrm>
        </p:grpSpPr>
        <p:sp>
          <p:nvSpPr>
            <p:cNvPr id="378" name="Google Shape;378;p64"/>
            <p:cNvSpPr/>
            <p:nvPr/>
          </p:nvSpPr>
          <p:spPr>
            <a:xfrm>
              <a:off x="4202550" y="99417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379" name="Google Shape;379;p64" title="ícono de material ampliado"/>
            <p:cNvPicPr preferRelativeResize="0"/>
            <p:nvPr/>
          </p:nvPicPr>
          <p:blipFill>
            <a:blip r:embed="rId3">
              <a:alphaModFix/>
            </a:blip>
            <a:stretch>
              <a:fillRect/>
            </a:stretch>
          </p:blipFill>
          <p:spPr>
            <a:xfrm>
              <a:off x="4346688" y="1138325"/>
              <a:ext cx="450600" cy="450600"/>
            </a:xfrm>
            <a:prstGeom prst="rect">
              <a:avLst/>
            </a:prstGeom>
            <a:noFill/>
            <a:ln>
              <a:noFill/>
            </a:ln>
          </p:spPr>
        </p:pic>
      </p:grpSp>
      <p:sp>
        <p:nvSpPr>
          <p:cNvPr id="380" name="Google Shape;380;p64"/>
          <p:cNvSpPr txBox="1"/>
          <p:nvPr/>
        </p:nvSpPr>
        <p:spPr>
          <a:xfrm>
            <a:off x="930550" y="468275"/>
            <a:ext cx="319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solidFill>
                  <a:schemeClr val="dk1"/>
                </a:solidFill>
                <a:latin typeface="DM Sans"/>
                <a:ea typeface="DM Sans"/>
                <a:cs typeface="DM Sans"/>
                <a:sym typeface="DM Sans"/>
              </a:rPr>
              <a:t>MATERIAL AMPLIADO</a:t>
            </a:r>
            <a:endParaRPr>
              <a:latin typeface="DM Sans"/>
              <a:ea typeface="DM Sans"/>
              <a:cs typeface="DM Sans"/>
              <a:sym typeface="DM Sans"/>
            </a:endParaRPr>
          </a:p>
        </p:txBody>
      </p:sp>
      <p:sp>
        <p:nvSpPr>
          <p:cNvPr id="381" name="Google Shape;381;p64"/>
          <p:cNvSpPr txBox="1"/>
          <p:nvPr/>
        </p:nvSpPr>
        <p:spPr>
          <a:xfrm>
            <a:off x="457350" y="1725800"/>
            <a:ext cx="5129400" cy="454800"/>
          </a:xfrm>
          <a:prstGeom prst="rect">
            <a:avLst/>
          </a:prstGeom>
          <a:noFill/>
          <a:ln>
            <a:noFill/>
          </a:ln>
        </p:spPr>
        <p:txBody>
          <a:bodyPr anchorCtr="0" anchor="t" bIns="91425" lIns="91425" spcFirstLastPara="1" rIns="91425" wrap="square" tIns="91425">
            <a:spAutoFit/>
          </a:bodyPr>
          <a:lstStyle/>
          <a:p>
            <a:pPr indent="0" lvl="0" marL="0" rtl="0" algn="l">
              <a:lnSpc>
                <a:spcPct val="30000"/>
              </a:lnSpc>
              <a:spcBef>
                <a:spcPts val="0"/>
              </a:spcBef>
              <a:spcAft>
                <a:spcPts val="0"/>
              </a:spcAft>
              <a:buNone/>
            </a:pPr>
            <a:r>
              <a:t/>
            </a:r>
            <a:endParaRPr b="1" sz="1350">
              <a:latin typeface="DM Sans"/>
              <a:ea typeface="DM Sans"/>
              <a:cs typeface="DM Sans"/>
              <a:sym typeface="DM Sans"/>
            </a:endParaRPr>
          </a:p>
          <a:p>
            <a:pPr indent="-314325" lvl="0" marL="457200" rtl="0" algn="l">
              <a:lnSpc>
                <a:spcPct val="100000"/>
              </a:lnSpc>
              <a:spcBef>
                <a:spcPts val="0"/>
              </a:spcBef>
              <a:spcAft>
                <a:spcPts val="0"/>
              </a:spcAft>
              <a:buClr>
                <a:schemeClr val="dk2"/>
              </a:buClr>
              <a:buSzPts val="1350"/>
              <a:buFont typeface="DM Sans"/>
              <a:buChar char="✓"/>
            </a:pPr>
            <a:r>
              <a:rPr lang="pt-BR" sz="1350" u="sng">
                <a:solidFill>
                  <a:schemeClr val="hlink"/>
                </a:solidFill>
                <a:latin typeface="DM Sans"/>
                <a:ea typeface="DM Sans"/>
                <a:cs typeface="DM Sans"/>
                <a:sym typeface="DM Sans"/>
                <a:hlinkClick r:id="rId4"/>
              </a:rPr>
              <a:t>Lista De Exercícios</a:t>
            </a:r>
            <a:r>
              <a:rPr lang="pt-BR" sz="1350">
                <a:solidFill>
                  <a:srgbClr val="999999"/>
                </a:solidFill>
                <a:latin typeface="DM Sans"/>
                <a:ea typeface="DM Sans"/>
                <a:cs typeface="DM Sans"/>
                <a:sym typeface="DM Sans"/>
              </a:rPr>
              <a:t> </a:t>
            </a:r>
            <a:r>
              <a:rPr lang="pt-BR" sz="1350">
                <a:solidFill>
                  <a:schemeClr val="dk2"/>
                </a:solidFill>
                <a:latin typeface="DM Sans"/>
                <a:ea typeface="DM Sans"/>
                <a:cs typeface="DM Sans"/>
                <a:sym typeface="DM Sans"/>
              </a:rPr>
              <a:t>| </a:t>
            </a:r>
            <a:r>
              <a:rPr b="1" lang="pt-BR" sz="1350">
                <a:solidFill>
                  <a:schemeClr val="dk2"/>
                </a:solidFill>
                <a:latin typeface="DM Sans"/>
                <a:ea typeface="DM Sans"/>
                <a:cs typeface="DM Sans"/>
                <a:sym typeface="DM Sans"/>
              </a:rPr>
              <a:t>Python Brasil</a:t>
            </a:r>
            <a:endParaRPr b="1" sz="1350">
              <a:solidFill>
                <a:schemeClr val="dk2"/>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5"/>
          <p:cNvSpPr txBox="1"/>
          <p:nvPr/>
        </p:nvSpPr>
        <p:spPr>
          <a:xfrm>
            <a:off x="473350" y="1066200"/>
            <a:ext cx="81276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Benefícios 🎁</a:t>
            </a:r>
            <a:endParaRPr b="1" sz="4000">
              <a:solidFill>
                <a:srgbClr val="EAFF6A"/>
              </a:solidFill>
              <a:latin typeface="DM Sans"/>
              <a:ea typeface="DM Sans"/>
              <a:cs typeface="DM Sans"/>
              <a:sym typeface="DM Sans"/>
            </a:endParaRPr>
          </a:p>
        </p:txBody>
      </p:sp>
      <p:sp>
        <p:nvSpPr>
          <p:cNvPr id="387" name="Google Shape;387;p65"/>
          <p:cNvSpPr txBox="1"/>
          <p:nvPr/>
        </p:nvSpPr>
        <p:spPr>
          <a:xfrm>
            <a:off x="993100" y="1863750"/>
            <a:ext cx="7088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pt-BR" sz="2000">
                <a:solidFill>
                  <a:schemeClr val="lt1"/>
                </a:solidFill>
                <a:latin typeface="DM Sans"/>
                <a:ea typeface="DM Sans"/>
                <a:cs typeface="DM Sans"/>
                <a:sym typeface="DM Sans"/>
              </a:rPr>
              <a:t>Você sabia que fazendo parte da comunidade Coderhouse você tem </a:t>
            </a:r>
            <a:r>
              <a:rPr b="1" lang="pt-BR" sz="2000">
                <a:solidFill>
                  <a:schemeClr val="dk1"/>
                </a:solidFill>
                <a:highlight>
                  <a:srgbClr val="EAFF6A"/>
                </a:highlight>
                <a:latin typeface="DM Sans"/>
                <a:ea typeface="DM Sans"/>
                <a:cs typeface="DM Sans"/>
                <a:sym typeface="DM Sans"/>
              </a:rPr>
              <a:t>20% de desconto adicional</a:t>
            </a:r>
            <a:r>
              <a:rPr b="1" lang="pt-BR" sz="2000">
                <a:solidFill>
                  <a:schemeClr val="lt1"/>
                </a:solidFill>
                <a:latin typeface="DM Sans"/>
                <a:ea typeface="DM Sans"/>
                <a:cs typeface="DM Sans"/>
                <a:sym typeface="DM Sans"/>
              </a:rPr>
              <a:t> em qualquer curso ou carreira fazendo a compra através da plataforma? 👀</a:t>
            </a:r>
            <a:endParaRPr b="1" sz="2000">
              <a:solidFill>
                <a:srgbClr val="DEFC52"/>
              </a:solidFill>
              <a:latin typeface="Helvetica Neue"/>
              <a:ea typeface="Helvetica Neue"/>
              <a:cs typeface="Helvetica Neue"/>
              <a:sym typeface="Helvetica Neue"/>
            </a:endParaRPr>
          </a:p>
        </p:txBody>
      </p:sp>
      <p:grpSp>
        <p:nvGrpSpPr>
          <p:cNvPr id="388" name="Google Shape;388;p65"/>
          <p:cNvGrpSpPr/>
          <p:nvPr/>
        </p:nvGrpSpPr>
        <p:grpSpPr>
          <a:xfrm>
            <a:off x="2965133" y="3538850"/>
            <a:ext cx="3213737" cy="785100"/>
            <a:chOff x="2815425" y="3385100"/>
            <a:chExt cx="3006302" cy="785100"/>
          </a:xfrm>
        </p:grpSpPr>
        <p:sp>
          <p:nvSpPr>
            <p:cNvPr id="389" name="Google Shape;389;p65"/>
            <p:cNvSpPr/>
            <p:nvPr/>
          </p:nvSpPr>
          <p:spPr>
            <a:xfrm>
              <a:off x="2815425" y="3408200"/>
              <a:ext cx="3006300" cy="738900"/>
            </a:xfrm>
            <a:prstGeom prst="rect">
              <a:avLst/>
            </a:prstGeom>
            <a:no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5"/>
            <p:cNvSpPr txBox="1"/>
            <p:nvPr/>
          </p:nvSpPr>
          <p:spPr>
            <a:xfrm>
              <a:off x="2815427" y="3385100"/>
              <a:ext cx="3006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300">
                  <a:solidFill>
                    <a:schemeClr val="lt1"/>
                  </a:solidFill>
                  <a:latin typeface="DM Sans"/>
                  <a:ea typeface="DM Sans"/>
                  <a:cs typeface="DM Sans"/>
                  <a:sym typeface="DM Sans"/>
                </a:rPr>
                <a:t>No seu perfil, acesse a barra lateral e clique em 🛒</a:t>
              </a:r>
              <a:r>
                <a:rPr lang="pt-BR" sz="1300">
                  <a:solidFill>
                    <a:srgbClr val="EAFF6A"/>
                  </a:solidFill>
                  <a:latin typeface="DM Sans"/>
                  <a:ea typeface="DM Sans"/>
                  <a:cs typeface="DM Sans"/>
                  <a:sym typeface="DM Sans"/>
                </a:rPr>
                <a:t>Cursos e Carreiras. </a:t>
              </a:r>
              <a:r>
                <a:rPr lang="pt-BR" sz="1300">
                  <a:solidFill>
                    <a:schemeClr val="lt1"/>
                  </a:solidFill>
                  <a:latin typeface="DM Sans"/>
                  <a:ea typeface="DM Sans"/>
                  <a:cs typeface="DM Sans"/>
                  <a:sym typeface="DM Sans"/>
                </a:rPr>
                <a:t>Agora é só selecionar seu próximo passo!</a:t>
              </a:r>
              <a:endParaRPr sz="1300">
                <a:solidFill>
                  <a:schemeClr val="lt1"/>
                </a:solidFill>
                <a:latin typeface="DM Sans"/>
                <a:ea typeface="DM Sans"/>
                <a:cs typeface="DM Sans"/>
                <a:sym typeface="DM San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000">
                <a:solidFill>
                  <a:schemeClr val="accent6"/>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spcBef>
                <a:spcPts val="0"/>
              </a:spcBef>
              <a:spcAft>
                <a:spcPts val="0"/>
              </a:spcAft>
              <a:buClr>
                <a:schemeClr val="dk1"/>
              </a:buClr>
              <a:buSzPts val="1100"/>
              <a:buFont typeface="Arial"/>
              <a:buNone/>
            </a:pPr>
            <a:r>
              <a:rPr b="1" lang="pt-BR" sz="4000">
                <a:solidFill>
                  <a:schemeClr val="lt1"/>
                </a:solidFill>
                <a:latin typeface="DM Sans"/>
                <a:ea typeface="DM Sans"/>
                <a:cs typeface="DM Sans"/>
                <a:sym typeface="DM Sans"/>
              </a:rPr>
              <a:t>da aula de hoje</a:t>
            </a:r>
            <a:endParaRPr b="1" sz="4000">
              <a:solidFill>
                <a:srgbClr val="EAFF6A"/>
              </a:solidFill>
              <a:latin typeface="DM Sans"/>
              <a:ea typeface="DM Sans"/>
              <a:cs typeface="DM Sans"/>
              <a:sym typeface="DM Sans"/>
            </a:endParaRPr>
          </a:p>
        </p:txBody>
      </p:sp>
      <p:sp>
        <p:nvSpPr>
          <p:cNvPr id="396" name="Google Shape;396;p66"/>
          <p:cNvSpPr txBox="1"/>
          <p:nvPr/>
        </p:nvSpPr>
        <p:spPr>
          <a:xfrm>
            <a:off x="2109143" y="2502363"/>
            <a:ext cx="4925700" cy="728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Condicionais: if. elif, else</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Estrutura de repetição: while, for</a:t>
            </a:r>
            <a:endParaRPr sz="1350">
              <a:solidFill>
                <a:schemeClr val="lt1"/>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7"/>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Obrigado por estudar conosco!</a:t>
            </a:r>
            <a:endParaRPr b="1" sz="40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8"/>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139" name="Google Shape;139;p38"/>
          <p:cNvSpPr txBox="1"/>
          <p:nvPr/>
        </p:nvSpPr>
        <p:spPr>
          <a:xfrm>
            <a:off x="370675" y="2368625"/>
            <a:ext cx="3572100" cy="10647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chemeClr val="accent6"/>
              </a:buClr>
              <a:buSzPts val="1350"/>
              <a:buFont typeface="DM Sans"/>
              <a:buChar char="✓"/>
            </a:pPr>
            <a:r>
              <a:rPr lang="pt-BR" sz="1350">
                <a:solidFill>
                  <a:schemeClr val="lt1"/>
                </a:solidFill>
                <a:latin typeface="DM Sans"/>
                <a:ea typeface="DM Sans"/>
                <a:cs typeface="DM Sans"/>
                <a:sym typeface="DM Sans"/>
              </a:rPr>
              <a:t>Variáveis: int, float, string, boolean </a:t>
            </a:r>
            <a:endParaRPr sz="1350">
              <a:solidFill>
                <a:schemeClr val="lt1"/>
              </a:solidFill>
              <a:latin typeface="DM Sans"/>
              <a:ea typeface="DM Sans"/>
              <a:cs typeface="DM Sans"/>
              <a:sym typeface="DM Sans"/>
            </a:endParaRPr>
          </a:p>
          <a:p>
            <a:pPr indent="0" lvl="0" marL="457200" rtl="0" algn="l">
              <a:spcBef>
                <a:spcPts val="1000"/>
              </a:spcBef>
              <a:spcAft>
                <a:spcPts val="0"/>
              </a:spcAft>
              <a:buNone/>
            </a:pPr>
            <a:r>
              <a:t/>
            </a:r>
            <a:endParaRPr sz="1350">
              <a:solidFill>
                <a:schemeClr val="lt1"/>
              </a:solidFill>
              <a:latin typeface="DM Sans"/>
              <a:ea typeface="DM Sans"/>
              <a:cs typeface="DM Sans"/>
              <a:sym typeface="DM Sans"/>
            </a:endParaRPr>
          </a:p>
          <a:p>
            <a:pPr indent="0" lvl="0" marL="457200" rtl="0" algn="l">
              <a:spcBef>
                <a:spcPts val="1000"/>
              </a:spcBef>
              <a:spcAft>
                <a:spcPts val="1000"/>
              </a:spcAft>
              <a:buNone/>
            </a:pPr>
            <a:r>
              <a:t/>
            </a:r>
            <a:endParaRPr sz="1350">
              <a:solidFill>
                <a:schemeClr val="lt1"/>
              </a:solidFill>
              <a:latin typeface="DM Sans"/>
              <a:ea typeface="DM Sans"/>
              <a:cs typeface="DM Sans"/>
              <a:sym typeface="DM Sans"/>
            </a:endParaRPr>
          </a:p>
        </p:txBody>
      </p:sp>
      <p:pic>
        <p:nvPicPr>
          <p:cNvPr id="140" name="Google Shape;140;p38"/>
          <p:cNvPicPr preferRelativeResize="0"/>
          <p:nvPr/>
        </p:nvPicPr>
        <p:blipFill>
          <a:blip r:embed="rId3">
            <a:alphaModFix/>
          </a:blip>
          <a:stretch>
            <a:fillRect/>
          </a:stretch>
        </p:blipFill>
        <p:spPr>
          <a:xfrm>
            <a:off x="4340150" y="2761025"/>
            <a:ext cx="1363726" cy="1311425"/>
          </a:xfrm>
          <a:prstGeom prst="rect">
            <a:avLst/>
          </a:prstGeom>
          <a:noFill/>
          <a:ln>
            <a:noFill/>
          </a:ln>
        </p:spPr>
      </p:pic>
      <p:sp>
        <p:nvSpPr>
          <p:cNvPr id="141" name="Google Shape;141;p38"/>
          <p:cNvSpPr txBox="1"/>
          <p:nvPr/>
        </p:nvSpPr>
        <p:spPr>
          <a:xfrm>
            <a:off x="4153375" y="2368625"/>
            <a:ext cx="17373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Indexação</a:t>
            </a:r>
            <a:endParaRPr sz="1350">
              <a:solidFill>
                <a:schemeClr val="lt1"/>
              </a:solidFill>
              <a:latin typeface="DM Sans"/>
              <a:ea typeface="DM Sans"/>
              <a:cs typeface="DM Sans"/>
              <a:sym typeface="DM Sans"/>
            </a:endParaRPr>
          </a:p>
        </p:txBody>
      </p:sp>
      <p:pic>
        <p:nvPicPr>
          <p:cNvPr id="142" name="Google Shape;142;p38"/>
          <p:cNvPicPr preferRelativeResize="0"/>
          <p:nvPr/>
        </p:nvPicPr>
        <p:blipFill>
          <a:blip r:embed="rId4">
            <a:alphaModFix/>
          </a:blip>
          <a:stretch>
            <a:fillRect/>
          </a:stretch>
        </p:blipFill>
        <p:spPr>
          <a:xfrm>
            <a:off x="814212" y="2761013"/>
            <a:ext cx="2685025" cy="1311450"/>
          </a:xfrm>
          <a:prstGeom prst="rect">
            <a:avLst/>
          </a:prstGeom>
          <a:noFill/>
          <a:ln>
            <a:noFill/>
          </a:ln>
        </p:spPr>
      </p:pic>
      <p:sp>
        <p:nvSpPr>
          <p:cNvPr id="143" name="Google Shape;143;p38"/>
          <p:cNvSpPr txBox="1"/>
          <p:nvPr/>
        </p:nvSpPr>
        <p:spPr>
          <a:xfrm>
            <a:off x="6353150" y="2368625"/>
            <a:ext cx="17373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Input e Print</a:t>
            </a:r>
            <a:endParaRPr sz="1350">
              <a:solidFill>
                <a:schemeClr val="lt1"/>
              </a:solidFill>
              <a:latin typeface="DM Sans"/>
              <a:ea typeface="DM Sans"/>
              <a:cs typeface="DM Sans"/>
              <a:sym typeface="DM Sans"/>
            </a:endParaRPr>
          </a:p>
        </p:txBody>
      </p:sp>
      <p:pic>
        <p:nvPicPr>
          <p:cNvPr id="144" name="Google Shape;144;p38"/>
          <p:cNvPicPr preferRelativeResize="0"/>
          <p:nvPr/>
        </p:nvPicPr>
        <p:blipFill>
          <a:blip r:embed="rId5">
            <a:alphaModFix/>
          </a:blip>
          <a:stretch>
            <a:fillRect/>
          </a:stretch>
        </p:blipFill>
        <p:spPr>
          <a:xfrm>
            <a:off x="6468100" y="2827325"/>
            <a:ext cx="2156175" cy="86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9"/>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150" name="Google Shape;150;p39"/>
          <p:cNvSpPr txBox="1"/>
          <p:nvPr/>
        </p:nvSpPr>
        <p:spPr>
          <a:xfrm>
            <a:off x="4227875" y="2447400"/>
            <a:ext cx="35721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chemeClr val="accent6"/>
              </a:buClr>
              <a:buSzPts val="1350"/>
              <a:buFont typeface="DM Sans"/>
              <a:buChar char="✓"/>
            </a:pPr>
            <a:r>
              <a:rPr lang="pt-BR" sz="1350">
                <a:solidFill>
                  <a:schemeClr val="lt1"/>
                </a:solidFill>
                <a:latin typeface="DM Sans"/>
                <a:ea typeface="DM Sans"/>
                <a:cs typeface="DM Sans"/>
                <a:sym typeface="DM Sans"/>
              </a:rPr>
              <a:t>Estruturas de Dados</a:t>
            </a:r>
            <a:endParaRPr sz="1350">
              <a:solidFill>
                <a:schemeClr val="lt1"/>
              </a:solidFill>
              <a:latin typeface="DM Sans"/>
              <a:ea typeface="DM Sans"/>
              <a:cs typeface="DM Sans"/>
              <a:sym typeface="DM Sans"/>
            </a:endParaRPr>
          </a:p>
        </p:txBody>
      </p:sp>
      <p:graphicFrame>
        <p:nvGraphicFramePr>
          <p:cNvPr id="151" name="Google Shape;151;p39"/>
          <p:cNvGraphicFramePr/>
          <p:nvPr/>
        </p:nvGraphicFramePr>
        <p:xfrm>
          <a:off x="4227875" y="2980075"/>
          <a:ext cx="3000000" cy="3000000"/>
        </p:xfrm>
        <a:graphic>
          <a:graphicData uri="http://schemas.openxmlformats.org/drawingml/2006/table">
            <a:tbl>
              <a:tblPr>
                <a:noFill/>
                <a:tableStyleId>{7B461872-4A6A-443D-AE1D-0F32448660D5}</a:tableStyleId>
              </a:tblPr>
              <a:tblGrid>
                <a:gridCol w="867650"/>
                <a:gridCol w="867650"/>
                <a:gridCol w="867650"/>
                <a:gridCol w="867650"/>
                <a:gridCol w="867650"/>
              </a:tblGrid>
              <a:tr h="248350">
                <a:tc>
                  <a:txBody>
                    <a:bodyPr/>
                    <a:lstStyle/>
                    <a:p>
                      <a:pPr indent="0" lvl="0" marL="0" rtl="0" algn="l">
                        <a:spcBef>
                          <a:spcPts val="0"/>
                        </a:spcBef>
                        <a:spcAft>
                          <a:spcPts val="0"/>
                        </a:spcAft>
                        <a:buNone/>
                      </a:pPr>
                      <a:r>
                        <a:t/>
                      </a:r>
                      <a:endParaRPr>
                        <a:solidFill>
                          <a:schemeClr val="lt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list</a:t>
                      </a:r>
                      <a:endParaRPr b="1" sz="1000">
                        <a:solidFill>
                          <a:schemeClr val="dk1"/>
                        </a:solidFill>
                        <a:latin typeface="DM Sans"/>
                        <a:ea typeface="DM Sans"/>
                        <a:cs typeface="DM Sans"/>
                        <a:sym typeface="DM Sans"/>
                      </a:endParaRPr>
                    </a:p>
                  </a:txBody>
                  <a:tcPr marT="19050" marB="19050" marR="28575" marL="2857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dict</a:t>
                      </a:r>
                      <a:endParaRPr b="1" sz="1000">
                        <a:solidFill>
                          <a:schemeClr val="dk1"/>
                        </a:solidFill>
                        <a:latin typeface="DM Sans"/>
                        <a:ea typeface="DM Sans"/>
                        <a:cs typeface="DM Sans"/>
                        <a:sym typeface="DM Sans"/>
                      </a:endParaRPr>
                    </a:p>
                  </a:txBody>
                  <a:tcPr marT="19050" marB="19050" marR="28575" marL="28575" anchor="b">
                    <a:lnL cap="flat" cmpd="sng" w="7625">
                      <a:solidFill>
                        <a:schemeClr val="lt2"/>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tuple</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set</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mutável</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ordenado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acesso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índice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chave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índice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valor</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exemplo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{'nome':'joao'}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bl>
          </a:graphicData>
        </a:graphic>
      </p:graphicFrame>
      <p:sp>
        <p:nvSpPr>
          <p:cNvPr id="152" name="Google Shape;152;p39"/>
          <p:cNvSpPr txBox="1"/>
          <p:nvPr/>
        </p:nvSpPr>
        <p:spPr>
          <a:xfrm>
            <a:off x="456875" y="2411475"/>
            <a:ext cx="35721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chemeClr val="accent6"/>
              </a:buClr>
              <a:buSzPts val="1350"/>
              <a:buFont typeface="DM Sans"/>
              <a:buChar char="✓"/>
            </a:pPr>
            <a:r>
              <a:rPr lang="pt-BR" sz="1350">
                <a:solidFill>
                  <a:schemeClr val="lt1"/>
                </a:solidFill>
                <a:latin typeface="DM Sans"/>
                <a:ea typeface="DM Sans"/>
                <a:cs typeface="DM Sans"/>
                <a:sym typeface="DM Sans"/>
              </a:rPr>
              <a:t>Operações com string: split, strip, replace, upper, lower </a:t>
            </a:r>
            <a:endParaRPr sz="135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0"/>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1"/>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000">
                <a:solidFill>
                  <a:srgbClr val="EAFF6A"/>
                </a:solidFill>
                <a:latin typeface="DM Sans"/>
                <a:ea typeface="DM Sans"/>
                <a:cs typeface="DM Sans"/>
                <a:sym typeface="DM Sans"/>
              </a:rPr>
              <a:t>Objetivos da aula</a:t>
            </a:r>
            <a:endParaRPr b="1" sz="3000">
              <a:solidFill>
                <a:srgbClr val="EAFF6A"/>
              </a:solidFill>
              <a:latin typeface="DM Sans"/>
              <a:ea typeface="DM Sans"/>
              <a:cs typeface="DM Sans"/>
              <a:sym typeface="DM Sans"/>
            </a:endParaRPr>
          </a:p>
        </p:txBody>
      </p:sp>
      <p:pic>
        <p:nvPicPr>
          <p:cNvPr id="163" name="Google Shape;163;p41"/>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164" name="Google Shape;164;p41"/>
          <p:cNvSpPr txBox="1"/>
          <p:nvPr/>
        </p:nvSpPr>
        <p:spPr>
          <a:xfrm>
            <a:off x="2690561" y="1451613"/>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Compreender </a:t>
            </a:r>
            <a:r>
              <a:rPr lang="pt-BR" sz="1350">
                <a:solidFill>
                  <a:schemeClr val="lt1"/>
                </a:solidFill>
                <a:latin typeface="DM Sans"/>
                <a:ea typeface="DM Sans"/>
                <a:cs typeface="DM Sans"/>
                <a:sym typeface="DM Sans"/>
              </a:rPr>
              <a:t>estruturas condicionais e de repetição</a:t>
            </a:r>
            <a:endParaRPr sz="1350">
              <a:solidFill>
                <a:schemeClr val="lt1"/>
              </a:solidFill>
              <a:latin typeface="DM Sans"/>
              <a:ea typeface="DM Sans"/>
              <a:cs typeface="DM Sans"/>
              <a:sym typeface="DM Sans"/>
            </a:endParaRPr>
          </a:p>
        </p:txBody>
      </p:sp>
      <p:pic>
        <p:nvPicPr>
          <p:cNvPr id="165" name="Google Shape;165;p41"/>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166" name="Google Shape;166;p41"/>
          <p:cNvSpPr txBox="1"/>
          <p:nvPr/>
        </p:nvSpPr>
        <p:spPr>
          <a:xfrm>
            <a:off x="2690561" y="2054738"/>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Exercitar </a:t>
            </a:r>
            <a:r>
              <a:rPr lang="pt-BR" sz="1350">
                <a:solidFill>
                  <a:schemeClr val="lt1"/>
                </a:solidFill>
                <a:latin typeface="DM Sans"/>
                <a:ea typeface="DM Sans"/>
                <a:cs typeface="DM Sans"/>
                <a:sym typeface="DM Sans"/>
              </a:rPr>
              <a:t>lógica de programação </a:t>
            </a:r>
            <a:endParaRPr sz="1350">
              <a:solidFill>
                <a:schemeClr val="lt1"/>
              </a:solidFill>
              <a:latin typeface="DM Sans"/>
              <a:ea typeface="DM Sans"/>
              <a:cs typeface="DM Sans"/>
              <a:sym typeface="DM Sans"/>
            </a:endParaRPr>
          </a:p>
        </p:txBody>
      </p:sp>
      <p:cxnSp>
        <p:nvCxnSpPr>
          <p:cNvPr id="167" name="Google Shape;167;p41"/>
          <p:cNvCxnSpPr>
            <a:stCxn id="163" idx="2"/>
            <a:endCxn id="165"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2"/>
          <p:cNvSpPr txBox="1"/>
          <p:nvPr/>
        </p:nvSpPr>
        <p:spPr>
          <a:xfrm>
            <a:off x="1404863" y="1941375"/>
            <a:ext cx="6221400" cy="1293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Condicionais</a:t>
            </a:r>
            <a:endParaRPr b="1" sz="4000">
              <a:solidFill>
                <a:srgbClr val="EAFF6A"/>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43"/>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pt-BR">
                <a:latin typeface="DM Sans"/>
                <a:ea typeface="DM Sans"/>
                <a:cs typeface="DM Sans"/>
                <a:sym typeface="DM Sans"/>
              </a:rPr>
              <a:t>⚠️</a:t>
            </a:r>
            <a:r>
              <a:rPr lang="pt-BR">
                <a:solidFill>
                  <a:schemeClr val="dk1"/>
                </a:solidFill>
                <a:latin typeface="DM Sans"/>
                <a:ea typeface="DM Sans"/>
                <a:cs typeface="DM Sans"/>
                <a:sym typeface="DM Sans"/>
              </a:rPr>
              <a:t> </a:t>
            </a:r>
            <a:r>
              <a:rPr b="1" lang="pt-BR">
                <a:solidFill>
                  <a:schemeClr val="dk1"/>
                </a:solidFill>
                <a:latin typeface="DM Sans"/>
                <a:ea typeface="DM Sans"/>
                <a:cs typeface="DM Sans"/>
                <a:sym typeface="DM Sans"/>
              </a:rPr>
              <a:t>Indicações para o(a) professor(a)</a:t>
            </a:r>
            <a:br>
              <a:rPr lang="pt-BR">
                <a:solidFill>
                  <a:schemeClr val="dk1"/>
                </a:solidFill>
                <a:latin typeface="DM Sans"/>
                <a:ea typeface="DM Sans"/>
                <a:cs typeface="DM Sans"/>
                <a:sym typeface="DM Sans"/>
              </a:rPr>
            </a:br>
            <a:r>
              <a:rPr lang="pt-BR">
                <a:solidFill>
                  <a:schemeClr val="dk1"/>
                </a:solidFill>
                <a:latin typeface="DM Sans"/>
                <a:ea typeface="DM Sans"/>
                <a:cs typeface="DM Sans"/>
                <a:sym typeface="DM Sans"/>
              </a:rPr>
              <a:t>Você pode escolher se utiliza os slides para fazer a apresentação ou o próprio código.</a:t>
            </a: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