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6" r:id="rId4"/>
    <p:sldId id="258" r:id="rId5"/>
    <p:sldId id="261" r:id="rId6"/>
    <p:sldId id="260" r:id="rId7"/>
    <p:sldId id="262" r:id="rId8"/>
    <p:sldId id="271" r:id="rId9"/>
    <p:sldId id="263" r:id="rId10"/>
    <p:sldId id="264" r:id="rId11"/>
    <p:sldId id="265" r:id="rId12"/>
    <p:sldId id="266" r:id="rId13"/>
    <p:sldId id="269" r:id="rId14"/>
    <p:sldId id="27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503BED-7211-4C15-B950-818404C5DD82}" type="datetimeFigureOut">
              <a:rPr lang="en-IN" smtClean="0"/>
              <a:t>10-05-2017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284562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3BED-7211-4C15-B950-818404C5DD82}" type="datetimeFigureOut">
              <a:rPr lang="en-IN" smtClean="0"/>
              <a:t>10-05-2017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94987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3BED-7211-4C15-B950-818404C5DD82}" type="datetimeFigureOut">
              <a:rPr lang="en-IN" smtClean="0"/>
              <a:t>10-05-2017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266597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3BED-7211-4C15-B950-818404C5DD82}" type="datetimeFigureOut">
              <a:rPr lang="en-IN" smtClean="0"/>
              <a:t>10-05-2017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18135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503BED-7211-4C15-B950-818404C5DD82}" type="datetimeFigureOut">
              <a:rPr lang="en-IN" smtClean="0"/>
              <a:t>10-05-2017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11661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503BED-7211-4C15-B950-818404C5DD82}" type="datetimeFigureOut">
              <a:rPr lang="en-IN" smtClean="0"/>
              <a:t>10-05-2017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337380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503BED-7211-4C15-B950-818404C5DD82}" type="datetimeFigureOut">
              <a:rPr lang="en-IN" smtClean="0"/>
              <a:t>10-05-2017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183547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503BED-7211-4C15-B950-818404C5DD82}" type="datetimeFigureOut">
              <a:rPr lang="en-IN" smtClean="0"/>
              <a:t>10-05-2017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322458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03BED-7211-4C15-B950-818404C5DD82}" type="datetimeFigureOut">
              <a:rPr lang="en-IN" smtClean="0"/>
              <a:t>10-05-2017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233177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503BED-7211-4C15-B950-818404C5DD82}" type="datetimeFigureOut">
              <a:rPr lang="en-IN" smtClean="0"/>
              <a:t>10-05-2017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388552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503BED-7211-4C15-B950-818404C5DD82}" type="datetimeFigureOut">
              <a:rPr lang="en-IN" smtClean="0"/>
              <a:t>10-05-2017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70C55-8D0B-4B2C-9310-79348AEE47E0}" type="slidenum">
              <a:rPr lang="en-IN" smtClean="0"/>
              <a:t>‹#›</a:t>
            </a:fld>
            <a:endParaRPr lang="en-IN"/>
          </a:p>
        </p:txBody>
      </p:sp>
    </p:spTree>
    <p:extLst>
      <p:ext uri="{BB962C8B-B14F-4D97-AF65-F5344CB8AC3E}">
        <p14:creationId xmlns:p14="http://schemas.microsoft.com/office/powerpoint/2010/main" val="188214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03BED-7211-4C15-B950-818404C5DD82}" type="datetimeFigureOut">
              <a:rPr lang="en-IN" smtClean="0"/>
              <a:t>10-05-2017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70C55-8D0B-4B2C-9310-79348AEE47E0}" type="slidenum">
              <a:rPr lang="en-IN" smtClean="0"/>
              <a:t>‹#›</a:t>
            </a:fld>
            <a:endParaRPr lang="en-IN"/>
          </a:p>
        </p:txBody>
      </p:sp>
    </p:spTree>
    <p:extLst>
      <p:ext uri="{BB962C8B-B14F-4D97-AF65-F5344CB8AC3E}">
        <p14:creationId xmlns:p14="http://schemas.microsoft.com/office/powerpoint/2010/main" val="67847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jmlr.org/papers/volume12/collobert11a/collobert11a.pdf" TargetMode="External"/><Relationship Id="rId3" Type="http://schemas.openxmlformats.org/officeDocument/2006/relationships/hyperlink" Target="http://clic.cimec.unitn.it/composes/sick.html" TargetMode="External"/><Relationship Id="rId7" Type="http://schemas.openxmlformats.org/officeDocument/2006/relationships/hyperlink" Target="https://arxiv.org/abs/1408.5882" TargetMode="External"/><Relationship Id="rId12" Type="http://schemas.openxmlformats.org/officeDocument/2006/relationships/hyperlink" Target="http://web.engr.illinois.edu/~hanj/cs412/bk3/KL-divergence.pdf" TargetMode="External"/><Relationship Id="rId2" Type="http://schemas.openxmlformats.org/officeDocument/2006/relationships/hyperlink" Target="http://www.wildml.com/2015/11/understanding-convolutional-neural-networks-for-nlp/" TargetMode="External"/><Relationship Id="rId1" Type="http://schemas.openxmlformats.org/officeDocument/2006/relationships/slideLayout" Target="../slideLayouts/slideLayout2.xml"/><Relationship Id="rId6" Type="http://schemas.openxmlformats.org/officeDocument/2006/relationships/hyperlink" Target="http://ttic.uchicago.edu/~kgimpel/papers/he+etal.emnlp15.pdf" TargetMode="External"/><Relationship Id="rId11" Type="http://schemas.openxmlformats.org/officeDocument/2006/relationships/hyperlink" Target="http://alt.qcri.org/semeval2014/task1/" TargetMode="External"/><Relationship Id="rId5" Type="http://schemas.openxmlformats.org/officeDocument/2006/relationships/hyperlink" Target="https://nlp.stanford.edu/projects/glove/" TargetMode="External"/><Relationship Id="rId10" Type="http://schemas.openxmlformats.org/officeDocument/2006/relationships/hyperlink" Target="http://ufldl.stanford.edu/tutorial/supervised/ConvolutionalNeuralNetwork/" TargetMode="External"/><Relationship Id="rId4" Type="http://schemas.openxmlformats.org/officeDocument/2006/relationships/hyperlink" Target="http://clic.cimec.unitn.it/marco/publications/marelli-etal-sick-lrec2014.pdf" TargetMode="External"/><Relationship Id="rId9" Type="http://schemas.openxmlformats.org/officeDocument/2006/relationships/hyperlink" Target="http://ufldl.stanford.edu/tutorial/supervised/SoftmaxRegress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A Measure of Sentence Relatedness using Convolution Neural </a:t>
            </a:r>
            <a:r>
              <a:rPr lang="en-IN" dirty="0" smtClean="0"/>
              <a:t>Networks</a:t>
            </a:r>
            <a:endParaRPr lang="en-IN" dirty="0"/>
          </a:p>
        </p:txBody>
      </p:sp>
      <p:sp>
        <p:nvSpPr>
          <p:cNvPr id="3" name="Subtitle 2"/>
          <p:cNvSpPr>
            <a:spLocks noGrp="1"/>
          </p:cNvSpPr>
          <p:nvPr>
            <p:ph type="subTitle" idx="1"/>
          </p:nvPr>
        </p:nvSpPr>
        <p:spPr/>
        <p:txBody>
          <a:bodyPr/>
          <a:lstStyle/>
          <a:p>
            <a:r>
              <a:rPr lang="en-IN" dirty="0"/>
              <a:t>(Nerissa D’Souza, </a:t>
            </a:r>
            <a:r>
              <a:rPr lang="en-IN" dirty="0" smtClean="0"/>
              <a:t>CCE-NNSP1</a:t>
            </a:r>
            <a:r>
              <a:rPr lang="en-IN" dirty="0"/>
              <a:t>)</a:t>
            </a:r>
          </a:p>
        </p:txBody>
      </p:sp>
    </p:spTree>
    <p:extLst>
      <p:ext uri="{BB962C8B-B14F-4D97-AF65-F5344CB8AC3E}">
        <p14:creationId xmlns:p14="http://schemas.microsoft.com/office/powerpoint/2010/main" val="254488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Evaluation of the Network</a:t>
            </a:r>
            <a:endParaRPr lang="en-IN" sz="3200" dirty="0"/>
          </a:p>
        </p:txBody>
      </p:sp>
      <p:grpSp>
        <p:nvGrpSpPr>
          <p:cNvPr id="4" name="Group 3"/>
          <p:cNvGrpSpPr/>
          <p:nvPr/>
        </p:nvGrpSpPr>
        <p:grpSpPr>
          <a:xfrm>
            <a:off x="618187" y="1669543"/>
            <a:ext cx="10310610" cy="4663502"/>
            <a:chOff x="0" y="349856"/>
            <a:chExt cx="6496050" cy="2980533"/>
          </a:xfrm>
        </p:grpSpPr>
        <p:pic>
          <p:nvPicPr>
            <p:cNvPr id="5" name="Picture 4"/>
            <p:cNvPicPr>
              <a:picLocks noChangeAspect="1"/>
            </p:cNvPicPr>
            <p:nvPr/>
          </p:nvPicPr>
          <p:blipFill rotWithShape="1">
            <a:blip r:embed="rId2"/>
            <a:srcRect t="10504" b="5"/>
            <a:stretch/>
          </p:blipFill>
          <p:spPr>
            <a:xfrm>
              <a:off x="0" y="349856"/>
              <a:ext cx="6496050" cy="2980533"/>
            </a:xfrm>
            <a:prstGeom prst="rect">
              <a:avLst/>
            </a:prstGeom>
          </p:spPr>
        </p:pic>
        <p:sp>
          <p:nvSpPr>
            <p:cNvPr id="6" name="Text Box 17"/>
            <p:cNvSpPr txBox="1"/>
            <p:nvPr/>
          </p:nvSpPr>
          <p:spPr>
            <a:xfrm>
              <a:off x="0" y="3204175"/>
              <a:ext cx="6496050" cy="12621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IN"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Network Component Analysis</a:t>
              </a:r>
            </a:p>
          </p:txBody>
        </p:sp>
      </p:grpSp>
    </p:spTree>
    <p:extLst>
      <p:ext uri="{BB962C8B-B14F-4D97-AF65-F5344CB8AC3E}">
        <p14:creationId xmlns:p14="http://schemas.microsoft.com/office/powerpoint/2010/main" val="118850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Next steps and Applications</a:t>
            </a:r>
            <a:endParaRPr lang="en-IN" sz="3200" dirty="0"/>
          </a:p>
        </p:txBody>
      </p:sp>
      <p:sp>
        <p:nvSpPr>
          <p:cNvPr id="3" name="Content Placeholder 2"/>
          <p:cNvSpPr>
            <a:spLocks noGrp="1"/>
          </p:cNvSpPr>
          <p:nvPr>
            <p:ph idx="1"/>
          </p:nvPr>
        </p:nvSpPr>
        <p:spPr/>
        <p:txBody>
          <a:bodyPr>
            <a:normAutofit/>
          </a:bodyPr>
          <a:lstStyle/>
          <a:p>
            <a:r>
              <a:rPr lang="en-IN" sz="2000" dirty="0"/>
              <a:t>A different dataset, involving variations in other characteristics associated with NLP. </a:t>
            </a:r>
          </a:p>
          <a:p>
            <a:r>
              <a:rPr lang="en-IN" sz="2000" dirty="0"/>
              <a:t>In the software industry, detecting similarity in defects raised or trouble tickets, historic and present is of value. However, the language used is not necessarily in structural and grammatical English. If the word vector embedding is pre-trained on such data,  and used in a CNN network as described in the project, would the network yield similar results</a:t>
            </a:r>
            <a:r>
              <a:rPr lang="en-IN" sz="2000" dirty="0" smtClean="0"/>
              <a:t>.</a:t>
            </a:r>
            <a:endParaRPr lang="en-IN" sz="2000" dirty="0"/>
          </a:p>
        </p:txBody>
      </p:sp>
    </p:spTree>
    <p:extLst>
      <p:ext uri="{BB962C8B-B14F-4D97-AF65-F5344CB8AC3E}">
        <p14:creationId xmlns:p14="http://schemas.microsoft.com/office/powerpoint/2010/main" val="130460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55000" lnSpcReduction="20000"/>
          </a:bodyPr>
          <a:lstStyle/>
          <a:p>
            <a:r>
              <a:rPr lang="en-IN" dirty="0"/>
              <a:t>[1] </a:t>
            </a:r>
            <a:r>
              <a:rPr lang="en-IN" u="sng" dirty="0">
                <a:hlinkClick r:id="rId2"/>
              </a:rPr>
              <a:t>http://www.wildml.com/2015/11/understanding-convolutional-neural-networks-for-nlp/</a:t>
            </a:r>
            <a:endParaRPr lang="en-IN" dirty="0"/>
          </a:p>
          <a:p>
            <a:r>
              <a:rPr lang="en-IN" dirty="0"/>
              <a:t>[2] </a:t>
            </a:r>
            <a:r>
              <a:rPr lang="en-IN" u="sng" dirty="0">
                <a:hlinkClick r:id="rId3"/>
              </a:rPr>
              <a:t>http://clic.cimec.unitn.it/composes/sick.html</a:t>
            </a:r>
            <a:r>
              <a:rPr lang="en-IN" dirty="0"/>
              <a:t> and </a:t>
            </a:r>
          </a:p>
          <a:p>
            <a:r>
              <a:rPr lang="en-IN" dirty="0"/>
              <a:t>      </a:t>
            </a:r>
            <a:r>
              <a:rPr lang="en-IN" u="sng" dirty="0">
                <a:hlinkClick r:id="rId4"/>
              </a:rPr>
              <a:t>http://clic.cimec.unitn.it/marco/publications/marelli-etal-sick-lrec2014.pdf</a:t>
            </a:r>
            <a:endParaRPr lang="en-IN" dirty="0"/>
          </a:p>
          <a:p>
            <a:r>
              <a:rPr lang="en-IN" dirty="0"/>
              <a:t>[3] </a:t>
            </a:r>
            <a:r>
              <a:rPr lang="en-IN" u="sng" dirty="0">
                <a:hlinkClick r:id="rId5"/>
              </a:rPr>
              <a:t>https://nlp.stanford.edu/projects/glove/</a:t>
            </a:r>
            <a:endParaRPr lang="en-IN" dirty="0"/>
          </a:p>
          <a:p>
            <a:r>
              <a:rPr lang="en-IN" dirty="0"/>
              <a:t>[4] Multi-Perspective Sentence Similarity </a:t>
            </a:r>
            <a:r>
              <a:rPr lang="en-IN" dirty="0" err="1"/>
              <a:t>Modeling</a:t>
            </a:r>
            <a:endParaRPr lang="en-IN" dirty="0"/>
          </a:p>
          <a:p>
            <a:r>
              <a:rPr lang="en-IN" dirty="0"/>
              <a:t>with Convolutional Neural Networks, Hua He, Kevin </a:t>
            </a:r>
            <a:r>
              <a:rPr lang="en-IN" dirty="0" err="1"/>
              <a:t>Gimpel</a:t>
            </a:r>
            <a:r>
              <a:rPr lang="en-IN" dirty="0"/>
              <a:t>, and Jimmy Lin </a:t>
            </a:r>
            <a:r>
              <a:rPr lang="en-IN" u="sng" dirty="0">
                <a:hlinkClick r:id="rId6"/>
              </a:rPr>
              <a:t>http://ttic.uchicago.edu/~kgimpel/papers/he+etal.emnlp15.pdf</a:t>
            </a:r>
            <a:r>
              <a:rPr lang="en-IN" u="sng" dirty="0"/>
              <a:t> , https://github.com/castorini/MP-CNN-Torch</a:t>
            </a:r>
            <a:endParaRPr lang="en-IN" dirty="0"/>
          </a:p>
          <a:p>
            <a:r>
              <a:rPr lang="en-IN" dirty="0"/>
              <a:t>[5] Convolutional Neural Networks for Sentence Classification, Yoon Kim, New York University, </a:t>
            </a:r>
            <a:r>
              <a:rPr lang="en-IN" u="sng" dirty="0">
                <a:hlinkClick r:id="rId7"/>
              </a:rPr>
              <a:t>https://arxiv.org/abs/1408.5882</a:t>
            </a:r>
            <a:endParaRPr lang="en-IN" dirty="0"/>
          </a:p>
          <a:p>
            <a:r>
              <a:rPr lang="en-IN" dirty="0"/>
              <a:t>[6] Natural Language Processing (Almost) from Scratch, </a:t>
            </a:r>
            <a:r>
              <a:rPr lang="en-IN" u="sng" dirty="0">
                <a:hlinkClick r:id="rId8"/>
              </a:rPr>
              <a:t>http://www.jmlr.org/papers/volume12/collobert11a/collobert11a.pdf</a:t>
            </a:r>
            <a:endParaRPr lang="en-IN" dirty="0"/>
          </a:p>
          <a:p>
            <a:r>
              <a:rPr lang="en-IN" dirty="0"/>
              <a:t>[7] </a:t>
            </a:r>
            <a:r>
              <a:rPr lang="en-IN" u="sng" dirty="0">
                <a:hlinkClick r:id="rId9"/>
              </a:rPr>
              <a:t>http://ufldl.stanford.edu/tutorial/supervised/SoftmaxRegression/</a:t>
            </a:r>
            <a:endParaRPr lang="en-IN" dirty="0"/>
          </a:p>
          <a:p>
            <a:r>
              <a:rPr lang="en-IN" dirty="0"/>
              <a:t>[8] </a:t>
            </a:r>
            <a:r>
              <a:rPr lang="en-IN" u="sng" dirty="0">
                <a:hlinkClick r:id="rId10"/>
              </a:rPr>
              <a:t>http://ufldl.stanford.edu/tutorial/supervised/ConvolutionalNeuralNetwork/</a:t>
            </a:r>
            <a:endParaRPr lang="en-IN" dirty="0"/>
          </a:p>
          <a:p>
            <a:r>
              <a:rPr lang="en-IN" u="sng" dirty="0"/>
              <a:t>[9] </a:t>
            </a:r>
            <a:r>
              <a:rPr lang="en-IN" u="sng" dirty="0">
                <a:hlinkClick r:id="rId11"/>
              </a:rPr>
              <a:t>http://alt.qcri.org/semeval2014/task1/</a:t>
            </a:r>
            <a:endParaRPr lang="en-IN" dirty="0"/>
          </a:p>
          <a:p>
            <a:r>
              <a:rPr lang="en-IN" u="sng" dirty="0"/>
              <a:t>[10] </a:t>
            </a:r>
            <a:r>
              <a:rPr lang="en-IN" u="sng" dirty="0">
                <a:hlinkClick r:id="rId12"/>
              </a:rPr>
              <a:t>http://web.engr.illinois.edu/~</a:t>
            </a:r>
            <a:r>
              <a:rPr lang="en-IN" u="sng" dirty="0" smtClean="0">
                <a:hlinkClick r:id="rId12"/>
              </a:rPr>
              <a:t>hanj/cs412/bk3/KL-divergence.pdf</a:t>
            </a:r>
            <a:endParaRPr lang="en-IN" dirty="0"/>
          </a:p>
        </p:txBody>
      </p:sp>
    </p:spTree>
    <p:extLst>
      <p:ext uri="{BB962C8B-B14F-4D97-AF65-F5344CB8AC3E}">
        <p14:creationId xmlns:p14="http://schemas.microsoft.com/office/powerpoint/2010/main" val="403353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GloVe</a:t>
            </a:r>
            <a:r>
              <a:rPr lang="en-IN" dirty="0" smtClean="0"/>
              <a:t> .. Additional</a:t>
            </a:r>
            <a:endParaRPr lang="en-IN" dirty="0"/>
          </a:p>
        </p:txBody>
      </p:sp>
      <p:pic>
        <p:nvPicPr>
          <p:cNvPr id="5" name="Content Placeholder 4"/>
          <p:cNvPicPr>
            <a:picLocks noGrp="1" noChangeAspect="1"/>
          </p:cNvPicPr>
          <p:nvPr>
            <p:ph idx="1"/>
          </p:nvPr>
        </p:nvPicPr>
        <p:blipFill>
          <a:blip r:embed="rId2"/>
          <a:stretch>
            <a:fillRect/>
          </a:stretch>
        </p:blipFill>
        <p:spPr>
          <a:xfrm>
            <a:off x="6173406" y="2280734"/>
            <a:ext cx="5021974" cy="2659566"/>
          </a:xfrm>
          <a:prstGeom prst="rect">
            <a:avLst/>
          </a:prstGeom>
        </p:spPr>
      </p:pic>
      <p:pic>
        <p:nvPicPr>
          <p:cNvPr id="4" name="Picture 3"/>
          <p:cNvPicPr>
            <a:picLocks noChangeAspect="1"/>
          </p:cNvPicPr>
          <p:nvPr/>
        </p:nvPicPr>
        <p:blipFill>
          <a:blip r:embed="rId3"/>
          <a:stretch>
            <a:fillRect/>
          </a:stretch>
        </p:blipFill>
        <p:spPr>
          <a:xfrm>
            <a:off x="838200" y="1825625"/>
            <a:ext cx="4313349" cy="3907106"/>
          </a:xfrm>
          <a:prstGeom prst="rect">
            <a:avLst/>
          </a:prstGeom>
        </p:spPr>
      </p:pic>
    </p:spTree>
    <p:extLst>
      <p:ext uri="{BB962C8B-B14F-4D97-AF65-F5344CB8AC3E}">
        <p14:creationId xmlns:p14="http://schemas.microsoft.com/office/powerpoint/2010/main" val="367313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67888687"/>
              </p:ext>
            </p:extLst>
          </p:nvPr>
        </p:nvGraphicFramePr>
        <p:xfrm>
          <a:off x="1931831" y="1275007"/>
          <a:ext cx="8525813" cy="3244701"/>
        </p:xfrm>
        <a:graphic>
          <a:graphicData uri="http://schemas.openxmlformats.org/drawingml/2006/table">
            <a:tbl>
              <a:tblPr firstRow="1" firstCol="1" bandRow="1">
                <a:tableStyleId>{5C22544A-7EE6-4342-B048-85BDC9FD1C3A}</a:tableStyleId>
              </a:tblPr>
              <a:tblGrid>
                <a:gridCol w="1536167">
                  <a:extLst>
                    <a:ext uri="{9D8B030D-6E8A-4147-A177-3AD203B41FA5}">
                      <a16:colId xmlns:a16="http://schemas.microsoft.com/office/drawing/2014/main" val="470282924"/>
                    </a:ext>
                  </a:extLst>
                </a:gridCol>
                <a:gridCol w="1185139">
                  <a:extLst>
                    <a:ext uri="{9D8B030D-6E8A-4147-A177-3AD203B41FA5}">
                      <a16:colId xmlns:a16="http://schemas.microsoft.com/office/drawing/2014/main" val="3075654527"/>
                    </a:ext>
                  </a:extLst>
                </a:gridCol>
                <a:gridCol w="1539510">
                  <a:extLst>
                    <a:ext uri="{9D8B030D-6E8A-4147-A177-3AD203B41FA5}">
                      <a16:colId xmlns:a16="http://schemas.microsoft.com/office/drawing/2014/main" val="3284149716"/>
                    </a:ext>
                  </a:extLst>
                </a:gridCol>
                <a:gridCol w="2251597">
                  <a:extLst>
                    <a:ext uri="{9D8B030D-6E8A-4147-A177-3AD203B41FA5}">
                      <a16:colId xmlns:a16="http://schemas.microsoft.com/office/drawing/2014/main" val="3754459765"/>
                    </a:ext>
                  </a:extLst>
                </a:gridCol>
                <a:gridCol w="829096">
                  <a:extLst>
                    <a:ext uri="{9D8B030D-6E8A-4147-A177-3AD203B41FA5}">
                      <a16:colId xmlns:a16="http://schemas.microsoft.com/office/drawing/2014/main" val="1033902563"/>
                    </a:ext>
                  </a:extLst>
                </a:gridCol>
                <a:gridCol w="1184304">
                  <a:extLst>
                    <a:ext uri="{9D8B030D-6E8A-4147-A177-3AD203B41FA5}">
                      <a16:colId xmlns:a16="http://schemas.microsoft.com/office/drawing/2014/main" val="4174467098"/>
                    </a:ext>
                  </a:extLst>
                </a:gridCol>
              </a:tblGrid>
              <a:tr h="892638">
                <a:tc>
                  <a:txBody>
                    <a:bodyPr/>
                    <a:lstStyle/>
                    <a:p>
                      <a:pPr algn="ctr">
                        <a:lnSpc>
                          <a:spcPct val="107000"/>
                        </a:lnSpc>
                        <a:spcAft>
                          <a:spcPts val="0"/>
                        </a:spcAft>
                      </a:pPr>
                      <a:r>
                        <a:rPr lang="en-IN" sz="1500" dirty="0">
                          <a:effectLst/>
                        </a:rPr>
                        <a:t>Description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Embed Dimension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Reduced Dimension After Convolution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p</a:t>
                      </a:r>
                    </a:p>
                    <a:p>
                      <a:pPr algn="ctr">
                        <a:lnSpc>
                          <a:spcPct val="107000"/>
                        </a:lnSpc>
                        <a:spcAft>
                          <a:spcPts val="0"/>
                        </a:spcAft>
                      </a:pPr>
                      <a:r>
                        <a:rPr lang="en-IN" sz="1500">
                          <a:effectLst/>
                        </a:rPr>
                        <a:t>(Pearson Coefficient)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Nr CCN o/p</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Nr w params</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4973312"/>
                  </a:ext>
                </a:extLst>
              </a:tr>
              <a:tr h="784021">
                <a:tc>
                  <a:txBody>
                    <a:bodyPr/>
                    <a:lstStyle/>
                    <a:p>
                      <a:pPr>
                        <a:lnSpc>
                          <a:spcPct val="107000"/>
                        </a:lnSpc>
                        <a:spcAft>
                          <a:spcPts val="0"/>
                        </a:spcAft>
                      </a:pPr>
                      <a:r>
                        <a:rPr lang="en-IN" sz="1500" dirty="0">
                          <a:effectLst/>
                        </a:rPr>
                        <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0.65303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1511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557220"/>
                  </a:ext>
                </a:extLst>
              </a:tr>
              <a:tr h="784021">
                <a:tc>
                  <a:txBody>
                    <a:bodyPr/>
                    <a:lstStyle/>
                    <a:p>
                      <a:pPr>
                        <a:lnSpc>
                          <a:spcPct val="107000"/>
                        </a:lnSpc>
                        <a:spcAft>
                          <a:spcPts val="0"/>
                        </a:spcAft>
                      </a:pPr>
                      <a:r>
                        <a:rPr lang="en-IN" sz="1500" dirty="0">
                          <a:effectLst/>
                        </a:rPr>
                        <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0.7077</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3311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29495"/>
                  </a:ext>
                </a:extLst>
              </a:tr>
              <a:tr h="784021">
                <a:tc>
                  <a:txBody>
                    <a:bodyPr/>
                    <a:lstStyle/>
                    <a:p>
                      <a:pPr>
                        <a:lnSpc>
                          <a:spcPct val="107000"/>
                        </a:lnSpc>
                        <a:spcAft>
                          <a:spcPts val="0"/>
                        </a:spcAft>
                      </a:pPr>
                      <a:r>
                        <a:rPr lang="en-IN" sz="1500" dirty="0">
                          <a:effectLst/>
                        </a:rPr>
                        <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300</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1</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0.70929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12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4511</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887721"/>
                  </a:ext>
                </a:extLst>
              </a:tr>
            </a:tbl>
          </a:graphicData>
        </a:graphic>
      </p:graphicFrame>
    </p:spTree>
    <p:extLst>
      <p:ext uri="{BB962C8B-B14F-4D97-AF65-F5344CB8AC3E}">
        <p14:creationId xmlns:p14="http://schemas.microsoft.com/office/powerpoint/2010/main" val="77690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99531551"/>
              </p:ext>
            </p:extLst>
          </p:nvPr>
        </p:nvGraphicFramePr>
        <p:xfrm>
          <a:off x="553793" y="386369"/>
          <a:ext cx="10779614" cy="6158966"/>
        </p:xfrm>
        <a:graphic>
          <a:graphicData uri="http://schemas.openxmlformats.org/drawingml/2006/table">
            <a:tbl>
              <a:tblPr firstRow="1" firstCol="1" bandRow="1">
                <a:tableStyleId>{5C22544A-7EE6-4342-B048-85BDC9FD1C3A}</a:tableStyleId>
              </a:tblPr>
              <a:tblGrid>
                <a:gridCol w="1864319">
                  <a:extLst>
                    <a:ext uri="{9D8B030D-6E8A-4147-A177-3AD203B41FA5}">
                      <a16:colId xmlns:a16="http://schemas.microsoft.com/office/drawing/2014/main" val="2949453722"/>
                    </a:ext>
                  </a:extLst>
                </a:gridCol>
                <a:gridCol w="1580757">
                  <a:extLst>
                    <a:ext uri="{9D8B030D-6E8A-4147-A177-3AD203B41FA5}">
                      <a16:colId xmlns:a16="http://schemas.microsoft.com/office/drawing/2014/main" val="219013889"/>
                    </a:ext>
                  </a:extLst>
                </a:gridCol>
                <a:gridCol w="1948964">
                  <a:extLst>
                    <a:ext uri="{9D8B030D-6E8A-4147-A177-3AD203B41FA5}">
                      <a16:colId xmlns:a16="http://schemas.microsoft.com/office/drawing/2014/main" val="841410204"/>
                    </a:ext>
                  </a:extLst>
                </a:gridCol>
                <a:gridCol w="1500343">
                  <a:extLst>
                    <a:ext uri="{9D8B030D-6E8A-4147-A177-3AD203B41FA5}">
                      <a16:colId xmlns:a16="http://schemas.microsoft.com/office/drawing/2014/main" val="468869290"/>
                    </a:ext>
                  </a:extLst>
                </a:gridCol>
                <a:gridCol w="1385013">
                  <a:extLst>
                    <a:ext uri="{9D8B030D-6E8A-4147-A177-3AD203B41FA5}">
                      <a16:colId xmlns:a16="http://schemas.microsoft.com/office/drawing/2014/main" val="2586179065"/>
                    </a:ext>
                  </a:extLst>
                </a:gridCol>
                <a:gridCol w="999875">
                  <a:extLst>
                    <a:ext uri="{9D8B030D-6E8A-4147-A177-3AD203B41FA5}">
                      <a16:colId xmlns:a16="http://schemas.microsoft.com/office/drawing/2014/main" val="3525315680"/>
                    </a:ext>
                  </a:extLst>
                </a:gridCol>
                <a:gridCol w="1500343">
                  <a:extLst>
                    <a:ext uri="{9D8B030D-6E8A-4147-A177-3AD203B41FA5}">
                      <a16:colId xmlns:a16="http://schemas.microsoft.com/office/drawing/2014/main" val="357309639"/>
                    </a:ext>
                  </a:extLst>
                </a:gridCol>
              </a:tblGrid>
              <a:tr h="627911">
                <a:tc>
                  <a:txBody>
                    <a:bodyPr/>
                    <a:lstStyle/>
                    <a:p>
                      <a:pPr algn="ctr">
                        <a:lnSpc>
                          <a:spcPct val="107000"/>
                        </a:lnSpc>
                        <a:spcAft>
                          <a:spcPts val="0"/>
                        </a:spcAft>
                      </a:pPr>
                      <a:r>
                        <a:rPr lang="en-IN" sz="1500" dirty="0">
                          <a:effectLst/>
                        </a:rPr>
                        <a:t>Description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Embed Dimension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Reduced Dimension After Convolution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p</a:t>
                      </a:r>
                    </a:p>
                    <a:p>
                      <a:pPr algn="ctr">
                        <a:lnSpc>
                          <a:spcPct val="107000"/>
                        </a:lnSpc>
                        <a:spcAft>
                          <a:spcPts val="0"/>
                        </a:spcAft>
                      </a:pPr>
                      <a:r>
                        <a:rPr lang="en-IN" sz="1500">
                          <a:effectLst/>
                        </a:rPr>
                        <a:t>(Pearson Coefficient)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Diff (p)</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Nr CCN o/p</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500">
                          <a:effectLst/>
                        </a:rPr>
                        <a:t>Nr w params</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5685360"/>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0.79339</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-0.03436</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600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55605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7792730"/>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0.82144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581505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973891"/>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0.8217</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1000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290905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4900032"/>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0.82775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145605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3519685"/>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0.81469</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-0.01306</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72955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4484037"/>
                  </a:ext>
                </a:extLst>
              </a:tr>
              <a:tr h="417320">
                <a:tc>
                  <a:txBody>
                    <a:bodyPr/>
                    <a:lstStyle/>
                    <a:p>
                      <a:pPr>
                        <a:lnSpc>
                          <a:spcPct val="107000"/>
                        </a:lnSpc>
                        <a:spcAft>
                          <a:spcPts val="0"/>
                        </a:spcAft>
                      </a:pPr>
                      <a:r>
                        <a:rPr lang="en-IN" sz="1500">
                          <a:effectLst/>
                        </a:rPr>
                        <a:t>(b)</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0.82913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3000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1232105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6602203"/>
                  </a:ext>
                </a:extLst>
              </a:tr>
              <a:tr h="417320">
                <a:tc>
                  <a:txBody>
                    <a:bodyPr/>
                    <a:lstStyle/>
                    <a:p>
                      <a:pPr>
                        <a:lnSpc>
                          <a:spcPct val="107000"/>
                        </a:lnSpc>
                        <a:spcAft>
                          <a:spcPts val="0"/>
                        </a:spcAft>
                      </a:pPr>
                      <a:r>
                        <a:rPr lang="en-IN" sz="1500">
                          <a:effectLst/>
                        </a:rPr>
                        <a:t>(b) win 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0.82803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0.00028</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35405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7278684"/>
                  </a:ext>
                </a:extLst>
              </a:tr>
              <a:tr h="417320">
                <a:tc>
                  <a:txBody>
                    <a:bodyPr/>
                    <a:lstStyle/>
                    <a:p>
                      <a:pPr>
                        <a:lnSpc>
                          <a:spcPct val="107000"/>
                        </a:lnSpc>
                        <a:spcAft>
                          <a:spcPts val="0"/>
                        </a:spcAft>
                      </a:pPr>
                      <a:r>
                        <a:rPr lang="en-IN" sz="1500">
                          <a:effectLst/>
                        </a:rPr>
                        <a:t>(b) win 1,2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0.835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0.00725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400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80505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7287089"/>
                  </a:ext>
                </a:extLst>
              </a:tr>
              <a:tr h="417320">
                <a:tc>
                  <a:txBody>
                    <a:bodyPr/>
                    <a:lstStyle/>
                    <a:p>
                      <a:pPr>
                        <a:lnSpc>
                          <a:spcPct val="107000"/>
                        </a:lnSpc>
                        <a:spcAft>
                          <a:spcPts val="0"/>
                        </a:spcAft>
                      </a:pPr>
                      <a:r>
                        <a:rPr lang="en-IN" sz="1500">
                          <a:effectLst/>
                        </a:rPr>
                        <a:t>(b) Element Wise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0.83686</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0.00911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300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135605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0728237"/>
                  </a:ext>
                </a:extLst>
              </a:tr>
              <a:tr h="417320">
                <a:tc>
                  <a:txBody>
                    <a:bodyPr/>
                    <a:lstStyle/>
                    <a:p>
                      <a:pPr>
                        <a:lnSpc>
                          <a:spcPct val="107000"/>
                        </a:lnSpc>
                        <a:spcAft>
                          <a:spcPts val="0"/>
                        </a:spcAft>
                      </a:pPr>
                      <a:r>
                        <a:rPr lang="en-IN" sz="1500">
                          <a:effectLst/>
                        </a:rPr>
                        <a:t>(b) Euclidean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0.80692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-0.02083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125605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7120471"/>
                  </a:ext>
                </a:extLst>
              </a:tr>
              <a:tr h="417320">
                <a:tc>
                  <a:txBody>
                    <a:bodyPr/>
                    <a:lstStyle/>
                    <a:p>
                      <a:pPr>
                        <a:lnSpc>
                          <a:spcPct val="107000"/>
                        </a:lnSpc>
                        <a:spcAft>
                          <a:spcPts val="0"/>
                        </a:spcAft>
                      </a:pPr>
                      <a:r>
                        <a:rPr lang="en-IN" sz="1500">
                          <a:effectLst/>
                        </a:rPr>
                        <a:t>(b) Cosine Distance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0.76792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-0.05983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125605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6559841"/>
                  </a:ext>
                </a:extLst>
              </a:tr>
              <a:tr h="417320">
                <a:tc>
                  <a:txBody>
                    <a:bodyPr/>
                    <a:lstStyle/>
                    <a:p>
                      <a:pPr>
                        <a:lnSpc>
                          <a:spcPct val="107000"/>
                        </a:lnSpc>
                        <a:spcAft>
                          <a:spcPts val="0"/>
                        </a:spcAft>
                      </a:pPr>
                      <a:r>
                        <a:rPr lang="en-IN" sz="1500">
                          <a:effectLst/>
                        </a:rPr>
                        <a:t>(b) Max Pool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0.81759</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-0.01016</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72955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1442650"/>
                  </a:ext>
                </a:extLst>
              </a:tr>
              <a:tr h="417320">
                <a:tc>
                  <a:txBody>
                    <a:bodyPr/>
                    <a:lstStyle/>
                    <a:p>
                      <a:pPr>
                        <a:lnSpc>
                          <a:spcPct val="107000"/>
                        </a:lnSpc>
                        <a:spcAft>
                          <a:spcPts val="0"/>
                        </a:spcAft>
                      </a:pPr>
                      <a:r>
                        <a:rPr lang="en-IN" sz="1500">
                          <a:effectLst/>
                        </a:rPr>
                        <a:t>(b) Mean Pool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200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0.75097</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-0.07678</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a:effectLst/>
                        </a:rPr>
                        <a:t>250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500" dirty="0">
                          <a:effectLst/>
                        </a:rPr>
                        <a:t>72955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8212690"/>
                  </a:ext>
                </a:extLst>
              </a:tr>
            </a:tbl>
          </a:graphicData>
        </a:graphic>
      </p:graphicFrame>
    </p:spTree>
    <p:extLst>
      <p:ext uri="{BB962C8B-B14F-4D97-AF65-F5344CB8AC3E}">
        <p14:creationId xmlns:p14="http://schemas.microsoft.com/office/powerpoint/2010/main" val="121939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marL="0" indent="0">
              <a:buNone/>
            </a:pPr>
            <a:r>
              <a:rPr lang="en-IN" sz="2200" dirty="0"/>
              <a:t>The Aim of this project is to understand the following questions: </a:t>
            </a:r>
            <a:endParaRPr lang="en-IN" sz="2200" dirty="0" smtClean="0"/>
          </a:p>
          <a:p>
            <a:pPr marL="0" indent="0">
              <a:buNone/>
            </a:pPr>
            <a:r>
              <a:rPr lang="en-IN" sz="2200" dirty="0"/>
              <a:t>	</a:t>
            </a:r>
            <a:r>
              <a:rPr lang="en-IN" sz="2200" dirty="0" smtClean="0"/>
              <a:t>How </a:t>
            </a:r>
            <a:r>
              <a:rPr lang="en-IN" sz="2200" dirty="0"/>
              <a:t>can Convolution Neural Networks be applied for text </a:t>
            </a:r>
            <a:r>
              <a:rPr lang="en-IN" sz="2200" dirty="0" smtClean="0"/>
              <a:t>analysis ? </a:t>
            </a:r>
          </a:p>
          <a:p>
            <a:pPr marL="0" indent="0">
              <a:buNone/>
            </a:pPr>
            <a:r>
              <a:rPr lang="en-IN" sz="2200" dirty="0"/>
              <a:t>	</a:t>
            </a:r>
            <a:r>
              <a:rPr lang="en-IN" sz="2200" dirty="0" smtClean="0"/>
              <a:t>How </a:t>
            </a:r>
            <a:r>
              <a:rPr lang="en-IN" sz="2200" dirty="0"/>
              <a:t>is text processed into an input suitable for Neural </a:t>
            </a:r>
            <a:r>
              <a:rPr lang="en-IN" sz="2200" dirty="0" smtClean="0"/>
              <a:t>Networks</a:t>
            </a:r>
            <a:r>
              <a:rPr lang="en-IN" sz="2200" dirty="0"/>
              <a:t> </a:t>
            </a:r>
            <a:r>
              <a:rPr lang="en-IN" sz="2200" dirty="0" smtClean="0"/>
              <a:t>?</a:t>
            </a:r>
          </a:p>
          <a:p>
            <a:pPr marL="0" indent="0">
              <a:buNone/>
            </a:pPr>
            <a:r>
              <a:rPr lang="en-IN" sz="2200" dirty="0"/>
              <a:t>	</a:t>
            </a:r>
            <a:r>
              <a:rPr lang="en-IN" sz="2200" dirty="0" smtClean="0"/>
              <a:t>What </a:t>
            </a:r>
            <a:r>
              <a:rPr lang="en-IN" sz="2200" dirty="0"/>
              <a:t>type of basic network architecture we can start </a:t>
            </a:r>
            <a:r>
              <a:rPr lang="en-IN" sz="2200" dirty="0" smtClean="0"/>
              <a:t>with</a:t>
            </a:r>
            <a:r>
              <a:rPr lang="en-IN" sz="2200" dirty="0"/>
              <a:t> </a:t>
            </a:r>
            <a:r>
              <a:rPr lang="en-IN" sz="2200" dirty="0" smtClean="0"/>
              <a:t>?</a:t>
            </a:r>
          </a:p>
          <a:p>
            <a:pPr marL="0" indent="0">
              <a:buNone/>
            </a:pPr>
            <a:r>
              <a:rPr lang="en-IN" sz="2200" dirty="0"/>
              <a:t>	</a:t>
            </a:r>
            <a:r>
              <a:rPr lang="en-IN" sz="2200" dirty="0" smtClean="0"/>
              <a:t>What </a:t>
            </a:r>
            <a:r>
              <a:rPr lang="en-IN" sz="2200" dirty="0"/>
              <a:t>are the network changes for a better </a:t>
            </a:r>
            <a:r>
              <a:rPr lang="en-IN" sz="2200" dirty="0" smtClean="0"/>
              <a:t>result ? </a:t>
            </a:r>
          </a:p>
          <a:p>
            <a:pPr marL="0" indent="0">
              <a:buNone/>
            </a:pPr>
            <a:endParaRPr lang="en-IN" sz="2200" dirty="0" smtClean="0"/>
          </a:p>
          <a:p>
            <a:pPr marL="0" indent="0">
              <a:buNone/>
            </a:pPr>
            <a:r>
              <a:rPr lang="en-IN" sz="2200" dirty="0" smtClean="0"/>
              <a:t>For </a:t>
            </a:r>
            <a:r>
              <a:rPr lang="en-IN" sz="2200" dirty="0"/>
              <a:t>this I used sentence pairs and the expected result is a measure of similarity or a relatedness score between the given pair</a:t>
            </a:r>
            <a:r>
              <a:rPr lang="en-IN" sz="2200" dirty="0" smtClean="0"/>
              <a:t>.</a:t>
            </a:r>
            <a:endParaRPr lang="en-IN" sz="2200" dirty="0"/>
          </a:p>
        </p:txBody>
      </p:sp>
    </p:spTree>
    <p:extLst>
      <p:ext uri="{BB962C8B-B14F-4D97-AF65-F5344CB8AC3E}">
        <p14:creationId xmlns:p14="http://schemas.microsoft.com/office/powerpoint/2010/main" val="426729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SICK Dataset : </a:t>
            </a:r>
            <a:r>
              <a:rPr lang="en-IN" sz="3200" dirty="0"/>
              <a:t>Sentences Involving Compositional Knowledge</a:t>
            </a:r>
          </a:p>
        </p:txBody>
      </p:sp>
      <p:sp>
        <p:nvSpPr>
          <p:cNvPr id="3" name="Content Placeholder 2"/>
          <p:cNvSpPr>
            <a:spLocks noGrp="1"/>
          </p:cNvSpPr>
          <p:nvPr>
            <p:ph idx="1"/>
          </p:nvPr>
        </p:nvSpPr>
        <p:spPr/>
        <p:txBody>
          <a:bodyPr>
            <a:normAutofit fontScale="85000" lnSpcReduction="10000"/>
          </a:bodyPr>
          <a:lstStyle/>
          <a:p>
            <a:pPr marL="0" indent="0">
              <a:buNone/>
            </a:pPr>
            <a:r>
              <a:rPr lang="en-IN" sz="2000" dirty="0"/>
              <a:t>The dataset consists of sentence pair associated relatedness score between 1-5 which was formed via crowd scouring of 200,000 </a:t>
            </a:r>
            <a:r>
              <a:rPr lang="en-IN" sz="2000" dirty="0" smtClean="0"/>
              <a:t>judgements</a:t>
            </a:r>
          </a:p>
          <a:p>
            <a:pPr marL="0" indent="0">
              <a:buNone/>
            </a:pPr>
            <a:endParaRPr lang="en-IN" sz="2000" dirty="0"/>
          </a:p>
          <a:p>
            <a:pPr marL="0" indent="0">
              <a:buNone/>
            </a:pPr>
            <a:r>
              <a:rPr lang="en-IN" sz="2000" dirty="0"/>
              <a:t>The dataset has score distribution in the following ratios [1-2):[2-3):[3-4):[4-5] =&gt; 10:14:39:37 </a:t>
            </a:r>
            <a:endParaRPr lang="en-IN" sz="2000" dirty="0" smtClean="0"/>
          </a:p>
          <a:p>
            <a:pPr marL="0" indent="0">
              <a:buNone/>
            </a:pPr>
            <a:endParaRPr lang="en-IN" sz="2000" dirty="0"/>
          </a:p>
          <a:p>
            <a:pPr marL="0" indent="0">
              <a:buNone/>
            </a:pPr>
            <a:r>
              <a:rPr lang="en-IN" sz="2000" dirty="0"/>
              <a:t>The scores do not deal with negation [</a:t>
            </a:r>
            <a:r>
              <a:rPr lang="en-IN" sz="2000" dirty="0" err="1"/>
              <a:t>i.e</a:t>
            </a:r>
            <a:r>
              <a:rPr lang="en-IN" sz="2000" dirty="0"/>
              <a:t> a positive and negative sentence on the same topic are still related]</a:t>
            </a:r>
            <a:endParaRPr lang="en-US" sz="2000" dirty="0"/>
          </a:p>
          <a:p>
            <a:pPr marL="0" indent="0">
              <a:buNone/>
            </a:pPr>
            <a:endParaRPr lang="en-US" sz="2000" dirty="0"/>
          </a:p>
          <a:p>
            <a:pPr marL="0" indent="0">
              <a:buNone/>
            </a:pPr>
            <a:r>
              <a:rPr lang="en-US" sz="2000" dirty="0" smtClean="0"/>
              <a:t>Examples : </a:t>
            </a:r>
          </a:p>
          <a:p>
            <a:pPr marL="0" indent="0">
              <a:buNone/>
            </a:pPr>
            <a:r>
              <a:rPr lang="en-US" sz="2000" dirty="0" smtClean="0"/>
              <a:t>A lone biker is jumping in the air	 	A biker is jumping in the air, alone	5</a:t>
            </a:r>
          </a:p>
          <a:p>
            <a:pPr marL="0" indent="0">
              <a:buNone/>
            </a:pPr>
            <a:r>
              <a:rPr lang="en-US" sz="2000" dirty="0" smtClean="0"/>
              <a:t>There is no biker jumping in the air		A lone biker is jumping in the air	4.2</a:t>
            </a:r>
          </a:p>
          <a:p>
            <a:pPr marL="0" indent="0">
              <a:buNone/>
            </a:pPr>
            <a:r>
              <a:rPr lang="en-US" sz="2000" dirty="0" smtClean="0"/>
              <a:t>Two dogs are playing by a tree 			Two dogs are playing by a plant		4.6	</a:t>
            </a:r>
          </a:p>
          <a:p>
            <a:pPr marL="0" indent="0">
              <a:buNone/>
            </a:pPr>
            <a:r>
              <a:rPr lang="en-US" sz="2000" dirty="0" smtClean="0"/>
              <a:t>Two teams are competing in a baseball game	A player is running with the ball	3</a:t>
            </a:r>
          </a:p>
          <a:p>
            <a:pPr marL="0" indent="0">
              <a:buNone/>
            </a:pPr>
            <a:r>
              <a:rPr lang="en-US" sz="2000" dirty="0" smtClean="0"/>
              <a:t>The man's jumper is in the empty pool		A lone biker is jumping in the air	1.4</a:t>
            </a:r>
          </a:p>
          <a:p>
            <a:pPr marL="0" indent="0">
              <a:buNone/>
            </a:pPr>
            <a:endParaRPr lang="en-IN" sz="2000" dirty="0"/>
          </a:p>
        </p:txBody>
      </p:sp>
    </p:spTree>
    <p:extLst>
      <p:ext uri="{BB962C8B-B14F-4D97-AF65-F5344CB8AC3E}">
        <p14:creationId xmlns:p14="http://schemas.microsoft.com/office/powerpoint/2010/main" val="264748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r>
              <a:rPr lang="en-IN" sz="3200" dirty="0" smtClean="0"/>
              <a:t>Input Preparation: Global Vectors for Word Representations )</a:t>
            </a:r>
            <a:endParaRPr lang="en-IN" sz="3200" dirty="0"/>
          </a:p>
        </p:txBody>
      </p:sp>
      <p:sp>
        <p:nvSpPr>
          <p:cNvPr id="3" name="Content Placeholder 2"/>
          <p:cNvSpPr>
            <a:spLocks noGrp="1"/>
          </p:cNvSpPr>
          <p:nvPr>
            <p:ph idx="1"/>
          </p:nvPr>
        </p:nvSpPr>
        <p:spPr>
          <a:xfrm>
            <a:off x="838200" y="1197736"/>
            <a:ext cx="10515600" cy="5331853"/>
          </a:xfrm>
        </p:spPr>
        <p:txBody>
          <a:bodyPr>
            <a:normAutofit fontScale="92500" lnSpcReduction="10000"/>
          </a:bodyPr>
          <a:lstStyle/>
          <a:p>
            <a:r>
              <a:rPr lang="en-IN" sz="2000" dirty="0" err="1"/>
              <a:t>GloVe</a:t>
            </a:r>
            <a:r>
              <a:rPr lang="en-IN" sz="2000" dirty="0"/>
              <a:t> is an unsupervised learning algorithm for obtaining vector representations for </a:t>
            </a:r>
            <a:r>
              <a:rPr lang="en-IN" sz="2000" dirty="0" smtClean="0"/>
              <a:t>words</a:t>
            </a:r>
          </a:p>
          <a:p>
            <a:r>
              <a:rPr lang="en-IN" sz="2000" dirty="0" smtClean="0"/>
              <a:t>A </a:t>
            </a:r>
            <a:r>
              <a:rPr lang="en-IN" sz="2000" dirty="0"/>
              <a:t>co-occurrence matrix is constructed using a weighted window of size 10 </a:t>
            </a:r>
            <a:r>
              <a:rPr lang="en-IN" sz="2000" dirty="0" smtClean="0"/>
              <a:t>[</a:t>
            </a:r>
            <a:r>
              <a:rPr lang="en-IN" sz="2000" dirty="0" err="1"/>
              <a:t>i.e</a:t>
            </a:r>
            <a:r>
              <a:rPr lang="en-IN" sz="2000" dirty="0"/>
              <a:t> word pairs that are d words apart contribute 1/d to the total count</a:t>
            </a:r>
            <a:r>
              <a:rPr lang="en-IN" sz="2000" dirty="0" smtClean="0"/>
              <a:t>]. Each element is </a:t>
            </a:r>
            <a:r>
              <a:rPr lang="en-IN" sz="2000" dirty="0" err="1" smtClean="0"/>
              <a:t>X</a:t>
            </a:r>
            <a:r>
              <a:rPr lang="en-IN" sz="2000" baseline="-25000" dirty="0" err="1" smtClean="0"/>
              <a:t>ik</a:t>
            </a:r>
            <a:r>
              <a:rPr lang="en-IN" sz="2000" baseline="-25000" dirty="0" smtClean="0"/>
              <a:t>  </a:t>
            </a:r>
            <a:endParaRPr lang="en-IN" sz="2000" dirty="0" smtClean="0"/>
          </a:p>
          <a:p>
            <a:r>
              <a:rPr lang="en-IN" sz="2000" dirty="0"/>
              <a:t>The </a:t>
            </a:r>
            <a:r>
              <a:rPr lang="en-IN" sz="2000" dirty="0" smtClean="0"/>
              <a:t>word </a:t>
            </a:r>
            <a:r>
              <a:rPr lang="en-IN" sz="2000" dirty="0"/>
              <a:t>vectors represent information about how every pair of words </a:t>
            </a:r>
            <a:r>
              <a:rPr lang="en-IN" sz="2000" dirty="0" err="1"/>
              <a:t>i</a:t>
            </a:r>
            <a:r>
              <a:rPr lang="en-IN" sz="2000" dirty="0"/>
              <a:t> and k occur,  </a:t>
            </a:r>
          </a:p>
          <a:p>
            <a:pPr marL="0" indent="0">
              <a:buNone/>
            </a:pPr>
            <a:r>
              <a:rPr lang="en-IN" sz="2000" dirty="0" smtClean="0"/>
              <a:t>				</a:t>
            </a:r>
            <a:r>
              <a:rPr lang="en-IN" sz="2000" dirty="0" err="1" smtClean="0"/>
              <a:t>w</a:t>
            </a:r>
            <a:r>
              <a:rPr lang="en-IN" sz="2000" baseline="-25000" dirty="0" err="1" smtClean="0"/>
              <a:t>i</a:t>
            </a:r>
            <a:r>
              <a:rPr lang="en-IN" sz="2000" baseline="30000" dirty="0" err="1" smtClean="0"/>
              <a:t>T</a:t>
            </a:r>
            <a:r>
              <a:rPr lang="en-IN" sz="2000" dirty="0" err="1" smtClean="0"/>
              <a:t>w</a:t>
            </a:r>
            <a:r>
              <a:rPr lang="en-IN" sz="2000" baseline="-25000" dirty="0" err="1" smtClean="0"/>
              <a:t>k</a:t>
            </a:r>
            <a:r>
              <a:rPr lang="en-IN" sz="2000" baseline="-25000" dirty="0" smtClean="0"/>
              <a:t> </a:t>
            </a:r>
            <a:r>
              <a:rPr lang="en-IN" sz="2000" dirty="0"/>
              <a:t>+ b</a:t>
            </a:r>
            <a:r>
              <a:rPr lang="en-IN" sz="2000" baseline="-25000" dirty="0"/>
              <a:t>i</a:t>
            </a:r>
            <a:r>
              <a:rPr lang="en-IN" sz="2000" dirty="0"/>
              <a:t> + </a:t>
            </a:r>
            <a:r>
              <a:rPr lang="en-IN" sz="2000" dirty="0" err="1"/>
              <a:t>b</a:t>
            </a:r>
            <a:r>
              <a:rPr lang="en-IN" sz="2000" baseline="-25000" dirty="0" err="1"/>
              <a:t>k</a:t>
            </a:r>
            <a:r>
              <a:rPr lang="en-IN" sz="2000" baseline="-25000" dirty="0"/>
              <a:t> </a:t>
            </a:r>
            <a:r>
              <a:rPr lang="en-IN" sz="2000" dirty="0"/>
              <a:t>= log (</a:t>
            </a:r>
            <a:r>
              <a:rPr lang="en-IN" sz="2000" dirty="0" err="1"/>
              <a:t>X</a:t>
            </a:r>
            <a:r>
              <a:rPr lang="en-IN" sz="2000" baseline="-25000" dirty="0" err="1"/>
              <a:t>ik</a:t>
            </a:r>
            <a:r>
              <a:rPr lang="en-IN" sz="2000" dirty="0"/>
              <a:t>) </a:t>
            </a:r>
            <a:endParaRPr lang="en-IN" sz="2000" dirty="0" smtClean="0"/>
          </a:p>
          <a:p>
            <a:r>
              <a:rPr lang="en-IN" sz="2000" dirty="0" smtClean="0"/>
              <a:t>There is a </a:t>
            </a:r>
            <a:r>
              <a:rPr lang="en-IN" sz="2000" dirty="0"/>
              <a:t>weighting function to ensure that rare or very frequent co-occurrences are not under or over </a:t>
            </a:r>
            <a:r>
              <a:rPr lang="en-IN" sz="2000" dirty="0" smtClean="0"/>
              <a:t>weighted</a:t>
            </a:r>
          </a:p>
          <a:p>
            <a:r>
              <a:rPr lang="en-IN" sz="2000" dirty="0" smtClean="0"/>
              <a:t>The length of word vector [b</a:t>
            </a:r>
            <a:r>
              <a:rPr lang="en-IN" sz="2000" baseline="-25000" dirty="0" smtClean="0"/>
              <a:t>i</a:t>
            </a:r>
            <a:r>
              <a:rPr lang="en-IN" sz="2000" dirty="0" smtClean="0"/>
              <a:t> </a:t>
            </a:r>
            <a:r>
              <a:rPr lang="en-IN" sz="2000" dirty="0" err="1" smtClean="0"/>
              <a:t>w</a:t>
            </a:r>
            <a:r>
              <a:rPr lang="en-IN" sz="2000" baseline="-25000" dirty="0" err="1" smtClean="0"/>
              <a:t>i</a:t>
            </a:r>
            <a:r>
              <a:rPr lang="en-IN" sz="2000" dirty="0" smtClean="0"/>
              <a:t>] is configurable and is called the embedding dimension</a:t>
            </a:r>
          </a:p>
          <a:p>
            <a:r>
              <a:rPr lang="en-IN" sz="2000" dirty="0" smtClean="0"/>
              <a:t>Other algorithm alternatives for word vectors are word2vec, </a:t>
            </a:r>
            <a:r>
              <a:rPr lang="en-IN" sz="2000" dirty="0" err="1" smtClean="0"/>
              <a:t>senna</a:t>
            </a:r>
            <a:endParaRPr lang="en-IN" sz="2000" dirty="0" smtClean="0"/>
          </a:p>
          <a:p>
            <a:r>
              <a:rPr lang="en-IN" sz="2000" dirty="0"/>
              <a:t>In this project we use pre-trained vector obtained by training </a:t>
            </a:r>
            <a:r>
              <a:rPr lang="en-IN" sz="2000" dirty="0" err="1"/>
              <a:t>GloVe</a:t>
            </a:r>
            <a:r>
              <a:rPr lang="en-IN" sz="2000" dirty="0"/>
              <a:t> on the Wikipedia 2014+Gigaword5 dataset with 50, </a:t>
            </a:r>
            <a:r>
              <a:rPr lang="en-IN" sz="2000" dirty="0" smtClean="0"/>
              <a:t>200, 300 dimensions. The </a:t>
            </a:r>
            <a:r>
              <a:rPr lang="en-IN" sz="2000" dirty="0"/>
              <a:t>dataset has 6 billion word </a:t>
            </a:r>
            <a:r>
              <a:rPr lang="en-IN" sz="2000" dirty="0" smtClean="0"/>
              <a:t>tokens</a:t>
            </a:r>
          </a:p>
          <a:p>
            <a:r>
              <a:rPr lang="en-IN" sz="2000" dirty="0" smtClean="0"/>
              <a:t>Building each word in the sentence from the word embedding’s, yields a matrix </a:t>
            </a:r>
            <a:r>
              <a:rPr lang="en-IN" sz="2000" dirty="0" err="1" smtClean="0"/>
              <a:t>x</a:t>
            </a:r>
            <a:r>
              <a:rPr lang="en-IN" sz="2000" baseline="-25000" dirty="0" err="1" smtClean="0"/>
              <a:t>nd</a:t>
            </a:r>
            <a:r>
              <a:rPr lang="en-IN" sz="2000" dirty="0" smtClean="0"/>
              <a:t> ,n is the sentence length, d is the embedded dimensions.</a:t>
            </a:r>
          </a:p>
          <a:p>
            <a:r>
              <a:rPr lang="en-IN" sz="2000" dirty="0" smtClean="0"/>
              <a:t>If a word embedding does not exist in the pre-trained vector vocabulary, use the embedding of an unknown token &lt;</a:t>
            </a:r>
            <a:r>
              <a:rPr lang="en-IN" sz="2000" dirty="0" err="1" smtClean="0"/>
              <a:t>unk</a:t>
            </a:r>
            <a:r>
              <a:rPr lang="en-IN" sz="2000" dirty="0" smtClean="0"/>
              <a:t>&gt;, which is initialized to a uniform distribution (-0.05, 0.05)</a:t>
            </a:r>
          </a:p>
          <a:p>
            <a:r>
              <a:rPr lang="en-IN" sz="2000" dirty="0" smtClean="0"/>
              <a:t>The minimum sentence length is associated with the max convolution window size we experiment with</a:t>
            </a:r>
          </a:p>
          <a:p>
            <a:endParaRPr lang="en-IN" sz="1700" dirty="0"/>
          </a:p>
        </p:txBody>
      </p:sp>
    </p:spTree>
    <p:extLst>
      <p:ext uri="{BB962C8B-B14F-4D97-AF65-F5344CB8AC3E}">
        <p14:creationId xmlns:p14="http://schemas.microsoft.com/office/powerpoint/2010/main" val="182755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Network Architecture</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1070"/>
                <a:ext cx="10515600" cy="4695893"/>
              </a:xfrm>
            </p:spPr>
            <p:txBody>
              <a:bodyPr>
                <a:normAutofit/>
              </a:bodyPr>
              <a:lstStyle/>
              <a:p>
                <a:r>
                  <a:rPr lang="en-IN" sz="2000" dirty="0" smtClean="0"/>
                  <a:t>Each sentence is then processed through a CNN, taking from the n-gram of NLP, the convolution window size [1, 2, 3 ] across all dimensions d. </a:t>
                </a:r>
              </a:p>
              <a:p>
                <a:pPr marL="914400" lvl="1" indent="-457200">
                  <a:buFont typeface="+mj-lt"/>
                  <a:buAutoNum type="alphaLcPeriod"/>
                </a:pPr>
                <a:r>
                  <a:rPr lang="en-IN" sz="2000" dirty="0" smtClean="0"/>
                  <a:t>the convolution is applied and the d-dimensions are condensed to 1.   </a:t>
                </a:r>
              </a:p>
              <a:p>
                <a:pPr marL="914400" lvl="1" indent="-457200">
                  <a:buFont typeface="+mj-lt"/>
                  <a:buAutoNum type="alphaLcPeriod"/>
                </a:pPr>
                <a:r>
                  <a:rPr lang="en-IN" sz="2000" dirty="0" smtClean="0"/>
                  <a:t>the convolution is applied and compacted to d-dimensions/f  where [f=1,2,4,8]</a:t>
                </a:r>
              </a:p>
              <a:p>
                <a:r>
                  <a:rPr lang="en-IN" sz="2000" dirty="0"/>
                  <a:t>Pooling Layers of Max and Mean are used (1xn), which </a:t>
                </a:r>
                <a:r>
                  <a:rPr lang="en-IN" sz="2000" dirty="0" smtClean="0"/>
                  <a:t>operate </a:t>
                </a:r>
                <a:r>
                  <a:rPr lang="en-IN" sz="2000" dirty="0"/>
                  <a:t>per dimension, across the length of the </a:t>
                </a:r>
                <a:r>
                  <a:rPr lang="en-IN" sz="2000" dirty="0" smtClean="0"/>
                  <a:t>sentence</a:t>
                </a:r>
                <a:endParaRPr lang="en-IN" sz="2000" dirty="0"/>
              </a:p>
              <a:p>
                <a:r>
                  <a:rPr lang="en-IN" sz="2000" dirty="0" smtClean="0"/>
                  <a:t>After the CNN, per dimension measures </a:t>
                </a:r>
                <a:r>
                  <a:rPr lang="en-IN" sz="2000" dirty="0"/>
                  <a:t>of difference between the two sentences: Euclidean and Cosine Distance and the absolute element wise </a:t>
                </a:r>
                <a:r>
                  <a:rPr lang="en-IN" sz="2000" dirty="0" smtClean="0"/>
                  <a:t>difference</a:t>
                </a:r>
              </a:p>
              <a:p>
                <a:r>
                  <a:rPr lang="en-IN" sz="2000" dirty="0" smtClean="0"/>
                  <a:t>Feed forward network, operating on the distance measures output from the CNN </a:t>
                </a:r>
              </a:p>
              <a:p>
                <a:r>
                  <a:rPr lang="en-IN" sz="2000" dirty="0" smtClean="0"/>
                  <a:t>A </a:t>
                </a:r>
                <a:r>
                  <a:rPr lang="en-IN" sz="2000" dirty="0" err="1" smtClean="0"/>
                  <a:t>softmax</a:t>
                </a:r>
                <a:r>
                  <a:rPr lang="en-IN" sz="2000" dirty="0" smtClean="0"/>
                  <a:t> </a:t>
                </a:r>
                <a:r>
                  <a:rPr lang="en-IN" sz="2000" dirty="0"/>
                  <a:t>layer with 5 output neurons (</a:t>
                </a:r>
                <a:r>
                  <a:rPr lang="en-IN" sz="2000" dirty="0" err="1"/>
                  <a:t>i.e</a:t>
                </a:r>
                <a:r>
                  <a:rPr lang="en-IN" sz="2000" dirty="0"/>
                  <a:t> 5 classes), each output being a probability of belonging to that absolute measure of similarity (</a:t>
                </a:r>
                <a:r>
                  <a:rPr lang="en-IN" sz="2000" dirty="0" err="1"/>
                  <a:t>i.e</a:t>
                </a:r>
                <a:r>
                  <a:rPr lang="en-IN" sz="2000" dirty="0"/>
                  <a:t> 1 or 2 or 3 or 4 or 5). The measure of similarity being given by </a:t>
                </a:r>
                <a14:m>
                  <m:oMath xmlns:m="http://schemas.openxmlformats.org/officeDocument/2006/math">
                    <m:nary>
                      <m:naryPr>
                        <m:chr m:val="∑"/>
                        <m:limLoc m:val="subSup"/>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5</m:t>
                        </m:r>
                      </m:sup>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𝑖</m:t>
                            </m:r>
                          </m:e>
                        </m:d>
                        <m:r>
                          <a:rPr lang="en-IN" sz="2000" i="1">
                            <a:latin typeface="Cambria Math" panose="02040503050406030204" pitchFamily="18" charset="0"/>
                          </a:rPr>
                          <m:t>∗</m:t>
                        </m:r>
                        <m:r>
                          <a:rPr lang="en-IN" sz="2000" i="1">
                            <a:latin typeface="Cambria Math" panose="02040503050406030204" pitchFamily="18" charset="0"/>
                          </a:rPr>
                          <m:t>𝑖</m:t>
                        </m:r>
                      </m:e>
                    </m:nary>
                  </m:oMath>
                </a14:m>
                <a:r>
                  <a:rPr lang="en-IN" sz="2000" dirty="0"/>
                  <a:t>, where </a:t>
                </a:r>
                <a14:m>
                  <m:oMath xmlns:m="http://schemas.openxmlformats.org/officeDocument/2006/math">
                    <m:nary>
                      <m:naryPr>
                        <m:chr m:val="∑"/>
                        <m:limLoc m:val="subSup"/>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5</m:t>
                        </m:r>
                      </m:sup>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𝑖</m:t>
                            </m:r>
                          </m:e>
                        </m:d>
                        <m:r>
                          <a:rPr lang="en-IN" sz="2000" i="1">
                            <a:latin typeface="Cambria Math" panose="02040503050406030204" pitchFamily="18" charset="0"/>
                          </a:rPr>
                          <m:t>=1</m:t>
                        </m:r>
                      </m:e>
                    </m:nary>
                  </m:oMath>
                </a14:m>
                <a:endParaRPr lang="en-I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1070"/>
                <a:ext cx="10515600" cy="4695893"/>
              </a:xfrm>
              <a:blipFill>
                <a:blip r:embed="rId2"/>
                <a:stretch>
                  <a:fillRect l="-522" t="-1429" r="-928" b="-1818"/>
                </a:stretch>
              </a:blipFill>
            </p:spPr>
            <p:txBody>
              <a:bodyPr/>
              <a:lstStyle/>
              <a:p>
                <a:r>
                  <a:rPr lang="en-IN">
                    <a:noFill/>
                  </a:rPr>
                  <a:t> </a:t>
                </a:r>
              </a:p>
            </p:txBody>
          </p:sp>
        </mc:Fallback>
      </mc:AlternateContent>
    </p:spTree>
    <p:extLst>
      <p:ext uri="{BB962C8B-B14F-4D97-AF65-F5344CB8AC3E}">
        <p14:creationId xmlns:p14="http://schemas.microsoft.com/office/powerpoint/2010/main" val="190435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Network </a:t>
            </a:r>
            <a:r>
              <a:rPr lang="en-IN" sz="3200" dirty="0" smtClean="0"/>
              <a:t>Architecture .. Contd..</a:t>
            </a:r>
            <a:endParaRPr lang="en-IN" sz="3200" dirty="0"/>
          </a:p>
        </p:txBody>
      </p:sp>
      <p:pic>
        <p:nvPicPr>
          <p:cNvPr id="4" name="Picture 3"/>
          <p:cNvPicPr/>
          <p:nvPr/>
        </p:nvPicPr>
        <p:blipFill rotWithShape="1">
          <a:blip r:embed="rId2"/>
          <a:srcRect l="8481" t="26968" r="5303" b="22976"/>
          <a:stretch/>
        </p:blipFill>
        <p:spPr bwMode="auto">
          <a:xfrm>
            <a:off x="386366" y="1690688"/>
            <a:ext cx="11436440" cy="41048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202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Network Architecture ..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1900" dirty="0" smtClean="0"/>
                  <a:t>Since </a:t>
                </a:r>
                <a:r>
                  <a:rPr lang="en-IN" sz="1900" dirty="0"/>
                  <a:t>the output </a:t>
                </a:r>
                <a:r>
                  <a:rPr lang="en-IN" sz="1900" dirty="0" err="1" smtClean="0"/>
                  <a:t>softmax</a:t>
                </a:r>
                <a:r>
                  <a:rPr lang="en-IN" sz="1900" dirty="0" smtClean="0"/>
                  <a:t> </a:t>
                </a:r>
                <a:r>
                  <a:rPr lang="en-IN" sz="1900" dirty="0"/>
                  <a:t>layer </a:t>
                </a:r>
                <a:r>
                  <a:rPr lang="en-IN" sz="1900" dirty="0" smtClean="0"/>
                  <a:t>is </a:t>
                </a:r>
                <a:r>
                  <a:rPr lang="en-IN" sz="1900" dirty="0"/>
                  <a:t>a probability distribution , a loss function of </a:t>
                </a:r>
                <a:r>
                  <a:rPr lang="en-IN" sz="1900" dirty="0" err="1"/>
                  <a:t>Kullback</a:t>
                </a:r>
                <a:r>
                  <a:rPr lang="en-IN" sz="1900" dirty="0"/>
                  <a:t> </a:t>
                </a:r>
                <a:r>
                  <a:rPr lang="en-IN" sz="1900" dirty="0" err="1"/>
                  <a:t>Leibler</a:t>
                </a:r>
                <a:r>
                  <a:rPr lang="en-IN" sz="1900" dirty="0"/>
                  <a:t> Divergence was chosen. The KL divergence is a non-symmetric measure of the difference between two probability distributions p(x) and q(x). </a:t>
                </a:r>
                <a14:m>
                  <m:oMath xmlns:m="http://schemas.openxmlformats.org/officeDocument/2006/math">
                    <m:r>
                      <a:rPr lang="en-IN" sz="1900" b="0" i="0" smtClean="0">
                        <a:latin typeface="Cambria Math" panose="02040503050406030204" pitchFamily="18" charset="0"/>
                      </a:rPr>
                      <m:t> </m:t>
                    </m:r>
                    <m:r>
                      <a:rPr lang="en-IN" sz="1900" i="1">
                        <a:latin typeface="Cambria Math" panose="02040503050406030204" pitchFamily="18" charset="0"/>
                      </a:rPr>
                      <m:t>𝐿𝑜𝑠𝑠</m:t>
                    </m:r>
                    <m:r>
                      <a:rPr lang="en-IN" sz="1900" i="1">
                        <a:latin typeface="Cambria Math" panose="02040503050406030204" pitchFamily="18" charset="0"/>
                      </a:rPr>
                      <m:t>= </m:t>
                    </m:r>
                    <m:f>
                      <m:fPr>
                        <m:ctrlPr>
                          <a:rPr lang="en-IN" sz="1900" i="1">
                            <a:latin typeface="Cambria Math" panose="02040503050406030204" pitchFamily="18" charset="0"/>
                          </a:rPr>
                        </m:ctrlPr>
                      </m:fPr>
                      <m:num>
                        <m:r>
                          <a:rPr lang="en-IN" sz="1900" i="1">
                            <a:latin typeface="Cambria Math" panose="02040503050406030204" pitchFamily="18" charset="0"/>
                          </a:rPr>
                          <m:t>1</m:t>
                        </m:r>
                      </m:num>
                      <m:den>
                        <m:r>
                          <a:rPr lang="en-IN" sz="1900" i="1">
                            <a:latin typeface="Cambria Math" panose="02040503050406030204" pitchFamily="18" charset="0"/>
                          </a:rPr>
                          <m:t>𝑁</m:t>
                        </m:r>
                      </m:den>
                    </m:f>
                    <m:r>
                      <a:rPr lang="en-IN" sz="1900" i="1">
                        <a:latin typeface="Cambria Math" panose="02040503050406030204" pitchFamily="18" charset="0"/>
                      </a:rPr>
                      <m:t> </m:t>
                    </m:r>
                    <m:nary>
                      <m:naryPr>
                        <m:chr m:val="∑"/>
                        <m:limLoc m:val="undOvr"/>
                        <m:supHide m:val="on"/>
                        <m:ctrlPr>
                          <a:rPr lang="en-IN" sz="1900" i="1">
                            <a:latin typeface="Cambria Math" panose="02040503050406030204" pitchFamily="18" charset="0"/>
                          </a:rPr>
                        </m:ctrlPr>
                      </m:naryPr>
                      <m:sub>
                        <m:r>
                          <a:rPr lang="en-IN" sz="1900" i="1">
                            <a:latin typeface="Cambria Math" panose="02040503050406030204" pitchFamily="18" charset="0"/>
                          </a:rPr>
                          <m:t>𝑖</m:t>
                        </m:r>
                      </m:sub>
                      <m:sup/>
                      <m:e>
                        <m:r>
                          <a:rPr lang="en-IN" sz="1900" i="1">
                            <a:latin typeface="Cambria Math" panose="02040503050406030204" pitchFamily="18" charset="0"/>
                          </a:rPr>
                          <m:t>𝑃</m:t>
                        </m:r>
                        <m:r>
                          <a:rPr lang="en-IN" sz="1900" i="1">
                            <a:latin typeface="Cambria Math" panose="02040503050406030204" pitchFamily="18" charset="0"/>
                          </a:rPr>
                          <m:t>_</m:t>
                        </m:r>
                        <m:r>
                          <a:rPr lang="en-IN" sz="1900" i="1">
                            <a:latin typeface="Cambria Math" panose="02040503050406030204" pitchFamily="18" charset="0"/>
                          </a:rPr>
                          <m:t>𝑇𝑎𝑟𝑔𝑒𝑡</m:t>
                        </m:r>
                        <m:d>
                          <m:dPr>
                            <m:ctrlPr>
                              <a:rPr lang="en-IN" sz="1900" i="1">
                                <a:latin typeface="Cambria Math" panose="02040503050406030204" pitchFamily="18" charset="0"/>
                              </a:rPr>
                            </m:ctrlPr>
                          </m:dPr>
                          <m:e>
                            <m:r>
                              <a:rPr lang="en-IN" sz="1900" i="1">
                                <a:latin typeface="Cambria Math" panose="02040503050406030204" pitchFamily="18" charset="0"/>
                              </a:rPr>
                              <m:t>𝑖</m:t>
                            </m:r>
                          </m:e>
                        </m:d>
                        <m:r>
                          <a:rPr lang="en-IN" sz="1900">
                            <a:latin typeface="Cambria Math" panose="02040503050406030204" pitchFamily="18" charset="0"/>
                          </a:rPr>
                          <m:t> </m:t>
                        </m:r>
                        <m:r>
                          <a:rPr lang="en-IN" sz="1900" i="1">
                            <a:latin typeface="Cambria Math" panose="02040503050406030204" pitchFamily="18" charset="0"/>
                          </a:rPr>
                          <m:t>∗</m:t>
                        </m:r>
                        <m:r>
                          <a:rPr lang="en-IN" sz="1900">
                            <a:latin typeface="Cambria Math" panose="02040503050406030204" pitchFamily="18" charset="0"/>
                          </a:rPr>
                          <m:t> </m:t>
                        </m:r>
                        <m:func>
                          <m:funcPr>
                            <m:ctrlPr>
                              <a:rPr lang="en-IN" sz="1900" i="1">
                                <a:latin typeface="Cambria Math" panose="02040503050406030204" pitchFamily="18" charset="0"/>
                              </a:rPr>
                            </m:ctrlPr>
                          </m:funcPr>
                          <m:fName>
                            <m:r>
                              <m:rPr>
                                <m:sty m:val="p"/>
                              </m:rPr>
                              <a:rPr lang="en-IN" sz="1900">
                                <a:latin typeface="Cambria Math" panose="02040503050406030204" pitchFamily="18" charset="0"/>
                              </a:rPr>
                              <m:t>ln</m:t>
                            </m:r>
                          </m:fName>
                          <m:e>
                            <m:d>
                              <m:dPr>
                                <m:ctrlPr>
                                  <a:rPr lang="en-IN" sz="1900" i="1">
                                    <a:latin typeface="Cambria Math" panose="02040503050406030204" pitchFamily="18" charset="0"/>
                                  </a:rPr>
                                </m:ctrlPr>
                              </m:dPr>
                              <m:e>
                                <m:f>
                                  <m:fPr>
                                    <m:ctrlPr>
                                      <a:rPr lang="en-IN" sz="1900" i="1">
                                        <a:latin typeface="Cambria Math" panose="02040503050406030204" pitchFamily="18" charset="0"/>
                                      </a:rPr>
                                    </m:ctrlPr>
                                  </m:fPr>
                                  <m:num>
                                    <m:r>
                                      <a:rPr lang="en-IN" sz="1900" i="1">
                                        <a:latin typeface="Cambria Math" panose="02040503050406030204" pitchFamily="18" charset="0"/>
                                      </a:rPr>
                                      <m:t>𝑃</m:t>
                                    </m:r>
                                    <m:r>
                                      <a:rPr lang="en-IN" sz="1900" i="1">
                                        <a:latin typeface="Cambria Math" panose="02040503050406030204" pitchFamily="18" charset="0"/>
                                      </a:rPr>
                                      <m:t>_</m:t>
                                    </m:r>
                                    <m:r>
                                      <a:rPr lang="en-IN" sz="1900" i="1">
                                        <a:latin typeface="Cambria Math" panose="02040503050406030204" pitchFamily="18" charset="0"/>
                                      </a:rPr>
                                      <m:t>𝑇𝑎𝑟𝑔𝑒𝑡</m:t>
                                    </m:r>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num>
                                  <m:den>
                                    <m:r>
                                      <a:rPr lang="en-IN" sz="1900" i="1">
                                        <a:latin typeface="Cambria Math" panose="02040503050406030204" pitchFamily="18" charset="0"/>
                                      </a:rPr>
                                      <m:t>𝑃</m:t>
                                    </m:r>
                                    <m:r>
                                      <a:rPr lang="en-IN" sz="1900" i="1">
                                        <a:latin typeface="Cambria Math" panose="02040503050406030204" pitchFamily="18" charset="0"/>
                                      </a:rPr>
                                      <m:t>_</m:t>
                                    </m:r>
                                    <m:r>
                                      <a:rPr lang="en-IN" sz="1900" i="1">
                                        <a:latin typeface="Cambria Math" panose="02040503050406030204" pitchFamily="18" charset="0"/>
                                      </a:rPr>
                                      <m:t>𝑃𝑟𝑒𝑑𝑖𝑐𝑡𝑒𝑑</m:t>
                                    </m:r>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den>
                                </m:f>
                              </m:e>
                            </m:d>
                          </m:e>
                        </m:func>
                      </m:e>
                    </m:nary>
                  </m:oMath>
                </a14:m>
                <a:endParaRPr lang="en-IN" sz="1900" dirty="0" smtClean="0"/>
              </a:p>
              <a:p>
                <a:r>
                  <a:rPr lang="en-IN" sz="1900" dirty="0" smtClean="0"/>
                  <a:t>Network learning via Back Propagation, gradient decent.</a:t>
                </a:r>
              </a:p>
              <a:p>
                <a:r>
                  <a:rPr lang="en-IN" sz="1900" dirty="0"/>
                  <a:t>L2 Regularization term, 0.5*λ|w|</a:t>
                </a:r>
                <a:r>
                  <a:rPr lang="en-IN" sz="1900" baseline="30000" dirty="0"/>
                  <a:t>2</a:t>
                </a:r>
                <a:r>
                  <a:rPr lang="en-IN" sz="1900" dirty="0"/>
                  <a:t>.  This regularization has the intuitive interpretation of heavily penalizing peaky weight vectors and preferring diffuse weight vectors. </a:t>
                </a:r>
                <a:r>
                  <a:rPr lang="en-IN" sz="1900" dirty="0" smtClean="0"/>
                  <a:t>Property </a:t>
                </a:r>
                <a:r>
                  <a:rPr lang="en-IN" sz="1900" dirty="0"/>
                  <a:t>of encouraging the network to use all of its inputs a little rather that some of its inputs a lot</a:t>
                </a:r>
                <a:r>
                  <a:rPr lang="en-IN" sz="1900" dirty="0" smtClean="0"/>
                  <a:t>. </a:t>
                </a:r>
              </a:p>
              <a:p>
                <a:r>
                  <a:rPr lang="en-IN" sz="1900" dirty="0"/>
                  <a:t>Pearson Correlation is calculated as a measure of linear correlation between predicted and target values to evaluate </a:t>
                </a:r>
                <a:r>
                  <a:rPr lang="en-IN" sz="1900" dirty="0" smtClean="0"/>
                  <a:t>the network. </a:t>
                </a:r>
                <a:endParaRPr lang="en-IN" sz="1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64" t="-1401" r="-232"/>
                </a:stretch>
              </a:blipFill>
            </p:spPr>
            <p:txBody>
              <a:bodyPr/>
              <a:lstStyle/>
              <a:p>
                <a:r>
                  <a:rPr lang="en-IN">
                    <a:noFill/>
                  </a:rPr>
                  <a:t> </a:t>
                </a:r>
              </a:p>
            </p:txBody>
          </p:sp>
        </mc:Fallback>
      </mc:AlternateContent>
      <p:pic>
        <p:nvPicPr>
          <p:cNvPr id="5" name="Picture 4"/>
          <p:cNvPicPr>
            <a:picLocks noChangeAspect="1"/>
          </p:cNvPicPr>
          <p:nvPr/>
        </p:nvPicPr>
        <p:blipFill rotWithShape="1">
          <a:blip r:embed="rId3"/>
          <a:srcRect l="6390" t="8103" b="13176"/>
          <a:stretch/>
        </p:blipFill>
        <p:spPr>
          <a:xfrm>
            <a:off x="3090929" y="4807633"/>
            <a:ext cx="3863663" cy="923465"/>
          </a:xfrm>
          <a:prstGeom prst="rect">
            <a:avLst/>
          </a:prstGeom>
        </p:spPr>
      </p:pic>
    </p:spTree>
    <p:extLst>
      <p:ext uri="{BB962C8B-B14F-4D97-AF65-F5344CB8AC3E}">
        <p14:creationId xmlns:p14="http://schemas.microsoft.com/office/powerpoint/2010/main" val="147244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Network Output while learning..</a:t>
            </a:r>
            <a:endParaRPr lang="en-IN" sz="3200" dirty="0"/>
          </a:p>
        </p:txBody>
      </p:sp>
      <p:pic>
        <p:nvPicPr>
          <p:cNvPr id="5" name="Picture 4"/>
          <p:cNvPicPr>
            <a:picLocks noChangeAspect="1"/>
          </p:cNvPicPr>
          <p:nvPr/>
        </p:nvPicPr>
        <p:blipFill>
          <a:blip r:embed="rId2"/>
          <a:stretch>
            <a:fillRect/>
          </a:stretch>
        </p:blipFill>
        <p:spPr>
          <a:xfrm>
            <a:off x="6761409" y="1974022"/>
            <a:ext cx="4237148" cy="3399045"/>
          </a:xfrm>
          <a:prstGeom prst="rect">
            <a:avLst/>
          </a:prstGeom>
        </p:spPr>
      </p:pic>
      <p:pic>
        <p:nvPicPr>
          <p:cNvPr id="7" name="Picture 6"/>
          <p:cNvPicPr>
            <a:picLocks noChangeAspect="1"/>
          </p:cNvPicPr>
          <p:nvPr/>
        </p:nvPicPr>
        <p:blipFill>
          <a:blip r:embed="rId3"/>
          <a:stretch>
            <a:fillRect/>
          </a:stretch>
        </p:blipFill>
        <p:spPr>
          <a:xfrm>
            <a:off x="1429555" y="1966816"/>
            <a:ext cx="4443211" cy="3332409"/>
          </a:xfrm>
          <a:prstGeom prst="rect">
            <a:avLst/>
          </a:prstGeom>
        </p:spPr>
      </p:pic>
    </p:spTree>
    <p:extLst>
      <p:ext uri="{BB962C8B-B14F-4D97-AF65-F5344CB8AC3E}">
        <p14:creationId xmlns:p14="http://schemas.microsoft.com/office/powerpoint/2010/main" val="86529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Evaluation of the Network</a:t>
            </a:r>
            <a:endParaRPr lang="en-IN" sz="3200" dirty="0"/>
          </a:p>
        </p:txBody>
      </p:sp>
      <p:grpSp>
        <p:nvGrpSpPr>
          <p:cNvPr id="4" name="Group 3"/>
          <p:cNvGrpSpPr/>
          <p:nvPr/>
        </p:nvGrpSpPr>
        <p:grpSpPr>
          <a:xfrm>
            <a:off x="218941" y="1478187"/>
            <a:ext cx="11746005" cy="5379813"/>
            <a:chOff x="0" y="223283"/>
            <a:chExt cx="6860928" cy="2214123"/>
          </a:xfrm>
        </p:grpSpPr>
        <p:grpSp>
          <p:nvGrpSpPr>
            <p:cNvPr id="5" name="Group 4"/>
            <p:cNvGrpSpPr/>
            <p:nvPr/>
          </p:nvGrpSpPr>
          <p:grpSpPr>
            <a:xfrm>
              <a:off x="0" y="223283"/>
              <a:ext cx="3887063" cy="2214123"/>
              <a:chOff x="0" y="223283"/>
              <a:chExt cx="3887063" cy="2214123"/>
            </a:xfrm>
          </p:grpSpPr>
          <p:pic>
            <p:nvPicPr>
              <p:cNvPr id="9" name="Picture 8"/>
              <p:cNvPicPr>
                <a:picLocks noChangeAspect="1"/>
              </p:cNvPicPr>
              <p:nvPr/>
            </p:nvPicPr>
            <p:blipFill rotWithShape="1">
              <a:blip r:embed="rId2"/>
              <a:srcRect t="10264"/>
              <a:stretch/>
            </p:blipFill>
            <p:spPr>
              <a:xfrm>
                <a:off x="0" y="223283"/>
                <a:ext cx="3561080" cy="1952226"/>
              </a:xfrm>
              <a:prstGeom prst="rect">
                <a:avLst/>
              </a:prstGeom>
            </p:spPr>
          </p:pic>
          <p:sp>
            <p:nvSpPr>
              <p:cNvPr id="10" name="Text Box 11"/>
              <p:cNvSpPr txBox="1"/>
              <p:nvPr/>
            </p:nvSpPr>
            <p:spPr>
              <a:xfrm>
                <a:off x="325983" y="2170706"/>
                <a:ext cx="356108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IN"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Results from Architecture (a)</a:t>
                </a:r>
              </a:p>
            </p:txBody>
          </p:sp>
        </p:grpSp>
        <p:grpSp>
          <p:nvGrpSpPr>
            <p:cNvPr id="6" name="Group 5"/>
            <p:cNvGrpSpPr/>
            <p:nvPr/>
          </p:nvGrpSpPr>
          <p:grpSpPr>
            <a:xfrm>
              <a:off x="3450603" y="223284"/>
              <a:ext cx="3410325" cy="2004423"/>
              <a:chOff x="-263" y="223284"/>
              <a:chExt cx="3410325" cy="2004423"/>
            </a:xfrm>
          </p:grpSpPr>
          <p:pic>
            <p:nvPicPr>
              <p:cNvPr id="7" name="Picture 6"/>
              <p:cNvPicPr>
                <a:picLocks noChangeAspect="1"/>
              </p:cNvPicPr>
              <p:nvPr/>
            </p:nvPicPr>
            <p:blipFill rotWithShape="1">
              <a:blip r:embed="rId3"/>
              <a:srcRect l="-7" t="10249" r="15" b="11"/>
              <a:stretch/>
            </p:blipFill>
            <p:spPr>
              <a:xfrm>
                <a:off x="-263" y="223284"/>
                <a:ext cx="3410325" cy="1955154"/>
              </a:xfrm>
              <a:prstGeom prst="rect">
                <a:avLst/>
              </a:prstGeom>
            </p:spPr>
          </p:pic>
          <p:sp>
            <p:nvSpPr>
              <p:cNvPr id="8" name="Text Box 12"/>
              <p:cNvSpPr txBox="1"/>
              <p:nvPr/>
            </p:nvSpPr>
            <p:spPr>
              <a:xfrm>
                <a:off x="357780" y="2170706"/>
                <a:ext cx="3052282" cy="5700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IN"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Results from Architecture (b)</a:t>
                </a:r>
              </a:p>
            </p:txBody>
          </p:sp>
        </p:grpSp>
      </p:grpSp>
    </p:spTree>
    <p:extLst>
      <p:ext uri="{BB962C8B-B14F-4D97-AF65-F5344CB8AC3E}">
        <p14:creationId xmlns:p14="http://schemas.microsoft.com/office/powerpoint/2010/main" val="170040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826</Words>
  <Application>Microsoft Office PowerPoint</Application>
  <PresentationFormat>Widescreen</PresentationFormat>
  <Paragraphs>196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A Measure of Sentence Relatedness using Convolution Neural Networks</vt:lpstr>
      <vt:lpstr>Abstract</vt:lpstr>
      <vt:lpstr>SICK Dataset : Sentences Involving Compositional Knowledge</vt:lpstr>
      <vt:lpstr>Input Preparation: Global Vectors for Word Representations )</vt:lpstr>
      <vt:lpstr>Network Architecture</vt:lpstr>
      <vt:lpstr>Network Architecture .. Contd..</vt:lpstr>
      <vt:lpstr>Network Architecture .. Contd..</vt:lpstr>
      <vt:lpstr>Network Output while learning..</vt:lpstr>
      <vt:lpstr>Evaluation of the Network</vt:lpstr>
      <vt:lpstr>Evaluation of the Network</vt:lpstr>
      <vt:lpstr>Next steps and Applications</vt:lpstr>
      <vt:lpstr>References</vt:lpstr>
      <vt:lpstr>GloVe .. Additional</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Measure of Sentence Relatedness using Convolution Neural Networks</dc:title>
  <dc:creator>Nerissa Joannedsouza</dc:creator>
  <cp:lastModifiedBy>Nerissa Joannedsouza</cp:lastModifiedBy>
  <cp:revision>25</cp:revision>
  <dcterms:created xsi:type="dcterms:W3CDTF">2017-05-08T06:59:31Z</dcterms:created>
  <dcterms:modified xsi:type="dcterms:W3CDTF">2017-05-10T06:32:06Z</dcterms:modified>
</cp:coreProperties>
</file>