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image" Target="../media/image-5-7.png"/><Relationship Id="rId8" Type="http://schemas.openxmlformats.org/officeDocument/2006/relationships/image" Target="../media/image-5-8.png"/><Relationship Id="rId9" Type="http://schemas.openxmlformats.org/officeDocument/2006/relationships/image" Target="../media/image-5-9.png"/><Relationship Id="rId10" Type="http://schemas.openxmlformats.org/officeDocument/2006/relationships/image" Target="../media/image-5-10.png"/><Relationship Id="rId11" Type="http://schemas.openxmlformats.org/officeDocument/2006/relationships/image" Target="../media/image-5-11.png"/><Relationship Id="rId12" Type="http://schemas.openxmlformats.org/officeDocument/2006/relationships/slideLayout" Target="../slideLayouts/slideLayout1.xml"/><Relationship Id="rId1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653088" y="71438"/>
            <a:ext cx="3048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2200" y="1847850"/>
            <a:ext cx="700088" cy="73342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76225" y="1543050"/>
            <a:ext cx="6172200" cy="11001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880"/>
              </a:lnSpc>
              <a:buNone/>
            </a:pPr>
            <a:r>
              <a:rPr lang="en-US" sz="2400" b="1" spc="-60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PhishX </a:t>
            </a:r>
            <a:endParaRPr lang="en-US" sz="2400" dirty="0"/>
          </a:p>
          <a:p>
            <a:pPr algn="l" indent="0" marL="0">
              <a:lnSpc>
                <a:spcPts val="2880"/>
              </a:lnSpc>
              <a:buNone/>
            </a:pPr>
            <a:r>
              <a:rPr lang="en-US" sz="2400" b="1" spc="-60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AI-Driven Threat Intelligence &amp; Scam Prevention Ecosystem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319088" y="2719388"/>
            <a:ext cx="5791200" cy="1762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86"/>
              </a:lnSpc>
              <a:buNone/>
            </a:pPr>
            <a:r>
              <a:rPr lang="en-US" sz="1050" spc="-11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Unified Scam &amp; Phishing Protection Platform</a:t>
            </a: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138113" y="4414838"/>
            <a:ext cx="2524125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12"/>
              </a:lnSpc>
              <a:buNone/>
            </a:pPr>
            <a:r>
              <a:rPr lang="en-US" sz="1350" b="1" spc="-13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Team: CipherStorm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138113" y="4667250"/>
            <a:ext cx="2524125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12"/>
              </a:lnSpc>
              <a:buNone/>
            </a:pPr>
            <a:r>
              <a:rPr lang="en-US" sz="1350" b="1" spc="-13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Track: Security</a:t>
            </a:r>
            <a:endParaRPr lang="en-US" sz="1350" dirty="0"/>
          </a:p>
        </p:txBody>
      </p:sp>
      <p:sp>
        <p:nvSpPr>
          <p:cNvPr id="8" name="Text 5"/>
          <p:cNvSpPr/>
          <p:nvPr/>
        </p:nvSpPr>
        <p:spPr>
          <a:xfrm>
            <a:off x="6872288" y="2028825"/>
            <a:ext cx="2209800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880"/>
              </a:lnSpc>
              <a:buNone/>
            </a:pPr>
            <a:r>
              <a:rPr lang="en-US" sz="2400" b="1" spc="-60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PhishX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1757363"/>
            <a:ext cx="2667000" cy="1133475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3238500" y="1804988"/>
            <a:ext cx="2857500" cy="1133475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6219825" y="1714500"/>
            <a:ext cx="2924175" cy="2771775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6219825" y="1714500"/>
            <a:ext cx="342900" cy="342900"/>
          </a:xfrm>
          <a:prstGeom prst="roundRect">
            <a:avLst>
              <a:gd name="adj" fmla="val 53333333"/>
            </a:avLst>
          </a:prstGeom>
          <a:solidFill>
            <a:srgbClr val="92F2FF"/>
          </a:solidFill>
          <a:ln/>
        </p:spPr>
      </p:sp>
      <p:sp>
        <p:nvSpPr>
          <p:cNvPr id="6" name="Shape 4"/>
          <p:cNvSpPr/>
          <p:nvPr/>
        </p:nvSpPr>
        <p:spPr>
          <a:xfrm>
            <a:off x="6219825" y="2247900"/>
            <a:ext cx="2924175" cy="800100"/>
          </a:xfrm>
          <a:prstGeom prst="rect">
            <a:avLst/>
          </a:prstGeom>
          <a:noFill/>
          <a:ln/>
        </p:spPr>
      </p:sp>
      <p:sp>
        <p:nvSpPr>
          <p:cNvPr id="7" name="Shape 5"/>
          <p:cNvSpPr/>
          <p:nvPr/>
        </p:nvSpPr>
        <p:spPr>
          <a:xfrm>
            <a:off x="3238500" y="1804988"/>
            <a:ext cx="342900" cy="342900"/>
          </a:xfrm>
          <a:prstGeom prst="roundRect">
            <a:avLst>
              <a:gd name="adj" fmla="val 53333333"/>
            </a:avLst>
          </a:prstGeom>
          <a:solidFill>
            <a:srgbClr val="FFAC92"/>
          </a:solidFill>
          <a:ln/>
        </p:spPr>
      </p:sp>
      <p:sp>
        <p:nvSpPr>
          <p:cNvPr id="8" name="Shape 6"/>
          <p:cNvSpPr/>
          <p:nvPr/>
        </p:nvSpPr>
        <p:spPr>
          <a:xfrm>
            <a:off x="3238500" y="2338388"/>
            <a:ext cx="2857500" cy="600075"/>
          </a:xfrm>
          <a:prstGeom prst="rect">
            <a:avLst/>
          </a:prstGeom>
          <a:noFill/>
          <a:ln/>
        </p:spPr>
      </p:sp>
      <p:sp>
        <p:nvSpPr>
          <p:cNvPr id="9" name="Shape 7"/>
          <p:cNvSpPr/>
          <p:nvPr/>
        </p:nvSpPr>
        <p:spPr>
          <a:xfrm>
            <a:off x="381000" y="1757363"/>
            <a:ext cx="342900" cy="342900"/>
          </a:xfrm>
          <a:prstGeom prst="roundRect">
            <a:avLst>
              <a:gd name="adj" fmla="val 53333333"/>
            </a:avLst>
          </a:prstGeom>
          <a:solidFill>
            <a:srgbClr val="FF929F"/>
          </a:solidFill>
          <a:ln/>
        </p:spPr>
      </p:sp>
      <p:sp>
        <p:nvSpPr>
          <p:cNvPr id="10" name="Shape 8"/>
          <p:cNvSpPr/>
          <p:nvPr/>
        </p:nvSpPr>
        <p:spPr>
          <a:xfrm>
            <a:off x="381000" y="2290763"/>
            <a:ext cx="2667000" cy="600075"/>
          </a:xfrm>
          <a:prstGeom prst="rect">
            <a:avLst/>
          </a:prstGeom>
          <a:noFill/>
          <a:ln/>
        </p:spPr>
      </p:sp>
      <p:pic>
        <p:nvPicPr>
          <p:cNvPr id="11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838" y="1333500"/>
            <a:ext cx="685800" cy="452875"/>
          </a:xfrm>
          <a:prstGeom prst="rect">
            <a:avLst/>
          </a:prstGeom>
        </p:spPr>
      </p:pic>
      <p:pic>
        <p:nvPicPr>
          <p:cNvPr id="12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5" y="4572000"/>
            <a:ext cx="685800" cy="452875"/>
          </a:xfrm>
          <a:prstGeom prst="rect">
            <a:avLst/>
          </a:prstGeom>
        </p:spPr>
      </p:pic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638550"/>
            <a:ext cx="19050" cy="1319213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142875" y="233362"/>
            <a:ext cx="7567613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880"/>
              </a:lnSpc>
              <a:buNone/>
            </a:pPr>
            <a:r>
              <a:rPr lang="en-US" sz="2400" b="1" spc="-60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pPr algn="l" indent="0" marL="0">
              <a:lnSpc>
                <a:spcPts val="2880"/>
              </a:lnSpc>
              <a:buNone/>
            </a:pPr>
            <a:r>
              <a:rPr lang="en-US" sz="2400" b="1" spc="-60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 Today’s  Hyperconnected World,</a:t>
            </a:r>
            <a:endParaRPr lang="en-US" sz="2400" dirty="0"/>
          </a:p>
        </p:txBody>
      </p:sp>
      <p:sp>
        <p:nvSpPr>
          <p:cNvPr id="15" name="Text 10"/>
          <p:cNvSpPr/>
          <p:nvPr/>
        </p:nvSpPr>
        <p:spPr>
          <a:xfrm>
            <a:off x="419100" y="3714750"/>
            <a:ext cx="7234238" cy="1047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655"/>
              </a:lnSpc>
              <a:buSzPct val="100000"/>
              <a:buChar char="•"/>
            </a:pPr>
            <a:r>
              <a:rPr lang="en-US" sz="1379" b="1" spc="-28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95% of cybersecurity breaches are caused by human error.</a:t>
            </a:r>
            <a:endParaRPr lang="en-US" sz="1379" dirty="0"/>
          </a:p>
          <a:p>
            <a:pPr algn="l" marL="342900" indent="-342900">
              <a:lnSpc>
                <a:spcPts val="1655"/>
              </a:lnSpc>
              <a:buSzPct val="100000"/>
              <a:buChar char="•"/>
            </a:pPr>
            <a:r>
              <a:rPr lang="en-US" sz="1379" b="1" spc="-28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Over 60% of frauds in India happen through phishing SMS or UPI links.</a:t>
            </a:r>
            <a:endParaRPr lang="en-US" sz="1379" dirty="0"/>
          </a:p>
          <a:p>
            <a:pPr algn="l" marL="342900" indent="-342900">
              <a:lnSpc>
                <a:spcPts val="1655"/>
              </a:lnSpc>
              <a:buSzPct val="100000"/>
              <a:buChar char="•"/>
            </a:pPr>
            <a:r>
              <a:rPr lang="en-US" sz="1379" b="1" spc="-28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Every 39 seconds, there's an attempt to steal sensitive user information online.</a:t>
            </a:r>
            <a:endParaRPr lang="en-US" sz="1379" dirty="0"/>
          </a:p>
        </p:txBody>
      </p:sp>
      <p:sp>
        <p:nvSpPr>
          <p:cNvPr id="16" name="Text 11"/>
          <p:cNvSpPr/>
          <p:nvPr/>
        </p:nvSpPr>
        <p:spPr>
          <a:xfrm>
            <a:off x="0" y="728663"/>
            <a:ext cx="6405563" cy="2238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764"/>
              </a:lnSpc>
              <a:buNone/>
            </a:pPr>
            <a:r>
              <a:rPr lang="en-US" sz="1575" b="1" spc="-1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CyberCriminals are Evolving Faster than Users can Adapt.</a:t>
            </a:r>
            <a:endParaRPr lang="en-US" sz="1575" dirty="0"/>
          </a:p>
        </p:txBody>
      </p:sp>
      <p:sp>
        <p:nvSpPr>
          <p:cNvPr id="17" name="Text 12"/>
          <p:cNvSpPr/>
          <p:nvPr/>
        </p:nvSpPr>
        <p:spPr>
          <a:xfrm>
            <a:off x="6219825" y="2247900"/>
            <a:ext cx="3381375" cy="800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84"/>
              </a:lnSpc>
              <a:buNone/>
            </a:pPr>
            <a:r>
              <a:rPr lang="en-US" sz="1200" b="1" spc="-12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Existing security tools are often complex, non-integrated, or platform-limited (e.g., only for browsers or desktops).</a:t>
            </a:r>
            <a:endParaRPr lang="en-US" sz="1200" dirty="0"/>
          </a:p>
        </p:txBody>
      </p:sp>
      <p:sp>
        <p:nvSpPr>
          <p:cNvPr id="18" name="Text 13"/>
          <p:cNvSpPr/>
          <p:nvPr/>
        </p:nvSpPr>
        <p:spPr>
          <a:xfrm>
            <a:off x="6322219" y="1809750"/>
            <a:ext cx="595313" cy="152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749"/>
              </a:lnSpc>
              <a:buNone/>
            </a:pPr>
            <a:r>
              <a:rPr lang="en-US" sz="1650" b="1" spc="-16" kern="0" dirty="0">
                <a:solidFill>
                  <a:srgbClr val="29B9CD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1650" dirty="0"/>
          </a:p>
        </p:txBody>
      </p:sp>
      <p:sp>
        <p:nvSpPr>
          <p:cNvPr id="19" name="Text 14"/>
          <p:cNvSpPr/>
          <p:nvPr/>
        </p:nvSpPr>
        <p:spPr>
          <a:xfrm>
            <a:off x="3238500" y="2338388"/>
            <a:ext cx="3314700" cy="6000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84"/>
              </a:lnSpc>
              <a:buNone/>
            </a:pPr>
            <a:r>
              <a:rPr lang="en-US" sz="1200" b="1" spc="-12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Most users lack awareness or delay responses, causing financial loss, identity theft, and data compromise.</a:t>
            </a:r>
            <a:endParaRPr lang="en-US" sz="1200" dirty="0"/>
          </a:p>
        </p:txBody>
      </p:sp>
      <p:sp>
        <p:nvSpPr>
          <p:cNvPr id="20" name="Text 15"/>
          <p:cNvSpPr/>
          <p:nvPr/>
        </p:nvSpPr>
        <p:spPr>
          <a:xfrm>
            <a:off x="3343275" y="1900238"/>
            <a:ext cx="590550" cy="152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749"/>
              </a:lnSpc>
              <a:buNone/>
            </a:pPr>
            <a:r>
              <a:rPr lang="en-US" sz="1650" b="1" spc="-16" kern="0" dirty="0">
                <a:solidFill>
                  <a:srgbClr val="E3663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1650" dirty="0"/>
          </a:p>
        </p:txBody>
      </p:sp>
      <p:sp>
        <p:nvSpPr>
          <p:cNvPr id="21" name="Text 16"/>
          <p:cNvSpPr/>
          <p:nvPr/>
        </p:nvSpPr>
        <p:spPr>
          <a:xfrm>
            <a:off x="381000" y="2290763"/>
            <a:ext cx="3124200" cy="6000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84"/>
              </a:lnSpc>
              <a:buNone/>
            </a:pPr>
            <a:r>
              <a:rPr lang="en-US" sz="1200" b="1" spc="-12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People fall for lookalike URLs, fake UPI requests, and SMS-based loan/offer scams daily.</a:t>
            </a:r>
            <a:endParaRPr lang="en-US" sz="1200" dirty="0"/>
          </a:p>
        </p:txBody>
      </p:sp>
      <p:sp>
        <p:nvSpPr>
          <p:cNvPr id="22" name="Text 17"/>
          <p:cNvSpPr/>
          <p:nvPr/>
        </p:nvSpPr>
        <p:spPr>
          <a:xfrm>
            <a:off x="500063" y="1852612"/>
            <a:ext cx="561975" cy="152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749"/>
              </a:lnSpc>
              <a:buNone/>
            </a:pPr>
            <a:r>
              <a:rPr lang="en-US" sz="1650" b="1" spc="-16" kern="0" dirty="0">
                <a:solidFill>
                  <a:srgbClr val="D53F52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16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 rot="5400000">
            <a:off x="-76200" y="2571750"/>
            <a:ext cx="4810125" cy="0"/>
          </a:xfrm>
          <a:prstGeom prst="line">
            <a:avLst/>
          </a:prstGeom>
          <a:noFill/>
          <a:ln w="50800">
            <a:solidFill>
              <a:srgbClr val="FFFFFF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 rot="247">
            <a:off x="142875" y="761433"/>
            <a:ext cx="8748714" cy="0"/>
          </a:xfrm>
          <a:prstGeom prst="line">
            <a:avLst/>
          </a:prstGeom>
          <a:noFill/>
          <a:ln w="50800">
            <a:solidFill>
              <a:srgbClr val="FFFFF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 rot="5353276">
            <a:off x="3304948" y="2533650"/>
            <a:ext cx="4905828" cy="0"/>
          </a:xfrm>
          <a:prstGeom prst="line">
            <a:avLst/>
          </a:prstGeom>
          <a:noFill/>
          <a:ln w="50800">
            <a:solidFill>
              <a:srgbClr val="FFFFF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 rot="-16870">
            <a:off x="157163" y="3324225"/>
            <a:ext cx="8734531" cy="0"/>
          </a:xfrm>
          <a:prstGeom prst="line">
            <a:avLst/>
          </a:prstGeom>
          <a:noFill/>
          <a:ln w="50800">
            <a:solidFill>
              <a:srgbClr val="FFFFFF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 rot="-16870">
            <a:off x="157163" y="2052637"/>
            <a:ext cx="8734531" cy="0"/>
          </a:xfrm>
          <a:prstGeom prst="line">
            <a:avLst/>
          </a:prstGeom>
          <a:noFill/>
          <a:ln w="50800">
            <a:solidFill>
              <a:srgbClr val="FFFFF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142875" y="276225"/>
            <a:ext cx="3257550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880"/>
              </a:lnSpc>
              <a:buNone/>
            </a:pPr>
            <a:r>
              <a:rPr lang="en-US" sz="2400" b="1" spc="-60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Features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157163" y="881063"/>
            <a:ext cx="2633663" cy="381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512"/>
              </a:lnSpc>
              <a:buSzPct val="100000"/>
              <a:buChar char="•"/>
            </a:pPr>
            <a:r>
              <a:rPr lang="en-US" sz="1350" b="1" spc="-13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Real-Time Phishing    URL Protection</a:t>
            </a:r>
            <a:endParaRPr lang="en-US" sz="1350" dirty="0"/>
          </a:p>
        </p:txBody>
      </p:sp>
      <p:sp>
        <p:nvSpPr>
          <p:cNvPr id="9" name="Text 7"/>
          <p:cNvSpPr/>
          <p:nvPr/>
        </p:nvSpPr>
        <p:spPr>
          <a:xfrm>
            <a:off x="2805113" y="276225"/>
            <a:ext cx="3257550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880"/>
              </a:lnSpc>
              <a:buNone/>
            </a:pPr>
            <a:r>
              <a:rPr lang="en-US" sz="2400" b="1" spc="-60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Existing Apps</a:t>
            </a:r>
            <a:endParaRPr lang="en-US" sz="2400" dirty="0"/>
          </a:p>
        </p:txBody>
      </p:sp>
      <p:sp>
        <p:nvSpPr>
          <p:cNvPr id="10" name="Text 8"/>
          <p:cNvSpPr/>
          <p:nvPr/>
        </p:nvSpPr>
        <p:spPr>
          <a:xfrm>
            <a:off x="6053138" y="914400"/>
            <a:ext cx="3257550" cy="952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12"/>
              </a:lnSpc>
              <a:buNone/>
            </a:pPr>
            <a:r>
              <a:rPr lang="en-US" sz="1350" b="1" spc="-13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✅ AI-powered URL scanner detects phishing/malicious links.</a:t>
            </a:r>
            <a:endParaRPr lang="en-US" sz="1350" dirty="0"/>
          </a:p>
          <a:p>
            <a:pPr algn="l" indent="0" marL="0">
              <a:lnSpc>
                <a:spcPts val="1512"/>
              </a:lnSpc>
              <a:buNone/>
            </a:pPr>
            <a:r>
              <a:rPr lang="en-US" sz="1350" b="1" spc="-13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 ✅ Works in real-time across mobile, browser, and network.</a:t>
            </a:r>
            <a:endParaRPr lang="en-US" sz="1350" dirty="0"/>
          </a:p>
        </p:txBody>
      </p:sp>
      <p:sp>
        <p:nvSpPr>
          <p:cNvPr id="11" name="Text 9"/>
          <p:cNvSpPr/>
          <p:nvPr/>
        </p:nvSpPr>
        <p:spPr>
          <a:xfrm>
            <a:off x="6096000" y="2185988"/>
            <a:ext cx="3257550" cy="952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12"/>
              </a:lnSpc>
              <a:buNone/>
            </a:pPr>
            <a:r>
              <a:rPr lang="en-US" sz="1350" b="1" spc="-13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✅ NLP-based analysis of incoming SMS. </a:t>
            </a:r>
            <a:endParaRPr lang="en-US" sz="1350" dirty="0"/>
          </a:p>
          <a:p>
            <a:pPr algn="l" indent="0" marL="0">
              <a:lnSpc>
                <a:spcPts val="1512"/>
              </a:lnSpc>
              <a:buNone/>
            </a:pPr>
            <a:r>
              <a:rPr lang="en-US" sz="1350" b="1" spc="-13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 ✅ Detects fake UPI, loan fraud, phishing messages.</a:t>
            </a:r>
            <a:endParaRPr lang="en-US" sz="1350" dirty="0"/>
          </a:p>
        </p:txBody>
      </p:sp>
      <p:sp>
        <p:nvSpPr>
          <p:cNvPr id="12" name="Text 10"/>
          <p:cNvSpPr/>
          <p:nvPr/>
        </p:nvSpPr>
        <p:spPr>
          <a:xfrm>
            <a:off x="0" y="2228850"/>
            <a:ext cx="2919413" cy="381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512"/>
              </a:lnSpc>
              <a:buSzPct val="100000"/>
              <a:buChar char="•"/>
            </a:pPr>
            <a:r>
              <a:rPr lang="en-US" sz="1350" b="1" spc="-13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SMS Fraud Detection (NLP)</a:t>
            </a:r>
            <a:endParaRPr lang="en-US" sz="1350" dirty="0"/>
          </a:p>
        </p:txBody>
      </p:sp>
      <p:sp>
        <p:nvSpPr>
          <p:cNvPr id="13" name="Text 11"/>
          <p:cNvSpPr/>
          <p:nvPr/>
        </p:nvSpPr>
        <p:spPr>
          <a:xfrm>
            <a:off x="61912" y="3514725"/>
            <a:ext cx="2571750" cy="381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512"/>
              </a:lnSpc>
              <a:buSzPct val="100000"/>
              <a:buChar char="•"/>
            </a:pPr>
            <a:r>
              <a:rPr lang="en-US" sz="1350" b="1" spc="-13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Raspberry Pi Network Layer Protection</a:t>
            </a:r>
            <a:endParaRPr lang="en-US" sz="1350" dirty="0"/>
          </a:p>
        </p:txBody>
      </p:sp>
      <p:sp>
        <p:nvSpPr>
          <p:cNvPr id="14" name="Text 12"/>
          <p:cNvSpPr/>
          <p:nvPr/>
        </p:nvSpPr>
        <p:spPr>
          <a:xfrm>
            <a:off x="6096000" y="3429000"/>
            <a:ext cx="3257550" cy="1143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12"/>
              </a:lnSpc>
              <a:buNone/>
            </a:pPr>
            <a:r>
              <a:rPr lang="en-US" sz="1350" b="1" spc="-13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✅ Raspberry Pi acts as a network-level firewall. </a:t>
            </a:r>
            <a:endParaRPr lang="en-US" sz="1350" dirty="0"/>
          </a:p>
          <a:p>
            <a:pPr algn="l" indent="0" marL="0">
              <a:lnSpc>
                <a:spcPts val="1512"/>
              </a:lnSpc>
              <a:buNone/>
            </a:pPr>
            <a:r>
              <a:rPr lang="en-US" sz="1350" b="1" spc="-13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 ✅ Intercepts all traffic and filters phishing URLs using OpenPhish API.</a:t>
            </a:r>
            <a:endParaRPr lang="en-US" sz="1350" dirty="0"/>
          </a:p>
        </p:txBody>
      </p:sp>
      <p:sp>
        <p:nvSpPr>
          <p:cNvPr id="15" name="Text 13"/>
          <p:cNvSpPr/>
          <p:nvPr/>
        </p:nvSpPr>
        <p:spPr>
          <a:xfrm>
            <a:off x="6315075" y="276225"/>
            <a:ext cx="3543300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880"/>
              </a:lnSpc>
              <a:buNone/>
            </a:pPr>
            <a:r>
              <a:rPr lang="en-US" sz="2400" b="1" spc="-60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PhishX</a:t>
            </a:r>
            <a:endParaRPr lang="en-US" sz="2400" dirty="0"/>
          </a:p>
        </p:txBody>
      </p:sp>
      <p:sp>
        <p:nvSpPr>
          <p:cNvPr id="16" name="Text 14"/>
          <p:cNvSpPr/>
          <p:nvPr/>
        </p:nvSpPr>
        <p:spPr>
          <a:xfrm>
            <a:off x="2566988" y="814388"/>
            <a:ext cx="3729038" cy="952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12"/>
              </a:lnSpc>
              <a:buNone/>
            </a:pPr>
            <a:r>
              <a:rPr lang="en-US" sz="1350" b="1" spc="-13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❌ </a:t>
            </a:r>
            <a:pPr algn="l" indent="0" marL="0">
              <a:lnSpc>
                <a:spcPts val="1512"/>
              </a:lnSpc>
              <a:buNone/>
            </a:pPr>
            <a:r>
              <a:rPr lang="en-US" sz="1350" b="1" spc="-13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Limited to browser-only extensions in apps like Norton and Avast. </a:t>
            </a:r>
            <a:endParaRPr lang="en-US" sz="1350" dirty="0"/>
          </a:p>
          <a:p>
            <a:pPr algn="l" indent="0" marL="0">
              <a:lnSpc>
                <a:spcPts val="1512"/>
              </a:lnSpc>
              <a:buNone/>
            </a:pPr>
            <a:r>
              <a:rPr lang="en-US" sz="1350" b="1" spc="-13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 </a:t>
            </a:r>
            <a:pPr algn="l" indent="0" marL="0">
              <a:lnSpc>
                <a:spcPts val="1512"/>
              </a:lnSpc>
              <a:buNone/>
            </a:pPr>
            <a:r>
              <a:rPr lang="en-US" sz="1350" b="1" spc="-13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❌ </a:t>
            </a:r>
            <a:pPr algn="l" indent="0" marL="0">
              <a:lnSpc>
                <a:spcPts val="1512"/>
              </a:lnSpc>
              <a:buNone/>
            </a:pPr>
            <a:r>
              <a:rPr lang="en-US" sz="1350" b="1" spc="-13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 real-time network-wide protection.</a:t>
            </a:r>
            <a:endParaRPr lang="en-US" sz="1350" dirty="0"/>
          </a:p>
        </p:txBody>
      </p:sp>
      <p:sp>
        <p:nvSpPr>
          <p:cNvPr id="17" name="Text 15"/>
          <p:cNvSpPr/>
          <p:nvPr/>
        </p:nvSpPr>
        <p:spPr>
          <a:xfrm>
            <a:off x="2566988" y="2138363"/>
            <a:ext cx="3362325" cy="1143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12"/>
              </a:lnSpc>
              <a:buNone/>
            </a:pPr>
            <a:r>
              <a:rPr lang="en-US" sz="1350" b="1" spc="-13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❌</a:t>
            </a:r>
            <a:pPr algn="l" indent="0" marL="0">
              <a:lnSpc>
                <a:spcPts val="1512"/>
              </a:lnSpc>
              <a:buNone/>
            </a:pPr>
            <a:r>
              <a:rPr lang="en-US" sz="1350" b="1" spc="-13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️ Basic spam detection (e.g., Truecaller). </a:t>
            </a:r>
            <a:endParaRPr lang="en-US" sz="1350" dirty="0"/>
          </a:p>
          <a:p>
            <a:pPr algn="l" indent="0" marL="0">
              <a:lnSpc>
                <a:spcPts val="1512"/>
              </a:lnSpc>
              <a:buNone/>
            </a:pPr>
            <a:r>
              <a:rPr lang="en-US" sz="1350" b="1" spc="-13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 </a:t>
            </a:r>
            <a:pPr algn="l" indent="0" marL="0">
              <a:lnSpc>
                <a:spcPts val="1512"/>
              </a:lnSpc>
              <a:buNone/>
            </a:pPr>
            <a:r>
              <a:rPr lang="en-US" sz="1350" b="1" spc="-13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❌</a:t>
            </a:r>
            <a:pPr algn="l" indent="0" marL="0">
              <a:lnSpc>
                <a:spcPts val="1512"/>
              </a:lnSpc>
              <a:buNone/>
            </a:pPr>
            <a:r>
              <a:rPr lang="en-US" sz="1350" b="1" spc="-13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No advanced fraud message classification or financial scam detection.</a:t>
            </a:r>
            <a:endParaRPr lang="en-US" sz="1350" dirty="0"/>
          </a:p>
        </p:txBody>
      </p:sp>
      <p:sp>
        <p:nvSpPr>
          <p:cNvPr id="18" name="Text 16"/>
          <p:cNvSpPr/>
          <p:nvPr/>
        </p:nvSpPr>
        <p:spPr>
          <a:xfrm>
            <a:off x="2566988" y="3514725"/>
            <a:ext cx="3767137" cy="952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12"/>
              </a:lnSpc>
              <a:buNone/>
            </a:pPr>
            <a:r>
              <a:rPr lang="en-US" sz="1350" b="1" spc="-13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❌No apps offer IoT-based phishing protection. </a:t>
            </a:r>
            <a:endParaRPr lang="en-US" sz="1350" dirty="0"/>
          </a:p>
          <a:p>
            <a:pPr algn="l" indent="0" marL="0">
              <a:lnSpc>
                <a:spcPts val="1512"/>
              </a:lnSpc>
              <a:buNone/>
            </a:pPr>
            <a:r>
              <a:rPr lang="en-US" sz="1350" b="1" spc="-13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 </a:t>
            </a:r>
            <a:pPr algn="l" indent="0" marL="0">
              <a:lnSpc>
                <a:spcPts val="1512"/>
              </a:lnSpc>
              <a:buNone/>
            </a:pPr>
            <a:r>
              <a:rPr lang="en-US" sz="1350" b="1" spc="-13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❌</a:t>
            </a:r>
            <a:pPr algn="l" indent="0" marL="0">
              <a:lnSpc>
                <a:spcPts val="1512"/>
              </a:lnSpc>
              <a:buNone/>
            </a:pPr>
            <a:r>
              <a:rPr lang="en-US" sz="1350" b="1" spc="-13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Cannot block phishing links at router level before reaching device.</a:t>
            </a:r>
            <a:endParaRPr lang="en-US" sz="13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38225"/>
            <a:ext cx="9144000" cy="41052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8175" y="190500"/>
            <a:ext cx="7162800" cy="666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5250"/>
              </a:lnSpc>
              <a:buNone/>
            </a:pPr>
            <a:r>
              <a:rPr lang="en-US" sz="5250" b="1" spc="-1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How PhishX Works ?</a:t>
            </a:r>
            <a:endParaRPr lang="en-US" sz="52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0025" y="285750"/>
            <a:ext cx="6953250" cy="45720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200025" y="285750"/>
            <a:ext cx="6953250" cy="457200"/>
          </a:xfrm>
          <a:prstGeom prst="rect">
            <a:avLst/>
          </a:prstGeom>
          <a:noFill/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375" y="4838700"/>
            <a:ext cx="6953250" cy="1143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985962"/>
            <a:ext cx="468246" cy="394609"/>
          </a:xfrm>
          <a:prstGeom prst="rect">
            <a:avLst/>
          </a:prstGeom>
        </p:spPr>
      </p:pic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0" y="1628775"/>
            <a:ext cx="1719263" cy="1885950"/>
          </a:xfrm>
          <a:prstGeom prst="rect">
            <a:avLst/>
          </a:prstGeom>
        </p:spPr>
      </p:pic>
      <p:pic>
        <p:nvPicPr>
          <p:cNvPr id="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500" y="414338"/>
            <a:ext cx="1245955" cy="1213956"/>
          </a:xfrm>
          <a:prstGeom prst="rect">
            <a:avLst/>
          </a:prstGeom>
        </p:spPr>
      </p:pic>
      <p:pic>
        <p:nvPicPr>
          <p:cNvPr id="8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" y="1495425"/>
            <a:ext cx="468246" cy="394609"/>
          </a:xfrm>
          <a:prstGeom prst="rect">
            <a:avLst/>
          </a:prstGeom>
        </p:spPr>
      </p:pic>
      <p:pic>
        <p:nvPicPr>
          <p:cNvPr id="9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275" y="2538412"/>
            <a:ext cx="468246" cy="394609"/>
          </a:xfrm>
          <a:prstGeom prst="rect">
            <a:avLst/>
          </a:prstGeom>
        </p:spPr>
      </p:pic>
      <p:pic>
        <p:nvPicPr>
          <p:cNvPr id="10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662" y="1076325"/>
            <a:ext cx="468246" cy="394609"/>
          </a:xfrm>
          <a:prstGeom prst="rect">
            <a:avLst/>
          </a:prstGeom>
        </p:spPr>
      </p:pic>
      <p:pic>
        <p:nvPicPr>
          <p:cNvPr id="11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275" y="3105150"/>
            <a:ext cx="468246" cy="394609"/>
          </a:xfrm>
          <a:prstGeom prst="rect">
            <a:avLst/>
          </a:prstGeom>
        </p:spPr>
      </p:pic>
      <p:pic>
        <p:nvPicPr>
          <p:cNvPr id="12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72338" y="109538"/>
            <a:ext cx="1549686" cy="1095268"/>
          </a:xfrm>
          <a:prstGeom prst="rect">
            <a:avLst/>
          </a:prstGeom>
        </p:spPr>
      </p:pic>
      <p:pic>
        <p:nvPicPr>
          <p:cNvPr id="13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38513" y="3500438"/>
            <a:ext cx="2971800" cy="1219200"/>
          </a:xfrm>
          <a:prstGeom prst="rect">
            <a:avLst/>
          </a:prstGeom>
        </p:spPr>
      </p:pic>
      <p:pic>
        <p:nvPicPr>
          <p:cNvPr id="14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19875" y="3024188"/>
            <a:ext cx="1738313" cy="1738313"/>
          </a:xfrm>
          <a:prstGeom prst="rect">
            <a:avLst/>
          </a:prstGeom>
        </p:spPr>
      </p:pic>
      <p:sp>
        <p:nvSpPr>
          <p:cNvPr id="15" name="Text 2"/>
          <p:cNvSpPr/>
          <p:nvPr/>
        </p:nvSpPr>
        <p:spPr>
          <a:xfrm>
            <a:off x="1023938" y="1095375"/>
            <a:ext cx="8505825" cy="2143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80"/>
              </a:lnSpc>
              <a:buNone/>
            </a:pPr>
            <a:r>
              <a:rPr lang="en-US" sz="1500" b="1" spc="-15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Frontend:  NextJS, Tailwind CSS</a:t>
            </a:r>
            <a:endParaRPr lang="en-US" sz="1500" dirty="0"/>
          </a:p>
        </p:txBody>
      </p:sp>
      <p:sp>
        <p:nvSpPr>
          <p:cNvPr id="16" name="Text 3"/>
          <p:cNvSpPr/>
          <p:nvPr/>
        </p:nvSpPr>
        <p:spPr>
          <a:xfrm>
            <a:off x="1019175" y="1581150"/>
            <a:ext cx="8505825" cy="2143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80"/>
              </a:lnSpc>
              <a:buNone/>
            </a:pPr>
            <a:r>
              <a:rPr lang="en-US" sz="1500" b="1" spc="-15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Backend: OpenPhish API, AdGuard API</a:t>
            </a:r>
            <a:endParaRPr lang="en-US" sz="1500" dirty="0"/>
          </a:p>
        </p:txBody>
      </p:sp>
      <p:sp>
        <p:nvSpPr>
          <p:cNvPr id="17" name="Text 4"/>
          <p:cNvSpPr/>
          <p:nvPr/>
        </p:nvSpPr>
        <p:spPr>
          <a:xfrm>
            <a:off x="1019175" y="2057400"/>
            <a:ext cx="8505825" cy="2143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80"/>
              </a:lnSpc>
              <a:buNone/>
            </a:pPr>
            <a:r>
              <a:rPr lang="en-US" sz="1500" b="1" spc="-15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Mobile App: Kotlin &amp; Jetpack Compose</a:t>
            </a:r>
            <a:endParaRPr lang="en-US" sz="1500" dirty="0"/>
          </a:p>
        </p:txBody>
      </p:sp>
      <p:sp>
        <p:nvSpPr>
          <p:cNvPr id="18" name="Text 5"/>
          <p:cNvSpPr/>
          <p:nvPr/>
        </p:nvSpPr>
        <p:spPr>
          <a:xfrm>
            <a:off x="1023938" y="2624138"/>
            <a:ext cx="8505825" cy="2143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80"/>
              </a:lnSpc>
              <a:buNone/>
            </a:pPr>
            <a:r>
              <a:rPr lang="en-US" sz="1500" b="1" spc="-15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URL Classifier: Python+ OpenPhish API + Domain Reputation Scoring</a:t>
            </a:r>
            <a:endParaRPr lang="en-US" sz="1500" dirty="0"/>
          </a:p>
        </p:txBody>
      </p:sp>
      <p:sp>
        <p:nvSpPr>
          <p:cNvPr id="19" name="Text 6"/>
          <p:cNvSpPr/>
          <p:nvPr/>
        </p:nvSpPr>
        <p:spPr>
          <a:xfrm>
            <a:off x="1019175" y="3190875"/>
            <a:ext cx="8505825" cy="2143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80"/>
              </a:lnSpc>
              <a:buNone/>
            </a:pPr>
            <a:r>
              <a:rPr lang="en-US" sz="1500" b="1" spc="-15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SMS NLP Detection: PyTorch + TF-IDF + Neural Network</a:t>
            </a:r>
            <a:endParaRPr lang="en-US" sz="1500" dirty="0"/>
          </a:p>
        </p:txBody>
      </p:sp>
      <p:sp>
        <p:nvSpPr>
          <p:cNvPr id="20" name="Text 7"/>
          <p:cNvSpPr/>
          <p:nvPr/>
        </p:nvSpPr>
        <p:spPr>
          <a:xfrm>
            <a:off x="200025" y="285750"/>
            <a:ext cx="741045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3600"/>
              </a:lnSpc>
              <a:buNone/>
            </a:pPr>
            <a:r>
              <a:rPr lang="en-US" sz="3600" b="1" spc="-90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Technical Stack</a:t>
            </a:r>
            <a:endParaRPr 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2025-04-17T10:18:32Z</dcterms:created>
  <dcterms:modified xsi:type="dcterms:W3CDTF">2025-04-17T10:18:32Z</dcterms:modified>
</cp:coreProperties>
</file>