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5" r:id="rId2"/>
    <p:sldMasterId id="2147483707" r:id="rId3"/>
    <p:sldMasterId id="2147483719" r:id="rId4"/>
  </p:sldMasterIdLst>
  <p:notesMasterIdLst>
    <p:notesMasterId r:id="rId25"/>
  </p:notesMasterIdLst>
  <p:handoutMasterIdLst>
    <p:handoutMasterId r:id="rId26"/>
  </p:handoutMasterIdLst>
  <p:sldIdLst>
    <p:sldId id="256" r:id="rId5"/>
    <p:sldId id="464" r:id="rId6"/>
    <p:sldId id="390" r:id="rId7"/>
    <p:sldId id="475" r:id="rId8"/>
    <p:sldId id="438" r:id="rId9"/>
    <p:sldId id="476" r:id="rId10"/>
    <p:sldId id="402" r:id="rId11"/>
    <p:sldId id="392" r:id="rId12"/>
    <p:sldId id="462" r:id="rId13"/>
    <p:sldId id="465" r:id="rId14"/>
    <p:sldId id="466" r:id="rId15"/>
    <p:sldId id="468" r:id="rId16"/>
    <p:sldId id="467" r:id="rId17"/>
    <p:sldId id="469" r:id="rId18"/>
    <p:sldId id="470" r:id="rId19"/>
    <p:sldId id="471" r:id="rId20"/>
    <p:sldId id="472" r:id="rId21"/>
    <p:sldId id="473" r:id="rId22"/>
    <p:sldId id="474" r:id="rId23"/>
    <p:sldId id="395" r:id="rId24"/>
  </p:sldIdLst>
  <p:sldSz cx="9144000" cy="6858000" type="screen4x3"/>
  <p:notesSz cx="6797675" cy="9926638"/>
  <p:embeddedFontLst>
    <p:embeddedFont>
      <p:font typeface="Futura Medium" panose="00000400000000000000" pitchFamily="2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  <p:bold r:id="rId32"/>
      <p:italic r:id="rId33"/>
    </p:embeddedFont>
    <p:embeddedFont>
      <p:font typeface="SimSun" panose="02010600030101010101" pitchFamily="2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Futura Light" panose="00000400000000000000" pitchFamily="2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CC"/>
    <a:srgbClr val="CCE9DB"/>
    <a:srgbClr val="99CDB7"/>
    <a:srgbClr val="66B492"/>
    <a:srgbClr val="339B6E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71043" autoAdjust="0"/>
  </p:normalViewPr>
  <p:slideViewPr>
    <p:cSldViewPr snapToGrid="0" showGuides="1">
      <p:cViewPr>
        <p:scale>
          <a:sx n="80" d="100"/>
          <a:sy n="80" d="100"/>
        </p:scale>
        <p:origin x="-3106" y="-1128"/>
      </p:cViewPr>
      <p:guideLst>
        <p:guide orient="horz" pos="4144"/>
        <p:guide orient="horz" pos="149"/>
        <p:guide orient="horz" pos="831"/>
        <p:guide orient="horz" pos="465"/>
        <p:guide orient="horz" pos="4021"/>
        <p:guide orient="horz" pos="2095"/>
        <p:guide orient="horz" pos="1787"/>
        <p:guide pos="574"/>
        <p:guide pos="5466"/>
        <p:guide pos="2930"/>
        <p:guide pos="300"/>
        <p:guide pos="3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4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27/05/2015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8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27/05/2015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26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pPr/>
              <a:t>1</a:t>
            </a:fld>
            <a:endParaRPr lang="en-GB">
              <a:latin typeface="Futura Medium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Feb 2015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9" name="Picture 1053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D5BFB-A1DE-4983-9251-7E3DB0B9BB39}" type="datetime4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May 27, 2015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62B3-E09B-4CBF-98F2-C87CB3C7C0DE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73087"/>
      </p:ext>
    </p:extLst>
  </p:cSld>
  <p:clrMapOvr>
    <a:masterClrMapping/>
  </p:clrMapOvr>
  <p:transition>
    <p:fade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43194-B442-48D5-98AD-8B0F2B202277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19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47807-A6D5-4E0E-8039-A1E97B28DED4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7959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0663-3C35-462A-A373-C58563FC3C52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612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38C89-3E9B-4AE6-B22D-AD5661920601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237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Mar 2015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8C53-40F6-437A-A5FD-4BF991F86E1D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476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A3D83-6887-45F0-947E-DB36EDB8A2A5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3262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6E90-50C3-44FA-8AEB-21E48F2F78D9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981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30BE-1A09-495C-85DD-B0B7F2E17CCE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021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B8157-DFB5-48FF-8FEC-7F5396C2012A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381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A16A-DF70-4052-931B-6A602631F048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1233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9" name="Picture 1053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D5BFB-A1DE-4983-9251-7E3DB0B9BB39}" type="datetime4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May 27, 2015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62B3-E09B-4CBF-98F2-C87CB3C7C0DE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86176"/>
      </p:ext>
    </p:extLst>
  </p:cSld>
  <p:clrMapOvr>
    <a:masterClrMapping/>
  </p:clrMapOvr>
  <p:transition>
    <p:fade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43194-B442-48D5-98AD-8B0F2B202277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06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47807-A6D5-4E0E-8039-A1E97B28DED4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1588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0663-3C35-462A-A373-C58563FC3C52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68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38C89-3E9B-4AE6-B22D-AD5661920601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2267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8C53-40F6-437A-A5FD-4BF991F86E1D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646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A3D83-6887-45F0-947E-DB36EDB8A2A5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2441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6E90-50C3-44FA-8AEB-21E48F2F78D9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27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30BE-1A09-495C-85DD-B0B7F2E17CCE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4591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B8157-DFB5-48FF-8FEC-7F5396C2012A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997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A16A-DF70-4052-931B-6A602631F048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1399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  <a:cs typeface="Arial" pitchFamily="34" charset="0"/>
                </a:rPr>
                <a:t> </a:t>
              </a:r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D2B3071-41A9-487D-910F-7B5AAAC37035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dirty="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9355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 flipH="1">
            <a:off x="468313" y="1307018"/>
            <a:ext cx="7020000" cy="5086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 smtClean="0">
                <a:solidFill>
                  <a:srgbClr val="595959"/>
                </a:solidFill>
                <a:cs typeface="Arial" pitchFamily="34" charset="0"/>
              </a:rPr>
              <a:t> </a:t>
            </a:r>
            <a:endParaRPr lang="en-GB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H="1">
            <a:off x="1548071" y="226142"/>
            <a:ext cx="7129203" cy="504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 flipH="1">
            <a:off x="1548072" y="1307018"/>
            <a:ext cx="5942197" cy="396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23" name="Picture 22" descr="Shell-2010-Pecten-RGBpc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68313" y="290934"/>
            <a:ext cx="720000" cy="667868"/>
          </a:xfrm>
          <a:prstGeom prst="rect">
            <a:avLst/>
          </a:prstGeom>
          <a:noFill/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390092"/>
            <a:ext cx="6748988" cy="382386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811745"/>
            <a:ext cx="6748988" cy="34268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35EAF16A-2374-48AF-8B71-AE5E7B8D7F36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1547813" y="1307018"/>
            <a:ext cx="5942012" cy="3960307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6750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  <a:cs typeface="Arial" pitchFamily="34" charset="0"/>
                </a:rPr>
                <a:t> </a:t>
              </a:r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76250" y="1307018"/>
            <a:ext cx="7014019" cy="5076320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390092"/>
            <a:ext cx="6748988" cy="382386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811745"/>
            <a:ext cx="6748988" cy="34268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83134" y="5890598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3134" y="6115627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098F7B8-807B-45AD-95C3-BFE92718C02F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786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882" y="295200"/>
            <a:ext cx="813463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1"/>
            <a:ext cx="8208961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F05E954-AF1E-43CE-9EB4-5275813F1A9B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4833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8E82DDD-AD5D-440F-BA98-2C4B9DD7C6F2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4894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1F70A29-1BD6-4853-B48C-2B020EF9CC64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4113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5688" y="1310400"/>
            <a:ext cx="3960000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0000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3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C6CFE60-37AE-4B8F-AC22-5B8D605BBB4D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9011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5EBCDCE-4852-46FD-8EA2-6953BDD5C76E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2962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AE2455B-D200-432E-B8E5-4274A0D2DEB9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6767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61160" y="6267688"/>
            <a:ext cx="4017706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 smtClean="0"/>
              <a:t>CLICK TO EDIT SOURCE</a:t>
            </a:r>
            <a:endParaRPr lang="en-GB" dirty="0"/>
          </a:p>
        </p:txBody>
      </p:sp>
      <p:sp>
        <p:nvSpPr>
          <p:cNvPr id="3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68312" y="4179607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68312" y="3844644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468313" y="4122027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68312" y="4436262"/>
            <a:ext cx="3963987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461159" y="5944860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68312" y="1654176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68312" y="1319213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468313" y="1596596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68312" y="1910831"/>
            <a:ext cx="3963987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461159" y="3419429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26792" y="4179607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26792" y="3844644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26792" y="4122027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26792" y="4436262"/>
            <a:ext cx="3948896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9638" y="5944860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26792" y="1654176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Click to edit Unit of measure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26792" y="1319213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 smtClean="0"/>
              <a:t>CHART TITLE APPEARS HERE</a:t>
            </a:r>
            <a:endParaRPr lang="en-GB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26792" y="1596596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26792" y="1910831"/>
            <a:ext cx="3948896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9638" y="3419429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E1E43E7-CFD4-4D39-8DD6-CC78B0060266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9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768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  <a:cs typeface="Arial" pitchFamily="34" charset="0"/>
                </a:rPr>
                <a:t> </a:t>
              </a:r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51A51E9-E157-42F2-A802-9829B17B20A1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1982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8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EAF188E-13F5-4652-82E8-35F1AB6491E5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1879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b="1" dirty="0" smtClean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1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39D7F2D4-8B9F-41A8-8A80-28A3331F83D6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262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  <a:cs typeface="Arial" pitchFamily="34" charset="0"/>
                </a:rPr>
                <a:t> </a:t>
              </a:r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5338A81-E985-4BD9-8716-9C402A312BB1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8725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&lt;COMPANY_NAME&gt;{25.51181,233.3002,509.4771,36.87504}"/>
          <p:cNvSpPr txBox="1">
            <a:spLocks noChangeArrowheads="1"/>
          </p:cNvSpPr>
          <p:nvPr userDrawn="1"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Copyright of Shell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A94CFC0-9BE2-4D67-A578-BD4768F2C173}" type="datetime1">
              <a:rPr lang="en-US" smtClean="0">
                <a:solidFill>
                  <a:srgbClr val="595959"/>
                </a:solidFill>
              </a:rPr>
              <a:pPr/>
              <a:t>5/27/2015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800" smtClean="0">
                <a:solidFill>
                  <a:srgbClr val="D42E12"/>
                </a:solidFill>
                <a:latin typeface="Futura Medium" pitchFamily="2" charset="0"/>
              </a:rPr>
              <a:t>RESTRICTED</a:t>
            </a:r>
            <a:endParaRPr lang="en-GB" sz="80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3591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57721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20272" y="6465888"/>
            <a:ext cx="1177578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49A5CE-2A36-4192-A20A-A621F733CE1E}" type="datetime1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5/27/2015</a:t>
            </a:fld>
            <a:endParaRPr lang="en-US" dirty="0"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1862B3-E09B-4CBF-98F2-C87CB3C7C0DE}" type="slidenum">
              <a:rPr lang="en-US" b="1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07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Xx</a:t>
            </a:r>
          </a:p>
          <a:p>
            <a:pPr lvl="5"/>
            <a:r>
              <a:rPr lang="en-US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Feb 2015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89" r:id="rId3"/>
    <p:sldLayoutId id="2147483691" r:id="rId4"/>
    <p:sldLayoutId id="2147483667" r:id="rId5"/>
    <p:sldLayoutId id="2147483690" r:id="rId6"/>
    <p:sldLayoutId id="2147483692" r:id="rId7"/>
    <p:sldLayoutId id="2147483694" r:id="rId8"/>
    <p:sldLayoutId id="2147483680" r:id="rId9"/>
    <p:sldLayoutId id="2147483678" r:id="rId10"/>
    <p:sldLayoutId id="2147483679" r:id="rId11"/>
    <p:sldLayoutId id="2147483681" r:id="rId12"/>
    <p:sldLayoutId id="2147483682" r:id="rId13"/>
    <p:sldLayoutId id="214748368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7B2B88-0A74-41FB-8A80-7643FF095326}" type="slidenum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9595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7B2B88-0A74-41FB-8A80-7643FF095326}" type="slidenum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9595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0400"/>
            <a:ext cx="8188567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354" y="295253"/>
            <a:ext cx="8139721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1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94.96063,448.3887,110.3029,133.6836}"/>
          <p:cNvSpPr>
            <a:spLocks noGrp="1"/>
          </p:cNvSpPr>
          <p:nvPr>
            <p:ph type="ctrTitle"/>
          </p:nvPr>
        </p:nvSpPr>
        <p:spPr>
          <a:xfrm>
            <a:off x="1745406" y="1438947"/>
            <a:ext cx="5665043" cy="894678"/>
          </a:xfrm>
        </p:spPr>
        <p:txBody>
          <a:bodyPr/>
          <a:lstStyle/>
          <a:p>
            <a:r>
              <a:rPr lang="en-US" sz="2000" dirty="0"/>
              <a:t>SweetSpot Identification through Machine Learning </a:t>
            </a:r>
            <a:r>
              <a:rPr lang="en-US" sz="2000" dirty="0" smtClean="0"/>
              <a:t>for Unconventional </a:t>
            </a:r>
            <a:r>
              <a:rPr lang="en-US" sz="2000" dirty="0"/>
              <a:t>Plays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Picture 9" descr="Final_Logo_tag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664" y="5884510"/>
            <a:ext cx="2574143" cy="546310"/>
          </a:xfrm>
          <a:prstGeom prst="rect">
            <a:avLst/>
          </a:prstGeom>
        </p:spPr>
      </p:pic>
      <p:sp>
        <p:nvSpPr>
          <p:cNvPr id="8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69399" y="5339751"/>
            <a:ext cx="5857896" cy="196455"/>
          </a:xfrm>
        </p:spPr>
        <p:txBody>
          <a:bodyPr/>
          <a:lstStyle/>
          <a:p>
            <a:r>
              <a:rPr lang="en-US" dirty="0" err="1" smtClean="0"/>
              <a:t>Jingnan</a:t>
            </a:r>
            <a:r>
              <a:rPr lang="en-US" dirty="0" smtClean="0"/>
              <a:t> </a:t>
            </a:r>
            <a:r>
              <a:rPr lang="en-US" dirty="0" err="1" smtClean="0"/>
              <a:t>Xue</a:t>
            </a:r>
            <a:endParaRPr lang="en-US" dirty="0" smtClean="0"/>
          </a:p>
          <a:p>
            <a:r>
              <a:rPr lang="en-US" dirty="0" smtClean="0"/>
              <a:t>Summer 2015</a:t>
            </a:r>
          </a:p>
          <a:p>
            <a:endParaRPr lang="en-US" dirty="0"/>
          </a:p>
        </p:txBody>
      </p:sp>
      <p:grpSp>
        <p:nvGrpSpPr>
          <p:cNvPr id="14" name="Group 26"/>
          <p:cNvGrpSpPr/>
          <p:nvPr/>
        </p:nvGrpSpPr>
        <p:grpSpPr>
          <a:xfrm>
            <a:off x="4095750" y="3159436"/>
            <a:ext cx="3394844" cy="2109362"/>
            <a:chOff x="4499992" y="1808240"/>
            <a:chExt cx="2952328" cy="2090071"/>
          </a:xfrm>
        </p:grpSpPr>
        <p:grpSp>
          <p:nvGrpSpPr>
            <p:cNvPr id="15" name="Group 20"/>
            <p:cNvGrpSpPr/>
            <p:nvPr/>
          </p:nvGrpSpPr>
          <p:grpSpPr>
            <a:xfrm>
              <a:off x="4499992" y="1808240"/>
              <a:ext cx="2952328" cy="2090071"/>
              <a:chOff x="7596336" y="195486"/>
              <a:chExt cx="2822521" cy="4682359"/>
            </a:xfrm>
          </p:grpSpPr>
          <p:pic>
            <p:nvPicPr>
              <p:cNvPr id="25" name="Picture 24" descr="UP_Second_Draft.jpg"/>
              <p:cNvPicPr>
                <a:picLocks noChangeAspect="1"/>
              </p:cNvPicPr>
              <p:nvPr/>
            </p:nvPicPr>
            <p:blipFill>
              <a:blip r:embed="rId4" cstate="print"/>
              <a:srcRect l="12414" r="56724" b="31724"/>
              <a:stretch>
                <a:fillRect/>
              </a:stretch>
            </p:blipFill>
            <p:spPr>
              <a:xfrm>
                <a:off x="7596336" y="195486"/>
                <a:ext cx="2822028" cy="4682359"/>
              </a:xfrm>
              <a:prstGeom prst="rect">
                <a:avLst/>
              </a:prstGeom>
            </p:spPr>
          </p:pic>
          <p:pic>
            <p:nvPicPr>
              <p:cNvPr id="26" name="Picture 25" descr="brown highlights.png"/>
              <p:cNvPicPr>
                <a:picLocks noChangeAspect="1"/>
              </p:cNvPicPr>
              <p:nvPr/>
            </p:nvPicPr>
            <p:blipFill>
              <a:blip r:embed="rId5" cstate="print"/>
              <a:srcRect l="21531" r="25135"/>
              <a:stretch>
                <a:fillRect/>
              </a:stretch>
            </p:blipFill>
            <p:spPr>
              <a:xfrm>
                <a:off x="7599457" y="2657698"/>
                <a:ext cx="2819400" cy="2028825"/>
              </a:xfrm>
              <a:prstGeom prst="rect">
                <a:avLst/>
              </a:prstGeom>
            </p:spPr>
          </p:pic>
          <p:pic>
            <p:nvPicPr>
              <p:cNvPr id="27" name="Picture 26" descr="banana 2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637681" y="3681636"/>
                <a:ext cx="1666874" cy="666750"/>
              </a:xfrm>
              <a:prstGeom prst="rect">
                <a:avLst/>
              </a:prstGeom>
              <a:effectLst>
                <a:outerShdw blurRad="63500" algn="ctr" rotWithShape="0">
                  <a:prstClr val="black"/>
                </a:outerShdw>
              </a:effectLst>
            </p:spPr>
          </p:pic>
          <p:cxnSp>
            <p:nvCxnSpPr>
              <p:cNvPr id="28" name="Straight Connector 27"/>
              <p:cNvCxnSpPr/>
              <p:nvPr/>
            </p:nvCxnSpPr>
            <p:spPr>
              <a:xfrm rot="5400000">
                <a:off x="7031166" y="2355119"/>
                <a:ext cx="23545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 descr="derric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7863" y="1851670"/>
              <a:ext cx="216024" cy="422156"/>
            </a:xfrm>
            <a:prstGeom prst="rect">
              <a:avLst/>
            </a:prstGeom>
            <a:effectLst>
              <a:outerShdw blurRad="63500" algn="ctr" rotWithShape="0">
                <a:schemeClr val="bg1"/>
              </a:outerShdw>
            </a:effectLst>
          </p:spPr>
        </p:pic>
        <p:grpSp>
          <p:nvGrpSpPr>
            <p:cNvPr id="19" name="Group 25"/>
            <p:cNvGrpSpPr/>
            <p:nvPr/>
          </p:nvGrpSpPr>
          <p:grpSpPr>
            <a:xfrm>
              <a:off x="5047478" y="3248392"/>
              <a:ext cx="1712912" cy="451670"/>
              <a:chOff x="8112219" y="3446704"/>
              <a:chExt cx="1712912" cy="792297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8112219" y="3446704"/>
                <a:ext cx="1712912" cy="709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20" descr="fracture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7700000">
                <a:off x="9413986" y="4044692"/>
                <a:ext cx="289559" cy="99060"/>
              </a:xfrm>
              <a:prstGeom prst="rect">
                <a:avLst/>
              </a:prstGeom>
              <a:effectLst>
                <a:outerShdw blurRad="63500" algn="ctr" rotWithShape="0">
                  <a:schemeClr val="bg1"/>
                </a:outerShdw>
              </a:effectLst>
            </p:spPr>
          </p:pic>
          <p:pic>
            <p:nvPicPr>
              <p:cNvPr id="23" name="Picture 22" descr="fracture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7700000">
                <a:off x="9172052" y="4014206"/>
                <a:ext cx="289559" cy="99059"/>
              </a:xfrm>
              <a:prstGeom prst="rect">
                <a:avLst/>
              </a:prstGeom>
              <a:effectLst>
                <a:outerShdw blurRad="63500" algn="ctr" rotWithShape="0">
                  <a:schemeClr val="bg1"/>
                </a:outerShdw>
              </a:effectLst>
            </p:spPr>
          </p:pic>
          <p:pic>
            <p:nvPicPr>
              <p:cNvPr id="24" name="Picture 23" descr="fracture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7700000">
                <a:off x="8930116" y="3957056"/>
                <a:ext cx="289559" cy="99059"/>
              </a:xfrm>
              <a:prstGeom prst="rect">
                <a:avLst/>
              </a:prstGeom>
              <a:effectLst>
                <a:outerShdw blurRad="63500" algn="ctr" rotWithShape="0">
                  <a:schemeClr val="bg1"/>
                </a:outerShdw>
              </a:effectLst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303213"/>
            <a:ext cx="8634412" cy="423859"/>
          </a:xfrm>
        </p:spPr>
        <p:txBody>
          <a:bodyPr/>
          <a:lstStyle/>
          <a:p>
            <a:r>
              <a:rPr lang="en-US" dirty="0"/>
              <a:t>Data (EAGLE </a:t>
            </a:r>
            <a:r>
              <a:rPr lang="en-US" dirty="0" smtClean="0"/>
              <a:t>FORD)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</p:spPr>
        <p:txBody>
          <a:bodyPr/>
          <a:lstStyle/>
          <a:p>
            <a:fld id="{CF92CD9E-7A76-47C6-970D-CD3F023C3BF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V:\project\DataMiningUNC\Code\RF\results\data_well_pr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1" y="866896"/>
            <a:ext cx="8715816" cy="55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46906" y="1193578"/>
            <a:ext cx="2875120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2000" dirty="0" smtClean="0"/>
              <a:t> Production Heat Map</a:t>
            </a:r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09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6" y="332656"/>
            <a:ext cx="8274372" cy="423859"/>
          </a:xfrm>
        </p:spPr>
        <p:txBody>
          <a:bodyPr/>
          <a:lstStyle/>
          <a:p>
            <a:r>
              <a:rPr lang="en-US" b="1" dirty="0" smtClean="0"/>
              <a:t>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43194-B442-48D5-98AD-8B0F2B20227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5484" y="908720"/>
            <a:ext cx="2088232" cy="5301879"/>
            <a:chOff x="0" y="97236"/>
            <a:chExt cx="1734185" cy="5090931"/>
          </a:xfrm>
        </p:grpSpPr>
        <p:sp>
          <p:nvSpPr>
            <p:cNvPr id="24" name="Rectangle 23"/>
            <p:cNvSpPr/>
            <p:nvPr/>
          </p:nvSpPr>
          <p:spPr>
            <a:xfrm>
              <a:off x="6350" y="1219200"/>
              <a:ext cx="1727835" cy="80137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4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FFFFFF"/>
                  </a:solidFill>
                  <a:latin typeface="Garamond"/>
                  <a:ea typeface="Times New Roman"/>
                  <a:cs typeface="Times New Roman"/>
                </a:rPr>
                <a:t>Data Integration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Times New Roman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3384550"/>
              <a:ext cx="1727835" cy="80137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4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Predictive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Modeling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Times New Roman"/>
                <a:cs typeface="Times New Roman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6036" y="97236"/>
              <a:ext cx="1154491" cy="836962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4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FFFFFF"/>
                  </a:solidFill>
                  <a:latin typeface="Garamond"/>
                  <a:ea typeface="Times New Roman"/>
                  <a:cs typeface="Times New Roman"/>
                </a:rPr>
                <a:t>Raw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Data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Times New Roman"/>
                <a:cs typeface="Times New Roman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90736" y="4362450"/>
              <a:ext cx="1154491" cy="825717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4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Normalized 1</a:t>
              </a:r>
              <a:r>
                <a:rPr kumimoji="0" lang="en-US" sz="1100" b="1" i="0" u="none" strike="noStrike" kern="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st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 12-Month Production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Times New Roman"/>
                <a:cs typeface="Times New Roman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6036" y="2193926"/>
              <a:ext cx="1199831" cy="927333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4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Geological Feature </a:t>
              </a:r>
              <a:r>
                <a:rPr lang="en-US" sz="1100" kern="0" dirty="0" smtClean="0">
                  <a:solidFill>
                    <a:srgbClr val="FFFFFF"/>
                  </a:solidFill>
                  <a:latin typeface="Garamond"/>
                  <a:ea typeface="Times New Roman"/>
                  <a:cs typeface="Times New Roman"/>
                </a:rPr>
                <a:t>Interpolated</a:t>
              </a: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 </a:t>
              </a:r>
              <a:r>
                <a:rPr kumimoji="0" lang="en-US" sz="1100" b="1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Times New Roman"/>
                  <a:cs typeface="Times New Roman"/>
                </a:rPr>
                <a:t>Map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Times New Roman"/>
                <a:cs typeface="Times New Roman"/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781684" y="934199"/>
              <a:ext cx="170181" cy="284803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774700" y="2019300"/>
              <a:ext cx="177165" cy="174625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786772" y="3121260"/>
              <a:ext cx="177165" cy="260114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774700" y="4184650"/>
              <a:ext cx="177165" cy="174625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9832" y="2118902"/>
            <a:ext cx="6043388" cy="792848"/>
            <a:chOff x="3512031" y="2116245"/>
            <a:chExt cx="5688807" cy="1020992"/>
          </a:xfrm>
        </p:grpSpPr>
        <p:sp>
          <p:nvSpPr>
            <p:cNvPr id="56" name="Rectangle 55"/>
            <p:cNvSpPr/>
            <p:nvPr/>
          </p:nvSpPr>
          <p:spPr>
            <a:xfrm>
              <a:off x="6573798" y="2226943"/>
              <a:ext cx="1138679" cy="767795"/>
            </a:xfrm>
            <a:prstGeom prst="rect">
              <a:avLst/>
            </a:prstGeom>
            <a:solidFill>
              <a:srgbClr val="F7D11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C00000"/>
                  </a:solidFill>
                  <a:latin typeface="Garamond"/>
                  <a:ea typeface="Times New Roman"/>
                  <a:cs typeface="Times New Roman"/>
                </a:rPr>
                <a:t>Interpolation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917933" y="2116245"/>
              <a:ext cx="1282905" cy="1020992"/>
            </a:xfrm>
            <a:prstGeom prst="ellipse">
              <a:avLst/>
            </a:prstGeom>
            <a:solidFill>
              <a:srgbClr val="F7D11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C00000"/>
                  </a:solidFill>
                  <a:latin typeface="Garamond"/>
                  <a:ea typeface="Times New Roman"/>
                  <a:cs typeface="Times New Roman"/>
                </a:rPr>
                <a:t>Interpolated </a:t>
              </a:r>
              <a:r>
                <a:rPr lang="en-US" sz="1100" kern="0" dirty="0">
                  <a:solidFill>
                    <a:srgbClr val="C00000"/>
                  </a:solidFill>
                  <a:latin typeface="Garamond"/>
                  <a:ea typeface="Times New Roman"/>
                  <a:cs typeface="Times New Roman"/>
                </a:rPr>
                <a:t>Feature Map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12031" y="2237299"/>
              <a:ext cx="1331799" cy="767797"/>
            </a:xfrm>
            <a:prstGeom prst="rect">
              <a:avLst/>
            </a:prstGeom>
            <a:solidFill>
              <a:srgbClr val="F7D11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C00000"/>
                  </a:solidFill>
                  <a:latin typeface="Garamond"/>
                  <a:ea typeface="Times New Roman"/>
                  <a:cs typeface="Times New Roman"/>
                </a:rPr>
                <a:t>Preprocessing/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C00000"/>
                  </a:solidFill>
                  <a:latin typeface="Garamond"/>
                  <a:ea typeface="Times New Roman"/>
                  <a:cs typeface="Times New Roman"/>
                </a:rPr>
                <a:t>Outlier Removal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26478" y="2259832"/>
              <a:ext cx="1140887" cy="767798"/>
            </a:xfrm>
            <a:prstGeom prst="rect">
              <a:avLst/>
            </a:prstGeom>
            <a:solidFill>
              <a:srgbClr val="F7D11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C00000"/>
                  </a:solidFill>
                  <a:latin typeface="Garamond"/>
                  <a:ea typeface="Times New Roman"/>
                  <a:cs typeface="Times New Roman"/>
                </a:rPr>
                <a:t>Stratigraphy Aggregate</a:t>
              </a:r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6346718" y="2462668"/>
              <a:ext cx="169412" cy="382788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7896" y="3564443"/>
            <a:ext cx="4266472" cy="2661103"/>
            <a:chOff x="4085926" y="3744070"/>
            <a:chExt cx="4266472" cy="2661103"/>
          </a:xfrm>
        </p:grpSpPr>
        <p:grpSp>
          <p:nvGrpSpPr>
            <p:cNvPr id="37" name="Group 36"/>
            <p:cNvGrpSpPr/>
            <p:nvPr/>
          </p:nvGrpSpPr>
          <p:grpSpPr>
            <a:xfrm>
              <a:off x="4085926" y="3744070"/>
              <a:ext cx="4266472" cy="2036563"/>
              <a:chOff x="1979712" y="1124744"/>
              <a:chExt cx="4320691" cy="273630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347864" y="2312876"/>
                <a:ext cx="1512168" cy="1260140"/>
              </a:xfrm>
              <a:prstGeom prst="rect">
                <a:avLst/>
              </a:prstGeom>
              <a:solidFill>
                <a:srgbClr val="F7D11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Predictive Modeling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1979712" y="1988840"/>
                <a:ext cx="1008112" cy="864096"/>
                <a:chOff x="1763688" y="1230235"/>
                <a:chExt cx="1008112" cy="864096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835696" y="1230235"/>
                  <a:ext cx="864096" cy="864096"/>
                </a:xfrm>
                <a:prstGeom prst="ellipse">
                  <a:avLst/>
                </a:prstGeom>
                <a:solidFill>
                  <a:srgbClr val="F7D117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63688" y="1518266"/>
                  <a:ext cx="1008112" cy="3805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6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Core Analysis </a:t>
                  </a:r>
                  <a:b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</a:b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Data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6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979712" y="2996952"/>
                <a:ext cx="1008112" cy="864096"/>
                <a:chOff x="683568" y="3539533"/>
                <a:chExt cx="1008112" cy="864096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755591" y="3539533"/>
                  <a:ext cx="864096" cy="864096"/>
                </a:xfrm>
                <a:prstGeom prst="ellipse">
                  <a:avLst/>
                </a:prstGeom>
                <a:solidFill>
                  <a:srgbClr val="F7D117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83568" y="3864769"/>
                  <a:ext cx="1008112" cy="2160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6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Well Logs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615059" y="1124744"/>
                <a:ext cx="1008112" cy="864096"/>
                <a:chOff x="2174899" y="3142554"/>
                <a:chExt cx="1008112" cy="86409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245992" y="3142554"/>
                  <a:ext cx="864096" cy="864096"/>
                </a:xfrm>
                <a:prstGeom prst="ellipse">
                  <a:avLst/>
                </a:prstGeom>
                <a:solidFill>
                  <a:srgbClr val="F7D117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174899" y="3347571"/>
                  <a:ext cx="1008112" cy="44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6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Engineering</a:t>
                  </a: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rPr>
                    <a:t/>
                  </a:r>
                  <a:b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rPr>
                  </a:b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Parameters</a:t>
                  </a:r>
                </a:p>
                <a:p>
                  <a:pPr marL="177800" marR="0" lvl="0" indent="-177800" defTabSz="914400" eaLnBrk="1" fontAlgn="auto" latinLnBrk="0" hangingPunct="1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60"/>
                    </a:spcAft>
                    <a:buClrTx/>
                    <a:buSzTx/>
                    <a:buFont typeface="Wingdings"/>
                    <a:buChar char="n"/>
                    <a:tabLst/>
                    <a:defRPr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92291" y="2492896"/>
                <a:ext cx="1008112" cy="901846"/>
                <a:chOff x="7092491" y="1774137"/>
                <a:chExt cx="1008112" cy="90184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7164288" y="1774137"/>
                  <a:ext cx="864096" cy="864096"/>
                </a:xfrm>
                <a:prstGeom prst="ellipse">
                  <a:avLst/>
                </a:prstGeom>
                <a:solidFill>
                  <a:srgbClr val="F7D117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92491" y="1965490"/>
                  <a:ext cx="1008112" cy="7104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6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1st 12-mo. </a:t>
                  </a:r>
                  <a:b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</a:b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Futura Medium"/>
                    </a:rPr>
                    <a:t>Production</a:t>
                  </a:r>
                </a:p>
              </p:txBody>
            </p:sp>
          </p:grpSp>
          <p:sp>
            <p:nvSpPr>
              <p:cNvPr id="43" name="Right Arrow 42"/>
              <p:cNvSpPr/>
              <p:nvPr/>
            </p:nvSpPr>
            <p:spPr>
              <a:xfrm rot="1203686">
                <a:off x="2942211" y="2484698"/>
                <a:ext cx="360040" cy="241768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4" name="Right Arrow 43"/>
              <p:cNvSpPr/>
              <p:nvPr/>
            </p:nvSpPr>
            <p:spPr>
              <a:xfrm flipH="1">
                <a:off x="4892243" y="2794712"/>
                <a:ext cx="401661" cy="2548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5400000">
                <a:off x="4010212" y="2028527"/>
                <a:ext cx="254922" cy="241768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20559592">
                <a:off x="2943664" y="3067064"/>
                <a:ext cx="360040" cy="241768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5616094" y="5840875"/>
              <a:ext cx="1154024" cy="564298"/>
            </a:xfrm>
            <a:prstGeom prst="ellipse">
              <a:avLst/>
            </a:prstGeom>
            <a:solidFill>
              <a:srgbClr val="F7D11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8102" y="6014617"/>
              <a:ext cx="995462" cy="2583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3000"/>
                </a:lnSpc>
                <a:spcBef>
                  <a:spcPts val="0"/>
                </a:spcBef>
                <a:spcAft>
                  <a:spcPts val="6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0" kern="0" dirty="0" smtClean="0">
                  <a:solidFill>
                    <a:srgbClr val="C00000"/>
                  </a:solidFill>
                  <a:latin typeface="Futura Medium"/>
                </a:rPr>
                <a:t>Predictive Model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</a:endParaRPr>
            </a:p>
          </p:txBody>
        </p:sp>
        <p:sp>
          <p:nvSpPr>
            <p:cNvPr id="58" name="Right Arrow 57"/>
            <p:cNvSpPr/>
            <p:nvPr/>
          </p:nvSpPr>
          <p:spPr>
            <a:xfrm rot="5400000">
              <a:off x="6121941" y="5600350"/>
              <a:ext cx="189732" cy="238734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12" name="Striped Right Arrow 11"/>
          <p:cNvSpPr/>
          <p:nvPr/>
        </p:nvSpPr>
        <p:spPr>
          <a:xfrm>
            <a:off x="2580964" y="2306893"/>
            <a:ext cx="406860" cy="402027"/>
          </a:xfrm>
          <a:prstGeom prst="striped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iped Right Arrow 58"/>
          <p:cNvSpPr/>
          <p:nvPr/>
        </p:nvSpPr>
        <p:spPr>
          <a:xfrm>
            <a:off x="2555776" y="4581128"/>
            <a:ext cx="406860" cy="402027"/>
          </a:xfrm>
          <a:prstGeom prst="striped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7545840" y="2381170"/>
            <a:ext cx="179971" cy="297253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550419" y="2399802"/>
            <a:ext cx="179971" cy="297253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3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49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.0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854118" y="6470360"/>
            <a:ext cx="2161652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42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38" y="291213"/>
            <a:ext cx="8634412" cy="423859"/>
          </a:xfrm>
        </p:spPr>
        <p:txBody>
          <a:bodyPr/>
          <a:lstStyle/>
          <a:p>
            <a:r>
              <a:rPr lang="en-US" b="1" dirty="0" smtClean="0"/>
              <a:t>RANDOM FOREST ALGORITHM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39552" y="908720"/>
            <a:ext cx="5400600" cy="3960440"/>
          </a:xfrm>
          <a:prstGeom prst="rect">
            <a:avLst/>
          </a:prstGeom>
        </p:spPr>
        <p:txBody>
          <a:bodyPr/>
          <a:lstStyle/>
          <a:p>
            <a:pPr lvl="1">
              <a:buClr>
                <a:srgbClr val="C00000"/>
              </a:buClr>
            </a:pPr>
            <a:r>
              <a:rPr lang="en-GB" dirty="0" smtClean="0"/>
              <a:t>Decision trees</a:t>
            </a:r>
          </a:p>
          <a:p>
            <a:pPr marL="376238" lvl="1" indent="0">
              <a:buClr>
                <a:srgbClr val="C00000"/>
              </a:buCl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284984"/>
            <a:ext cx="46805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36"/>
          <p:cNvGrpSpPr/>
          <p:nvPr/>
        </p:nvGrpSpPr>
        <p:grpSpPr>
          <a:xfrm>
            <a:off x="107504" y="1628800"/>
            <a:ext cx="3744416" cy="2401695"/>
            <a:chOff x="-13650" y="0"/>
            <a:chExt cx="4008861" cy="2639874"/>
          </a:xfrm>
        </p:grpSpPr>
        <p:grpSp>
          <p:nvGrpSpPr>
            <p:cNvPr id="38" name="Group 37"/>
            <p:cNvGrpSpPr/>
            <p:nvPr/>
          </p:nvGrpSpPr>
          <p:grpSpPr>
            <a:xfrm>
              <a:off x="-13650" y="354842"/>
              <a:ext cx="4008861" cy="1942734"/>
              <a:chOff x="-13650" y="0"/>
              <a:chExt cx="4008861" cy="1942734"/>
            </a:xfrm>
          </p:grpSpPr>
          <p:sp>
            <p:nvSpPr>
              <p:cNvPr id="57" name="Text Box 687"/>
              <p:cNvSpPr txBox="1"/>
              <p:nvPr/>
            </p:nvSpPr>
            <p:spPr>
              <a:xfrm>
                <a:off x="941696" y="1514901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4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≥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4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58" name="Text Box 686"/>
              <p:cNvSpPr txBox="1"/>
              <p:nvPr/>
            </p:nvSpPr>
            <p:spPr>
              <a:xfrm>
                <a:off x="-13650" y="1521729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4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&lt;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4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59" name="Text Box 685"/>
              <p:cNvSpPr txBox="1"/>
              <p:nvPr/>
            </p:nvSpPr>
            <p:spPr>
              <a:xfrm>
                <a:off x="3343701" y="791570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3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≥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3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60" name="Text Box 684"/>
              <p:cNvSpPr txBox="1"/>
              <p:nvPr/>
            </p:nvSpPr>
            <p:spPr>
              <a:xfrm>
                <a:off x="2422477" y="798394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 dirty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 dirty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3 </a:t>
                </a:r>
                <a:r>
                  <a:rPr lang="en-US" sz="1000" b="0" kern="0" dirty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&lt; t</a:t>
                </a:r>
                <a:r>
                  <a:rPr lang="en-US" sz="1000" b="0" kern="0" baseline="-25000" dirty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3</a:t>
                </a:r>
                <a:endParaRPr lang="en-US" sz="1200" b="0" kern="0" dirty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61" name="Text Box 27"/>
              <p:cNvSpPr txBox="1"/>
              <p:nvPr/>
            </p:nvSpPr>
            <p:spPr>
              <a:xfrm>
                <a:off x="1815152" y="805218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2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≥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2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62" name="Text Box 31"/>
              <p:cNvSpPr txBox="1"/>
              <p:nvPr/>
            </p:nvSpPr>
            <p:spPr>
              <a:xfrm>
                <a:off x="2572603" y="0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1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≥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1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63" name="Text Box 26"/>
              <p:cNvSpPr txBox="1"/>
              <p:nvPr/>
            </p:nvSpPr>
            <p:spPr>
              <a:xfrm>
                <a:off x="709683" y="805218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2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&lt;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2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64" name="Text Box 14"/>
              <p:cNvSpPr txBox="1"/>
              <p:nvPr/>
            </p:nvSpPr>
            <p:spPr>
              <a:xfrm>
                <a:off x="1528549" y="13648"/>
                <a:ext cx="651510" cy="421005"/>
              </a:xfrm>
              <a:prstGeom prst="rect">
                <a:avLst/>
              </a:prstGeom>
              <a:solidFill>
                <a:sysClr val="window" lastClr="FFFFFF"/>
              </a:solidFill>
              <a:ln w="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1 </a:t>
                </a:r>
                <a:r>
                  <a:rPr lang="en-US" sz="1000" b="0" kern="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&lt; t</a:t>
                </a:r>
                <a:r>
                  <a:rPr lang="en-US" sz="1000" b="0" kern="0" baseline="-25000">
                    <a:solidFill>
                      <a:srgbClr val="000000"/>
                    </a:solidFill>
                    <a:latin typeface="Garamond"/>
                    <a:ea typeface="Times New Roman"/>
                    <a:cs typeface="Times New Roman"/>
                  </a:rPr>
                  <a:t>1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231" y="0"/>
              <a:ext cx="3621888" cy="2639874"/>
              <a:chOff x="-7951" y="0"/>
              <a:chExt cx="3621888" cy="26398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931158" y="0"/>
                <a:ext cx="540689" cy="540689"/>
              </a:xfrm>
              <a:prstGeom prst="ellipse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 dirty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 dirty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1</a:t>
                </a:r>
                <a:endParaRPr lang="en-US" sz="1200" b="0" kern="0" dirty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139588" y="805218"/>
                <a:ext cx="540385" cy="540385"/>
              </a:xfrm>
              <a:prstGeom prst="ellipse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2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736376" y="805218"/>
                <a:ext cx="540385" cy="540385"/>
              </a:xfrm>
              <a:prstGeom prst="ellipse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3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4155" y="1564043"/>
                <a:ext cx="540385" cy="540385"/>
              </a:xfrm>
              <a:prstGeom prst="ellipse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0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X</a:t>
                </a:r>
                <a:r>
                  <a:rPr lang="en-US" sz="10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4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1596788" y="464024"/>
                <a:ext cx="418995" cy="41899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2381534" y="470848"/>
                <a:ext cx="440189" cy="41346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2490716" y="1508078"/>
                <a:ext cx="393065" cy="36639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2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C</a:t>
                </a:r>
                <a:r>
                  <a:rPr lang="en-US" sz="12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4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cxnSp>
            <p:nvCxnSpPr>
              <p:cNvPr id="47" name="Straight Arrow Connector 46"/>
              <p:cNvCxnSpPr>
                <a:stCxn id="41" idx="3"/>
              </p:cNvCxnSpPr>
              <p:nvPr/>
            </p:nvCxnSpPr>
            <p:spPr>
              <a:xfrm flipH="1">
                <a:off x="818793" y="1266465"/>
                <a:ext cx="399932" cy="380612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74961" y="1289713"/>
                <a:ext cx="172720" cy="22034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617947" y="1246390"/>
                <a:ext cx="246380" cy="252441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191069" y="2019869"/>
                <a:ext cx="229870" cy="23812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193576" y="1276066"/>
                <a:ext cx="213995" cy="21907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1692322" y="1508078"/>
                <a:ext cx="393065" cy="36639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2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C</a:t>
                </a:r>
                <a:r>
                  <a:rPr lang="en-US" sz="12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3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66633" y="2272352"/>
                <a:ext cx="393065" cy="36639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2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C</a:t>
                </a:r>
                <a:r>
                  <a:rPr lang="en-US" sz="12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2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-7951" y="2273479"/>
                <a:ext cx="393065" cy="36639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2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C</a:t>
                </a:r>
                <a:r>
                  <a:rPr lang="en-US" sz="12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1 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20872" y="1494430"/>
                <a:ext cx="393065" cy="36639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lnSpc>
                    <a:spcPts val="14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200" b="0" kern="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C</a:t>
                </a:r>
                <a:r>
                  <a:rPr lang="en-US" sz="1200" b="0" kern="0" baseline="-25000">
                    <a:solidFill>
                      <a:srgbClr val="FFFFFF"/>
                    </a:solidFill>
                    <a:latin typeface="Garamond"/>
                    <a:ea typeface="Times New Roman"/>
                    <a:cs typeface="Times New Roman"/>
                  </a:rPr>
                  <a:t>5 </a:t>
                </a:r>
                <a:endParaRPr lang="en-US" sz="1200" b="0" kern="0">
                  <a:solidFill>
                    <a:srgbClr val="000000"/>
                  </a:solidFill>
                  <a:latin typeface="Garamond"/>
                  <a:ea typeface="Times New Roman"/>
                  <a:cs typeface="Times New Roman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812042" y="2026692"/>
                <a:ext cx="246380" cy="23114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65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563888" y="908720"/>
            <a:ext cx="5400600" cy="3960440"/>
          </a:xfrm>
          <a:prstGeom prst="rect">
            <a:avLst/>
          </a:prstGeom>
        </p:spPr>
        <p:txBody>
          <a:bodyPr/>
          <a:lstStyle/>
          <a:p>
            <a:pPr lvl="1">
              <a:buClr>
                <a:srgbClr val="C00000"/>
              </a:buClr>
            </a:pPr>
            <a:r>
              <a:rPr lang="en-GB" dirty="0" smtClean="0"/>
              <a:t>Random Forest (ensemble decision trees)</a:t>
            </a:r>
          </a:p>
          <a:p>
            <a:pPr lvl="2"/>
            <a:r>
              <a:rPr lang="en-US" sz="1800" dirty="0"/>
              <a:t>N</a:t>
            </a:r>
            <a:r>
              <a:rPr lang="en-US" sz="1800" dirty="0" smtClean="0"/>
              <a:t>on-parametric </a:t>
            </a:r>
            <a:r>
              <a:rPr lang="en-US" sz="1800" dirty="0"/>
              <a:t>method without any distribution assumptions on </a:t>
            </a:r>
            <a:r>
              <a:rPr lang="en-US" sz="1800" dirty="0" smtClean="0"/>
              <a:t>x and y</a:t>
            </a:r>
            <a:endParaRPr lang="en-GB" sz="1800" dirty="0"/>
          </a:p>
          <a:p>
            <a:pPr lvl="2"/>
            <a:r>
              <a:rPr lang="en-US" sz="1800" dirty="0" smtClean="0"/>
              <a:t>Can handle </a:t>
            </a:r>
            <a:r>
              <a:rPr lang="en-US" sz="1800" dirty="0"/>
              <a:t>nonlinear </a:t>
            </a:r>
            <a:r>
              <a:rPr lang="en-US" sz="1800" dirty="0" smtClean="0"/>
              <a:t>relationships</a:t>
            </a:r>
            <a:endParaRPr lang="en-GB" sz="1800" dirty="0" smtClean="0"/>
          </a:p>
          <a:p>
            <a:pPr lvl="2"/>
            <a:r>
              <a:rPr lang="en-US" sz="1800" dirty="0"/>
              <a:t>P</a:t>
            </a:r>
            <a:r>
              <a:rPr lang="en-US" sz="1800" dirty="0" smtClean="0"/>
              <a:t>rovides </a:t>
            </a:r>
            <a:r>
              <a:rPr lang="en-US" sz="1800" dirty="0"/>
              <a:t>effective </a:t>
            </a:r>
            <a:r>
              <a:rPr lang="en-US" sz="1800" dirty="0" smtClean="0"/>
              <a:t>methods </a:t>
            </a:r>
            <a:r>
              <a:rPr lang="en-US" sz="1800" dirty="0"/>
              <a:t>for estimating missing </a:t>
            </a:r>
            <a:r>
              <a:rPr lang="en-US" sz="1800" dirty="0" smtClean="0"/>
              <a:t>data</a:t>
            </a:r>
            <a:r>
              <a:rPr lang="en-GB" dirty="0"/>
              <a:t> </a:t>
            </a:r>
            <a:r>
              <a:rPr lang="en-GB" dirty="0" smtClean="0"/>
              <a:t>...</a:t>
            </a:r>
            <a:endParaRPr lang="en-US" sz="1800" dirty="0" smtClean="0"/>
          </a:p>
        </p:txBody>
      </p:sp>
      <p:sp>
        <p:nvSpPr>
          <p:cNvPr id="66" name="Slide Number Placeholder 3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F43194-B442-48D5-98AD-8B0F2B20227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3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274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7560840" cy="4104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" y="255588"/>
            <a:ext cx="8634412" cy="423859"/>
          </a:xfrm>
        </p:spPr>
        <p:txBody>
          <a:bodyPr/>
          <a:lstStyle/>
          <a:p>
            <a:r>
              <a:rPr lang="en-US" b="1" dirty="0" smtClean="0"/>
              <a:t>RESULTS (RF 5-Fold Cross-Validation)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7548" y="4725144"/>
            <a:ext cx="4652484" cy="1475740"/>
            <a:chOff x="2439796" y="5085184"/>
            <a:chExt cx="4652484" cy="1475740"/>
          </a:xfrm>
        </p:grpSpPr>
        <p:sp>
          <p:nvSpPr>
            <p:cNvPr id="17" name="TextBox 16"/>
            <p:cNvSpPr txBox="1"/>
            <p:nvPr/>
          </p:nvSpPr>
          <p:spPr>
            <a:xfrm>
              <a:off x="2439796" y="5517232"/>
              <a:ext cx="1196100" cy="576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base">
                <a:lnSpc>
                  <a:spcPct val="113000"/>
                </a:lnSpc>
                <a:spcBef>
                  <a:spcPct val="0"/>
                </a:spcBef>
                <a:spcAft>
                  <a:spcPts val="60"/>
                </a:spcAft>
              </a:pPr>
              <a:r>
                <a:rPr lang="en-US" sz="1100" b="1" dirty="0" smtClean="0">
                  <a:solidFill>
                    <a:srgbClr val="595959"/>
                  </a:solidFill>
                  <a:cs typeface="Arial" pitchFamily="34" charset="0"/>
                </a:rPr>
                <a:t>Top 25% Wells</a:t>
              </a:r>
              <a:br>
                <a:rPr lang="en-US" sz="1100" b="1" dirty="0" smtClean="0">
                  <a:solidFill>
                    <a:srgbClr val="595959"/>
                  </a:solidFill>
                  <a:cs typeface="Arial" pitchFamily="34" charset="0"/>
                </a:rPr>
              </a:br>
              <a:r>
                <a:rPr lang="en-US" sz="1100" b="1" dirty="0" smtClean="0">
                  <a:solidFill>
                    <a:srgbClr val="595959"/>
                  </a:solidFill>
                  <a:cs typeface="Arial" pitchFamily="34" charset="0"/>
                </a:rPr>
                <a:t>True Production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0112" y="5517232"/>
              <a:ext cx="1512168" cy="576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base">
                <a:lnSpc>
                  <a:spcPct val="113000"/>
                </a:lnSpc>
                <a:spcBef>
                  <a:spcPct val="0"/>
                </a:spcBef>
                <a:spcAft>
                  <a:spcPts val="60"/>
                </a:spcAft>
              </a:pPr>
              <a:r>
                <a:rPr lang="en-US" sz="1100" b="1" dirty="0" smtClean="0">
                  <a:solidFill>
                    <a:srgbClr val="595959"/>
                  </a:solidFill>
                  <a:cs typeface="Arial" pitchFamily="34" charset="0"/>
                </a:rPr>
                <a:t>Top 25% Wells</a:t>
              </a:r>
              <a:br>
                <a:rPr lang="en-US" sz="1100" b="1" dirty="0" smtClean="0">
                  <a:solidFill>
                    <a:srgbClr val="595959"/>
                  </a:solidFill>
                  <a:cs typeface="Arial" pitchFamily="34" charset="0"/>
                </a:rPr>
              </a:br>
              <a:r>
                <a:rPr lang="en-US" sz="1100" b="1" dirty="0" smtClean="0">
                  <a:solidFill>
                    <a:srgbClr val="595959"/>
                  </a:solidFill>
                  <a:cs typeface="Arial" pitchFamily="34" charset="0"/>
                </a:rPr>
                <a:t>Predicted</a:t>
              </a:r>
              <a:endParaRPr lang="en-US" sz="900" b="1" dirty="0" smtClean="0">
                <a:solidFill>
                  <a:srgbClr val="595959"/>
                </a:solidFill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1880" y="5085184"/>
              <a:ext cx="1950720" cy="1475740"/>
              <a:chOff x="3491880" y="5193620"/>
              <a:chExt cx="1950720" cy="147574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994800" y="5193620"/>
                <a:ext cx="1447800" cy="1475740"/>
              </a:xfrm>
              <a:prstGeom prst="ellipse">
                <a:avLst/>
              </a:prstGeom>
              <a:solidFill>
                <a:srgbClr val="FFC000">
                  <a:alpha val="56000"/>
                </a:srgbClr>
              </a:solidFill>
              <a:ln>
                <a:solidFill>
                  <a:schemeClr val="accent3">
                    <a:lumMod val="75000"/>
                    <a:alpha val="1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91880" y="5193620"/>
                <a:ext cx="1447800" cy="14757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132" y="5841692"/>
                <a:ext cx="72390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fontAlgn="base">
                  <a:lnSpc>
                    <a:spcPct val="113000"/>
                  </a:lnSpc>
                  <a:spcBef>
                    <a:spcPct val="0"/>
                  </a:spcBef>
                  <a:spcAft>
                    <a:spcPts val="60"/>
                  </a:spcAft>
                </a:pPr>
                <a:r>
                  <a:rPr lang="en-US" sz="900" b="1" dirty="0" smtClean="0">
                    <a:solidFill>
                      <a:srgbClr val="000000"/>
                    </a:solidFill>
                    <a:cs typeface="Arial" pitchFamily="34" charset="0"/>
                  </a:rPr>
                  <a:t>74% Overlap</a:t>
                </a:r>
              </a:p>
            </p:txBody>
          </p:sp>
        </p:grp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683568" y="793218"/>
            <a:ext cx="6408712" cy="331526"/>
          </a:xfrm>
          <a:prstGeom prst="rect">
            <a:avLst/>
          </a:prstGeom>
          <a:noFill/>
          <a:ln w="36830" algn="ctr">
            <a:noFill/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9pPr>
          </a:lstStyle>
          <a:p>
            <a:r>
              <a:rPr lang="en-US" sz="1800" b="1" kern="0" dirty="0" smtClean="0">
                <a:solidFill>
                  <a:srgbClr val="000000"/>
                </a:solidFill>
              </a:rPr>
              <a:t>Eagle Ford Oil Producer Sweetspots (658 out of 2631)</a:t>
            </a:r>
            <a:endParaRPr lang="en-US" sz="18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21952"/>
              </p:ext>
            </p:extLst>
          </p:nvPr>
        </p:nvGraphicFramePr>
        <p:xfrm>
          <a:off x="4690878" y="5157192"/>
          <a:ext cx="3553531" cy="655320"/>
        </p:xfrm>
        <a:graphic>
          <a:graphicData uri="http://schemas.openxmlformats.org/drawingml/2006/table">
            <a:tbl>
              <a:tblPr firstRow="1" firstCol="1" bandRow="1"/>
              <a:tblGrid>
                <a:gridCol w="1061794"/>
                <a:gridCol w="819063"/>
                <a:gridCol w="871626"/>
                <a:gridCol w="801048"/>
              </a:tblGrid>
              <a:tr h="22225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Correctly Identified TQ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6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 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Random Draw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</a:txBody>
                  <a:tcPr marL="68580" marR="6858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</a:rPr>
                        <a:t>Rule Based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</a:rPr>
                        <a:t>RF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165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201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366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SimSun"/>
                          <a:cs typeface="Times New Roman"/>
                        </a:rPr>
                        <a:t>484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Slide Number Placeholder 3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7" name="Date Placeholder 8"/>
          <p:cNvSpPr txBox="1">
            <a:spLocks/>
          </p:cNvSpPr>
          <p:nvPr/>
        </p:nvSpPr>
        <p:spPr bwMode="auto">
          <a:xfrm>
            <a:off x="7534749" y="6470360"/>
            <a:ext cx="900765" cy="2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May 2015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89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</p:spPr>
        <p:txBody>
          <a:bodyPr/>
          <a:lstStyle/>
          <a:p>
            <a:r>
              <a:rPr lang="en-US" b="1" dirty="0"/>
              <a:t>VARIABLE </a:t>
            </a:r>
            <a:r>
              <a:rPr lang="en-US" b="1" dirty="0" smtClean="0"/>
              <a:t>IMPORTANCE</a:t>
            </a:r>
            <a:endParaRPr lang="en-US" b="1" dirty="0"/>
          </a:p>
        </p:txBody>
      </p:sp>
      <p:pic>
        <p:nvPicPr>
          <p:cNvPr id="5" name="Content Placeholder 4" descr="V:\project\DataMiningUNC\Code\RF\results\var_imp_mse_50rep_avg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93242"/>
            <a:ext cx="7608093" cy="5072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99592" y="6309320"/>
            <a:ext cx="5256584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Font typeface="Wingdings"/>
              <a:buChar char="n"/>
            </a:pPr>
            <a:r>
              <a:rPr lang="en-US" sz="900" b="1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Permutation-based MSE reduction measure normalized by the maximum score.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Date Placeholder 8"/>
          <p:cNvSpPr txBox="1">
            <a:spLocks/>
          </p:cNvSpPr>
          <p:nvPr/>
        </p:nvSpPr>
        <p:spPr bwMode="auto">
          <a:xfrm>
            <a:off x="7534749" y="6470360"/>
            <a:ext cx="900765" cy="2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May 2015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5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:\project\DataMiningUNC\Code\RF\results\mse_topK_impvar_5c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6912768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</p:spPr>
        <p:txBody>
          <a:bodyPr/>
          <a:lstStyle/>
          <a:p>
            <a:r>
              <a:rPr lang="en-US" b="1" dirty="0" smtClean="0"/>
              <a:t>PREDICTION BASED ON TOP K IMPORTANT VARS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941168"/>
            <a:ext cx="8064896" cy="1296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Clr>
                <a:srgbClr val="C00000"/>
              </a:buClr>
              <a:buFont typeface="Wingdings"/>
              <a:buChar char="n"/>
            </a:pP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Top </a:t>
            </a: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7 important vars. are good enough to build a predictive model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.</a:t>
            </a:r>
          </a:p>
          <a:p>
            <a:pPr marL="177800" indent="-177800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Clr>
                <a:srgbClr val="C00000"/>
              </a:buClr>
              <a:buFont typeface="Wingdings"/>
              <a:buChar char="n"/>
            </a:pP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Correlation Tmax and Ro Calculated ~ 1, 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  <a:sym typeface="Wingdings" panose="05000000000000000000" pitchFamily="2" charset="2"/>
              </a:rPr>
              <a:t>Ro Calculated is removed from the model.</a:t>
            </a:r>
            <a:endParaRPr lang="en-US" sz="1400" dirty="0">
              <a:solidFill>
                <a:srgbClr val="595959"/>
              </a:solidFill>
              <a:cs typeface="Arial" pitchFamily="34" charset="0"/>
            </a:endParaRPr>
          </a:p>
          <a:p>
            <a:pPr marL="177800" indent="-177800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Clr>
                <a:srgbClr val="C00000"/>
              </a:buClr>
              <a:buFont typeface="Wingdings"/>
              <a:buChar char="n"/>
            </a:pP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 A </a:t>
            </a: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parsimonious model </a:t>
            </a:r>
            <a:r>
              <a:rPr lang="en-US" sz="1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smtClean="0">
                <a:solidFill>
                  <a:srgbClr val="595959"/>
                </a:solidFill>
                <a:cs typeface="Arial" pitchFamily="34" charset="0"/>
              </a:rPr>
              <a:t>6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 vars.) achieved similar performance as full model (31 vars.)</a:t>
            </a:r>
          </a:p>
          <a:p>
            <a:pPr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Clr>
                <a:srgbClr val="C00000"/>
              </a:buClr>
            </a:pP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  {</a:t>
            </a:r>
            <a:r>
              <a:rPr lang="en-US" sz="1400" b="1" dirty="0" smtClean="0">
                <a:solidFill>
                  <a:srgbClr val="595959"/>
                </a:solidFill>
                <a:cs typeface="Arial" pitchFamily="34" charset="0"/>
              </a:rPr>
              <a:t>True </a:t>
            </a:r>
            <a:r>
              <a:rPr lang="en-US" sz="1400" b="1" dirty="0">
                <a:solidFill>
                  <a:srgbClr val="595959"/>
                </a:solidFill>
                <a:cs typeface="Arial" pitchFamily="34" charset="0"/>
              </a:rPr>
              <a:t>vertical depth, S2, Tmax</a:t>
            </a: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, Chlorite in clay(X-ray diffraction), Ro measured, GRI water filled porosity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}</a:t>
            </a:r>
          </a:p>
          <a:p>
            <a:pPr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Clr>
                <a:srgbClr val="C00000"/>
              </a:buClr>
            </a:pPr>
            <a:endParaRPr lang="en-US" sz="1400" dirty="0" smtClean="0">
              <a:solidFill>
                <a:srgbClr val="595959"/>
              </a:solidFill>
              <a:cs typeface="Arial" pitchFamily="34" charset="0"/>
            </a:endParaRPr>
          </a:p>
          <a:p>
            <a:pPr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  <a:buClr>
                <a:srgbClr val="C00000"/>
              </a:buClr>
            </a:pP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	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99792" y="764704"/>
            <a:ext cx="0" cy="367240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088" y="838994"/>
            <a:ext cx="2327034" cy="5017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</a:pPr>
            <a:r>
              <a:rPr lang="en-US" sz="1200" b="1" dirty="0" smtClean="0">
                <a:solidFill>
                  <a:srgbClr val="595959"/>
                </a:solidFill>
                <a:cs typeface="Arial" pitchFamily="34" charset="0"/>
              </a:rPr>
              <a:t>Results of 5-fold cross-validation</a:t>
            </a:r>
          </a:p>
        </p:txBody>
      </p:sp>
      <p:sp>
        <p:nvSpPr>
          <p:cNvPr id="11" name="Date Placeholder 8"/>
          <p:cNvSpPr txBox="1">
            <a:spLocks/>
          </p:cNvSpPr>
          <p:nvPr/>
        </p:nvSpPr>
        <p:spPr bwMode="auto">
          <a:xfrm>
            <a:off x="7534749" y="6470360"/>
            <a:ext cx="900765" cy="2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May 2015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99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ngqi.Wu\Desktop\topq_recovery_comp_by03p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3244"/>
            <a:ext cx="8208912" cy="58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</p:spPr>
        <p:txBody>
          <a:bodyPr/>
          <a:lstStyle/>
          <a:p>
            <a:r>
              <a:rPr lang="en-US" b="1" dirty="0" smtClean="0"/>
              <a:t>TOP QUANTILE RECOVERY CURVE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7824" y="764704"/>
            <a:ext cx="0" cy="5256584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1390" y="4581128"/>
            <a:ext cx="2327034" cy="5017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</a:pPr>
            <a:r>
              <a:rPr lang="en-US" sz="1200" b="1" dirty="0" smtClean="0">
                <a:solidFill>
                  <a:srgbClr val="595959"/>
                </a:solidFill>
                <a:cs typeface="Arial" pitchFamily="34" charset="0"/>
              </a:rPr>
              <a:t>Results of 5-fold Cross-validation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47664" y="836712"/>
            <a:ext cx="6408712" cy="331526"/>
          </a:xfrm>
          <a:prstGeom prst="rect">
            <a:avLst/>
          </a:prstGeom>
          <a:noFill/>
          <a:ln w="36830" algn="ctr">
            <a:noFill/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9pPr>
          </a:lstStyle>
          <a:p>
            <a:r>
              <a:rPr lang="en-US" sz="1800" b="1" kern="0" dirty="0" smtClean="0">
                <a:solidFill>
                  <a:srgbClr val="000000"/>
                </a:solidFill>
              </a:rPr>
              <a:t>Performance Comparison of Different Models</a:t>
            </a:r>
            <a:endParaRPr lang="en-US" sz="1800" b="1" kern="0" dirty="0">
              <a:solidFill>
                <a:srgbClr val="000000"/>
              </a:solidFill>
            </a:endParaRPr>
          </a:p>
        </p:txBody>
      </p:sp>
      <p:sp>
        <p:nvSpPr>
          <p:cNvPr id="14" name="Date Placeholder 8"/>
          <p:cNvSpPr txBox="1">
            <a:spLocks/>
          </p:cNvSpPr>
          <p:nvPr/>
        </p:nvSpPr>
        <p:spPr bwMode="auto">
          <a:xfrm>
            <a:off x="7534749" y="6470360"/>
            <a:ext cx="900765" cy="2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May 2015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0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ingqi.Wu\Desktop\topq_recover_fullmod_bycutoff_tim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280920" cy="59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</p:spPr>
        <p:txBody>
          <a:bodyPr/>
          <a:lstStyle/>
          <a:p>
            <a:r>
              <a:rPr lang="en-US" b="1" dirty="0" smtClean="0"/>
              <a:t>CHRONOLOGICAL STUDY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59832" y="692696"/>
            <a:ext cx="0" cy="540060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9572" y="4655418"/>
            <a:ext cx="2986844" cy="5017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</a:pPr>
            <a:r>
              <a:rPr lang="en-US" sz="1400" b="1" dirty="0" smtClean="0">
                <a:solidFill>
                  <a:srgbClr val="595959">
                    <a:lumMod val="50000"/>
                  </a:srgbClr>
                </a:solidFill>
                <a:cs typeface="Arial" pitchFamily="34" charset="0"/>
              </a:rPr>
              <a:t>Producers with 12-mon production by the cutoff date will be used for training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764704"/>
            <a:ext cx="6840760" cy="331526"/>
          </a:xfrm>
          <a:prstGeom prst="rect">
            <a:avLst/>
          </a:prstGeom>
          <a:noFill/>
          <a:ln w="36830" algn="ctr">
            <a:noFill/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9pPr>
          </a:lstStyle>
          <a:p>
            <a:r>
              <a:rPr lang="en-US" sz="1800" b="1" kern="0" dirty="0" smtClean="0">
                <a:solidFill>
                  <a:srgbClr val="000000"/>
                </a:solidFill>
              </a:rPr>
              <a:t>Performance Comparison By Different Cutoff Date</a:t>
            </a:r>
            <a:endParaRPr lang="en-US" sz="1800" b="1" kern="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0730" y="3645024"/>
            <a:ext cx="4295686" cy="717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Total </a:t>
            </a:r>
            <a:r>
              <a:rPr lang="en-US" sz="1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2631 </a:t>
            </a:r>
            <a:r>
              <a:rPr lang="en-US" sz="1400" dirty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Producers</a:t>
            </a:r>
            <a:endParaRPr lang="en-US" sz="1400" dirty="0" smtClean="0">
              <a:solidFill>
                <a:srgbClr val="595959"/>
              </a:solidFill>
              <a:cs typeface="Arial" pitchFamily="34" charset="0"/>
            </a:endParaRPr>
          </a:p>
          <a:p>
            <a:pPr algn="r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</a:pP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2008-04-01 </a:t>
            </a: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first producer 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start production </a:t>
            </a:r>
          </a:p>
          <a:p>
            <a:pPr algn="r" fontAlgn="base">
              <a:lnSpc>
                <a:spcPct val="113000"/>
              </a:lnSpc>
              <a:spcBef>
                <a:spcPct val="0"/>
              </a:spcBef>
              <a:spcAft>
                <a:spcPts val="60"/>
              </a:spcAft>
            </a:pP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2013-09-01 </a:t>
            </a:r>
            <a:r>
              <a:rPr lang="en-US" sz="1400" dirty="0" smtClean="0">
                <a:solidFill>
                  <a:srgbClr val="595959"/>
                </a:solidFill>
                <a:cs typeface="Arial" pitchFamily="34" charset="0"/>
              </a:rPr>
              <a:t>last </a:t>
            </a: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producer achieve 12-mon production</a:t>
            </a:r>
          </a:p>
        </p:txBody>
      </p:sp>
      <p:sp>
        <p:nvSpPr>
          <p:cNvPr id="15" name="Date Placeholder 8"/>
          <p:cNvSpPr txBox="1">
            <a:spLocks/>
          </p:cNvSpPr>
          <p:nvPr/>
        </p:nvSpPr>
        <p:spPr bwMode="auto">
          <a:xfrm>
            <a:off x="7534749" y="6470360"/>
            <a:ext cx="900765" cy="2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May 2015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20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8148"/>
            <a:ext cx="8634412" cy="423859"/>
          </a:xfrm>
        </p:spPr>
        <p:txBody>
          <a:bodyPr/>
          <a:lstStyle/>
          <a:p>
            <a:r>
              <a:rPr lang="en-US" dirty="0" smtClean="0"/>
              <a:t>Concluding remark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4153" y="1074970"/>
            <a:ext cx="8496944" cy="5616624"/>
          </a:xfrm>
        </p:spPr>
        <p:txBody>
          <a:bodyPr/>
          <a:lstStyle/>
          <a:p>
            <a:pPr lvl="1"/>
            <a:r>
              <a:rPr lang="en-US" kern="1200" dirty="0" smtClean="0"/>
              <a:t>Going forward:  </a:t>
            </a:r>
            <a:endParaRPr lang="en-US" dirty="0"/>
          </a:p>
          <a:p>
            <a:pPr lvl="2"/>
            <a:r>
              <a:rPr lang="en-US" kern="1200" dirty="0" smtClean="0"/>
              <a:t> Complete ML/DA </a:t>
            </a:r>
            <a:r>
              <a:rPr lang="en-US" kern="1200" dirty="0"/>
              <a:t>modeling and </a:t>
            </a:r>
            <a:r>
              <a:rPr lang="en-US" kern="1200" dirty="0" smtClean="0"/>
              <a:t>prediction workflow </a:t>
            </a:r>
            <a:r>
              <a:rPr lang="en-US" kern="1200" dirty="0"/>
              <a:t>in </a:t>
            </a:r>
            <a:r>
              <a:rPr lang="en-US" kern="1200" dirty="0" smtClean="0"/>
              <a:t>Q4 2015.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Apply to active assets E&amp;P in 2016 and beyond.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Business </a:t>
            </a:r>
            <a:r>
              <a:rPr lang="en-US" dirty="0" smtClean="0"/>
              <a:t>Impact</a:t>
            </a:r>
          </a:p>
          <a:p>
            <a:pPr lvl="2"/>
            <a:r>
              <a:rPr lang="en-US" dirty="0" smtClean="0"/>
              <a:t> Provide superior guiding technology for new well drilling to reduce cost and improve production. </a:t>
            </a:r>
          </a:p>
          <a:p>
            <a:pPr lvl="2"/>
            <a:r>
              <a:rPr lang="en-US" dirty="0" smtClean="0"/>
              <a:t> Furnish quick and better methodology for new asset assessment.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29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2015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22737"/>
              </p:ext>
            </p:extLst>
          </p:nvPr>
        </p:nvGraphicFramePr>
        <p:xfrm>
          <a:off x="842683" y="1337624"/>
          <a:ext cx="7799294" cy="30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39"/>
                <a:gridCol w="7109155"/>
              </a:tblGrid>
              <a:tr h="60684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Task</a:t>
                      </a:r>
                      <a:r>
                        <a:rPr lang="en-GB" sz="1600" baseline="0" dirty="0" smtClean="0"/>
                        <a:t> Accomplished</a:t>
                      </a:r>
                      <a:endParaRPr lang="en-US" sz="1600" dirty="0"/>
                    </a:p>
                  </a:txBody>
                  <a:tcPr anchor="ctr"/>
                </a:tc>
              </a:tr>
              <a:tr h="606846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smtClean="0"/>
                        <a:t>Universal</a:t>
                      </a:r>
                      <a:r>
                        <a:rPr lang="en-GB" sz="1600" b="1" baseline="0" dirty="0" smtClean="0"/>
                        <a:t> Kriging</a:t>
                      </a:r>
                      <a:endParaRPr lang="en-GB" sz="1600" b="1" dirty="0" smtClean="0"/>
                    </a:p>
                  </a:txBody>
                  <a:tcPr anchor="ctr"/>
                </a:tc>
              </a:tr>
              <a:tr h="6068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anchor="ctr"/>
                </a:tc>
              </a:tr>
              <a:tr h="60684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anchor="ctr"/>
                </a:tc>
              </a:tr>
              <a:tr h="60684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72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  <a:prstGeom prst="rect">
            <a:avLst/>
          </a:prstGeom>
        </p:spPr>
        <p:txBody>
          <a:bodyPr/>
          <a:lstStyle/>
          <a:p>
            <a:fld id="{D32BAE6A-B452-4007-8177-56DD051636F9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854118" y="6470360"/>
            <a:ext cx="2161652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Slide Number Placeholder 11"/>
          <p:cNvSpPr txBox="1">
            <a:spLocks/>
          </p:cNvSpPr>
          <p:nvPr/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Universal Kriging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1.0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854118" y="6470360"/>
            <a:ext cx="2161652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88" y="342844"/>
            <a:ext cx="8448112" cy="419156"/>
          </a:xfrm>
        </p:spPr>
        <p:txBody>
          <a:bodyPr/>
          <a:lstStyle/>
          <a:p>
            <a:r>
              <a:rPr lang="en-US" dirty="0" smtClean="0"/>
              <a:t>Data aggregation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92CD9E-7A76-47C6-970D-CD3F023C3B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599" y="5447437"/>
            <a:ext cx="564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09599" y="1064302"/>
            <a:ext cx="7766050" cy="5071136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F</a:t>
            </a:r>
            <a:r>
              <a:rPr lang="en-US" dirty="0" smtClean="0"/>
              <a:t>or each variable in each core well, we have several measurements. Three methods can be applied to aggregate those measurements: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Trimmed Mean</a:t>
            </a:r>
          </a:p>
          <a:p>
            <a:pPr lvl="2"/>
            <a:r>
              <a:rPr lang="en-US" dirty="0" smtClean="0"/>
              <a:t>Calculated with only the middle 80% of the data</a:t>
            </a:r>
          </a:p>
          <a:p>
            <a:pPr lvl="1"/>
            <a:r>
              <a:rPr lang="en-US" dirty="0" smtClean="0"/>
              <a:t>Mean calculated without outliers	</a:t>
            </a:r>
          </a:p>
          <a:p>
            <a:pPr lvl="2"/>
            <a:r>
              <a:rPr lang="en-US" dirty="0" smtClean="0"/>
              <a:t>IQR=Q3-Q1</a:t>
            </a:r>
          </a:p>
          <a:p>
            <a:pPr lvl="2"/>
            <a:r>
              <a:rPr lang="en-US" dirty="0" smtClean="0"/>
              <a:t>Values smaller than Q1-1.5IQR or larger than Q3+1.5IQR are identified as outliers</a:t>
            </a:r>
            <a:endParaRPr lang="en-GB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lvl="1" indent="0">
              <a:buNone/>
            </a:pPr>
            <a:r>
              <a:rPr lang="en-US" i="1" dirty="0" smtClean="0"/>
              <a:t>	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07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88" y="342844"/>
            <a:ext cx="8448112" cy="419156"/>
          </a:xfrm>
        </p:spPr>
        <p:txBody>
          <a:bodyPr/>
          <a:lstStyle/>
          <a:p>
            <a:r>
              <a:rPr lang="en-US" dirty="0" smtClean="0"/>
              <a:t>kriging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92CD9E-7A76-47C6-970D-CD3F023C3B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599" y="5447437"/>
            <a:ext cx="564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09599" y="1064302"/>
            <a:ext cx="7766050" cy="5071136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F</a:t>
            </a:r>
            <a:r>
              <a:rPr lang="en-US" dirty="0" smtClean="0"/>
              <a:t>or each variable, Kriging can be used to predict its value in any production well based on the values in core wells.</a:t>
            </a:r>
            <a:endParaRPr lang="en-US" dirty="0" smtClean="0"/>
          </a:p>
          <a:p>
            <a:pPr lvl="1"/>
            <a:r>
              <a:rPr lang="en-US" dirty="0" smtClean="0"/>
              <a:t>Kriging is </a:t>
            </a:r>
            <a:r>
              <a:rPr lang="en-US" dirty="0"/>
              <a:t>a name for Best Linear Unbiased Prediction for spatial statistics </a:t>
            </a:r>
          </a:p>
          <a:p>
            <a:pPr lvl="1"/>
            <a:r>
              <a:rPr lang="en-US" dirty="0" smtClean="0"/>
              <a:t>Three Types of Kriging</a:t>
            </a:r>
          </a:p>
          <a:p>
            <a:pPr lvl="2"/>
            <a:r>
              <a:rPr lang="en-US" dirty="0" smtClean="0"/>
              <a:t>Simple kriging: </a:t>
            </a:r>
            <a:r>
              <a:rPr lang="en-US" dirty="0"/>
              <a:t>when the </a:t>
            </a:r>
            <a:r>
              <a:rPr lang="en-US" dirty="0" smtClean="0"/>
              <a:t>mean </a:t>
            </a:r>
            <a:r>
              <a:rPr lang="en-US" dirty="0"/>
              <a:t>is </a:t>
            </a:r>
            <a:r>
              <a:rPr lang="en-US" dirty="0" smtClean="0"/>
              <a:t>a known constant</a:t>
            </a:r>
            <a:endParaRPr lang="en-US" dirty="0" smtClean="0"/>
          </a:p>
          <a:p>
            <a:pPr lvl="2"/>
            <a:r>
              <a:rPr lang="en-US" dirty="0" smtClean="0"/>
              <a:t>Ordinary kriging: when the mean is an unknown constant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>
                <a:solidFill>
                  <a:srgbClr val="FF0000"/>
                </a:solidFill>
              </a:rPr>
              <a:t> kriging: when the mean is a function of covariates, the default case is a low-order polynomial function of locations. We use universal kriging in this project.  </a:t>
            </a:r>
          </a:p>
          <a:p>
            <a:pPr marL="269875" lvl="2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lvl="1" indent="0">
              <a:buNone/>
            </a:pPr>
            <a:r>
              <a:rPr lang="en-US" i="1" dirty="0" smtClean="0"/>
              <a:t>	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482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88" y="342844"/>
            <a:ext cx="8448112" cy="419156"/>
          </a:xfrm>
        </p:spPr>
        <p:txBody>
          <a:bodyPr/>
          <a:lstStyle/>
          <a:p>
            <a:r>
              <a:rPr lang="en-US" dirty="0" smtClean="0"/>
              <a:t>Universal Kriging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92CD9E-7A76-47C6-970D-CD3F023C3B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599" y="5447437"/>
            <a:ext cx="564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09599" y="1064302"/>
            <a:ext cx="7766050" cy="5071136"/>
          </a:xfrm>
        </p:spPr>
        <p:txBody>
          <a:bodyPr/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lvl="1" indent="0">
              <a:buNone/>
            </a:pPr>
            <a:r>
              <a:rPr lang="en-US" i="1" dirty="0" smtClean="0"/>
              <a:t>	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 txBox="1">
                <a:spLocks/>
              </p:cNvSpPr>
              <p:nvPr/>
            </p:nvSpPr>
            <p:spPr bwMode="auto">
              <a:xfrm>
                <a:off x="295276" y="1064302"/>
                <a:ext cx="8543924" cy="50711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268288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None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1463" indent="-271463" algn="l" defTabSz="268288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n"/>
                  <a:defRPr sz="2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0850" indent="-180975" algn="l" defTabSz="268288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"/>
                  <a:defRPr sz="2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1825" indent="-177800" algn="l" defTabSz="268288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"/>
                  <a:defRPr sz="1600" b="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11213" indent="-173038" algn="l" defTabSz="268288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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89013" indent="-177800" algn="l" defTabSz="268288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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Wingdings" pitchFamily="2" charset="2"/>
                  <a:buNone/>
                </a:pPr>
                <a:r>
                  <a:rPr lang="en-US" dirty="0" smtClean="0"/>
                  <a:t>One example to show how to apply universal Kriging in R</a:t>
                </a:r>
              </a:p>
              <a:p>
                <a:pPr lvl="1"/>
                <a:r>
                  <a:rPr lang="en-US" dirty="0" err="1" smtClean="0"/>
                  <a:t>KrigTmax</a:t>
                </a:r>
                <a:r>
                  <a:rPr lang="en-US" dirty="0"/>
                  <a:t>&lt;-</a:t>
                </a:r>
                <a:r>
                  <a:rPr lang="en-US" dirty="0" err="1" smtClean="0"/>
                  <a:t>Krig</a:t>
                </a:r>
                <a:r>
                  <a:rPr lang="en-US" dirty="0" smtClean="0"/>
                  <a:t>(x=location, Y=</a:t>
                </a:r>
                <a:r>
                  <a:rPr lang="en-US" dirty="0" err="1" smtClean="0"/>
                  <a:t>Tmax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Location is an 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2 matrix, recording the </a:t>
                </a:r>
                <a:r>
                  <a:rPr lang="en-US" dirty="0" err="1" smtClean="0"/>
                  <a:t>latitude&amp;longitude</a:t>
                </a:r>
                <a:r>
                  <a:rPr lang="en-US" dirty="0" smtClean="0"/>
                  <a:t> of each core well</a:t>
                </a:r>
              </a:p>
              <a:p>
                <a:pPr lvl="2"/>
                <a:r>
                  <a:rPr lang="en-US" dirty="0" err="1" smtClean="0"/>
                  <a:t>Tmax</a:t>
                </a:r>
                <a:r>
                  <a:rPr lang="en-US" dirty="0" smtClean="0"/>
                  <a:t> is an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1 matrix, recording the aggregated </a:t>
                </a:r>
                <a:r>
                  <a:rPr lang="en-US" dirty="0" err="1" smtClean="0"/>
                  <a:t>Tmax</a:t>
                </a:r>
                <a:r>
                  <a:rPr lang="en-US" dirty="0" smtClean="0"/>
                  <a:t> at each core well</a:t>
                </a:r>
              </a:p>
              <a:p>
                <a:pPr lvl="2"/>
                <a:r>
                  <a:rPr lang="en-US" dirty="0" smtClean="0"/>
                  <a:t>This function produced a Kriging object which is used to do predictions</a:t>
                </a:r>
              </a:p>
              <a:p>
                <a:pPr lvl="1"/>
                <a:r>
                  <a:rPr lang="en-US" dirty="0" err="1" smtClean="0"/>
                  <a:t>predic.Tmax</a:t>
                </a:r>
                <a:r>
                  <a:rPr lang="en-US" dirty="0"/>
                  <a:t>&lt;-</a:t>
                </a:r>
                <a:r>
                  <a:rPr lang="en-US" dirty="0" smtClean="0"/>
                  <a:t>predict(</a:t>
                </a:r>
                <a:r>
                  <a:rPr lang="en-US" dirty="0" err="1" smtClean="0"/>
                  <a:t>KrigTmax,location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/>
                  <a:t>KrigTmax</a:t>
                </a:r>
                <a:r>
                  <a:rPr lang="en-US" dirty="0"/>
                  <a:t> is the Kriging object produced before</a:t>
                </a:r>
              </a:p>
              <a:p>
                <a:pPr lvl="2"/>
                <a:r>
                  <a:rPr lang="en-US" dirty="0" smtClean="0"/>
                  <a:t>Location is a 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2 matrix, recording the </a:t>
                </a:r>
                <a:r>
                  <a:rPr lang="en-US" dirty="0" err="1" smtClean="0"/>
                  <a:t>latitude&amp;longitude</a:t>
                </a:r>
                <a:r>
                  <a:rPr lang="en-US" dirty="0" smtClean="0"/>
                  <a:t> of each production well</a:t>
                </a:r>
              </a:p>
              <a:p>
                <a:pPr lvl="2"/>
                <a:r>
                  <a:rPr lang="en-US" dirty="0" smtClean="0"/>
                  <a:t>This function produced a </a:t>
                </a: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matrix, recording the prediction of </a:t>
                </a:r>
                <a:r>
                  <a:rPr lang="en-US" dirty="0" err="1" smtClean="0"/>
                  <a:t>Tmax</a:t>
                </a:r>
                <a:r>
                  <a:rPr lang="en-US" dirty="0" smtClean="0"/>
                  <a:t> at each production well</a:t>
                </a:r>
              </a:p>
              <a:p>
                <a:pPr marL="269875" lvl="2" indent="0">
                  <a:buFont typeface="Wingdings" pitchFamily="2" charset="2"/>
                  <a:buNone/>
                </a:pPr>
                <a:endParaRPr lang="en-GB" dirty="0" smtClean="0">
                  <a:solidFill>
                    <a:srgbClr val="FF0000"/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0" lvl="1" indent="0">
                  <a:buFont typeface="Wingdings" pitchFamily="2" charset="2"/>
                  <a:buNone/>
                </a:pPr>
                <a:r>
                  <a:rPr lang="en-US" i="1" dirty="0" smtClean="0"/>
                  <a:t>	</a:t>
                </a:r>
                <a:endParaRPr lang="en-GB" dirty="0" smtClean="0"/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76" y="1064302"/>
                <a:ext cx="8543924" cy="5071136"/>
              </a:xfrm>
              <a:prstGeom prst="rect">
                <a:avLst/>
              </a:prstGeom>
              <a:blipFill rotWithShape="1">
                <a:blip r:embed="rId2"/>
                <a:stretch>
                  <a:fillRect l="-1783" t="-963" b="-1083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007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91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dirty="0" smtClean="0"/>
              <a:t>Data and workflow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2.0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854118" y="6470360"/>
            <a:ext cx="2161652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:\project\DataMiningUNC\Code\RF\results\data_core_pr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0" y="831277"/>
            <a:ext cx="8882745" cy="5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303213"/>
            <a:ext cx="8634412" cy="423859"/>
          </a:xfrm>
        </p:spPr>
        <p:txBody>
          <a:bodyPr/>
          <a:lstStyle/>
          <a:p>
            <a:r>
              <a:rPr lang="en-US" dirty="0"/>
              <a:t>Data (EAGLE </a:t>
            </a:r>
            <a:r>
              <a:rPr lang="en-US" dirty="0" smtClean="0"/>
              <a:t>FORD)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</p:spPr>
        <p:txBody>
          <a:bodyPr/>
          <a:lstStyle/>
          <a:p>
            <a:fld id="{CF92CD9E-7A76-47C6-970D-CD3F023C3B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8867" y="1659341"/>
            <a:ext cx="4572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 defTabSz="268288">
              <a:lnSpc>
                <a:spcPct val="110000"/>
              </a:lnSpc>
              <a:buClr>
                <a:srgbClr val="FFC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600" dirty="0" smtClean="0"/>
              <a:t>2631 </a:t>
            </a:r>
            <a:r>
              <a:rPr lang="en-US" sz="1600" dirty="0"/>
              <a:t>oil production wells</a:t>
            </a:r>
          </a:p>
          <a:p>
            <a:pPr marL="285750" lvl="1" indent="-285750" defTabSz="268288">
              <a:lnSpc>
                <a:spcPct val="110000"/>
              </a:lnSpc>
              <a:buClr>
                <a:srgbClr val="FFC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600" dirty="0" smtClean="0"/>
              <a:t>81 </a:t>
            </a:r>
            <a:r>
              <a:rPr lang="en-US" sz="1600" dirty="0"/>
              <a:t>cored wells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0670" y="1214541"/>
            <a:ext cx="4735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il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production &amp;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cored wells distribution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7534749" y="6470360"/>
            <a:ext cx="900765" cy="23100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23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HELL_2010">
  <a:themeElements>
    <a:clrScheme name="SHELL_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900" dirty="0" smtClean="0"/>
        </a:defPPr>
      </a:lstStyle>
    </a:txDef>
  </a:objectDefaults>
  <a:extraClrSchemeLst>
    <a:extraClrScheme>
      <a:clrScheme name="SHELL_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HELL_2010">
  <a:themeElements>
    <a:clrScheme name="SHELL_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900" dirty="0" smtClean="0"/>
        </a:defPPr>
      </a:lstStyle>
    </a:txDef>
  </a:objectDefaults>
  <a:extraClrSchemeLst>
    <a:extraClrScheme>
      <a:clrScheme name="SHELL_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673</Words>
  <Application>Microsoft Office PowerPoint</Application>
  <PresentationFormat>On-screen Show (4:3)</PresentationFormat>
  <Paragraphs>191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Futura Medium</vt:lpstr>
      <vt:lpstr>Times New Roman</vt:lpstr>
      <vt:lpstr>Garamond</vt:lpstr>
      <vt:lpstr>SimSun</vt:lpstr>
      <vt:lpstr>Wingdings</vt:lpstr>
      <vt:lpstr>Calibri</vt:lpstr>
      <vt:lpstr>Cambria Math</vt:lpstr>
      <vt:lpstr>Futura Light</vt:lpstr>
      <vt:lpstr>Shell layouts with footer</vt:lpstr>
      <vt:lpstr>SHELL_2010</vt:lpstr>
      <vt:lpstr>1_SHELL_2010</vt:lpstr>
      <vt:lpstr>1_Shell layouts with footer</vt:lpstr>
      <vt:lpstr>SweetSpot Identification through Machine Learning for Unconventional Plays</vt:lpstr>
      <vt:lpstr>Agenda</vt:lpstr>
      <vt:lpstr>PowerPoint Presentation</vt:lpstr>
      <vt:lpstr>Data aggregation</vt:lpstr>
      <vt:lpstr>kriging</vt:lpstr>
      <vt:lpstr>Universal Kriging</vt:lpstr>
      <vt:lpstr>PowerPoint Presentation</vt:lpstr>
      <vt:lpstr>PowerPoint Presentation</vt:lpstr>
      <vt:lpstr>Data (EAGLE FORD)</vt:lpstr>
      <vt:lpstr>Data (EAGLE FORD)</vt:lpstr>
      <vt:lpstr> WORKFLOW</vt:lpstr>
      <vt:lpstr>PowerPoint Presentation</vt:lpstr>
      <vt:lpstr>RANDOM FOREST ALGORITHM</vt:lpstr>
      <vt:lpstr>RESULTS (RF 5-Fold Cross-Validation)</vt:lpstr>
      <vt:lpstr>VARIABLE IMPORTANCE</vt:lpstr>
      <vt:lpstr>PREDICTION BASED ON TOP K IMPORTANT VARS</vt:lpstr>
      <vt:lpstr>TOP QUANTILE RECOVERY CURVE</vt:lpstr>
      <vt:lpstr>CHRONOLOGICAL STUDY</vt:lpstr>
      <vt:lpstr>Concluding remark </vt:lpstr>
      <vt:lpstr>PowerPoint Presentation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</dc:creator>
  <cp:lastModifiedBy>Xue, Jingnan GSUSI-PTD/TASE</cp:lastModifiedBy>
  <cp:revision>731</cp:revision>
  <dcterms:created xsi:type="dcterms:W3CDTF">2009-11-25T14:32:06Z</dcterms:created>
  <dcterms:modified xsi:type="dcterms:W3CDTF">2015-05-27T21:01:40Z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