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1" r:id="rId1"/>
    <p:sldMasterId id="2147483799" r:id="rId2"/>
  </p:sldMasterIdLst>
  <p:notesMasterIdLst>
    <p:notesMasterId r:id="rId29"/>
  </p:notesMasterIdLst>
  <p:handoutMasterIdLst>
    <p:handoutMasterId r:id="rId30"/>
  </p:handoutMasterIdLst>
  <p:sldIdLst>
    <p:sldId id="256" r:id="rId3"/>
    <p:sldId id="413" r:id="rId4"/>
    <p:sldId id="398" r:id="rId5"/>
    <p:sldId id="389" r:id="rId6"/>
    <p:sldId id="377" r:id="rId7"/>
    <p:sldId id="385" r:id="rId8"/>
    <p:sldId id="399" r:id="rId9"/>
    <p:sldId id="391" r:id="rId10"/>
    <p:sldId id="392" r:id="rId11"/>
    <p:sldId id="393" r:id="rId12"/>
    <p:sldId id="394" r:id="rId13"/>
    <p:sldId id="409" r:id="rId14"/>
    <p:sldId id="396" r:id="rId15"/>
    <p:sldId id="411" r:id="rId16"/>
    <p:sldId id="400" r:id="rId17"/>
    <p:sldId id="401" r:id="rId18"/>
    <p:sldId id="402" r:id="rId19"/>
    <p:sldId id="403" r:id="rId20"/>
    <p:sldId id="404" r:id="rId21"/>
    <p:sldId id="406" r:id="rId22"/>
    <p:sldId id="410" r:id="rId23"/>
    <p:sldId id="407" r:id="rId24"/>
    <p:sldId id="408" r:id="rId25"/>
    <p:sldId id="317" r:id="rId26"/>
    <p:sldId id="405" r:id="rId27"/>
    <p:sldId id="412" r:id="rId28"/>
  </p:sldIdLst>
  <p:sldSz cx="9144000" cy="6858000" type="screen4x3"/>
  <p:notesSz cx="6858000" cy="92964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36699"/>
    <a:srgbClr val="3366CC"/>
    <a:srgbClr val="CC3300"/>
    <a:srgbClr val="669900"/>
    <a:srgbClr val="990099"/>
    <a:srgbClr val="000000"/>
    <a:srgbClr val="FED2D3"/>
    <a:srgbClr val="23069A"/>
    <a:srgbClr val="0007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82545" autoAdjust="0"/>
  </p:normalViewPr>
  <p:slideViewPr>
    <p:cSldViewPr>
      <p:cViewPr>
        <p:scale>
          <a:sx n="125" d="100"/>
          <a:sy n="125" d="100"/>
        </p:scale>
        <p:origin x="-3066" y="-103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2923" y="-77"/>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2547" cy="465341"/>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en-GB"/>
          </a:p>
        </p:txBody>
      </p:sp>
      <p:sp>
        <p:nvSpPr>
          <p:cNvPr id="3" name="Date Placeholder 2"/>
          <p:cNvSpPr>
            <a:spLocks noGrp="1"/>
          </p:cNvSpPr>
          <p:nvPr>
            <p:ph type="dt" sz="quarter" idx="1"/>
          </p:nvPr>
        </p:nvSpPr>
        <p:spPr>
          <a:xfrm>
            <a:off x="3883852" y="0"/>
            <a:ext cx="2972547" cy="465341"/>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09DEE9CB-6DC5-4F2B-98D4-FE2D781C6FE7}" type="datetimeFigureOut">
              <a:rPr lang="en-US"/>
              <a:pPr>
                <a:defRPr/>
              </a:pPr>
              <a:t>5/18/2015</a:t>
            </a:fld>
            <a:endParaRPr lang="en-GB"/>
          </a:p>
        </p:txBody>
      </p:sp>
      <p:sp>
        <p:nvSpPr>
          <p:cNvPr id="4" name="Footer Placeholder 3"/>
          <p:cNvSpPr>
            <a:spLocks noGrp="1"/>
          </p:cNvSpPr>
          <p:nvPr>
            <p:ph type="ftr" sz="quarter" idx="2"/>
          </p:nvPr>
        </p:nvSpPr>
        <p:spPr>
          <a:xfrm>
            <a:off x="0" y="8829573"/>
            <a:ext cx="2972547" cy="465340"/>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83852" y="8829573"/>
            <a:ext cx="2972547" cy="465340"/>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FD9AC340-CA3C-445E-AF61-91A0B9CAE116}" type="slidenum">
              <a:rPr lang="en-GB"/>
              <a:pPr>
                <a:defRPr/>
              </a:pPr>
              <a:t>‹#›</a:t>
            </a:fld>
            <a:endParaRPr lang="en-GB"/>
          </a:p>
        </p:txBody>
      </p:sp>
    </p:spTree>
    <p:extLst>
      <p:ext uri="{BB962C8B-B14F-4D97-AF65-F5344CB8AC3E}">
        <p14:creationId xmlns:p14="http://schemas.microsoft.com/office/powerpoint/2010/main" val="3493610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2547" cy="465341"/>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en-GB"/>
          </a:p>
        </p:txBody>
      </p:sp>
      <p:sp>
        <p:nvSpPr>
          <p:cNvPr id="3" name="Date Placeholder 2"/>
          <p:cNvSpPr>
            <a:spLocks noGrp="1"/>
          </p:cNvSpPr>
          <p:nvPr>
            <p:ph type="dt" idx="1"/>
          </p:nvPr>
        </p:nvSpPr>
        <p:spPr>
          <a:xfrm>
            <a:off x="3883852" y="0"/>
            <a:ext cx="2972547" cy="465341"/>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C3CEC602-3A58-41F1-B2FC-0275BF242000}" type="datetimeFigureOut">
              <a:rPr lang="en-US"/>
              <a:pPr>
                <a:defRPr/>
              </a:pPr>
              <a:t>5/18/2015</a:t>
            </a:fld>
            <a:endParaRPr lang="en-GB"/>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480" y="4415530"/>
            <a:ext cx="5487041" cy="418360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573"/>
            <a:ext cx="2972547" cy="465340"/>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3852" y="8829573"/>
            <a:ext cx="2972547" cy="465340"/>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59B29FAC-4ED1-4A05-AFD0-374EF231632D}" type="slidenum">
              <a:rPr lang="en-GB"/>
              <a:pPr>
                <a:defRPr/>
              </a:pPr>
              <a:t>‹#›</a:t>
            </a:fld>
            <a:endParaRPr lang="en-GB"/>
          </a:p>
        </p:txBody>
      </p:sp>
    </p:spTree>
    <p:extLst>
      <p:ext uri="{BB962C8B-B14F-4D97-AF65-F5344CB8AC3E}">
        <p14:creationId xmlns:p14="http://schemas.microsoft.com/office/powerpoint/2010/main" val="242406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a:lstStyle/>
          <a:p>
            <a:pPr eaLnBrk="1" hangingPunct="1">
              <a:spcBef>
                <a:spcPct val="0"/>
              </a:spcBef>
            </a:pPr>
            <a:endParaRPr lang="en-US" dirty="0" smtClean="0"/>
          </a:p>
        </p:txBody>
      </p:sp>
      <p:sp>
        <p:nvSpPr>
          <p:cNvPr id="19460" name="Slide Number Placeholder 3"/>
          <p:cNvSpPr txBox="1">
            <a:spLocks noGrp="1"/>
          </p:cNvSpPr>
          <p:nvPr/>
        </p:nvSpPr>
        <p:spPr bwMode="auto">
          <a:xfrm>
            <a:off x="3883852" y="8829573"/>
            <a:ext cx="2972547" cy="465340"/>
          </a:xfrm>
          <a:prstGeom prst="rect">
            <a:avLst/>
          </a:prstGeom>
          <a:noFill/>
          <a:ln w="9525">
            <a:noFill/>
            <a:miter lim="800000"/>
            <a:headEnd/>
            <a:tailEnd/>
          </a:ln>
        </p:spPr>
        <p:txBody>
          <a:bodyPr anchor="b"/>
          <a:lstStyle/>
          <a:p>
            <a:pPr algn="r"/>
            <a:fld id="{B5EFECC3-E7C4-4A93-84B0-6326CAC23AF2}" type="slidenum">
              <a:rPr lang="en-US" sz="1200" b="0">
                <a:latin typeface="Calibri" pitchFamily="34" charset="0"/>
              </a:rPr>
              <a:pPr algn="r"/>
              <a:t>1</a:t>
            </a:fld>
            <a:endParaRPr lang="en-US" sz="1200" b="0" dirty="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tables shows the chosen covariates and their normalized</a:t>
            </a:r>
            <a:r>
              <a:rPr lang="en-GB" baseline="0" dirty="0" smtClean="0"/>
              <a:t> OOS validation error for kernel ridge regression with a Gaussian kernel. Note that a good OOS value here does not mean that the covariate is in fact predictive. It only means that it can be interpolated well. A value of 0 is ideal and 1 is the worst possible value since we are talking about normalized values.</a:t>
            </a:r>
          </a:p>
          <a:p>
            <a:r>
              <a:rPr lang="en-GB" baseline="0" dirty="0" smtClean="0"/>
              <a:t>Sigma is a parameter of the Gauss kernel (closely related to </a:t>
            </a:r>
            <a:r>
              <a:rPr lang="en-GB" baseline="0" dirty="0" err="1" smtClean="0"/>
              <a:t>Variogram</a:t>
            </a:r>
            <a:r>
              <a:rPr lang="en-GB" baseline="0" dirty="0" smtClean="0"/>
              <a:t> models) that we used to interpolate the covariates.</a:t>
            </a:r>
          </a:p>
          <a:p>
            <a:endParaRPr lang="en-GB" baseline="0" dirty="0" smtClean="0"/>
          </a:p>
          <a:p>
            <a:r>
              <a:rPr lang="en-GB" baseline="0" dirty="0" smtClean="0"/>
              <a:t>The table is not complete at the moment since we are only looking at 31 covariates as input.</a:t>
            </a:r>
          </a:p>
          <a:p>
            <a:r>
              <a:rPr lang="en-GB" baseline="0" dirty="0" smtClean="0"/>
              <a:t>Note that </a:t>
            </a:r>
            <a:r>
              <a:rPr lang="en-GB" baseline="0" dirty="0" err="1" smtClean="0"/>
              <a:t>RoCalculated</a:t>
            </a:r>
            <a:r>
              <a:rPr lang="en-GB" baseline="0" dirty="0" smtClean="0"/>
              <a:t> is in fact derived directly from </a:t>
            </a:r>
            <a:r>
              <a:rPr lang="en-GB" baseline="0" dirty="0" err="1" smtClean="0"/>
              <a:t>Tmax</a:t>
            </a:r>
            <a:r>
              <a:rPr lang="en-GB" baseline="0" dirty="0" smtClean="0"/>
              <a:t> (linear relationship)</a:t>
            </a:r>
          </a:p>
          <a:p>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err="1" smtClean="0"/>
              <a:t>Producer.DepthTrueVertical</a:t>
            </a:r>
            <a:r>
              <a:rPr lang="en-GB" baseline="0" dirty="0" smtClean="0"/>
              <a:t> = Vertical depth of well</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err="1" smtClean="0">
                <a:solidFill>
                  <a:schemeClr val="dk1"/>
                </a:solidFill>
                <a:effectLst/>
                <a:latin typeface="+mn-lt"/>
                <a:ea typeface="+mn-ea"/>
                <a:cs typeface="+mn-cs"/>
              </a:rPr>
              <a:t>IsotopesDelDMethane</a:t>
            </a:r>
            <a:r>
              <a:rPr lang="en-GB" sz="1200" kern="1200" dirty="0" smtClean="0">
                <a:solidFill>
                  <a:schemeClr val="dk1"/>
                </a:solidFill>
                <a:effectLst/>
                <a:latin typeface="+mn-lt"/>
                <a:ea typeface="+mn-ea"/>
                <a:cs typeface="+mn-cs"/>
              </a:rPr>
              <a:t> = Fractional</a:t>
            </a:r>
            <a:r>
              <a:rPr lang="en-GB" sz="1200" kern="1200" baseline="0" dirty="0" smtClean="0">
                <a:solidFill>
                  <a:schemeClr val="dk1"/>
                </a:solidFill>
                <a:effectLst/>
                <a:latin typeface="+mn-lt"/>
                <a:ea typeface="+mn-ea"/>
                <a:cs typeface="+mn-cs"/>
              </a:rPr>
              <a:t> </a:t>
            </a:r>
            <a:r>
              <a:rPr lang="en-GB" sz="1200" kern="1200" baseline="0" dirty="0" err="1" smtClean="0">
                <a:solidFill>
                  <a:schemeClr val="dk1"/>
                </a:solidFill>
                <a:effectLst/>
                <a:latin typeface="+mn-lt"/>
                <a:ea typeface="+mn-ea"/>
                <a:cs typeface="+mn-cs"/>
              </a:rPr>
              <a:t>precentage</a:t>
            </a:r>
            <a:r>
              <a:rPr lang="en-GB" sz="1200" kern="1200" baseline="0" dirty="0" smtClean="0">
                <a:solidFill>
                  <a:schemeClr val="dk1"/>
                </a:solidFill>
                <a:effectLst/>
                <a:latin typeface="+mn-lt"/>
                <a:ea typeface="+mn-ea"/>
                <a:cs typeface="+mn-cs"/>
              </a:rPr>
              <a:t> of Methane that contains the Hydrogen isotope Deuterium</a:t>
            </a:r>
            <a:endParaRPr lang="en-GB" sz="1200" kern="1200" dirty="0" smtClean="0">
              <a:solidFill>
                <a:schemeClr val="dk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err="1" smtClean="0">
                <a:solidFill>
                  <a:schemeClr val="dk1"/>
                </a:solidFill>
                <a:effectLst/>
                <a:latin typeface="+mn-lt"/>
                <a:ea typeface="+mn-ea"/>
                <a:cs typeface="+mn-cs"/>
              </a:rPr>
              <a:t>HIndex</a:t>
            </a:r>
            <a:r>
              <a:rPr lang="en-GB" sz="1200" kern="1200" dirty="0" smtClean="0">
                <a:solidFill>
                  <a:schemeClr val="dk1"/>
                </a:solidFill>
                <a:effectLst/>
                <a:latin typeface="+mn-lt"/>
                <a:ea typeface="+mn-ea"/>
                <a:cs typeface="+mn-cs"/>
              </a:rPr>
              <a:t>  = </a:t>
            </a:r>
            <a:r>
              <a:rPr lang="en-GB" sz="1200" b="0" i="0" u="none" strike="noStrike" kern="1200" baseline="0" dirty="0" smtClean="0">
                <a:solidFill>
                  <a:schemeClr val="tx1"/>
                </a:solidFill>
                <a:latin typeface="+mn-lt"/>
                <a:ea typeface="+mn-ea"/>
                <a:cs typeface="+mn-cs"/>
              </a:rPr>
              <a:t>S2/TOC*100 (mg/g TOC)/ </a:t>
            </a:r>
            <a:r>
              <a:rPr lang="en-US" sz="1200" b="0" i="0" u="none" strike="noStrike" kern="1200" baseline="0" dirty="0" smtClean="0">
                <a:solidFill>
                  <a:schemeClr val="tx1"/>
                </a:solidFill>
                <a:latin typeface="+mn-lt"/>
                <a:ea typeface="+mn-ea"/>
                <a:cs typeface="+mn-cs"/>
              </a:rPr>
              <a:t>Depends on maturity and kerogen composition/ S2 derived from </a:t>
            </a:r>
            <a:r>
              <a:rPr lang="en-GB" sz="1200" b="0" i="0" u="none" strike="noStrike" kern="1200" baseline="0" dirty="0" smtClean="0">
                <a:solidFill>
                  <a:schemeClr val="tx1"/>
                </a:solidFill>
                <a:latin typeface="+mn-lt"/>
                <a:ea typeface="+mn-ea"/>
                <a:cs typeface="+mn-cs"/>
              </a:rPr>
              <a:t>Pyrolysis Analysis - </a:t>
            </a:r>
            <a:r>
              <a:rPr lang="en-US" sz="1200" b="0" i="0" u="none" strike="noStrike" kern="1200" baseline="0" dirty="0" smtClean="0">
                <a:solidFill>
                  <a:schemeClr val="tx1"/>
                </a:solidFill>
                <a:latin typeface="+mn-lt"/>
                <a:ea typeface="+mn-ea"/>
                <a:cs typeface="+mn-cs"/>
              </a:rPr>
              <a:t> provides the quantity of hydrocarbons that the rock has the potential to produce through diagenesis</a:t>
            </a:r>
            <a:endParaRPr lang="en-GB" sz="1200" kern="1200" dirty="0" smtClean="0">
              <a:solidFill>
                <a:schemeClr val="dk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err="1" smtClean="0">
                <a:solidFill>
                  <a:schemeClr val="dk1"/>
                </a:solidFill>
                <a:effectLst/>
                <a:latin typeface="+mn-lt"/>
                <a:ea typeface="+mn-ea"/>
                <a:cs typeface="+mn-cs"/>
              </a:rPr>
              <a:t>RoMeasured</a:t>
            </a:r>
            <a:r>
              <a:rPr lang="en-GB" sz="1200" kern="1200" baseline="0" dirty="0" smtClean="0">
                <a:solidFill>
                  <a:schemeClr val="dk1"/>
                </a:solidFill>
                <a:effectLst/>
                <a:latin typeface="+mn-lt"/>
                <a:ea typeface="+mn-ea"/>
                <a:cs typeface="+mn-cs"/>
              </a:rPr>
              <a:t> = Measured permeability</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err="1" smtClean="0">
                <a:solidFill>
                  <a:schemeClr val="dk1"/>
                </a:solidFill>
                <a:effectLst/>
                <a:latin typeface="+mn-lt"/>
                <a:ea typeface="+mn-ea"/>
                <a:cs typeface="+mn-cs"/>
              </a:rPr>
              <a:t>RoCalculated</a:t>
            </a:r>
            <a:r>
              <a:rPr lang="en-GB" sz="1200" kern="1200" baseline="0" dirty="0" smtClean="0">
                <a:solidFill>
                  <a:schemeClr val="dk1"/>
                </a:solidFill>
                <a:effectLst/>
                <a:latin typeface="+mn-lt"/>
                <a:ea typeface="+mn-ea"/>
                <a:cs typeface="+mn-cs"/>
              </a:rPr>
              <a:t> = Computed via </a:t>
            </a:r>
            <a:r>
              <a:rPr lang="en-GB" sz="1200" kern="1200" baseline="0" dirty="0" err="1" smtClean="0">
                <a:solidFill>
                  <a:schemeClr val="dk1"/>
                </a:solidFill>
                <a:effectLst/>
                <a:latin typeface="+mn-lt"/>
                <a:ea typeface="+mn-ea"/>
                <a:cs typeface="+mn-cs"/>
              </a:rPr>
              <a:t>corellation</a:t>
            </a:r>
            <a:r>
              <a:rPr lang="en-GB" sz="1200" kern="1200" baseline="0" dirty="0" smtClean="0">
                <a:solidFill>
                  <a:schemeClr val="dk1"/>
                </a:solidFill>
                <a:effectLst/>
                <a:latin typeface="+mn-lt"/>
                <a:ea typeface="+mn-ea"/>
                <a:cs typeface="+mn-cs"/>
              </a:rPr>
              <a:t> in </a:t>
            </a:r>
            <a:r>
              <a:rPr lang="en-GB" sz="1200" kern="1200" baseline="0" dirty="0" err="1" smtClean="0">
                <a:solidFill>
                  <a:schemeClr val="dk1"/>
                </a:solidFill>
                <a:effectLst/>
                <a:latin typeface="+mn-lt"/>
                <a:ea typeface="+mn-ea"/>
                <a:cs typeface="+mn-cs"/>
              </a:rPr>
              <a:t>TMax</a:t>
            </a:r>
            <a:endParaRPr lang="en-GB" sz="1200" kern="1200" baseline="0" dirty="0" smtClean="0">
              <a:solidFill>
                <a:schemeClr val="dk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solidFill>
                  <a:prstClr val="black"/>
                </a:solidFill>
              </a:rPr>
              <a:pPr/>
              <a:t>26</a:t>
            </a:fld>
            <a:endParaRPr lang="en-GB" dirty="0">
              <a:solidFill>
                <a:prstClr val="black"/>
              </a:solidFill>
            </a:endParaRPr>
          </a:p>
        </p:txBody>
      </p:sp>
    </p:spTree>
    <p:extLst>
      <p:ext uri="{BB962C8B-B14F-4D97-AF65-F5344CB8AC3E}">
        <p14:creationId xmlns:p14="http://schemas.microsoft.com/office/powerpoint/2010/main" val="51579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C2016-5F28-2B4F-ACAB-372216E07D83}" type="slidenum">
              <a:rPr lang="en-US" smtClean="0">
                <a:solidFill>
                  <a:prstClr val="black"/>
                </a:solidFill>
              </a:rPr>
              <a:pPr/>
              <a:t>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Tree>
    <p:extLst>
      <p:ext uri="{BB962C8B-B14F-4D97-AF65-F5344CB8AC3E}">
        <p14:creationId xmlns:p14="http://schemas.microsoft.com/office/powerpoint/2010/main" val="186522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a:t>
            </a:r>
            <a:r>
              <a:rPr lang="de-DE" baseline="0" dirty="0" smtClean="0"/>
              <a:t> are currently in Phase 2 of the project in which we try to tackle the problem of integrating the spatially sparse but information (in terms of geological information) rich CoreLabs data set (black dots) with the dense production data set from IHS (red dots). In the following I will talk about the challenges of integrating the data sets, our algorithmic approaches and preliminary results (as far as they are meaningful without considering the total context of the prediction problem).</a:t>
            </a:r>
            <a:endParaRPr lang="de-DE" dirty="0"/>
          </a:p>
        </p:txBody>
      </p:sp>
      <p:sp>
        <p:nvSpPr>
          <p:cNvPr id="4" name="Foliennummernplatzhalter 3"/>
          <p:cNvSpPr>
            <a:spLocks noGrp="1"/>
          </p:cNvSpPr>
          <p:nvPr>
            <p:ph type="sldNum" sz="quarter" idx="10"/>
          </p:nvPr>
        </p:nvSpPr>
        <p:spPr/>
        <p:txBody>
          <a:bodyPr/>
          <a:lstStyle/>
          <a:p>
            <a:fld id="{DE799493-6412-4470-9830-D005B358D66E}" type="slidenum">
              <a:rPr lang="en-GB" smtClean="0"/>
              <a:pPr/>
              <a:t>8</a:t>
            </a:fld>
            <a:endParaRPr lang="en-GB" dirty="0"/>
          </a:p>
        </p:txBody>
      </p:sp>
    </p:spTree>
    <p:extLst>
      <p:ext uri="{BB962C8B-B14F-4D97-AF65-F5344CB8AC3E}">
        <p14:creationId xmlns:p14="http://schemas.microsoft.com/office/powerpoint/2010/main" val="392292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Explain the context and set the stage for the steps that are necessary</a:t>
            </a:r>
            <a:r>
              <a:rPr lang="en-GB" baseline="0" noProof="0" dirty="0" smtClean="0"/>
              <a:t> to spatially integrate the </a:t>
            </a:r>
            <a:r>
              <a:rPr lang="en-GB" baseline="0" noProof="0" dirty="0" err="1" smtClean="0"/>
              <a:t>CoreLabs</a:t>
            </a:r>
            <a:r>
              <a:rPr lang="en-GB" baseline="0" noProof="0" dirty="0" smtClean="0"/>
              <a:t> and IHS data sets:</a:t>
            </a:r>
            <a:endParaRPr lang="en-GB" noProof="0" dirty="0" smtClean="0"/>
          </a:p>
          <a:p>
            <a:pPr marL="171450" indent="-171450">
              <a:buFont typeface="Arial" panose="020B0604020202020204" pitchFamily="34" charset="0"/>
              <a:buChar char="•"/>
            </a:pPr>
            <a:r>
              <a:rPr lang="en-GB" noProof="0" dirty="0" smtClean="0"/>
              <a:t>At</a:t>
            </a:r>
            <a:r>
              <a:rPr lang="en-GB" baseline="0" noProof="0" dirty="0" smtClean="0"/>
              <a:t> this stage we have a</a:t>
            </a:r>
            <a:r>
              <a:rPr lang="en-GB" noProof="0" dirty="0" smtClean="0"/>
              <a:t> complete prototype</a:t>
            </a:r>
            <a:r>
              <a:rPr lang="en-GB" baseline="0" noProof="0" dirty="0" smtClean="0"/>
              <a:t> implementation of the complete work flow.</a:t>
            </a:r>
          </a:p>
          <a:p>
            <a:pPr marL="171450" indent="-171450">
              <a:buFont typeface="Arial" panose="020B0604020202020204" pitchFamily="34" charset="0"/>
              <a:buChar char="•"/>
            </a:pPr>
            <a:r>
              <a:rPr lang="en-GB" baseline="0" noProof="0" dirty="0" smtClean="0"/>
              <a:t>Some components like </a:t>
            </a:r>
            <a:r>
              <a:rPr lang="en-GB" baseline="0" noProof="0" dirty="0" err="1" smtClean="0"/>
              <a:t>preprocessing</a:t>
            </a:r>
            <a:r>
              <a:rPr lang="en-GB" baseline="0" noProof="0" dirty="0" smtClean="0"/>
              <a:t> and aggregation only use basic methods at the moment and may potentially be improved in the future.</a:t>
            </a:r>
            <a:endParaRPr lang="en-GB" noProof="0" dirty="0" smtClean="0"/>
          </a:p>
          <a:p>
            <a:pPr marL="171450" indent="-171450">
              <a:buFont typeface="Arial" panose="020B0604020202020204" pitchFamily="34" charset="0"/>
              <a:buChar char="•"/>
            </a:pPr>
            <a:r>
              <a:rPr lang="en-GB" noProof="0" dirty="0" smtClean="0"/>
              <a:t>Aggregation and Interpolation/Kriging are studied</a:t>
            </a:r>
            <a:r>
              <a:rPr lang="en-GB" baseline="0" noProof="0" dirty="0" smtClean="0"/>
              <a:t> in the current phase of the project in detail. Since we also investigate different combinations in detail we will hence be able to determine a possibly good combination of methods, which also sets us apart from previous attempts.</a:t>
            </a:r>
          </a:p>
          <a:p>
            <a:pPr marL="171450" indent="-171450">
              <a:buFont typeface="Arial" panose="020B0604020202020204" pitchFamily="34" charset="0"/>
              <a:buChar char="•"/>
            </a:pPr>
            <a:r>
              <a:rPr lang="en-GB" baseline="0" noProof="0" dirty="0" smtClean="0"/>
              <a:t>The components in the lighter colour are optional, depending on how we address the problems.</a:t>
            </a:r>
          </a:p>
        </p:txBody>
      </p:sp>
      <p:sp>
        <p:nvSpPr>
          <p:cNvPr id="4" name="Slide Number Placeholder 3"/>
          <p:cNvSpPr>
            <a:spLocks noGrp="1"/>
          </p:cNvSpPr>
          <p:nvPr>
            <p:ph type="sldNum" sz="quarter" idx="10"/>
          </p:nvPr>
        </p:nvSpPr>
        <p:spPr/>
        <p:txBody>
          <a:bodyPr/>
          <a:lstStyle/>
          <a:p>
            <a:fld id="{DE799493-6412-4470-9830-D005B358D66E}" type="slidenum">
              <a:rPr lang="en-GB" smtClean="0"/>
              <a:pPr/>
              <a:t>9</a:t>
            </a:fld>
            <a:endParaRPr lang="en-GB" dirty="0"/>
          </a:p>
        </p:txBody>
      </p:sp>
    </p:spTree>
    <p:extLst>
      <p:ext uri="{BB962C8B-B14F-4D97-AF65-F5344CB8AC3E}">
        <p14:creationId xmlns:p14="http://schemas.microsoft.com/office/powerpoint/2010/main" val="2711676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noProof="0" dirty="0" smtClean="0"/>
              <a:t>Covariate Selection:</a:t>
            </a:r>
          </a:p>
          <a:p>
            <a:pPr marL="171450" indent="-171450">
              <a:buFontTx/>
              <a:buChar char="-"/>
            </a:pPr>
            <a:r>
              <a:rPr lang="en-US" b="0" baseline="0" noProof="0" dirty="0" smtClean="0"/>
              <a:t>Covariate selection is an important step since most algorithms tend to </a:t>
            </a:r>
            <a:r>
              <a:rPr lang="en-US" b="0" baseline="0" noProof="0" dirty="0" err="1" smtClean="0"/>
              <a:t>overfit</a:t>
            </a:r>
            <a:r>
              <a:rPr lang="en-US" b="0" baseline="0" noProof="0" dirty="0" smtClean="0"/>
              <a:t> if too much data is provided to them and the OOS validation error increases. Quite naturally data driven methods are sensitive to the quality of the data that you provide to them hence you want to have a good idea of what drivers you have in your physical system.</a:t>
            </a:r>
          </a:p>
          <a:p>
            <a:pPr marL="171450" indent="-171450">
              <a:buFontTx/>
              <a:buChar char="-"/>
            </a:pPr>
            <a:r>
              <a:rPr lang="en-US" b="0" baseline="0" noProof="0" dirty="0" smtClean="0"/>
              <a:t>Our initial covariate selection was derived by discussion with domain experts and prior work like the Big Rules and also the analysis done by </a:t>
            </a:r>
            <a:r>
              <a:rPr lang="en-US" b="0" baseline="0" noProof="0" dirty="0" err="1" smtClean="0"/>
              <a:t>Kaggle</a:t>
            </a:r>
            <a:endParaRPr lang="en-US" b="0" baseline="0" noProof="0" dirty="0" smtClean="0"/>
          </a:p>
          <a:p>
            <a:pPr marL="171450" indent="-171450">
              <a:buFontTx/>
              <a:buChar char="-"/>
            </a:pPr>
            <a:r>
              <a:rPr lang="en-US" b="0" baseline="0" noProof="0" dirty="0" smtClean="0"/>
              <a:t>Additionally we also took more covariates onboard in some of our test set-ups. </a:t>
            </a:r>
          </a:p>
          <a:p>
            <a:pPr marL="171450" indent="-171450">
              <a:buFontTx/>
              <a:buChar char="-"/>
            </a:pPr>
            <a:r>
              <a:rPr lang="en-US" b="0" baseline="0" noProof="0" dirty="0" smtClean="0"/>
              <a:t>Since the availability of certain data types varies quite significantly between wells this also factors into the decision.</a:t>
            </a:r>
          </a:p>
          <a:p>
            <a:pPr marL="171450" indent="-171450">
              <a:buFontTx/>
              <a:buChar char="-"/>
            </a:pPr>
            <a:r>
              <a:rPr lang="en-US" b="0" baseline="0" noProof="0" dirty="0" smtClean="0"/>
              <a:t>The ultimate way to determine the impact of a covariate is to judge the OOS validation error in the model with and without the variable. But this is not totally trivial because of the interpolation step in between. This also be automated to a certain extent unlike the other steps.</a:t>
            </a:r>
          </a:p>
          <a:p>
            <a:pPr marL="171450" indent="-171450">
              <a:buFontTx/>
              <a:buChar char="-"/>
            </a:pPr>
            <a:endParaRPr lang="en-US" b="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noProof="0" dirty="0" smtClean="0"/>
              <a:t>Preprocessing: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noProof="0" dirty="0" smtClean="0"/>
              <a:t>For pure prediction</a:t>
            </a:r>
            <a:r>
              <a:rPr lang="en-US" b="0" baseline="0" noProof="0" dirty="0" smtClean="0"/>
              <a:t> purposes linear dependencies in the input data do not play such an important role. However, when they are left in it becomes normally very hard to make reliable sensitivity studies of the input parameters. We have automated this step.</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baseline="0" noProof="0" dirty="0" smtClean="0"/>
              <a:t>Conventional outlier removal is still necessary and some human judgment is necessary in this process. (Would be good to have pre-cleaned data from one of the Shell data bases that was mentioned in one of the earlier discussions)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baseline="0" noProof="0" dirty="0" smtClean="0"/>
              <a:t>Non-linear data transformations are in general applied to make the data sets more normally distributed. For instance </a:t>
            </a:r>
            <a:r>
              <a:rPr lang="en-US" b="0" baseline="0" noProof="0" dirty="0" err="1" smtClean="0"/>
              <a:t>permeabilities</a:t>
            </a:r>
            <a:r>
              <a:rPr lang="en-US" b="0" baseline="0" noProof="0" dirty="0" smtClean="0"/>
              <a:t> tend to be log normally distributed. A lot of algorithms work better if the underlying data tends to be normally distributed.</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0" noProof="0" dirty="0" smtClean="0"/>
          </a:p>
          <a:p>
            <a:pPr marL="0" indent="0">
              <a:buFontTx/>
              <a:buNone/>
            </a:pPr>
            <a:endParaRPr lang="en-US" b="0" baseline="0" noProof="0" dirty="0" smtClean="0"/>
          </a:p>
          <a:p>
            <a:pPr marL="171450" indent="-171450">
              <a:buFontTx/>
              <a:buChar char="-"/>
            </a:pPr>
            <a:endParaRPr lang="de-DE" b="0" dirty="0"/>
          </a:p>
        </p:txBody>
      </p:sp>
      <p:sp>
        <p:nvSpPr>
          <p:cNvPr id="4" name="Foliennummernplatzhalter 3"/>
          <p:cNvSpPr>
            <a:spLocks noGrp="1"/>
          </p:cNvSpPr>
          <p:nvPr>
            <p:ph type="sldNum" sz="quarter" idx="10"/>
          </p:nvPr>
        </p:nvSpPr>
        <p:spPr/>
        <p:txBody>
          <a:bodyPr/>
          <a:lstStyle/>
          <a:p>
            <a:fld id="{DE799493-6412-4470-9830-D005B358D66E}" type="slidenum">
              <a:rPr lang="en-GB" smtClean="0"/>
              <a:pPr/>
              <a:t>10</a:t>
            </a:fld>
            <a:endParaRPr lang="en-GB" dirty="0"/>
          </a:p>
        </p:txBody>
      </p:sp>
    </p:spTree>
    <p:extLst>
      <p:ext uri="{BB962C8B-B14F-4D97-AF65-F5344CB8AC3E}">
        <p14:creationId xmlns:p14="http://schemas.microsoft.com/office/powerpoint/2010/main" val="301919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noProof="0" dirty="0" smtClean="0"/>
              <a:t>Stratigraphic Aggregation: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noProof="0" dirty="0" smtClean="0"/>
              <a:t>Since we are currently only looking</a:t>
            </a:r>
            <a:r>
              <a:rPr lang="en-US" b="0" baseline="0" noProof="0" dirty="0" smtClean="0"/>
              <a:t> at 2D models we only consider aggregates like man/median of the covariates in the actual pay zone.</a:t>
            </a:r>
            <a:endParaRPr lang="en-US" b="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noProof="0" dirty="0" smtClean="0"/>
              <a:t>Normalization of production data:</a:t>
            </a:r>
            <a:endParaRPr lang="de-DE" dirty="0" smtClean="0"/>
          </a:p>
          <a:p>
            <a:r>
              <a:rPr lang="de-DE" dirty="0" smtClean="0"/>
              <a:t>It should be noted that the ideal</a:t>
            </a:r>
            <a:r>
              <a:rPr lang="de-DE" baseline="0" dirty="0" smtClean="0"/>
              <a:t> </a:t>
            </a:r>
            <a:r>
              <a:rPr lang="de-DE" dirty="0" smtClean="0"/>
              <a:t>prediction outcome,</a:t>
            </a:r>
            <a:r>
              <a:rPr lang="de-DE" baseline="0" dirty="0" smtClean="0"/>
              <a:t> i.e. the choice of „normaliazion“ of production, has not been established yet. Since it cannot be estabilshed by the data alone some more discussions with experts will be necessary to asses the practical value and interpretability of certain normalizations. For instance division by lateral length seems natural for horizontal wells.</a:t>
            </a:r>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noProof="0" dirty="0" smtClean="0"/>
              <a:t>Interpolation/Kriging: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Futura Medium" pitchFamily="2" charset="0"/>
                <a:ea typeface="+mn-ea"/>
                <a:cs typeface="+mn-cs"/>
              </a:rPr>
              <a:t>Kernel ridge regression = Gaussian process interpolation = Kriging </a:t>
            </a:r>
            <a:r>
              <a:rPr lang="en-GB" sz="1200" kern="1200" dirty="0" err="1" smtClean="0">
                <a:solidFill>
                  <a:schemeClr val="tx1"/>
                </a:solidFill>
                <a:effectLst/>
                <a:latin typeface="Futura Medium" pitchFamily="2" charset="0"/>
                <a:ea typeface="+mn-ea"/>
                <a:cs typeface="+mn-cs"/>
              </a:rPr>
              <a:t>upto</a:t>
            </a:r>
            <a:r>
              <a:rPr lang="en-GB" sz="1200" kern="1200" dirty="0" smtClean="0">
                <a:solidFill>
                  <a:schemeClr val="tx1"/>
                </a:solidFill>
                <a:effectLst/>
                <a:latin typeface="Futura Medium" pitchFamily="2" charset="0"/>
                <a:ea typeface="+mn-ea"/>
                <a:cs typeface="+mn-cs"/>
              </a:rPr>
              <a:t> the choice</a:t>
            </a:r>
            <a:r>
              <a:rPr lang="en-GB" sz="1200" kern="1200" baseline="0" dirty="0" smtClean="0">
                <a:solidFill>
                  <a:schemeClr val="tx1"/>
                </a:solidFill>
                <a:effectLst/>
                <a:latin typeface="Futura Medium" pitchFamily="2" charset="0"/>
                <a:ea typeface="+mn-ea"/>
                <a:cs typeface="+mn-cs"/>
              </a:rPr>
              <a:t> of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Futura Medium" pitchFamily="2" charset="0"/>
                <a:ea typeface="+mn-ea"/>
                <a:cs typeface="+mn-cs"/>
              </a:rPr>
              <a:t>kernels = covariance functions and correspond to a choice of </a:t>
            </a:r>
            <a:r>
              <a:rPr lang="en-GB" sz="1200" kern="1200" dirty="0" err="1" smtClean="0">
                <a:solidFill>
                  <a:schemeClr val="tx1"/>
                </a:solidFill>
                <a:effectLst/>
                <a:latin typeface="Futura Medium" pitchFamily="2" charset="0"/>
                <a:ea typeface="+mn-ea"/>
                <a:cs typeface="+mn-cs"/>
              </a:rPr>
              <a:t>variogram</a:t>
            </a:r>
            <a:r>
              <a:rPr lang="en-GB" sz="1200" kern="1200" dirty="0" smtClean="0">
                <a:solidFill>
                  <a:schemeClr val="tx1"/>
                </a:solidFill>
                <a:effectLst/>
                <a:latin typeface="Futura Medium" pitchFamily="2" charset="0"/>
                <a:ea typeface="+mn-ea"/>
                <a:cs typeface="+mn-cs"/>
              </a:rPr>
              <a:t> type</a:t>
            </a:r>
            <a:endParaRPr lang="de-DE" dirty="0" smtClean="0"/>
          </a:p>
          <a:p>
            <a:r>
              <a:rPr lang="de-DE" dirty="0" smtClean="0"/>
              <a:t>Automated parameter</a:t>
            </a:r>
            <a:r>
              <a:rPr lang="de-DE" baseline="0" dirty="0" smtClean="0"/>
              <a:t> tuning for kernel methods can be achieved using cross validation results in a relatively cheap way.</a:t>
            </a:r>
          </a:p>
          <a:p>
            <a:r>
              <a:rPr lang="de-DE" baseline="0" dirty="0" smtClean="0"/>
              <a:t>There are potentially a lot more methods to investiagte but eventually time will be a limiting factor.</a:t>
            </a:r>
            <a:endParaRPr lang="de-DE" dirty="0" smtClean="0"/>
          </a:p>
          <a:p>
            <a:endParaRPr lang="de-DE" dirty="0" smtClean="0"/>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DE799493-6412-4470-9830-D005B358D66E}" type="slidenum">
              <a:rPr lang="en-GB" smtClean="0"/>
              <a:pPr/>
              <a:t>11</a:t>
            </a:fld>
            <a:endParaRPr lang="en-GB" dirty="0"/>
          </a:p>
        </p:txBody>
      </p:sp>
    </p:spTree>
    <p:extLst>
      <p:ext uri="{BB962C8B-B14F-4D97-AF65-F5344CB8AC3E}">
        <p14:creationId xmlns:p14="http://schemas.microsoft.com/office/powerpoint/2010/main" val="301919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our</a:t>
            </a:r>
            <a:r>
              <a:rPr lang="en-GB" baseline="0" dirty="0" smtClean="0"/>
              <a:t> workflow we allow to leverage expert knowledge by also optionally including manually fitted </a:t>
            </a:r>
            <a:r>
              <a:rPr lang="en-GB" baseline="0" dirty="0" err="1" smtClean="0"/>
              <a:t>variogram</a:t>
            </a:r>
            <a:r>
              <a:rPr lang="en-GB" baseline="0" dirty="0" smtClean="0"/>
              <a:t> models.</a:t>
            </a:r>
            <a:endParaRPr lang="en-GB" dirty="0" smtClean="0"/>
          </a:p>
          <a:p>
            <a:r>
              <a:rPr lang="en-GB" dirty="0" smtClean="0"/>
              <a:t>First picture shows the</a:t>
            </a:r>
            <a:r>
              <a:rPr lang="en-GB" baseline="0" dirty="0" smtClean="0"/>
              <a:t> variance for TOC. Using that information an anisotropic </a:t>
            </a:r>
            <a:r>
              <a:rPr lang="en-GB" baseline="0" dirty="0" err="1" smtClean="0"/>
              <a:t>gaussian</a:t>
            </a:r>
            <a:r>
              <a:rPr lang="en-GB" baseline="0" dirty="0" smtClean="0"/>
              <a:t> </a:t>
            </a:r>
            <a:r>
              <a:rPr lang="en-GB" baseline="0" dirty="0" err="1" smtClean="0"/>
              <a:t>variogram</a:t>
            </a:r>
            <a:r>
              <a:rPr lang="en-GB" baseline="0" dirty="0" smtClean="0"/>
              <a:t> model was fitted. </a:t>
            </a:r>
          </a:p>
          <a:p>
            <a:r>
              <a:rPr lang="en-GB" baseline="0" dirty="0" smtClean="0"/>
              <a:t>Second picture shows the </a:t>
            </a:r>
            <a:r>
              <a:rPr lang="en-GB" baseline="0" dirty="0" err="1" smtClean="0"/>
              <a:t>kriged</a:t>
            </a:r>
            <a:r>
              <a:rPr lang="en-GB" baseline="0" dirty="0" smtClean="0"/>
              <a:t> TOC on the original map.</a:t>
            </a:r>
          </a:p>
          <a:p>
            <a:r>
              <a:rPr lang="en-GB" baseline="0" dirty="0" smtClean="0"/>
              <a:t>The third picture shows the uncertainty ranges.</a:t>
            </a:r>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12</a:t>
            </a:fld>
            <a:endParaRPr lang="en-GB" dirty="0"/>
          </a:p>
        </p:txBody>
      </p:sp>
    </p:spTree>
    <p:extLst>
      <p:ext uri="{BB962C8B-B14F-4D97-AF65-F5344CB8AC3E}">
        <p14:creationId xmlns:p14="http://schemas.microsoft.com/office/powerpoint/2010/main" val="322207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13</a:t>
            </a:fld>
            <a:endParaRPr lang="en-GB" dirty="0"/>
          </a:p>
        </p:txBody>
      </p:sp>
    </p:spTree>
    <p:extLst>
      <p:ext uri="{BB962C8B-B14F-4D97-AF65-F5344CB8AC3E}">
        <p14:creationId xmlns:p14="http://schemas.microsoft.com/office/powerpoint/2010/main" val="515795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a:t>
            </a:r>
            <a:r>
              <a:rPr lang="en-GB" baseline="0" dirty="0" smtClean="0"/>
              <a:t> are quite a few different ways in how the parameters can be fit. Some require the computation of an experimental </a:t>
            </a:r>
            <a:r>
              <a:rPr lang="en-GB" baseline="0" dirty="0" err="1" smtClean="0"/>
              <a:t>variogram</a:t>
            </a:r>
            <a:r>
              <a:rPr lang="en-GB" baseline="0" dirty="0" smtClean="0"/>
              <a:t> first which introduces additional binning parameters. Maximum likelihood techniques don’t require that. An exhaustive search is in general too expensive. But the results that we have obtained so far are </a:t>
            </a:r>
            <a:r>
              <a:rPr lang="en-GB" baseline="0" dirty="0" err="1" smtClean="0"/>
              <a:t>competive</a:t>
            </a:r>
            <a:r>
              <a:rPr lang="en-GB" baseline="0" dirty="0" smtClean="0"/>
              <a:t> with </a:t>
            </a:r>
            <a:r>
              <a:rPr lang="en-GB" baseline="0" dirty="0" err="1" smtClean="0"/>
              <a:t>Kaggle’s</a:t>
            </a:r>
            <a:r>
              <a:rPr lang="en-GB" baseline="0" dirty="0" smtClean="0"/>
              <a:t> data set.</a:t>
            </a:r>
            <a:endParaRPr lang="en-GB" dirty="0"/>
          </a:p>
        </p:txBody>
      </p:sp>
      <p:sp>
        <p:nvSpPr>
          <p:cNvPr id="4" name="Slide Number Placeholder 3"/>
          <p:cNvSpPr>
            <a:spLocks noGrp="1"/>
          </p:cNvSpPr>
          <p:nvPr>
            <p:ph type="sldNum" sz="quarter" idx="10"/>
          </p:nvPr>
        </p:nvSpPr>
        <p:spPr/>
        <p:txBody>
          <a:bodyPr/>
          <a:lstStyle/>
          <a:p>
            <a:pPr>
              <a:defRPr/>
            </a:pPr>
            <a:fld id="{59B29FAC-4ED1-4A05-AFD0-374EF231632D}" type="slidenum">
              <a:rPr lang="en-GB" smtClean="0"/>
              <a:pPr>
                <a:defRPr/>
              </a:pPr>
              <a:t>14</a:t>
            </a:fld>
            <a:endParaRPr lang="en-GB"/>
          </a:p>
        </p:txBody>
      </p:sp>
    </p:spTree>
    <p:extLst>
      <p:ext uri="{BB962C8B-B14F-4D97-AF65-F5344CB8AC3E}">
        <p14:creationId xmlns:p14="http://schemas.microsoft.com/office/powerpoint/2010/main" val="1347426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auto">
                <a:spcBef>
                  <a:spcPts val="0"/>
                </a:spcBef>
                <a:spcAft>
                  <a:spcPts val="0"/>
                </a:spcAft>
              </a:pPr>
              <a:r>
                <a:rPr lang="en-GB" b="0" dirty="0" smtClean="0">
                  <a:solidFill>
                    <a:srgbClr val="595959"/>
                  </a:solidFill>
                  <a:latin typeface="Futura Medium"/>
                  <a:cs typeface="+mn-cs"/>
                </a:rPr>
                <a:t> </a:t>
              </a:r>
              <a:endParaRPr lang="en-GB" b="0" dirty="0">
                <a:solidFill>
                  <a:srgbClr val="595959"/>
                </a:solidFill>
                <a:latin typeface="Futura Medium"/>
                <a:cs typeface="+mn-cs"/>
              </a:endParaRPr>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userDrawn="1">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GB" dirty="0"/>
              <a:t>Click to edit Master title </a:t>
            </a:r>
            <a:r>
              <a:rPr lang="en-GB" dirty="0" smtClean="0"/>
              <a:t>style</a:t>
            </a:r>
            <a:endParaRPr lang="en-GB" dirty="0"/>
          </a:p>
        </p:txBody>
      </p:sp>
      <p:sp>
        <p:nvSpPr>
          <p:cNvPr id="29" name="Rectangle 3"/>
          <p:cNvSpPr>
            <a:spLocks noGrp="1" noChangeArrowheads="1"/>
          </p:cNvSpPr>
          <p:nvPr userDrawn="1">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dirty="0" smtClean="0"/>
              <a:t>Click to insert Author’s Name</a:t>
            </a:r>
            <a:endParaRPr lang="en-GB" dirty="0"/>
          </a:p>
        </p:txBody>
      </p:sp>
      <p:sp>
        <p:nvSpPr>
          <p:cNvPr id="33" name="Text Placeholder 31"/>
          <p:cNvSpPr>
            <a:spLocks noGrp="1"/>
          </p:cNvSpPr>
          <p:nvPr userDrawn="1">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dirty="0" smtClean="0"/>
              <a:t>Click to insert Role in Organisation</a:t>
            </a:r>
            <a:endParaRPr lang="en-GB" dirty="0"/>
          </a:p>
        </p:txBody>
      </p:sp>
      <p:sp>
        <p:nvSpPr>
          <p:cNvPr id="24"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26"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AD2B3071-41A9-487D-910F-7B5AAAC37035}" type="datetime1">
              <a:rPr lang="en-US" b="0" smtClean="0">
                <a:solidFill>
                  <a:srgbClr val="595959"/>
                </a:solidFill>
              </a:rPr>
              <a:t>5/18/2015</a:t>
            </a:fld>
            <a:endParaRPr lang="en-GB" b="0" dirty="0">
              <a:solidFill>
                <a:srgbClr val="595959"/>
              </a:solidFill>
            </a:endParaRPr>
          </a:p>
        </p:txBody>
      </p:sp>
      <p:sp>
        <p:nvSpPr>
          <p:cNvPr id="27"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8" name="Text Box 11" descr="CONFIDENTIAL_TAG_0xFFEE"/>
          <p:cNvSpPr txBox="1">
            <a:spLocks noChangeArrowheads="1"/>
          </p:cNvSpPr>
          <p:nvPr userDrawn="1"/>
        </p:nvSpPr>
        <p:spPr bwMode="auto">
          <a:xfrm>
            <a:off x="6098400"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dirty="0" smtClean="0">
                <a:solidFill>
                  <a:srgbClr val="D42E12"/>
                </a:solidFill>
                <a:latin typeface="Futura Medium" pitchFamily="2" charset="0"/>
              </a:rPr>
              <a:t>RESTRICTED</a:t>
            </a:r>
            <a:endParaRPr lang="en-GB" sz="800" b="0" dirty="0">
              <a:solidFill>
                <a:srgbClr val="D42E12"/>
              </a:solidFill>
              <a:latin typeface="Futura Medium" pitchFamily="2" charset="0"/>
            </a:endParaRPr>
          </a:p>
        </p:txBody>
      </p:sp>
    </p:spTree>
    <p:extLst>
      <p:ext uri="{BB962C8B-B14F-4D97-AF65-F5344CB8AC3E}">
        <p14:creationId xmlns:p14="http://schemas.microsoft.com/office/powerpoint/2010/main" val="36667268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461160" y="6267688"/>
            <a:ext cx="4017706" cy="99509"/>
          </a:xfrm>
        </p:spPr>
        <p:txBody>
          <a:bodyPr wrap="square">
            <a:noAutofit/>
          </a:bodyPr>
          <a:lstStyle>
            <a:lvl1pPr>
              <a:defRPr sz="700">
                <a:solidFill>
                  <a:schemeClr val="tx1"/>
                </a:solidFill>
                <a:latin typeface="+mn-lt"/>
              </a:defRPr>
            </a:lvl1pPr>
          </a:lstStyle>
          <a:p>
            <a:pPr lvl="0"/>
            <a:r>
              <a:rPr lang="en-GB" dirty="0" smtClean="0"/>
              <a:t>CLICK TO EDIT SOURCE</a:t>
            </a:r>
            <a:endParaRPr lang="en-GB" dirty="0"/>
          </a:p>
        </p:txBody>
      </p:sp>
      <p:sp>
        <p:nvSpPr>
          <p:cNvPr id="31"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dirty="0" smtClean="0">
              <a:solidFill>
                <a:srgbClr val="999999"/>
              </a:solidFill>
              <a:latin typeface="Futura Medium" pitchFamily="18" charset="0"/>
              <a:cs typeface="+mn-cs"/>
            </a:endParaRPr>
          </a:p>
        </p:txBody>
      </p:sp>
      <p:sp>
        <p:nvSpPr>
          <p:cNvPr id="32"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smtClean="0"/>
              <a:t>Click to edit Master title style</a:t>
            </a:r>
          </a:p>
        </p:txBody>
      </p:sp>
      <p:sp>
        <p:nvSpPr>
          <p:cNvPr id="39" name="Content Placeholder 51"/>
          <p:cNvSpPr>
            <a:spLocks noGrp="1"/>
          </p:cNvSpPr>
          <p:nvPr>
            <p:ph sz="quarter" idx="45" hasCustomPrompt="1"/>
          </p:nvPr>
        </p:nvSpPr>
        <p:spPr>
          <a:xfrm>
            <a:off x="468312" y="4179607"/>
            <a:ext cx="396398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smtClean="0"/>
              <a:t>Click to edit Unit of measure</a:t>
            </a:r>
            <a:endParaRPr lang="en-GB" dirty="0"/>
          </a:p>
        </p:txBody>
      </p:sp>
      <p:sp>
        <p:nvSpPr>
          <p:cNvPr id="40" name="Content Placeholder 51"/>
          <p:cNvSpPr>
            <a:spLocks noGrp="1"/>
          </p:cNvSpPr>
          <p:nvPr>
            <p:ph sz="quarter" idx="46" hasCustomPrompt="1"/>
          </p:nvPr>
        </p:nvSpPr>
        <p:spPr>
          <a:xfrm>
            <a:off x="468312" y="3844644"/>
            <a:ext cx="3963987"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smtClean="0"/>
              <a:t>CHART TITLE APPEARS HERE</a:t>
            </a:r>
            <a:endParaRPr lang="en-GB" dirty="0"/>
          </a:p>
        </p:txBody>
      </p:sp>
      <p:cxnSp>
        <p:nvCxnSpPr>
          <p:cNvPr id="41" name="Straight Connector 40"/>
          <p:cNvCxnSpPr/>
          <p:nvPr userDrawn="1"/>
        </p:nvCxnSpPr>
        <p:spPr>
          <a:xfrm flipV="1">
            <a:off x="468313" y="4122027"/>
            <a:ext cx="3963987"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468312" y="4436262"/>
            <a:ext cx="3963987" cy="1703279"/>
          </a:xfrm>
        </p:spPr>
        <p:txBody>
          <a:bodyPr>
            <a:normAutofit/>
          </a:bodyPr>
          <a:lstStyle>
            <a:lvl1pPr>
              <a:defRPr sz="1200">
                <a:solidFill>
                  <a:schemeClr val="tx1"/>
                </a:solidFill>
                <a:latin typeface="+mn-lt"/>
              </a:defRPr>
            </a:lvl1pPr>
          </a:lstStyle>
          <a:p>
            <a:endParaRPr lang="nl-NL" dirty="0"/>
          </a:p>
        </p:txBody>
      </p:sp>
      <p:cxnSp>
        <p:nvCxnSpPr>
          <p:cNvPr id="43" name="Straight Connector 42"/>
          <p:cNvCxnSpPr/>
          <p:nvPr userDrawn="1"/>
        </p:nvCxnSpPr>
        <p:spPr>
          <a:xfrm>
            <a:off x="461159" y="5944860"/>
            <a:ext cx="3963987"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468312" y="1654176"/>
            <a:ext cx="396398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smtClean="0"/>
              <a:t>Click to edit Unit of measure</a:t>
            </a:r>
            <a:endParaRPr lang="en-GB" dirty="0"/>
          </a:p>
        </p:txBody>
      </p:sp>
      <p:sp>
        <p:nvSpPr>
          <p:cNvPr id="100" name="Content Placeholder 51"/>
          <p:cNvSpPr>
            <a:spLocks noGrp="1"/>
          </p:cNvSpPr>
          <p:nvPr>
            <p:ph sz="quarter" idx="55" hasCustomPrompt="1"/>
          </p:nvPr>
        </p:nvSpPr>
        <p:spPr>
          <a:xfrm>
            <a:off x="468312" y="1319213"/>
            <a:ext cx="3963987"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smtClean="0"/>
              <a:t>CHART TITLE APPEARS HERE</a:t>
            </a:r>
            <a:endParaRPr lang="en-GB" dirty="0"/>
          </a:p>
        </p:txBody>
      </p:sp>
      <p:cxnSp>
        <p:nvCxnSpPr>
          <p:cNvPr id="101" name="Straight Connector 100"/>
          <p:cNvCxnSpPr/>
          <p:nvPr userDrawn="1"/>
        </p:nvCxnSpPr>
        <p:spPr>
          <a:xfrm flipV="1">
            <a:off x="468313" y="1596596"/>
            <a:ext cx="3963987"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468312" y="1910831"/>
            <a:ext cx="3963987" cy="1703279"/>
          </a:xfrm>
        </p:spPr>
        <p:txBody>
          <a:bodyPr>
            <a:normAutofit/>
          </a:bodyPr>
          <a:lstStyle>
            <a:lvl1pPr>
              <a:defRPr sz="1200">
                <a:solidFill>
                  <a:schemeClr val="tx1"/>
                </a:solidFill>
                <a:latin typeface="+mn-lt"/>
              </a:defRPr>
            </a:lvl1pPr>
          </a:lstStyle>
          <a:p>
            <a:endParaRPr lang="nl-NL" dirty="0"/>
          </a:p>
        </p:txBody>
      </p:sp>
      <p:cxnSp>
        <p:nvCxnSpPr>
          <p:cNvPr id="103" name="Straight Connector 102"/>
          <p:cNvCxnSpPr/>
          <p:nvPr userDrawn="1"/>
        </p:nvCxnSpPr>
        <p:spPr>
          <a:xfrm>
            <a:off x="461159" y="3419429"/>
            <a:ext cx="3963987"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26792" y="4179607"/>
            <a:ext cx="3948896"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smtClean="0"/>
              <a:t>Click to edit Unit of measure</a:t>
            </a:r>
            <a:endParaRPr lang="en-GB" dirty="0"/>
          </a:p>
        </p:txBody>
      </p:sp>
      <p:sp>
        <p:nvSpPr>
          <p:cNvPr id="105" name="Content Placeholder 51"/>
          <p:cNvSpPr>
            <a:spLocks noGrp="1"/>
          </p:cNvSpPr>
          <p:nvPr>
            <p:ph sz="quarter" idx="58" hasCustomPrompt="1"/>
          </p:nvPr>
        </p:nvSpPr>
        <p:spPr>
          <a:xfrm>
            <a:off x="4726792" y="3844644"/>
            <a:ext cx="3948896"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smtClean="0"/>
              <a:t>CHART TITLE APPEARS HERE</a:t>
            </a:r>
            <a:endParaRPr lang="en-GB" dirty="0"/>
          </a:p>
        </p:txBody>
      </p:sp>
      <p:cxnSp>
        <p:nvCxnSpPr>
          <p:cNvPr id="106" name="Straight Connector 105"/>
          <p:cNvCxnSpPr/>
          <p:nvPr userDrawn="1"/>
        </p:nvCxnSpPr>
        <p:spPr>
          <a:xfrm flipV="1">
            <a:off x="4726792" y="4122027"/>
            <a:ext cx="3948896"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26792" y="4436262"/>
            <a:ext cx="3948896" cy="1703279"/>
          </a:xfrm>
        </p:spPr>
        <p:txBody>
          <a:bodyPr>
            <a:normAutofit/>
          </a:bodyPr>
          <a:lstStyle>
            <a:lvl1pPr>
              <a:defRPr sz="1200">
                <a:solidFill>
                  <a:schemeClr val="tx1"/>
                </a:solidFill>
                <a:latin typeface="+mn-lt"/>
              </a:defRPr>
            </a:lvl1pPr>
          </a:lstStyle>
          <a:p>
            <a:endParaRPr lang="nl-NL" dirty="0"/>
          </a:p>
        </p:txBody>
      </p:sp>
      <p:cxnSp>
        <p:nvCxnSpPr>
          <p:cNvPr id="108" name="Straight Connector 107"/>
          <p:cNvCxnSpPr/>
          <p:nvPr userDrawn="1"/>
        </p:nvCxnSpPr>
        <p:spPr>
          <a:xfrm>
            <a:off x="4719638" y="5944860"/>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26792" y="1654176"/>
            <a:ext cx="3948896"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smtClean="0"/>
              <a:t>Click to edit Unit of measure</a:t>
            </a:r>
            <a:endParaRPr lang="en-GB" dirty="0"/>
          </a:p>
        </p:txBody>
      </p:sp>
      <p:sp>
        <p:nvSpPr>
          <p:cNvPr id="110" name="Content Placeholder 51"/>
          <p:cNvSpPr>
            <a:spLocks noGrp="1"/>
          </p:cNvSpPr>
          <p:nvPr>
            <p:ph sz="quarter" idx="61" hasCustomPrompt="1"/>
          </p:nvPr>
        </p:nvSpPr>
        <p:spPr>
          <a:xfrm>
            <a:off x="4726792" y="1319213"/>
            <a:ext cx="3948896"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smtClean="0"/>
              <a:t>CHART TITLE APPEARS HERE</a:t>
            </a:r>
            <a:endParaRPr lang="en-GB" dirty="0"/>
          </a:p>
        </p:txBody>
      </p:sp>
      <p:cxnSp>
        <p:nvCxnSpPr>
          <p:cNvPr id="111" name="Straight Connector 110"/>
          <p:cNvCxnSpPr/>
          <p:nvPr userDrawn="1"/>
        </p:nvCxnSpPr>
        <p:spPr>
          <a:xfrm flipV="1">
            <a:off x="4726792" y="1596596"/>
            <a:ext cx="3948896"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26792" y="1910831"/>
            <a:ext cx="3948896" cy="1703279"/>
          </a:xfrm>
        </p:spPr>
        <p:txBody>
          <a:bodyPr>
            <a:normAutofit/>
          </a:bodyPr>
          <a:lstStyle>
            <a:lvl1pPr>
              <a:defRPr sz="1200">
                <a:solidFill>
                  <a:schemeClr val="tx1"/>
                </a:solidFill>
                <a:latin typeface="+mn-lt"/>
              </a:defRPr>
            </a:lvl1pPr>
          </a:lstStyle>
          <a:p>
            <a:endParaRPr lang="nl-NL" dirty="0"/>
          </a:p>
        </p:txBody>
      </p:sp>
      <p:cxnSp>
        <p:nvCxnSpPr>
          <p:cNvPr id="113" name="Straight Connector 112"/>
          <p:cNvCxnSpPr/>
          <p:nvPr userDrawn="1"/>
        </p:nvCxnSpPr>
        <p:spPr>
          <a:xfrm>
            <a:off x="4719638" y="3419429"/>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3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AE1E43E7-CFD4-4D39-8DD6-CC78B0060266}" type="datetime1">
              <a:rPr lang="en-US" b="0" smtClean="0">
                <a:solidFill>
                  <a:srgbClr val="595959"/>
                </a:solidFill>
              </a:rPr>
              <a:t>5/18/2015</a:t>
            </a:fld>
            <a:endParaRPr lang="en-GB" b="0" dirty="0">
              <a:solidFill>
                <a:srgbClr val="595959"/>
              </a:solidFill>
            </a:endParaRPr>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29"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dirty="0">
              <a:solidFill>
                <a:srgbClr val="D42E12"/>
              </a:solidFill>
              <a:latin typeface="Futura Medium" pitchFamily="2" charset="0"/>
            </a:endParaRPr>
          </a:p>
        </p:txBody>
      </p:sp>
    </p:spTree>
    <p:extLst>
      <p:ext uri="{BB962C8B-B14F-4D97-AF65-F5344CB8AC3E}">
        <p14:creationId xmlns:p14="http://schemas.microsoft.com/office/powerpoint/2010/main" val="125228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3" name="Group 12"/>
          <p:cNvGrpSpPr/>
          <p:nvPr userDrawn="1"/>
        </p:nvGrpSpPr>
        <p:grpSpPr>
          <a:xfrm>
            <a:off x="468313" y="226142"/>
            <a:ext cx="8208961" cy="6167226"/>
            <a:chOff x="468313" y="226142"/>
            <a:chExt cx="8208961" cy="6167226"/>
          </a:xfrm>
        </p:grpSpPr>
        <p:sp>
          <p:nvSpPr>
            <p:cNvPr id="19"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auto">
                <a:spcBef>
                  <a:spcPts val="0"/>
                </a:spcBef>
                <a:spcAft>
                  <a:spcPts val="0"/>
                </a:spcAft>
              </a:pPr>
              <a:r>
                <a:rPr lang="en-GB" b="0" dirty="0" smtClean="0">
                  <a:solidFill>
                    <a:srgbClr val="595959"/>
                  </a:solidFill>
                  <a:latin typeface="Futura Medium"/>
                  <a:cs typeface="+mn-cs"/>
                </a:rPr>
                <a:t> </a:t>
              </a:r>
              <a:endParaRPr lang="en-GB" b="0" dirty="0">
                <a:solidFill>
                  <a:srgbClr val="595959"/>
                </a:solidFill>
                <a:latin typeface="Futura Medium"/>
                <a:cs typeface="+mn-cs"/>
              </a:endParaRPr>
            </a:p>
          </p:txBody>
        </p:sp>
        <p:sp>
          <p:nvSpPr>
            <p:cNvPr id="23"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sp>
          <p:nvSpPr>
            <p:cNvPr id="24"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GB" dirty="0" smtClean="0"/>
              <a:t>Click to edit Master title style</a:t>
            </a:r>
            <a:endParaRPr lang="en-GB"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smtClean="0"/>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0.0</a:t>
            </a:r>
            <a:endParaRPr lang="en-GB" dirty="0"/>
          </a:p>
        </p:txBody>
      </p:sp>
      <p:sp>
        <p:nvSpPr>
          <p:cNvPr id="12"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7"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251A51E9-E157-42F2-A802-9829B17B20A1}" type="datetime1">
              <a:rPr lang="en-US" b="0" smtClean="0">
                <a:solidFill>
                  <a:srgbClr val="595959"/>
                </a:solidFill>
              </a:rPr>
              <a:t>5/18/2015</a:t>
            </a:fld>
            <a:endParaRPr lang="en-GB" b="0" dirty="0">
              <a:solidFill>
                <a:srgbClr val="595959"/>
              </a:solidFill>
            </a:endParaRPr>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4"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38042376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dirty="0" smtClean="0">
              <a:solidFill>
                <a:srgbClr val="999999"/>
              </a:solidFill>
              <a:latin typeface="Futura Medium" pitchFamily="18" charset="0"/>
              <a:cs typeface="+mn-cs"/>
            </a:endParaRPr>
          </a:p>
        </p:txBody>
      </p:sp>
      <p:sp>
        <p:nvSpPr>
          <p:cNvPr id="34"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dirty="0" smtClean="0"/>
              <a:t>Click to edit Master title style</a:t>
            </a:r>
          </a:p>
        </p:txBody>
      </p:sp>
      <p:sp>
        <p:nvSpPr>
          <p:cNvPr id="8"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2"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9EAF188E-13F5-4652-82E8-35F1AB6491E5}" type="datetime1">
              <a:rPr lang="en-US" b="0" smtClean="0">
                <a:solidFill>
                  <a:srgbClr val="595959"/>
                </a:solidFill>
              </a:rPr>
              <a:t>5/18/2015</a:t>
            </a:fld>
            <a:endParaRPr lang="en-GB" b="0"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0"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28494372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9"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dirty="0" smtClean="0">
              <a:solidFill>
                <a:srgbClr val="999999"/>
              </a:solidFill>
              <a:latin typeface="Futura Medium" pitchFamily="2" charset="0"/>
              <a:cs typeface="+mn-cs"/>
            </a:endParaRPr>
          </a:p>
        </p:txBody>
      </p:sp>
      <p:sp>
        <p:nvSpPr>
          <p:cNvPr id="34" name="Rectangle 2"/>
          <p:cNvSpPr>
            <a:spLocks noGrp="1" noChangeArrowheads="1"/>
          </p:cNvSpPr>
          <p:nvPr>
            <p:ph type="title"/>
          </p:nvPr>
        </p:nvSpPr>
        <p:spPr bwMode="auto">
          <a:xfrm>
            <a:off x="468313" y="295200"/>
            <a:ext cx="8132199"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dirty="0" smtClean="0"/>
              <a:t>Click to edit Master title style</a:t>
            </a:r>
          </a:p>
        </p:txBody>
      </p:sp>
      <p:sp>
        <p:nvSpPr>
          <p:cNvPr id="11"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39D7F2D4-8B9F-41A8-8A80-28A3331F83D6}" type="datetime1">
              <a:rPr lang="en-US" b="0" smtClean="0">
                <a:solidFill>
                  <a:srgbClr val="595959"/>
                </a:solidFill>
              </a:rPr>
              <a:t>5/18/2015</a:t>
            </a:fld>
            <a:endParaRPr lang="en-GB" b="0"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8"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17745810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3" name="Group 12"/>
          <p:cNvGrpSpPr/>
          <p:nvPr userDrawn="1"/>
        </p:nvGrpSpPr>
        <p:grpSpPr>
          <a:xfrm>
            <a:off x="468313" y="226142"/>
            <a:ext cx="8208961" cy="6167226"/>
            <a:chOff x="468313" y="226142"/>
            <a:chExt cx="8208961" cy="6167226"/>
          </a:xfrm>
        </p:grpSpPr>
        <p:sp>
          <p:nvSpPr>
            <p:cNvPr id="19"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auto">
                <a:spcBef>
                  <a:spcPts val="0"/>
                </a:spcBef>
                <a:spcAft>
                  <a:spcPts val="0"/>
                </a:spcAft>
              </a:pPr>
              <a:r>
                <a:rPr lang="en-GB" b="0" dirty="0" smtClean="0">
                  <a:solidFill>
                    <a:srgbClr val="595959"/>
                  </a:solidFill>
                  <a:latin typeface="Futura Medium"/>
                  <a:cs typeface="+mn-cs"/>
                </a:rPr>
                <a:t> </a:t>
              </a:r>
              <a:endParaRPr lang="en-GB" b="0" dirty="0">
                <a:solidFill>
                  <a:srgbClr val="595959"/>
                </a:solidFill>
                <a:latin typeface="Futura Medium"/>
                <a:cs typeface="+mn-cs"/>
              </a:endParaRPr>
            </a:p>
          </p:txBody>
        </p:sp>
        <p:sp>
          <p:nvSpPr>
            <p:cNvPr id="20"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sp>
          <p:nvSpPr>
            <p:cNvPr id="21"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Q &amp; A</a:t>
            </a:r>
            <a:endParaRPr lang="en-GB" dirty="0"/>
          </a:p>
        </p:txBody>
      </p:sp>
      <p:sp>
        <p:nvSpPr>
          <p:cNvPr id="10"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D5338A81-E985-4BD9-8716-9C402A312BB1}" type="datetime1">
              <a:rPr lang="en-US" b="0" smtClean="0">
                <a:solidFill>
                  <a:srgbClr val="595959"/>
                </a:solidFill>
              </a:rPr>
              <a:t>5/18/2015</a:t>
            </a:fld>
            <a:endParaRPr lang="en-GB" b="0" dirty="0">
              <a:solidFill>
                <a:srgbClr val="595959"/>
              </a:solidFill>
            </a:endParaRPr>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1"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16980638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1"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CA94CFC0-9BE2-4D67-A578-BD4768F2C173}" type="datetime1">
              <a:rPr lang="en-US" b="0" smtClean="0">
                <a:solidFill>
                  <a:srgbClr val="595959"/>
                </a:solidFill>
              </a:rPr>
              <a:t>5/18/2015</a:t>
            </a:fld>
            <a:endParaRPr lang="en-GB" b="0" dirty="0">
              <a:solidFill>
                <a:srgbClr val="595959"/>
              </a:solidFill>
            </a:endParaRPr>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6"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44649710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b="0" dirty="0">
                <a:solidFill>
                  <a:srgbClr val="FFFFFF"/>
                </a:solidFill>
              </a:endParaRPr>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extLst>
      <p:ext uri="{BB962C8B-B14F-4D97-AF65-F5344CB8AC3E}">
        <p14:creationId xmlns:p14="http://schemas.microsoft.com/office/powerpoint/2010/main" val="42396842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64875" name="Rectangle 1035"/>
          <p:cNvSpPr>
            <a:spLocks noGrp="1" noChangeArrowheads="1"/>
          </p:cNvSpPr>
          <p:nvPr>
            <p:ph type="ctrTitle" sz="quarter"/>
          </p:nvPr>
        </p:nvSpPr>
        <p:spPr>
          <a:xfrm>
            <a:off x="1697038" y="1400175"/>
            <a:ext cx="5668962" cy="1204913"/>
          </a:xfrm>
          <a:noFill/>
          <a:ln w="9525">
            <a:noFill/>
          </a:ln>
        </p:spPr>
        <p:txBody>
          <a:bodyPr lIns="0" tIns="0"/>
          <a:lstStyle>
            <a:lvl1pPr>
              <a:defRPr b="1"/>
            </a:lvl1pPr>
          </a:lstStyle>
          <a:p>
            <a:r>
              <a:rPr lang="en-US"/>
              <a:t>Click to edit Master title style</a:t>
            </a:r>
          </a:p>
        </p:txBody>
      </p:sp>
      <p:sp>
        <p:nvSpPr>
          <p:cNvPr id="164876" name="Rectangle 1036"/>
          <p:cNvSpPr>
            <a:spLocks noGrp="1" noChangeArrowheads="1"/>
          </p:cNvSpPr>
          <p:nvPr>
            <p:ph type="subTitle" sz="quarter" idx="1"/>
          </p:nvPr>
        </p:nvSpPr>
        <p:spPr>
          <a:xfrm>
            <a:off x="1698625" y="2849563"/>
            <a:ext cx="2698750" cy="1619250"/>
          </a:xfrm>
          <a:ln/>
        </p:spPr>
        <p:txBody>
          <a:bodyPr/>
          <a:lstStyle>
            <a:lvl1pPr marL="0" indent="0">
              <a:buFont typeface="Wingdings" pitchFamily="2" charset="2"/>
              <a:buNone/>
              <a:defRPr sz="1800"/>
            </a:lvl1pPr>
          </a:lstStyle>
          <a:p>
            <a:r>
              <a:rPr lang="en-US"/>
              <a:t>Click to edit Master subtitle style</a:t>
            </a:r>
          </a:p>
        </p:txBody>
      </p:sp>
      <p:sp>
        <p:nvSpPr>
          <p:cNvPr id="10" name="Rectangle 4"/>
          <p:cNvSpPr>
            <a:spLocks noGrp="1" noChangeArrowheads="1"/>
          </p:cNvSpPr>
          <p:nvPr>
            <p:ph type="dt" sz="half" idx="10"/>
          </p:nvPr>
        </p:nvSpPr>
        <p:spPr bwMode="auto">
          <a:xfrm>
            <a:off x="7020272" y="6465888"/>
            <a:ext cx="1177578" cy="323850"/>
          </a:xfrm>
          <a:prstGeom prst="rect">
            <a:avLst/>
          </a:prstGeom>
          <a:ln>
            <a:miter lim="800000"/>
            <a:headEnd/>
            <a:tailEnd/>
          </a:ln>
        </p:spPr>
        <p:txBody>
          <a:bodyPr vert="horz" wrap="none" lIns="0" tIns="0" rIns="0" bIns="45720" numCol="1" anchor="t" anchorCtr="0" compatLnSpc="1">
            <a:prstTxWarp prst="textNoShape">
              <a:avLst/>
            </a:prstTxWarp>
          </a:bodyPr>
          <a:lstStyle>
            <a:lvl1pPr algn="ctr">
              <a:defRPr sz="1100" b="0">
                <a:solidFill>
                  <a:srgbClr val="FF0000"/>
                </a:solidFill>
                <a:latin typeface="+mn-lt"/>
              </a:defRPr>
            </a:lvl1pPr>
          </a:lstStyle>
          <a:p>
            <a:pPr>
              <a:defRPr/>
            </a:pPr>
            <a:fld id="{E549A5CE-2A36-4192-A20A-A621F733CE1E}" type="datetime1">
              <a:rPr lang="en-US" smtClean="0"/>
              <a:t>5/18/2015</a:t>
            </a:fld>
            <a:endParaRPr lang="en-US" dirty="0"/>
          </a:p>
        </p:txBody>
      </p:sp>
      <p:sp>
        <p:nvSpPr>
          <p:cNvPr id="11" name="Rectangle 6"/>
          <p:cNvSpPr>
            <a:spLocks noGrp="1" noChangeArrowheads="1"/>
          </p:cNvSpPr>
          <p:nvPr>
            <p:ph type="sldNum" sz="quarter" idx="11"/>
          </p:nvPr>
        </p:nvSpPr>
        <p:spPr>
          <a:xfrm>
            <a:off x="8374063" y="6465888"/>
            <a:ext cx="266700" cy="169862"/>
          </a:xfrm>
          <a:prstGeom prst="rect">
            <a:avLst/>
          </a:prstGeom>
        </p:spPr>
        <p:txBody>
          <a:bodyPr/>
          <a:lstStyle>
            <a:lvl1pPr>
              <a:defRPr/>
            </a:lvl1pPr>
          </a:lstStyle>
          <a:p>
            <a:pPr>
              <a:defRPr/>
            </a:pPr>
            <a:fld id="{EB1862B3-E09B-4CBF-98F2-C87CB3C7C0DE}" type="slidenum">
              <a:rPr lang="en-US"/>
              <a:pPr>
                <a:defRPr/>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466725" y="1304925"/>
            <a:ext cx="7018338" cy="5084763"/>
          </a:xfrm>
          <a:prstGeom prst="rect">
            <a:avLst/>
          </a:prstGeom>
          <a:solidFill>
            <a:srgbClr val="FCEC8B"/>
          </a:solidFill>
          <a:ln w="9525">
            <a:noFill/>
            <a:miter lim="800000"/>
            <a:headEnd/>
            <a:tailEnd/>
          </a:ln>
          <a:effectLst/>
        </p:spPr>
        <p:txBody>
          <a:bodyPr wrap="none" anchor="ctr"/>
          <a:lstStyle/>
          <a:p>
            <a:pPr>
              <a:defRPr/>
            </a:pPr>
            <a:r>
              <a:rPr lang="en-MY" b="0">
                <a:solidFill>
                  <a:srgbClr val="595959"/>
                </a:solidFill>
                <a:latin typeface="Futura Medium" pitchFamily="2" charset="0"/>
              </a:rPr>
              <a:t> </a:t>
            </a:r>
          </a:p>
        </p:txBody>
      </p:sp>
      <p:sp>
        <p:nvSpPr>
          <p:cNvPr id="5" name="Rectangle 4"/>
          <p:cNvSpPr>
            <a:spLocks noChangeArrowheads="1"/>
          </p:cNvSpPr>
          <p:nvPr/>
        </p:nvSpPr>
        <p:spPr bwMode="auto">
          <a:xfrm flipH="1">
            <a:off x="1546225" y="225425"/>
            <a:ext cx="7061200" cy="5038725"/>
          </a:xfrm>
          <a:prstGeom prst="rect">
            <a:avLst/>
          </a:prstGeom>
          <a:solidFill>
            <a:srgbClr val="FAE374"/>
          </a:solidFill>
          <a:ln w="9525">
            <a:noFill/>
            <a:miter lim="800000"/>
            <a:headEnd/>
            <a:tailEnd/>
          </a:ln>
          <a:effectLst/>
        </p:spPr>
        <p:txBody>
          <a:bodyPr wrap="none" anchor="ctr"/>
          <a:lstStyle/>
          <a:p>
            <a:pPr>
              <a:defRPr/>
            </a:pPr>
            <a:endParaRPr lang="en-MY" b="0">
              <a:solidFill>
                <a:srgbClr val="595959"/>
              </a:solidFill>
              <a:latin typeface="Futura Medium" pitchFamily="2" charset="0"/>
            </a:endParaRPr>
          </a:p>
        </p:txBody>
      </p:sp>
      <p:sp>
        <p:nvSpPr>
          <p:cNvPr id="6" name="Rectangle 4"/>
          <p:cNvSpPr>
            <a:spLocks noChangeArrowheads="1"/>
          </p:cNvSpPr>
          <p:nvPr/>
        </p:nvSpPr>
        <p:spPr bwMode="auto">
          <a:xfrm flipH="1">
            <a:off x="1546225" y="1304925"/>
            <a:ext cx="5942013" cy="3959225"/>
          </a:xfrm>
          <a:prstGeom prst="rect">
            <a:avLst/>
          </a:prstGeom>
          <a:solidFill>
            <a:schemeClr val="bg2"/>
          </a:solidFill>
          <a:ln w="9525">
            <a:noFill/>
            <a:miter lim="800000"/>
            <a:headEnd/>
            <a:tailEnd/>
          </a:ln>
        </p:spPr>
        <p:txBody>
          <a:bodyPr wrap="none" anchor="ctr"/>
          <a:lstStyle/>
          <a:p>
            <a:pPr>
              <a:defRPr/>
            </a:pPr>
            <a:endParaRPr lang="en-MY" b="0">
              <a:solidFill>
                <a:srgbClr val="595959"/>
              </a:solidFill>
              <a:latin typeface="Futura Medium" pitchFamily="2" charset="0"/>
            </a:endParaRPr>
          </a:p>
        </p:txBody>
      </p:sp>
      <p:pic>
        <p:nvPicPr>
          <p:cNvPr id="9" name="Picture 1053" descr="X:\Live Client Projects\Shell_template_boilerplates_161109\client\Amends\Shell-2010-Pecten-RGBpc.gif"/>
          <p:cNvPicPr>
            <a:picLocks noChangeAspect="1" noChangeArrowheads="1"/>
          </p:cNvPicPr>
          <p:nvPr/>
        </p:nvPicPr>
        <p:blipFill>
          <a:blip r:embed="rId2" cstate="print"/>
          <a:srcRect/>
          <a:stretch>
            <a:fillRect/>
          </a:stretch>
        </p:blipFill>
        <p:spPr bwMode="auto">
          <a:xfrm>
            <a:off x="473075" y="287338"/>
            <a:ext cx="717550" cy="666750"/>
          </a:xfrm>
          <a:prstGeom prst="rect">
            <a:avLst/>
          </a:prstGeom>
          <a:noFill/>
          <a:ln w="9525">
            <a:noFill/>
            <a:miter lim="800000"/>
            <a:headEnd/>
            <a:tailEnd/>
          </a:ln>
        </p:spPr>
      </p:pic>
      <p:sp>
        <p:nvSpPr>
          <p:cNvPr id="164875" name="Rectangle 1035"/>
          <p:cNvSpPr>
            <a:spLocks noGrp="1" noChangeArrowheads="1"/>
          </p:cNvSpPr>
          <p:nvPr>
            <p:ph type="ctrTitle" sz="quarter"/>
          </p:nvPr>
        </p:nvSpPr>
        <p:spPr>
          <a:xfrm>
            <a:off x="1697038" y="1400175"/>
            <a:ext cx="5668962" cy="1204913"/>
          </a:xfrm>
          <a:noFill/>
          <a:ln w="9525">
            <a:noFill/>
          </a:ln>
        </p:spPr>
        <p:txBody>
          <a:bodyPr lIns="0" tIns="0"/>
          <a:lstStyle>
            <a:lvl1pPr>
              <a:defRPr b="1"/>
            </a:lvl1pPr>
          </a:lstStyle>
          <a:p>
            <a:r>
              <a:rPr lang="en-US"/>
              <a:t>Click to edit Master title style</a:t>
            </a:r>
          </a:p>
        </p:txBody>
      </p:sp>
      <p:sp>
        <p:nvSpPr>
          <p:cNvPr id="164876" name="Rectangle 1036"/>
          <p:cNvSpPr>
            <a:spLocks noGrp="1" noChangeArrowheads="1"/>
          </p:cNvSpPr>
          <p:nvPr>
            <p:ph type="subTitle" sz="quarter" idx="1"/>
          </p:nvPr>
        </p:nvSpPr>
        <p:spPr>
          <a:xfrm>
            <a:off x="1698625" y="2849563"/>
            <a:ext cx="2698750" cy="1619250"/>
          </a:xfrm>
          <a:ln/>
        </p:spPr>
        <p:txBody>
          <a:bodyPr/>
          <a:lstStyle>
            <a:lvl1pPr marL="0" indent="0">
              <a:buFont typeface="Wingdings" pitchFamily="2" charset="2"/>
              <a:buNone/>
              <a:defRPr sz="1800"/>
            </a:lvl1pPr>
          </a:lstStyle>
          <a:p>
            <a:r>
              <a:rPr lang="en-US"/>
              <a:t>Click to edit Master subtitle style</a:t>
            </a:r>
          </a:p>
        </p:txBody>
      </p:sp>
      <p:sp>
        <p:nvSpPr>
          <p:cNvPr id="10" name="Rectangle 4"/>
          <p:cNvSpPr>
            <a:spLocks noGrp="1" noChangeArrowheads="1"/>
          </p:cNvSpPr>
          <p:nvPr>
            <p:ph type="dt" sz="half" idx="10"/>
          </p:nvPr>
        </p:nvSpPr>
        <p:spPr bwMode="auto">
          <a:xfrm>
            <a:off x="7118350" y="6465888"/>
            <a:ext cx="1079500" cy="323850"/>
          </a:xfrm>
          <a:prstGeom prst="rect">
            <a:avLst/>
          </a:prstGeom>
          <a:ln>
            <a:miter lim="800000"/>
            <a:headEnd/>
            <a:tailEnd/>
          </a:ln>
        </p:spPr>
        <p:txBody>
          <a:bodyPr vert="horz" wrap="none" lIns="0" tIns="0" rIns="0" bIns="45720" numCol="1" anchor="t" anchorCtr="0" compatLnSpc="1">
            <a:prstTxWarp prst="textNoShape">
              <a:avLst/>
            </a:prstTxWarp>
          </a:bodyPr>
          <a:lstStyle>
            <a:lvl1pPr algn="ctr">
              <a:defRPr sz="800" b="0">
                <a:latin typeface="+mn-lt"/>
              </a:defRPr>
            </a:lvl1pPr>
          </a:lstStyle>
          <a:p>
            <a:pPr>
              <a:defRPr/>
            </a:pPr>
            <a:fld id="{561D5BFB-A1DE-4983-9251-7E3DB0B9BB39}" type="datetime4">
              <a:rPr lang="en-US">
                <a:solidFill>
                  <a:srgbClr val="595959"/>
                </a:solidFill>
              </a:rPr>
              <a:pPr>
                <a:defRPr/>
              </a:pPr>
              <a:t>May 18, 2015</a:t>
            </a:fld>
            <a:endParaRPr lang="en-US" dirty="0">
              <a:solidFill>
                <a:srgbClr val="595959"/>
              </a:solidFill>
            </a:endParaRPr>
          </a:p>
        </p:txBody>
      </p:sp>
      <p:sp>
        <p:nvSpPr>
          <p:cNvPr id="11" name="Rectangle 6"/>
          <p:cNvSpPr>
            <a:spLocks noGrp="1" noChangeArrowheads="1"/>
          </p:cNvSpPr>
          <p:nvPr>
            <p:ph type="sldNum" sz="quarter" idx="11"/>
          </p:nvPr>
        </p:nvSpPr>
        <p:spPr/>
        <p:txBody>
          <a:bodyPr/>
          <a:lstStyle>
            <a:lvl1pPr>
              <a:defRPr/>
            </a:lvl1pPr>
          </a:lstStyle>
          <a:p>
            <a:pPr>
              <a:defRPr/>
            </a:pPr>
            <a:fld id="{EB1862B3-E09B-4CBF-98F2-C87CB3C7C0DE}"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1047400468"/>
      </p:ext>
    </p:extLst>
  </p:cSld>
  <p:clrMapOvr>
    <a:masterClrMapping/>
  </p:clrMapOvr>
  <p:transition>
    <p:fade/>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9F43194-B442-48D5-98AD-8B0F2B202277}"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5301566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auto">
              <a:spcBef>
                <a:spcPts val="0"/>
              </a:spcBef>
              <a:spcAft>
                <a:spcPts val="0"/>
              </a:spcAft>
            </a:pPr>
            <a:r>
              <a:rPr lang="en-GB" b="0" dirty="0" smtClean="0">
                <a:solidFill>
                  <a:srgbClr val="595959"/>
                </a:solidFill>
                <a:latin typeface="Futura Medium"/>
                <a:cs typeface="+mn-cs"/>
              </a:rPr>
              <a:t> </a:t>
            </a:r>
            <a:endParaRPr lang="en-GB" b="0" dirty="0">
              <a:solidFill>
                <a:srgbClr val="595959"/>
              </a:solidFill>
              <a:latin typeface="Futura Medium"/>
              <a:cs typeface="+mn-cs"/>
            </a:endParaRPr>
          </a:p>
        </p:txBody>
      </p:sp>
      <p:sp>
        <p:nvSpPr>
          <p:cNvPr id="16" name="Rectangle 4"/>
          <p:cNvSpPr>
            <a:spLocks noChangeArrowheads="1"/>
          </p:cNvSpPr>
          <p:nvPr/>
        </p:nvSpPr>
        <p:spPr bwMode="auto">
          <a:xfrm flipH="1">
            <a:off x="1548071" y="226142"/>
            <a:ext cx="7129203" cy="504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sp>
        <p:nvSpPr>
          <p:cNvPr id="28" name="Rectangle 2"/>
          <p:cNvSpPr>
            <a:spLocks noGrp="1" noChangeArrowheads="1"/>
          </p:cNvSpPr>
          <p:nvPr userDrawn="1">
            <p:ph type="ctrTitle"/>
          </p:nvPr>
        </p:nvSpPr>
        <p:spPr>
          <a:xfrm>
            <a:off x="1697782" y="390092"/>
            <a:ext cx="6748988" cy="382386"/>
          </a:xfrm>
          <a:noFill/>
        </p:spPr>
        <p:txBody>
          <a:bodyPr lIns="0" tIns="0" rIns="0"/>
          <a:lstStyle>
            <a:lvl1pPr>
              <a:defRPr kern="1200" cap="all" spc="0" baseline="0">
                <a:solidFill>
                  <a:schemeClr val="accent2"/>
                </a:solidFill>
                <a:latin typeface="+mj-lt"/>
                <a:cs typeface="Arial" pitchFamily="34" charset="0"/>
              </a:defRPr>
            </a:lvl1pPr>
          </a:lstStyle>
          <a:p>
            <a:r>
              <a:rPr lang="en-GB" dirty="0"/>
              <a:t>Click to edit Master title </a:t>
            </a:r>
            <a:r>
              <a:rPr lang="en-GB" dirty="0" smtClean="0"/>
              <a:t>style</a:t>
            </a:r>
            <a:endParaRPr lang="en-GB" dirty="0"/>
          </a:p>
        </p:txBody>
      </p:sp>
      <p:sp>
        <p:nvSpPr>
          <p:cNvPr id="29" name="Rectangle 3"/>
          <p:cNvSpPr>
            <a:spLocks noGrp="1" noChangeArrowheads="1"/>
          </p:cNvSpPr>
          <p:nvPr userDrawn="1">
            <p:ph type="subTitle" idx="1"/>
          </p:nvPr>
        </p:nvSpPr>
        <p:spPr>
          <a:xfrm>
            <a:off x="1697782" y="811745"/>
            <a:ext cx="6748988" cy="342685"/>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dirty="0" smtClean="0"/>
              <a:t>Click to insert Author’s Name</a:t>
            </a:r>
            <a:endParaRPr lang="en-GB" dirty="0"/>
          </a:p>
        </p:txBody>
      </p:sp>
      <p:sp>
        <p:nvSpPr>
          <p:cNvPr id="33" name="Text Placeholder 31"/>
          <p:cNvSpPr>
            <a:spLocks noGrp="1"/>
          </p:cNvSpPr>
          <p:nvPr userDrawn="1">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dirty="0" smtClean="0"/>
              <a:t>Click to insert Role in Organisation</a:t>
            </a:r>
            <a:endParaRPr lang="en-GB" dirty="0"/>
          </a:p>
        </p:txBody>
      </p:sp>
      <p:sp>
        <p:nvSpPr>
          <p:cNvPr id="24"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25" name="Rectangle 6" descr="Rectangle 6"/>
          <p:cNvSpPr>
            <a:spLocks noGrp="1" noChangeArrowheads="1"/>
          </p:cNvSpPr>
          <p:nvPr userDrawn="1">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26" name="Rectangle 4" descr="Rectangle 4"/>
          <p:cNvSpPr>
            <a:spLocks noGrp="1" noChangeArrowheads="1"/>
          </p:cNvSpPr>
          <p:nvPr userDrawn="1">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35EAF16A-2374-48AF-8B71-AE5E7B8D7F36}" type="datetime1">
              <a:rPr lang="en-US" b="0" smtClean="0">
                <a:solidFill>
                  <a:srgbClr val="595959"/>
                </a:solidFill>
              </a:rPr>
              <a:t>5/18/2015</a:t>
            </a:fld>
            <a:endParaRPr lang="en-GB" b="0" dirty="0">
              <a:solidFill>
                <a:srgbClr val="595959"/>
              </a:solidFill>
            </a:endParaRPr>
          </a:p>
        </p:txBody>
      </p:sp>
      <p:sp>
        <p:nvSpPr>
          <p:cNvPr id="27" name="Rectangle 5"/>
          <p:cNvSpPr>
            <a:spLocks noGrp="1" noChangeArrowheads="1"/>
          </p:cNvSpPr>
          <p:nvPr userDrawn="1">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3" name="Picture Placeholder 2"/>
          <p:cNvSpPr>
            <a:spLocks noGrp="1"/>
          </p:cNvSpPr>
          <p:nvPr userDrawn="1">
            <p:ph type="pic" sz="quarter" idx="12"/>
          </p:nvPr>
        </p:nvSpPr>
        <p:spPr>
          <a:xfrm>
            <a:off x="1547813" y="1307018"/>
            <a:ext cx="5942012" cy="3960307"/>
          </a:xfrm>
        </p:spPr>
        <p:txBody>
          <a:bodyPr/>
          <a:lstStyle>
            <a:lvl1pPr>
              <a:defRPr sz="1600"/>
            </a:lvl1pPr>
          </a:lstStyle>
          <a:p>
            <a:endParaRPr lang="en-GB" dirty="0"/>
          </a:p>
        </p:txBody>
      </p:sp>
      <p:sp>
        <p:nvSpPr>
          <p:cNvPr id="18" name="Text Box 11" descr="CONFIDENTIAL_TAG_0xFFEE"/>
          <p:cNvSpPr txBox="1">
            <a:spLocks noChangeArrowheads="1"/>
          </p:cNvSpPr>
          <p:nvPr userDrawn="1"/>
        </p:nvSpPr>
        <p:spPr bwMode="auto">
          <a:xfrm>
            <a:off x="6098400"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dirty="0">
              <a:solidFill>
                <a:srgbClr val="D42E12"/>
              </a:solidFill>
              <a:latin typeface="Futura Medium" pitchFamily="2" charset="0"/>
            </a:endParaRPr>
          </a:p>
        </p:txBody>
      </p:sp>
    </p:spTree>
    <p:extLst>
      <p:ext uri="{BB962C8B-B14F-4D97-AF65-F5344CB8AC3E}">
        <p14:creationId xmlns:p14="http://schemas.microsoft.com/office/powerpoint/2010/main" val="216157404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0547807-A6D5-4E0E-8039-A1E97B28DED4}"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12669861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0113" y="1309688"/>
            <a:ext cx="3795712"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48225" y="1309688"/>
            <a:ext cx="3797300"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B8CC0663-3C35-462A-A373-C58563FC3C52}"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40392844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3FE38C89-3E9B-4AE6-B22D-AD5661920601}"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16371368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5AA78C53-40F6-437A-A5FD-4BF991F86E1D}"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36282019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4AA3D83-6887-45F0-947E-DB36EDB8A2A5}"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41047346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5396E90-50C3-44FA-8AEB-21E48F2F78D9}"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11655051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7CB30BE-1A09-495C-85DD-B0B7F2E17CCE}"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253451454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3AB8157-DFB5-48FF-8FEC-7F5396C2012A}"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318372294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4463" y="255588"/>
            <a:ext cx="2157412"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463" y="255588"/>
            <a:ext cx="63246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A0A16A-DF70-4052-931B-6A602631F048}"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20958812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14" name="Group 13"/>
          <p:cNvGrpSpPr/>
          <p:nvPr userDrawn="1"/>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auto">
                <a:spcBef>
                  <a:spcPts val="0"/>
                </a:spcBef>
                <a:spcAft>
                  <a:spcPts val="0"/>
                </a:spcAft>
              </a:pPr>
              <a:r>
                <a:rPr lang="en-GB" b="0" dirty="0" smtClean="0">
                  <a:solidFill>
                    <a:srgbClr val="595959"/>
                  </a:solidFill>
                  <a:latin typeface="Futura Medium"/>
                  <a:cs typeface="+mn-cs"/>
                </a:rPr>
                <a:t> </a:t>
              </a:r>
              <a:endParaRPr lang="en-GB" b="0" dirty="0">
                <a:solidFill>
                  <a:srgbClr val="595959"/>
                </a:solidFill>
                <a:latin typeface="Futura Medium"/>
                <a:cs typeface="+mn-cs"/>
              </a:endParaRPr>
            </a:p>
          </p:txBody>
        </p:sp>
        <p:sp>
          <p:nvSpPr>
            <p:cNvPr id="16" name="Rectangle 4"/>
            <p:cNvSpPr>
              <a:spLocks noChangeArrowheads="1"/>
            </p:cNvSpPr>
            <p:nvPr/>
          </p:nvSpPr>
          <p:spPr bwMode="auto">
            <a:xfrm flipH="1">
              <a:off x="1548071" y="226142"/>
              <a:ext cx="7129203" cy="504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b="0" dirty="0">
                <a:solidFill>
                  <a:srgbClr val="595959"/>
                </a:solidFill>
                <a:latin typeface="Futura Medium"/>
                <a:cs typeface="+mn-cs"/>
              </a:endParaRPr>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3" name="Picture Placeholder 2"/>
          <p:cNvSpPr>
            <a:spLocks noGrp="1"/>
          </p:cNvSpPr>
          <p:nvPr>
            <p:ph type="pic" sz="quarter" idx="12"/>
          </p:nvPr>
        </p:nvSpPr>
        <p:spPr>
          <a:xfrm>
            <a:off x="476250" y="1307018"/>
            <a:ext cx="7014019" cy="5076320"/>
          </a:xfrm>
        </p:spPr>
        <p:txBody>
          <a:bodyPr/>
          <a:lstStyle>
            <a:lvl1pPr>
              <a:defRPr sz="1600"/>
            </a:lvl1pPr>
          </a:lstStyle>
          <a:p>
            <a:endParaRPr lang="en-GB" dirty="0"/>
          </a:p>
        </p:txBody>
      </p:sp>
      <p:sp>
        <p:nvSpPr>
          <p:cNvPr id="28" name="Rectangle 2"/>
          <p:cNvSpPr>
            <a:spLocks noGrp="1" noChangeArrowheads="1"/>
          </p:cNvSpPr>
          <p:nvPr userDrawn="1">
            <p:ph type="ctrTitle"/>
          </p:nvPr>
        </p:nvSpPr>
        <p:spPr>
          <a:xfrm>
            <a:off x="1697782" y="390092"/>
            <a:ext cx="6748988" cy="382386"/>
          </a:xfrm>
          <a:noFill/>
        </p:spPr>
        <p:txBody>
          <a:bodyPr lIns="0" tIns="0" rIns="0"/>
          <a:lstStyle>
            <a:lvl1pPr>
              <a:defRPr kern="1200" cap="all" spc="0" baseline="0">
                <a:solidFill>
                  <a:schemeClr val="accent2"/>
                </a:solidFill>
                <a:latin typeface="+mj-lt"/>
                <a:cs typeface="Arial" pitchFamily="34" charset="0"/>
              </a:defRPr>
            </a:lvl1pPr>
          </a:lstStyle>
          <a:p>
            <a:r>
              <a:rPr lang="en-GB" dirty="0"/>
              <a:t>Click to edit Master title </a:t>
            </a:r>
            <a:r>
              <a:rPr lang="en-GB" dirty="0" smtClean="0"/>
              <a:t>style</a:t>
            </a:r>
            <a:endParaRPr lang="en-GB" dirty="0"/>
          </a:p>
        </p:txBody>
      </p:sp>
      <p:sp>
        <p:nvSpPr>
          <p:cNvPr id="29" name="Rectangle 3"/>
          <p:cNvSpPr>
            <a:spLocks noGrp="1" noChangeArrowheads="1"/>
          </p:cNvSpPr>
          <p:nvPr userDrawn="1">
            <p:ph type="subTitle" idx="1"/>
          </p:nvPr>
        </p:nvSpPr>
        <p:spPr>
          <a:xfrm>
            <a:off x="1697782" y="811745"/>
            <a:ext cx="6748988" cy="342685"/>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583134" y="5890598"/>
            <a:ext cx="5857896" cy="196455"/>
          </a:xfrm>
        </p:spPr>
        <p:txBody>
          <a:bodyPr anchor="t" anchorCtr="0"/>
          <a:lstStyle>
            <a:lvl1pPr>
              <a:buNone/>
              <a:defRPr sz="1200">
                <a:latin typeface="+mn-lt"/>
              </a:defRPr>
            </a:lvl1pPr>
          </a:lstStyle>
          <a:p>
            <a:pPr lvl="0"/>
            <a:r>
              <a:rPr lang="en-GB" dirty="0" smtClean="0"/>
              <a:t>Click to insert Author’s Name</a:t>
            </a:r>
            <a:endParaRPr lang="en-GB" dirty="0"/>
          </a:p>
        </p:txBody>
      </p:sp>
      <p:sp>
        <p:nvSpPr>
          <p:cNvPr id="33" name="Text Placeholder 31"/>
          <p:cNvSpPr>
            <a:spLocks noGrp="1"/>
          </p:cNvSpPr>
          <p:nvPr userDrawn="1">
            <p:ph type="body" sz="quarter" idx="11" hasCustomPrompt="1"/>
          </p:nvPr>
        </p:nvSpPr>
        <p:spPr>
          <a:xfrm>
            <a:off x="583134" y="6115627"/>
            <a:ext cx="5857896" cy="196455"/>
          </a:xfrm>
        </p:spPr>
        <p:txBody>
          <a:bodyPr anchor="t" anchorCtr="0"/>
          <a:lstStyle>
            <a:lvl1pPr>
              <a:buNone/>
              <a:defRPr sz="1200">
                <a:latin typeface="+mn-lt"/>
              </a:defRPr>
            </a:lvl1pPr>
          </a:lstStyle>
          <a:p>
            <a:pPr lvl="0"/>
            <a:r>
              <a:rPr lang="en-GB" dirty="0" smtClean="0"/>
              <a:t>Click to insert Role in Organisation</a:t>
            </a:r>
            <a:endParaRPr lang="en-GB" dirty="0"/>
          </a:p>
        </p:txBody>
      </p:sp>
      <p:sp>
        <p:nvSpPr>
          <p:cNvPr id="24"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26"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D098F7B8-807B-45AD-95C3-BFE92718C02F}" type="datetime1">
              <a:rPr lang="en-US" b="0" smtClean="0">
                <a:solidFill>
                  <a:srgbClr val="595959"/>
                </a:solidFill>
              </a:rPr>
              <a:t>5/18/2015</a:t>
            </a:fld>
            <a:endParaRPr lang="en-GB" b="0" dirty="0">
              <a:solidFill>
                <a:srgbClr val="595959"/>
              </a:solidFill>
            </a:endParaRPr>
          </a:p>
        </p:txBody>
      </p:sp>
      <p:sp>
        <p:nvSpPr>
          <p:cNvPr id="27"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8" name="Text Box 11" descr="CONFIDENTIAL_TAG_0xFFEE"/>
          <p:cNvSpPr txBox="1">
            <a:spLocks noChangeArrowheads="1"/>
          </p:cNvSpPr>
          <p:nvPr userDrawn="1"/>
        </p:nvSpPr>
        <p:spPr bwMode="auto">
          <a:xfrm>
            <a:off x="6098400"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dirty="0">
              <a:solidFill>
                <a:srgbClr val="D42E12"/>
              </a:solidFill>
              <a:latin typeface="Futura Medium" pitchFamily="2" charset="0"/>
            </a:endParaRPr>
          </a:p>
        </p:txBody>
      </p:sp>
    </p:spTree>
    <p:extLst>
      <p:ext uri="{BB962C8B-B14F-4D97-AF65-F5344CB8AC3E}">
        <p14:creationId xmlns:p14="http://schemas.microsoft.com/office/powerpoint/2010/main" val="16496397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dirty="0" smtClean="0">
              <a:solidFill>
                <a:srgbClr val="999999"/>
              </a:solidFill>
              <a:latin typeface="Futura Medium" pitchFamily="18" charset="0"/>
              <a:cs typeface="+mn-cs"/>
            </a:endParaRPr>
          </a:p>
        </p:txBody>
      </p:sp>
      <p:sp>
        <p:nvSpPr>
          <p:cNvPr id="34" name="Rectangle 2"/>
          <p:cNvSpPr>
            <a:spLocks noGrp="1" noChangeArrowheads="1"/>
          </p:cNvSpPr>
          <p:nvPr>
            <p:ph type="title"/>
          </p:nvPr>
        </p:nvSpPr>
        <p:spPr bwMode="auto">
          <a:xfrm>
            <a:off x="465882" y="295200"/>
            <a:ext cx="813463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smtClean="0"/>
              <a:t>Click to edit Master title style</a:t>
            </a:r>
          </a:p>
        </p:txBody>
      </p:sp>
      <p:sp>
        <p:nvSpPr>
          <p:cNvPr id="10" name="Content Placeholder 9"/>
          <p:cNvSpPr>
            <a:spLocks noGrp="1"/>
          </p:cNvSpPr>
          <p:nvPr>
            <p:ph sz="quarter" idx="11"/>
          </p:nvPr>
        </p:nvSpPr>
        <p:spPr>
          <a:xfrm>
            <a:off x="468313" y="1312201"/>
            <a:ext cx="8208961"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a:p>
            <a:pPr lvl="0"/>
            <a:endParaRPr lang="en-GB" dirty="0" smtClean="0"/>
          </a:p>
        </p:txBody>
      </p:sp>
      <p:sp>
        <p:nvSpPr>
          <p:cNvPr id="9"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CF05E954-AF1E-43CE-9EB4-5275813F1A9B}" type="datetime1">
              <a:rPr lang="en-US" b="0" smtClean="0">
                <a:solidFill>
                  <a:srgbClr val="595959"/>
                </a:solidFill>
              </a:rPr>
              <a:t>5/18/2015</a:t>
            </a:fld>
            <a:endParaRPr lang="en-GB" b="0" dirty="0">
              <a:solidFill>
                <a:srgbClr val="595959"/>
              </a:solidFill>
            </a:endParaRPr>
          </a:p>
        </p:txBody>
      </p:sp>
      <p:sp>
        <p:nvSpPr>
          <p:cNvPr id="16"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2"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21372270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dirty="0" smtClean="0">
              <a:solidFill>
                <a:srgbClr val="999999"/>
              </a:solidFill>
              <a:latin typeface="Futura Medium" pitchFamily="2" charset="0"/>
              <a:cs typeface="+mn-cs"/>
            </a:endParaRPr>
          </a:p>
        </p:txBody>
      </p:sp>
      <p:sp>
        <p:nvSpPr>
          <p:cNvPr id="34" name="Rectangle 2"/>
          <p:cNvSpPr>
            <a:spLocks noGrp="1" noChangeArrowheads="1"/>
          </p:cNvSpPr>
          <p:nvPr>
            <p:ph type="title"/>
          </p:nvPr>
        </p:nvSpPr>
        <p:spPr bwMode="auto">
          <a:xfrm>
            <a:off x="465617" y="295200"/>
            <a:ext cx="8134895"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smtClean="0"/>
              <a:t>Click to edit Master title style</a:t>
            </a:r>
          </a:p>
        </p:txBody>
      </p:sp>
      <p:sp>
        <p:nvSpPr>
          <p:cNvPr id="11" name="Content Placeholder 9"/>
          <p:cNvSpPr>
            <a:spLocks noGrp="1"/>
          </p:cNvSpPr>
          <p:nvPr>
            <p:ph sz="quarter" idx="11"/>
          </p:nvPr>
        </p:nvSpPr>
        <p:spPr>
          <a:xfrm>
            <a:off x="468313" y="1312202"/>
            <a:ext cx="8204249"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a:p>
            <a:pPr lvl="0"/>
            <a:endParaRPr lang="en-GB" dirty="0" smtClean="0"/>
          </a:p>
        </p:txBody>
      </p:sp>
      <p:sp>
        <p:nvSpPr>
          <p:cNvPr id="9"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08E82DDD-AD5D-440F-BA98-2C4B9DD7C6F2}" type="datetime1">
              <a:rPr lang="en-US" b="0" smtClean="0">
                <a:solidFill>
                  <a:srgbClr val="595959"/>
                </a:solidFill>
              </a:rPr>
              <a:t>5/18/2015</a:t>
            </a:fld>
            <a:endParaRPr lang="en-GB" b="0" dirty="0">
              <a:solidFill>
                <a:srgbClr val="595959"/>
              </a:solidFill>
            </a:endParaRPr>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5"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13805262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dirty="0" smtClean="0">
              <a:solidFill>
                <a:srgbClr val="999999"/>
              </a:solidFill>
              <a:latin typeface="Futura Medium" pitchFamily="2" charset="0"/>
              <a:cs typeface="+mn-cs"/>
            </a:endParaRPr>
          </a:p>
        </p:txBody>
      </p:sp>
      <p:sp>
        <p:nvSpPr>
          <p:cNvPr id="34" name="Rectangle 2"/>
          <p:cNvSpPr>
            <a:spLocks noGrp="1" noChangeArrowheads="1"/>
          </p:cNvSpPr>
          <p:nvPr>
            <p:ph type="title"/>
          </p:nvPr>
        </p:nvSpPr>
        <p:spPr bwMode="auto">
          <a:xfrm>
            <a:off x="465617" y="295200"/>
            <a:ext cx="8134895"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smtClean="0"/>
              <a:t>Click to edit Master title style</a:t>
            </a:r>
          </a:p>
        </p:txBody>
      </p:sp>
      <p:sp>
        <p:nvSpPr>
          <p:cNvPr id="11" name="Content Placeholder 9"/>
          <p:cNvSpPr>
            <a:spLocks noGrp="1"/>
          </p:cNvSpPr>
          <p:nvPr>
            <p:ph sz="quarter" idx="11"/>
          </p:nvPr>
        </p:nvSpPr>
        <p:spPr>
          <a:xfrm>
            <a:off x="468313" y="1312202"/>
            <a:ext cx="8204249"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a:p>
            <a:pPr lvl="0"/>
            <a:endParaRPr lang="en-GB" dirty="0" smtClean="0"/>
          </a:p>
        </p:txBody>
      </p:sp>
      <p:sp>
        <p:nvSpPr>
          <p:cNvPr id="9"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D1F70A29-1BD6-4853-B48C-2B020EF9CC64}" type="datetime1">
              <a:rPr lang="en-US" b="0" smtClean="0">
                <a:solidFill>
                  <a:srgbClr val="595959"/>
                </a:solidFill>
              </a:rPr>
              <a:t>5/18/2015</a:t>
            </a:fld>
            <a:endParaRPr lang="en-GB" b="0" dirty="0">
              <a:solidFill>
                <a:srgbClr val="595959"/>
              </a:solidFill>
            </a:endParaRPr>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4"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151308940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dirty="0" smtClean="0">
              <a:solidFill>
                <a:srgbClr val="999999"/>
              </a:solidFill>
              <a:latin typeface="Futura Medium" pitchFamily="18" charset="0"/>
              <a:cs typeface="+mn-cs"/>
            </a:endParaRPr>
          </a:p>
        </p:txBody>
      </p:sp>
      <p:sp>
        <p:nvSpPr>
          <p:cNvPr id="34"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dirty="0" smtClean="0"/>
              <a:t>Click to edit Master title style</a:t>
            </a:r>
          </a:p>
        </p:txBody>
      </p:sp>
      <p:sp>
        <p:nvSpPr>
          <p:cNvPr id="10" name="Content Placeholder 14"/>
          <p:cNvSpPr>
            <a:spLocks noGrp="1"/>
          </p:cNvSpPr>
          <p:nvPr>
            <p:ph sz="quarter" idx="13"/>
          </p:nvPr>
        </p:nvSpPr>
        <p:spPr>
          <a:xfrm>
            <a:off x="4715688" y="1310400"/>
            <a:ext cx="3960000"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a:p>
            <a:pPr lvl="0"/>
            <a:endParaRPr lang="en-GB" dirty="0" smtClean="0"/>
          </a:p>
        </p:txBody>
      </p:sp>
      <p:sp>
        <p:nvSpPr>
          <p:cNvPr id="12" name="Text Placeholder 43"/>
          <p:cNvSpPr>
            <a:spLocks noGrp="1"/>
          </p:cNvSpPr>
          <p:nvPr>
            <p:ph type="body" sz="quarter" idx="11"/>
          </p:nvPr>
        </p:nvSpPr>
        <p:spPr>
          <a:xfrm>
            <a:off x="468313" y="1310400"/>
            <a:ext cx="3960000"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3"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0C6CFE60-37AE-4B8F-AC22-5B8D605BBB4D}" type="datetime1">
              <a:rPr lang="en-US" b="0" smtClean="0">
                <a:solidFill>
                  <a:srgbClr val="595959"/>
                </a:solidFill>
              </a:rPr>
              <a:t>5/18/2015</a:t>
            </a:fld>
            <a:endParaRPr lang="en-GB" b="0"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6"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428004904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14"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dirty="0" smtClean="0">
              <a:solidFill>
                <a:srgbClr val="999999"/>
              </a:solidFill>
              <a:latin typeface="Futura Medium" pitchFamily="2" charset="0"/>
              <a:cs typeface="+mn-cs"/>
            </a:endParaRPr>
          </a:p>
        </p:txBody>
      </p:sp>
      <p:sp>
        <p:nvSpPr>
          <p:cNvPr id="34" name="Rectangle 2"/>
          <p:cNvSpPr>
            <a:spLocks noGrp="1" noChangeArrowheads="1"/>
          </p:cNvSpPr>
          <p:nvPr>
            <p:ph type="title"/>
          </p:nvPr>
        </p:nvSpPr>
        <p:spPr bwMode="auto">
          <a:xfrm>
            <a:off x="468313" y="295200"/>
            <a:ext cx="8132199"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dirty="0" smtClean="0"/>
              <a:t>Click to edit Master title style</a:t>
            </a:r>
          </a:p>
        </p:txBody>
      </p:sp>
      <p:sp>
        <p:nvSpPr>
          <p:cNvPr id="10" name="Content Placeholder 14"/>
          <p:cNvSpPr>
            <a:spLocks noGrp="1"/>
          </p:cNvSpPr>
          <p:nvPr>
            <p:ph sz="quarter" idx="13"/>
          </p:nvPr>
        </p:nvSpPr>
        <p:spPr>
          <a:xfrm>
            <a:off x="4719638" y="1310400"/>
            <a:ext cx="3956050"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2" name="Text Placeholder 43"/>
          <p:cNvSpPr>
            <a:spLocks noGrp="1"/>
          </p:cNvSpPr>
          <p:nvPr>
            <p:ph type="body" sz="quarter" idx="11"/>
          </p:nvPr>
        </p:nvSpPr>
        <p:spPr>
          <a:xfrm>
            <a:off x="468313" y="1310400"/>
            <a:ext cx="3963987"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1"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E5EBCDCE-4852-46FD-8EA2-6953BDD5C76E}" type="datetime1">
              <a:rPr lang="en-US" b="0" smtClean="0">
                <a:solidFill>
                  <a:srgbClr val="595959"/>
                </a:solidFill>
              </a:rPr>
              <a:t>5/18/2015</a:t>
            </a:fld>
            <a:endParaRPr lang="en-GB" b="0"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6"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a:solidFill>
                <a:srgbClr val="D42E12"/>
              </a:solidFill>
              <a:latin typeface="Futura Medium" pitchFamily="2" charset="0"/>
            </a:endParaRPr>
          </a:p>
        </p:txBody>
      </p:sp>
    </p:spTree>
    <p:extLst>
      <p:ext uri="{BB962C8B-B14F-4D97-AF65-F5344CB8AC3E}">
        <p14:creationId xmlns:p14="http://schemas.microsoft.com/office/powerpoint/2010/main" val="8979833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14"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dirty="0" smtClean="0">
              <a:solidFill>
                <a:srgbClr val="999999"/>
              </a:solidFill>
              <a:latin typeface="Futura Medium" pitchFamily="2" charset="0"/>
              <a:cs typeface="+mn-cs"/>
            </a:endParaRPr>
          </a:p>
        </p:txBody>
      </p:sp>
      <p:sp>
        <p:nvSpPr>
          <p:cNvPr id="34" name="Rectangle 2"/>
          <p:cNvSpPr>
            <a:spLocks noGrp="1" noChangeArrowheads="1"/>
          </p:cNvSpPr>
          <p:nvPr>
            <p:ph type="title"/>
          </p:nvPr>
        </p:nvSpPr>
        <p:spPr bwMode="auto">
          <a:xfrm>
            <a:off x="468313" y="295200"/>
            <a:ext cx="8132199"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dirty="0" smtClean="0"/>
              <a:t>Click to edit Master title style</a:t>
            </a:r>
          </a:p>
        </p:txBody>
      </p:sp>
      <p:sp>
        <p:nvSpPr>
          <p:cNvPr id="10" name="Content Placeholder 14"/>
          <p:cNvSpPr>
            <a:spLocks noGrp="1"/>
          </p:cNvSpPr>
          <p:nvPr>
            <p:ph sz="quarter" idx="13"/>
          </p:nvPr>
        </p:nvSpPr>
        <p:spPr>
          <a:xfrm>
            <a:off x="4719638" y="1310400"/>
            <a:ext cx="3956050"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2" name="Text Placeholder 43"/>
          <p:cNvSpPr>
            <a:spLocks noGrp="1"/>
          </p:cNvSpPr>
          <p:nvPr>
            <p:ph type="body" sz="quarter" idx="11"/>
          </p:nvPr>
        </p:nvSpPr>
        <p:spPr>
          <a:xfrm>
            <a:off x="468313" y="1310400"/>
            <a:ext cx="3963987"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1" name="Text Box 11" descr="&lt;COMPANY_NAME&gt;{25.51181,233.3002,509.4771,36.87504}"/>
          <p:cNvSpPr txBox="1">
            <a:spLocks noChangeArrowheads="1"/>
          </p:cNvSpPr>
          <p:nvPr userDrawn="1"/>
        </p:nvSpPr>
        <p:spPr bwMode="auto">
          <a:xfrm>
            <a:off x="468313" y="6470359"/>
            <a:ext cx="2962912"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b="0" dirty="0" smtClean="0">
                <a:solidFill>
                  <a:srgbClr val="595959"/>
                </a:solidFill>
                <a:latin typeface="Futura Medium"/>
              </a:rPr>
              <a:t>Copyright of Shell</a:t>
            </a:r>
            <a:endParaRPr lang="en-GB" sz="800" b="0" dirty="0">
              <a:solidFill>
                <a:srgbClr val="595959"/>
              </a:solidFill>
              <a:latin typeface="Futura Medium"/>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a:t>
            </a:fld>
            <a:endParaRPr lang="en-GB" b="0"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fld id="{5AE2455B-D200-432E-B8E5-4274A0D2DEB9}" type="datetime1">
              <a:rPr lang="en-US" b="0" smtClean="0">
                <a:solidFill>
                  <a:srgbClr val="595959"/>
                </a:solidFill>
              </a:rPr>
              <a:t>5/18/2015</a:t>
            </a:fld>
            <a:endParaRPr lang="en-GB" b="0"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b="0" dirty="0" smtClean="0">
                <a:solidFill>
                  <a:srgbClr val="595959"/>
                </a:solidFill>
              </a:rPr>
              <a:t>Footer</a:t>
            </a:r>
            <a:endParaRPr lang="en-GB" b="0" dirty="0">
              <a:solidFill>
                <a:srgbClr val="595959"/>
              </a:solidFill>
            </a:endParaRPr>
          </a:p>
        </p:txBody>
      </p:sp>
      <p:sp>
        <p:nvSpPr>
          <p:cNvPr id="16" name="Text Box 11" descr="CONFIDENTIAL_TAG_0xFFEE"/>
          <p:cNvSpPr txBox="1">
            <a:spLocks noChangeArrowheads="1"/>
          </p:cNvSpPr>
          <p:nvPr userDrawn="1"/>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r>
              <a:rPr lang="en-GB" sz="800" b="0" smtClean="0">
                <a:solidFill>
                  <a:srgbClr val="D42E12"/>
                </a:solidFill>
                <a:latin typeface="Futura Medium" pitchFamily="2" charset="0"/>
              </a:rPr>
              <a:t>RESTRICTED</a:t>
            </a:r>
            <a:endParaRPr lang="en-GB" sz="800" b="0" dirty="0">
              <a:solidFill>
                <a:srgbClr val="D42E12"/>
              </a:solidFill>
              <a:latin typeface="Futura Medium" pitchFamily="2" charset="0"/>
            </a:endParaRPr>
          </a:p>
        </p:txBody>
      </p:sp>
    </p:spTree>
    <p:extLst>
      <p:ext uri="{BB962C8B-B14F-4D97-AF65-F5344CB8AC3E}">
        <p14:creationId xmlns:p14="http://schemas.microsoft.com/office/powerpoint/2010/main" val="18963434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468313" y="1310400"/>
            <a:ext cx="8188567"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6" name="Rectangle 2"/>
          <p:cNvSpPr>
            <a:spLocks noGrp="1" noChangeArrowheads="1"/>
          </p:cNvSpPr>
          <p:nvPr>
            <p:ph type="title"/>
          </p:nvPr>
        </p:nvSpPr>
        <p:spPr bwMode="auto">
          <a:xfrm>
            <a:off x="461354" y="295253"/>
            <a:ext cx="8139721"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title style</a:t>
            </a:r>
          </a:p>
        </p:txBody>
      </p:sp>
    </p:spTree>
    <p:extLst>
      <p:ext uri="{BB962C8B-B14F-4D97-AF65-F5344CB8AC3E}">
        <p14:creationId xmlns:p14="http://schemas.microsoft.com/office/powerpoint/2010/main" val="401057375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ransition>
    <p:fade/>
  </p:transition>
  <p:timing>
    <p:tnLst>
      <p:par>
        <p:cTn id="1" dur="indefinite" restart="never" nodeType="tmRoot"/>
      </p:par>
    </p:tnLst>
  </p:timing>
  <p:hf hdr="0" ftr="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900113" y="1309688"/>
            <a:ext cx="7745412"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075" name="Rectangle 2"/>
          <p:cNvSpPr>
            <a:spLocks noGrp="1" noChangeArrowheads="1"/>
          </p:cNvSpPr>
          <p:nvPr>
            <p:ph type="title"/>
          </p:nvPr>
        </p:nvSpPr>
        <p:spPr bwMode="auto">
          <a:xfrm>
            <a:off x="17463" y="255588"/>
            <a:ext cx="8634412" cy="454025"/>
          </a:xfrm>
          <a:prstGeom prst="rect">
            <a:avLst/>
          </a:prstGeom>
          <a:solidFill>
            <a:schemeClr val="bg2"/>
          </a:solidFill>
          <a:ln w="36830" algn="ctr">
            <a:solidFill>
              <a:schemeClr val="bg2"/>
            </a:solidFill>
            <a:miter lim="800000"/>
            <a:headEnd/>
            <a:tailEnd/>
          </a:ln>
        </p:spPr>
        <p:txBody>
          <a:bodyPr vert="horz" wrap="square" lIns="864000" tIns="54000" rIns="0" bIns="0" numCol="1" anchor="t" anchorCtr="0" compatLnSpc="1">
            <a:prstTxWarp prst="textNoShape">
              <a:avLst/>
            </a:prstTxWarp>
            <a:spAutoFit/>
          </a:bodyPr>
          <a:lstStyle/>
          <a:p>
            <a:pPr lvl="0"/>
            <a:r>
              <a:rPr lang="en-US" smtClean="0"/>
              <a:t>Click to edit Master title style</a:t>
            </a:r>
          </a:p>
        </p:txBody>
      </p:sp>
      <p:sp>
        <p:nvSpPr>
          <p:cNvPr id="24" name="Rectangle 6"/>
          <p:cNvSpPr>
            <a:spLocks noGrp="1" noChangeArrowheads="1"/>
          </p:cNvSpPr>
          <p:nvPr>
            <p:ph type="sldNum" sz="quarter" idx="4"/>
          </p:nvPr>
        </p:nvSpPr>
        <p:spPr bwMode="auto">
          <a:xfrm>
            <a:off x="8374063" y="6465888"/>
            <a:ext cx="266700" cy="169862"/>
          </a:xfrm>
          <a:prstGeom prst="rect">
            <a:avLst/>
          </a:prstGeom>
          <a:ln>
            <a:miter lim="800000"/>
            <a:headEnd/>
            <a:tailEnd/>
          </a:ln>
        </p:spPr>
        <p:txBody>
          <a:bodyPr vert="horz" wrap="none" lIns="0" tIns="0" rIns="0" bIns="45720" numCol="1" anchor="b" anchorCtr="0" compatLnSpc="1">
            <a:prstTxWarp prst="textNoShape">
              <a:avLst/>
            </a:prstTxWarp>
          </a:bodyPr>
          <a:lstStyle>
            <a:lvl1pPr algn="r">
              <a:defRPr sz="800" b="0">
                <a:latin typeface="+mn-lt"/>
              </a:defRPr>
            </a:lvl1pPr>
          </a:lstStyle>
          <a:p>
            <a:pPr>
              <a:defRPr/>
            </a:pPr>
            <a:fld id="{A97B2B88-0A74-41FB-8A80-7643FF095326}" type="slidenum">
              <a:rPr lang="en-US">
                <a:solidFill>
                  <a:srgbClr val="595959"/>
                </a:solidFill>
              </a:rPr>
              <a:pPr>
                <a:defRPr/>
              </a:pPr>
              <a:t>‹#›</a:t>
            </a:fld>
            <a:endParaRPr lang="en-US">
              <a:solidFill>
                <a:srgbClr val="595959"/>
              </a:solidFill>
            </a:endParaRPr>
          </a:p>
        </p:txBody>
      </p:sp>
    </p:spTree>
    <p:extLst>
      <p:ext uri="{BB962C8B-B14F-4D97-AF65-F5344CB8AC3E}">
        <p14:creationId xmlns:p14="http://schemas.microsoft.com/office/powerpoint/2010/main" val="953984294"/>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ransition>
    <p:fade/>
  </p:transition>
  <p:hf hdr="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Futura Medium" pitchFamily="2" charset="0"/>
        </a:defRPr>
      </a:lvl2pPr>
      <a:lvl3pPr algn="l" rtl="0" eaLnBrk="0" fontAlgn="base" hangingPunct="0">
        <a:spcBef>
          <a:spcPct val="0"/>
        </a:spcBef>
        <a:spcAft>
          <a:spcPct val="0"/>
        </a:spcAft>
        <a:defRPr sz="2400">
          <a:solidFill>
            <a:schemeClr val="tx2"/>
          </a:solidFill>
          <a:latin typeface="Futura Medium" pitchFamily="2" charset="0"/>
        </a:defRPr>
      </a:lvl3pPr>
      <a:lvl4pPr algn="l" rtl="0" eaLnBrk="0" fontAlgn="base" hangingPunct="0">
        <a:spcBef>
          <a:spcPct val="0"/>
        </a:spcBef>
        <a:spcAft>
          <a:spcPct val="0"/>
        </a:spcAft>
        <a:defRPr sz="2400">
          <a:solidFill>
            <a:schemeClr val="tx2"/>
          </a:solidFill>
          <a:latin typeface="Futura Medium" pitchFamily="2" charset="0"/>
        </a:defRPr>
      </a:lvl4pPr>
      <a:lvl5pPr algn="l" rtl="0" eaLnBrk="0" fontAlgn="base" hangingPunct="0">
        <a:spcBef>
          <a:spcPct val="0"/>
        </a:spcBef>
        <a:spcAft>
          <a:spcPct val="0"/>
        </a:spcAft>
        <a:defRPr sz="2400">
          <a:solidFill>
            <a:schemeClr val="tx2"/>
          </a:solidFill>
          <a:latin typeface="Futura Medium" pitchFamily="2" charset="0"/>
        </a:defRPr>
      </a:lvl5pPr>
      <a:lvl6pPr marL="457200" algn="l" rtl="0" fontAlgn="base">
        <a:spcBef>
          <a:spcPct val="0"/>
        </a:spcBef>
        <a:spcAft>
          <a:spcPct val="0"/>
        </a:spcAft>
        <a:defRPr sz="2400">
          <a:solidFill>
            <a:schemeClr val="tx2"/>
          </a:solidFill>
          <a:latin typeface="Futura Medium" pitchFamily="2" charset="0"/>
        </a:defRPr>
      </a:lvl6pPr>
      <a:lvl7pPr marL="914400" algn="l" rtl="0" fontAlgn="base">
        <a:spcBef>
          <a:spcPct val="0"/>
        </a:spcBef>
        <a:spcAft>
          <a:spcPct val="0"/>
        </a:spcAft>
        <a:defRPr sz="2400">
          <a:solidFill>
            <a:schemeClr val="tx2"/>
          </a:solidFill>
          <a:latin typeface="Futura Medium" pitchFamily="2" charset="0"/>
        </a:defRPr>
      </a:lvl7pPr>
      <a:lvl8pPr marL="1371600" algn="l" rtl="0" fontAlgn="base">
        <a:spcBef>
          <a:spcPct val="0"/>
        </a:spcBef>
        <a:spcAft>
          <a:spcPct val="0"/>
        </a:spcAft>
        <a:defRPr sz="2400">
          <a:solidFill>
            <a:schemeClr val="tx2"/>
          </a:solidFill>
          <a:latin typeface="Futura Medium" pitchFamily="2" charset="0"/>
        </a:defRPr>
      </a:lvl8pPr>
      <a:lvl9pPr marL="1828800" algn="l" rtl="0" fontAlgn="base">
        <a:spcBef>
          <a:spcPct val="0"/>
        </a:spcBef>
        <a:spcAft>
          <a:spcPct val="0"/>
        </a:spcAft>
        <a:defRPr sz="2400">
          <a:solidFill>
            <a:schemeClr val="tx2"/>
          </a:solidFill>
          <a:latin typeface="Futura Medium" pitchFamily="2" charset="0"/>
        </a:defRPr>
      </a:lvl9pPr>
    </p:titleStyle>
    <p:bodyStyle>
      <a:lvl1pPr marL="284163" indent="-284163" algn="l" rtl="0" eaLnBrk="0" fontAlgn="base" hangingPunct="0">
        <a:lnSpc>
          <a:spcPct val="120000"/>
        </a:lnSpc>
        <a:spcBef>
          <a:spcPct val="0"/>
        </a:spcBef>
        <a:spcAft>
          <a:spcPts val="600"/>
        </a:spcAft>
        <a:buClr>
          <a:schemeClr val="tx2"/>
        </a:buClr>
        <a:buSzPct val="75000"/>
        <a:buFont typeface="Wingdings" pitchFamily="2" charset="2"/>
        <a:buChar char="n"/>
        <a:defRPr sz="2000">
          <a:solidFill>
            <a:schemeClr val="tx1"/>
          </a:solidFill>
          <a:latin typeface="+mn-lt"/>
          <a:ea typeface="+mn-ea"/>
          <a:cs typeface="+mn-cs"/>
        </a:defRPr>
      </a:lvl1pPr>
      <a:lvl2pPr marL="569913" indent="-193675" algn="l" rtl="0" eaLnBrk="0" fontAlgn="base" hangingPunct="0">
        <a:lnSpc>
          <a:spcPct val="120000"/>
        </a:lnSpc>
        <a:spcBef>
          <a:spcPct val="0"/>
        </a:spcBef>
        <a:spcAft>
          <a:spcPts val="600"/>
        </a:spcAft>
        <a:buSzPct val="75000"/>
        <a:buFont typeface="Wingdings" pitchFamily="2" charset="2"/>
        <a:buChar char="n"/>
        <a:defRPr sz="2000">
          <a:solidFill>
            <a:schemeClr val="tx1"/>
          </a:solidFill>
          <a:latin typeface="+mn-lt"/>
        </a:defRPr>
      </a:lvl2pPr>
      <a:lvl3pPr marL="952500" indent="-185738" algn="l" rtl="0" eaLnBrk="0" fontAlgn="base" hangingPunct="0">
        <a:lnSpc>
          <a:spcPct val="120000"/>
        </a:lnSpc>
        <a:spcBef>
          <a:spcPct val="0"/>
        </a:spcBef>
        <a:spcAft>
          <a:spcPts val="600"/>
        </a:spcAft>
        <a:buSzPct val="75000"/>
        <a:buFont typeface="Wingdings" pitchFamily="2" charset="2"/>
        <a:buChar char="n"/>
        <a:defRPr sz="1600">
          <a:solidFill>
            <a:schemeClr val="tx1"/>
          </a:solidFill>
          <a:latin typeface="+mn-lt"/>
        </a:defRPr>
      </a:lvl3pPr>
      <a:lvl4pPr marL="1323975" indent="-180975" algn="l" rtl="0" eaLnBrk="0" fontAlgn="base" hangingPunct="0">
        <a:lnSpc>
          <a:spcPct val="120000"/>
        </a:lnSpc>
        <a:spcBef>
          <a:spcPct val="0"/>
        </a:spcBef>
        <a:spcAft>
          <a:spcPts val="600"/>
        </a:spcAft>
        <a:buSzPct val="75000"/>
        <a:buFont typeface="Wingdings" pitchFamily="2" charset="2"/>
        <a:buChar char="n"/>
        <a:defRPr sz="12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9.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695861" y="1340768"/>
            <a:ext cx="5793586" cy="936104"/>
          </a:xfrm>
        </p:spPr>
        <p:txBody>
          <a:bodyPr/>
          <a:lstStyle/>
          <a:p>
            <a:r>
              <a:rPr lang="en-US" sz="2000" dirty="0" smtClean="0"/>
              <a:t>Machine </a:t>
            </a:r>
            <a:r>
              <a:rPr lang="en-US" sz="2000" dirty="0"/>
              <a:t>Learning </a:t>
            </a:r>
            <a:r>
              <a:rPr lang="en-US" sz="2000" dirty="0" err="1" smtClean="0"/>
              <a:t>SweetSpot</a:t>
            </a:r>
            <a:r>
              <a:rPr lang="en-US" sz="2000" dirty="0" smtClean="0"/>
              <a:t> Identification </a:t>
            </a:r>
            <a:r>
              <a:rPr lang="en-US" sz="2000" dirty="0" err="1" smtClean="0"/>
              <a:t>WorkFlow</a:t>
            </a:r>
            <a:r>
              <a:rPr lang="en-US" sz="2000" dirty="0" smtClean="0"/>
              <a:t> </a:t>
            </a:r>
            <a:r>
              <a:rPr lang="en-US" sz="2000" dirty="0"/>
              <a:t>for Unconventional Plays</a:t>
            </a:r>
          </a:p>
        </p:txBody>
      </p:sp>
      <p:sp>
        <p:nvSpPr>
          <p:cNvPr id="9" name="Rectangle 6"/>
          <p:cNvSpPr>
            <a:spLocks noGrp="1" noChangeArrowheads="1"/>
          </p:cNvSpPr>
          <p:nvPr>
            <p:ph type="sldNum" sz="quarter" idx="4"/>
          </p:nvPr>
        </p:nvSpPr>
        <p:spPr/>
        <p:txBody>
          <a:bodyPr/>
          <a:lstStyle/>
          <a:p>
            <a:pPr>
              <a:defRPr/>
            </a:pPr>
            <a:fld id="{FCE39ADA-780F-4E65-B50B-11D4DFBB66DA}" type="slidenum">
              <a:rPr lang="en-US"/>
              <a:pPr>
                <a:defRPr/>
              </a:pPr>
              <a:t>1</a:t>
            </a:fld>
            <a:endParaRPr lang="en-US" dirty="0"/>
          </a:p>
        </p:txBody>
      </p:sp>
      <p:grpSp>
        <p:nvGrpSpPr>
          <p:cNvPr id="23" name="Group 26"/>
          <p:cNvGrpSpPr/>
          <p:nvPr/>
        </p:nvGrpSpPr>
        <p:grpSpPr>
          <a:xfrm>
            <a:off x="4202446" y="3328013"/>
            <a:ext cx="3278633" cy="1953397"/>
            <a:chOff x="4499992" y="1808240"/>
            <a:chExt cx="2952328" cy="2090071"/>
          </a:xfrm>
        </p:grpSpPr>
        <p:grpSp>
          <p:nvGrpSpPr>
            <p:cNvPr id="24" name="Group 20"/>
            <p:cNvGrpSpPr/>
            <p:nvPr/>
          </p:nvGrpSpPr>
          <p:grpSpPr>
            <a:xfrm>
              <a:off x="4499992" y="1808240"/>
              <a:ext cx="2952328" cy="2090071"/>
              <a:chOff x="7596336" y="195486"/>
              <a:chExt cx="2822521" cy="4682359"/>
            </a:xfrm>
          </p:grpSpPr>
          <p:pic>
            <p:nvPicPr>
              <p:cNvPr id="31" name="Picture 30" descr="UP_Second_Draft.jpg"/>
              <p:cNvPicPr>
                <a:picLocks noChangeAspect="1"/>
              </p:cNvPicPr>
              <p:nvPr/>
            </p:nvPicPr>
            <p:blipFill>
              <a:blip r:embed="rId3" cstate="print"/>
              <a:srcRect l="12414" r="56724" b="31724"/>
              <a:stretch>
                <a:fillRect/>
              </a:stretch>
            </p:blipFill>
            <p:spPr>
              <a:xfrm>
                <a:off x="7596336" y="195486"/>
                <a:ext cx="2822028" cy="4682359"/>
              </a:xfrm>
              <a:prstGeom prst="rect">
                <a:avLst/>
              </a:prstGeom>
            </p:spPr>
          </p:pic>
          <p:pic>
            <p:nvPicPr>
              <p:cNvPr id="32" name="Picture 31" descr="brown highlights.png"/>
              <p:cNvPicPr>
                <a:picLocks noChangeAspect="1"/>
              </p:cNvPicPr>
              <p:nvPr/>
            </p:nvPicPr>
            <p:blipFill>
              <a:blip r:embed="rId4" cstate="print"/>
              <a:srcRect l="21531" r="25135"/>
              <a:stretch>
                <a:fillRect/>
              </a:stretch>
            </p:blipFill>
            <p:spPr>
              <a:xfrm>
                <a:off x="7599457" y="2657698"/>
                <a:ext cx="2819400" cy="2028825"/>
              </a:xfrm>
              <a:prstGeom prst="rect">
                <a:avLst/>
              </a:prstGeom>
            </p:spPr>
          </p:pic>
          <p:pic>
            <p:nvPicPr>
              <p:cNvPr id="33" name="Picture 32" descr="banana 2.png"/>
              <p:cNvPicPr>
                <a:picLocks noChangeAspect="1"/>
              </p:cNvPicPr>
              <p:nvPr/>
            </p:nvPicPr>
            <p:blipFill>
              <a:blip r:embed="rId5" cstate="print"/>
              <a:stretch>
                <a:fillRect/>
              </a:stretch>
            </p:blipFill>
            <p:spPr>
              <a:xfrm>
                <a:off x="8637681" y="3681636"/>
                <a:ext cx="1666874" cy="666750"/>
              </a:xfrm>
              <a:prstGeom prst="rect">
                <a:avLst/>
              </a:prstGeom>
              <a:effectLst>
                <a:outerShdw blurRad="63500" algn="ctr" rotWithShape="0">
                  <a:prstClr val="black"/>
                </a:outerShdw>
              </a:effectLst>
            </p:spPr>
          </p:pic>
          <p:cxnSp>
            <p:nvCxnSpPr>
              <p:cNvPr id="34" name="Straight Connector 33"/>
              <p:cNvCxnSpPr/>
              <p:nvPr/>
            </p:nvCxnSpPr>
            <p:spPr>
              <a:xfrm rot="5400000">
                <a:off x="7031166" y="2355119"/>
                <a:ext cx="2354590" cy="0"/>
              </a:xfrm>
              <a:prstGeom prst="line">
                <a:avLst/>
              </a:prstGeom>
              <a:ln w="28575">
                <a:solidFill>
                  <a:schemeClr val="tx1"/>
                </a:solidFill>
              </a:ln>
              <a:effectLst>
                <a:outerShdw blurRad="63500" algn="ctr" rotWithShape="0">
                  <a:schemeClr val="bg1"/>
                </a:outerShdw>
              </a:effectLst>
            </p:spPr>
            <p:style>
              <a:lnRef idx="1">
                <a:schemeClr val="accent1"/>
              </a:lnRef>
              <a:fillRef idx="0">
                <a:schemeClr val="accent1"/>
              </a:fillRef>
              <a:effectRef idx="0">
                <a:schemeClr val="accent1"/>
              </a:effectRef>
              <a:fontRef idx="minor">
                <a:schemeClr val="tx1"/>
              </a:fontRef>
            </p:style>
          </p:cxnSp>
        </p:grpSp>
        <p:pic>
          <p:nvPicPr>
            <p:cNvPr id="25" name="Picture 24" descr="derrick.png"/>
            <p:cNvPicPr>
              <a:picLocks noChangeAspect="1"/>
            </p:cNvPicPr>
            <p:nvPr/>
          </p:nvPicPr>
          <p:blipFill>
            <a:blip r:embed="rId6" cstate="print"/>
            <a:stretch>
              <a:fillRect/>
            </a:stretch>
          </p:blipFill>
          <p:spPr>
            <a:xfrm>
              <a:off x="5027863" y="1851670"/>
              <a:ext cx="216024" cy="422156"/>
            </a:xfrm>
            <a:prstGeom prst="rect">
              <a:avLst/>
            </a:prstGeom>
            <a:effectLst>
              <a:outerShdw blurRad="63500" algn="ctr" rotWithShape="0">
                <a:schemeClr val="bg1"/>
              </a:outerShdw>
            </a:effectLst>
          </p:spPr>
        </p:pic>
        <p:grpSp>
          <p:nvGrpSpPr>
            <p:cNvPr id="26" name="Group 25"/>
            <p:cNvGrpSpPr/>
            <p:nvPr/>
          </p:nvGrpSpPr>
          <p:grpSpPr>
            <a:xfrm>
              <a:off x="5047478" y="3248392"/>
              <a:ext cx="1712912" cy="451670"/>
              <a:chOff x="8112219" y="3446704"/>
              <a:chExt cx="1712912" cy="792297"/>
            </a:xfrm>
          </p:grpSpPr>
          <p:pic>
            <p:nvPicPr>
              <p:cNvPr id="27" name="Picture 2"/>
              <p:cNvPicPr>
                <a:picLocks noChangeAspect="1" noChangeArrowheads="1"/>
              </p:cNvPicPr>
              <p:nvPr/>
            </p:nvPicPr>
            <p:blipFill>
              <a:blip r:embed="rId7" cstate="print"/>
              <a:srcRect/>
              <a:stretch>
                <a:fillRect/>
              </a:stretch>
            </p:blipFill>
            <p:spPr bwMode="auto">
              <a:xfrm>
                <a:off x="8112219" y="3446704"/>
                <a:ext cx="1712912" cy="709449"/>
              </a:xfrm>
              <a:prstGeom prst="rect">
                <a:avLst/>
              </a:prstGeom>
              <a:noFill/>
              <a:ln w="9525">
                <a:noFill/>
                <a:miter lim="800000"/>
                <a:headEnd/>
                <a:tailEnd/>
              </a:ln>
              <a:effectLst/>
            </p:spPr>
          </p:pic>
          <p:pic>
            <p:nvPicPr>
              <p:cNvPr id="28" name="Picture 27" descr="fracture.png"/>
              <p:cNvPicPr>
                <a:picLocks noChangeAspect="1"/>
              </p:cNvPicPr>
              <p:nvPr/>
            </p:nvPicPr>
            <p:blipFill>
              <a:blip r:embed="rId8" cstate="print"/>
              <a:stretch>
                <a:fillRect/>
              </a:stretch>
            </p:blipFill>
            <p:spPr>
              <a:xfrm rot="17700000">
                <a:off x="9413986" y="4044692"/>
                <a:ext cx="289559" cy="99060"/>
              </a:xfrm>
              <a:prstGeom prst="rect">
                <a:avLst/>
              </a:prstGeom>
              <a:effectLst>
                <a:outerShdw blurRad="63500" algn="ctr" rotWithShape="0">
                  <a:schemeClr val="bg1"/>
                </a:outerShdw>
              </a:effectLst>
            </p:spPr>
          </p:pic>
          <p:pic>
            <p:nvPicPr>
              <p:cNvPr id="29" name="Picture 28" descr="fracture.png"/>
              <p:cNvPicPr>
                <a:picLocks noChangeAspect="1"/>
              </p:cNvPicPr>
              <p:nvPr/>
            </p:nvPicPr>
            <p:blipFill>
              <a:blip r:embed="rId8" cstate="print"/>
              <a:stretch>
                <a:fillRect/>
              </a:stretch>
            </p:blipFill>
            <p:spPr>
              <a:xfrm rot="17700000">
                <a:off x="9172052" y="4014206"/>
                <a:ext cx="289559" cy="99059"/>
              </a:xfrm>
              <a:prstGeom prst="rect">
                <a:avLst/>
              </a:prstGeom>
              <a:effectLst>
                <a:outerShdw blurRad="63500" algn="ctr" rotWithShape="0">
                  <a:schemeClr val="bg1"/>
                </a:outerShdw>
              </a:effectLst>
            </p:spPr>
          </p:pic>
          <p:pic>
            <p:nvPicPr>
              <p:cNvPr id="30" name="Picture 29" descr="fracture.png"/>
              <p:cNvPicPr>
                <a:picLocks noChangeAspect="1"/>
              </p:cNvPicPr>
              <p:nvPr/>
            </p:nvPicPr>
            <p:blipFill>
              <a:blip r:embed="rId8" cstate="print"/>
              <a:stretch>
                <a:fillRect/>
              </a:stretch>
            </p:blipFill>
            <p:spPr>
              <a:xfrm rot="17700000">
                <a:off x="8930116" y="3957056"/>
                <a:ext cx="289559" cy="99059"/>
              </a:xfrm>
              <a:prstGeom prst="rect">
                <a:avLst/>
              </a:prstGeom>
              <a:effectLst>
                <a:outerShdw blurRad="63500" algn="ctr" rotWithShape="0">
                  <a:schemeClr val="bg1"/>
                </a:outerShdw>
              </a:effectLst>
            </p:spPr>
          </p:pic>
        </p:grpSp>
      </p:grpSp>
      <p:sp>
        <p:nvSpPr>
          <p:cNvPr id="5" name="Date Placeholder 4"/>
          <p:cNvSpPr>
            <a:spLocks noGrp="1"/>
          </p:cNvSpPr>
          <p:nvPr>
            <p:ph type="dt" sz="half" idx="2"/>
          </p:nvPr>
        </p:nvSpPr>
        <p:spPr/>
        <p:txBody>
          <a:bodyPr/>
          <a:lstStyle/>
          <a:p>
            <a:pPr fontAlgn="auto">
              <a:spcBef>
                <a:spcPts val="0"/>
              </a:spcBef>
              <a:spcAft>
                <a:spcPts val="0"/>
              </a:spcAft>
            </a:pPr>
            <a:fld id="{BF6270F7-A1E2-4343-9A02-4369399936CE}" type="datetime1">
              <a:rPr lang="en-US" b="0" smtClean="0">
                <a:solidFill>
                  <a:srgbClr val="595959"/>
                </a:solidFill>
              </a:rPr>
              <a:t>5/18/2015</a:t>
            </a:fld>
            <a:endParaRPr lang="en-GB" b="0" dirty="0">
              <a:solidFill>
                <a:srgbClr val="595959"/>
              </a:solidFill>
            </a:endParaRPr>
          </a:p>
        </p:txBody>
      </p:sp>
      <p:sp>
        <p:nvSpPr>
          <p:cNvPr id="18" name="Text Placeholder 23" descr="&lt;NAME&gt;{15.4689,461.2516,425.3946,124.257}"/>
          <p:cNvSpPr txBox="1">
            <a:spLocks/>
          </p:cNvSpPr>
          <p:nvPr/>
        </p:nvSpPr>
        <p:spPr bwMode="auto">
          <a:xfrm>
            <a:off x="1547664" y="5372919"/>
            <a:ext cx="6912768" cy="1008409"/>
          </a:xfrm>
          <a:prstGeom prst="rect">
            <a:avLst/>
          </a:prstGeom>
          <a:ln>
            <a:miter lim="800000"/>
            <a:headEnd/>
            <a:tailEnd/>
          </a:ln>
        </p:spPr>
        <p:txBody>
          <a:bodyPr vert="horz" wrap="none" lIns="0" tIns="0" rIns="0" bIns="45720" numCol="1" anchor="t" anchorCtr="0" compatLnSpc="1">
            <a:prstTxWarp prst="textNoShape">
              <a:avLst/>
            </a:prstTxWarp>
          </a:bodyPr>
          <a:lstStyle>
            <a:defPPr>
              <a:defRPr lang="en-US"/>
            </a:defPPr>
            <a:lvl1pPr algn="ctr" rtl="0" fontAlgn="base">
              <a:spcBef>
                <a:spcPct val="0"/>
              </a:spcBef>
              <a:spcAft>
                <a:spcPct val="0"/>
              </a:spcAft>
              <a:defRPr sz="800" b="0"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algn="l"/>
            <a:r>
              <a:rPr lang="en-US" sz="1400" i="1" dirty="0" smtClean="0"/>
              <a:t>Detlef Hohl, </a:t>
            </a:r>
            <a:r>
              <a:rPr lang="en-US" sz="1400" i="1" dirty="0"/>
              <a:t>Larry </a:t>
            </a:r>
            <a:r>
              <a:rPr lang="en-US" sz="1400" i="1" dirty="0" smtClean="0"/>
              <a:t>Lu, Jan Limbeck, Mauricio Araya (Computation&amp; Modeling, PTI/RP)</a:t>
            </a:r>
            <a:br>
              <a:rPr lang="en-US" sz="1400" i="1" dirty="0" smtClean="0"/>
            </a:br>
            <a:r>
              <a:rPr lang="en-US" sz="1000" i="1" dirty="0" smtClean="0"/>
              <a:t> </a:t>
            </a:r>
          </a:p>
          <a:p>
            <a:pPr algn="l"/>
            <a:r>
              <a:rPr lang="en-US" sz="1400" i="1" dirty="0" smtClean="0"/>
              <a:t>Mingqi Wu (</a:t>
            </a:r>
            <a:r>
              <a:rPr lang="en-US" sz="1400" i="1" dirty="0" err="1" smtClean="0"/>
              <a:t>Stats&amp;Chemo</a:t>
            </a:r>
            <a:r>
              <a:rPr lang="en-US" sz="1400" i="1" dirty="0" smtClean="0"/>
              <a:t>, PTD/TASE),  Franz </a:t>
            </a:r>
            <a:r>
              <a:rPr lang="en-US" sz="1400" i="1" dirty="0" err="1" smtClean="0"/>
              <a:t>Kiraly</a:t>
            </a:r>
            <a:r>
              <a:rPr lang="en-US" sz="1400" i="1" dirty="0"/>
              <a:t> </a:t>
            </a:r>
            <a:r>
              <a:rPr lang="en-US" sz="1400" i="1" dirty="0" smtClean="0"/>
              <a:t>(University College of London)</a:t>
            </a:r>
          </a:p>
          <a:p>
            <a:pPr algn="l"/>
            <a:endParaRPr lang="en-US" sz="1000" dirty="0" smtClean="0"/>
          </a:p>
          <a:p>
            <a:pPr algn="l"/>
            <a:endParaRPr lang="en-GB" sz="10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Individual Components</a:t>
            </a:r>
            <a:endParaRPr lang="en-US" noProof="0" dirty="0"/>
          </a:p>
        </p:txBody>
      </p:sp>
      <p:sp>
        <p:nvSpPr>
          <p:cNvPr id="3" name="Inhaltsplatzhalter 2"/>
          <p:cNvSpPr>
            <a:spLocks noGrp="1"/>
          </p:cNvSpPr>
          <p:nvPr>
            <p:ph sz="quarter" idx="11"/>
          </p:nvPr>
        </p:nvSpPr>
        <p:spPr/>
        <p:txBody>
          <a:bodyPr/>
          <a:lstStyle/>
          <a:p>
            <a:r>
              <a:rPr lang="en-US" b="1" noProof="0" dirty="0" smtClean="0"/>
              <a:t>Covariate Selection:</a:t>
            </a:r>
          </a:p>
          <a:p>
            <a:pPr lvl="1"/>
            <a:r>
              <a:rPr lang="en-US" noProof="0" dirty="0" smtClean="0"/>
              <a:t>Big Rules/</a:t>
            </a:r>
            <a:r>
              <a:rPr lang="en-US" noProof="0" dirty="0" err="1" smtClean="0"/>
              <a:t>Kaggle</a:t>
            </a:r>
            <a:endParaRPr lang="en-US" noProof="0" dirty="0" smtClean="0"/>
          </a:p>
          <a:p>
            <a:pPr lvl="1"/>
            <a:r>
              <a:rPr lang="en-US" dirty="0" smtClean="0"/>
              <a:t>Discussion with domain experts</a:t>
            </a:r>
            <a:endParaRPr lang="en-US" noProof="0" dirty="0" smtClean="0"/>
          </a:p>
          <a:p>
            <a:pPr lvl="1"/>
            <a:r>
              <a:rPr lang="en-US" noProof="0" dirty="0" smtClean="0"/>
              <a:t>Availability of data per well/ Basic statistical analysis</a:t>
            </a:r>
          </a:p>
          <a:p>
            <a:pPr lvl="1"/>
            <a:r>
              <a:rPr lang="en-US" noProof="0" dirty="0" smtClean="0"/>
              <a:t>Out of sample interpolation/prediction error</a:t>
            </a:r>
          </a:p>
          <a:p>
            <a:pPr lvl="1"/>
            <a:endParaRPr lang="en-US" sz="1000" noProof="0" dirty="0" smtClean="0"/>
          </a:p>
          <a:p>
            <a:r>
              <a:rPr lang="en-US" b="1" noProof="0" dirty="0" smtClean="0"/>
              <a:t>Preprocessing:</a:t>
            </a:r>
          </a:p>
          <a:p>
            <a:pPr lvl="1"/>
            <a:r>
              <a:rPr lang="en-US" dirty="0" smtClean="0"/>
              <a:t>Removal of redundant/linearly dependent data</a:t>
            </a:r>
          </a:p>
          <a:p>
            <a:pPr lvl="1"/>
            <a:r>
              <a:rPr lang="en-US" dirty="0" smtClean="0"/>
              <a:t>Conventional </a:t>
            </a:r>
            <a:r>
              <a:rPr lang="en-US" dirty="0"/>
              <a:t>outlier </a:t>
            </a:r>
            <a:r>
              <a:rPr lang="en-US" dirty="0" smtClean="0"/>
              <a:t>removal</a:t>
            </a:r>
            <a:endParaRPr lang="en-US" noProof="0" dirty="0" smtClean="0"/>
          </a:p>
          <a:p>
            <a:pPr lvl="1"/>
            <a:r>
              <a:rPr lang="en-US" noProof="0" dirty="0" smtClean="0"/>
              <a:t>Data transformations (e.g. log transform</a:t>
            </a:r>
            <a:r>
              <a:rPr lang="en-US" dirty="0"/>
              <a:t>, Box–Cox </a:t>
            </a:r>
            <a:r>
              <a:rPr lang="en-US" dirty="0" smtClean="0"/>
              <a:t>transformation, …)</a:t>
            </a:r>
            <a:endParaRPr lang="en-US" noProof="0" dirty="0" smtClean="0"/>
          </a:p>
          <a:p>
            <a:endParaRPr lang="en-US" noProof="0" dirty="0" smtClean="0"/>
          </a:p>
          <a:p>
            <a:pPr lvl="1"/>
            <a:endParaRPr lang="en-US" noProof="0" dirty="0" smtClean="0"/>
          </a:p>
          <a:p>
            <a:pPr lvl="1"/>
            <a:endParaRPr lang="en-US" noProof="0" dirty="0" smtClean="0"/>
          </a:p>
          <a:p>
            <a:pPr lvl="1"/>
            <a:endParaRPr lang="en-US" noProof="0" dirty="0" smtClean="0"/>
          </a:p>
          <a:p>
            <a:endParaRPr lang="en-US" noProof="0" dirty="0" smtClean="0"/>
          </a:p>
          <a:p>
            <a:pPr lvl="1"/>
            <a:endParaRPr lang="en-US" noProof="0" dirty="0"/>
          </a:p>
        </p:txBody>
      </p:sp>
      <p:sp>
        <p:nvSpPr>
          <p:cNvPr id="4" name="Slide Number Placeholder 3"/>
          <p:cNvSpPr>
            <a:spLocks noGrp="1"/>
          </p:cNvSpPr>
          <p:nvPr>
            <p:ph type="sldNum" sz="quarter" idx="4"/>
          </p:nvPr>
        </p:nvSpPr>
        <p:spPr>
          <a:xfrm>
            <a:off x="8406599" y="6470360"/>
            <a:ext cx="266673" cy="169277"/>
          </a:xfrm>
        </p:spPr>
        <p:txBody>
          <a:bodyPr/>
          <a:lstStyle/>
          <a:p>
            <a:pPr>
              <a:defRPr/>
            </a:pPr>
            <a:fld id="{D9F43194-B442-48D5-98AD-8B0F2B202277}" type="slidenum">
              <a:rPr lang="en-US" smtClean="0"/>
              <a:pPr>
                <a:defRPr/>
              </a:pPr>
              <a:t>10</a:t>
            </a:fld>
            <a:endParaRPr lang="en-US"/>
          </a:p>
        </p:txBody>
      </p:sp>
      <p:sp>
        <p:nvSpPr>
          <p:cNvPr id="5" name="Date Placeholder 7"/>
          <p:cNvSpPr>
            <a:spLocks noGrp="1"/>
          </p:cNvSpPr>
          <p:nvPr>
            <p:ph type="dt" sz="half" idx="2"/>
          </p:nvPr>
        </p:nvSpPr>
        <p:spPr>
          <a:xfrm>
            <a:off x="7252757" y="6469200"/>
            <a:ext cx="1080000" cy="169200"/>
          </a:xfrm>
        </p:spPr>
        <p:txBody>
          <a:bodyPr/>
          <a:lstStyle/>
          <a:p>
            <a:pPr fontAlgn="auto">
              <a:spcBef>
                <a:spcPts val="0"/>
              </a:spcBef>
              <a:spcAft>
                <a:spcPts val="0"/>
              </a:spcAft>
            </a:pPr>
            <a:fld id="{E890FC9D-D7A8-48FE-A854-8D325A3EA067}"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1146034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Individual Components</a:t>
            </a:r>
            <a:endParaRPr lang="en-US" noProof="0" dirty="0"/>
          </a:p>
        </p:txBody>
      </p:sp>
      <p:sp>
        <p:nvSpPr>
          <p:cNvPr id="3" name="Inhaltsplatzhalter 2"/>
          <p:cNvSpPr>
            <a:spLocks noGrp="1"/>
          </p:cNvSpPr>
          <p:nvPr>
            <p:ph sz="quarter" idx="11"/>
          </p:nvPr>
        </p:nvSpPr>
        <p:spPr>
          <a:xfrm>
            <a:off x="468313" y="980728"/>
            <a:ext cx="8208961" cy="5071137"/>
          </a:xfrm>
        </p:spPr>
        <p:txBody>
          <a:bodyPr/>
          <a:lstStyle/>
          <a:p>
            <a:r>
              <a:rPr lang="en-US" b="1" noProof="0" dirty="0" smtClean="0"/>
              <a:t>Stratigraphic Aggregation:</a:t>
            </a:r>
          </a:p>
          <a:p>
            <a:pPr lvl="1"/>
            <a:r>
              <a:rPr lang="en-US" noProof="0" dirty="0" smtClean="0"/>
              <a:t>Per zone mean/median/…</a:t>
            </a:r>
          </a:p>
          <a:p>
            <a:pPr lvl="1"/>
            <a:r>
              <a:rPr lang="en-US" dirty="0" smtClean="0"/>
              <a:t>Could be skipped if 3D models are used</a:t>
            </a:r>
          </a:p>
          <a:p>
            <a:pPr lvl="1"/>
            <a:endParaRPr lang="en-US" sz="900" dirty="0"/>
          </a:p>
          <a:p>
            <a:r>
              <a:rPr lang="en-US" b="1" dirty="0"/>
              <a:t>Normalization of production data:</a:t>
            </a:r>
          </a:p>
          <a:p>
            <a:pPr lvl="1"/>
            <a:r>
              <a:rPr lang="en-US" dirty="0"/>
              <a:t>By lateral length/other depth related normalizations</a:t>
            </a:r>
          </a:p>
          <a:p>
            <a:pPr lvl="1"/>
            <a:r>
              <a:rPr lang="en-US" dirty="0" smtClean="0"/>
              <a:t>Potentially later and more advanced: singular scores</a:t>
            </a:r>
          </a:p>
          <a:p>
            <a:pPr lvl="1"/>
            <a:endParaRPr lang="en-US" sz="900" dirty="0" smtClean="0"/>
          </a:p>
          <a:p>
            <a:r>
              <a:rPr lang="en-US" b="1" dirty="0"/>
              <a:t>Interpolation/Kriging</a:t>
            </a:r>
            <a:r>
              <a:rPr lang="en-US" b="1" dirty="0" smtClean="0"/>
              <a:t>:</a:t>
            </a:r>
            <a:endParaRPr lang="en-US" b="1" dirty="0"/>
          </a:p>
          <a:p>
            <a:pPr lvl="1"/>
            <a:r>
              <a:rPr lang="en-GB" dirty="0"/>
              <a:t>Mean functions like zero, </a:t>
            </a:r>
            <a:r>
              <a:rPr lang="en-GB" dirty="0" err="1"/>
              <a:t>const</a:t>
            </a:r>
            <a:r>
              <a:rPr lang="en-GB" dirty="0"/>
              <a:t>, linear</a:t>
            </a:r>
          </a:p>
          <a:p>
            <a:pPr lvl="1"/>
            <a:r>
              <a:rPr lang="en-GB" dirty="0" err="1"/>
              <a:t>Matérn</a:t>
            </a:r>
            <a:r>
              <a:rPr lang="en-GB" dirty="0"/>
              <a:t> type k</a:t>
            </a:r>
            <a:r>
              <a:rPr lang="en-US" dirty="0" err="1"/>
              <a:t>ernels</a:t>
            </a:r>
            <a:r>
              <a:rPr lang="en-US" dirty="0"/>
              <a:t> </a:t>
            </a:r>
            <a:r>
              <a:rPr lang="en-GB" dirty="0"/>
              <a:t>(i.e. Gaussian, Laplace)</a:t>
            </a:r>
            <a:endParaRPr lang="en-US" dirty="0"/>
          </a:p>
          <a:p>
            <a:pPr lvl="1"/>
            <a:r>
              <a:rPr lang="en-US" dirty="0"/>
              <a:t>Automatically and manually fitted </a:t>
            </a:r>
            <a:r>
              <a:rPr lang="en-US" dirty="0" err="1"/>
              <a:t>variogram</a:t>
            </a:r>
            <a:r>
              <a:rPr lang="en-US" dirty="0"/>
              <a:t> models for kriging</a:t>
            </a:r>
          </a:p>
          <a:p>
            <a:pPr lvl="1"/>
            <a:r>
              <a:rPr lang="en-US" dirty="0"/>
              <a:t>Potentially </a:t>
            </a:r>
            <a:r>
              <a:rPr lang="en-US" dirty="0" smtClean="0"/>
              <a:t>later: </a:t>
            </a:r>
            <a:r>
              <a:rPr lang="en-US" dirty="0"/>
              <a:t>Co-Kriging, … </a:t>
            </a:r>
          </a:p>
          <a:p>
            <a:pPr lvl="1"/>
            <a:endParaRPr lang="en-US" dirty="0"/>
          </a:p>
          <a:p>
            <a:pPr lvl="1"/>
            <a:endParaRPr lang="en-US" noProof="0" dirty="0" smtClean="0"/>
          </a:p>
          <a:p>
            <a:endParaRPr lang="en-US" noProof="0" dirty="0" smtClean="0"/>
          </a:p>
          <a:p>
            <a:pPr lvl="1"/>
            <a:endParaRPr lang="en-US" noProof="0" dirty="0" smtClean="0"/>
          </a:p>
          <a:p>
            <a:pPr lvl="1"/>
            <a:endParaRPr lang="en-US" noProof="0" dirty="0" smtClean="0"/>
          </a:p>
          <a:p>
            <a:pPr lvl="1"/>
            <a:endParaRPr lang="en-US" noProof="0" dirty="0" smtClean="0"/>
          </a:p>
          <a:p>
            <a:endParaRPr lang="en-US" noProof="0" dirty="0" smtClean="0"/>
          </a:p>
          <a:p>
            <a:pPr lvl="1"/>
            <a:endParaRPr lang="en-US" noProof="0" dirty="0"/>
          </a:p>
        </p:txBody>
      </p:sp>
      <p:sp>
        <p:nvSpPr>
          <p:cNvPr id="5" name="Slide Number Placeholder 3"/>
          <p:cNvSpPr>
            <a:spLocks noGrp="1"/>
          </p:cNvSpPr>
          <p:nvPr>
            <p:ph type="sldNum" sz="quarter" idx="4"/>
          </p:nvPr>
        </p:nvSpPr>
        <p:spPr>
          <a:xfrm>
            <a:off x="8406599" y="6470360"/>
            <a:ext cx="266673" cy="169277"/>
          </a:xfrm>
        </p:spPr>
        <p:txBody>
          <a:bodyPr/>
          <a:lstStyle/>
          <a:p>
            <a:pPr>
              <a:defRPr/>
            </a:pPr>
            <a:fld id="{D9F43194-B442-48D5-98AD-8B0F2B202277}" type="slidenum">
              <a:rPr lang="en-US" smtClean="0"/>
              <a:pPr>
                <a:defRPr/>
              </a:pPr>
              <a:t>11</a:t>
            </a:fld>
            <a:endParaRPr lang="en-US"/>
          </a:p>
        </p:txBody>
      </p:sp>
      <p:sp>
        <p:nvSpPr>
          <p:cNvPr id="6" name="Date Placeholder 7"/>
          <p:cNvSpPr>
            <a:spLocks noGrp="1"/>
          </p:cNvSpPr>
          <p:nvPr>
            <p:ph type="dt" sz="half" idx="2"/>
          </p:nvPr>
        </p:nvSpPr>
        <p:spPr>
          <a:xfrm>
            <a:off x="7252757" y="6469200"/>
            <a:ext cx="1080000" cy="169200"/>
          </a:xfrm>
        </p:spPr>
        <p:txBody>
          <a:bodyPr/>
          <a:lstStyle/>
          <a:p>
            <a:pPr fontAlgn="auto">
              <a:spcBef>
                <a:spcPts val="0"/>
              </a:spcBef>
              <a:spcAft>
                <a:spcPts val="0"/>
              </a:spcAft>
            </a:pPr>
            <a:fld id="{E890FC9D-D7A8-48FE-A854-8D325A3EA067}"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911734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Manual </a:t>
            </a:r>
            <a:r>
              <a:rPr lang="en-GB" dirty="0" err="1" smtClean="0"/>
              <a:t>Variogram</a:t>
            </a:r>
            <a:r>
              <a:rPr lang="en-GB" dirty="0" smtClean="0"/>
              <a:t> Modelling and Kriging</a:t>
            </a:r>
            <a:endParaRPr lang="en-GB" dirty="0"/>
          </a:p>
        </p:txBody>
      </p:sp>
      <p:pic>
        <p:nvPicPr>
          <p:cNvPr id="1026" name="Picture 2"/>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2941" t="14988" r="15211" b="38109"/>
          <a:stretch/>
        </p:blipFill>
        <p:spPr bwMode="auto">
          <a:xfrm>
            <a:off x="113024" y="2492896"/>
            <a:ext cx="2829209" cy="26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2596" t="16793" r="32189" b="16381"/>
          <a:stretch/>
        </p:blipFill>
        <p:spPr bwMode="auto">
          <a:xfrm>
            <a:off x="3032760" y="2547576"/>
            <a:ext cx="2794704" cy="255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5396" t="9871" r="55595" b="15035"/>
          <a:stretch/>
        </p:blipFill>
        <p:spPr bwMode="auto">
          <a:xfrm>
            <a:off x="5960116" y="2492896"/>
            <a:ext cx="2757164" cy="26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35280" y="5488896"/>
            <a:ext cx="2346960" cy="381000"/>
          </a:xfrm>
          <a:prstGeom prst="rect">
            <a:avLst/>
          </a:prstGeom>
          <a:noFill/>
        </p:spPr>
        <p:txBody>
          <a:bodyPr wrap="square" lIns="0" tIns="0" rIns="0" bIns="0" rtlCol="0">
            <a:noAutofit/>
          </a:bodyPr>
          <a:lstStyle/>
          <a:p>
            <a:pPr algn="ctr">
              <a:lnSpc>
                <a:spcPct val="113000"/>
              </a:lnSpc>
              <a:spcAft>
                <a:spcPts val="60"/>
              </a:spcAft>
            </a:pPr>
            <a:r>
              <a:rPr lang="en-GB" sz="1600" dirty="0" smtClean="0"/>
              <a:t>Estimated variance map</a:t>
            </a:r>
          </a:p>
        </p:txBody>
      </p:sp>
      <p:sp>
        <p:nvSpPr>
          <p:cNvPr id="10" name="TextBox 9"/>
          <p:cNvSpPr txBox="1"/>
          <p:nvPr/>
        </p:nvSpPr>
        <p:spPr>
          <a:xfrm>
            <a:off x="3177540" y="5488896"/>
            <a:ext cx="2346960" cy="381000"/>
          </a:xfrm>
          <a:prstGeom prst="rect">
            <a:avLst/>
          </a:prstGeom>
          <a:noFill/>
        </p:spPr>
        <p:txBody>
          <a:bodyPr wrap="square" lIns="0" tIns="0" rIns="0" bIns="0" rtlCol="0">
            <a:noAutofit/>
          </a:bodyPr>
          <a:lstStyle/>
          <a:p>
            <a:pPr algn="ctr">
              <a:lnSpc>
                <a:spcPct val="113000"/>
              </a:lnSpc>
              <a:spcAft>
                <a:spcPts val="60"/>
              </a:spcAft>
            </a:pPr>
            <a:r>
              <a:rPr lang="en-GB" sz="1600" dirty="0" err="1" smtClean="0"/>
              <a:t>Kriged</a:t>
            </a:r>
            <a:r>
              <a:rPr lang="en-GB" sz="1600" dirty="0" smtClean="0"/>
              <a:t> data</a:t>
            </a:r>
          </a:p>
        </p:txBody>
      </p:sp>
      <p:sp>
        <p:nvSpPr>
          <p:cNvPr id="11" name="TextBox 10"/>
          <p:cNvSpPr txBox="1"/>
          <p:nvPr/>
        </p:nvSpPr>
        <p:spPr>
          <a:xfrm>
            <a:off x="6165218" y="5466036"/>
            <a:ext cx="2346960" cy="381000"/>
          </a:xfrm>
          <a:prstGeom prst="rect">
            <a:avLst/>
          </a:prstGeom>
          <a:noFill/>
        </p:spPr>
        <p:txBody>
          <a:bodyPr wrap="square" lIns="0" tIns="0" rIns="0" bIns="0" rtlCol="0">
            <a:noAutofit/>
          </a:bodyPr>
          <a:lstStyle/>
          <a:p>
            <a:pPr algn="ctr">
              <a:lnSpc>
                <a:spcPct val="113000"/>
              </a:lnSpc>
              <a:spcAft>
                <a:spcPts val="60"/>
              </a:spcAft>
            </a:pPr>
            <a:r>
              <a:rPr lang="en-GB" sz="1600" dirty="0" smtClean="0"/>
              <a:t>Uncertainty ranges</a:t>
            </a:r>
          </a:p>
        </p:txBody>
      </p:sp>
      <p:sp>
        <p:nvSpPr>
          <p:cNvPr id="9" name="Inhaltsplatzhalter 2"/>
          <p:cNvSpPr txBox="1">
            <a:spLocks/>
          </p:cNvSpPr>
          <p:nvPr/>
        </p:nvSpPr>
        <p:spPr bwMode="auto">
          <a:xfrm>
            <a:off x="350991" y="908720"/>
            <a:ext cx="8208961" cy="100811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1463" indent="-271463"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0850" indent="-180975"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US" dirty="0" smtClean="0"/>
              <a:t>Leveraging knowledge from domain experts if available</a:t>
            </a:r>
            <a:r>
              <a:rPr lang="en-US" b="1" dirty="0" smtClean="0"/>
              <a:t>:</a:t>
            </a:r>
          </a:p>
          <a:p>
            <a:pPr marL="0" lvl="1" indent="0" fontAlgn="auto">
              <a:buNone/>
            </a:pPr>
            <a:r>
              <a:rPr lang="en-US" dirty="0" smtClean="0"/>
              <a:t>Manual </a:t>
            </a:r>
            <a:r>
              <a:rPr lang="en-US" dirty="0" err="1" smtClean="0"/>
              <a:t>variogram</a:t>
            </a:r>
            <a:r>
              <a:rPr lang="en-US" dirty="0" smtClean="0"/>
              <a:t> modelling with input from geostatistics SME</a:t>
            </a:r>
          </a:p>
          <a:p>
            <a:pPr fontAlgn="auto"/>
            <a:endParaRPr lang="en-US" b="0" dirty="0" smtClean="0"/>
          </a:p>
          <a:p>
            <a:pPr lvl="1" fontAlgn="auto"/>
            <a:endParaRPr lang="en-US" dirty="0" smtClean="0"/>
          </a:p>
          <a:p>
            <a:pPr lvl="1" fontAlgn="auto"/>
            <a:endParaRPr lang="en-US" dirty="0" smtClean="0"/>
          </a:p>
          <a:p>
            <a:pPr lvl="1" fontAlgn="auto"/>
            <a:endParaRPr lang="en-US" dirty="0" smtClean="0"/>
          </a:p>
          <a:p>
            <a:pPr fontAlgn="auto"/>
            <a:endParaRPr lang="en-US" b="0" dirty="0" smtClean="0"/>
          </a:p>
          <a:p>
            <a:pPr lvl="1" fontAlgn="auto"/>
            <a:endParaRPr lang="en-US" dirty="0"/>
          </a:p>
        </p:txBody>
      </p:sp>
      <p:sp>
        <p:nvSpPr>
          <p:cNvPr id="12" name="TextBox 11"/>
          <p:cNvSpPr txBox="1"/>
          <p:nvPr/>
        </p:nvSpPr>
        <p:spPr>
          <a:xfrm>
            <a:off x="1979712" y="1988840"/>
            <a:ext cx="5092432" cy="381000"/>
          </a:xfrm>
          <a:prstGeom prst="rect">
            <a:avLst/>
          </a:prstGeom>
          <a:noFill/>
        </p:spPr>
        <p:txBody>
          <a:bodyPr wrap="square" lIns="0" tIns="0" rIns="0" bIns="0" rtlCol="0">
            <a:noAutofit/>
          </a:bodyPr>
          <a:lstStyle/>
          <a:p>
            <a:pPr algn="ctr">
              <a:lnSpc>
                <a:spcPct val="113000"/>
              </a:lnSpc>
              <a:spcAft>
                <a:spcPts val="60"/>
              </a:spcAft>
            </a:pPr>
            <a:r>
              <a:rPr lang="en-GB" sz="1600" dirty="0" smtClean="0"/>
              <a:t>Example – Total organic content</a:t>
            </a:r>
          </a:p>
        </p:txBody>
      </p:sp>
    </p:spTree>
    <p:extLst>
      <p:ext uri="{BB962C8B-B14F-4D97-AF65-F5344CB8AC3E}">
        <p14:creationId xmlns:p14="http://schemas.microsoft.com/office/powerpoint/2010/main" val="392656239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Automated </a:t>
            </a:r>
            <a:r>
              <a:rPr lang="en-GB" dirty="0" err="1" smtClean="0"/>
              <a:t>Variogram</a:t>
            </a:r>
            <a:r>
              <a:rPr lang="en-GB" smtClean="0"/>
              <a:t> Modelling</a:t>
            </a:r>
            <a:endParaRPr lang="en-GB" dirty="0"/>
          </a:p>
        </p:txBody>
      </p:sp>
      <p:sp>
        <p:nvSpPr>
          <p:cNvPr id="5" name="Slide Number Placeholder 3"/>
          <p:cNvSpPr>
            <a:spLocks noGrp="1"/>
          </p:cNvSpPr>
          <p:nvPr>
            <p:ph type="sldNum" sz="quarter" idx="4"/>
          </p:nvPr>
        </p:nvSpPr>
        <p:spPr>
          <a:xfrm>
            <a:off x="8406599" y="6470360"/>
            <a:ext cx="266673" cy="169277"/>
          </a:xfrm>
        </p:spPr>
        <p:txBody>
          <a:bodyPr/>
          <a:lstStyle/>
          <a:p>
            <a:pPr>
              <a:defRPr/>
            </a:pPr>
            <a:fld id="{D9F43194-B442-48D5-98AD-8B0F2B202277}" type="slidenum">
              <a:rPr lang="en-US" smtClean="0"/>
              <a:pPr>
                <a:defRPr/>
              </a:pPr>
              <a:t>13</a:t>
            </a:fld>
            <a:endParaRPr lang="en-US"/>
          </a:p>
        </p:txBody>
      </p:sp>
      <p:sp>
        <p:nvSpPr>
          <p:cNvPr id="6" name="Date Placeholder 7"/>
          <p:cNvSpPr>
            <a:spLocks noGrp="1"/>
          </p:cNvSpPr>
          <p:nvPr>
            <p:ph type="dt" sz="half" idx="2"/>
          </p:nvPr>
        </p:nvSpPr>
        <p:spPr>
          <a:xfrm>
            <a:off x="7252757" y="6469200"/>
            <a:ext cx="1080000" cy="169200"/>
          </a:xfrm>
        </p:spPr>
        <p:txBody>
          <a:bodyPr/>
          <a:lstStyle/>
          <a:p>
            <a:pPr fontAlgn="auto">
              <a:spcBef>
                <a:spcPts val="0"/>
              </a:spcBef>
              <a:spcAft>
                <a:spcPts val="0"/>
              </a:spcAft>
            </a:pPr>
            <a:fld id="{E890FC9D-D7A8-48FE-A854-8D325A3EA067}" type="datetime1">
              <a:rPr lang="en-US" b="0" smtClean="0">
                <a:solidFill>
                  <a:srgbClr val="595959"/>
                </a:solidFill>
              </a:rPr>
              <a:t>5/18/2015</a:t>
            </a:fld>
            <a:endParaRPr lang="en-GB" b="0" dirty="0">
              <a:solidFill>
                <a:srgbClr val="595959"/>
              </a:solidFill>
            </a:endParaRPr>
          </a:p>
        </p:txBody>
      </p:sp>
      <p:sp>
        <p:nvSpPr>
          <p:cNvPr id="10" name="Content Placeholder 2"/>
          <p:cNvSpPr txBox="1">
            <a:spLocks/>
          </p:cNvSpPr>
          <p:nvPr/>
        </p:nvSpPr>
        <p:spPr bwMode="auto">
          <a:xfrm>
            <a:off x="467544" y="1052736"/>
            <a:ext cx="8208961" cy="507113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1463" indent="-271463"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0850" indent="-180975"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fontAlgn="auto">
              <a:buNone/>
            </a:pPr>
            <a:r>
              <a:rPr lang="en-GB" dirty="0" smtClean="0"/>
              <a:t>Using </a:t>
            </a:r>
            <a:r>
              <a:rPr lang="en-GB" dirty="0"/>
              <a:t>out of sample (OOS) validation we can determine efficiently the </a:t>
            </a:r>
            <a:r>
              <a:rPr lang="en-GB" dirty="0" smtClean="0"/>
              <a:t>nearly optimal </a:t>
            </a:r>
            <a:r>
              <a:rPr lang="en-GB" dirty="0"/>
              <a:t>parameters of a given </a:t>
            </a:r>
            <a:r>
              <a:rPr lang="en-GB" dirty="0" err="1"/>
              <a:t>variogram</a:t>
            </a:r>
            <a:r>
              <a:rPr lang="en-GB" dirty="0"/>
              <a:t> </a:t>
            </a:r>
            <a:r>
              <a:rPr lang="en-GB" dirty="0" smtClean="0"/>
              <a:t>model</a:t>
            </a:r>
          </a:p>
          <a:p>
            <a:pPr marL="0" lvl="1" indent="0" fontAlgn="auto">
              <a:buNone/>
            </a:pPr>
            <a:endParaRPr lang="en-GB" dirty="0"/>
          </a:p>
          <a:p>
            <a:pPr marL="0" lvl="1" indent="0" fontAlgn="auto">
              <a:buFont typeface="Wingdings" pitchFamily="2" charset="2"/>
              <a:buNone/>
            </a:pPr>
            <a:r>
              <a:rPr lang="en-GB" b="1" dirty="0" smtClean="0"/>
              <a:t>Advantages:</a:t>
            </a:r>
          </a:p>
          <a:p>
            <a:pPr lvl="1" fontAlgn="auto"/>
            <a:r>
              <a:rPr lang="en-GB" dirty="0" smtClean="0"/>
              <a:t>No human interaction required</a:t>
            </a:r>
          </a:p>
          <a:p>
            <a:pPr lvl="1" fontAlgn="auto"/>
            <a:r>
              <a:rPr lang="en-GB" dirty="0" smtClean="0"/>
              <a:t>Applicable to 100s of covariates</a:t>
            </a:r>
          </a:p>
          <a:p>
            <a:pPr lvl="1" fontAlgn="auto"/>
            <a:r>
              <a:rPr lang="en-GB" dirty="0" smtClean="0"/>
              <a:t>Allows ranking of covariates for</a:t>
            </a:r>
            <a:br>
              <a:rPr lang="en-GB" dirty="0" smtClean="0"/>
            </a:br>
            <a:r>
              <a:rPr lang="en-GB" dirty="0" smtClean="0"/>
              <a:t>further modelling steps</a:t>
            </a:r>
          </a:p>
          <a:p>
            <a:pPr lvl="1" fontAlgn="auto"/>
            <a:endParaRPr lang="en-GB" dirty="0" smtClean="0"/>
          </a:p>
          <a:p>
            <a:pPr marL="0" lvl="1" indent="0" fontAlgn="auto">
              <a:buNone/>
            </a:pPr>
            <a:r>
              <a:rPr lang="en-GB" b="1" dirty="0" smtClean="0"/>
              <a:t>Potential issues:</a:t>
            </a:r>
          </a:p>
          <a:p>
            <a:pPr lvl="1" fontAlgn="auto"/>
            <a:r>
              <a:rPr lang="en-GB" dirty="0" smtClean="0"/>
              <a:t>Danger to get stuck in a local minimum if many parameters have to be determined</a:t>
            </a:r>
            <a:endParaRPr lang="en-GB" dirty="0"/>
          </a:p>
          <a:p>
            <a:pPr lvl="1" fontAlgn="auto"/>
            <a:endParaRPr lang="en-GB" dirty="0" smtClean="0"/>
          </a:p>
          <a:p>
            <a:pPr lvl="1" fontAlgn="auto"/>
            <a:endParaRPr lang="en-GB" dirty="0"/>
          </a:p>
        </p:txBody>
      </p:sp>
      <p:grpSp>
        <p:nvGrpSpPr>
          <p:cNvPr id="3" name="Group 4"/>
          <p:cNvGrpSpPr>
            <a:grpSpLocks noChangeAspect="1"/>
          </p:cNvGrpSpPr>
          <p:nvPr/>
        </p:nvGrpSpPr>
        <p:grpSpPr bwMode="auto">
          <a:xfrm>
            <a:off x="4355975" y="1878184"/>
            <a:ext cx="4536505" cy="3306553"/>
            <a:chOff x="2669" y="1480"/>
            <a:chExt cx="2708" cy="1546"/>
          </a:xfrm>
        </p:grpSpPr>
        <p:sp>
          <p:nvSpPr>
            <p:cNvPr id="4" name="AutoShape 3"/>
            <p:cNvSpPr>
              <a:spLocks noChangeAspect="1" noChangeArrowheads="1" noTextEdit="1"/>
            </p:cNvSpPr>
            <p:nvPr/>
          </p:nvSpPr>
          <p:spPr bwMode="auto">
            <a:xfrm>
              <a:off x="2669" y="1480"/>
              <a:ext cx="2703" cy="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7" name="Group 205"/>
            <p:cNvGrpSpPr>
              <a:grpSpLocks/>
            </p:cNvGrpSpPr>
            <p:nvPr/>
          </p:nvGrpSpPr>
          <p:grpSpPr bwMode="auto">
            <a:xfrm>
              <a:off x="2669" y="1480"/>
              <a:ext cx="2708" cy="1546"/>
              <a:chOff x="2669" y="1480"/>
              <a:chExt cx="2708" cy="1546"/>
            </a:xfrm>
          </p:grpSpPr>
          <p:sp>
            <p:nvSpPr>
              <p:cNvPr id="2864" name="Rectangle 5"/>
              <p:cNvSpPr>
                <a:spLocks noChangeArrowheads="1"/>
              </p:cNvSpPr>
              <p:nvPr/>
            </p:nvSpPr>
            <p:spPr bwMode="auto">
              <a:xfrm>
                <a:off x="2669" y="1480"/>
                <a:ext cx="2708" cy="1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65" name="Rectangle 6"/>
              <p:cNvSpPr>
                <a:spLocks noChangeArrowheads="1"/>
              </p:cNvSpPr>
              <p:nvPr/>
            </p:nvSpPr>
            <p:spPr bwMode="auto">
              <a:xfrm>
                <a:off x="2883" y="1564"/>
                <a:ext cx="2387" cy="12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66" name="Freeform 7"/>
              <p:cNvSpPr>
                <a:spLocks/>
              </p:cNvSpPr>
              <p:nvPr/>
            </p:nvSpPr>
            <p:spPr bwMode="auto">
              <a:xfrm flipV="1">
                <a:off x="3112" y="2054"/>
                <a:ext cx="1521" cy="574"/>
              </a:xfrm>
              <a:custGeom>
                <a:avLst/>
                <a:gdLst>
                  <a:gd name="T0" fmla="*/ 0 w 6054"/>
                  <a:gd name="T1" fmla="*/ 391 h 5828"/>
                  <a:gd name="T2" fmla="*/ 465 w 6054"/>
                  <a:gd name="T3" fmla="*/ 1650 h 5828"/>
                  <a:gd name="T4" fmla="*/ 1086 w 6054"/>
                  <a:gd name="T5" fmla="*/ 0 h 5828"/>
                  <a:gd name="T6" fmla="*/ 1707 w 6054"/>
                  <a:gd name="T7" fmla="*/ 871 h 5828"/>
                  <a:gd name="T8" fmla="*/ 2328 w 6054"/>
                  <a:gd name="T9" fmla="*/ 1559 h 5828"/>
                  <a:gd name="T10" fmla="*/ 2949 w 6054"/>
                  <a:gd name="T11" fmla="*/ 2611 h 5828"/>
                  <a:gd name="T12" fmla="*/ 3570 w 6054"/>
                  <a:gd name="T13" fmla="*/ 4307 h 5828"/>
                  <a:gd name="T14" fmla="*/ 4191 w 6054"/>
                  <a:gd name="T15" fmla="*/ 4804 h 5828"/>
                  <a:gd name="T16" fmla="*/ 4812 w 6054"/>
                  <a:gd name="T17" fmla="*/ 5452 h 5828"/>
                  <a:gd name="T18" fmla="*/ 5433 w 6054"/>
                  <a:gd name="T19" fmla="*/ 5828 h 5828"/>
                  <a:gd name="T20" fmla="*/ 6054 w 6054"/>
                  <a:gd name="T21" fmla="*/ 4627 h 5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54" h="5828">
                    <a:moveTo>
                      <a:pt x="0" y="391"/>
                    </a:moveTo>
                    <a:lnTo>
                      <a:pt x="465" y="1650"/>
                    </a:lnTo>
                    <a:lnTo>
                      <a:pt x="1086" y="0"/>
                    </a:lnTo>
                    <a:lnTo>
                      <a:pt x="1707" y="871"/>
                    </a:lnTo>
                    <a:lnTo>
                      <a:pt x="2328" y="1559"/>
                    </a:lnTo>
                    <a:lnTo>
                      <a:pt x="2949" y="2611"/>
                    </a:lnTo>
                    <a:lnTo>
                      <a:pt x="3570" y="4307"/>
                    </a:lnTo>
                    <a:lnTo>
                      <a:pt x="4191" y="4804"/>
                    </a:lnTo>
                    <a:lnTo>
                      <a:pt x="4812" y="5452"/>
                    </a:lnTo>
                    <a:lnTo>
                      <a:pt x="5433" y="5828"/>
                    </a:lnTo>
                    <a:lnTo>
                      <a:pt x="6054" y="4627"/>
                    </a:lnTo>
                  </a:path>
                </a:pathLst>
              </a:custGeom>
              <a:noFill/>
              <a:ln w="1588">
                <a:solidFill>
                  <a:srgbClr val="FFB4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67" name="Rectangle 8"/>
              <p:cNvSpPr>
                <a:spLocks noChangeArrowheads="1"/>
              </p:cNvSpPr>
              <p:nvPr/>
            </p:nvSpPr>
            <p:spPr bwMode="auto">
              <a:xfrm>
                <a:off x="3097" y="2584"/>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68" name="Rectangle 9"/>
              <p:cNvSpPr>
                <a:spLocks noChangeArrowheads="1"/>
              </p:cNvSpPr>
              <p:nvPr/>
            </p:nvSpPr>
            <p:spPr bwMode="auto">
              <a:xfrm>
                <a:off x="3214" y="2460"/>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69" name="Rectangle 10"/>
              <p:cNvSpPr>
                <a:spLocks noChangeArrowheads="1"/>
              </p:cNvSpPr>
              <p:nvPr/>
            </p:nvSpPr>
            <p:spPr bwMode="auto">
              <a:xfrm>
                <a:off x="3370" y="2622"/>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70" name="Rectangle 11"/>
              <p:cNvSpPr>
                <a:spLocks noChangeArrowheads="1"/>
              </p:cNvSpPr>
              <p:nvPr/>
            </p:nvSpPr>
            <p:spPr bwMode="auto">
              <a:xfrm>
                <a:off x="3526" y="2537"/>
                <a:ext cx="30" cy="11"/>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71" name="Rectangle 12"/>
              <p:cNvSpPr>
                <a:spLocks noChangeArrowheads="1"/>
              </p:cNvSpPr>
              <p:nvPr/>
            </p:nvSpPr>
            <p:spPr bwMode="auto">
              <a:xfrm>
                <a:off x="3682" y="2469"/>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72" name="Rectangle 13"/>
              <p:cNvSpPr>
                <a:spLocks noChangeArrowheads="1"/>
              </p:cNvSpPr>
              <p:nvPr/>
            </p:nvSpPr>
            <p:spPr bwMode="auto">
              <a:xfrm>
                <a:off x="3838" y="2365"/>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73" name="Rectangle 14"/>
              <p:cNvSpPr>
                <a:spLocks noChangeArrowheads="1"/>
              </p:cNvSpPr>
              <p:nvPr/>
            </p:nvSpPr>
            <p:spPr bwMode="auto">
              <a:xfrm>
                <a:off x="3994" y="2198"/>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74" name="Rectangle 15"/>
              <p:cNvSpPr>
                <a:spLocks noChangeArrowheads="1"/>
              </p:cNvSpPr>
              <p:nvPr/>
            </p:nvSpPr>
            <p:spPr bwMode="auto">
              <a:xfrm>
                <a:off x="4150" y="2149"/>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75" name="Rectangle 16"/>
              <p:cNvSpPr>
                <a:spLocks noChangeArrowheads="1"/>
              </p:cNvSpPr>
              <p:nvPr/>
            </p:nvSpPr>
            <p:spPr bwMode="auto">
              <a:xfrm>
                <a:off x="4306" y="2085"/>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76" name="Rectangle 17"/>
              <p:cNvSpPr>
                <a:spLocks noChangeArrowheads="1"/>
              </p:cNvSpPr>
              <p:nvPr/>
            </p:nvSpPr>
            <p:spPr bwMode="auto">
              <a:xfrm>
                <a:off x="4462" y="2048"/>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77" name="Rectangle 18"/>
              <p:cNvSpPr>
                <a:spLocks noChangeArrowheads="1"/>
              </p:cNvSpPr>
              <p:nvPr/>
            </p:nvSpPr>
            <p:spPr bwMode="auto">
              <a:xfrm>
                <a:off x="4618" y="2167"/>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78" name="Line 19"/>
              <p:cNvSpPr>
                <a:spLocks noChangeShapeType="1"/>
              </p:cNvSpPr>
              <p:nvPr/>
            </p:nvSpPr>
            <p:spPr bwMode="auto">
              <a:xfrm flipV="1">
                <a:off x="3073" y="2702"/>
                <a:ext cx="23" cy="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06" name="Line 47"/>
              <p:cNvSpPr>
                <a:spLocks noChangeShapeType="1"/>
              </p:cNvSpPr>
              <p:nvPr/>
            </p:nvSpPr>
            <p:spPr bwMode="auto">
              <a:xfrm flipV="1">
                <a:off x="3741" y="2003"/>
                <a:ext cx="24" cy="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07" name="Line 48"/>
              <p:cNvSpPr>
                <a:spLocks noChangeShapeType="1"/>
              </p:cNvSpPr>
              <p:nvPr/>
            </p:nvSpPr>
            <p:spPr bwMode="auto">
              <a:xfrm flipV="1">
                <a:off x="3765" y="2002"/>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08" name="Line 49"/>
              <p:cNvSpPr>
                <a:spLocks noChangeShapeType="1"/>
              </p:cNvSpPr>
              <p:nvPr/>
            </p:nvSpPr>
            <p:spPr bwMode="auto">
              <a:xfrm flipV="1">
                <a:off x="3789" y="2001"/>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09" name="Line 50"/>
              <p:cNvSpPr>
                <a:spLocks noChangeShapeType="1"/>
              </p:cNvSpPr>
              <p:nvPr/>
            </p:nvSpPr>
            <p:spPr bwMode="auto">
              <a:xfrm>
                <a:off x="3813" y="2001"/>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0" name="Line 51"/>
              <p:cNvSpPr>
                <a:spLocks noChangeShapeType="1"/>
              </p:cNvSpPr>
              <p:nvPr/>
            </p:nvSpPr>
            <p:spPr bwMode="auto">
              <a:xfrm flipV="1">
                <a:off x="3837" y="2000"/>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1" name="Line 52"/>
              <p:cNvSpPr>
                <a:spLocks noChangeShapeType="1"/>
              </p:cNvSpPr>
              <p:nvPr/>
            </p:nvSpPr>
            <p:spPr bwMode="auto">
              <a:xfrm>
                <a:off x="3861"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2" name="Line 53"/>
              <p:cNvSpPr>
                <a:spLocks noChangeShapeType="1"/>
              </p:cNvSpPr>
              <p:nvPr/>
            </p:nvSpPr>
            <p:spPr bwMode="auto">
              <a:xfrm>
                <a:off x="3885"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3" name="Line 54"/>
              <p:cNvSpPr>
                <a:spLocks noChangeShapeType="1"/>
              </p:cNvSpPr>
              <p:nvPr/>
            </p:nvSpPr>
            <p:spPr bwMode="auto">
              <a:xfrm>
                <a:off x="3909" y="2000"/>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4" name="Line 55"/>
              <p:cNvSpPr>
                <a:spLocks noChangeShapeType="1"/>
              </p:cNvSpPr>
              <p:nvPr/>
            </p:nvSpPr>
            <p:spPr bwMode="auto">
              <a:xfrm>
                <a:off x="3932"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5" name="Line 56"/>
              <p:cNvSpPr>
                <a:spLocks noChangeShapeType="1"/>
              </p:cNvSpPr>
              <p:nvPr/>
            </p:nvSpPr>
            <p:spPr bwMode="auto">
              <a:xfrm>
                <a:off x="3956"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6" name="Line 57"/>
              <p:cNvSpPr>
                <a:spLocks noChangeShapeType="1"/>
              </p:cNvSpPr>
              <p:nvPr/>
            </p:nvSpPr>
            <p:spPr bwMode="auto">
              <a:xfrm>
                <a:off x="3980"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7" name="Line 58"/>
              <p:cNvSpPr>
                <a:spLocks noChangeShapeType="1"/>
              </p:cNvSpPr>
              <p:nvPr/>
            </p:nvSpPr>
            <p:spPr bwMode="auto">
              <a:xfrm>
                <a:off x="4004"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8" name="Line 59"/>
              <p:cNvSpPr>
                <a:spLocks noChangeShapeType="1"/>
              </p:cNvSpPr>
              <p:nvPr/>
            </p:nvSpPr>
            <p:spPr bwMode="auto">
              <a:xfrm>
                <a:off x="4028"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19" name="Line 60"/>
              <p:cNvSpPr>
                <a:spLocks noChangeShapeType="1"/>
              </p:cNvSpPr>
              <p:nvPr/>
            </p:nvSpPr>
            <p:spPr bwMode="auto">
              <a:xfrm>
                <a:off x="4052"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0" name="Line 61"/>
              <p:cNvSpPr>
                <a:spLocks noChangeShapeType="1"/>
              </p:cNvSpPr>
              <p:nvPr/>
            </p:nvSpPr>
            <p:spPr bwMode="auto">
              <a:xfrm>
                <a:off x="4076"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1" name="Line 62"/>
              <p:cNvSpPr>
                <a:spLocks noChangeShapeType="1"/>
              </p:cNvSpPr>
              <p:nvPr/>
            </p:nvSpPr>
            <p:spPr bwMode="auto">
              <a:xfrm>
                <a:off x="4100" y="2000"/>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2" name="Line 63"/>
              <p:cNvSpPr>
                <a:spLocks noChangeShapeType="1"/>
              </p:cNvSpPr>
              <p:nvPr/>
            </p:nvSpPr>
            <p:spPr bwMode="auto">
              <a:xfrm>
                <a:off x="4123"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3" name="Line 64"/>
              <p:cNvSpPr>
                <a:spLocks noChangeShapeType="1"/>
              </p:cNvSpPr>
              <p:nvPr/>
            </p:nvSpPr>
            <p:spPr bwMode="auto">
              <a:xfrm>
                <a:off x="4147"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4" name="Line 65"/>
              <p:cNvSpPr>
                <a:spLocks noChangeShapeType="1"/>
              </p:cNvSpPr>
              <p:nvPr/>
            </p:nvSpPr>
            <p:spPr bwMode="auto">
              <a:xfrm>
                <a:off x="4171"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5" name="Line 66"/>
              <p:cNvSpPr>
                <a:spLocks noChangeShapeType="1"/>
              </p:cNvSpPr>
              <p:nvPr/>
            </p:nvSpPr>
            <p:spPr bwMode="auto">
              <a:xfrm>
                <a:off x="4195"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6" name="Line 67"/>
              <p:cNvSpPr>
                <a:spLocks noChangeShapeType="1"/>
              </p:cNvSpPr>
              <p:nvPr/>
            </p:nvSpPr>
            <p:spPr bwMode="auto">
              <a:xfrm>
                <a:off x="4219"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7" name="Line 68"/>
              <p:cNvSpPr>
                <a:spLocks noChangeShapeType="1"/>
              </p:cNvSpPr>
              <p:nvPr/>
            </p:nvSpPr>
            <p:spPr bwMode="auto">
              <a:xfrm>
                <a:off x="4243"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8" name="Line 69"/>
              <p:cNvSpPr>
                <a:spLocks noChangeShapeType="1"/>
              </p:cNvSpPr>
              <p:nvPr/>
            </p:nvSpPr>
            <p:spPr bwMode="auto">
              <a:xfrm>
                <a:off x="4267"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29" name="Line 70"/>
              <p:cNvSpPr>
                <a:spLocks noChangeShapeType="1"/>
              </p:cNvSpPr>
              <p:nvPr/>
            </p:nvSpPr>
            <p:spPr bwMode="auto">
              <a:xfrm>
                <a:off x="4291" y="2000"/>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0" name="Line 71"/>
              <p:cNvSpPr>
                <a:spLocks noChangeShapeType="1"/>
              </p:cNvSpPr>
              <p:nvPr/>
            </p:nvSpPr>
            <p:spPr bwMode="auto">
              <a:xfrm>
                <a:off x="4314"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1" name="Line 72"/>
              <p:cNvSpPr>
                <a:spLocks noChangeShapeType="1"/>
              </p:cNvSpPr>
              <p:nvPr/>
            </p:nvSpPr>
            <p:spPr bwMode="auto">
              <a:xfrm>
                <a:off x="4338"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2" name="Line 73"/>
              <p:cNvSpPr>
                <a:spLocks noChangeShapeType="1"/>
              </p:cNvSpPr>
              <p:nvPr/>
            </p:nvSpPr>
            <p:spPr bwMode="auto">
              <a:xfrm>
                <a:off x="4362"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3" name="Line 74"/>
              <p:cNvSpPr>
                <a:spLocks noChangeShapeType="1"/>
              </p:cNvSpPr>
              <p:nvPr/>
            </p:nvSpPr>
            <p:spPr bwMode="auto">
              <a:xfrm>
                <a:off x="4386"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4" name="Line 75"/>
              <p:cNvSpPr>
                <a:spLocks noChangeShapeType="1"/>
              </p:cNvSpPr>
              <p:nvPr/>
            </p:nvSpPr>
            <p:spPr bwMode="auto">
              <a:xfrm>
                <a:off x="4410"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5" name="Line 76"/>
              <p:cNvSpPr>
                <a:spLocks noChangeShapeType="1"/>
              </p:cNvSpPr>
              <p:nvPr/>
            </p:nvSpPr>
            <p:spPr bwMode="auto">
              <a:xfrm>
                <a:off x="4434"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6" name="Line 77"/>
              <p:cNvSpPr>
                <a:spLocks noChangeShapeType="1"/>
              </p:cNvSpPr>
              <p:nvPr/>
            </p:nvSpPr>
            <p:spPr bwMode="auto">
              <a:xfrm>
                <a:off x="4458"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7" name="Line 78"/>
              <p:cNvSpPr>
                <a:spLocks noChangeShapeType="1"/>
              </p:cNvSpPr>
              <p:nvPr/>
            </p:nvSpPr>
            <p:spPr bwMode="auto">
              <a:xfrm>
                <a:off x="4482" y="2000"/>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8" name="Line 79"/>
              <p:cNvSpPr>
                <a:spLocks noChangeShapeType="1"/>
              </p:cNvSpPr>
              <p:nvPr/>
            </p:nvSpPr>
            <p:spPr bwMode="auto">
              <a:xfrm>
                <a:off x="4505"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39" name="Line 80"/>
              <p:cNvSpPr>
                <a:spLocks noChangeShapeType="1"/>
              </p:cNvSpPr>
              <p:nvPr/>
            </p:nvSpPr>
            <p:spPr bwMode="auto">
              <a:xfrm>
                <a:off x="4529"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0" name="Line 81"/>
              <p:cNvSpPr>
                <a:spLocks noChangeShapeType="1"/>
              </p:cNvSpPr>
              <p:nvPr/>
            </p:nvSpPr>
            <p:spPr bwMode="auto">
              <a:xfrm>
                <a:off x="4553"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1" name="Line 82"/>
              <p:cNvSpPr>
                <a:spLocks noChangeShapeType="1"/>
              </p:cNvSpPr>
              <p:nvPr/>
            </p:nvSpPr>
            <p:spPr bwMode="auto">
              <a:xfrm>
                <a:off x="4577"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2" name="Line 83"/>
              <p:cNvSpPr>
                <a:spLocks noChangeShapeType="1"/>
              </p:cNvSpPr>
              <p:nvPr/>
            </p:nvSpPr>
            <p:spPr bwMode="auto">
              <a:xfrm>
                <a:off x="4601"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3" name="Line 84"/>
              <p:cNvSpPr>
                <a:spLocks noChangeShapeType="1"/>
              </p:cNvSpPr>
              <p:nvPr/>
            </p:nvSpPr>
            <p:spPr bwMode="auto">
              <a:xfrm>
                <a:off x="4625"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4" name="Line 85"/>
              <p:cNvSpPr>
                <a:spLocks noChangeShapeType="1"/>
              </p:cNvSpPr>
              <p:nvPr/>
            </p:nvSpPr>
            <p:spPr bwMode="auto">
              <a:xfrm>
                <a:off x="4649"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5" name="Line 86"/>
              <p:cNvSpPr>
                <a:spLocks noChangeShapeType="1"/>
              </p:cNvSpPr>
              <p:nvPr/>
            </p:nvSpPr>
            <p:spPr bwMode="auto">
              <a:xfrm>
                <a:off x="4673" y="2000"/>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6" name="Line 87"/>
              <p:cNvSpPr>
                <a:spLocks noChangeShapeType="1"/>
              </p:cNvSpPr>
              <p:nvPr/>
            </p:nvSpPr>
            <p:spPr bwMode="auto">
              <a:xfrm>
                <a:off x="4696"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7" name="Line 88"/>
              <p:cNvSpPr>
                <a:spLocks noChangeShapeType="1"/>
              </p:cNvSpPr>
              <p:nvPr/>
            </p:nvSpPr>
            <p:spPr bwMode="auto">
              <a:xfrm>
                <a:off x="4720"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8" name="Line 89"/>
              <p:cNvSpPr>
                <a:spLocks noChangeShapeType="1"/>
              </p:cNvSpPr>
              <p:nvPr/>
            </p:nvSpPr>
            <p:spPr bwMode="auto">
              <a:xfrm>
                <a:off x="4744"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49" name="Line 90"/>
              <p:cNvSpPr>
                <a:spLocks noChangeShapeType="1"/>
              </p:cNvSpPr>
              <p:nvPr/>
            </p:nvSpPr>
            <p:spPr bwMode="auto">
              <a:xfrm>
                <a:off x="4768"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0" name="Line 91"/>
              <p:cNvSpPr>
                <a:spLocks noChangeShapeType="1"/>
              </p:cNvSpPr>
              <p:nvPr/>
            </p:nvSpPr>
            <p:spPr bwMode="auto">
              <a:xfrm>
                <a:off x="4792"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1" name="Line 92"/>
              <p:cNvSpPr>
                <a:spLocks noChangeShapeType="1"/>
              </p:cNvSpPr>
              <p:nvPr/>
            </p:nvSpPr>
            <p:spPr bwMode="auto">
              <a:xfrm>
                <a:off x="4816"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2" name="Line 93"/>
              <p:cNvSpPr>
                <a:spLocks noChangeShapeType="1"/>
              </p:cNvSpPr>
              <p:nvPr/>
            </p:nvSpPr>
            <p:spPr bwMode="auto">
              <a:xfrm>
                <a:off x="4840"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3" name="Line 94"/>
              <p:cNvSpPr>
                <a:spLocks noChangeShapeType="1"/>
              </p:cNvSpPr>
              <p:nvPr/>
            </p:nvSpPr>
            <p:spPr bwMode="auto">
              <a:xfrm>
                <a:off x="4864" y="2000"/>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4" name="Line 95"/>
              <p:cNvSpPr>
                <a:spLocks noChangeShapeType="1"/>
              </p:cNvSpPr>
              <p:nvPr/>
            </p:nvSpPr>
            <p:spPr bwMode="auto">
              <a:xfrm>
                <a:off x="4887"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5" name="Line 96"/>
              <p:cNvSpPr>
                <a:spLocks noChangeShapeType="1"/>
              </p:cNvSpPr>
              <p:nvPr/>
            </p:nvSpPr>
            <p:spPr bwMode="auto">
              <a:xfrm>
                <a:off x="4911"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6" name="Line 97"/>
              <p:cNvSpPr>
                <a:spLocks noChangeShapeType="1"/>
              </p:cNvSpPr>
              <p:nvPr/>
            </p:nvSpPr>
            <p:spPr bwMode="auto">
              <a:xfrm>
                <a:off x="4935"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7" name="Line 98"/>
              <p:cNvSpPr>
                <a:spLocks noChangeShapeType="1"/>
              </p:cNvSpPr>
              <p:nvPr/>
            </p:nvSpPr>
            <p:spPr bwMode="auto">
              <a:xfrm>
                <a:off x="4959"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8" name="Line 99"/>
              <p:cNvSpPr>
                <a:spLocks noChangeShapeType="1"/>
              </p:cNvSpPr>
              <p:nvPr/>
            </p:nvSpPr>
            <p:spPr bwMode="auto">
              <a:xfrm>
                <a:off x="4983"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59" name="Line 100"/>
              <p:cNvSpPr>
                <a:spLocks noChangeShapeType="1"/>
              </p:cNvSpPr>
              <p:nvPr/>
            </p:nvSpPr>
            <p:spPr bwMode="auto">
              <a:xfrm>
                <a:off x="5007"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0" name="Line 101"/>
              <p:cNvSpPr>
                <a:spLocks noChangeShapeType="1"/>
              </p:cNvSpPr>
              <p:nvPr/>
            </p:nvSpPr>
            <p:spPr bwMode="auto">
              <a:xfrm>
                <a:off x="5031"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1" name="Line 102"/>
              <p:cNvSpPr>
                <a:spLocks noChangeShapeType="1"/>
              </p:cNvSpPr>
              <p:nvPr/>
            </p:nvSpPr>
            <p:spPr bwMode="auto">
              <a:xfrm>
                <a:off x="5055" y="2000"/>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2" name="Line 103"/>
              <p:cNvSpPr>
                <a:spLocks noChangeShapeType="1"/>
              </p:cNvSpPr>
              <p:nvPr/>
            </p:nvSpPr>
            <p:spPr bwMode="auto">
              <a:xfrm>
                <a:off x="5078"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3" name="Line 104"/>
              <p:cNvSpPr>
                <a:spLocks noChangeShapeType="1"/>
              </p:cNvSpPr>
              <p:nvPr/>
            </p:nvSpPr>
            <p:spPr bwMode="auto">
              <a:xfrm>
                <a:off x="5102"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4" name="Line 105"/>
              <p:cNvSpPr>
                <a:spLocks noChangeShapeType="1"/>
              </p:cNvSpPr>
              <p:nvPr/>
            </p:nvSpPr>
            <p:spPr bwMode="auto">
              <a:xfrm>
                <a:off x="5126"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5" name="Line 106"/>
              <p:cNvSpPr>
                <a:spLocks noChangeShapeType="1"/>
              </p:cNvSpPr>
              <p:nvPr/>
            </p:nvSpPr>
            <p:spPr bwMode="auto">
              <a:xfrm>
                <a:off x="5150"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6" name="Line 107"/>
              <p:cNvSpPr>
                <a:spLocks noChangeShapeType="1"/>
              </p:cNvSpPr>
              <p:nvPr/>
            </p:nvSpPr>
            <p:spPr bwMode="auto">
              <a:xfrm>
                <a:off x="5174"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7" name="Line 108"/>
              <p:cNvSpPr>
                <a:spLocks noChangeShapeType="1"/>
              </p:cNvSpPr>
              <p:nvPr/>
            </p:nvSpPr>
            <p:spPr bwMode="auto">
              <a:xfrm>
                <a:off x="5198"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8" name="Line 109"/>
              <p:cNvSpPr>
                <a:spLocks noChangeShapeType="1"/>
              </p:cNvSpPr>
              <p:nvPr/>
            </p:nvSpPr>
            <p:spPr bwMode="auto">
              <a:xfrm>
                <a:off x="5222" y="2000"/>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69" name="Line 110"/>
              <p:cNvSpPr>
                <a:spLocks noChangeShapeType="1"/>
              </p:cNvSpPr>
              <p:nvPr/>
            </p:nvSpPr>
            <p:spPr bwMode="auto">
              <a:xfrm>
                <a:off x="5246" y="2000"/>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0" name="Line 111"/>
              <p:cNvSpPr>
                <a:spLocks noChangeShapeType="1"/>
              </p:cNvSpPr>
              <p:nvPr/>
            </p:nvSpPr>
            <p:spPr bwMode="auto">
              <a:xfrm>
                <a:off x="5269" y="2000"/>
                <a:ext cx="1"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1" name="Line 112"/>
              <p:cNvSpPr>
                <a:spLocks noChangeShapeType="1"/>
              </p:cNvSpPr>
              <p:nvPr/>
            </p:nvSpPr>
            <p:spPr bwMode="auto">
              <a:xfrm>
                <a:off x="3073" y="2706"/>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2" name="Line 113"/>
              <p:cNvSpPr>
                <a:spLocks noChangeShapeType="1"/>
              </p:cNvSpPr>
              <p:nvPr/>
            </p:nvSpPr>
            <p:spPr bwMode="auto">
              <a:xfrm flipV="1">
                <a:off x="3096" y="2704"/>
                <a:ext cx="25" cy="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3" name="Line 114"/>
              <p:cNvSpPr>
                <a:spLocks noChangeShapeType="1"/>
              </p:cNvSpPr>
              <p:nvPr/>
            </p:nvSpPr>
            <p:spPr bwMode="auto">
              <a:xfrm flipV="1">
                <a:off x="3121" y="2702"/>
                <a:ext cx="23" cy="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4" name="Line 115"/>
              <p:cNvSpPr>
                <a:spLocks noChangeShapeType="1"/>
              </p:cNvSpPr>
              <p:nvPr/>
            </p:nvSpPr>
            <p:spPr bwMode="auto">
              <a:xfrm flipV="1">
                <a:off x="3144" y="2698"/>
                <a:ext cx="24" cy="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5" name="Line 116"/>
              <p:cNvSpPr>
                <a:spLocks noChangeShapeType="1"/>
              </p:cNvSpPr>
              <p:nvPr/>
            </p:nvSpPr>
            <p:spPr bwMode="auto">
              <a:xfrm flipV="1">
                <a:off x="3168" y="2694"/>
                <a:ext cx="24" cy="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6" name="Line 117"/>
              <p:cNvSpPr>
                <a:spLocks noChangeShapeType="1"/>
              </p:cNvSpPr>
              <p:nvPr/>
            </p:nvSpPr>
            <p:spPr bwMode="auto">
              <a:xfrm flipV="1">
                <a:off x="3192" y="2688"/>
                <a:ext cx="24" cy="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7" name="Line 118"/>
              <p:cNvSpPr>
                <a:spLocks noChangeShapeType="1"/>
              </p:cNvSpPr>
              <p:nvPr/>
            </p:nvSpPr>
            <p:spPr bwMode="auto">
              <a:xfrm flipV="1">
                <a:off x="3216" y="2682"/>
                <a:ext cx="24" cy="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8" name="Line 119"/>
              <p:cNvSpPr>
                <a:spLocks noChangeShapeType="1"/>
              </p:cNvSpPr>
              <p:nvPr/>
            </p:nvSpPr>
            <p:spPr bwMode="auto">
              <a:xfrm flipV="1">
                <a:off x="3240" y="2675"/>
                <a:ext cx="24" cy="7"/>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79" name="Line 120"/>
              <p:cNvSpPr>
                <a:spLocks noChangeShapeType="1"/>
              </p:cNvSpPr>
              <p:nvPr/>
            </p:nvSpPr>
            <p:spPr bwMode="auto">
              <a:xfrm flipV="1">
                <a:off x="3264" y="2667"/>
                <a:ext cx="24" cy="8"/>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0" name="Line 121"/>
              <p:cNvSpPr>
                <a:spLocks noChangeShapeType="1"/>
              </p:cNvSpPr>
              <p:nvPr/>
            </p:nvSpPr>
            <p:spPr bwMode="auto">
              <a:xfrm flipV="1">
                <a:off x="3288" y="2658"/>
                <a:ext cx="24" cy="9"/>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1" name="Line 122"/>
              <p:cNvSpPr>
                <a:spLocks noChangeShapeType="1"/>
              </p:cNvSpPr>
              <p:nvPr/>
            </p:nvSpPr>
            <p:spPr bwMode="auto">
              <a:xfrm flipV="1">
                <a:off x="3312" y="2649"/>
                <a:ext cx="23" cy="9"/>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2" name="Line 123"/>
              <p:cNvSpPr>
                <a:spLocks noChangeShapeType="1"/>
              </p:cNvSpPr>
              <p:nvPr/>
            </p:nvSpPr>
            <p:spPr bwMode="auto">
              <a:xfrm flipV="1">
                <a:off x="3335" y="2638"/>
                <a:ext cx="24" cy="1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3" name="Line 124"/>
              <p:cNvSpPr>
                <a:spLocks noChangeShapeType="1"/>
              </p:cNvSpPr>
              <p:nvPr/>
            </p:nvSpPr>
            <p:spPr bwMode="auto">
              <a:xfrm flipV="1">
                <a:off x="3359" y="2627"/>
                <a:ext cx="24" cy="1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4" name="Line 125"/>
              <p:cNvSpPr>
                <a:spLocks noChangeShapeType="1"/>
              </p:cNvSpPr>
              <p:nvPr/>
            </p:nvSpPr>
            <p:spPr bwMode="auto">
              <a:xfrm flipV="1">
                <a:off x="3383" y="2615"/>
                <a:ext cx="24" cy="1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5" name="Line 126"/>
              <p:cNvSpPr>
                <a:spLocks noChangeShapeType="1"/>
              </p:cNvSpPr>
              <p:nvPr/>
            </p:nvSpPr>
            <p:spPr bwMode="auto">
              <a:xfrm flipV="1">
                <a:off x="3407" y="2603"/>
                <a:ext cx="24" cy="1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6" name="Line 127"/>
              <p:cNvSpPr>
                <a:spLocks noChangeShapeType="1"/>
              </p:cNvSpPr>
              <p:nvPr/>
            </p:nvSpPr>
            <p:spPr bwMode="auto">
              <a:xfrm flipV="1">
                <a:off x="3431" y="2590"/>
                <a:ext cx="24" cy="13"/>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7" name="Line 128"/>
              <p:cNvSpPr>
                <a:spLocks noChangeShapeType="1"/>
              </p:cNvSpPr>
              <p:nvPr/>
            </p:nvSpPr>
            <p:spPr bwMode="auto">
              <a:xfrm flipV="1">
                <a:off x="3455" y="2576"/>
                <a:ext cx="24" cy="1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8" name="Line 129"/>
              <p:cNvSpPr>
                <a:spLocks noChangeShapeType="1"/>
              </p:cNvSpPr>
              <p:nvPr/>
            </p:nvSpPr>
            <p:spPr bwMode="auto">
              <a:xfrm flipV="1">
                <a:off x="3479" y="2562"/>
                <a:ext cx="24" cy="1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89" name="Line 130"/>
              <p:cNvSpPr>
                <a:spLocks noChangeShapeType="1"/>
              </p:cNvSpPr>
              <p:nvPr/>
            </p:nvSpPr>
            <p:spPr bwMode="auto">
              <a:xfrm flipV="1">
                <a:off x="3503" y="2548"/>
                <a:ext cx="24" cy="1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0" name="Line 131"/>
              <p:cNvSpPr>
                <a:spLocks noChangeShapeType="1"/>
              </p:cNvSpPr>
              <p:nvPr/>
            </p:nvSpPr>
            <p:spPr bwMode="auto">
              <a:xfrm flipV="1">
                <a:off x="3527" y="2533"/>
                <a:ext cx="23" cy="15"/>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1" name="Line 132"/>
              <p:cNvSpPr>
                <a:spLocks noChangeShapeType="1"/>
              </p:cNvSpPr>
              <p:nvPr/>
            </p:nvSpPr>
            <p:spPr bwMode="auto">
              <a:xfrm flipV="1">
                <a:off x="3550" y="2518"/>
                <a:ext cx="24" cy="15"/>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2" name="Line 133"/>
              <p:cNvSpPr>
                <a:spLocks noChangeShapeType="1"/>
              </p:cNvSpPr>
              <p:nvPr/>
            </p:nvSpPr>
            <p:spPr bwMode="auto">
              <a:xfrm flipV="1">
                <a:off x="3574" y="2503"/>
                <a:ext cx="24" cy="15"/>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3" name="Line 134"/>
              <p:cNvSpPr>
                <a:spLocks noChangeShapeType="1"/>
              </p:cNvSpPr>
              <p:nvPr/>
            </p:nvSpPr>
            <p:spPr bwMode="auto">
              <a:xfrm flipV="1">
                <a:off x="3598" y="2487"/>
                <a:ext cx="24"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4" name="Line 135"/>
              <p:cNvSpPr>
                <a:spLocks noChangeShapeType="1"/>
              </p:cNvSpPr>
              <p:nvPr/>
            </p:nvSpPr>
            <p:spPr bwMode="auto">
              <a:xfrm flipV="1">
                <a:off x="3622" y="2471"/>
                <a:ext cx="24"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5" name="Line 136"/>
              <p:cNvSpPr>
                <a:spLocks noChangeShapeType="1"/>
              </p:cNvSpPr>
              <p:nvPr/>
            </p:nvSpPr>
            <p:spPr bwMode="auto">
              <a:xfrm flipV="1">
                <a:off x="3646" y="2455"/>
                <a:ext cx="24"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6" name="Line 137"/>
              <p:cNvSpPr>
                <a:spLocks noChangeShapeType="1"/>
              </p:cNvSpPr>
              <p:nvPr/>
            </p:nvSpPr>
            <p:spPr bwMode="auto">
              <a:xfrm flipV="1">
                <a:off x="3670" y="2439"/>
                <a:ext cx="24"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7" name="Line 138"/>
              <p:cNvSpPr>
                <a:spLocks noChangeShapeType="1"/>
              </p:cNvSpPr>
              <p:nvPr/>
            </p:nvSpPr>
            <p:spPr bwMode="auto">
              <a:xfrm flipV="1">
                <a:off x="3694" y="2423"/>
                <a:ext cx="24"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8" name="Line 139"/>
              <p:cNvSpPr>
                <a:spLocks noChangeShapeType="1"/>
              </p:cNvSpPr>
              <p:nvPr/>
            </p:nvSpPr>
            <p:spPr bwMode="auto">
              <a:xfrm flipV="1">
                <a:off x="3718" y="2407"/>
                <a:ext cx="23"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99" name="Line 140"/>
              <p:cNvSpPr>
                <a:spLocks noChangeShapeType="1"/>
              </p:cNvSpPr>
              <p:nvPr/>
            </p:nvSpPr>
            <p:spPr bwMode="auto">
              <a:xfrm flipV="1">
                <a:off x="3741" y="2391"/>
                <a:ext cx="24"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0" name="Line 141"/>
              <p:cNvSpPr>
                <a:spLocks noChangeShapeType="1"/>
              </p:cNvSpPr>
              <p:nvPr/>
            </p:nvSpPr>
            <p:spPr bwMode="auto">
              <a:xfrm flipV="1">
                <a:off x="3765" y="2375"/>
                <a:ext cx="24"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1" name="Line 142"/>
              <p:cNvSpPr>
                <a:spLocks noChangeShapeType="1"/>
              </p:cNvSpPr>
              <p:nvPr/>
            </p:nvSpPr>
            <p:spPr bwMode="auto">
              <a:xfrm flipV="1">
                <a:off x="3789" y="2359"/>
                <a:ext cx="24"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2" name="Line 143"/>
              <p:cNvSpPr>
                <a:spLocks noChangeShapeType="1"/>
              </p:cNvSpPr>
              <p:nvPr/>
            </p:nvSpPr>
            <p:spPr bwMode="auto">
              <a:xfrm flipV="1">
                <a:off x="3813" y="2344"/>
                <a:ext cx="24" cy="15"/>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3" name="Line 144"/>
              <p:cNvSpPr>
                <a:spLocks noChangeShapeType="1"/>
              </p:cNvSpPr>
              <p:nvPr/>
            </p:nvSpPr>
            <p:spPr bwMode="auto">
              <a:xfrm flipV="1">
                <a:off x="3837" y="2329"/>
                <a:ext cx="24" cy="15"/>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4" name="Line 145"/>
              <p:cNvSpPr>
                <a:spLocks noChangeShapeType="1"/>
              </p:cNvSpPr>
              <p:nvPr/>
            </p:nvSpPr>
            <p:spPr bwMode="auto">
              <a:xfrm flipV="1">
                <a:off x="3861" y="2313"/>
                <a:ext cx="24" cy="1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5" name="Line 146"/>
              <p:cNvSpPr>
                <a:spLocks noChangeShapeType="1"/>
              </p:cNvSpPr>
              <p:nvPr/>
            </p:nvSpPr>
            <p:spPr bwMode="auto">
              <a:xfrm flipV="1">
                <a:off x="3885" y="2299"/>
                <a:ext cx="24" cy="1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6" name="Line 147"/>
              <p:cNvSpPr>
                <a:spLocks noChangeShapeType="1"/>
              </p:cNvSpPr>
              <p:nvPr/>
            </p:nvSpPr>
            <p:spPr bwMode="auto">
              <a:xfrm flipV="1">
                <a:off x="3909" y="2284"/>
                <a:ext cx="23" cy="15"/>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7" name="Line 148"/>
              <p:cNvSpPr>
                <a:spLocks noChangeShapeType="1"/>
              </p:cNvSpPr>
              <p:nvPr/>
            </p:nvSpPr>
            <p:spPr bwMode="auto">
              <a:xfrm flipV="1">
                <a:off x="3932" y="2270"/>
                <a:ext cx="24" cy="1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8" name="Line 149"/>
              <p:cNvSpPr>
                <a:spLocks noChangeShapeType="1"/>
              </p:cNvSpPr>
              <p:nvPr/>
            </p:nvSpPr>
            <p:spPr bwMode="auto">
              <a:xfrm flipV="1">
                <a:off x="3956" y="2256"/>
                <a:ext cx="24" cy="1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09" name="Line 150"/>
              <p:cNvSpPr>
                <a:spLocks noChangeShapeType="1"/>
              </p:cNvSpPr>
              <p:nvPr/>
            </p:nvSpPr>
            <p:spPr bwMode="auto">
              <a:xfrm flipV="1">
                <a:off x="3980" y="2242"/>
                <a:ext cx="24" cy="1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0" name="Line 151"/>
              <p:cNvSpPr>
                <a:spLocks noChangeShapeType="1"/>
              </p:cNvSpPr>
              <p:nvPr/>
            </p:nvSpPr>
            <p:spPr bwMode="auto">
              <a:xfrm flipV="1">
                <a:off x="4004" y="2229"/>
                <a:ext cx="24" cy="13"/>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1" name="Line 152"/>
              <p:cNvSpPr>
                <a:spLocks noChangeShapeType="1"/>
              </p:cNvSpPr>
              <p:nvPr/>
            </p:nvSpPr>
            <p:spPr bwMode="auto">
              <a:xfrm flipV="1">
                <a:off x="4028" y="2217"/>
                <a:ext cx="24" cy="1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2" name="Line 153"/>
              <p:cNvSpPr>
                <a:spLocks noChangeShapeType="1"/>
              </p:cNvSpPr>
              <p:nvPr/>
            </p:nvSpPr>
            <p:spPr bwMode="auto">
              <a:xfrm flipV="1">
                <a:off x="4052" y="2204"/>
                <a:ext cx="24" cy="13"/>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3" name="Line 154"/>
              <p:cNvSpPr>
                <a:spLocks noChangeShapeType="1"/>
              </p:cNvSpPr>
              <p:nvPr/>
            </p:nvSpPr>
            <p:spPr bwMode="auto">
              <a:xfrm flipV="1">
                <a:off x="4076" y="2193"/>
                <a:ext cx="24" cy="1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4" name="Line 155"/>
              <p:cNvSpPr>
                <a:spLocks noChangeShapeType="1"/>
              </p:cNvSpPr>
              <p:nvPr/>
            </p:nvSpPr>
            <p:spPr bwMode="auto">
              <a:xfrm flipV="1">
                <a:off x="4100" y="2181"/>
                <a:ext cx="23" cy="1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5" name="Line 156"/>
              <p:cNvSpPr>
                <a:spLocks noChangeShapeType="1"/>
              </p:cNvSpPr>
              <p:nvPr/>
            </p:nvSpPr>
            <p:spPr bwMode="auto">
              <a:xfrm flipV="1">
                <a:off x="4123" y="2170"/>
                <a:ext cx="24" cy="1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6" name="Line 157"/>
              <p:cNvSpPr>
                <a:spLocks noChangeShapeType="1"/>
              </p:cNvSpPr>
              <p:nvPr/>
            </p:nvSpPr>
            <p:spPr bwMode="auto">
              <a:xfrm flipV="1">
                <a:off x="4147" y="2160"/>
                <a:ext cx="24" cy="1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7" name="Line 158"/>
              <p:cNvSpPr>
                <a:spLocks noChangeShapeType="1"/>
              </p:cNvSpPr>
              <p:nvPr/>
            </p:nvSpPr>
            <p:spPr bwMode="auto">
              <a:xfrm flipV="1">
                <a:off x="4171" y="2150"/>
                <a:ext cx="24" cy="1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8" name="Line 159"/>
              <p:cNvSpPr>
                <a:spLocks noChangeShapeType="1"/>
              </p:cNvSpPr>
              <p:nvPr/>
            </p:nvSpPr>
            <p:spPr bwMode="auto">
              <a:xfrm flipV="1">
                <a:off x="4195" y="2140"/>
                <a:ext cx="24" cy="1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19" name="Line 160"/>
              <p:cNvSpPr>
                <a:spLocks noChangeShapeType="1"/>
              </p:cNvSpPr>
              <p:nvPr/>
            </p:nvSpPr>
            <p:spPr bwMode="auto">
              <a:xfrm flipV="1">
                <a:off x="4219" y="2131"/>
                <a:ext cx="24" cy="9"/>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0" name="Line 161"/>
              <p:cNvSpPr>
                <a:spLocks noChangeShapeType="1"/>
              </p:cNvSpPr>
              <p:nvPr/>
            </p:nvSpPr>
            <p:spPr bwMode="auto">
              <a:xfrm flipV="1">
                <a:off x="4243" y="2122"/>
                <a:ext cx="24" cy="9"/>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1" name="Line 162"/>
              <p:cNvSpPr>
                <a:spLocks noChangeShapeType="1"/>
              </p:cNvSpPr>
              <p:nvPr/>
            </p:nvSpPr>
            <p:spPr bwMode="auto">
              <a:xfrm flipV="1">
                <a:off x="4267" y="2113"/>
                <a:ext cx="24" cy="9"/>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2" name="Line 163"/>
              <p:cNvSpPr>
                <a:spLocks noChangeShapeType="1"/>
              </p:cNvSpPr>
              <p:nvPr/>
            </p:nvSpPr>
            <p:spPr bwMode="auto">
              <a:xfrm flipV="1">
                <a:off x="4291" y="2105"/>
                <a:ext cx="23" cy="8"/>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3" name="Line 164"/>
              <p:cNvSpPr>
                <a:spLocks noChangeShapeType="1"/>
              </p:cNvSpPr>
              <p:nvPr/>
            </p:nvSpPr>
            <p:spPr bwMode="auto">
              <a:xfrm flipV="1">
                <a:off x="4314" y="2098"/>
                <a:ext cx="24" cy="7"/>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4" name="Line 165"/>
              <p:cNvSpPr>
                <a:spLocks noChangeShapeType="1"/>
              </p:cNvSpPr>
              <p:nvPr/>
            </p:nvSpPr>
            <p:spPr bwMode="auto">
              <a:xfrm flipV="1">
                <a:off x="4338" y="2091"/>
                <a:ext cx="24" cy="7"/>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5" name="Line 166"/>
              <p:cNvSpPr>
                <a:spLocks noChangeShapeType="1"/>
              </p:cNvSpPr>
              <p:nvPr/>
            </p:nvSpPr>
            <p:spPr bwMode="auto">
              <a:xfrm flipV="1">
                <a:off x="4362" y="2084"/>
                <a:ext cx="24" cy="7"/>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6" name="Line 167"/>
              <p:cNvSpPr>
                <a:spLocks noChangeShapeType="1"/>
              </p:cNvSpPr>
              <p:nvPr/>
            </p:nvSpPr>
            <p:spPr bwMode="auto">
              <a:xfrm flipV="1">
                <a:off x="4386" y="2078"/>
                <a:ext cx="24" cy="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7" name="Line 168"/>
              <p:cNvSpPr>
                <a:spLocks noChangeShapeType="1"/>
              </p:cNvSpPr>
              <p:nvPr/>
            </p:nvSpPr>
            <p:spPr bwMode="auto">
              <a:xfrm flipV="1">
                <a:off x="4410" y="2072"/>
                <a:ext cx="24" cy="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8" name="Line 169"/>
              <p:cNvSpPr>
                <a:spLocks noChangeShapeType="1"/>
              </p:cNvSpPr>
              <p:nvPr/>
            </p:nvSpPr>
            <p:spPr bwMode="auto">
              <a:xfrm flipV="1">
                <a:off x="4434" y="2066"/>
                <a:ext cx="24" cy="6"/>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29" name="Line 170"/>
              <p:cNvSpPr>
                <a:spLocks noChangeShapeType="1"/>
              </p:cNvSpPr>
              <p:nvPr/>
            </p:nvSpPr>
            <p:spPr bwMode="auto">
              <a:xfrm flipV="1">
                <a:off x="4458" y="2061"/>
                <a:ext cx="24" cy="5"/>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0" name="Line 171"/>
              <p:cNvSpPr>
                <a:spLocks noChangeShapeType="1"/>
              </p:cNvSpPr>
              <p:nvPr/>
            </p:nvSpPr>
            <p:spPr bwMode="auto">
              <a:xfrm flipV="1">
                <a:off x="4482" y="2056"/>
                <a:ext cx="23" cy="5"/>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1" name="Line 172"/>
              <p:cNvSpPr>
                <a:spLocks noChangeShapeType="1"/>
              </p:cNvSpPr>
              <p:nvPr/>
            </p:nvSpPr>
            <p:spPr bwMode="auto">
              <a:xfrm flipV="1">
                <a:off x="4505" y="2052"/>
                <a:ext cx="24" cy="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2" name="Line 173"/>
              <p:cNvSpPr>
                <a:spLocks noChangeShapeType="1"/>
              </p:cNvSpPr>
              <p:nvPr/>
            </p:nvSpPr>
            <p:spPr bwMode="auto">
              <a:xfrm flipV="1">
                <a:off x="4529" y="2047"/>
                <a:ext cx="24" cy="5"/>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3" name="Line 174"/>
              <p:cNvSpPr>
                <a:spLocks noChangeShapeType="1"/>
              </p:cNvSpPr>
              <p:nvPr/>
            </p:nvSpPr>
            <p:spPr bwMode="auto">
              <a:xfrm flipV="1">
                <a:off x="4553" y="2043"/>
                <a:ext cx="24" cy="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4" name="Line 175"/>
              <p:cNvSpPr>
                <a:spLocks noChangeShapeType="1"/>
              </p:cNvSpPr>
              <p:nvPr/>
            </p:nvSpPr>
            <p:spPr bwMode="auto">
              <a:xfrm flipV="1">
                <a:off x="4577" y="2040"/>
                <a:ext cx="24" cy="3"/>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5" name="Line 176"/>
              <p:cNvSpPr>
                <a:spLocks noChangeShapeType="1"/>
              </p:cNvSpPr>
              <p:nvPr/>
            </p:nvSpPr>
            <p:spPr bwMode="auto">
              <a:xfrm flipV="1">
                <a:off x="4601" y="2036"/>
                <a:ext cx="24" cy="4"/>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6" name="Line 177"/>
              <p:cNvSpPr>
                <a:spLocks noChangeShapeType="1"/>
              </p:cNvSpPr>
              <p:nvPr/>
            </p:nvSpPr>
            <p:spPr bwMode="auto">
              <a:xfrm flipV="1">
                <a:off x="4625" y="2033"/>
                <a:ext cx="24" cy="3"/>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7" name="Line 178"/>
              <p:cNvSpPr>
                <a:spLocks noChangeShapeType="1"/>
              </p:cNvSpPr>
              <p:nvPr/>
            </p:nvSpPr>
            <p:spPr bwMode="auto">
              <a:xfrm flipV="1">
                <a:off x="4649" y="2030"/>
                <a:ext cx="24" cy="3"/>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8" name="Line 179"/>
              <p:cNvSpPr>
                <a:spLocks noChangeShapeType="1"/>
              </p:cNvSpPr>
              <p:nvPr/>
            </p:nvSpPr>
            <p:spPr bwMode="auto">
              <a:xfrm flipV="1">
                <a:off x="4673" y="2027"/>
                <a:ext cx="23" cy="3"/>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39" name="Line 180"/>
              <p:cNvSpPr>
                <a:spLocks noChangeShapeType="1"/>
              </p:cNvSpPr>
              <p:nvPr/>
            </p:nvSpPr>
            <p:spPr bwMode="auto">
              <a:xfrm flipV="1">
                <a:off x="4696" y="2025"/>
                <a:ext cx="24" cy="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0" name="Line 181"/>
              <p:cNvSpPr>
                <a:spLocks noChangeShapeType="1"/>
              </p:cNvSpPr>
              <p:nvPr/>
            </p:nvSpPr>
            <p:spPr bwMode="auto">
              <a:xfrm flipV="1">
                <a:off x="4720" y="2022"/>
                <a:ext cx="24" cy="3"/>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1" name="Line 182"/>
              <p:cNvSpPr>
                <a:spLocks noChangeShapeType="1"/>
              </p:cNvSpPr>
              <p:nvPr/>
            </p:nvSpPr>
            <p:spPr bwMode="auto">
              <a:xfrm flipV="1">
                <a:off x="4744" y="2020"/>
                <a:ext cx="24" cy="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2" name="Line 183"/>
              <p:cNvSpPr>
                <a:spLocks noChangeShapeType="1"/>
              </p:cNvSpPr>
              <p:nvPr/>
            </p:nvSpPr>
            <p:spPr bwMode="auto">
              <a:xfrm flipV="1">
                <a:off x="4768" y="2018"/>
                <a:ext cx="24" cy="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3" name="Line 184"/>
              <p:cNvSpPr>
                <a:spLocks noChangeShapeType="1"/>
              </p:cNvSpPr>
              <p:nvPr/>
            </p:nvSpPr>
            <p:spPr bwMode="auto">
              <a:xfrm flipV="1">
                <a:off x="4792" y="2016"/>
                <a:ext cx="24" cy="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4" name="Line 185"/>
              <p:cNvSpPr>
                <a:spLocks noChangeShapeType="1"/>
              </p:cNvSpPr>
              <p:nvPr/>
            </p:nvSpPr>
            <p:spPr bwMode="auto">
              <a:xfrm flipV="1">
                <a:off x="4816" y="2015"/>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5" name="Line 186"/>
              <p:cNvSpPr>
                <a:spLocks noChangeShapeType="1"/>
              </p:cNvSpPr>
              <p:nvPr/>
            </p:nvSpPr>
            <p:spPr bwMode="auto">
              <a:xfrm flipV="1">
                <a:off x="4840" y="2013"/>
                <a:ext cx="24" cy="2"/>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6" name="Line 187"/>
              <p:cNvSpPr>
                <a:spLocks noChangeShapeType="1"/>
              </p:cNvSpPr>
              <p:nvPr/>
            </p:nvSpPr>
            <p:spPr bwMode="auto">
              <a:xfrm flipV="1">
                <a:off x="4864" y="2012"/>
                <a:ext cx="23"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7" name="Line 188"/>
              <p:cNvSpPr>
                <a:spLocks noChangeShapeType="1"/>
              </p:cNvSpPr>
              <p:nvPr/>
            </p:nvSpPr>
            <p:spPr bwMode="auto">
              <a:xfrm flipV="1">
                <a:off x="4887" y="2011"/>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8" name="Line 189"/>
              <p:cNvSpPr>
                <a:spLocks noChangeShapeType="1"/>
              </p:cNvSpPr>
              <p:nvPr/>
            </p:nvSpPr>
            <p:spPr bwMode="auto">
              <a:xfrm flipV="1">
                <a:off x="4911" y="2010"/>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49" name="Line 190"/>
              <p:cNvSpPr>
                <a:spLocks noChangeShapeType="1"/>
              </p:cNvSpPr>
              <p:nvPr/>
            </p:nvSpPr>
            <p:spPr bwMode="auto">
              <a:xfrm flipV="1">
                <a:off x="4935" y="2009"/>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0" name="Line 191"/>
              <p:cNvSpPr>
                <a:spLocks noChangeShapeType="1"/>
              </p:cNvSpPr>
              <p:nvPr/>
            </p:nvSpPr>
            <p:spPr bwMode="auto">
              <a:xfrm flipV="1">
                <a:off x="4959" y="2008"/>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1" name="Line 192"/>
              <p:cNvSpPr>
                <a:spLocks noChangeShapeType="1"/>
              </p:cNvSpPr>
              <p:nvPr/>
            </p:nvSpPr>
            <p:spPr bwMode="auto">
              <a:xfrm flipV="1">
                <a:off x="4983" y="2007"/>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2" name="Line 193"/>
              <p:cNvSpPr>
                <a:spLocks noChangeShapeType="1"/>
              </p:cNvSpPr>
              <p:nvPr/>
            </p:nvSpPr>
            <p:spPr bwMode="auto">
              <a:xfrm flipV="1">
                <a:off x="5007" y="2006"/>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3" name="Line 194"/>
              <p:cNvSpPr>
                <a:spLocks noChangeShapeType="1"/>
              </p:cNvSpPr>
              <p:nvPr/>
            </p:nvSpPr>
            <p:spPr bwMode="auto">
              <a:xfrm flipV="1">
                <a:off x="5031" y="2005"/>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4" name="Line 195"/>
              <p:cNvSpPr>
                <a:spLocks noChangeShapeType="1"/>
              </p:cNvSpPr>
              <p:nvPr/>
            </p:nvSpPr>
            <p:spPr bwMode="auto">
              <a:xfrm>
                <a:off x="5055" y="2005"/>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5" name="Line 196"/>
              <p:cNvSpPr>
                <a:spLocks noChangeShapeType="1"/>
              </p:cNvSpPr>
              <p:nvPr/>
            </p:nvSpPr>
            <p:spPr bwMode="auto">
              <a:xfrm flipV="1">
                <a:off x="5078" y="2004"/>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6" name="Line 197"/>
              <p:cNvSpPr>
                <a:spLocks noChangeShapeType="1"/>
              </p:cNvSpPr>
              <p:nvPr/>
            </p:nvSpPr>
            <p:spPr bwMode="auto">
              <a:xfrm>
                <a:off x="5102" y="2004"/>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7" name="Line 198"/>
              <p:cNvSpPr>
                <a:spLocks noChangeShapeType="1"/>
              </p:cNvSpPr>
              <p:nvPr/>
            </p:nvSpPr>
            <p:spPr bwMode="auto">
              <a:xfrm flipV="1">
                <a:off x="5126" y="2003"/>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8" name="Line 199"/>
              <p:cNvSpPr>
                <a:spLocks noChangeShapeType="1"/>
              </p:cNvSpPr>
              <p:nvPr/>
            </p:nvSpPr>
            <p:spPr bwMode="auto">
              <a:xfrm>
                <a:off x="5150" y="2003"/>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59" name="Line 200"/>
              <p:cNvSpPr>
                <a:spLocks noChangeShapeType="1"/>
              </p:cNvSpPr>
              <p:nvPr/>
            </p:nvSpPr>
            <p:spPr bwMode="auto">
              <a:xfrm flipV="1">
                <a:off x="5174" y="2002"/>
                <a:ext cx="24"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60" name="Line 201"/>
              <p:cNvSpPr>
                <a:spLocks noChangeShapeType="1"/>
              </p:cNvSpPr>
              <p:nvPr/>
            </p:nvSpPr>
            <p:spPr bwMode="auto">
              <a:xfrm>
                <a:off x="5198" y="2002"/>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61" name="Line 202"/>
              <p:cNvSpPr>
                <a:spLocks noChangeShapeType="1"/>
              </p:cNvSpPr>
              <p:nvPr/>
            </p:nvSpPr>
            <p:spPr bwMode="auto">
              <a:xfrm>
                <a:off x="5222" y="2002"/>
                <a:ext cx="24"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62" name="Line 203"/>
              <p:cNvSpPr>
                <a:spLocks noChangeShapeType="1"/>
              </p:cNvSpPr>
              <p:nvPr/>
            </p:nvSpPr>
            <p:spPr bwMode="auto">
              <a:xfrm>
                <a:off x="5246" y="2002"/>
                <a:ext cx="23"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63" name="Line 204"/>
              <p:cNvSpPr>
                <a:spLocks noChangeShapeType="1"/>
              </p:cNvSpPr>
              <p:nvPr/>
            </p:nvSpPr>
            <p:spPr bwMode="auto">
              <a:xfrm>
                <a:off x="5269" y="2002"/>
                <a:ext cx="1" cy="1"/>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grpSp>
          <p:nvGrpSpPr>
            <p:cNvPr id="8" name="Group 406"/>
            <p:cNvGrpSpPr>
              <a:grpSpLocks/>
            </p:cNvGrpSpPr>
            <p:nvPr/>
          </p:nvGrpSpPr>
          <p:grpSpPr bwMode="auto">
            <a:xfrm>
              <a:off x="2883" y="1539"/>
              <a:ext cx="2387" cy="1263"/>
              <a:chOff x="2883" y="1539"/>
              <a:chExt cx="2387" cy="1263"/>
            </a:xfrm>
          </p:grpSpPr>
          <p:sp>
            <p:nvSpPr>
              <p:cNvPr id="2664" name="Line 206"/>
              <p:cNvSpPr>
                <a:spLocks noChangeShapeType="1"/>
              </p:cNvSpPr>
              <p:nvPr/>
            </p:nvSpPr>
            <p:spPr bwMode="auto">
              <a:xfrm>
                <a:off x="2883" y="2000"/>
                <a:ext cx="2387" cy="0"/>
              </a:xfrm>
              <a:prstGeom prst="line">
                <a:avLst/>
              </a:prstGeom>
              <a:noFill/>
              <a:ln w="0">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5" name="Line 207"/>
              <p:cNvSpPr>
                <a:spLocks noChangeShapeType="1"/>
              </p:cNvSpPr>
              <p:nvPr/>
            </p:nvSpPr>
            <p:spPr bwMode="auto">
              <a:xfrm>
                <a:off x="3593" y="2000"/>
                <a:ext cx="0" cy="775"/>
              </a:xfrm>
              <a:prstGeom prst="line">
                <a:avLst/>
              </a:prstGeom>
              <a:noFill/>
              <a:ln w="0">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6" name="Line 208"/>
              <p:cNvSpPr>
                <a:spLocks noChangeShapeType="1"/>
              </p:cNvSpPr>
              <p:nvPr/>
            </p:nvSpPr>
            <p:spPr bwMode="auto">
              <a:xfrm>
                <a:off x="2883" y="2000"/>
                <a:ext cx="2387" cy="0"/>
              </a:xfrm>
              <a:prstGeom prst="line">
                <a:avLst/>
              </a:prstGeom>
              <a:noFill/>
              <a:ln w="0">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7" name="Line 209"/>
              <p:cNvSpPr>
                <a:spLocks noChangeShapeType="1"/>
              </p:cNvSpPr>
              <p:nvPr/>
            </p:nvSpPr>
            <p:spPr bwMode="auto">
              <a:xfrm>
                <a:off x="4633" y="2000"/>
                <a:ext cx="0" cy="775"/>
              </a:xfrm>
              <a:prstGeom prst="line">
                <a:avLst/>
              </a:prstGeom>
              <a:noFill/>
              <a:ln w="0">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8" name="Oval 210"/>
              <p:cNvSpPr>
                <a:spLocks noChangeArrowheads="1"/>
              </p:cNvSpPr>
              <p:nvPr/>
            </p:nvSpPr>
            <p:spPr bwMode="auto">
              <a:xfrm>
                <a:off x="3053" y="2698"/>
                <a:ext cx="35" cy="14"/>
              </a:xfrm>
              <a:prstGeom prst="ellipse">
                <a:avLst/>
              </a:prstGeom>
              <a:solidFill>
                <a:srgbClr val="00B4FF"/>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669" name="Oval 211"/>
              <p:cNvSpPr>
                <a:spLocks noChangeArrowheads="1"/>
              </p:cNvSpPr>
              <p:nvPr/>
            </p:nvSpPr>
            <p:spPr bwMode="auto">
              <a:xfrm>
                <a:off x="3573" y="1992"/>
                <a:ext cx="35" cy="14"/>
              </a:xfrm>
              <a:prstGeom prst="ellipse">
                <a:avLst/>
              </a:prstGeom>
              <a:solidFill>
                <a:srgbClr val="00B4FF"/>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670" name="Oval 212"/>
              <p:cNvSpPr>
                <a:spLocks noChangeArrowheads="1"/>
              </p:cNvSpPr>
              <p:nvPr/>
            </p:nvSpPr>
            <p:spPr bwMode="auto">
              <a:xfrm>
                <a:off x="4613" y="1992"/>
                <a:ext cx="35" cy="14"/>
              </a:xfrm>
              <a:prstGeom prst="ellipse">
                <a:avLst/>
              </a:prstGeom>
              <a:solidFill>
                <a:srgbClr val="00B4FF"/>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671" name="Rectangle 213"/>
              <p:cNvSpPr>
                <a:spLocks noChangeArrowheads="1"/>
              </p:cNvSpPr>
              <p:nvPr/>
            </p:nvSpPr>
            <p:spPr bwMode="auto">
              <a:xfrm>
                <a:off x="2883" y="1564"/>
                <a:ext cx="2387" cy="1211"/>
              </a:xfrm>
              <a:prstGeom prst="rect">
                <a:avLst/>
              </a:prstGeom>
              <a:noFill/>
              <a:ln w="15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72" name="Line 214"/>
              <p:cNvSpPr>
                <a:spLocks noChangeShapeType="1"/>
              </p:cNvSpPr>
              <p:nvPr/>
            </p:nvSpPr>
            <p:spPr bwMode="auto">
              <a:xfrm>
                <a:off x="296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73" name="Line 215"/>
              <p:cNvSpPr>
                <a:spLocks noChangeShapeType="1"/>
              </p:cNvSpPr>
              <p:nvPr/>
            </p:nvSpPr>
            <p:spPr bwMode="auto">
              <a:xfrm>
                <a:off x="307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74" name="Rectangle 216"/>
              <p:cNvSpPr>
                <a:spLocks noChangeArrowheads="1"/>
              </p:cNvSpPr>
              <p:nvPr/>
            </p:nvSpPr>
            <p:spPr bwMode="auto">
              <a:xfrm>
                <a:off x="3055" y="1539"/>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75" name="Line 217"/>
              <p:cNvSpPr>
                <a:spLocks noChangeShapeType="1"/>
              </p:cNvSpPr>
              <p:nvPr/>
            </p:nvSpPr>
            <p:spPr bwMode="auto">
              <a:xfrm>
                <a:off x="317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76" name="Line 218"/>
              <p:cNvSpPr>
                <a:spLocks noChangeShapeType="1"/>
              </p:cNvSpPr>
              <p:nvPr/>
            </p:nvSpPr>
            <p:spPr bwMode="auto">
              <a:xfrm>
                <a:off x="328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77" name="Rectangle 219"/>
              <p:cNvSpPr>
                <a:spLocks noChangeArrowheads="1"/>
              </p:cNvSpPr>
              <p:nvPr/>
            </p:nvSpPr>
            <p:spPr bwMode="auto">
              <a:xfrm>
                <a:off x="3223" y="1539"/>
                <a:ext cx="11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40000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78" name="Line 220"/>
              <p:cNvSpPr>
                <a:spLocks noChangeShapeType="1"/>
              </p:cNvSpPr>
              <p:nvPr/>
            </p:nvSpPr>
            <p:spPr bwMode="auto">
              <a:xfrm>
                <a:off x="338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79" name="Line 221"/>
              <p:cNvSpPr>
                <a:spLocks noChangeShapeType="1"/>
              </p:cNvSpPr>
              <p:nvPr/>
            </p:nvSpPr>
            <p:spPr bwMode="auto">
              <a:xfrm>
                <a:off x="348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80" name="Rectangle 222"/>
              <p:cNvSpPr>
                <a:spLocks noChangeArrowheads="1"/>
              </p:cNvSpPr>
              <p:nvPr/>
            </p:nvSpPr>
            <p:spPr bwMode="auto">
              <a:xfrm>
                <a:off x="3431" y="1539"/>
                <a:ext cx="11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80000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81" name="Line 223"/>
              <p:cNvSpPr>
                <a:spLocks noChangeShapeType="1"/>
              </p:cNvSpPr>
              <p:nvPr/>
            </p:nvSpPr>
            <p:spPr bwMode="auto">
              <a:xfrm>
                <a:off x="359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82" name="Line 224"/>
              <p:cNvSpPr>
                <a:spLocks noChangeShapeType="1"/>
              </p:cNvSpPr>
              <p:nvPr/>
            </p:nvSpPr>
            <p:spPr bwMode="auto">
              <a:xfrm>
                <a:off x="369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83" name="Rectangle 225"/>
              <p:cNvSpPr>
                <a:spLocks noChangeArrowheads="1"/>
              </p:cNvSpPr>
              <p:nvPr/>
            </p:nvSpPr>
            <p:spPr bwMode="auto">
              <a:xfrm>
                <a:off x="3629" y="1539"/>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120000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84" name="Line 226"/>
              <p:cNvSpPr>
                <a:spLocks noChangeShapeType="1"/>
              </p:cNvSpPr>
              <p:nvPr/>
            </p:nvSpPr>
            <p:spPr bwMode="auto">
              <a:xfrm>
                <a:off x="380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85" name="Line 227"/>
              <p:cNvSpPr>
                <a:spLocks noChangeShapeType="1"/>
              </p:cNvSpPr>
              <p:nvPr/>
            </p:nvSpPr>
            <p:spPr bwMode="auto">
              <a:xfrm>
                <a:off x="390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86" name="Rectangle 228"/>
              <p:cNvSpPr>
                <a:spLocks noChangeArrowheads="1"/>
              </p:cNvSpPr>
              <p:nvPr/>
            </p:nvSpPr>
            <p:spPr bwMode="auto">
              <a:xfrm>
                <a:off x="3837" y="1539"/>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160000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87" name="Line 229"/>
              <p:cNvSpPr>
                <a:spLocks noChangeShapeType="1"/>
              </p:cNvSpPr>
              <p:nvPr/>
            </p:nvSpPr>
            <p:spPr bwMode="auto">
              <a:xfrm>
                <a:off x="400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88" name="Line 230"/>
              <p:cNvSpPr>
                <a:spLocks noChangeShapeType="1"/>
              </p:cNvSpPr>
              <p:nvPr/>
            </p:nvSpPr>
            <p:spPr bwMode="auto">
              <a:xfrm>
                <a:off x="411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89" name="Rectangle 231"/>
              <p:cNvSpPr>
                <a:spLocks noChangeArrowheads="1"/>
              </p:cNvSpPr>
              <p:nvPr/>
            </p:nvSpPr>
            <p:spPr bwMode="auto">
              <a:xfrm>
                <a:off x="4045" y="1539"/>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200000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90" name="Line 232"/>
              <p:cNvSpPr>
                <a:spLocks noChangeShapeType="1"/>
              </p:cNvSpPr>
              <p:nvPr/>
            </p:nvSpPr>
            <p:spPr bwMode="auto">
              <a:xfrm>
                <a:off x="421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91" name="Line 233"/>
              <p:cNvSpPr>
                <a:spLocks noChangeShapeType="1"/>
              </p:cNvSpPr>
              <p:nvPr/>
            </p:nvSpPr>
            <p:spPr bwMode="auto">
              <a:xfrm>
                <a:off x="432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92" name="Rectangle 234"/>
              <p:cNvSpPr>
                <a:spLocks noChangeArrowheads="1"/>
              </p:cNvSpPr>
              <p:nvPr/>
            </p:nvSpPr>
            <p:spPr bwMode="auto">
              <a:xfrm>
                <a:off x="4253" y="1539"/>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240000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93" name="Line 235"/>
              <p:cNvSpPr>
                <a:spLocks noChangeShapeType="1"/>
              </p:cNvSpPr>
              <p:nvPr/>
            </p:nvSpPr>
            <p:spPr bwMode="auto">
              <a:xfrm>
                <a:off x="442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94" name="Line 236"/>
              <p:cNvSpPr>
                <a:spLocks noChangeShapeType="1"/>
              </p:cNvSpPr>
              <p:nvPr/>
            </p:nvSpPr>
            <p:spPr bwMode="auto">
              <a:xfrm>
                <a:off x="452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95" name="Rectangle 237"/>
              <p:cNvSpPr>
                <a:spLocks noChangeArrowheads="1"/>
              </p:cNvSpPr>
              <p:nvPr/>
            </p:nvSpPr>
            <p:spPr bwMode="auto">
              <a:xfrm>
                <a:off x="4461" y="1539"/>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280000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96" name="Line 238"/>
              <p:cNvSpPr>
                <a:spLocks noChangeShapeType="1"/>
              </p:cNvSpPr>
              <p:nvPr/>
            </p:nvSpPr>
            <p:spPr bwMode="auto">
              <a:xfrm>
                <a:off x="463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97" name="Line 239"/>
              <p:cNvSpPr>
                <a:spLocks noChangeShapeType="1"/>
              </p:cNvSpPr>
              <p:nvPr/>
            </p:nvSpPr>
            <p:spPr bwMode="auto">
              <a:xfrm>
                <a:off x="473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98" name="Rectangle 240"/>
              <p:cNvSpPr>
                <a:spLocks noChangeArrowheads="1"/>
              </p:cNvSpPr>
              <p:nvPr/>
            </p:nvSpPr>
            <p:spPr bwMode="auto">
              <a:xfrm>
                <a:off x="4669" y="1539"/>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320000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99" name="Line 241"/>
              <p:cNvSpPr>
                <a:spLocks noChangeShapeType="1"/>
              </p:cNvSpPr>
              <p:nvPr/>
            </p:nvSpPr>
            <p:spPr bwMode="auto">
              <a:xfrm>
                <a:off x="484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0" name="Line 242"/>
              <p:cNvSpPr>
                <a:spLocks noChangeShapeType="1"/>
              </p:cNvSpPr>
              <p:nvPr/>
            </p:nvSpPr>
            <p:spPr bwMode="auto">
              <a:xfrm>
                <a:off x="494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1" name="Rectangle 243"/>
              <p:cNvSpPr>
                <a:spLocks noChangeArrowheads="1"/>
              </p:cNvSpPr>
              <p:nvPr/>
            </p:nvSpPr>
            <p:spPr bwMode="auto">
              <a:xfrm>
                <a:off x="4877" y="1539"/>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360000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02" name="Line 244"/>
              <p:cNvSpPr>
                <a:spLocks noChangeShapeType="1"/>
              </p:cNvSpPr>
              <p:nvPr/>
            </p:nvSpPr>
            <p:spPr bwMode="auto">
              <a:xfrm>
                <a:off x="505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3" name="Line 245"/>
              <p:cNvSpPr>
                <a:spLocks noChangeShapeType="1"/>
              </p:cNvSpPr>
              <p:nvPr/>
            </p:nvSpPr>
            <p:spPr bwMode="auto">
              <a:xfrm>
                <a:off x="515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4" name="Rectangle 246"/>
              <p:cNvSpPr>
                <a:spLocks noChangeArrowheads="1"/>
              </p:cNvSpPr>
              <p:nvPr/>
            </p:nvSpPr>
            <p:spPr bwMode="auto">
              <a:xfrm>
                <a:off x="5086" y="1539"/>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400000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05" name="Line 247"/>
              <p:cNvSpPr>
                <a:spLocks noChangeShapeType="1"/>
              </p:cNvSpPr>
              <p:nvPr/>
            </p:nvSpPr>
            <p:spPr bwMode="auto">
              <a:xfrm>
                <a:off x="525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6" name="Line 248"/>
              <p:cNvSpPr>
                <a:spLocks noChangeShapeType="1"/>
              </p:cNvSpPr>
              <p:nvPr/>
            </p:nvSpPr>
            <p:spPr bwMode="auto">
              <a:xfrm>
                <a:off x="288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7" name="Line 249"/>
              <p:cNvSpPr>
                <a:spLocks noChangeShapeType="1"/>
              </p:cNvSpPr>
              <p:nvPr/>
            </p:nvSpPr>
            <p:spPr bwMode="auto">
              <a:xfrm>
                <a:off x="290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8" name="Line 250"/>
              <p:cNvSpPr>
                <a:spLocks noChangeShapeType="1"/>
              </p:cNvSpPr>
              <p:nvPr/>
            </p:nvSpPr>
            <p:spPr bwMode="auto">
              <a:xfrm>
                <a:off x="292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09" name="Line 251"/>
              <p:cNvSpPr>
                <a:spLocks noChangeShapeType="1"/>
              </p:cNvSpPr>
              <p:nvPr/>
            </p:nvSpPr>
            <p:spPr bwMode="auto">
              <a:xfrm>
                <a:off x="294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0" name="Line 252"/>
              <p:cNvSpPr>
                <a:spLocks noChangeShapeType="1"/>
              </p:cNvSpPr>
              <p:nvPr/>
            </p:nvSpPr>
            <p:spPr bwMode="auto">
              <a:xfrm>
                <a:off x="296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1" name="Line 253"/>
              <p:cNvSpPr>
                <a:spLocks noChangeShapeType="1"/>
              </p:cNvSpPr>
              <p:nvPr/>
            </p:nvSpPr>
            <p:spPr bwMode="auto">
              <a:xfrm>
                <a:off x="298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2" name="Line 254"/>
              <p:cNvSpPr>
                <a:spLocks noChangeShapeType="1"/>
              </p:cNvSpPr>
              <p:nvPr/>
            </p:nvSpPr>
            <p:spPr bwMode="auto">
              <a:xfrm>
                <a:off x="301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3" name="Line 255"/>
              <p:cNvSpPr>
                <a:spLocks noChangeShapeType="1"/>
              </p:cNvSpPr>
              <p:nvPr/>
            </p:nvSpPr>
            <p:spPr bwMode="auto">
              <a:xfrm>
                <a:off x="303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4" name="Line 256"/>
              <p:cNvSpPr>
                <a:spLocks noChangeShapeType="1"/>
              </p:cNvSpPr>
              <p:nvPr/>
            </p:nvSpPr>
            <p:spPr bwMode="auto">
              <a:xfrm>
                <a:off x="305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5" name="Line 257"/>
              <p:cNvSpPr>
                <a:spLocks noChangeShapeType="1"/>
              </p:cNvSpPr>
              <p:nvPr/>
            </p:nvSpPr>
            <p:spPr bwMode="auto">
              <a:xfrm>
                <a:off x="307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6" name="Line 258"/>
              <p:cNvSpPr>
                <a:spLocks noChangeShapeType="1"/>
              </p:cNvSpPr>
              <p:nvPr/>
            </p:nvSpPr>
            <p:spPr bwMode="auto">
              <a:xfrm>
                <a:off x="309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7" name="Line 259"/>
              <p:cNvSpPr>
                <a:spLocks noChangeShapeType="1"/>
              </p:cNvSpPr>
              <p:nvPr/>
            </p:nvSpPr>
            <p:spPr bwMode="auto">
              <a:xfrm>
                <a:off x="311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8" name="Line 260"/>
              <p:cNvSpPr>
                <a:spLocks noChangeShapeType="1"/>
              </p:cNvSpPr>
              <p:nvPr/>
            </p:nvSpPr>
            <p:spPr bwMode="auto">
              <a:xfrm>
                <a:off x="313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19" name="Line 261"/>
              <p:cNvSpPr>
                <a:spLocks noChangeShapeType="1"/>
              </p:cNvSpPr>
              <p:nvPr/>
            </p:nvSpPr>
            <p:spPr bwMode="auto">
              <a:xfrm>
                <a:off x="315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0" name="Line 262"/>
              <p:cNvSpPr>
                <a:spLocks noChangeShapeType="1"/>
              </p:cNvSpPr>
              <p:nvPr/>
            </p:nvSpPr>
            <p:spPr bwMode="auto">
              <a:xfrm>
                <a:off x="317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1" name="Line 263"/>
              <p:cNvSpPr>
                <a:spLocks noChangeShapeType="1"/>
              </p:cNvSpPr>
              <p:nvPr/>
            </p:nvSpPr>
            <p:spPr bwMode="auto">
              <a:xfrm>
                <a:off x="319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2" name="Line 264"/>
              <p:cNvSpPr>
                <a:spLocks noChangeShapeType="1"/>
              </p:cNvSpPr>
              <p:nvPr/>
            </p:nvSpPr>
            <p:spPr bwMode="auto">
              <a:xfrm>
                <a:off x="321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3" name="Line 265"/>
              <p:cNvSpPr>
                <a:spLocks noChangeShapeType="1"/>
              </p:cNvSpPr>
              <p:nvPr/>
            </p:nvSpPr>
            <p:spPr bwMode="auto">
              <a:xfrm>
                <a:off x="323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4" name="Line 266"/>
              <p:cNvSpPr>
                <a:spLocks noChangeShapeType="1"/>
              </p:cNvSpPr>
              <p:nvPr/>
            </p:nvSpPr>
            <p:spPr bwMode="auto">
              <a:xfrm>
                <a:off x="326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5" name="Line 267"/>
              <p:cNvSpPr>
                <a:spLocks noChangeShapeType="1"/>
              </p:cNvSpPr>
              <p:nvPr/>
            </p:nvSpPr>
            <p:spPr bwMode="auto">
              <a:xfrm>
                <a:off x="328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6" name="Line 268"/>
              <p:cNvSpPr>
                <a:spLocks noChangeShapeType="1"/>
              </p:cNvSpPr>
              <p:nvPr/>
            </p:nvSpPr>
            <p:spPr bwMode="auto">
              <a:xfrm>
                <a:off x="330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7" name="Line 269"/>
              <p:cNvSpPr>
                <a:spLocks noChangeShapeType="1"/>
              </p:cNvSpPr>
              <p:nvPr/>
            </p:nvSpPr>
            <p:spPr bwMode="auto">
              <a:xfrm>
                <a:off x="332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8" name="Line 270"/>
              <p:cNvSpPr>
                <a:spLocks noChangeShapeType="1"/>
              </p:cNvSpPr>
              <p:nvPr/>
            </p:nvSpPr>
            <p:spPr bwMode="auto">
              <a:xfrm>
                <a:off x="334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29" name="Line 271"/>
              <p:cNvSpPr>
                <a:spLocks noChangeShapeType="1"/>
              </p:cNvSpPr>
              <p:nvPr/>
            </p:nvSpPr>
            <p:spPr bwMode="auto">
              <a:xfrm>
                <a:off x="336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0" name="Line 272"/>
              <p:cNvSpPr>
                <a:spLocks noChangeShapeType="1"/>
              </p:cNvSpPr>
              <p:nvPr/>
            </p:nvSpPr>
            <p:spPr bwMode="auto">
              <a:xfrm>
                <a:off x="338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1" name="Line 273"/>
              <p:cNvSpPr>
                <a:spLocks noChangeShapeType="1"/>
              </p:cNvSpPr>
              <p:nvPr/>
            </p:nvSpPr>
            <p:spPr bwMode="auto">
              <a:xfrm>
                <a:off x="340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2" name="Line 274"/>
              <p:cNvSpPr>
                <a:spLocks noChangeShapeType="1"/>
              </p:cNvSpPr>
              <p:nvPr/>
            </p:nvSpPr>
            <p:spPr bwMode="auto">
              <a:xfrm>
                <a:off x="342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3" name="Line 275"/>
              <p:cNvSpPr>
                <a:spLocks noChangeShapeType="1"/>
              </p:cNvSpPr>
              <p:nvPr/>
            </p:nvSpPr>
            <p:spPr bwMode="auto">
              <a:xfrm>
                <a:off x="344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4" name="Line 276"/>
              <p:cNvSpPr>
                <a:spLocks noChangeShapeType="1"/>
              </p:cNvSpPr>
              <p:nvPr/>
            </p:nvSpPr>
            <p:spPr bwMode="auto">
              <a:xfrm>
                <a:off x="346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5" name="Line 277"/>
              <p:cNvSpPr>
                <a:spLocks noChangeShapeType="1"/>
              </p:cNvSpPr>
              <p:nvPr/>
            </p:nvSpPr>
            <p:spPr bwMode="auto">
              <a:xfrm>
                <a:off x="348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6" name="Line 278"/>
              <p:cNvSpPr>
                <a:spLocks noChangeShapeType="1"/>
              </p:cNvSpPr>
              <p:nvPr/>
            </p:nvSpPr>
            <p:spPr bwMode="auto">
              <a:xfrm>
                <a:off x="351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7" name="Line 279"/>
              <p:cNvSpPr>
                <a:spLocks noChangeShapeType="1"/>
              </p:cNvSpPr>
              <p:nvPr/>
            </p:nvSpPr>
            <p:spPr bwMode="auto">
              <a:xfrm>
                <a:off x="353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8" name="Line 280"/>
              <p:cNvSpPr>
                <a:spLocks noChangeShapeType="1"/>
              </p:cNvSpPr>
              <p:nvPr/>
            </p:nvSpPr>
            <p:spPr bwMode="auto">
              <a:xfrm>
                <a:off x="355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39" name="Line 281"/>
              <p:cNvSpPr>
                <a:spLocks noChangeShapeType="1"/>
              </p:cNvSpPr>
              <p:nvPr/>
            </p:nvSpPr>
            <p:spPr bwMode="auto">
              <a:xfrm>
                <a:off x="357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0" name="Line 282"/>
              <p:cNvSpPr>
                <a:spLocks noChangeShapeType="1"/>
              </p:cNvSpPr>
              <p:nvPr/>
            </p:nvSpPr>
            <p:spPr bwMode="auto">
              <a:xfrm>
                <a:off x="359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1" name="Line 283"/>
              <p:cNvSpPr>
                <a:spLocks noChangeShapeType="1"/>
              </p:cNvSpPr>
              <p:nvPr/>
            </p:nvSpPr>
            <p:spPr bwMode="auto">
              <a:xfrm>
                <a:off x="361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2" name="Line 284"/>
              <p:cNvSpPr>
                <a:spLocks noChangeShapeType="1"/>
              </p:cNvSpPr>
              <p:nvPr/>
            </p:nvSpPr>
            <p:spPr bwMode="auto">
              <a:xfrm>
                <a:off x="363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3" name="Line 285"/>
              <p:cNvSpPr>
                <a:spLocks noChangeShapeType="1"/>
              </p:cNvSpPr>
              <p:nvPr/>
            </p:nvSpPr>
            <p:spPr bwMode="auto">
              <a:xfrm>
                <a:off x="365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4" name="Line 286"/>
              <p:cNvSpPr>
                <a:spLocks noChangeShapeType="1"/>
              </p:cNvSpPr>
              <p:nvPr/>
            </p:nvSpPr>
            <p:spPr bwMode="auto">
              <a:xfrm>
                <a:off x="367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5" name="Line 287"/>
              <p:cNvSpPr>
                <a:spLocks noChangeShapeType="1"/>
              </p:cNvSpPr>
              <p:nvPr/>
            </p:nvSpPr>
            <p:spPr bwMode="auto">
              <a:xfrm>
                <a:off x="369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6" name="Line 288"/>
              <p:cNvSpPr>
                <a:spLocks noChangeShapeType="1"/>
              </p:cNvSpPr>
              <p:nvPr/>
            </p:nvSpPr>
            <p:spPr bwMode="auto">
              <a:xfrm>
                <a:off x="371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7" name="Line 289"/>
              <p:cNvSpPr>
                <a:spLocks noChangeShapeType="1"/>
              </p:cNvSpPr>
              <p:nvPr/>
            </p:nvSpPr>
            <p:spPr bwMode="auto">
              <a:xfrm>
                <a:off x="373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8" name="Line 290"/>
              <p:cNvSpPr>
                <a:spLocks noChangeShapeType="1"/>
              </p:cNvSpPr>
              <p:nvPr/>
            </p:nvSpPr>
            <p:spPr bwMode="auto">
              <a:xfrm>
                <a:off x="375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49" name="Line 291"/>
              <p:cNvSpPr>
                <a:spLocks noChangeShapeType="1"/>
              </p:cNvSpPr>
              <p:nvPr/>
            </p:nvSpPr>
            <p:spPr bwMode="auto">
              <a:xfrm>
                <a:off x="378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0" name="Line 292"/>
              <p:cNvSpPr>
                <a:spLocks noChangeShapeType="1"/>
              </p:cNvSpPr>
              <p:nvPr/>
            </p:nvSpPr>
            <p:spPr bwMode="auto">
              <a:xfrm>
                <a:off x="380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1" name="Line 293"/>
              <p:cNvSpPr>
                <a:spLocks noChangeShapeType="1"/>
              </p:cNvSpPr>
              <p:nvPr/>
            </p:nvSpPr>
            <p:spPr bwMode="auto">
              <a:xfrm>
                <a:off x="382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2" name="Line 294"/>
              <p:cNvSpPr>
                <a:spLocks noChangeShapeType="1"/>
              </p:cNvSpPr>
              <p:nvPr/>
            </p:nvSpPr>
            <p:spPr bwMode="auto">
              <a:xfrm>
                <a:off x="384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3" name="Line 295"/>
              <p:cNvSpPr>
                <a:spLocks noChangeShapeType="1"/>
              </p:cNvSpPr>
              <p:nvPr/>
            </p:nvSpPr>
            <p:spPr bwMode="auto">
              <a:xfrm>
                <a:off x="386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4" name="Line 296"/>
              <p:cNvSpPr>
                <a:spLocks noChangeShapeType="1"/>
              </p:cNvSpPr>
              <p:nvPr/>
            </p:nvSpPr>
            <p:spPr bwMode="auto">
              <a:xfrm>
                <a:off x="388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5" name="Line 297"/>
              <p:cNvSpPr>
                <a:spLocks noChangeShapeType="1"/>
              </p:cNvSpPr>
              <p:nvPr/>
            </p:nvSpPr>
            <p:spPr bwMode="auto">
              <a:xfrm>
                <a:off x="390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6" name="Line 298"/>
              <p:cNvSpPr>
                <a:spLocks noChangeShapeType="1"/>
              </p:cNvSpPr>
              <p:nvPr/>
            </p:nvSpPr>
            <p:spPr bwMode="auto">
              <a:xfrm>
                <a:off x="392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7" name="Line 299"/>
              <p:cNvSpPr>
                <a:spLocks noChangeShapeType="1"/>
              </p:cNvSpPr>
              <p:nvPr/>
            </p:nvSpPr>
            <p:spPr bwMode="auto">
              <a:xfrm>
                <a:off x="394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8" name="Line 300"/>
              <p:cNvSpPr>
                <a:spLocks noChangeShapeType="1"/>
              </p:cNvSpPr>
              <p:nvPr/>
            </p:nvSpPr>
            <p:spPr bwMode="auto">
              <a:xfrm>
                <a:off x="396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59" name="Line 301"/>
              <p:cNvSpPr>
                <a:spLocks noChangeShapeType="1"/>
              </p:cNvSpPr>
              <p:nvPr/>
            </p:nvSpPr>
            <p:spPr bwMode="auto">
              <a:xfrm>
                <a:off x="398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0" name="Line 302"/>
              <p:cNvSpPr>
                <a:spLocks noChangeShapeType="1"/>
              </p:cNvSpPr>
              <p:nvPr/>
            </p:nvSpPr>
            <p:spPr bwMode="auto">
              <a:xfrm>
                <a:off x="400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1" name="Line 303"/>
              <p:cNvSpPr>
                <a:spLocks noChangeShapeType="1"/>
              </p:cNvSpPr>
              <p:nvPr/>
            </p:nvSpPr>
            <p:spPr bwMode="auto">
              <a:xfrm>
                <a:off x="403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2" name="Line 304"/>
              <p:cNvSpPr>
                <a:spLocks noChangeShapeType="1"/>
              </p:cNvSpPr>
              <p:nvPr/>
            </p:nvSpPr>
            <p:spPr bwMode="auto">
              <a:xfrm>
                <a:off x="405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3" name="Line 305"/>
              <p:cNvSpPr>
                <a:spLocks noChangeShapeType="1"/>
              </p:cNvSpPr>
              <p:nvPr/>
            </p:nvSpPr>
            <p:spPr bwMode="auto">
              <a:xfrm>
                <a:off x="407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4" name="Line 306"/>
              <p:cNvSpPr>
                <a:spLocks noChangeShapeType="1"/>
              </p:cNvSpPr>
              <p:nvPr/>
            </p:nvSpPr>
            <p:spPr bwMode="auto">
              <a:xfrm>
                <a:off x="409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5" name="Line 307"/>
              <p:cNvSpPr>
                <a:spLocks noChangeShapeType="1"/>
              </p:cNvSpPr>
              <p:nvPr/>
            </p:nvSpPr>
            <p:spPr bwMode="auto">
              <a:xfrm>
                <a:off x="411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6" name="Line 308"/>
              <p:cNvSpPr>
                <a:spLocks noChangeShapeType="1"/>
              </p:cNvSpPr>
              <p:nvPr/>
            </p:nvSpPr>
            <p:spPr bwMode="auto">
              <a:xfrm>
                <a:off x="413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7" name="Line 309"/>
              <p:cNvSpPr>
                <a:spLocks noChangeShapeType="1"/>
              </p:cNvSpPr>
              <p:nvPr/>
            </p:nvSpPr>
            <p:spPr bwMode="auto">
              <a:xfrm>
                <a:off x="415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8" name="Line 310"/>
              <p:cNvSpPr>
                <a:spLocks noChangeShapeType="1"/>
              </p:cNvSpPr>
              <p:nvPr/>
            </p:nvSpPr>
            <p:spPr bwMode="auto">
              <a:xfrm>
                <a:off x="417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69" name="Line 311"/>
              <p:cNvSpPr>
                <a:spLocks noChangeShapeType="1"/>
              </p:cNvSpPr>
              <p:nvPr/>
            </p:nvSpPr>
            <p:spPr bwMode="auto">
              <a:xfrm>
                <a:off x="419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0" name="Line 312"/>
              <p:cNvSpPr>
                <a:spLocks noChangeShapeType="1"/>
              </p:cNvSpPr>
              <p:nvPr/>
            </p:nvSpPr>
            <p:spPr bwMode="auto">
              <a:xfrm>
                <a:off x="421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1" name="Line 313"/>
              <p:cNvSpPr>
                <a:spLocks noChangeShapeType="1"/>
              </p:cNvSpPr>
              <p:nvPr/>
            </p:nvSpPr>
            <p:spPr bwMode="auto">
              <a:xfrm>
                <a:off x="423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2" name="Line 314"/>
              <p:cNvSpPr>
                <a:spLocks noChangeShapeType="1"/>
              </p:cNvSpPr>
              <p:nvPr/>
            </p:nvSpPr>
            <p:spPr bwMode="auto">
              <a:xfrm>
                <a:off x="425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3" name="Line 315"/>
              <p:cNvSpPr>
                <a:spLocks noChangeShapeType="1"/>
              </p:cNvSpPr>
              <p:nvPr/>
            </p:nvSpPr>
            <p:spPr bwMode="auto">
              <a:xfrm>
                <a:off x="428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4" name="Line 316"/>
              <p:cNvSpPr>
                <a:spLocks noChangeShapeType="1"/>
              </p:cNvSpPr>
              <p:nvPr/>
            </p:nvSpPr>
            <p:spPr bwMode="auto">
              <a:xfrm>
                <a:off x="430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5" name="Line 317"/>
              <p:cNvSpPr>
                <a:spLocks noChangeShapeType="1"/>
              </p:cNvSpPr>
              <p:nvPr/>
            </p:nvSpPr>
            <p:spPr bwMode="auto">
              <a:xfrm>
                <a:off x="432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6" name="Line 318"/>
              <p:cNvSpPr>
                <a:spLocks noChangeShapeType="1"/>
              </p:cNvSpPr>
              <p:nvPr/>
            </p:nvSpPr>
            <p:spPr bwMode="auto">
              <a:xfrm>
                <a:off x="434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7" name="Line 319"/>
              <p:cNvSpPr>
                <a:spLocks noChangeShapeType="1"/>
              </p:cNvSpPr>
              <p:nvPr/>
            </p:nvSpPr>
            <p:spPr bwMode="auto">
              <a:xfrm>
                <a:off x="436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8" name="Line 320"/>
              <p:cNvSpPr>
                <a:spLocks noChangeShapeType="1"/>
              </p:cNvSpPr>
              <p:nvPr/>
            </p:nvSpPr>
            <p:spPr bwMode="auto">
              <a:xfrm>
                <a:off x="438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79" name="Line 321"/>
              <p:cNvSpPr>
                <a:spLocks noChangeShapeType="1"/>
              </p:cNvSpPr>
              <p:nvPr/>
            </p:nvSpPr>
            <p:spPr bwMode="auto">
              <a:xfrm>
                <a:off x="440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0" name="Line 322"/>
              <p:cNvSpPr>
                <a:spLocks noChangeShapeType="1"/>
              </p:cNvSpPr>
              <p:nvPr/>
            </p:nvSpPr>
            <p:spPr bwMode="auto">
              <a:xfrm>
                <a:off x="442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1" name="Line 323"/>
              <p:cNvSpPr>
                <a:spLocks noChangeShapeType="1"/>
              </p:cNvSpPr>
              <p:nvPr/>
            </p:nvSpPr>
            <p:spPr bwMode="auto">
              <a:xfrm>
                <a:off x="444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2" name="Line 324"/>
              <p:cNvSpPr>
                <a:spLocks noChangeShapeType="1"/>
              </p:cNvSpPr>
              <p:nvPr/>
            </p:nvSpPr>
            <p:spPr bwMode="auto">
              <a:xfrm>
                <a:off x="446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3" name="Line 325"/>
              <p:cNvSpPr>
                <a:spLocks noChangeShapeType="1"/>
              </p:cNvSpPr>
              <p:nvPr/>
            </p:nvSpPr>
            <p:spPr bwMode="auto">
              <a:xfrm>
                <a:off x="448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4" name="Line 326"/>
              <p:cNvSpPr>
                <a:spLocks noChangeShapeType="1"/>
              </p:cNvSpPr>
              <p:nvPr/>
            </p:nvSpPr>
            <p:spPr bwMode="auto">
              <a:xfrm>
                <a:off x="450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5" name="Line 327"/>
              <p:cNvSpPr>
                <a:spLocks noChangeShapeType="1"/>
              </p:cNvSpPr>
              <p:nvPr/>
            </p:nvSpPr>
            <p:spPr bwMode="auto">
              <a:xfrm>
                <a:off x="452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6" name="Line 328"/>
              <p:cNvSpPr>
                <a:spLocks noChangeShapeType="1"/>
              </p:cNvSpPr>
              <p:nvPr/>
            </p:nvSpPr>
            <p:spPr bwMode="auto">
              <a:xfrm>
                <a:off x="455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7" name="Line 329"/>
              <p:cNvSpPr>
                <a:spLocks noChangeShapeType="1"/>
              </p:cNvSpPr>
              <p:nvPr/>
            </p:nvSpPr>
            <p:spPr bwMode="auto">
              <a:xfrm>
                <a:off x="457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8" name="Line 330"/>
              <p:cNvSpPr>
                <a:spLocks noChangeShapeType="1"/>
              </p:cNvSpPr>
              <p:nvPr/>
            </p:nvSpPr>
            <p:spPr bwMode="auto">
              <a:xfrm>
                <a:off x="459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89" name="Line 331"/>
              <p:cNvSpPr>
                <a:spLocks noChangeShapeType="1"/>
              </p:cNvSpPr>
              <p:nvPr/>
            </p:nvSpPr>
            <p:spPr bwMode="auto">
              <a:xfrm>
                <a:off x="461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0" name="Line 332"/>
              <p:cNvSpPr>
                <a:spLocks noChangeShapeType="1"/>
              </p:cNvSpPr>
              <p:nvPr/>
            </p:nvSpPr>
            <p:spPr bwMode="auto">
              <a:xfrm>
                <a:off x="463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1" name="Line 333"/>
              <p:cNvSpPr>
                <a:spLocks noChangeShapeType="1"/>
              </p:cNvSpPr>
              <p:nvPr/>
            </p:nvSpPr>
            <p:spPr bwMode="auto">
              <a:xfrm>
                <a:off x="465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2" name="Line 334"/>
              <p:cNvSpPr>
                <a:spLocks noChangeShapeType="1"/>
              </p:cNvSpPr>
              <p:nvPr/>
            </p:nvSpPr>
            <p:spPr bwMode="auto">
              <a:xfrm>
                <a:off x="467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3" name="Line 335"/>
              <p:cNvSpPr>
                <a:spLocks noChangeShapeType="1"/>
              </p:cNvSpPr>
              <p:nvPr/>
            </p:nvSpPr>
            <p:spPr bwMode="auto">
              <a:xfrm>
                <a:off x="469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4" name="Line 336"/>
              <p:cNvSpPr>
                <a:spLocks noChangeShapeType="1"/>
              </p:cNvSpPr>
              <p:nvPr/>
            </p:nvSpPr>
            <p:spPr bwMode="auto">
              <a:xfrm>
                <a:off x="471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5" name="Line 337"/>
              <p:cNvSpPr>
                <a:spLocks noChangeShapeType="1"/>
              </p:cNvSpPr>
              <p:nvPr/>
            </p:nvSpPr>
            <p:spPr bwMode="auto">
              <a:xfrm>
                <a:off x="473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6" name="Line 338"/>
              <p:cNvSpPr>
                <a:spLocks noChangeShapeType="1"/>
              </p:cNvSpPr>
              <p:nvPr/>
            </p:nvSpPr>
            <p:spPr bwMode="auto">
              <a:xfrm>
                <a:off x="475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7" name="Line 339"/>
              <p:cNvSpPr>
                <a:spLocks noChangeShapeType="1"/>
              </p:cNvSpPr>
              <p:nvPr/>
            </p:nvSpPr>
            <p:spPr bwMode="auto">
              <a:xfrm>
                <a:off x="477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8" name="Line 340"/>
              <p:cNvSpPr>
                <a:spLocks noChangeShapeType="1"/>
              </p:cNvSpPr>
              <p:nvPr/>
            </p:nvSpPr>
            <p:spPr bwMode="auto">
              <a:xfrm>
                <a:off x="480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99" name="Line 341"/>
              <p:cNvSpPr>
                <a:spLocks noChangeShapeType="1"/>
              </p:cNvSpPr>
              <p:nvPr/>
            </p:nvSpPr>
            <p:spPr bwMode="auto">
              <a:xfrm>
                <a:off x="482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0" name="Line 342"/>
              <p:cNvSpPr>
                <a:spLocks noChangeShapeType="1"/>
              </p:cNvSpPr>
              <p:nvPr/>
            </p:nvSpPr>
            <p:spPr bwMode="auto">
              <a:xfrm>
                <a:off x="484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1" name="Line 343"/>
              <p:cNvSpPr>
                <a:spLocks noChangeShapeType="1"/>
              </p:cNvSpPr>
              <p:nvPr/>
            </p:nvSpPr>
            <p:spPr bwMode="auto">
              <a:xfrm>
                <a:off x="486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2" name="Line 344"/>
              <p:cNvSpPr>
                <a:spLocks noChangeShapeType="1"/>
              </p:cNvSpPr>
              <p:nvPr/>
            </p:nvSpPr>
            <p:spPr bwMode="auto">
              <a:xfrm>
                <a:off x="488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3" name="Line 345"/>
              <p:cNvSpPr>
                <a:spLocks noChangeShapeType="1"/>
              </p:cNvSpPr>
              <p:nvPr/>
            </p:nvSpPr>
            <p:spPr bwMode="auto">
              <a:xfrm>
                <a:off x="490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4" name="Line 346"/>
              <p:cNvSpPr>
                <a:spLocks noChangeShapeType="1"/>
              </p:cNvSpPr>
              <p:nvPr/>
            </p:nvSpPr>
            <p:spPr bwMode="auto">
              <a:xfrm>
                <a:off x="492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5" name="Line 347"/>
              <p:cNvSpPr>
                <a:spLocks noChangeShapeType="1"/>
              </p:cNvSpPr>
              <p:nvPr/>
            </p:nvSpPr>
            <p:spPr bwMode="auto">
              <a:xfrm>
                <a:off x="494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6" name="Line 348"/>
              <p:cNvSpPr>
                <a:spLocks noChangeShapeType="1"/>
              </p:cNvSpPr>
              <p:nvPr/>
            </p:nvSpPr>
            <p:spPr bwMode="auto">
              <a:xfrm>
                <a:off x="496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7" name="Line 349"/>
              <p:cNvSpPr>
                <a:spLocks noChangeShapeType="1"/>
              </p:cNvSpPr>
              <p:nvPr/>
            </p:nvSpPr>
            <p:spPr bwMode="auto">
              <a:xfrm>
                <a:off x="498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8" name="Line 350"/>
              <p:cNvSpPr>
                <a:spLocks noChangeShapeType="1"/>
              </p:cNvSpPr>
              <p:nvPr/>
            </p:nvSpPr>
            <p:spPr bwMode="auto">
              <a:xfrm>
                <a:off x="500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09" name="Line 351"/>
              <p:cNvSpPr>
                <a:spLocks noChangeShapeType="1"/>
              </p:cNvSpPr>
              <p:nvPr/>
            </p:nvSpPr>
            <p:spPr bwMode="auto">
              <a:xfrm>
                <a:off x="5029"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0" name="Line 352"/>
              <p:cNvSpPr>
                <a:spLocks noChangeShapeType="1"/>
              </p:cNvSpPr>
              <p:nvPr/>
            </p:nvSpPr>
            <p:spPr bwMode="auto">
              <a:xfrm>
                <a:off x="505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1" name="Line 353"/>
              <p:cNvSpPr>
                <a:spLocks noChangeShapeType="1"/>
              </p:cNvSpPr>
              <p:nvPr/>
            </p:nvSpPr>
            <p:spPr bwMode="auto">
              <a:xfrm>
                <a:off x="5070"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2" name="Line 354"/>
              <p:cNvSpPr>
                <a:spLocks noChangeShapeType="1"/>
              </p:cNvSpPr>
              <p:nvPr/>
            </p:nvSpPr>
            <p:spPr bwMode="auto">
              <a:xfrm>
                <a:off x="5091"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3" name="Line 355"/>
              <p:cNvSpPr>
                <a:spLocks noChangeShapeType="1"/>
              </p:cNvSpPr>
              <p:nvPr/>
            </p:nvSpPr>
            <p:spPr bwMode="auto">
              <a:xfrm>
                <a:off x="5112"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4" name="Line 356"/>
              <p:cNvSpPr>
                <a:spLocks noChangeShapeType="1"/>
              </p:cNvSpPr>
              <p:nvPr/>
            </p:nvSpPr>
            <p:spPr bwMode="auto">
              <a:xfrm>
                <a:off x="5133"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5" name="Line 357"/>
              <p:cNvSpPr>
                <a:spLocks noChangeShapeType="1"/>
              </p:cNvSpPr>
              <p:nvPr/>
            </p:nvSpPr>
            <p:spPr bwMode="auto">
              <a:xfrm>
                <a:off x="515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6" name="Line 358"/>
              <p:cNvSpPr>
                <a:spLocks noChangeShapeType="1"/>
              </p:cNvSpPr>
              <p:nvPr/>
            </p:nvSpPr>
            <p:spPr bwMode="auto">
              <a:xfrm>
                <a:off x="5174"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7" name="Line 359"/>
              <p:cNvSpPr>
                <a:spLocks noChangeShapeType="1"/>
              </p:cNvSpPr>
              <p:nvPr/>
            </p:nvSpPr>
            <p:spPr bwMode="auto">
              <a:xfrm>
                <a:off x="5195"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8" name="Line 360"/>
              <p:cNvSpPr>
                <a:spLocks noChangeShapeType="1"/>
              </p:cNvSpPr>
              <p:nvPr/>
            </p:nvSpPr>
            <p:spPr bwMode="auto">
              <a:xfrm>
                <a:off x="5216"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19" name="Line 361"/>
              <p:cNvSpPr>
                <a:spLocks noChangeShapeType="1"/>
              </p:cNvSpPr>
              <p:nvPr/>
            </p:nvSpPr>
            <p:spPr bwMode="auto">
              <a:xfrm>
                <a:off x="5237"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0" name="Line 362"/>
              <p:cNvSpPr>
                <a:spLocks noChangeShapeType="1"/>
              </p:cNvSpPr>
              <p:nvPr/>
            </p:nvSpPr>
            <p:spPr bwMode="auto">
              <a:xfrm>
                <a:off x="5258" y="15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1" name="Line 363"/>
              <p:cNvSpPr>
                <a:spLocks noChangeShapeType="1"/>
              </p:cNvSpPr>
              <p:nvPr/>
            </p:nvSpPr>
            <p:spPr bwMode="auto">
              <a:xfrm flipV="1">
                <a:off x="296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2" name="Line 364"/>
              <p:cNvSpPr>
                <a:spLocks noChangeShapeType="1"/>
              </p:cNvSpPr>
              <p:nvPr/>
            </p:nvSpPr>
            <p:spPr bwMode="auto">
              <a:xfrm flipV="1">
                <a:off x="307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3" name="Rectangle 365"/>
              <p:cNvSpPr>
                <a:spLocks noChangeArrowheads="1"/>
              </p:cNvSpPr>
              <p:nvPr/>
            </p:nvSpPr>
            <p:spPr bwMode="auto">
              <a:xfrm>
                <a:off x="3055" y="2783"/>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24" name="Line 366"/>
              <p:cNvSpPr>
                <a:spLocks noChangeShapeType="1"/>
              </p:cNvSpPr>
              <p:nvPr/>
            </p:nvSpPr>
            <p:spPr bwMode="auto">
              <a:xfrm flipV="1">
                <a:off x="317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5" name="Line 367"/>
              <p:cNvSpPr>
                <a:spLocks noChangeShapeType="1"/>
              </p:cNvSpPr>
              <p:nvPr/>
            </p:nvSpPr>
            <p:spPr bwMode="auto">
              <a:xfrm flipV="1">
                <a:off x="328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6" name="Rectangle 368"/>
              <p:cNvSpPr>
                <a:spLocks noChangeArrowheads="1"/>
              </p:cNvSpPr>
              <p:nvPr/>
            </p:nvSpPr>
            <p:spPr bwMode="auto">
              <a:xfrm>
                <a:off x="3223" y="2783"/>
                <a:ext cx="11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40000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27" name="Line 369"/>
              <p:cNvSpPr>
                <a:spLocks noChangeShapeType="1"/>
              </p:cNvSpPr>
              <p:nvPr/>
            </p:nvSpPr>
            <p:spPr bwMode="auto">
              <a:xfrm flipV="1">
                <a:off x="338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8" name="Line 370"/>
              <p:cNvSpPr>
                <a:spLocks noChangeShapeType="1"/>
              </p:cNvSpPr>
              <p:nvPr/>
            </p:nvSpPr>
            <p:spPr bwMode="auto">
              <a:xfrm flipV="1">
                <a:off x="348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9" name="Rectangle 371"/>
              <p:cNvSpPr>
                <a:spLocks noChangeArrowheads="1"/>
              </p:cNvSpPr>
              <p:nvPr/>
            </p:nvSpPr>
            <p:spPr bwMode="auto">
              <a:xfrm>
                <a:off x="3431" y="2783"/>
                <a:ext cx="11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80000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30" name="Line 372"/>
              <p:cNvSpPr>
                <a:spLocks noChangeShapeType="1"/>
              </p:cNvSpPr>
              <p:nvPr/>
            </p:nvSpPr>
            <p:spPr bwMode="auto">
              <a:xfrm flipV="1">
                <a:off x="359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31" name="Line 373"/>
              <p:cNvSpPr>
                <a:spLocks noChangeShapeType="1"/>
              </p:cNvSpPr>
              <p:nvPr/>
            </p:nvSpPr>
            <p:spPr bwMode="auto">
              <a:xfrm flipV="1">
                <a:off x="369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32" name="Rectangle 374"/>
              <p:cNvSpPr>
                <a:spLocks noChangeArrowheads="1"/>
              </p:cNvSpPr>
              <p:nvPr/>
            </p:nvSpPr>
            <p:spPr bwMode="auto">
              <a:xfrm>
                <a:off x="3629" y="2783"/>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120000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33" name="Line 375"/>
              <p:cNvSpPr>
                <a:spLocks noChangeShapeType="1"/>
              </p:cNvSpPr>
              <p:nvPr/>
            </p:nvSpPr>
            <p:spPr bwMode="auto">
              <a:xfrm flipV="1">
                <a:off x="380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34" name="Line 376"/>
              <p:cNvSpPr>
                <a:spLocks noChangeShapeType="1"/>
              </p:cNvSpPr>
              <p:nvPr/>
            </p:nvSpPr>
            <p:spPr bwMode="auto">
              <a:xfrm flipV="1">
                <a:off x="390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35" name="Rectangle 377"/>
              <p:cNvSpPr>
                <a:spLocks noChangeArrowheads="1"/>
              </p:cNvSpPr>
              <p:nvPr/>
            </p:nvSpPr>
            <p:spPr bwMode="auto">
              <a:xfrm>
                <a:off x="3837" y="2783"/>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160000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36" name="Line 378"/>
              <p:cNvSpPr>
                <a:spLocks noChangeShapeType="1"/>
              </p:cNvSpPr>
              <p:nvPr/>
            </p:nvSpPr>
            <p:spPr bwMode="auto">
              <a:xfrm flipV="1">
                <a:off x="400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37" name="Line 379"/>
              <p:cNvSpPr>
                <a:spLocks noChangeShapeType="1"/>
              </p:cNvSpPr>
              <p:nvPr/>
            </p:nvSpPr>
            <p:spPr bwMode="auto">
              <a:xfrm flipV="1">
                <a:off x="411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38" name="Rectangle 380"/>
              <p:cNvSpPr>
                <a:spLocks noChangeArrowheads="1"/>
              </p:cNvSpPr>
              <p:nvPr/>
            </p:nvSpPr>
            <p:spPr bwMode="auto">
              <a:xfrm>
                <a:off x="4045" y="2783"/>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200000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39" name="Line 381"/>
              <p:cNvSpPr>
                <a:spLocks noChangeShapeType="1"/>
              </p:cNvSpPr>
              <p:nvPr/>
            </p:nvSpPr>
            <p:spPr bwMode="auto">
              <a:xfrm flipV="1">
                <a:off x="421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40" name="Line 382"/>
              <p:cNvSpPr>
                <a:spLocks noChangeShapeType="1"/>
              </p:cNvSpPr>
              <p:nvPr/>
            </p:nvSpPr>
            <p:spPr bwMode="auto">
              <a:xfrm flipV="1">
                <a:off x="432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41" name="Rectangle 383"/>
              <p:cNvSpPr>
                <a:spLocks noChangeArrowheads="1"/>
              </p:cNvSpPr>
              <p:nvPr/>
            </p:nvSpPr>
            <p:spPr bwMode="auto">
              <a:xfrm>
                <a:off x="4253" y="2783"/>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240000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42" name="Line 384"/>
              <p:cNvSpPr>
                <a:spLocks noChangeShapeType="1"/>
              </p:cNvSpPr>
              <p:nvPr/>
            </p:nvSpPr>
            <p:spPr bwMode="auto">
              <a:xfrm flipV="1">
                <a:off x="442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43" name="Line 385"/>
              <p:cNvSpPr>
                <a:spLocks noChangeShapeType="1"/>
              </p:cNvSpPr>
              <p:nvPr/>
            </p:nvSpPr>
            <p:spPr bwMode="auto">
              <a:xfrm flipV="1">
                <a:off x="452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44" name="Rectangle 386"/>
              <p:cNvSpPr>
                <a:spLocks noChangeArrowheads="1"/>
              </p:cNvSpPr>
              <p:nvPr/>
            </p:nvSpPr>
            <p:spPr bwMode="auto">
              <a:xfrm>
                <a:off x="4461" y="2783"/>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280000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45" name="Line 387"/>
              <p:cNvSpPr>
                <a:spLocks noChangeShapeType="1"/>
              </p:cNvSpPr>
              <p:nvPr/>
            </p:nvSpPr>
            <p:spPr bwMode="auto">
              <a:xfrm flipV="1">
                <a:off x="463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46" name="Line 388"/>
              <p:cNvSpPr>
                <a:spLocks noChangeShapeType="1"/>
              </p:cNvSpPr>
              <p:nvPr/>
            </p:nvSpPr>
            <p:spPr bwMode="auto">
              <a:xfrm flipV="1">
                <a:off x="473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47" name="Rectangle 389"/>
              <p:cNvSpPr>
                <a:spLocks noChangeArrowheads="1"/>
              </p:cNvSpPr>
              <p:nvPr/>
            </p:nvSpPr>
            <p:spPr bwMode="auto">
              <a:xfrm>
                <a:off x="4669" y="2783"/>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320000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48" name="Line 390"/>
              <p:cNvSpPr>
                <a:spLocks noChangeShapeType="1"/>
              </p:cNvSpPr>
              <p:nvPr/>
            </p:nvSpPr>
            <p:spPr bwMode="auto">
              <a:xfrm flipV="1">
                <a:off x="484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49" name="Line 391"/>
              <p:cNvSpPr>
                <a:spLocks noChangeShapeType="1"/>
              </p:cNvSpPr>
              <p:nvPr/>
            </p:nvSpPr>
            <p:spPr bwMode="auto">
              <a:xfrm flipV="1">
                <a:off x="494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0" name="Rectangle 392"/>
              <p:cNvSpPr>
                <a:spLocks noChangeArrowheads="1"/>
              </p:cNvSpPr>
              <p:nvPr/>
            </p:nvSpPr>
            <p:spPr bwMode="auto">
              <a:xfrm>
                <a:off x="4877" y="2783"/>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360000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51" name="Line 393"/>
              <p:cNvSpPr>
                <a:spLocks noChangeShapeType="1"/>
              </p:cNvSpPr>
              <p:nvPr/>
            </p:nvSpPr>
            <p:spPr bwMode="auto">
              <a:xfrm flipV="1">
                <a:off x="505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2" name="Line 394"/>
              <p:cNvSpPr>
                <a:spLocks noChangeShapeType="1"/>
              </p:cNvSpPr>
              <p:nvPr/>
            </p:nvSpPr>
            <p:spPr bwMode="auto">
              <a:xfrm flipV="1">
                <a:off x="515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3" name="Rectangle 395"/>
              <p:cNvSpPr>
                <a:spLocks noChangeArrowheads="1"/>
              </p:cNvSpPr>
              <p:nvPr/>
            </p:nvSpPr>
            <p:spPr bwMode="auto">
              <a:xfrm>
                <a:off x="5086" y="2783"/>
                <a:ext cx="1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400000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54" name="Line 396"/>
              <p:cNvSpPr>
                <a:spLocks noChangeShapeType="1"/>
              </p:cNvSpPr>
              <p:nvPr/>
            </p:nvSpPr>
            <p:spPr bwMode="auto">
              <a:xfrm flipV="1">
                <a:off x="525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5" name="Line 397"/>
              <p:cNvSpPr>
                <a:spLocks noChangeShapeType="1"/>
              </p:cNvSpPr>
              <p:nvPr/>
            </p:nvSpPr>
            <p:spPr bwMode="auto">
              <a:xfrm flipV="1">
                <a:off x="288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6" name="Line 398"/>
              <p:cNvSpPr>
                <a:spLocks noChangeShapeType="1"/>
              </p:cNvSpPr>
              <p:nvPr/>
            </p:nvSpPr>
            <p:spPr bwMode="auto">
              <a:xfrm flipV="1">
                <a:off x="290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7" name="Line 399"/>
              <p:cNvSpPr>
                <a:spLocks noChangeShapeType="1"/>
              </p:cNvSpPr>
              <p:nvPr/>
            </p:nvSpPr>
            <p:spPr bwMode="auto">
              <a:xfrm flipV="1">
                <a:off x="292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8" name="Line 400"/>
              <p:cNvSpPr>
                <a:spLocks noChangeShapeType="1"/>
              </p:cNvSpPr>
              <p:nvPr/>
            </p:nvSpPr>
            <p:spPr bwMode="auto">
              <a:xfrm flipV="1">
                <a:off x="294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59" name="Line 401"/>
              <p:cNvSpPr>
                <a:spLocks noChangeShapeType="1"/>
              </p:cNvSpPr>
              <p:nvPr/>
            </p:nvSpPr>
            <p:spPr bwMode="auto">
              <a:xfrm flipV="1">
                <a:off x="296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60" name="Line 402"/>
              <p:cNvSpPr>
                <a:spLocks noChangeShapeType="1"/>
              </p:cNvSpPr>
              <p:nvPr/>
            </p:nvSpPr>
            <p:spPr bwMode="auto">
              <a:xfrm flipV="1">
                <a:off x="298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61" name="Line 403"/>
              <p:cNvSpPr>
                <a:spLocks noChangeShapeType="1"/>
              </p:cNvSpPr>
              <p:nvPr/>
            </p:nvSpPr>
            <p:spPr bwMode="auto">
              <a:xfrm flipV="1">
                <a:off x="301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62" name="Line 404"/>
              <p:cNvSpPr>
                <a:spLocks noChangeShapeType="1"/>
              </p:cNvSpPr>
              <p:nvPr/>
            </p:nvSpPr>
            <p:spPr bwMode="auto">
              <a:xfrm flipV="1">
                <a:off x="303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63" name="Line 405"/>
              <p:cNvSpPr>
                <a:spLocks noChangeShapeType="1"/>
              </p:cNvSpPr>
              <p:nvPr/>
            </p:nvSpPr>
            <p:spPr bwMode="auto">
              <a:xfrm flipV="1">
                <a:off x="305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grpSp>
          <p:nvGrpSpPr>
            <p:cNvPr id="9" name="Group 607"/>
            <p:cNvGrpSpPr>
              <a:grpSpLocks/>
            </p:cNvGrpSpPr>
            <p:nvPr/>
          </p:nvGrpSpPr>
          <p:grpSpPr bwMode="auto">
            <a:xfrm>
              <a:off x="2860" y="1555"/>
              <a:ext cx="2399" cy="1286"/>
              <a:chOff x="2860" y="1555"/>
              <a:chExt cx="2399" cy="1286"/>
            </a:xfrm>
          </p:grpSpPr>
          <p:sp>
            <p:nvSpPr>
              <p:cNvPr id="2464" name="Line 407"/>
              <p:cNvSpPr>
                <a:spLocks noChangeShapeType="1"/>
              </p:cNvSpPr>
              <p:nvPr/>
            </p:nvSpPr>
            <p:spPr bwMode="auto">
              <a:xfrm flipV="1">
                <a:off x="307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65" name="Line 408"/>
              <p:cNvSpPr>
                <a:spLocks noChangeShapeType="1"/>
              </p:cNvSpPr>
              <p:nvPr/>
            </p:nvSpPr>
            <p:spPr bwMode="auto">
              <a:xfrm flipV="1">
                <a:off x="309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66" name="Line 409"/>
              <p:cNvSpPr>
                <a:spLocks noChangeShapeType="1"/>
              </p:cNvSpPr>
              <p:nvPr/>
            </p:nvSpPr>
            <p:spPr bwMode="auto">
              <a:xfrm flipV="1">
                <a:off x="311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67" name="Line 410"/>
              <p:cNvSpPr>
                <a:spLocks noChangeShapeType="1"/>
              </p:cNvSpPr>
              <p:nvPr/>
            </p:nvSpPr>
            <p:spPr bwMode="auto">
              <a:xfrm flipV="1">
                <a:off x="313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68" name="Line 411"/>
              <p:cNvSpPr>
                <a:spLocks noChangeShapeType="1"/>
              </p:cNvSpPr>
              <p:nvPr/>
            </p:nvSpPr>
            <p:spPr bwMode="auto">
              <a:xfrm flipV="1">
                <a:off x="315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69" name="Line 412"/>
              <p:cNvSpPr>
                <a:spLocks noChangeShapeType="1"/>
              </p:cNvSpPr>
              <p:nvPr/>
            </p:nvSpPr>
            <p:spPr bwMode="auto">
              <a:xfrm flipV="1">
                <a:off x="317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0" name="Line 413"/>
              <p:cNvSpPr>
                <a:spLocks noChangeShapeType="1"/>
              </p:cNvSpPr>
              <p:nvPr/>
            </p:nvSpPr>
            <p:spPr bwMode="auto">
              <a:xfrm flipV="1">
                <a:off x="319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1" name="Line 414"/>
              <p:cNvSpPr>
                <a:spLocks noChangeShapeType="1"/>
              </p:cNvSpPr>
              <p:nvPr/>
            </p:nvSpPr>
            <p:spPr bwMode="auto">
              <a:xfrm flipV="1">
                <a:off x="321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2" name="Line 415"/>
              <p:cNvSpPr>
                <a:spLocks noChangeShapeType="1"/>
              </p:cNvSpPr>
              <p:nvPr/>
            </p:nvSpPr>
            <p:spPr bwMode="auto">
              <a:xfrm flipV="1">
                <a:off x="323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3" name="Line 416"/>
              <p:cNvSpPr>
                <a:spLocks noChangeShapeType="1"/>
              </p:cNvSpPr>
              <p:nvPr/>
            </p:nvSpPr>
            <p:spPr bwMode="auto">
              <a:xfrm flipV="1">
                <a:off x="326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4" name="Line 417"/>
              <p:cNvSpPr>
                <a:spLocks noChangeShapeType="1"/>
              </p:cNvSpPr>
              <p:nvPr/>
            </p:nvSpPr>
            <p:spPr bwMode="auto">
              <a:xfrm flipV="1">
                <a:off x="328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5" name="Line 418"/>
              <p:cNvSpPr>
                <a:spLocks noChangeShapeType="1"/>
              </p:cNvSpPr>
              <p:nvPr/>
            </p:nvSpPr>
            <p:spPr bwMode="auto">
              <a:xfrm flipV="1">
                <a:off x="330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6" name="Line 419"/>
              <p:cNvSpPr>
                <a:spLocks noChangeShapeType="1"/>
              </p:cNvSpPr>
              <p:nvPr/>
            </p:nvSpPr>
            <p:spPr bwMode="auto">
              <a:xfrm flipV="1">
                <a:off x="332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7" name="Line 420"/>
              <p:cNvSpPr>
                <a:spLocks noChangeShapeType="1"/>
              </p:cNvSpPr>
              <p:nvPr/>
            </p:nvSpPr>
            <p:spPr bwMode="auto">
              <a:xfrm flipV="1">
                <a:off x="334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8" name="Line 421"/>
              <p:cNvSpPr>
                <a:spLocks noChangeShapeType="1"/>
              </p:cNvSpPr>
              <p:nvPr/>
            </p:nvSpPr>
            <p:spPr bwMode="auto">
              <a:xfrm flipV="1">
                <a:off x="336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79" name="Line 422"/>
              <p:cNvSpPr>
                <a:spLocks noChangeShapeType="1"/>
              </p:cNvSpPr>
              <p:nvPr/>
            </p:nvSpPr>
            <p:spPr bwMode="auto">
              <a:xfrm flipV="1">
                <a:off x="338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0" name="Line 423"/>
              <p:cNvSpPr>
                <a:spLocks noChangeShapeType="1"/>
              </p:cNvSpPr>
              <p:nvPr/>
            </p:nvSpPr>
            <p:spPr bwMode="auto">
              <a:xfrm flipV="1">
                <a:off x="340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1" name="Line 424"/>
              <p:cNvSpPr>
                <a:spLocks noChangeShapeType="1"/>
              </p:cNvSpPr>
              <p:nvPr/>
            </p:nvSpPr>
            <p:spPr bwMode="auto">
              <a:xfrm flipV="1">
                <a:off x="342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2" name="Line 425"/>
              <p:cNvSpPr>
                <a:spLocks noChangeShapeType="1"/>
              </p:cNvSpPr>
              <p:nvPr/>
            </p:nvSpPr>
            <p:spPr bwMode="auto">
              <a:xfrm flipV="1">
                <a:off x="344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3" name="Line 426"/>
              <p:cNvSpPr>
                <a:spLocks noChangeShapeType="1"/>
              </p:cNvSpPr>
              <p:nvPr/>
            </p:nvSpPr>
            <p:spPr bwMode="auto">
              <a:xfrm flipV="1">
                <a:off x="346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4" name="Line 427"/>
              <p:cNvSpPr>
                <a:spLocks noChangeShapeType="1"/>
              </p:cNvSpPr>
              <p:nvPr/>
            </p:nvSpPr>
            <p:spPr bwMode="auto">
              <a:xfrm flipV="1">
                <a:off x="348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5" name="Line 428"/>
              <p:cNvSpPr>
                <a:spLocks noChangeShapeType="1"/>
              </p:cNvSpPr>
              <p:nvPr/>
            </p:nvSpPr>
            <p:spPr bwMode="auto">
              <a:xfrm flipV="1">
                <a:off x="351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6" name="Line 429"/>
              <p:cNvSpPr>
                <a:spLocks noChangeShapeType="1"/>
              </p:cNvSpPr>
              <p:nvPr/>
            </p:nvSpPr>
            <p:spPr bwMode="auto">
              <a:xfrm flipV="1">
                <a:off x="353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7" name="Line 430"/>
              <p:cNvSpPr>
                <a:spLocks noChangeShapeType="1"/>
              </p:cNvSpPr>
              <p:nvPr/>
            </p:nvSpPr>
            <p:spPr bwMode="auto">
              <a:xfrm flipV="1">
                <a:off x="355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8" name="Line 431"/>
              <p:cNvSpPr>
                <a:spLocks noChangeShapeType="1"/>
              </p:cNvSpPr>
              <p:nvPr/>
            </p:nvSpPr>
            <p:spPr bwMode="auto">
              <a:xfrm flipV="1">
                <a:off x="357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89" name="Line 432"/>
              <p:cNvSpPr>
                <a:spLocks noChangeShapeType="1"/>
              </p:cNvSpPr>
              <p:nvPr/>
            </p:nvSpPr>
            <p:spPr bwMode="auto">
              <a:xfrm flipV="1">
                <a:off x="359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0" name="Line 433"/>
              <p:cNvSpPr>
                <a:spLocks noChangeShapeType="1"/>
              </p:cNvSpPr>
              <p:nvPr/>
            </p:nvSpPr>
            <p:spPr bwMode="auto">
              <a:xfrm flipV="1">
                <a:off x="361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1" name="Line 434"/>
              <p:cNvSpPr>
                <a:spLocks noChangeShapeType="1"/>
              </p:cNvSpPr>
              <p:nvPr/>
            </p:nvSpPr>
            <p:spPr bwMode="auto">
              <a:xfrm flipV="1">
                <a:off x="363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2" name="Line 435"/>
              <p:cNvSpPr>
                <a:spLocks noChangeShapeType="1"/>
              </p:cNvSpPr>
              <p:nvPr/>
            </p:nvSpPr>
            <p:spPr bwMode="auto">
              <a:xfrm flipV="1">
                <a:off x="365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3" name="Line 436"/>
              <p:cNvSpPr>
                <a:spLocks noChangeShapeType="1"/>
              </p:cNvSpPr>
              <p:nvPr/>
            </p:nvSpPr>
            <p:spPr bwMode="auto">
              <a:xfrm flipV="1">
                <a:off x="367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4" name="Line 437"/>
              <p:cNvSpPr>
                <a:spLocks noChangeShapeType="1"/>
              </p:cNvSpPr>
              <p:nvPr/>
            </p:nvSpPr>
            <p:spPr bwMode="auto">
              <a:xfrm flipV="1">
                <a:off x="369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5" name="Line 438"/>
              <p:cNvSpPr>
                <a:spLocks noChangeShapeType="1"/>
              </p:cNvSpPr>
              <p:nvPr/>
            </p:nvSpPr>
            <p:spPr bwMode="auto">
              <a:xfrm flipV="1">
                <a:off x="371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6" name="Line 439"/>
              <p:cNvSpPr>
                <a:spLocks noChangeShapeType="1"/>
              </p:cNvSpPr>
              <p:nvPr/>
            </p:nvSpPr>
            <p:spPr bwMode="auto">
              <a:xfrm flipV="1">
                <a:off x="373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7" name="Line 440"/>
              <p:cNvSpPr>
                <a:spLocks noChangeShapeType="1"/>
              </p:cNvSpPr>
              <p:nvPr/>
            </p:nvSpPr>
            <p:spPr bwMode="auto">
              <a:xfrm flipV="1">
                <a:off x="375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8" name="Line 441"/>
              <p:cNvSpPr>
                <a:spLocks noChangeShapeType="1"/>
              </p:cNvSpPr>
              <p:nvPr/>
            </p:nvSpPr>
            <p:spPr bwMode="auto">
              <a:xfrm flipV="1">
                <a:off x="378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99" name="Line 442"/>
              <p:cNvSpPr>
                <a:spLocks noChangeShapeType="1"/>
              </p:cNvSpPr>
              <p:nvPr/>
            </p:nvSpPr>
            <p:spPr bwMode="auto">
              <a:xfrm flipV="1">
                <a:off x="380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0" name="Line 443"/>
              <p:cNvSpPr>
                <a:spLocks noChangeShapeType="1"/>
              </p:cNvSpPr>
              <p:nvPr/>
            </p:nvSpPr>
            <p:spPr bwMode="auto">
              <a:xfrm flipV="1">
                <a:off x="382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1" name="Line 444"/>
              <p:cNvSpPr>
                <a:spLocks noChangeShapeType="1"/>
              </p:cNvSpPr>
              <p:nvPr/>
            </p:nvSpPr>
            <p:spPr bwMode="auto">
              <a:xfrm flipV="1">
                <a:off x="384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2" name="Line 445"/>
              <p:cNvSpPr>
                <a:spLocks noChangeShapeType="1"/>
              </p:cNvSpPr>
              <p:nvPr/>
            </p:nvSpPr>
            <p:spPr bwMode="auto">
              <a:xfrm flipV="1">
                <a:off x="386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3" name="Line 446"/>
              <p:cNvSpPr>
                <a:spLocks noChangeShapeType="1"/>
              </p:cNvSpPr>
              <p:nvPr/>
            </p:nvSpPr>
            <p:spPr bwMode="auto">
              <a:xfrm flipV="1">
                <a:off x="388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4" name="Line 447"/>
              <p:cNvSpPr>
                <a:spLocks noChangeShapeType="1"/>
              </p:cNvSpPr>
              <p:nvPr/>
            </p:nvSpPr>
            <p:spPr bwMode="auto">
              <a:xfrm flipV="1">
                <a:off x="390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5" name="Line 448"/>
              <p:cNvSpPr>
                <a:spLocks noChangeShapeType="1"/>
              </p:cNvSpPr>
              <p:nvPr/>
            </p:nvSpPr>
            <p:spPr bwMode="auto">
              <a:xfrm flipV="1">
                <a:off x="392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6" name="Line 449"/>
              <p:cNvSpPr>
                <a:spLocks noChangeShapeType="1"/>
              </p:cNvSpPr>
              <p:nvPr/>
            </p:nvSpPr>
            <p:spPr bwMode="auto">
              <a:xfrm flipV="1">
                <a:off x="394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7" name="Line 450"/>
              <p:cNvSpPr>
                <a:spLocks noChangeShapeType="1"/>
              </p:cNvSpPr>
              <p:nvPr/>
            </p:nvSpPr>
            <p:spPr bwMode="auto">
              <a:xfrm flipV="1">
                <a:off x="396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8" name="Line 451"/>
              <p:cNvSpPr>
                <a:spLocks noChangeShapeType="1"/>
              </p:cNvSpPr>
              <p:nvPr/>
            </p:nvSpPr>
            <p:spPr bwMode="auto">
              <a:xfrm flipV="1">
                <a:off x="398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09" name="Line 452"/>
              <p:cNvSpPr>
                <a:spLocks noChangeShapeType="1"/>
              </p:cNvSpPr>
              <p:nvPr/>
            </p:nvSpPr>
            <p:spPr bwMode="auto">
              <a:xfrm flipV="1">
                <a:off x="400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0" name="Line 453"/>
              <p:cNvSpPr>
                <a:spLocks noChangeShapeType="1"/>
              </p:cNvSpPr>
              <p:nvPr/>
            </p:nvSpPr>
            <p:spPr bwMode="auto">
              <a:xfrm flipV="1">
                <a:off x="403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1" name="Line 454"/>
              <p:cNvSpPr>
                <a:spLocks noChangeShapeType="1"/>
              </p:cNvSpPr>
              <p:nvPr/>
            </p:nvSpPr>
            <p:spPr bwMode="auto">
              <a:xfrm flipV="1">
                <a:off x="405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2" name="Line 455"/>
              <p:cNvSpPr>
                <a:spLocks noChangeShapeType="1"/>
              </p:cNvSpPr>
              <p:nvPr/>
            </p:nvSpPr>
            <p:spPr bwMode="auto">
              <a:xfrm flipV="1">
                <a:off x="407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3" name="Line 456"/>
              <p:cNvSpPr>
                <a:spLocks noChangeShapeType="1"/>
              </p:cNvSpPr>
              <p:nvPr/>
            </p:nvSpPr>
            <p:spPr bwMode="auto">
              <a:xfrm flipV="1">
                <a:off x="409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4" name="Line 457"/>
              <p:cNvSpPr>
                <a:spLocks noChangeShapeType="1"/>
              </p:cNvSpPr>
              <p:nvPr/>
            </p:nvSpPr>
            <p:spPr bwMode="auto">
              <a:xfrm flipV="1">
                <a:off x="411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5" name="Line 458"/>
              <p:cNvSpPr>
                <a:spLocks noChangeShapeType="1"/>
              </p:cNvSpPr>
              <p:nvPr/>
            </p:nvSpPr>
            <p:spPr bwMode="auto">
              <a:xfrm flipV="1">
                <a:off x="413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6" name="Line 459"/>
              <p:cNvSpPr>
                <a:spLocks noChangeShapeType="1"/>
              </p:cNvSpPr>
              <p:nvPr/>
            </p:nvSpPr>
            <p:spPr bwMode="auto">
              <a:xfrm flipV="1">
                <a:off x="415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7" name="Line 460"/>
              <p:cNvSpPr>
                <a:spLocks noChangeShapeType="1"/>
              </p:cNvSpPr>
              <p:nvPr/>
            </p:nvSpPr>
            <p:spPr bwMode="auto">
              <a:xfrm flipV="1">
                <a:off x="417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8" name="Line 461"/>
              <p:cNvSpPr>
                <a:spLocks noChangeShapeType="1"/>
              </p:cNvSpPr>
              <p:nvPr/>
            </p:nvSpPr>
            <p:spPr bwMode="auto">
              <a:xfrm flipV="1">
                <a:off x="419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19" name="Line 462"/>
              <p:cNvSpPr>
                <a:spLocks noChangeShapeType="1"/>
              </p:cNvSpPr>
              <p:nvPr/>
            </p:nvSpPr>
            <p:spPr bwMode="auto">
              <a:xfrm flipV="1">
                <a:off x="421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0" name="Line 463"/>
              <p:cNvSpPr>
                <a:spLocks noChangeShapeType="1"/>
              </p:cNvSpPr>
              <p:nvPr/>
            </p:nvSpPr>
            <p:spPr bwMode="auto">
              <a:xfrm flipV="1">
                <a:off x="423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1" name="Line 464"/>
              <p:cNvSpPr>
                <a:spLocks noChangeShapeType="1"/>
              </p:cNvSpPr>
              <p:nvPr/>
            </p:nvSpPr>
            <p:spPr bwMode="auto">
              <a:xfrm flipV="1">
                <a:off x="425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2" name="Line 465"/>
              <p:cNvSpPr>
                <a:spLocks noChangeShapeType="1"/>
              </p:cNvSpPr>
              <p:nvPr/>
            </p:nvSpPr>
            <p:spPr bwMode="auto">
              <a:xfrm flipV="1">
                <a:off x="428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3" name="Line 466"/>
              <p:cNvSpPr>
                <a:spLocks noChangeShapeType="1"/>
              </p:cNvSpPr>
              <p:nvPr/>
            </p:nvSpPr>
            <p:spPr bwMode="auto">
              <a:xfrm flipV="1">
                <a:off x="430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4" name="Line 467"/>
              <p:cNvSpPr>
                <a:spLocks noChangeShapeType="1"/>
              </p:cNvSpPr>
              <p:nvPr/>
            </p:nvSpPr>
            <p:spPr bwMode="auto">
              <a:xfrm flipV="1">
                <a:off x="432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5" name="Line 468"/>
              <p:cNvSpPr>
                <a:spLocks noChangeShapeType="1"/>
              </p:cNvSpPr>
              <p:nvPr/>
            </p:nvSpPr>
            <p:spPr bwMode="auto">
              <a:xfrm flipV="1">
                <a:off x="434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6" name="Line 469"/>
              <p:cNvSpPr>
                <a:spLocks noChangeShapeType="1"/>
              </p:cNvSpPr>
              <p:nvPr/>
            </p:nvSpPr>
            <p:spPr bwMode="auto">
              <a:xfrm flipV="1">
                <a:off x="436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7" name="Line 470"/>
              <p:cNvSpPr>
                <a:spLocks noChangeShapeType="1"/>
              </p:cNvSpPr>
              <p:nvPr/>
            </p:nvSpPr>
            <p:spPr bwMode="auto">
              <a:xfrm flipV="1">
                <a:off x="438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8" name="Line 471"/>
              <p:cNvSpPr>
                <a:spLocks noChangeShapeType="1"/>
              </p:cNvSpPr>
              <p:nvPr/>
            </p:nvSpPr>
            <p:spPr bwMode="auto">
              <a:xfrm flipV="1">
                <a:off x="440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29" name="Line 472"/>
              <p:cNvSpPr>
                <a:spLocks noChangeShapeType="1"/>
              </p:cNvSpPr>
              <p:nvPr/>
            </p:nvSpPr>
            <p:spPr bwMode="auto">
              <a:xfrm flipV="1">
                <a:off x="442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0" name="Line 473"/>
              <p:cNvSpPr>
                <a:spLocks noChangeShapeType="1"/>
              </p:cNvSpPr>
              <p:nvPr/>
            </p:nvSpPr>
            <p:spPr bwMode="auto">
              <a:xfrm flipV="1">
                <a:off x="444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1" name="Line 474"/>
              <p:cNvSpPr>
                <a:spLocks noChangeShapeType="1"/>
              </p:cNvSpPr>
              <p:nvPr/>
            </p:nvSpPr>
            <p:spPr bwMode="auto">
              <a:xfrm flipV="1">
                <a:off x="446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2" name="Line 475"/>
              <p:cNvSpPr>
                <a:spLocks noChangeShapeType="1"/>
              </p:cNvSpPr>
              <p:nvPr/>
            </p:nvSpPr>
            <p:spPr bwMode="auto">
              <a:xfrm flipV="1">
                <a:off x="448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3" name="Line 476"/>
              <p:cNvSpPr>
                <a:spLocks noChangeShapeType="1"/>
              </p:cNvSpPr>
              <p:nvPr/>
            </p:nvSpPr>
            <p:spPr bwMode="auto">
              <a:xfrm flipV="1">
                <a:off x="450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4" name="Line 477"/>
              <p:cNvSpPr>
                <a:spLocks noChangeShapeType="1"/>
              </p:cNvSpPr>
              <p:nvPr/>
            </p:nvSpPr>
            <p:spPr bwMode="auto">
              <a:xfrm flipV="1">
                <a:off x="452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5" name="Line 478"/>
              <p:cNvSpPr>
                <a:spLocks noChangeShapeType="1"/>
              </p:cNvSpPr>
              <p:nvPr/>
            </p:nvSpPr>
            <p:spPr bwMode="auto">
              <a:xfrm flipV="1">
                <a:off x="455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6" name="Line 479"/>
              <p:cNvSpPr>
                <a:spLocks noChangeShapeType="1"/>
              </p:cNvSpPr>
              <p:nvPr/>
            </p:nvSpPr>
            <p:spPr bwMode="auto">
              <a:xfrm flipV="1">
                <a:off x="457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7" name="Line 480"/>
              <p:cNvSpPr>
                <a:spLocks noChangeShapeType="1"/>
              </p:cNvSpPr>
              <p:nvPr/>
            </p:nvSpPr>
            <p:spPr bwMode="auto">
              <a:xfrm flipV="1">
                <a:off x="459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8" name="Line 481"/>
              <p:cNvSpPr>
                <a:spLocks noChangeShapeType="1"/>
              </p:cNvSpPr>
              <p:nvPr/>
            </p:nvSpPr>
            <p:spPr bwMode="auto">
              <a:xfrm flipV="1">
                <a:off x="461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39" name="Line 482"/>
              <p:cNvSpPr>
                <a:spLocks noChangeShapeType="1"/>
              </p:cNvSpPr>
              <p:nvPr/>
            </p:nvSpPr>
            <p:spPr bwMode="auto">
              <a:xfrm flipV="1">
                <a:off x="463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0" name="Line 483"/>
              <p:cNvSpPr>
                <a:spLocks noChangeShapeType="1"/>
              </p:cNvSpPr>
              <p:nvPr/>
            </p:nvSpPr>
            <p:spPr bwMode="auto">
              <a:xfrm flipV="1">
                <a:off x="465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1" name="Line 484"/>
              <p:cNvSpPr>
                <a:spLocks noChangeShapeType="1"/>
              </p:cNvSpPr>
              <p:nvPr/>
            </p:nvSpPr>
            <p:spPr bwMode="auto">
              <a:xfrm flipV="1">
                <a:off x="467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2" name="Line 485"/>
              <p:cNvSpPr>
                <a:spLocks noChangeShapeType="1"/>
              </p:cNvSpPr>
              <p:nvPr/>
            </p:nvSpPr>
            <p:spPr bwMode="auto">
              <a:xfrm flipV="1">
                <a:off x="469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3" name="Line 486"/>
              <p:cNvSpPr>
                <a:spLocks noChangeShapeType="1"/>
              </p:cNvSpPr>
              <p:nvPr/>
            </p:nvSpPr>
            <p:spPr bwMode="auto">
              <a:xfrm flipV="1">
                <a:off x="471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4" name="Line 487"/>
              <p:cNvSpPr>
                <a:spLocks noChangeShapeType="1"/>
              </p:cNvSpPr>
              <p:nvPr/>
            </p:nvSpPr>
            <p:spPr bwMode="auto">
              <a:xfrm flipV="1">
                <a:off x="473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5" name="Line 488"/>
              <p:cNvSpPr>
                <a:spLocks noChangeShapeType="1"/>
              </p:cNvSpPr>
              <p:nvPr/>
            </p:nvSpPr>
            <p:spPr bwMode="auto">
              <a:xfrm flipV="1">
                <a:off x="475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6" name="Line 489"/>
              <p:cNvSpPr>
                <a:spLocks noChangeShapeType="1"/>
              </p:cNvSpPr>
              <p:nvPr/>
            </p:nvSpPr>
            <p:spPr bwMode="auto">
              <a:xfrm flipV="1">
                <a:off x="477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7" name="Line 490"/>
              <p:cNvSpPr>
                <a:spLocks noChangeShapeType="1"/>
              </p:cNvSpPr>
              <p:nvPr/>
            </p:nvSpPr>
            <p:spPr bwMode="auto">
              <a:xfrm flipV="1">
                <a:off x="480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8" name="Line 491"/>
              <p:cNvSpPr>
                <a:spLocks noChangeShapeType="1"/>
              </p:cNvSpPr>
              <p:nvPr/>
            </p:nvSpPr>
            <p:spPr bwMode="auto">
              <a:xfrm flipV="1">
                <a:off x="482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49" name="Line 492"/>
              <p:cNvSpPr>
                <a:spLocks noChangeShapeType="1"/>
              </p:cNvSpPr>
              <p:nvPr/>
            </p:nvSpPr>
            <p:spPr bwMode="auto">
              <a:xfrm flipV="1">
                <a:off x="484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0" name="Line 493"/>
              <p:cNvSpPr>
                <a:spLocks noChangeShapeType="1"/>
              </p:cNvSpPr>
              <p:nvPr/>
            </p:nvSpPr>
            <p:spPr bwMode="auto">
              <a:xfrm flipV="1">
                <a:off x="486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1" name="Line 494"/>
              <p:cNvSpPr>
                <a:spLocks noChangeShapeType="1"/>
              </p:cNvSpPr>
              <p:nvPr/>
            </p:nvSpPr>
            <p:spPr bwMode="auto">
              <a:xfrm flipV="1">
                <a:off x="488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2" name="Line 495"/>
              <p:cNvSpPr>
                <a:spLocks noChangeShapeType="1"/>
              </p:cNvSpPr>
              <p:nvPr/>
            </p:nvSpPr>
            <p:spPr bwMode="auto">
              <a:xfrm flipV="1">
                <a:off x="490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3" name="Line 496"/>
              <p:cNvSpPr>
                <a:spLocks noChangeShapeType="1"/>
              </p:cNvSpPr>
              <p:nvPr/>
            </p:nvSpPr>
            <p:spPr bwMode="auto">
              <a:xfrm flipV="1">
                <a:off x="492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4" name="Line 497"/>
              <p:cNvSpPr>
                <a:spLocks noChangeShapeType="1"/>
              </p:cNvSpPr>
              <p:nvPr/>
            </p:nvSpPr>
            <p:spPr bwMode="auto">
              <a:xfrm flipV="1">
                <a:off x="494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5" name="Line 498"/>
              <p:cNvSpPr>
                <a:spLocks noChangeShapeType="1"/>
              </p:cNvSpPr>
              <p:nvPr/>
            </p:nvSpPr>
            <p:spPr bwMode="auto">
              <a:xfrm flipV="1">
                <a:off x="496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6" name="Line 499"/>
              <p:cNvSpPr>
                <a:spLocks noChangeShapeType="1"/>
              </p:cNvSpPr>
              <p:nvPr/>
            </p:nvSpPr>
            <p:spPr bwMode="auto">
              <a:xfrm flipV="1">
                <a:off x="498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7" name="Line 500"/>
              <p:cNvSpPr>
                <a:spLocks noChangeShapeType="1"/>
              </p:cNvSpPr>
              <p:nvPr/>
            </p:nvSpPr>
            <p:spPr bwMode="auto">
              <a:xfrm flipV="1">
                <a:off x="500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8" name="Line 501"/>
              <p:cNvSpPr>
                <a:spLocks noChangeShapeType="1"/>
              </p:cNvSpPr>
              <p:nvPr/>
            </p:nvSpPr>
            <p:spPr bwMode="auto">
              <a:xfrm flipV="1">
                <a:off x="5029"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59" name="Line 502"/>
              <p:cNvSpPr>
                <a:spLocks noChangeShapeType="1"/>
              </p:cNvSpPr>
              <p:nvPr/>
            </p:nvSpPr>
            <p:spPr bwMode="auto">
              <a:xfrm flipV="1">
                <a:off x="505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0" name="Line 503"/>
              <p:cNvSpPr>
                <a:spLocks noChangeShapeType="1"/>
              </p:cNvSpPr>
              <p:nvPr/>
            </p:nvSpPr>
            <p:spPr bwMode="auto">
              <a:xfrm flipV="1">
                <a:off x="5070"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1" name="Line 504"/>
              <p:cNvSpPr>
                <a:spLocks noChangeShapeType="1"/>
              </p:cNvSpPr>
              <p:nvPr/>
            </p:nvSpPr>
            <p:spPr bwMode="auto">
              <a:xfrm flipV="1">
                <a:off x="5091"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2" name="Line 505"/>
              <p:cNvSpPr>
                <a:spLocks noChangeShapeType="1"/>
              </p:cNvSpPr>
              <p:nvPr/>
            </p:nvSpPr>
            <p:spPr bwMode="auto">
              <a:xfrm flipV="1">
                <a:off x="5112"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3" name="Line 506"/>
              <p:cNvSpPr>
                <a:spLocks noChangeShapeType="1"/>
              </p:cNvSpPr>
              <p:nvPr/>
            </p:nvSpPr>
            <p:spPr bwMode="auto">
              <a:xfrm flipV="1">
                <a:off x="5133"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4" name="Line 507"/>
              <p:cNvSpPr>
                <a:spLocks noChangeShapeType="1"/>
              </p:cNvSpPr>
              <p:nvPr/>
            </p:nvSpPr>
            <p:spPr bwMode="auto">
              <a:xfrm flipV="1">
                <a:off x="515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5" name="Line 508"/>
              <p:cNvSpPr>
                <a:spLocks noChangeShapeType="1"/>
              </p:cNvSpPr>
              <p:nvPr/>
            </p:nvSpPr>
            <p:spPr bwMode="auto">
              <a:xfrm flipV="1">
                <a:off x="5174"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6" name="Line 509"/>
              <p:cNvSpPr>
                <a:spLocks noChangeShapeType="1"/>
              </p:cNvSpPr>
              <p:nvPr/>
            </p:nvSpPr>
            <p:spPr bwMode="auto">
              <a:xfrm flipV="1">
                <a:off x="5195"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7" name="Line 510"/>
              <p:cNvSpPr>
                <a:spLocks noChangeShapeType="1"/>
              </p:cNvSpPr>
              <p:nvPr/>
            </p:nvSpPr>
            <p:spPr bwMode="auto">
              <a:xfrm flipV="1">
                <a:off x="5216"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8" name="Line 511"/>
              <p:cNvSpPr>
                <a:spLocks noChangeShapeType="1"/>
              </p:cNvSpPr>
              <p:nvPr/>
            </p:nvSpPr>
            <p:spPr bwMode="auto">
              <a:xfrm flipV="1">
                <a:off x="5237"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69" name="Line 512"/>
              <p:cNvSpPr>
                <a:spLocks noChangeShapeType="1"/>
              </p:cNvSpPr>
              <p:nvPr/>
            </p:nvSpPr>
            <p:spPr bwMode="auto">
              <a:xfrm flipV="1">
                <a:off x="5258" y="27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70" name="Rectangle 513"/>
              <p:cNvSpPr>
                <a:spLocks noChangeArrowheads="1"/>
              </p:cNvSpPr>
              <p:nvPr/>
            </p:nvSpPr>
            <p:spPr bwMode="auto">
              <a:xfrm>
                <a:off x="3737" y="2803"/>
                <a:ext cx="68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00" b="0" i="1" u="none" strike="noStrike" cap="none" normalizeH="0" baseline="0" smtClean="0">
                    <a:ln>
                      <a:noFill/>
                    </a:ln>
                    <a:solidFill>
                      <a:srgbClr val="000000"/>
                    </a:solidFill>
                    <a:effectLst/>
                    <a:latin typeface="Arial" pitchFamily="34" charset="0"/>
                    <a:cs typeface="Arial" pitchFamily="34" charset="0"/>
                  </a:rPr>
                  <a:t>Separation distance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71" name="Line 514"/>
              <p:cNvSpPr>
                <a:spLocks noChangeShapeType="1"/>
              </p:cNvSpPr>
              <p:nvPr/>
            </p:nvSpPr>
            <p:spPr bwMode="auto">
              <a:xfrm flipH="1">
                <a:off x="2883" y="276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72" name="Line 515"/>
              <p:cNvSpPr>
                <a:spLocks noChangeShapeType="1"/>
              </p:cNvSpPr>
              <p:nvPr/>
            </p:nvSpPr>
            <p:spPr bwMode="auto">
              <a:xfrm flipH="1">
                <a:off x="2883" y="27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73" name="Rectangle 516"/>
              <p:cNvSpPr>
                <a:spLocks noChangeArrowheads="1"/>
              </p:cNvSpPr>
              <p:nvPr/>
            </p:nvSpPr>
            <p:spPr bwMode="auto">
              <a:xfrm rot="5400000">
                <a:off x="2837" y="2720"/>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74" name="Line 517"/>
              <p:cNvSpPr>
                <a:spLocks noChangeShapeType="1"/>
              </p:cNvSpPr>
              <p:nvPr/>
            </p:nvSpPr>
            <p:spPr bwMode="auto">
              <a:xfrm flipH="1">
                <a:off x="2883" y="270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75" name="Line 518"/>
              <p:cNvSpPr>
                <a:spLocks noChangeShapeType="1"/>
              </p:cNvSpPr>
              <p:nvPr/>
            </p:nvSpPr>
            <p:spPr bwMode="auto">
              <a:xfrm flipH="1">
                <a:off x="2883" y="267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76" name="Rectangle 519"/>
              <p:cNvSpPr>
                <a:spLocks noChangeArrowheads="1"/>
              </p:cNvSpPr>
              <p:nvPr/>
            </p:nvSpPr>
            <p:spPr bwMode="auto">
              <a:xfrm rot="5400000">
                <a:off x="2837" y="2660"/>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77" name="Line 520"/>
              <p:cNvSpPr>
                <a:spLocks noChangeShapeType="1"/>
              </p:cNvSpPr>
              <p:nvPr/>
            </p:nvSpPr>
            <p:spPr bwMode="auto">
              <a:xfrm flipH="1">
                <a:off x="2883" y="263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78" name="Line 521"/>
              <p:cNvSpPr>
                <a:spLocks noChangeShapeType="1"/>
              </p:cNvSpPr>
              <p:nvPr/>
            </p:nvSpPr>
            <p:spPr bwMode="auto">
              <a:xfrm flipH="1">
                <a:off x="2883" y="260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79" name="Rectangle 522"/>
              <p:cNvSpPr>
                <a:spLocks noChangeArrowheads="1"/>
              </p:cNvSpPr>
              <p:nvPr/>
            </p:nvSpPr>
            <p:spPr bwMode="auto">
              <a:xfrm rot="5400000">
                <a:off x="2837" y="2599"/>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80" name="Line 523"/>
              <p:cNvSpPr>
                <a:spLocks noChangeShapeType="1"/>
              </p:cNvSpPr>
              <p:nvPr/>
            </p:nvSpPr>
            <p:spPr bwMode="auto">
              <a:xfrm flipH="1">
                <a:off x="2883" y="257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81" name="Line 524"/>
              <p:cNvSpPr>
                <a:spLocks noChangeShapeType="1"/>
              </p:cNvSpPr>
              <p:nvPr/>
            </p:nvSpPr>
            <p:spPr bwMode="auto">
              <a:xfrm flipH="1">
                <a:off x="2883" y="254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82" name="Rectangle 525"/>
              <p:cNvSpPr>
                <a:spLocks noChangeArrowheads="1"/>
              </p:cNvSpPr>
              <p:nvPr/>
            </p:nvSpPr>
            <p:spPr bwMode="auto">
              <a:xfrm rot="5400000">
                <a:off x="2837" y="2538"/>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83" name="Line 526"/>
              <p:cNvSpPr>
                <a:spLocks noChangeShapeType="1"/>
              </p:cNvSpPr>
              <p:nvPr/>
            </p:nvSpPr>
            <p:spPr bwMode="auto">
              <a:xfrm flipH="1">
                <a:off x="2883" y="251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84" name="Line 527"/>
              <p:cNvSpPr>
                <a:spLocks noChangeShapeType="1"/>
              </p:cNvSpPr>
              <p:nvPr/>
            </p:nvSpPr>
            <p:spPr bwMode="auto">
              <a:xfrm flipH="1">
                <a:off x="2883" y="248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85" name="Rectangle 528"/>
              <p:cNvSpPr>
                <a:spLocks noChangeArrowheads="1"/>
              </p:cNvSpPr>
              <p:nvPr/>
            </p:nvSpPr>
            <p:spPr bwMode="auto">
              <a:xfrm rot="5400000">
                <a:off x="2837" y="2477"/>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86" name="Line 529"/>
              <p:cNvSpPr>
                <a:spLocks noChangeShapeType="1"/>
              </p:cNvSpPr>
              <p:nvPr/>
            </p:nvSpPr>
            <p:spPr bwMode="auto">
              <a:xfrm flipH="1">
                <a:off x="2883" y="245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87" name="Line 530"/>
              <p:cNvSpPr>
                <a:spLocks noChangeShapeType="1"/>
              </p:cNvSpPr>
              <p:nvPr/>
            </p:nvSpPr>
            <p:spPr bwMode="auto">
              <a:xfrm flipH="1">
                <a:off x="2883" y="242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88" name="Rectangle 531"/>
              <p:cNvSpPr>
                <a:spLocks noChangeArrowheads="1"/>
              </p:cNvSpPr>
              <p:nvPr/>
            </p:nvSpPr>
            <p:spPr bwMode="auto">
              <a:xfrm rot="5400000">
                <a:off x="2837" y="2416"/>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89" name="Line 532"/>
              <p:cNvSpPr>
                <a:spLocks noChangeShapeType="1"/>
              </p:cNvSpPr>
              <p:nvPr/>
            </p:nvSpPr>
            <p:spPr bwMode="auto">
              <a:xfrm flipH="1">
                <a:off x="2883" y="239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90" name="Line 533"/>
              <p:cNvSpPr>
                <a:spLocks noChangeShapeType="1"/>
              </p:cNvSpPr>
              <p:nvPr/>
            </p:nvSpPr>
            <p:spPr bwMode="auto">
              <a:xfrm flipH="1">
                <a:off x="2883" y="236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91" name="Rectangle 534"/>
              <p:cNvSpPr>
                <a:spLocks noChangeArrowheads="1"/>
              </p:cNvSpPr>
              <p:nvPr/>
            </p:nvSpPr>
            <p:spPr bwMode="auto">
              <a:xfrm rot="5400000">
                <a:off x="2837" y="2355"/>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92" name="Line 535"/>
              <p:cNvSpPr>
                <a:spLocks noChangeShapeType="1"/>
              </p:cNvSpPr>
              <p:nvPr/>
            </p:nvSpPr>
            <p:spPr bwMode="auto">
              <a:xfrm flipH="1">
                <a:off x="2883" y="233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93" name="Line 536"/>
              <p:cNvSpPr>
                <a:spLocks noChangeShapeType="1"/>
              </p:cNvSpPr>
              <p:nvPr/>
            </p:nvSpPr>
            <p:spPr bwMode="auto">
              <a:xfrm flipH="1">
                <a:off x="2883" y="230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94" name="Rectangle 537"/>
              <p:cNvSpPr>
                <a:spLocks noChangeArrowheads="1"/>
              </p:cNvSpPr>
              <p:nvPr/>
            </p:nvSpPr>
            <p:spPr bwMode="auto">
              <a:xfrm rot="5400000">
                <a:off x="2837" y="2294"/>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95" name="Line 538"/>
              <p:cNvSpPr>
                <a:spLocks noChangeShapeType="1"/>
              </p:cNvSpPr>
              <p:nvPr/>
            </p:nvSpPr>
            <p:spPr bwMode="auto">
              <a:xfrm flipH="1">
                <a:off x="2883" y="227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96" name="Line 539"/>
              <p:cNvSpPr>
                <a:spLocks noChangeShapeType="1"/>
              </p:cNvSpPr>
              <p:nvPr/>
            </p:nvSpPr>
            <p:spPr bwMode="auto">
              <a:xfrm flipH="1">
                <a:off x="2883" y="224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97" name="Rectangle 540"/>
              <p:cNvSpPr>
                <a:spLocks noChangeArrowheads="1"/>
              </p:cNvSpPr>
              <p:nvPr/>
            </p:nvSpPr>
            <p:spPr bwMode="auto">
              <a:xfrm rot="5400000">
                <a:off x="2837" y="2233"/>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0.9</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98" name="Line 541"/>
              <p:cNvSpPr>
                <a:spLocks noChangeShapeType="1"/>
              </p:cNvSpPr>
              <p:nvPr/>
            </p:nvSpPr>
            <p:spPr bwMode="auto">
              <a:xfrm flipH="1">
                <a:off x="2883" y="221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99" name="Line 542"/>
              <p:cNvSpPr>
                <a:spLocks noChangeShapeType="1"/>
              </p:cNvSpPr>
              <p:nvPr/>
            </p:nvSpPr>
            <p:spPr bwMode="auto">
              <a:xfrm flipH="1">
                <a:off x="2883" y="218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00" name="Rectangle 543"/>
              <p:cNvSpPr>
                <a:spLocks noChangeArrowheads="1"/>
              </p:cNvSpPr>
              <p:nvPr/>
            </p:nvSpPr>
            <p:spPr bwMode="auto">
              <a:xfrm rot="5400000">
                <a:off x="2852" y="2172"/>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01" name="Line 544"/>
              <p:cNvSpPr>
                <a:spLocks noChangeShapeType="1"/>
              </p:cNvSpPr>
              <p:nvPr/>
            </p:nvSpPr>
            <p:spPr bwMode="auto">
              <a:xfrm flipH="1">
                <a:off x="2883" y="215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02" name="Line 545"/>
              <p:cNvSpPr>
                <a:spLocks noChangeShapeType="1"/>
              </p:cNvSpPr>
              <p:nvPr/>
            </p:nvSpPr>
            <p:spPr bwMode="auto">
              <a:xfrm flipH="1">
                <a:off x="2883" y="212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03" name="Rectangle 546"/>
              <p:cNvSpPr>
                <a:spLocks noChangeArrowheads="1"/>
              </p:cNvSpPr>
              <p:nvPr/>
            </p:nvSpPr>
            <p:spPr bwMode="auto">
              <a:xfrm rot="5400000">
                <a:off x="2837" y="2112"/>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04" name="Line 547"/>
              <p:cNvSpPr>
                <a:spLocks noChangeShapeType="1"/>
              </p:cNvSpPr>
              <p:nvPr/>
            </p:nvSpPr>
            <p:spPr bwMode="auto">
              <a:xfrm flipH="1">
                <a:off x="2883" y="209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05" name="Line 548"/>
              <p:cNvSpPr>
                <a:spLocks noChangeShapeType="1"/>
              </p:cNvSpPr>
              <p:nvPr/>
            </p:nvSpPr>
            <p:spPr bwMode="auto">
              <a:xfrm flipH="1">
                <a:off x="2883" y="206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06" name="Rectangle 549"/>
              <p:cNvSpPr>
                <a:spLocks noChangeArrowheads="1"/>
              </p:cNvSpPr>
              <p:nvPr/>
            </p:nvSpPr>
            <p:spPr bwMode="auto">
              <a:xfrm rot="5400000">
                <a:off x="2837" y="2051"/>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07" name="Line 550"/>
              <p:cNvSpPr>
                <a:spLocks noChangeShapeType="1"/>
              </p:cNvSpPr>
              <p:nvPr/>
            </p:nvSpPr>
            <p:spPr bwMode="auto">
              <a:xfrm flipH="1">
                <a:off x="2883" y="20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08" name="Line 551"/>
              <p:cNvSpPr>
                <a:spLocks noChangeShapeType="1"/>
              </p:cNvSpPr>
              <p:nvPr/>
            </p:nvSpPr>
            <p:spPr bwMode="auto">
              <a:xfrm flipH="1">
                <a:off x="2883" y="200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09" name="Rectangle 552"/>
              <p:cNvSpPr>
                <a:spLocks noChangeArrowheads="1"/>
              </p:cNvSpPr>
              <p:nvPr/>
            </p:nvSpPr>
            <p:spPr bwMode="auto">
              <a:xfrm rot="5400000">
                <a:off x="2837" y="1990"/>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10" name="Line 553"/>
              <p:cNvSpPr>
                <a:spLocks noChangeShapeType="1"/>
              </p:cNvSpPr>
              <p:nvPr/>
            </p:nvSpPr>
            <p:spPr bwMode="auto">
              <a:xfrm flipH="1">
                <a:off x="2883" y="196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11" name="Line 554"/>
              <p:cNvSpPr>
                <a:spLocks noChangeShapeType="1"/>
              </p:cNvSpPr>
              <p:nvPr/>
            </p:nvSpPr>
            <p:spPr bwMode="auto">
              <a:xfrm flipH="1">
                <a:off x="2883" y="193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12" name="Rectangle 555"/>
              <p:cNvSpPr>
                <a:spLocks noChangeArrowheads="1"/>
              </p:cNvSpPr>
              <p:nvPr/>
            </p:nvSpPr>
            <p:spPr bwMode="auto">
              <a:xfrm rot="5400000">
                <a:off x="2837" y="1929"/>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13" name="Line 556"/>
              <p:cNvSpPr>
                <a:spLocks noChangeShapeType="1"/>
              </p:cNvSpPr>
              <p:nvPr/>
            </p:nvSpPr>
            <p:spPr bwMode="auto">
              <a:xfrm flipH="1">
                <a:off x="2883" y="190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14" name="Line 557"/>
              <p:cNvSpPr>
                <a:spLocks noChangeShapeType="1"/>
              </p:cNvSpPr>
              <p:nvPr/>
            </p:nvSpPr>
            <p:spPr bwMode="auto">
              <a:xfrm flipH="1">
                <a:off x="2883" y="187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15" name="Rectangle 558"/>
              <p:cNvSpPr>
                <a:spLocks noChangeArrowheads="1"/>
              </p:cNvSpPr>
              <p:nvPr/>
            </p:nvSpPr>
            <p:spPr bwMode="auto">
              <a:xfrm rot="5400000">
                <a:off x="2837" y="1868"/>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16" name="Line 559"/>
              <p:cNvSpPr>
                <a:spLocks noChangeShapeType="1"/>
              </p:cNvSpPr>
              <p:nvPr/>
            </p:nvSpPr>
            <p:spPr bwMode="auto">
              <a:xfrm flipH="1">
                <a:off x="2883" y="184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17" name="Line 560"/>
              <p:cNvSpPr>
                <a:spLocks noChangeShapeType="1"/>
              </p:cNvSpPr>
              <p:nvPr/>
            </p:nvSpPr>
            <p:spPr bwMode="auto">
              <a:xfrm flipH="1">
                <a:off x="2883" y="181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18" name="Rectangle 561"/>
              <p:cNvSpPr>
                <a:spLocks noChangeArrowheads="1"/>
              </p:cNvSpPr>
              <p:nvPr/>
            </p:nvSpPr>
            <p:spPr bwMode="auto">
              <a:xfrm rot="5400000">
                <a:off x="2837" y="1807"/>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19" name="Line 562"/>
              <p:cNvSpPr>
                <a:spLocks noChangeShapeType="1"/>
              </p:cNvSpPr>
              <p:nvPr/>
            </p:nvSpPr>
            <p:spPr bwMode="auto">
              <a:xfrm flipH="1">
                <a:off x="2883" y="178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20" name="Line 563"/>
              <p:cNvSpPr>
                <a:spLocks noChangeShapeType="1"/>
              </p:cNvSpPr>
              <p:nvPr/>
            </p:nvSpPr>
            <p:spPr bwMode="auto">
              <a:xfrm flipH="1">
                <a:off x="2883" y="175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21" name="Rectangle 564"/>
              <p:cNvSpPr>
                <a:spLocks noChangeArrowheads="1"/>
              </p:cNvSpPr>
              <p:nvPr/>
            </p:nvSpPr>
            <p:spPr bwMode="auto">
              <a:xfrm rot="5400000">
                <a:off x="2837" y="1746"/>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22" name="Line 565"/>
              <p:cNvSpPr>
                <a:spLocks noChangeShapeType="1"/>
              </p:cNvSpPr>
              <p:nvPr/>
            </p:nvSpPr>
            <p:spPr bwMode="auto">
              <a:xfrm flipH="1">
                <a:off x="2883" y="172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23" name="Line 566"/>
              <p:cNvSpPr>
                <a:spLocks noChangeShapeType="1"/>
              </p:cNvSpPr>
              <p:nvPr/>
            </p:nvSpPr>
            <p:spPr bwMode="auto">
              <a:xfrm flipH="1">
                <a:off x="2883" y="169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24" name="Rectangle 567"/>
              <p:cNvSpPr>
                <a:spLocks noChangeArrowheads="1"/>
              </p:cNvSpPr>
              <p:nvPr/>
            </p:nvSpPr>
            <p:spPr bwMode="auto">
              <a:xfrm rot="5400000">
                <a:off x="2837" y="1685"/>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25" name="Line 568"/>
              <p:cNvSpPr>
                <a:spLocks noChangeShapeType="1"/>
              </p:cNvSpPr>
              <p:nvPr/>
            </p:nvSpPr>
            <p:spPr bwMode="auto">
              <a:xfrm flipH="1">
                <a:off x="2883" y="166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26" name="Line 569"/>
              <p:cNvSpPr>
                <a:spLocks noChangeShapeType="1"/>
              </p:cNvSpPr>
              <p:nvPr/>
            </p:nvSpPr>
            <p:spPr bwMode="auto">
              <a:xfrm flipH="1">
                <a:off x="2883" y="163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27" name="Rectangle 570"/>
              <p:cNvSpPr>
                <a:spLocks noChangeArrowheads="1"/>
              </p:cNvSpPr>
              <p:nvPr/>
            </p:nvSpPr>
            <p:spPr bwMode="auto">
              <a:xfrm rot="5400000">
                <a:off x="2837" y="1624"/>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1.9</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28" name="Line 571"/>
              <p:cNvSpPr>
                <a:spLocks noChangeShapeType="1"/>
              </p:cNvSpPr>
              <p:nvPr/>
            </p:nvSpPr>
            <p:spPr bwMode="auto">
              <a:xfrm flipH="1">
                <a:off x="2883" y="160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29" name="Line 572"/>
              <p:cNvSpPr>
                <a:spLocks noChangeShapeType="1"/>
              </p:cNvSpPr>
              <p:nvPr/>
            </p:nvSpPr>
            <p:spPr bwMode="auto">
              <a:xfrm flipH="1">
                <a:off x="2883" y="157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0" name="Rectangle 573"/>
              <p:cNvSpPr>
                <a:spLocks noChangeArrowheads="1"/>
              </p:cNvSpPr>
              <p:nvPr/>
            </p:nvSpPr>
            <p:spPr bwMode="auto">
              <a:xfrm rot="5400000">
                <a:off x="2852" y="1563"/>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31" name="Line 574"/>
              <p:cNvSpPr>
                <a:spLocks noChangeShapeType="1"/>
              </p:cNvSpPr>
              <p:nvPr/>
            </p:nvSpPr>
            <p:spPr bwMode="auto">
              <a:xfrm flipH="1">
                <a:off x="2883" y="277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2" name="Line 575"/>
              <p:cNvSpPr>
                <a:spLocks noChangeShapeType="1"/>
              </p:cNvSpPr>
              <p:nvPr/>
            </p:nvSpPr>
            <p:spPr bwMode="auto">
              <a:xfrm flipH="1">
                <a:off x="2883" y="276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3" name="Line 576"/>
              <p:cNvSpPr>
                <a:spLocks noChangeShapeType="1"/>
              </p:cNvSpPr>
              <p:nvPr/>
            </p:nvSpPr>
            <p:spPr bwMode="auto">
              <a:xfrm flipH="1">
                <a:off x="2883" y="276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4" name="Line 577"/>
              <p:cNvSpPr>
                <a:spLocks noChangeShapeType="1"/>
              </p:cNvSpPr>
              <p:nvPr/>
            </p:nvSpPr>
            <p:spPr bwMode="auto">
              <a:xfrm flipH="1">
                <a:off x="2883" y="275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5" name="Line 578"/>
              <p:cNvSpPr>
                <a:spLocks noChangeShapeType="1"/>
              </p:cNvSpPr>
              <p:nvPr/>
            </p:nvSpPr>
            <p:spPr bwMode="auto">
              <a:xfrm flipH="1">
                <a:off x="2883" y="274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6" name="Line 579"/>
              <p:cNvSpPr>
                <a:spLocks noChangeShapeType="1"/>
              </p:cNvSpPr>
              <p:nvPr/>
            </p:nvSpPr>
            <p:spPr bwMode="auto">
              <a:xfrm flipH="1">
                <a:off x="2883" y="274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7" name="Line 580"/>
              <p:cNvSpPr>
                <a:spLocks noChangeShapeType="1"/>
              </p:cNvSpPr>
              <p:nvPr/>
            </p:nvSpPr>
            <p:spPr bwMode="auto">
              <a:xfrm flipH="1">
                <a:off x="2883" y="273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8" name="Line 581"/>
              <p:cNvSpPr>
                <a:spLocks noChangeShapeType="1"/>
              </p:cNvSpPr>
              <p:nvPr/>
            </p:nvSpPr>
            <p:spPr bwMode="auto">
              <a:xfrm flipH="1">
                <a:off x="2883" y="27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39" name="Line 582"/>
              <p:cNvSpPr>
                <a:spLocks noChangeShapeType="1"/>
              </p:cNvSpPr>
              <p:nvPr/>
            </p:nvSpPr>
            <p:spPr bwMode="auto">
              <a:xfrm flipH="1">
                <a:off x="2883" y="272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0" name="Line 583"/>
              <p:cNvSpPr>
                <a:spLocks noChangeShapeType="1"/>
              </p:cNvSpPr>
              <p:nvPr/>
            </p:nvSpPr>
            <p:spPr bwMode="auto">
              <a:xfrm flipH="1">
                <a:off x="2883" y="271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1" name="Line 584"/>
              <p:cNvSpPr>
                <a:spLocks noChangeShapeType="1"/>
              </p:cNvSpPr>
              <p:nvPr/>
            </p:nvSpPr>
            <p:spPr bwMode="auto">
              <a:xfrm flipH="1">
                <a:off x="2883" y="271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2" name="Line 585"/>
              <p:cNvSpPr>
                <a:spLocks noChangeShapeType="1"/>
              </p:cNvSpPr>
              <p:nvPr/>
            </p:nvSpPr>
            <p:spPr bwMode="auto">
              <a:xfrm flipH="1">
                <a:off x="2883" y="270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3" name="Line 586"/>
              <p:cNvSpPr>
                <a:spLocks noChangeShapeType="1"/>
              </p:cNvSpPr>
              <p:nvPr/>
            </p:nvSpPr>
            <p:spPr bwMode="auto">
              <a:xfrm flipH="1">
                <a:off x="2883" y="270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4" name="Line 587"/>
              <p:cNvSpPr>
                <a:spLocks noChangeShapeType="1"/>
              </p:cNvSpPr>
              <p:nvPr/>
            </p:nvSpPr>
            <p:spPr bwMode="auto">
              <a:xfrm flipH="1">
                <a:off x="2883" y="269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5" name="Line 588"/>
              <p:cNvSpPr>
                <a:spLocks noChangeShapeType="1"/>
              </p:cNvSpPr>
              <p:nvPr/>
            </p:nvSpPr>
            <p:spPr bwMode="auto">
              <a:xfrm flipH="1">
                <a:off x="2883" y="268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6" name="Line 589"/>
              <p:cNvSpPr>
                <a:spLocks noChangeShapeType="1"/>
              </p:cNvSpPr>
              <p:nvPr/>
            </p:nvSpPr>
            <p:spPr bwMode="auto">
              <a:xfrm flipH="1">
                <a:off x="2883" y="268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7" name="Line 590"/>
              <p:cNvSpPr>
                <a:spLocks noChangeShapeType="1"/>
              </p:cNvSpPr>
              <p:nvPr/>
            </p:nvSpPr>
            <p:spPr bwMode="auto">
              <a:xfrm flipH="1">
                <a:off x="2883" y="267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8" name="Line 591"/>
              <p:cNvSpPr>
                <a:spLocks noChangeShapeType="1"/>
              </p:cNvSpPr>
              <p:nvPr/>
            </p:nvSpPr>
            <p:spPr bwMode="auto">
              <a:xfrm flipH="1">
                <a:off x="2883" y="267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49" name="Line 592"/>
              <p:cNvSpPr>
                <a:spLocks noChangeShapeType="1"/>
              </p:cNvSpPr>
              <p:nvPr/>
            </p:nvSpPr>
            <p:spPr bwMode="auto">
              <a:xfrm flipH="1">
                <a:off x="2883" y="26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0" name="Line 593"/>
              <p:cNvSpPr>
                <a:spLocks noChangeShapeType="1"/>
              </p:cNvSpPr>
              <p:nvPr/>
            </p:nvSpPr>
            <p:spPr bwMode="auto">
              <a:xfrm flipH="1">
                <a:off x="2883" y="265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1" name="Line 594"/>
              <p:cNvSpPr>
                <a:spLocks noChangeShapeType="1"/>
              </p:cNvSpPr>
              <p:nvPr/>
            </p:nvSpPr>
            <p:spPr bwMode="auto">
              <a:xfrm flipH="1">
                <a:off x="2883" y="265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2" name="Line 595"/>
              <p:cNvSpPr>
                <a:spLocks noChangeShapeType="1"/>
              </p:cNvSpPr>
              <p:nvPr/>
            </p:nvSpPr>
            <p:spPr bwMode="auto">
              <a:xfrm flipH="1">
                <a:off x="2883" y="264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3" name="Line 596"/>
              <p:cNvSpPr>
                <a:spLocks noChangeShapeType="1"/>
              </p:cNvSpPr>
              <p:nvPr/>
            </p:nvSpPr>
            <p:spPr bwMode="auto">
              <a:xfrm flipH="1">
                <a:off x="2883" y="263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4" name="Line 597"/>
              <p:cNvSpPr>
                <a:spLocks noChangeShapeType="1"/>
              </p:cNvSpPr>
              <p:nvPr/>
            </p:nvSpPr>
            <p:spPr bwMode="auto">
              <a:xfrm flipH="1">
                <a:off x="2883" y="263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5" name="Line 598"/>
              <p:cNvSpPr>
                <a:spLocks noChangeShapeType="1"/>
              </p:cNvSpPr>
              <p:nvPr/>
            </p:nvSpPr>
            <p:spPr bwMode="auto">
              <a:xfrm flipH="1">
                <a:off x="2883" y="262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6" name="Line 599"/>
              <p:cNvSpPr>
                <a:spLocks noChangeShapeType="1"/>
              </p:cNvSpPr>
              <p:nvPr/>
            </p:nvSpPr>
            <p:spPr bwMode="auto">
              <a:xfrm flipH="1">
                <a:off x="2883" y="262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7" name="Line 600"/>
              <p:cNvSpPr>
                <a:spLocks noChangeShapeType="1"/>
              </p:cNvSpPr>
              <p:nvPr/>
            </p:nvSpPr>
            <p:spPr bwMode="auto">
              <a:xfrm flipH="1">
                <a:off x="2883" y="261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8" name="Line 601"/>
              <p:cNvSpPr>
                <a:spLocks noChangeShapeType="1"/>
              </p:cNvSpPr>
              <p:nvPr/>
            </p:nvSpPr>
            <p:spPr bwMode="auto">
              <a:xfrm flipH="1">
                <a:off x="2883" y="260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59" name="Line 602"/>
              <p:cNvSpPr>
                <a:spLocks noChangeShapeType="1"/>
              </p:cNvSpPr>
              <p:nvPr/>
            </p:nvSpPr>
            <p:spPr bwMode="auto">
              <a:xfrm flipH="1">
                <a:off x="2883" y="260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0" name="Line 603"/>
              <p:cNvSpPr>
                <a:spLocks noChangeShapeType="1"/>
              </p:cNvSpPr>
              <p:nvPr/>
            </p:nvSpPr>
            <p:spPr bwMode="auto">
              <a:xfrm flipH="1">
                <a:off x="2883" y="259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1" name="Line 604"/>
              <p:cNvSpPr>
                <a:spLocks noChangeShapeType="1"/>
              </p:cNvSpPr>
              <p:nvPr/>
            </p:nvSpPr>
            <p:spPr bwMode="auto">
              <a:xfrm flipH="1">
                <a:off x="2883" y="259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2" name="Line 605"/>
              <p:cNvSpPr>
                <a:spLocks noChangeShapeType="1"/>
              </p:cNvSpPr>
              <p:nvPr/>
            </p:nvSpPr>
            <p:spPr bwMode="auto">
              <a:xfrm flipH="1">
                <a:off x="2883" y="258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63" name="Line 606"/>
              <p:cNvSpPr>
                <a:spLocks noChangeShapeType="1"/>
              </p:cNvSpPr>
              <p:nvPr/>
            </p:nvSpPr>
            <p:spPr bwMode="auto">
              <a:xfrm flipH="1">
                <a:off x="2883" y="257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grpSp>
          <p:nvGrpSpPr>
            <p:cNvPr id="11" name="Group 808"/>
            <p:cNvGrpSpPr>
              <a:grpSpLocks/>
            </p:cNvGrpSpPr>
            <p:nvPr/>
          </p:nvGrpSpPr>
          <p:grpSpPr bwMode="auto">
            <a:xfrm>
              <a:off x="2883" y="1567"/>
              <a:ext cx="2409" cy="1196"/>
              <a:chOff x="2883" y="1567"/>
              <a:chExt cx="2409" cy="1196"/>
            </a:xfrm>
          </p:grpSpPr>
          <p:sp>
            <p:nvSpPr>
              <p:cNvPr id="2264" name="Line 608"/>
              <p:cNvSpPr>
                <a:spLocks noChangeShapeType="1"/>
              </p:cNvSpPr>
              <p:nvPr/>
            </p:nvSpPr>
            <p:spPr bwMode="auto">
              <a:xfrm flipH="1">
                <a:off x="2883" y="257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5" name="Line 609"/>
              <p:cNvSpPr>
                <a:spLocks noChangeShapeType="1"/>
              </p:cNvSpPr>
              <p:nvPr/>
            </p:nvSpPr>
            <p:spPr bwMode="auto">
              <a:xfrm flipH="1">
                <a:off x="2883" y="256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6" name="Line 610"/>
              <p:cNvSpPr>
                <a:spLocks noChangeShapeType="1"/>
              </p:cNvSpPr>
              <p:nvPr/>
            </p:nvSpPr>
            <p:spPr bwMode="auto">
              <a:xfrm flipH="1">
                <a:off x="2883" y="256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7" name="Line 611"/>
              <p:cNvSpPr>
                <a:spLocks noChangeShapeType="1"/>
              </p:cNvSpPr>
              <p:nvPr/>
            </p:nvSpPr>
            <p:spPr bwMode="auto">
              <a:xfrm flipH="1">
                <a:off x="2883" y="255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8" name="Line 612"/>
              <p:cNvSpPr>
                <a:spLocks noChangeShapeType="1"/>
              </p:cNvSpPr>
              <p:nvPr/>
            </p:nvSpPr>
            <p:spPr bwMode="auto">
              <a:xfrm flipH="1">
                <a:off x="2883" y="254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9" name="Line 613"/>
              <p:cNvSpPr>
                <a:spLocks noChangeShapeType="1"/>
              </p:cNvSpPr>
              <p:nvPr/>
            </p:nvSpPr>
            <p:spPr bwMode="auto">
              <a:xfrm flipH="1">
                <a:off x="2883" y="254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0" name="Line 614"/>
              <p:cNvSpPr>
                <a:spLocks noChangeShapeType="1"/>
              </p:cNvSpPr>
              <p:nvPr/>
            </p:nvSpPr>
            <p:spPr bwMode="auto">
              <a:xfrm flipH="1">
                <a:off x="2883" y="253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1" name="Line 615"/>
              <p:cNvSpPr>
                <a:spLocks noChangeShapeType="1"/>
              </p:cNvSpPr>
              <p:nvPr/>
            </p:nvSpPr>
            <p:spPr bwMode="auto">
              <a:xfrm flipH="1">
                <a:off x="2883" y="25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2" name="Line 616"/>
              <p:cNvSpPr>
                <a:spLocks noChangeShapeType="1"/>
              </p:cNvSpPr>
              <p:nvPr/>
            </p:nvSpPr>
            <p:spPr bwMode="auto">
              <a:xfrm flipH="1">
                <a:off x="2883" y="252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3" name="Line 617"/>
              <p:cNvSpPr>
                <a:spLocks noChangeShapeType="1"/>
              </p:cNvSpPr>
              <p:nvPr/>
            </p:nvSpPr>
            <p:spPr bwMode="auto">
              <a:xfrm flipH="1">
                <a:off x="2883" y="251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4" name="Line 618"/>
              <p:cNvSpPr>
                <a:spLocks noChangeShapeType="1"/>
              </p:cNvSpPr>
              <p:nvPr/>
            </p:nvSpPr>
            <p:spPr bwMode="auto">
              <a:xfrm flipH="1">
                <a:off x="2883" y="251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5" name="Line 619"/>
              <p:cNvSpPr>
                <a:spLocks noChangeShapeType="1"/>
              </p:cNvSpPr>
              <p:nvPr/>
            </p:nvSpPr>
            <p:spPr bwMode="auto">
              <a:xfrm flipH="1">
                <a:off x="2883" y="250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6" name="Line 620"/>
              <p:cNvSpPr>
                <a:spLocks noChangeShapeType="1"/>
              </p:cNvSpPr>
              <p:nvPr/>
            </p:nvSpPr>
            <p:spPr bwMode="auto">
              <a:xfrm flipH="1">
                <a:off x="2883" y="249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7" name="Line 621"/>
              <p:cNvSpPr>
                <a:spLocks noChangeShapeType="1"/>
              </p:cNvSpPr>
              <p:nvPr/>
            </p:nvSpPr>
            <p:spPr bwMode="auto">
              <a:xfrm flipH="1">
                <a:off x="2883" y="249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8" name="Line 622"/>
              <p:cNvSpPr>
                <a:spLocks noChangeShapeType="1"/>
              </p:cNvSpPr>
              <p:nvPr/>
            </p:nvSpPr>
            <p:spPr bwMode="auto">
              <a:xfrm flipH="1">
                <a:off x="2883" y="248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79" name="Line 623"/>
              <p:cNvSpPr>
                <a:spLocks noChangeShapeType="1"/>
              </p:cNvSpPr>
              <p:nvPr/>
            </p:nvSpPr>
            <p:spPr bwMode="auto">
              <a:xfrm flipH="1">
                <a:off x="2883" y="248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0" name="Line 624"/>
              <p:cNvSpPr>
                <a:spLocks noChangeShapeType="1"/>
              </p:cNvSpPr>
              <p:nvPr/>
            </p:nvSpPr>
            <p:spPr bwMode="auto">
              <a:xfrm flipH="1">
                <a:off x="2883" y="24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1" name="Line 625"/>
              <p:cNvSpPr>
                <a:spLocks noChangeShapeType="1"/>
              </p:cNvSpPr>
              <p:nvPr/>
            </p:nvSpPr>
            <p:spPr bwMode="auto">
              <a:xfrm flipH="1">
                <a:off x="2883" y="246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2" name="Line 626"/>
              <p:cNvSpPr>
                <a:spLocks noChangeShapeType="1"/>
              </p:cNvSpPr>
              <p:nvPr/>
            </p:nvSpPr>
            <p:spPr bwMode="auto">
              <a:xfrm flipH="1">
                <a:off x="2883" y="246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3" name="Line 627"/>
              <p:cNvSpPr>
                <a:spLocks noChangeShapeType="1"/>
              </p:cNvSpPr>
              <p:nvPr/>
            </p:nvSpPr>
            <p:spPr bwMode="auto">
              <a:xfrm flipH="1">
                <a:off x="2883" y="245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4" name="Line 628"/>
              <p:cNvSpPr>
                <a:spLocks noChangeShapeType="1"/>
              </p:cNvSpPr>
              <p:nvPr/>
            </p:nvSpPr>
            <p:spPr bwMode="auto">
              <a:xfrm flipH="1">
                <a:off x="2883" y="245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5" name="Line 629"/>
              <p:cNvSpPr>
                <a:spLocks noChangeShapeType="1"/>
              </p:cNvSpPr>
              <p:nvPr/>
            </p:nvSpPr>
            <p:spPr bwMode="auto">
              <a:xfrm flipH="1">
                <a:off x="2883" y="244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6" name="Line 630"/>
              <p:cNvSpPr>
                <a:spLocks noChangeShapeType="1"/>
              </p:cNvSpPr>
              <p:nvPr/>
            </p:nvSpPr>
            <p:spPr bwMode="auto">
              <a:xfrm flipH="1">
                <a:off x="2883" y="243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7" name="Line 631"/>
              <p:cNvSpPr>
                <a:spLocks noChangeShapeType="1"/>
              </p:cNvSpPr>
              <p:nvPr/>
            </p:nvSpPr>
            <p:spPr bwMode="auto">
              <a:xfrm flipH="1">
                <a:off x="2883" y="243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8" name="Line 632"/>
              <p:cNvSpPr>
                <a:spLocks noChangeShapeType="1"/>
              </p:cNvSpPr>
              <p:nvPr/>
            </p:nvSpPr>
            <p:spPr bwMode="auto">
              <a:xfrm flipH="1">
                <a:off x="2883" y="242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89" name="Line 633"/>
              <p:cNvSpPr>
                <a:spLocks noChangeShapeType="1"/>
              </p:cNvSpPr>
              <p:nvPr/>
            </p:nvSpPr>
            <p:spPr bwMode="auto">
              <a:xfrm flipH="1">
                <a:off x="2883" y="242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0" name="Line 634"/>
              <p:cNvSpPr>
                <a:spLocks noChangeShapeType="1"/>
              </p:cNvSpPr>
              <p:nvPr/>
            </p:nvSpPr>
            <p:spPr bwMode="auto">
              <a:xfrm flipH="1">
                <a:off x="2883" y="241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1" name="Line 635"/>
              <p:cNvSpPr>
                <a:spLocks noChangeShapeType="1"/>
              </p:cNvSpPr>
              <p:nvPr/>
            </p:nvSpPr>
            <p:spPr bwMode="auto">
              <a:xfrm flipH="1">
                <a:off x="2883" y="240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2" name="Line 636"/>
              <p:cNvSpPr>
                <a:spLocks noChangeShapeType="1"/>
              </p:cNvSpPr>
              <p:nvPr/>
            </p:nvSpPr>
            <p:spPr bwMode="auto">
              <a:xfrm flipH="1">
                <a:off x="2883" y="240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3" name="Line 637"/>
              <p:cNvSpPr>
                <a:spLocks noChangeShapeType="1"/>
              </p:cNvSpPr>
              <p:nvPr/>
            </p:nvSpPr>
            <p:spPr bwMode="auto">
              <a:xfrm flipH="1">
                <a:off x="2883" y="239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4" name="Line 638"/>
              <p:cNvSpPr>
                <a:spLocks noChangeShapeType="1"/>
              </p:cNvSpPr>
              <p:nvPr/>
            </p:nvSpPr>
            <p:spPr bwMode="auto">
              <a:xfrm flipH="1">
                <a:off x="2883" y="238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5" name="Line 639"/>
              <p:cNvSpPr>
                <a:spLocks noChangeShapeType="1"/>
              </p:cNvSpPr>
              <p:nvPr/>
            </p:nvSpPr>
            <p:spPr bwMode="auto">
              <a:xfrm flipH="1">
                <a:off x="2883" y="238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6" name="Line 640"/>
              <p:cNvSpPr>
                <a:spLocks noChangeShapeType="1"/>
              </p:cNvSpPr>
              <p:nvPr/>
            </p:nvSpPr>
            <p:spPr bwMode="auto">
              <a:xfrm flipH="1">
                <a:off x="2883" y="237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7" name="Line 641"/>
              <p:cNvSpPr>
                <a:spLocks noChangeShapeType="1"/>
              </p:cNvSpPr>
              <p:nvPr/>
            </p:nvSpPr>
            <p:spPr bwMode="auto">
              <a:xfrm flipH="1">
                <a:off x="2883" y="237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8" name="Line 642"/>
              <p:cNvSpPr>
                <a:spLocks noChangeShapeType="1"/>
              </p:cNvSpPr>
              <p:nvPr/>
            </p:nvSpPr>
            <p:spPr bwMode="auto">
              <a:xfrm flipH="1">
                <a:off x="2883" y="236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99" name="Line 643"/>
              <p:cNvSpPr>
                <a:spLocks noChangeShapeType="1"/>
              </p:cNvSpPr>
              <p:nvPr/>
            </p:nvSpPr>
            <p:spPr bwMode="auto">
              <a:xfrm flipH="1">
                <a:off x="2883" y="235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0" name="Line 644"/>
              <p:cNvSpPr>
                <a:spLocks noChangeShapeType="1"/>
              </p:cNvSpPr>
              <p:nvPr/>
            </p:nvSpPr>
            <p:spPr bwMode="auto">
              <a:xfrm flipH="1">
                <a:off x="2883" y="235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1" name="Line 645"/>
              <p:cNvSpPr>
                <a:spLocks noChangeShapeType="1"/>
              </p:cNvSpPr>
              <p:nvPr/>
            </p:nvSpPr>
            <p:spPr bwMode="auto">
              <a:xfrm flipH="1">
                <a:off x="2883" y="234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2" name="Line 646"/>
              <p:cNvSpPr>
                <a:spLocks noChangeShapeType="1"/>
              </p:cNvSpPr>
              <p:nvPr/>
            </p:nvSpPr>
            <p:spPr bwMode="auto">
              <a:xfrm flipH="1">
                <a:off x="2883" y="234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3" name="Line 647"/>
              <p:cNvSpPr>
                <a:spLocks noChangeShapeType="1"/>
              </p:cNvSpPr>
              <p:nvPr/>
            </p:nvSpPr>
            <p:spPr bwMode="auto">
              <a:xfrm flipH="1">
                <a:off x="2883" y="233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4" name="Line 648"/>
              <p:cNvSpPr>
                <a:spLocks noChangeShapeType="1"/>
              </p:cNvSpPr>
              <p:nvPr/>
            </p:nvSpPr>
            <p:spPr bwMode="auto">
              <a:xfrm flipH="1">
                <a:off x="2883" y="232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5" name="Line 649"/>
              <p:cNvSpPr>
                <a:spLocks noChangeShapeType="1"/>
              </p:cNvSpPr>
              <p:nvPr/>
            </p:nvSpPr>
            <p:spPr bwMode="auto">
              <a:xfrm flipH="1">
                <a:off x="2883" y="232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6" name="Line 650"/>
              <p:cNvSpPr>
                <a:spLocks noChangeShapeType="1"/>
              </p:cNvSpPr>
              <p:nvPr/>
            </p:nvSpPr>
            <p:spPr bwMode="auto">
              <a:xfrm flipH="1">
                <a:off x="2883" y="231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7" name="Line 651"/>
              <p:cNvSpPr>
                <a:spLocks noChangeShapeType="1"/>
              </p:cNvSpPr>
              <p:nvPr/>
            </p:nvSpPr>
            <p:spPr bwMode="auto">
              <a:xfrm flipH="1">
                <a:off x="2883" y="231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8" name="Line 652"/>
              <p:cNvSpPr>
                <a:spLocks noChangeShapeType="1"/>
              </p:cNvSpPr>
              <p:nvPr/>
            </p:nvSpPr>
            <p:spPr bwMode="auto">
              <a:xfrm flipH="1">
                <a:off x="2883" y="230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09" name="Line 653"/>
              <p:cNvSpPr>
                <a:spLocks noChangeShapeType="1"/>
              </p:cNvSpPr>
              <p:nvPr/>
            </p:nvSpPr>
            <p:spPr bwMode="auto">
              <a:xfrm flipH="1">
                <a:off x="2883" y="229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0" name="Line 654"/>
              <p:cNvSpPr>
                <a:spLocks noChangeShapeType="1"/>
              </p:cNvSpPr>
              <p:nvPr/>
            </p:nvSpPr>
            <p:spPr bwMode="auto">
              <a:xfrm flipH="1">
                <a:off x="2883" y="229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1" name="Line 655"/>
              <p:cNvSpPr>
                <a:spLocks noChangeShapeType="1"/>
              </p:cNvSpPr>
              <p:nvPr/>
            </p:nvSpPr>
            <p:spPr bwMode="auto">
              <a:xfrm flipH="1">
                <a:off x="2883" y="228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2" name="Line 656"/>
              <p:cNvSpPr>
                <a:spLocks noChangeShapeType="1"/>
              </p:cNvSpPr>
              <p:nvPr/>
            </p:nvSpPr>
            <p:spPr bwMode="auto">
              <a:xfrm flipH="1">
                <a:off x="2883" y="228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3" name="Line 657"/>
              <p:cNvSpPr>
                <a:spLocks noChangeShapeType="1"/>
              </p:cNvSpPr>
              <p:nvPr/>
            </p:nvSpPr>
            <p:spPr bwMode="auto">
              <a:xfrm flipH="1">
                <a:off x="2883" y="227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4" name="Line 658"/>
              <p:cNvSpPr>
                <a:spLocks noChangeShapeType="1"/>
              </p:cNvSpPr>
              <p:nvPr/>
            </p:nvSpPr>
            <p:spPr bwMode="auto">
              <a:xfrm flipH="1">
                <a:off x="2883" y="226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5" name="Line 659"/>
              <p:cNvSpPr>
                <a:spLocks noChangeShapeType="1"/>
              </p:cNvSpPr>
              <p:nvPr/>
            </p:nvSpPr>
            <p:spPr bwMode="auto">
              <a:xfrm flipH="1">
                <a:off x="2883" y="226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6" name="Line 660"/>
              <p:cNvSpPr>
                <a:spLocks noChangeShapeType="1"/>
              </p:cNvSpPr>
              <p:nvPr/>
            </p:nvSpPr>
            <p:spPr bwMode="auto">
              <a:xfrm flipH="1">
                <a:off x="2883" y="225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7" name="Line 661"/>
              <p:cNvSpPr>
                <a:spLocks noChangeShapeType="1"/>
              </p:cNvSpPr>
              <p:nvPr/>
            </p:nvSpPr>
            <p:spPr bwMode="auto">
              <a:xfrm flipH="1">
                <a:off x="2883" y="224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8" name="Line 662"/>
              <p:cNvSpPr>
                <a:spLocks noChangeShapeType="1"/>
              </p:cNvSpPr>
              <p:nvPr/>
            </p:nvSpPr>
            <p:spPr bwMode="auto">
              <a:xfrm flipH="1">
                <a:off x="2883" y="224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19" name="Line 663"/>
              <p:cNvSpPr>
                <a:spLocks noChangeShapeType="1"/>
              </p:cNvSpPr>
              <p:nvPr/>
            </p:nvSpPr>
            <p:spPr bwMode="auto">
              <a:xfrm flipH="1">
                <a:off x="2883" y="223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0" name="Line 664"/>
              <p:cNvSpPr>
                <a:spLocks noChangeShapeType="1"/>
              </p:cNvSpPr>
              <p:nvPr/>
            </p:nvSpPr>
            <p:spPr bwMode="auto">
              <a:xfrm flipH="1">
                <a:off x="2883" y="223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1" name="Line 665"/>
              <p:cNvSpPr>
                <a:spLocks noChangeShapeType="1"/>
              </p:cNvSpPr>
              <p:nvPr/>
            </p:nvSpPr>
            <p:spPr bwMode="auto">
              <a:xfrm flipH="1">
                <a:off x="2883" y="222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2" name="Line 666"/>
              <p:cNvSpPr>
                <a:spLocks noChangeShapeType="1"/>
              </p:cNvSpPr>
              <p:nvPr/>
            </p:nvSpPr>
            <p:spPr bwMode="auto">
              <a:xfrm flipH="1">
                <a:off x="2883" y="221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3" name="Line 667"/>
              <p:cNvSpPr>
                <a:spLocks noChangeShapeType="1"/>
              </p:cNvSpPr>
              <p:nvPr/>
            </p:nvSpPr>
            <p:spPr bwMode="auto">
              <a:xfrm flipH="1">
                <a:off x="2883" y="221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4" name="Line 668"/>
              <p:cNvSpPr>
                <a:spLocks noChangeShapeType="1"/>
              </p:cNvSpPr>
              <p:nvPr/>
            </p:nvSpPr>
            <p:spPr bwMode="auto">
              <a:xfrm flipH="1">
                <a:off x="2883" y="220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5" name="Line 669"/>
              <p:cNvSpPr>
                <a:spLocks noChangeShapeType="1"/>
              </p:cNvSpPr>
              <p:nvPr/>
            </p:nvSpPr>
            <p:spPr bwMode="auto">
              <a:xfrm flipH="1">
                <a:off x="2883" y="220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6" name="Line 670"/>
              <p:cNvSpPr>
                <a:spLocks noChangeShapeType="1"/>
              </p:cNvSpPr>
              <p:nvPr/>
            </p:nvSpPr>
            <p:spPr bwMode="auto">
              <a:xfrm flipH="1">
                <a:off x="2883" y="219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7" name="Line 671"/>
              <p:cNvSpPr>
                <a:spLocks noChangeShapeType="1"/>
              </p:cNvSpPr>
              <p:nvPr/>
            </p:nvSpPr>
            <p:spPr bwMode="auto">
              <a:xfrm flipH="1">
                <a:off x="2883" y="218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8" name="Line 672"/>
              <p:cNvSpPr>
                <a:spLocks noChangeShapeType="1"/>
              </p:cNvSpPr>
              <p:nvPr/>
            </p:nvSpPr>
            <p:spPr bwMode="auto">
              <a:xfrm flipH="1">
                <a:off x="2883" y="218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29" name="Line 673"/>
              <p:cNvSpPr>
                <a:spLocks noChangeShapeType="1"/>
              </p:cNvSpPr>
              <p:nvPr/>
            </p:nvSpPr>
            <p:spPr bwMode="auto">
              <a:xfrm flipH="1">
                <a:off x="2883" y="217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0" name="Line 674"/>
              <p:cNvSpPr>
                <a:spLocks noChangeShapeType="1"/>
              </p:cNvSpPr>
              <p:nvPr/>
            </p:nvSpPr>
            <p:spPr bwMode="auto">
              <a:xfrm flipH="1">
                <a:off x="2883" y="217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1" name="Line 675"/>
              <p:cNvSpPr>
                <a:spLocks noChangeShapeType="1"/>
              </p:cNvSpPr>
              <p:nvPr/>
            </p:nvSpPr>
            <p:spPr bwMode="auto">
              <a:xfrm flipH="1">
                <a:off x="2883" y="21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2" name="Line 676"/>
              <p:cNvSpPr>
                <a:spLocks noChangeShapeType="1"/>
              </p:cNvSpPr>
              <p:nvPr/>
            </p:nvSpPr>
            <p:spPr bwMode="auto">
              <a:xfrm flipH="1">
                <a:off x="2883" y="215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3" name="Line 677"/>
              <p:cNvSpPr>
                <a:spLocks noChangeShapeType="1"/>
              </p:cNvSpPr>
              <p:nvPr/>
            </p:nvSpPr>
            <p:spPr bwMode="auto">
              <a:xfrm flipH="1">
                <a:off x="2883" y="215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4" name="Line 678"/>
              <p:cNvSpPr>
                <a:spLocks noChangeShapeType="1"/>
              </p:cNvSpPr>
              <p:nvPr/>
            </p:nvSpPr>
            <p:spPr bwMode="auto">
              <a:xfrm flipH="1">
                <a:off x="2883" y="214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5" name="Line 679"/>
              <p:cNvSpPr>
                <a:spLocks noChangeShapeType="1"/>
              </p:cNvSpPr>
              <p:nvPr/>
            </p:nvSpPr>
            <p:spPr bwMode="auto">
              <a:xfrm flipH="1">
                <a:off x="2883" y="214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6" name="Line 680"/>
              <p:cNvSpPr>
                <a:spLocks noChangeShapeType="1"/>
              </p:cNvSpPr>
              <p:nvPr/>
            </p:nvSpPr>
            <p:spPr bwMode="auto">
              <a:xfrm flipH="1">
                <a:off x="2883" y="213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7" name="Line 681"/>
              <p:cNvSpPr>
                <a:spLocks noChangeShapeType="1"/>
              </p:cNvSpPr>
              <p:nvPr/>
            </p:nvSpPr>
            <p:spPr bwMode="auto">
              <a:xfrm flipH="1">
                <a:off x="2883" y="212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8" name="Line 682"/>
              <p:cNvSpPr>
                <a:spLocks noChangeShapeType="1"/>
              </p:cNvSpPr>
              <p:nvPr/>
            </p:nvSpPr>
            <p:spPr bwMode="auto">
              <a:xfrm flipH="1">
                <a:off x="2883" y="212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9" name="Line 683"/>
              <p:cNvSpPr>
                <a:spLocks noChangeShapeType="1"/>
              </p:cNvSpPr>
              <p:nvPr/>
            </p:nvSpPr>
            <p:spPr bwMode="auto">
              <a:xfrm flipH="1">
                <a:off x="2883" y="211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0" name="Line 684"/>
              <p:cNvSpPr>
                <a:spLocks noChangeShapeType="1"/>
              </p:cNvSpPr>
              <p:nvPr/>
            </p:nvSpPr>
            <p:spPr bwMode="auto">
              <a:xfrm flipH="1">
                <a:off x="2883" y="210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1" name="Line 685"/>
              <p:cNvSpPr>
                <a:spLocks noChangeShapeType="1"/>
              </p:cNvSpPr>
              <p:nvPr/>
            </p:nvSpPr>
            <p:spPr bwMode="auto">
              <a:xfrm flipH="1">
                <a:off x="2883" y="210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2" name="Line 686"/>
              <p:cNvSpPr>
                <a:spLocks noChangeShapeType="1"/>
              </p:cNvSpPr>
              <p:nvPr/>
            </p:nvSpPr>
            <p:spPr bwMode="auto">
              <a:xfrm flipH="1">
                <a:off x="2883" y="209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3" name="Line 687"/>
              <p:cNvSpPr>
                <a:spLocks noChangeShapeType="1"/>
              </p:cNvSpPr>
              <p:nvPr/>
            </p:nvSpPr>
            <p:spPr bwMode="auto">
              <a:xfrm flipH="1">
                <a:off x="2883" y="209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4" name="Line 688"/>
              <p:cNvSpPr>
                <a:spLocks noChangeShapeType="1"/>
              </p:cNvSpPr>
              <p:nvPr/>
            </p:nvSpPr>
            <p:spPr bwMode="auto">
              <a:xfrm flipH="1">
                <a:off x="2883" y="208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5" name="Line 689"/>
              <p:cNvSpPr>
                <a:spLocks noChangeShapeType="1"/>
              </p:cNvSpPr>
              <p:nvPr/>
            </p:nvSpPr>
            <p:spPr bwMode="auto">
              <a:xfrm flipH="1">
                <a:off x="2883" y="207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6" name="Line 690"/>
              <p:cNvSpPr>
                <a:spLocks noChangeShapeType="1"/>
              </p:cNvSpPr>
              <p:nvPr/>
            </p:nvSpPr>
            <p:spPr bwMode="auto">
              <a:xfrm flipH="1">
                <a:off x="2883" y="207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7" name="Line 691"/>
              <p:cNvSpPr>
                <a:spLocks noChangeShapeType="1"/>
              </p:cNvSpPr>
              <p:nvPr/>
            </p:nvSpPr>
            <p:spPr bwMode="auto">
              <a:xfrm flipH="1">
                <a:off x="2883" y="206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8" name="Line 692"/>
              <p:cNvSpPr>
                <a:spLocks noChangeShapeType="1"/>
              </p:cNvSpPr>
              <p:nvPr/>
            </p:nvSpPr>
            <p:spPr bwMode="auto">
              <a:xfrm flipH="1">
                <a:off x="2883" y="206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49" name="Line 693"/>
              <p:cNvSpPr>
                <a:spLocks noChangeShapeType="1"/>
              </p:cNvSpPr>
              <p:nvPr/>
            </p:nvSpPr>
            <p:spPr bwMode="auto">
              <a:xfrm flipH="1">
                <a:off x="2883" y="205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0" name="Line 694"/>
              <p:cNvSpPr>
                <a:spLocks noChangeShapeType="1"/>
              </p:cNvSpPr>
              <p:nvPr/>
            </p:nvSpPr>
            <p:spPr bwMode="auto">
              <a:xfrm flipH="1">
                <a:off x="2883" y="204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1" name="Line 695"/>
              <p:cNvSpPr>
                <a:spLocks noChangeShapeType="1"/>
              </p:cNvSpPr>
              <p:nvPr/>
            </p:nvSpPr>
            <p:spPr bwMode="auto">
              <a:xfrm flipH="1">
                <a:off x="2883" y="204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2" name="Line 696"/>
              <p:cNvSpPr>
                <a:spLocks noChangeShapeType="1"/>
              </p:cNvSpPr>
              <p:nvPr/>
            </p:nvSpPr>
            <p:spPr bwMode="auto">
              <a:xfrm flipH="1">
                <a:off x="2883" y="203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3" name="Line 697"/>
              <p:cNvSpPr>
                <a:spLocks noChangeShapeType="1"/>
              </p:cNvSpPr>
              <p:nvPr/>
            </p:nvSpPr>
            <p:spPr bwMode="auto">
              <a:xfrm flipH="1">
                <a:off x="2883" y="20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4" name="Line 698"/>
              <p:cNvSpPr>
                <a:spLocks noChangeShapeType="1"/>
              </p:cNvSpPr>
              <p:nvPr/>
            </p:nvSpPr>
            <p:spPr bwMode="auto">
              <a:xfrm flipH="1">
                <a:off x="2883" y="202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5" name="Line 699"/>
              <p:cNvSpPr>
                <a:spLocks noChangeShapeType="1"/>
              </p:cNvSpPr>
              <p:nvPr/>
            </p:nvSpPr>
            <p:spPr bwMode="auto">
              <a:xfrm flipH="1">
                <a:off x="2883" y="201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6" name="Line 700"/>
              <p:cNvSpPr>
                <a:spLocks noChangeShapeType="1"/>
              </p:cNvSpPr>
              <p:nvPr/>
            </p:nvSpPr>
            <p:spPr bwMode="auto">
              <a:xfrm flipH="1">
                <a:off x="2883" y="201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7" name="Line 701"/>
              <p:cNvSpPr>
                <a:spLocks noChangeShapeType="1"/>
              </p:cNvSpPr>
              <p:nvPr/>
            </p:nvSpPr>
            <p:spPr bwMode="auto">
              <a:xfrm flipH="1">
                <a:off x="2883" y="200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8" name="Line 702"/>
              <p:cNvSpPr>
                <a:spLocks noChangeShapeType="1"/>
              </p:cNvSpPr>
              <p:nvPr/>
            </p:nvSpPr>
            <p:spPr bwMode="auto">
              <a:xfrm flipH="1">
                <a:off x="2883" y="200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9" name="Line 703"/>
              <p:cNvSpPr>
                <a:spLocks noChangeShapeType="1"/>
              </p:cNvSpPr>
              <p:nvPr/>
            </p:nvSpPr>
            <p:spPr bwMode="auto">
              <a:xfrm flipH="1">
                <a:off x="2883" y="199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0" name="Line 704"/>
              <p:cNvSpPr>
                <a:spLocks noChangeShapeType="1"/>
              </p:cNvSpPr>
              <p:nvPr/>
            </p:nvSpPr>
            <p:spPr bwMode="auto">
              <a:xfrm flipH="1">
                <a:off x="2883" y="198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1" name="Line 705"/>
              <p:cNvSpPr>
                <a:spLocks noChangeShapeType="1"/>
              </p:cNvSpPr>
              <p:nvPr/>
            </p:nvSpPr>
            <p:spPr bwMode="auto">
              <a:xfrm flipH="1">
                <a:off x="2883" y="198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2" name="Line 706"/>
              <p:cNvSpPr>
                <a:spLocks noChangeShapeType="1"/>
              </p:cNvSpPr>
              <p:nvPr/>
            </p:nvSpPr>
            <p:spPr bwMode="auto">
              <a:xfrm flipH="1">
                <a:off x="2883" y="19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3" name="Line 707"/>
              <p:cNvSpPr>
                <a:spLocks noChangeShapeType="1"/>
              </p:cNvSpPr>
              <p:nvPr/>
            </p:nvSpPr>
            <p:spPr bwMode="auto">
              <a:xfrm flipH="1">
                <a:off x="2883" y="196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4" name="Line 708"/>
              <p:cNvSpPr>
                <a:spLocks noChangeShapeType="1"/>
              </p:cNvSpPr>
              <p:nvPr/>
            </p:nvSpPr>
            <p:spPr bwMode="auto">
              <a:xfrm flipH="1">
                <a:off x="2883" y="196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5" name="Line 709"/>
              <p:cNvSpPr>
                <a:spLocks noChangeShapeType="1"/>
              </p:cNvSpPr>
              <p:nvPr/>
            </p:nvSpPr>
            <p:spPr bwMode="auto">
              <a:xfrm flipH="1">
                <a:off x="2883" y="195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6" name="Line 710"/>
              <p:cNvSpPr>
                <a:spLocks noChangeShapeType="1"/>
              </p:cNvSpPr>
              <p:nvPr/>
            </p:nvSpPr>
            <p:spPr bwMode="auto">
              <a:xfrm flipH="1">
                <a:off x="2883" y="195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7" name="Line 711"/>
              <p:cNvSpPr>
                <a:spLocks noChangeShapeType="1"/>
              </p:cNvSpPr>
              <p:nvPr/>
            </p:nvSpPr>
            <p:spPr bwMode="auto">
              <a:xfrm flipH="1">
                <a:off x="2883" y="194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8" name="Line 712"/>
              <p:cNvSpPr>
                <a:spLocks noChangeShapeType="1"/>
              </p:cNvSpPr>
              <p:nvPr/>
            </p:nvSpPr>
            <p:spPr bwMode="auto">
              <a:xfrm flipH="1">
                <a:off x="2883" y="193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9" name="Line 713"/>
              <p:cNvSpPr>
                <a:spLocks noChangeShapeType="1"/>
              </p:cNvSpPr>
              <p:nvPr/>
            </p:nvSpPr>
            <p:spPr bwMode="auto">
              <a:xfrm flipH="1">
                <a:off x="2883" y="193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0" name="Line 714"/>
              <p:cNvSpPr>
                <a:spLocks noChangeShapeType="1"/>
              </p:cNvSpPr>
              <p:nvPr/>
            </p:nvSpPr>
            <p:spPr bwMode="auto">
              <a:xfrm flipH="1">
                <a:off x="2883" y="192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1" name="Line 715"/>
              <p:cNvSpPr>
                <a:spLocks noChangeShapeType="1"/>
              </p:cNvSpPr>
              <p:nvPr/>
            </p:nvSpPr>
            <p:spPr bwMode="auto">
              <a:xfrm flipH="1">
                <a:off x="2883" y="192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2" name="Line 716"/>
              <p:cNvSpPr>
                <a:spLocks noChangeShapeType="1"/>
              </p:cNvSpPr>
              <p:nvPr/>
            </p:nvSpPr>
            <p:spPr bwMode="auto">
              <a:xfrm flipH="1">
                <a:off x="2883" y="191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3" name="Line 717"/>
              <p:cNvSpPr>
                <a:spLocks noChangeShapeType="1"/>
              </p:cNvSpPr>
              <p:nvPr/>
            </p:nvSpPr>
            <p:spPr bwMode="auto">
              <a:xfrm flipH="1">
                <a:off x="2883" y="190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4" name="Line 718"/>
              <p:cNvSpPr>
                <a:spLocks noChangeShapeType="1"/>
              </p:cNvSpPr>
              <p:nvPr/>
            </p:nvSpPr>
            <p:spPr bwMode="auto">
              <a:xfrm flipH="1">
                <a:off x="2883" y="190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5" name="Line 719"/>
              <p:cNvSpPr>
                <a:spLocks noChangeShapeType="1"/>
              </p:cNvSpPr>
              <p:nvPr/>
            </p:nvSpPr>
            <p:spPr bwMode="auto">
              <a:xfrm flipH="1">
                <a:off x="2883" y="189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6" name="Line 720"/>
              <p:cNvSpPr>
                <a:spLocks noChangeShapeType="1"/>
              </p:cNvSpPr>
              <p:nvPr/>
            </p:nvSpPr>
            <p:spPr bwMode="auto">
              <a:xfrm flipH="1">
                <a:off x="2883" y="189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7" name="Line 721"/>
              <p:cNvSpPr>
                <a:spLocks noChangeShapeType="1"/>
              </p:cNvSpPr>
              <p:nvPr/>
            </p:nvSpPr>
            <p:spPr bwMode="auto">
              <a:xfrm flipH="1">
                <a:off x="2883" y="188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8" name="Line 722"/>
              <p:cNvSpPr>
                <a:spLocks noChangeShapeType="1"/>
              </p:cNvSpPr>
              <p:nvPr/>
            </p:nvSpPr>
            <p:spPr bwMode="auto">
              <a:xfrm flipH="1">
                <a:off x="2883" y="187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79" name="Line 723"/>
              <p:cNvSpPr>
                <a:spLocks noChangeShapeType="1"/>
              </p:cNvSpPr>
              <p:nvPr/>
            </p:nvSpPr>
            <p:spPr bwMode="auto">
              <a:xfrm flipH="1">
                <a:off x="2883" y="187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0" name="Line 724"/>
              <p:cNvSpPr>
                <a:spLocks noChangeShapeType="1"/>
              </p:cNvSpPr>
              <p:nvPr/>
            </p:nvSpPr>
            <p:spPr bwMode="auto">
              <a:xfrm flipH="1">
                <a:off x="2883" y="186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1" name="Line 725"/>
              <p:cNvSpPr>
                <a:spLocks noChangeShapeType="1"/>
              </p:cNvSpPr>
              <p:nvPr/>
            </p:nvSpPr>
            <p:spPr bwMode="auto">
              <a:xfrm flipH="1">
                <a:off x="2883" y="186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2" name="Line 726"/>
              <p:cNvSpPr>
                <a:spLocks noChangeShapeType="1"/>
              </p:cNvSpPr>
              <p:nvPr/>
            </p:nvSpPr>
            <p:spPr bwMode="auto">
              <a:xfrm flipH="1">
                <a:off x="2883" y="185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3" name="Line 727"/>
              <p:cNvSpPr>
                <a:spLocks noChangeShapeType="1"/>
              </p:cNvSpPr>
              <p:nvPr/>
            </p:nvSpPr>
            <p:spPr bwMode="auto">
              <a:xfrm flipH="1">
                <a:off x="2883" y="184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4" name="Line 728"/>
              <p:cNvSpPr>
                <a:spLocks noChangeShapeType="1"/>
              </p:cNvSpPr>
              <p:nvPr/>
            </p:nvSpPr>
            <p:spPr bwMode="auto">
              <a:xfrm flipH="1">
                <a:off x="2883" y="184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5" name="Line 729"/>
              <p:cNvSpPr>
                <a:spLocks noChangeShapeType="1"/>
              </p:cNvSpPr>
              <p:nvPr/>
            </p:nvSpPr>
            <p:spPr bwMode="auto">
              <a:xfrm flipH="1">
                <a:off x="2883" y="183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6" name="Line 730"/>
              <p:cNvSpPr>
                <a:spLocks noChangeShapeType="1"/>
              </p:cNvSpPr>
              <p:nvPr/>
            </p:nvSpPr>
            <p:spPr bwMode="auto">
              <a:xfrm flipH="1">
                <a:off x="2883" y="182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7" name="Line 731"/>
              <p:cNvSpPr>
                <a:spLocks noChangeShapeType="1"/>
              </p:cNvSpPr>
              <p:nvPr/>
            </p:nvSpPr>
            <p:spPr bwMode="auto">
              <a:xfrm flipH="1">
                <a:off x="2883" y="182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8" name="Line 732"/>
              <p:cNvSpPr>
                <a:spLocks noChangeShapeType="1"/>
              </p:cNvSpPr>
              <p:nvPr/>
            </p:nvSpPr>
            <p:spPr bwMode="auto">
              <a:xfrm flipH="1">
                <a:off x="2883" y="181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89" name="Line 733"/>
              <p:cNvSpPr>
                <a:spLocks noChangeShapeType="1"/>
              </p:cNvSpPr>
              <p:nvPr/>
            </p:nvSpPr>
            <p:spPr bwMode="auto">
              <a:xfrm flipH="1">
                <a:off x="2883" y="181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0" name="Line 734"/>
              <p:cNvSpPr>
                <a:spLocks noChangeShapeType="1"/>
              </p:cNvSpPr>
              <p:nvPr/>
            </p:nvSpPr>
            <p:spPr bwMode="auto">
              <a:xfrm flipH="1">
                <a:off x="2883" y="180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1" name="Line 735"/>
              <p:cNvSpPr>
                <a:spLocks noChangeShapeType="1"/>
              </p:cNvSpPr>
              <p:nvPr/>
            </p:nvSpPr>
            <p:spPr bwMode="auto">
              <a:xfrm flipH="1">
                <a:off x="2883" y="179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2" name="Line 736"/>
              <p:cNvSpPr>
                <a:spLocks noChangeShapeType="1"/>
              </p:cNvSpPr>
              <p:nvPr/>
            </p:nvSpPr>
            <p:spPr bwMode="auto">
              <a:xfrm flipH="1">
                <a:off x="2883" y="179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3" name="Line 737"/>
              <p:cNvSpPr>
                <a:spLocks noChangeShapeType="1"/>
              </p:cNvSpPr>
              <p:nvPr/>
            </p:nvSpPr>
            <p:spPr bwMode="auto">
              <a:xfrm flipH="1">
                <a:off x="2883" y="178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4" name="Line 738"/>
              <p:cNvSpPr>
                <a:spLocks noChangeShapeType="1"/>
              </p:cNvSpPr>
              <p:nvPr/>
            </p:nvSpPr>
            <p:spPr bwMode="auto">
              <a:xfrm flipH="1">
                <a:off x="2883" y="178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5" name="Line 739"/>
              <p:cNvSpPr>
                <a:spLocks noChangeShapeType="1"/>
              </p:cNvSpPr>
              <p:nvPr/>
            </p:nvSpPr>
            <p:spPr bwMode="auto">
              <a:xfrm flipH="1">
                <a:off x="2883" y="177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6" name="Line 740"/>
              <p:cNvSpPr>
                <a:spLocks noChangeShapeType="1"/>
              </p:cNvSpPr>
              <p:nvPr/>
            </p:nvSpPr>
            <p:spPr bwMode="auto">
              <a:xfrm flipH="1">
                <a:off x="2883" y="176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7" name="Line 741"/>
              <p:cNvSpPr>
                <a:spLocks noChangeShapeType="1"/>
              </p:cNvSpPr>
              <p:nvPr/>
            </p:nvSpPr>
            <p:spPr bwMode="auto">
              <a:xfrm flipH="1">
                <a:off x="2883" y="176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8" name="Line 742"/>
              <p:cNvSpPr>
                <a:spLocks noChangeShapeType="1"/>
              </p:cNvSpPr>
              <p:nvPr/>
            </p:nvSpPr>
            <p:spPr bwMode="auto">
              <a:xfrm flipH="1">
                <a:off x="2883" y="175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99" name="Line 743"/>
              <p:cNvSpPr>
                <a:spLocks noChangeShapeType="1"/>
              </p:cNvSpPr>
              <p:nvPr/>
            </p:nvSpPr>
            <p:spPr bwMode="auto">
              <a:xfrm flipH="1">
                <a:off x="2883" y="175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0" name="Line 744"/>
              <p:cNvSpPr>
                <a:spLocks noChangeShapeType="1"/>
              </p:cNvSpPr>
              <p:nvPr/>
            </p:nvSpPr>
            <p:spPr bwMode="auto">
              <a:xfrm flipH="1">
                <a:off x="2883" y="174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1" name="Line 745"/>
              <p:cNvSpPr>
                <a:spLocks noChangeShapeType="1"/>
              </p:cNvSpPr>
              <p:nvPr/>
            </p:nvSpPr>
            <p:spPr bwMode="auto">
              <a:xfrm flipH="1">
                <a:off x="2883" y="173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2" name="Line 746"/>
              <p:cNvSpPr>
                <a:spLocks noChangeShapeType="1"/>
              </p:cNvSpPr>
              <p:nvPr/>
            </p:nvSpPr>
            <p:spPr bwMode="auto">
              <a:xfrm flipH="1">
                <a:off x="2883" y="173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3" name="Line 747"/>
              <p:cNvSpPr>
                <a:spLocks noChangeShapeType="1"/>
              </p:cNvSpPr>
              <p:nvPr/>
            </p:nvSpPr>
            <p:spPr bwMode="auto">
              <a:xfrm flipH="1">
                <a:off x="2883" y="172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4" name="Line 748"/>
              <p:cNvSpPr>
                <a:spLocks noChangeShapeType="1"/>
              </p:cNvSpPr>
              <p:nvPr/>
            </p:nvSpPr>
            <p:spPr bwMode="auto">
              <a:xfrm flipH="1">
                <a:off x="2883" y="172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5" name="Line 749"/>
              <p:cNvSpPr>
                <a:spLocks noChangeShapeType="1"/>
              </p:cNvSpPr>
              <p:nvPr/>
            </p:nvSpPr>
            <p:spPr bwMode="auto">
              <a:xfrm flipH="1">
                <a:off x="2883" y="171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6" name="Line 750"/>
              <p:cNvSpPr>
                <a:spLocks noChangeShapeType="1"/>
              </p:cNvSpPr>
              <p:nvPr/>
            </p:nvSpPr>
            <p:spPr bwMode="auto">
              <a:xfrm flipH="1">
                <a:off x="2883" y="170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7" name="Line 751"/>
              <p:cNvSpPr>
                <a:spLocks noChangeShapeType="1"/>
              </p:cNvSpPr>
              <p:nvPr/>
            </p:nvSpPr>
            <p:spPr bwMode="auto">
              <a:xfrm flipH="1">
                <a:off x="2883" y="170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8" name="Line 752"/>
              <p:cNvSpPr>
                <a:spLocks noChangeShapeType="1"/>
              </p:cNvSpPr>
              <p:nvPr/>
            </p:nvSpPr>
            <p:spPr bwMode="auto">
              <a:xfrm flipH="1">
                <a:off x="2883" y="169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09" name="Line 753"/>
              <p:cNvSpPr>
                <a:spLocks noChangeShapeType="1"/>
              </p:cNvSpPr>
              <p:nvPr/>
            </p:nvSpPr>
            <p:spPr bwMode="auto">
              <a:xfrm flipH="1">
                <a:off x="2883" y="168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0" name="Line 754"/>
              <p:cNvSpPr>
                <a:spLocks noChangeShapeType="1"/>
              </p:cNvSpPr>
              <p:nvPr/>
            </p:nvSpPr>
            <p:spPr bwMode="auto">
              <a:xfrm flipH="1">
                <a:off x="2883" y="168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1" name="Line 755"/>
              <p:cNvSpPr>
                <a:spLocks noChangeShapeType="1"/>
              </p:cNvSpPr>
              <p:nvPr/>
            </p:nvSpPr>
            <p:spPr bwMode="auto">
              <a:xfrm flipH="1">
                <a:off x="2883" y="167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2" name="Line 756"/>
              <p:cNvSpPr>
                <a:spLocks noChangeShapeType="1"/>
              </p:cNvSpPr>
              <p:nvPr/>
            </p:nvSpPr>
            <p:spPr bwMode="auto">
              <a:xfrm flipH="1">
                <a:off x="2883" y="167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3" name="Line 757"/>
              <p:cNvSpPr>
                <a:spLocks noChangeShapeType="1"/>
              </p:cNvSpPr>
              <p:nvPr/>
            </p:nvSpPr>
            <p:spPr bwMode="auto">
              <a:xfrm flipH="1">
                <a:off x="2883" y="166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4" name="Line 758"/>
              <p:cNvSpPr>
                <a:spLocks noChangeShapeType="1"/>
              </p:cNvSpPr>
              <p:nvPr/>
            </p:nvSpPr>
            <p:spPr bwMode="auto">
              <a:xfrm flipH="1">
                <a:off x="2883" y="165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5" name="Line 759"/>
              <p:cNvSpPr>
                <a:spLocks noChangeShapeType="1"/>
              </p:cNvSpPr>
              <p:nvPr/>
            </p:nvSpPr>
            <p:spPr bwMode="auto">
              <a:xfrm flipH="1">
                <a:off x="2883" y="165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6" name="Line 760"/>
              <p:cNvSpPr>
                <a:spLocks noChangeShapeType="1"/>
              </p:cNvSpPr>
              <p:nvPr/>
            </p:nvSpPr>
            <p:spPr bwMode="auto">
              <a:xfrm flipH="1">
                <a:off x="2883" y="164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7" name="Line 761"/>
              <p:cNvSpPr>
                <a:spLocks noChangeShapeType="1"/>
              </p:cNvSpPr>
              <p:nvPr/>
            </p:nvSpPr>
            <p:spPr bwMode="auto">
              <a:xfrm flipH="1">
                <a:off x="2883" y="164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8" name="Line 762"/>
              <p:cNvSpPr>
                <a:spLocks noChangeShapeType="1"/>
              </p:cNvSpPr>
              <p:nvPr/>
            </p:nvSpPr>
            <p:spPr bwMode="auto">
              <a:xfrm flipH="1">
                <a:off x="2883" y="163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19" name="Line 763"/>
              <p:cNvSpPr>
                <a:spLocks noChangeShapeType="1"/>
              </p:cNvSpPr>
              <p:nvPr/>
            </p:nvSpPr>
            <p:spPr bwMode="auto">
              <a:xfrm flipH="1">
                <a:off x="2883" y="162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0" name="Line 764"/>
              <p:cNvSpPr>
                <a:spLocks noChangeShapeType="1"/>
              </p:cNvSpPr>
              <p:nvPr/>
            </p:nvSpPr>
            <p:spPr bwMode="auto">
              <a:xfrm flipH="1">
                <a:off x="2883" y="162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1" name="Line 765"/>
              <p:cNvSpPr>
                <a:spLocks noChangeShapeType="1"/>
              </p:cNvSpPr>
              <p:nvPr/>
            </p:nvSpPr>
            <p:spPr bwMode="auto">
              <a:xfrm flipH="1">
                <a:off x="2883" y="161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2" name="Line 766"/>
              <p:cNvSpPr>
                <a:spLocks noChangeShapeType="1"/>
              </p:cNvSpPr>
              <p:nvPr/>
            </p:nvSpPr>
            <p:spPr bwMode="auto">
              <a:xfrm flipH="1">
                <a:off x="2883" y="161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3" name="Line 767"/>
              <p:cNvSpPr>
                <a:spLocks noChangeShapeType="1"/>
              </p:cNvSpPr>
              <p:nvPr/>
            </p:nvSpPr>
            <p:spPr bwMode="auto">
              <a:xfrm flipH="1">
                <a:off x="2883" y="160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4" name="Line 768"/>
              <p:cNvSpPr>
                <a:spLocks noChangeShapeType="1"/>
              </p:cNvSpPr>
              <p:nvPr/>
            </p:nvSpPr>
            <p:spPr bwMode="auto">
              <a:xfrm flipH="1">
                <a:off x="2883" y="159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5" name="Line 769"/>
              <p:cNvSpPr>
                <a:spLocks noChangeShapeType="1"/>
              </p:cNvSpPr>
              <p:nvPr/>
            </p:nvSpPr>
            <p:spPr bwMode="auto">
              <a:xfrm flipH="1">
                <a:off x="2883" y="159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6" name="Line 770"/>
              <p:cNvSpPr>
                <a:spLocks noChangeShapeType="1"/>
              </p:cNvSpPr>
              <p:nvPr/>
            </p:nvSpPr>
            <p:spPr bwMode="auto">
              <a:xfrm flipH="1">
                <a:off x="2883" y="158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7" name="Line 771"/>
              <p:cNvSpPr>
                <a:spLocks noChangeShapeType="1"/>
              </p:cNvSpPr>
              <p:nvPr/>
            </p:nvSpPr>
            <p:spPr bwMode="auto">
              <a:xfrm flipH="1">
                <a:off x="2883" y="158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8" name="Line 772"/>
              <p:cNvSpPr>
                <a:spLocks noChangeShapeType="1"/>
              </p:cNvSpPr>
              <p:nvPr/>
            </p:nvSpPr>
            <p:spPr bwMode="auto">
              <a:xfrm flipH="1">
                <a:off x="2883" y="157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29" name="Line 773"/>
              <p:cNvSpPr>
                <a:spLocks noChangeShapeType="1"/>
              </p:cNvSpPr>
              <p:nvPr/>
            </p:nvSpPr>
            <p:spPr bwMode="auto">
              <a:xfrm flipH="1">
                <a:off x="2883" y="156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30" name="Line 774"/>
              <p:cNvSpPr>
                <a:spLocks noChangeShapeType="1"/>
              </p:cNvSpPr>
              <p:nvPr/>
            </p:nvSpPr>
            <p:spPr bwMode="auto">
              <a:xfrm>
                <a:off x="5270" y="276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31" name="Line 775"/>
              <p:cNvSpPr>
                <a:spLocks noChangeShapeType="1"/>
              </p:cNvSpPr>
              <p:nvPr/>
            </p:nvSpPr>
            <p:spPr bwMode="auto">
              <a:xfrm>
                <a:off x="5270" y="27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32" name="Rectangle 776"/>
              <p:cNvSpPr>
                <a:spLocks noChangeArrowheads="1"/>
              </p:cNvSpPr>
              <p:nvPr/>
            </p:nvSpPr>
            <p:spPr bwMode="auto">
              <a:xfrm rot="16200000">
                <a:off x="5250" y="2720"/>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33" name="Line 777"/>
              <p:cNvSpPr>
                <a:spLocks noChangeShapeType="1"/>
              </p:cNvSpPr>
              <p:nvPr/>
            </p:nvSpPr>
            <p:spPr bwMode="auto">
              <a:xfrm>
                <a:off x="5270" y="270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34" name="Line 778"/>
              <p:cNvSpPr>
                <a:spLocks noChangeShapeType="1"/>
              </p:cNvSpPr>
              <p:nvPr/>
            </p:nvSpPr>
            <p:spPr bwMode="auto">
              <a:xfrm>
                <a:off x="5270" y="267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35" name="Rectangle 779"/>
              <p:cNvSpPr>
                <a:spLocks noChangeArrowheads="1"/>
              </p:cNvSpPr>
              <p:nvPr/>
            </p:nvSpPr>
            <p:spPr bwMode="auto">
              <a:xfrm rot="16200000">
                <a:off x="5250" y="2660"/>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36" name="Line 780"/>
              <p:cNvSpPr>
                <a:spLocks noChangeShapeType="1"/>
              </p:cNvSpPr>
              <p:nvPr/>
            </p:nvSpPr>
            <p:spPr bwMode="auto">
              <a:xfrm>
                <a:off x="5270" y="263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37" name="Line 781"/>
              <p:cNvSpPr>
                <a:spLocks noChangeShapeType="1"/>
              </p:cNvSpPr>
              <p:nvPr/>
            </p:nvSpPr>
            <p:spPr bwMode="auto">
              <a:xfrm>
                <a:off x="5270" y="260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38" name="Rectangle 782"/>
              <p:cNvSpPr>
                <a:spLocks noChangeArrowheads="1"/>
              </p:cNvSpPr>
              <p:nvPr/>
            </p:nvSpPr>
            <p:spPr bwMode="auto">
              <a:xfrm rot="16200000">
                <a:off x="5250" y="2599"/>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39" name="Line 783"/>
              <p:cNvSpPr>
                <a:spLocks noChangeShapeType="1"/>
              </p:cNvSpPr>
              <p:nvPr/>
            </p:nvSpPr>
            <p:spPr bwMode="auto">
              <a:xfrm>
                <a:off x="5270" y="257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40" name="Line 784"/>
              <p:cNvSpPr>
                <a:spLocks noChangeShapeType="1"/>
              </p:cNvSpPr>
              <p:nvPr/>
            </p:nvSpPr>
            <p:spPr bwMode="auto">
              <a:xfrm>
                <a:off x="5270" y="254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41" name="Rectangle 785"/>
              <p:cNvSpPr>
                <a:spLocks noChangeArrowheads="1"/>
              </p:cNvSpPr>
              <p:nvPr/>
            </p:nvSpPr>
            <p:spPr bwMode="auto">
              <a:xfrm rot="16200000">
                <a:off x="5250" y="2538"/>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42" name="Line 786"/>
              <p:cNvSpPr>
                <a:spLocks noChangeShapeType="1"/>
              </p:cNvSpPr>
              <p:nvPr/>
            </p:nvSpPr>
            <p:spPr bwMode="auto">
              <a:xfrm>
                <a:off x="5270" y="251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43" name="Line 787"/>
              <p:cNvSpPr>
                <a:spLocks noChangeShapeType="1"/>
              </p:cNvSpPr>
              <p:nvPr/>
            </p:nvSpPr>
            <p:spPr bwMode="auto">
              <a:xfrm>
                <a:off x="5270" y="248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44" name="Rectangle 788"/>
              <p:cNvSpPr>
                <a:spLocks noChangeArrowheads="1"/>
              </p:cNvSpPr>
              <p:nvPr/>
            </p:nvSpPr>
            <p:spPr bwMode="auto">
              <a:xfrm rot="16200000">
                <a:off x="5250" y="2477"/>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45" name="Line 789"/>
              <p:cNvSpPr>
                <a:spLocks noChangeShapeType="1"/>
              </p:cNvSpPr>
              <p:nvPr/>
            </p:nvSpPr>
            <p:spPr bwMode="auto">
              <a:xfrm>
                <a:off x="5270" y="245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46" name="Line 790"/>
              <p:cNvSpPr>
                <a:spLocks noChangeShapeType="1"/>
              </p:cNvSpPr>
              <p:nvPr/>
            </p:nvSpPr>
            <p:spPr bwMode="auto">
              <a:xfrm>
                <a:off x="5270" y="242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47" name="Rectangle 791"/>
              <p:cNvSpPr>
                <a:spLocks noChangeArrowheads="1"/>
              </p:cNvSpPr>
              <p:nvPr/>
            </p:nvSpPr>
            <p:spPr bwMode="auto">
              <a:xfrm rot="16200000">
                <a:off x="5250" y="2415"/>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48" name="Line 792"/>
              <p:cNvSpPr>
                <a:spLocks noChangeShapeType="1"/>
              </p:cNvSpPr>
              <p:nvPr/>
            </p:nvSpPr>
            <p:spPr bwMode="auto">
              <a:xfrm>
                <a:off x="5270" y="239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49" name="Line 793"/>
              <p:cNvSpPr>
                <a:spLocks noChangeShapeType="1"/>
              </p:cNvSpPr>
              <p:nvPr/>
            </p:nvSpPr>
            <p:spPr bwMode="auto">
              <a:xfrm>
                <a:off x="5270" y="236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50" name="Rectangle 794"/>
              <p:cNvSpPr>
                <a:spLocks noChangeArrowheads="1"/>
              </p:cNvSpPr>
              <p:nvPr/>
            </p:nvSpPr>
            <p:spPr bwMode="auto">
              <a:xfrm rot="16200000">
                <a:off x="5250" y="2354"/>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1" name="Line 795"/>
              <p:cNvSpPr>
                <a:spLocks noChangeShapeType="1"/>
              </p:cNvSpPr>
              <p:nvPr/>
            </p:nvSpPr>
            <p:spPr bwMode="auto">
              <a:xfrm>
                <a:off x="5270" y="233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52" name="Line 796"/>
              <p:cNvSpPr>
                <a:spLocks noChangeShapeType="1"/>
              </p:cNvSpPr>
              <p:nvPr/>
            </p:nvSpPr>
            <p:spPr bwMode="auto">
              <a:xfrm>
                <a:off x="5270" y="230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53" name="Rectangle 797"/>
              <p:cNvSpPr>
                <a:spLocks noChangeArrowheads="1"/>
              </p:cNvSpPr>
              <p:nvPr/>
            </p:nvSpPr>
            <p:spPr bwMode="auto">
              <a:xfrm rot="16200000">
                <a:off x="5250" y="2293"/>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4" name="Line 798"/>
              <p:cNvSpPr>
                <a:spLocks noChangeShapeType="1"/>
              </p:cNvSpPr>
              <p:nvPr/>
            </p:nvSpPr>
            <p:spPr bwMode="auto">
              <a:xfrm>
                <a:off x="5270" y="227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55" name="Line 799"/>
              <p:cNvSpPr>
                <a:spLocks noChangeShapeType="1"/>
              </p:cNvSpPr>
              <p:nvPr/>
            </p:nvSpPr>
            <p:spPr bwMode="auto">
              <a:xfrm>
                <a:off x="5270" y="224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56" name="Rectangle 800"/>
              <p:cNvSpPr>
                <a:spLocks noChangeArrowheads="1"/>
              </p:cNvSpPr>
              <p:nvPr/>
            </p:nvSpPr>
            <p:spPr bwMode="auto">
              <a:xfrm rot="16200000">
                <a:off x="5250" y="2232"/>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0.9</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7" name="Line 801"/>
              <p:cNvSpPr>
                <a:spLocks noChangeShapeType="1"/>
              </p:cNvSpPr>
              <p:nvPr/>
            </p:nvSpPr>
            <p:spPr bwMode="auto">
              <a:xfrm>
                <a:off x="5270" y="221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58" name="Line 802"/>
              <p:cNvSpPr>
                <a:spLocks noChangeShapeType="1"/>
              </p:cNvSpPr>
              <p:nvPr/>
            </p:nvSpPr>
            <p:spPr bwMode="auto">
              <a:xfrm>
                <a:off x="5270" y="218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59" name="Rectangle 803"/>
              <p:cNvSpPr>
                <a:spLocks noChangeArrowheads="1"/>
              </p:cNvSpPr>
              <p:nvPr/>
            </p:nvSpPr>
            <p:spPr bwMode="auto">
              <a:xfrm rot="16200000">
                <a:off x="5265" y="2171"/>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60" name="Line 804"/>
              <p:cNvSpPr>
                <a:spLocks noChangeShapeType="1"/>
              </p:cNvSpPr>
              <p:nvPr/>
            </p:nvSpPr>
            <p:spPr bwMode="auto">
              <a:xfrm>
                <a:off x="5270" y="215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61" name="Line 805"/>
              <p:cNvSpPr>
                <a:spLocks noChangeShapeType="1"/>
              </p:cNvSpPr>
              <p:nvPr/>
            </p:nvSpPr>
            <p:spPr bwMode="auto">
              <a:xfrm>
                <a:off x="5270" y="212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62" name="Rectangle 806"/>
              <p:cNvSpPr>
                <a:spLocks noChangeArrowheads="1"/>
              </p:cNvSpPr>
              <p:nvPr/>
            </p:nvSpPr>
            <p:spPr bwMode="auto">
              <a:xfrm rot="16200000">
                <a:off x="5250" y="2111"/>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63" name="Line 807"/>
              <p:cNvSpPr>
                <a:spLocks noChangeShapeType="1"/>
              </p:cNvSpPr>
              <p:nvPr/>
            </p:nvSpPr>
            <p:spPr bwMode="auto">
              <a:xfrm>
                <a:off x="5270" y="209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grpSp>
          <p:nvGrpSpPr>
            <p:cNvPr id="12" name="Group 1009"/>
            <p:cNvGrpSpPr>
              <a:grpSpLocks/>
            </p:cNvGrpSpPr>
            <p:nvPr/>
          </p:nvGrpSpPr>
          <p:grpSpPr bwMode="auto">
            <a:xfrm>
              <a:off x="5270" y="1554"/>
              <a:ext cx="22" cy="1220"/>
              <a:chOff x="5270" y="1554"/>
              <a:chExt cx="22" cy="1220"/>
            </a:xfrm>
          </p:grpSpPr>
          <p:sp>
            <p:nvSpPr>
              <p:cNvPr id="2063" name="Line 809"/>
              <p:cNvSpPr>
                <a:spLocks noChangeShapeType="1"/>
              </p:cNvSpPr>
              <p:nvPr/>
            </p:nvSpPr>
            <p:spPr bwMode="auto">
              <a:xfrm>
                <a:off x="5270" y="206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4" name="Rectangle 810"/>
              <p:cNvSpPr>
                <a:spLocks noChangeArrowheads="1"/>
              </p:cNvSpPr>
              <p:nvPr/>
            </p:nvSpPr>
            <p:spPr bwMode="auto">
              <a:xfrm rot="16200000">
                <a:off x="5250" y="2050"/>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Line 811"/>
              <p:cNvSpPr>
                <a:spLocks noChangeShapeType="1"/>
              </p:cNvSpPr>
              <p:nvPr/>
            </p:nvSpPr>
            <p:spPr bwMode="auto">
              <a:xfrm>
                <a:off x="5270" y="20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6" name="Line 812"/>
              <p:cNvSpPr>
                <a:spLocks noChangeShapeType="1"/>
              </p:cNvSpPr>
              <p:nvPr/>
            </p:nvSpPr>
            <p:spPr bwMode="auto">
              <a:xfrm>
                <a:off x="5270" y="200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7" name="Rectangle 813"/>
              <p:cNvSpPr>
                <a:spLocks noChangeArrowheads="1"/>
              </p:cNvSpPr>
              <p:nvPr/>
            </p:nvSpPr>
            <p:spPr bwMode="auto">
              <a:xfrm rot="16200000">
                <a:off x="5250" y="1989"/>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8" name="Line 814"/>
              <p:cNvSpPr>
                <a:spLocks noChangeShapeType="1"/>
              </p:cNvSpPr>
              <p:nvPr/>
            </p:nvSpPr>
            <p:spPr bwMode="auto">
              <a:xfrm>
                <a:off x="5270" y="196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9" name="Line 815"/>
              <p:cNvSpPr>
                <a:spLocks noChangeShapeType="1"/>
              </p:cNvSpPr>
              <p:nvPr/>
            </p:nvSpPr>
            <p:spPr bwMode="auto">
              <a:xfrm>
                <a:off x="5270" y="193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1" name="Rectangle 816"/>
              <p:cNvSpPr>
                <a:spLocks noChangeArrowheads="1"/>
              </p:cNvSpPr>
              <p:nvPr/>
            </p:nvSpPr>
            <p:spPr bwMode="auto">
              <a:xfrm rot="16200000">
                <a:off x="5250" y="1928"/>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2" name="Line 817"/>
              <p:cNvSpPr>
                <a:spLocks noChangeShapeType="1"/>
              </p:cNvSpPr>
              <p:nvPr/>
            </p:nvSpPr>
            <p:spPr bwMode="auto">
              <a:xfrm>
                <a:off x="5270" y="190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3" name="Line 818"/>
              <p:cNvSpPr>
                <a:spLocks noChangeShapeType="1"/>
              </p:cNvSpPr>
              <p:nvPr/>
            </p:nvSpPr>
            <p:spPr bwMode="auto">
              <a:xfrm>
                <a:off x="5270" y="187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4" name="Rectangle 819"/>
              <p:cNvSpPr>
                <a:spLocks noChangeArrowheads="1"/>
              </p:cNvSpPr>
              <p:nvPr/>
            </p:nvSpPr>
            <p:spPr bwMode="auto">
              <a:xfrm rot="16200000">
                <a:off x="5250" y="1867"/>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5" name="Line 820"/>
              <p:cNvSpPr>
                <a:spLocks noChangeShapeType="1"/>
              </p:cNvSpPr>
              <p:nvPr/>
            </p:nvSpPr>
            <p:spPr bwMode="auto">
              <a:xfrm>
                <a:off x="5270" y="184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6" name="Line 821"/>
              <p:cNvSpPr>
                <a:spLocks noChangeShapeType="1"/>
              </p:cNvSpPr>
              <p:nvPr/>
            </p:nvSpPr>
            <p:spPr bwMode="auto">
              <a:xfrm>
                <a:off x="5270" y="181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7" name="Rectangle 822"/>
              <p:cNvSpPr>
                <a:spLocks noChangeArrowheads="1"/>
              </p:cNvSpPr>
              <p:nvPr/>
            </p:nvSpPr>
            <p:spPr bwMode="auto">
              <a:xfrm rot="16200000">
                <a:off x="5250" y="1806"/>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8" name="Line 823"/>
              <p:cNvSpPr>
                <a:spLocks noChangeShapeType="1"/>
              </p:cNvSpPr>
              <p:nvPr/>
            </p:nvSpPr>
            <p:spPr bwMode="auto">
              <a:xfrm>
                <a:off x="5270" y="178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79" name="Line 824"/>
              <p:cNvSpPr>
                <a:spLocks noChangeShapeType="1"/>
              </p:cNvSpPr>
              <p:nvPr/>
            </p:nvSpPr>
            <p:spPr bwMode="auto">
              <a:xfrm>
                <a:off x="5270" y="175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0" name="Rectangle 825"/>
              <p:cNvSpPr>
                <a:spLocks noChangeArrowheads="1"/>
              </p:cNvSpPr>
              <p:nvPr/>
            </p:nvSpPr>
            <p:spPr bwMode="auto">
              <a:xfrm rot="16200000">
                <a:off x="5250" y="1745"/>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1" name="Line 826"/>
              <p:cNvSpPr>
                <a:spLocks noChangeShapeType="1"/>
              </p:cNvSpPr>
              <p:nvPr/>
            </p:nvSpPr>
            <p:spPr bwMode="auto">
              <a:xfrm>
                <a:off x="5270" y="172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2" name="Line 827"/>
              <p:cNvSpPr>
                <a:spLocks noChangeShapeType="1"/>
              </p:cNvSpPr>
              <p:nvPr/>
            </p:nvSpPr>
            <p:spPr bwMode="auto">
              <a:xfrm>
                <a:off x="5270" y="169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3" name="Rectangle 828"/>
              <p:cNvSpPr>
                <a:spLocks noChangeArrowheads="1"/>
              </p:cNvSpPr>
              <p:nvPr/>
            </p:nvSpPr>
            <p:spPr bwMode="auto">
              <a:xfrm rot="16200000">
                <a:off x="5250" y="1684"/>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1.8</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4" name="Line 829"/>
              <p:cNvSpPr>
                <a:spLocks noChangeShapeType="1"/>
              </p:cNvSpPr>
              <p:nvPr/>
            </p:nvSpPr>
            <p:spPr bwMode="auto">
              <a:xfrm>
                <a:off x="5270" y="166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5" name="Line 830"/>
              <p:cNvSpPr>
                <a:spLocks noChangeShapeType="1"/>
              </p:cNvSpPr>
              <p:nvPr/>
            </p:nvSpPr>
            <p:spPr bwMode="auto">
              <a:xfrm>
                <a:off x="5270" y="163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6" name="Rectangle 831"/>
              <p:cNvSpPr>
                <a:spLocks noChangeArrowheads="1"/>
              </p:cNvSpPr>
              <p:nvPr/>
            </p:nvSpPr>
            <p:spPr bwMode="auto">
              <a:xfrm rot="16200000">
                <a:off x="5250" y="1623"/>
                <a:ext cx="6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1.9</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7" name="Line 832"/>
              <p:cNvSpPr>
                <a:spLocks noChangeShapeType="1"/>
              </p:cNvSpPr>
              <p:nvPr/>
            </p:nvSpPr>
            <p:spPr bwMode="auto">
              <a:xfrm>
                <a:off x="5270" y="160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8" name="Line 833"/>
              <p:cNvSpPr>
                <a:spLocks noChangeShapeType="1"/>
              </p:cNvSpPr>
              <p:nvPr/>
            </p:nvSpPr>
            <p:spPr bwMode="auto">
              <a:xfrm>
                <a:off x="5270" y="157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89" name="Rectangle 834"/>
              <p:cNvSpPr>
                <a:spLocks noChangeArrowheads="1"/>
              </p:cNvSpPr>
              <p:nvPr/>
            </p:nvSpPr>
            <p:spPr bwMode="auto">
              <a:xfrm rot="16200000">
                <a:off x="5265" y="1562"/>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 b="0" i="0" u="none" strike="noStrike" cap="none" normalizeH="0" baseline="0" smtClean="0">
                    <a:ln>
                      <a:noFill/>
                    </a:ln>
                    <a:solidFill>
                      <a:srgbClr val="000000"/>
                    </a:solidFill>
                    <a:effectLst/>
                    <a:latin typeface="Arial" pitchFamily="34" charset="0"/>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0" name="Line 835"/>
              <p:cNvSpPr>
                <a:spLocks noChangeShapeType="1"/>
              </p:cNvSpPr>
              <p:nvPr/>
            </p:nvSpPr>
            <p:spPr bwMode="auto">
              <a:xfrm>
                <a:off x="5270" y="277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1" name="Line 836"/>
              <p:cNvSpPr>
                <a:spLocks noChangeShapeType="1"/>
              </p:cNvSpPr>
              <p:nvPr/>
            </p:nvSpPr>
            <p:spPr bwMode="auto">
              <a:xfrm>
                <a:off x="5270" y="276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2" name="Line 837"/>
              <p:cNvSpPr>
                <a:spLocks noChangeShapeType="1"/>
              </p:cNvSpPr>
              <p:nvPr/>
            </p:nvSpPr>
            <p:spPr bwMode="auto">
              <a:xfrm>
                <a:off x="5270" y="276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3" name="Line 838"/>
              <p:cNvSpPr>
                <a:spLocks noChangeShapeType="1"/>
              </p:cNvSpPr>
              <p:nvPr/>
            </p:nvSpPr>
            <p:spPr bwMode="auto">
              <a:xfrm>
                <a:off x="5270" y="275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4" name="Line 839"/>
              <p:cNvSpPr>
                <a:spLocks noChangeShapeType="1"/>
              </p:cNvSpPr>
              <p:nvPr/>
            </p:nvSpPr>
            <p:spPr bwMode="auto">
              <a:xfrm>
                <a:off x="5270" y="274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5" name="Line 840"/>
              <p:cNvSpPr>
                <a:spLocks noChangeShapeType="1"/>
              </p:cNvSpPr>
              <p:nvPr/>
            </p:nvSpPr>
            <p:spPr bwMode="auto">
              <a:xfrm>
                <a:off x="5270" y="274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6" name="Line 841"/>
              <p:cNvSpPr>
                <a:spLocks noChangeShapeType="1"/>
              </p:cNvSpPr>
              <p:nvPr/>
            </p:nvSpPr>
            <p:spPr bwMode="auto">
              <a:xfrm>
                <a:off x="5270" y="273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7" name="Line 842"/>
              <p:cNvSpPr>
                <a:spLocks noChangeShapeType="1"/>
              </p:cNvSpPr>
              <p:nvPr/>
            </p:nvSpPr>
            <p:spPr bwMode="auto">
              <a:xfrm>
                <a:off x="5270" y="27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8" name="Line 843"/>
              <p:cNvSpPr>
                <a:spLocks noChangeShapeType="1"/>
              </p:cNvSpPr>
              <p:nvPr/>
            </p:nvSpPr>
            <p:spPr bwMode="auto">
              <a:xfrm>
                <a:off x="5270" y="272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99" name="Line 844"/>
              <p:cNvSpPr>
                <a:spLocks noChangeShapeType="1"/>
              </p:cNvSpPr>
              <p:nvPr/>
            </p:nvSpPr>
            <p:spPr bwMode="auto">
              <a:xfrm>
                <a:off x="5270" y="271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0" name="Line 845"/>
              <p:cNvSpPr>
                <a:spLocks noChangeShapeType="1"/>
              </p:cNvSpPr>
              <p:nvPr/>
            </p:nvSpPr>
            <p:spPr bwMode="auto">
              <a:xfrm>
                <a:off x="5270" y="271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1" name="Line 846"/>
              <p:cNvSpPr>
                <a:spLocks noChangeShapeType="1"/>
              </p:cNvSpPr>
              <p:nvPr/>
            </p:nvSpPr>
            <p:spPr bwMode="auto">
              <a:xfrm>
                <a:off x="5270" y="270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2" name="Line 847"/>
              <p:cNvSpPr>
                <a:spLocks noChangeShapeType="1"/>
              </p:cNvSpPr>
              <p:nvPr/>
            </p:nvSpPr>
            <p:spPr bwMode="auto">
              <a:xfrm>
                <a:off x="5270" y="270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3" name="Line 848"/>
              <p:cNvSpPr>
                <a:spLocks noChangeShapeType="1"/>
              </p:cNvSpPr>
              <p:nvPr/>
            </p:nvSpPr>
            <p:spPr bwMode="auto">
              <a:xfrm>
                <a:off x="5270" y="269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4" name="Line 849"/>
              <p:cNvSpPr>
                <a:spLocks noChangeShapeType="1"/>
              </p:cNvSpPr>
              <p:nvPr/>
            </p:nvSpPr>
            <p:spPr bwMode="auto">
              <a:xfrm>
                <a:off x="5270" y="268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5" name="Line 850"/>
              <p:cNvSpPr>
                <a:spLocks noChangeShapeType="1"/>
              </p:cNvSpPr>
              <p:nvPr/>
            </p:nvSpPr>
            <p:spPr bwMode="auto">
              <a:xfrm>
                <a:off x="5270" y="268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6" name="Line 851"/>
              <p:cNvSpPr>
                <a:spLocks noChangeShapeType="1"/>
              </p:cNvSpPr>
              <p:nvPr/>
            </p:nvSpPr>
            <p:spPr bwMode="auto">
              <a:xfrm>
                <a:off x="5270" y="267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7" name="Line 852"/>
              <p:cNvSpPr>
                <a:spLocks noChangeShapeType="1"/>
              </p:cNvSpPr>
              <p:nvPr/>
            </p:nvSpPr>
            <p:spPr bwMode="auto">
              <a:xfrm>
                <a:off x="5270" y="267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8" name="Line 853"/>
              <p:cNvSpPr>
                <a:spLocks noChangeShapeType="1"/>
              </p:cNvSpPr>
              <p:nvPr/>
            </p:nvSpPr>
            <p:spPr bwMode="auto">
              <a:xfrm>
                <a:off x="5270" y="26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09" name="Line 854"/>
              <p:cNvSpPr>
                <a:spLocks noChangeShapeType="1"/>
              </p:cNvSpPr>
              <p:nvPr/>
            </p:nvSpPr>
            <p:spPr bwMode="auto">
              <a:xfrm>
                <a:off x="5270" y="265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0" name="Line 855"/>
              <p:cNvSpPr>
                <a:spLocks noChangeShapeType="1"/>
              </p:cNvSpPr>
              <p:nvPr/>
            </p:nvSpPr>
            <p:spPr bwMode="auto">
              <a:xfrm>
                <a:off x="5270" y="265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1" name="Line 856"/>
              <p:cNvSpPr>
                <a:spLocks noChangeShapeType="1"/>
              </p:cNvSpPr>
              <p:nvPr/>
            </p:nvSpPr>
            <p:spPr bwMode="auto">
              <a:xfrm>
                <a:off x="5270" y="264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2" name="Line 857"/>
              <p:cNvSpPr>
                <a:spLocks noChangeShapeType="1"/>
              </p:cNvSpPr>
              <p:nvPr/>
            </p:nvSpPr>
            <p:spPr bwMode="auto">
              <a:xfrm>
                <a:off x="5270" y="263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3" name="Line 858"/>
              <p:cNvSpPr>
                <a:spLocks noChangeShapeType="1"/>
              </p:cNvSpPr>
              <p:nvPr/>
            </p:nvSpPr>
            <p:spPr bwMode="auto">
              <a:xfrm>
                <a:off x="5270" y="263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4" name="Line 859"/>
              <p:cNvSpPr>
                <a:spLocks noChangeShapeType="1"/>
              </p:cNvSpPr>
              <p:nvPr/>
            </p:nvSpPr>
            <p:spPr bwMode="auto">
              <a:xfrm>
                <a:off x="5270" y="262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5" name="Line 860"/>
              <p:cNvSpPr>
                <a:spLocks noChangeShapeType="1"/>
              </p:cNvSpPr>
              <p:nvPr/>
            </p:nvSpPr>
            <p:spPr bwMode="auto">
              <a:xfrm>
                <a:off x="5270" y="262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6" name="Line 861"/>
              <p:cNvSpPr>
                <a:spLocks noChangeShapeType="1"/>
              </p:cNvSpPr>
              <p:nvPr/>
            </p:nvSpPr>
            <p:spPr bwMode="auto">
              <a:xfrm>
                <a:off x="5270" y="261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7" name="Line 862"/>
              <p:cNvSpPr>
                <a:spLocks noChangeShapeType="1"/>
              </p:cNvSpPr>
              <p:nvPr/>
            </p:nvSpPr>
            <p:spPr bwMode="auto">
              <a:xfrm>
                <a:off x="5270" y="260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8" name="Line 863"/>
              <p:cNvSpPr>
                <a:spLocks noChangeShapeType="1"/>
              </p:cNvSpPr>
              <p:nvPr/>
            </p:nvSpPr>
            <p:spPr bwMode="auto">
              <a:xfrm>
                <a:off x="5270" y="260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19" name="Line 864"/>
              <p:cNvSpPr>
                <a:spLocks noChangeShapeType="1"/>
              </p:cNvSpPr>
              <p:nvPr/>
            </p:nvSpPr>
            <p:spPr bwMode="auto">
              <a:xfrm>
                <a:off x="5270" y="259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0" name="Line 865"/>
              <p:cNvSpPr>
                <a:spLocks noChangeShapeType="1"/>
              </p:cNvSpPr>
              <p:nvPr/>
            </p:nvSpPr>
            <p:spPr bwMode="auto">
              <a:xfrm>
                <a:off x="5270" y="259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1" name="Line 866"/>
              <p:cNvSpPr>
                <a:spLocks noChangeShapeType="1"/>
              </p:cNvSpPr>
              <p:nvPr/>
            </p:nvSpPr>
            <p:spPr bwMode="auto">
              <a:xfrm>
                <a:off x="5270" y="258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2" name="Line 867"/>
              <p:cNvSpPr>
                <a:spLocks noChangeShapeType="1"/>
              </p:cNvSpPr>
              <p:nvPr/>
            </p:nvSpPr>
            <p:spPr bwMode="auto">
              <a:xfrm>
                <a:off x="5270" y="257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3" name="Line 868"/>
              <p:cNvSpPr>
                <a:spLocks noChangeShapeType="1"/>
              </p:cNvSpPr>
              <p:nvPr/>
            </p:nvSpPr>
            <p:spPr bwMode="auto">
              <a:xfrm>
                <a:off x="5270" y="257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4" name="Line 869"/>
              <p:cNvSpPr>
                <a:spLocks noChangeShapeType="1"/>
              </p:cNvSpPr>
              <p:nvPr/>
            </p:nvSpPr>
            <p:spPr bwMode="auto">
              <a:xfrm>
                <a:off x="5270" y="256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5" name="Line 870"/>
              <p:cNvSpPr>
                <a:spLocks noChangeShapeType="1"/>
              </p:cNvSpPr>
              <p:nvPr/>
            </p:nvSpPr>
            <p:spPr bwMode="auto">
              <a:xfrm>
                <a:off x="5270" y="256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6" name="Line 871"/>
              <p:cNvSpPr>
                <a:spLocks noChangeShapeType="1"/>
              </p:cNvSpPr>
              <p:nvPr/>
            </p:nvSpPr>
            <p:spPr bwMode="auto">
              <a:xfrm>
                <a:off x="5270" y="255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7" name="Line 872"/>
              <p:cNvSpPr>
                <a:spLocks noChangeShapeType="1"/>
              </p:cNvSpPr>
              <p:nvPr/>
            </p:nvSpPr>
            <p:spPr bwMode="auto">
              <a:xfrm>
                <a:off x="5270" y="254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8" name="Line 873"/>
              <p:cNvSpPr>
                <a:spLocks noChangeShapeType="1"/>
              </p:cNvSpPr>
              <p:nvPr/>
            </p:nvSpPr>
            <p:spPr bwMode="auto">
              <a:xfrm>
                <a:off x="5270" y="254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29" name="Line 874"/>
              <p:cNvSpPr>
                <a:spLocks noChangeShapeType="1"/>
              </p:cNvSpPr>
              <p:nvPr/>
            </p:nvSpPr>
            <p:spPr bwMode="auto">
              <a:xfrm>
                <a:off x="5270" y="253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0" name="Line 875"/>
              <p:cNvSpPr>
                <a:spLocks noChangeShapeType="1"/>
              </p:cNvSpPr>
              <p:nvPr/>
            </p:nvSpPr>
            <p:spPr bwMode="auto">
              <a:xfrm>
                <a:off x="5270" y="25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1" name="Line 876"/>
              <p:cNvSpPr>
                <a:spLocks noChangeShapeType="1"/>
              </p:cNvSpPr>
              <p:nvPr/>
            </p:nvSpPr>
            <p:spPr bwMode="auto">
              <a:xfrm>
                <a:off x="5270" y="252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2" name="Line 877"/>
              <p:cNvSpPr>
                <a:spLocks noChangeShapeType="1"/>
              </p:cNvSpPr>
              <p:nvPr/>
            </p:nvSpPr>
            <p:spPr bwMode="auto">
              <a:xfrm>
                <a:off x="5270" y="251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3" name="Line 878"/>
              <p:cNvSpPr>
                <a:spLocks noChangeShapeType="1"/>
              </p:cNvSpPr>
              <p:nvPr/>
            </p:nvSpPr>
            <p:spPr bwMode="auto">
              <a:xfrm>
                <a:off x="5270" y="251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4" name="Line 879"/>
              <p:cNvSpPr>
                <a:spLocks noChangeShapeType="1"/>
              </p:cNvSpPr>
              <p:nvPr/>
            </p:nvSpPr>
            <p:spPr bwMode="auto">
              <a:xfrm>
                <a:off x="5270" y="250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5" name="Line 880"/>
              <p:cNvSpPr>
                <a:spLocks noChangeShapeType="1"/>
              </p:cNvSpPr>
              <p:nvPr/>
            </p:nvSpPr>
            <p:spPr bwMode="auto">
              <a:xfrm>
                <a:off x="5270" y="249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6" name="Line 881"/>
              <p:cNvSpPr>
                <a:spLocks noChangeShapeType="1"/>
              </p:cNvSpPr>
              <p:nvPr/>
            </p:nvSpPr>
            <p:spPr bwMode="auto">
              <a:xfrm>
                <a:off x="5270" y="249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7" name="Line 882"/>
              <p:cNvSpPr>
                <a:spLocks noChangeShapeType="1"/>
              </p:cNvSpPr>
              <p:nvPr/>
            </p:nvSpPr>
            <p:spPr bwMode="auto">
              <a:xfrm>
                <a:off x="5270" y="248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8" name="Line 883"/>
              <p:cNvSpPr>
                <a:spLocks noChangeShapeType="1"/>
              </p:cNvSpPr>
              <p:nvPr/>
            </p:nvSpPr>
            <p:spPr bwMode="auto">
              <a:xfrm>
                <a:off x="5270" y="248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39" name="Line 884"/>
              <p:cNvSpPr>
                <a:spLocks noChangeShapeType="1"/>
              </p:cNvSpPr>
              <p:nvPr/>
            </p:nvSpPr>
            <p:spPr bwMode="auto">
              <a:xfrm>
                <a:off x="5270" y="24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0" name="Line 885"/>
              <p:cNvSpPr>
                <a:spLocks noChangeShapeType="1"/>
              </p:cNvSpPr>
              <p:nvPr/>
            </p:nvSpPr>
            <p:spPr bwMode="auto">
              <a:xfrm>
                <a:off x="5270" y="246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1" name="Line 886"/>
              <p:cNvSpPr>
                <a:spLocks noChangeShapeType="1"/>
              </p:cNvSpPr>
              <p:nvPr/>
            </p:nvSpPr>
            <p:spPr bwMode="auto">
              <a:xfrm>
                <a:off x="5270" y="246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2" name="Line 887"/>
              <p:cNvSpPr>
                <a:spLocks noChangeShapeType="1"/>
              </p:cNvSpPr>
              <p:nvPr/>
            </p:nvSpPr>
            <p:spPr bwMode="auto">
              <a:xfrm>
                <a:off x="5270" y="245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3" name="Line 888"/>
              <p:cNvSpPr>
                <a:spLocks noChangeShapeType="1"/>
              </p:cNvSpPr>
              <p:nvPr/>
            </p:nvSpPr>
            <p:spPr bwMode="auto">
              <a:xfrm>
                <a:off x="5270" y="245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4" name="Line 889"/>
              <p:cNvSpPr>
                <a:spLocks noChangeShapeType="1"/>
              </p:cNvSpPr>
              <p:nvPr/>
            </p:nvSpPr>
            <p:spPr bwMode="auto">
              <a:xfrm>
                <a:off x="5270" y="244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5" name="Line 890"/>
              <p:cNvSpPr>
                <a:spLocks noChangeShapeType="1"/>
              </p:cNvSpPr>
              <p:nvPr/>
            </p:nvSpPr>
            <p:spPr bwMode="auto">
              <a:xfrm>
                <a:off x="5270" y="243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6" name="Line 891"/>
              <p:cNvSpPr>
                <a:spLocks noChangeShapeType="1"/>
              </p:cNvSpPr>
              <p:nvPr/>
            </p:nvSpPr>
            <p:spPr bwMode="auto">
              <a:xfrm>
                <a:off x="5270" y="243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7" name="Line 892"/>
              <p:cNvSpPr>
                <a:spLocks noChangeShapeType="1"/>
              </p:cNvSpPr>
              <p:nvPr/>
            </p:nvSpPr>
            <p:spPr bwMode="auto">
              <a:xfrm>
                <a:off x="5270" y="242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8" name="Line 893"/>
              <p:cNvSpPr>
                <a:spLocks noChangeShapeType="1"/>
              </p:cNvSpPr>
              <p:nvPr/>
            </p:nvSpPr>
            <p:spPr bwMode="auto">
              <a:xfrm>
                <a:off x="5270" y="242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49" name="Line 894"/>
              <p:cNvSpPr>
                <a:spLocks noChangeShapeType="1"/>
              </p:cNvSpPr>
              <p:nvPr/>
            </p:nvSpPr>
            <p:spPr bwMode="auto">
              <a:xfrm>
                <a:off x="5270" y="241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0" name="Line 895"/>
              <p:cNvSpPr>
                <a:spLocks noChangeShapeType="1"/>
              </p:cNvSpPr>
              <p:nvPr/>
            </p:nvSpPr>
            <p:spPr bwMode="auto">
              <a:xfrm>
                <a:off x="5270" y="240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1" name="Line 896"/>
              <p:cNvSpPr>
                <a:spLocks noChangeShapeType="1"/>
              </p:cNvSpPr>
              <p:nvPr/>
            </p:nvSpPr>
            <p:spPr bwMode="auto">
              <a:xfrm>
                <a:off x="5270" y="240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2" name="Line 897"/>
              <p:cNvSpPr>
                <a:spLocks noChangeShapeType="1"/>
              </p:cNvSpPr>
              <p:nvPr/>
            </p:nvSpPr>
            <p:spPr bwMode="auto">
              <a:xfrm>
                <a:off x="5270" y="239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3" name="Line 898"/>
              <p:cNvSpPr>
                <a:spLocks noChangeShapeType="1"/>
              </p:cNvSpPr>
              <p:nvPr/>
            </p:nvSpPr>
            <p:spPr bwMode="auto">
              <a:xfrm>
                <a:off x="5270" y="238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4" name="Line 899"/>
              <p:cNvSpPr>
                <a:spLocks noChangeShapeType="1"/>
              </p:cNvSpPr>
              <p:nvPr/>
            </p:nvSpPr>
            <p:spPr bwMode="auto">
              <a:xfrm>
                <a:off x="5270" y="238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5" name="Line 900"/>
              <p:cNvSpPr>
                <a:spLocks noChangeShapeType="1"/>
              </p:cNvSpPr>
              <p:nvPr/>
            </p:nvSpPr>
            <p:spPr bwMode="auto">
              <a:xfrm>
                <a:off x="5270" y="237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6" name="Line 901"/>
              <p:cNvSpPr>
                <a:spLocks noChangeShapeType="1"/>
              </p:cNvSpPr>
              <p:nvPr/>
            </p:nvSpPr>
            <p:spPr bwMode="auto">
              <a:xfrm>
                <a:off x="5270" y="237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7" name="Line 902"/>
              <p:cNvSpPr>
                <a:spLocks noChangeShapeType="1"/>
              </p:cNvSpPr>
              <p:nvPr/>
            </p:nvSpPr>
            <p:spPr bwMode="auto">
              <a:xfrm>
                <a:off x="5270" y="236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8" name="Line 903"/>
              <p:cNvSpPr>
                <a:spLocks noChangeShapeType="1"/>
              </p:cNvSpPr>
              <p:nvPr/>
            </p:nvSpPr>
            <p:spPr bwMode="auto">
              <a:xfrm>
                <a:off x="5270" y="235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59" name="Line 904"/>
              <p:cNvSpPr>
                <a:spLocks noChangeShapeType="1"/>
              </p:cNvSpPr>
              <p:nvPr/>
            </p:nvSpPr>
            <p:spPr bwMode="auto">
              <a:xfrm>
                <a:off x="5270" y="235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0" name="Line 905"/>
              <p:cNvSpPr>
                <a:spLocks noChangeShapeType="1"/>
              </p:cNvSpPr>
              <p:nvPr/>
            </p:nvSpPr>
            <p:spPr bwMode="auto">
              <a:xfrm>
                <a:off x="5270" y="234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1" name="Line 906"/>
              <p:cNvSpPr>
                <a:spLocks noChangeShapeType="1"/>
              </p:cNvSpPr>
              <p:nvPr/>
            </p:nvSpPr>
            <p:spPr bwMode="auto">
              <a:xfrm>
                <a:off x="5270" y="234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2" name="Line 907"/>
              <p:cNvSpPr>
                <a:spLocks noChangeShapeType="1"/>
              </p:cNvSpPr>
              <p:nvPr/>
            </p:nvSpPr>
            <p:spPr bwMode="auto">
              <a:xfrm>
                <a:off x="5270" y="233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3" name="Line 908"/>
              <p:cNvSpPr>
                <a:spLocks noChangeShapeType="1"/>
              </p:cNvSpPr>
              <p:nvPr/>
            </p:nvSpPr>
            <p:spPr bwMode="auto">
              <a:xfrm>
                <a:off x="5270" y="232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4" name="Line 909"/>
              <p:cNvSpPr>
                <a:spLocks noChangeShapeType="1"/>
              </p:cNvSpPr>
              <p:nvPr/>
            </p:nvSpPr>
            <p:spPr bwMode="auto">
              <a:xfrm>
                <a:off x="5270" y="232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5" name="Line 910"/>
              <p:cNvSpPr>
                <a:spLocks noChangeShapeType="1"/>
              </p:cNvSpPr>
              <p:nvPr/>
            </p:nvSpPr>
            <p:spPr bwMode="auto">
              <a:xfrm>
                <a:off x="5270" y="231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6" name="Line 911"/>
              <p:cNvSpPr>
                <a:spLocks noChangeShapeType="1"/>
              </p:cNvSpPr>
              <p:nvPr/>
            </p:nvSpPr>
            <p:spPr bwMode="auto">
              <a:xfrm>
                <a:off x="5270" y="231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7" name="Line 912"/>
              <p:cNvSpPr>
                <a:spLocks noChangeShapeType="1"/>
              </p:cNvSpPr>
              <p:nvPr/>
            </p:nvSpPr>
            <p:spPr bwMode="auto">
              <a:xfrm>
                <a:off x="5270" y="230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8" name="Line 913"/>
              <p:cNvSpPr>
                <a:spLocks noChangeShapeType="1"/>
              </p:cNvSpPr>
              <p:nvPr/>
            </p:nvSpPr>
            <p:spPr bwMode="auto">
              <a:xfrm>
                <a:off x="5270" y="229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69" name="Line 914"/>
              <p:cNvSpPr>
                <a:spLocks noChangeShapeType="1"/>
              </p:cNvSpPr>
              <p:nvPr/>
            </p:nvSpPr>
            <p:spPr bwMode="auto">
              <a:xfrm>
                <a:off x="5270" y="229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0" name="Line 915"/>
              <p:cNvSpPr>
                <a:spLocks noChangeShapeType="1"/>
              </p:cNvSpPr>
              <p:nvPr/>
            </p:nvSpPr>
            <p:spPr bwMode="auto">
              <a:xfrm>
                <a:off x="5270" y="228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1" name="Line 916"/>
              <p:cNvSpPr>
                <a:spLocks noChangeShapeType="1"/>
              </p:cNvSpPr>
              <p:nvPr/>
            </p:nvSpPr>
            <p:spPr bwMode="auto">
              <a:xfrm>
                <a:off x="5270" y="228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2" name="Line 917"/>
              <p:cNvSpPr>
                <a:spLocks noChangeShapeType="1"/>
              </p:cNvSpPr>
              <p:nvPr/>
            </p:nvSpPr>
            <p:spPr bwMode="auto">
              <a:xfrm>
                <a:off x="5270" y="227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3" name="Line 918"/>
              <p:cNvSpPr>
                <a:spLocks noChangeShapeType="1"/>
              </p:cNvSpPr>
              <p:nvPr/>
            </p:nvSpPr>
            <p:spPr bwMode="auto">
              <a:xfrm>
                <a:off x="5270" y="226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4" name="Line 919"/>
              <p:cNvSpPr>
                <a:spLocks noChangeShapeType="1"/>
              </p:cNvSpPr>
              <p:nvPr/>
            </p:nvSpPr>
            <p:spPr bwMode="auto">
              <a:xfrm>
                <a:off x="5270" y="226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5" name="Line 920"/>
              <p:cNvSpPr>
                <a:spLocks noChangeShapeType="1"/>
              </p:cNvSpPr>
              <p:nvPr/>
            </p:nvSpPr>
            <p:spPr bwMode="auto">
              <a:xfrm>
                <a:off x="5270" y="225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6" name="Line 921"/>
              <p:cNvSpPr>
                <a:spLocks noChangeShapeType="1"/>
              </p:cNvSpPr>
              <p:nvPr/>
            </p:nvSpPr>
            <p:spPr bwMode="auto">
              <a:xfrm>
                <a:off x="5270" y="224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7" name="Line 922"/>
              <p:cNvSpPr>
                <a:spLocks noChangeShapeType="1"/>
              </p:cNvSpPr>
              <p:nvPr/>
            </p:nvSpPr>
            <p:spPr bwMode="auto">
              <a:xfrm>
                <a:off x="5270" y="224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8" name="Line 923"/>
              <p:cNvSpPr>
                <a:spLocks noChangeShapeType="1"/>
              </p:cNvSpPr>
              <p:nvPr/>
            </p:nvSpPr>
            <p:spPr bwMode="auto">
              <a:xfrm>
                <a:off x="5270" y="223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79" name="Line 924"/>
              <p:cNvSpPr>
                <a:spLocks noChangeShapeType="1"/>
              </p:cNvSpPr>
              <p:nvPr/>
            </p:nvSpPr>
            <p:spPr bwMode="auto">
              <a:xfrm>
                <a:off x="5270" y="223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0" name="Line 925"/>
              <p:cNvSpPr>
                <a:spLocks noChangeShapeType="1"/>
              </p:cNvSpPr>
              <p:nvPr/>
            </p:nvSpPr>
            <p:spPr bwMode="auto">
              <a:xfrm>
                <a:off x="5270" y="222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1" name="Line 926"/>
              <p:cNvSpPr>
                <a:spLocks noChangeShapeType="1"/>
              </p:cNvSpPr>
              <p:nvPr/>
            </p:nvSpPr>
            <p:spPr bwMode="auto">
              <a:xfrm>
                <a:off x="5270" y="221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2" name="Line 927"/>
              <p:cNvSpPr>
                <a:spLocks noChangeShapeType="1"/>
              </p:cNvSpPr>
              <p:nvPr/>
            </p:nvSpPr>
            <p:spPr bwMode="auto">
              <a:xfrm>
                <a:off x="5270" y="221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3" name="Line 928"/>
              <p:cNvSpPr>
                <a:spLocks noChangeShapeType="1"/>
              </p:cNvSpPr>
              <p:nvPr/>
            </p:nvSpPr>
            <p:spPr bwMode="auto">
              <a:xfrm>
                <a:off x="5270" y="220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4" name="Line 929"/>
              <p:cNvSpPr>
                <a:spLocks noChangeShapeType="1"/>
              </p:cNvSpPr>
              <p:nvPr/>
            </p:nvSpPr>
            <p:spPr bwMode="auto">
              <a:xfrm>
                <a:off x="5270" y="220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5" name="Line 930"/>
              <p:cNvSpPr>
                <a:spLocks noChangeShapeType="1"/>
              </p:cNvSpPr>
              <p:nvPr/>
            </p:nvSpPr>
            <p:spPr bwMode="auto">
              <a:xfrm>
                <a:off x="5270" y="219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6" name="Line 931"/>
              <p:cNvSpPr>
                <a:spLocks noChangeShapeType="1"/>
              </p:cNvSpPr>
              <p:nvPr/>
            </p:nvSpPr>
            <p:spPr bwMode="auto">
              <a:xfrm>
                <a:off x="5270" y="218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7" name="Line 932"/>
              <p:cNvSpPr>
                <a:spLocks noChangeShapeType="1"/>
              </p:cNvSpPr>
              <p:nvPr/>
            </p:nvSpPr>
            <p:spPr bwMode="auto">
              <a:xfrm>
                <a:off x="5270" y="218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8" name="Line 933"/>
              <p:cNvSpPr>
                <a:spLocks noChangeShapeType="1"/>
              </p:cNvSpPr>
              <p:nvPr/>
            </p:nvSpPr>
            <p:spPr bwMode="auto">
              <a:xfrm>
                <a:off x="5270" y="217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89" name="Line 934"/>
              <p:cNvSpPr>
                <a:spLocks noChangeShapeType="1"/>
              </p:cNvSpPr>
              <p:nvPr/>
            </p:nvSpPr>
            <p:spPr bwMode="auto">
              <a:xfrm>
                <a:off x="5270" y="217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0" name="Line 935"/>
              <p:cNvSpPr>
                <a:spLocks noChangeShapeType="1"/>
              </p:cNvSpPr>
              <p:nvPr/>
            </p:nvSpPr>
            <p:spPr bwMode="auto">
              <a:xfrm>
                <a:off x="5270" y="216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1" name="Line 936"/>
              <p:cNvSpPr>
                <a:spLocks noChangeShapeType="1"/>
              </p:cNvSpPr>
              <p:nvPr/>
            </p:nvSpPr>
            <p:spPr bwMode="auto">
              <a:xfrm>
                <a:off x="5270" y="215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2" name="Line 937"/>
              <p:cNvSpPr>
                <a:spLocks noChangeShapeType="1"/>
              </p:cNvSpPr>
              <p:nvPr/>
            </p:nvSpPr>
            <p:spPr bwMode="auto">
              <a:xfrm>
                <a:off x="5270" y="215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3" name="Line 938"/>
              <p:cNvSpPr>
                <a:spLocks noChangeShapeType="1"/>
              </p:cNvSpPr>
              <p:nvPr/>
            </p:nvSpPr>
            <p:spPr bwMode="auto">
              <a:xfrm>
                <a:off x="5270" y="214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4" name="Line 939"/>
              <p:cNvSpPr>
                <a:spLocks noChangeShapeType="1"/>
              </p:cNvSpPr>
              <p:nvPr/>
            </p:nvSpPr>
            <p:spPr bwMode="auto">
              <a:xfrm>
                <a:off x="5270" y="214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5" name="Line 940"/>
              <p:cNvSpPr>
                <a:spLocks noChangeShapeType="1"/>
              </p:cNvSpPr>
              <p:nvPr/>
            </p:nvSpPr>
            <p:spPr bwMode="auto">
              <a:xfrm>
                <a:off x="5270" y="213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6" name="Line 941"/>
              <p:cNvSpPr>
                <a:spLocks noChangeShapeType="1"/>
              </p:cNvSpPr>
              <p:nvPr/>
            </p:nvSpPr>
            <p:spPr bwMode="auto">
              <a:xfrm>
                <a:off x="5270" y="212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7" name="Line 942"/>
              <p:cNvSpPr>
                <a:spLocks noChangeShapeType="1"/>
              </p:cNvSpPr>
              <p:nvPr/>
            </p:nvSpPr>
            <p:spPr bwMode="auto">
              <a:xfrm>
                <a:off x="5270" y="212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8" name="Line 943"/>
              <p:cNvSpPr>
                <a:spLocks noChangeShapeType="1"/>
              </p:cNvSpPr>
              <p:nvPr/>
            </p:nvSpPr>
            <p:spPr bwMode="auto">
              <a:xfrm>
                <a:off x="5270" y="211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99" name="Line 944"/>
              <p:cNvSpPr>
                <a:spLocks noChangeShapeType="1"/>
              </p:cNvSpPr>
              <p:nvPr/>
            </p:nvSpPr>
            <p:spPr bwMode="auto">
              <a:xfrm>
                <a:off x="5270" y="210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0" name="Line 945"/>
              <p:cNvSpPr>
                <a:spLocks noChangeShapeType="1"/>
              </p:cNvSpPr>
              <p:nvPr/>
            </p:nvSpPr>
            <p:spPr bwMode="auto">
              <a:xfrm>
                <a:off x="5270" y="210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1" name="Line 946"/>
              <p:cNvSpPr>
                <a:spLocks noChangeShapeType="1"/>
              </p:cNvSpPr>
              <p:nvPr/>
            </p:nvSpPr>
            <p:spPr bwMode="auto">
              <a:xfrm>
                <a:off x="5270" y="209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2" name="Line 947"/>
              <p:cNvSpPr>
                <a:spLocks noChangeShapeType="1"/>
              </p:cNvSpPr>
              <p:nvPr/>
            </p:nvSpPr>
            <p:spPr bwMode="auto">
              <a:xfrm>
                <a:off x="5270" y="209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3" name="Line 948"/>
              <p:cNvSpPr>
                <a:spLocks noChangeShapeType="1"/>
              </p:cNvSpPr>
              <p:nvPr/>
            </p:nvSpPr>
            <p:spPr bwMode="auto">
              <a:xfrm>
                <a:off x="5270" y="208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4" name="Line 949"/>
              <p:cNvSpPr>
                <a:spLocks noChangeShapeType="1"/>
              </p:cNvSpPr>
              <p:nvPr/>
            </p:nvSpPr>
            <p:spPr bwMode="auto">
              <a:xfrm>
                <a:off x="5270" y="207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5" name="Line 950"/>
              <p:cNvSpPr>
                <a:spLocks noChangeShapeType="1"/>
              </p:cNvSpPr>
              <p:nvPr/>
            </p:nvSpPr>
            <p:spPr bwMode="auto">
              <a:xfrm>
                <a:off x="5270" y="207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6" name="Line 951"/>
              <p:cNvSpPr>
                <a:spLocks noChangeShapeType="1"/>
              </p:cNvSpPr>
              <p:nvPr/>
            </p:nvSpPr>
            <p:spPr bwMode="auto">
              <a:xfrm>
                <a:off x="5270" y="206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7" name="Line 952"/>
              <p:cNvSpPr>
                <a:spLocks noChangeShapeType="1"/>
              </p:cNvSpPr>
              <p:nvPr/>
            </p:nvSpPr>
            <p:spPr bwMode="auto">
              <a:xfrm>
                <a:off x="5270" y="206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8" name="Line 953"/>
              <p:cNvSpPr>
                <a:spLocks noChangeShapeType="1"/>
              </p:cNvSpPr>
              <p:nvPr/>
            </p:nvSpPr>
            <p:spPr bwMode="auto">
              <a:xfrm>
                <a:off x="5270" y="205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09" name="Line 954"/>
              <p:cNvSpPr>
                <a:spLocks noChangeShapeType="1"/>
              </p:cNvSpPr>
              <p:nvPr/>
            </p:nvSpPr>
            <p:spPr bwMode="auto">
              <a:xfrm>
                <a:off x="5270" y="204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0" name="Line 955"/>
              <p:cNvSpPr>
                <a:spLocks noChangeShapeType="1"/>
              </p:cNvSpPr>
              <p:nvPr/>
            </p:nvSpPr>
            <p:spPr bwMode="auto">
              <a:xfrm>
                <a:off x="5270" y="204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1" name="Line 956"/>
              <p:cNvSpPr>
                <a:spLocks noChangeShapeType="1"/>
              </p:cNvSpPr>
              <p:nvPr/>
            </p:nvSpPr>
            <p:spPr bwMode="auto">
              <a:xfrm>
                <a:off x="5270" y="203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2" name="Line 957"/>
              <p:cNvSpPr>
                <a:spLocks noChangeShapeType="1"/>
              </p:cNvSpPr>
              <p:nvPr/>
            </p:nvSpPr>
            <p:spPr bwMode="auto">
              <a:xfrm>
                <a:off x="5270" y="203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3" name="Line 958"/>
              <p:cNvSpPr>
                <a:spLocks noChangeShapeType="1"/>
              </p:cNvSpPr>
              <p:nvPr/>
            </p:nvSpPr>
            <p:spPr bwMode="auto">
              <a:xfrm>
                <a:off x="5270" y="202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4" name="Line 959"/>
              <p:cNvSpPr>
                <a:spLocks noChangeShapeType="1"/>
              </p:cNvSpPr>
              <p:nvPr/>
            </p:nvSpPr>
            <p:spPr bwMode="auto">
              <a:xfrm>
                <a:off x="5270" y="201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5" name="Line 960"/>
              <p:cNvSpPr>
                <a:spLocks noChangeShapeType="1"/>
              </p:cNvSpPr>
              <p:nvPr/>
            </p:nvSpPr>
            <p:spPr bwMode="auto">
              <a:xfrm>
                <a:off x="5270" y="201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6" name="Line 961"/>
              <p:cNvSpPr>
                <a:spLocks noChangeShapeType="1"/>
              </p:cNvSpPr>
              <p:nvPr/>
            </p:nvSpPr>
            <p:spPr bwMode="auto">
              <a:xfrm>
                <a:off x="5270" y="200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7" name="Line 962"/>
              <p:cNvSpPr>
                <a:spLocks noChangeShapeType="1"/>
              </p:cNvSpPr>
              <p:nvPr/>
            </p:nvSpPr>
            <p:spPr bwMode="auto">
              <a:xfrm>
                <a:off x="5270" y="200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8" name="Line 963"/>
              <p:cNvSpPr>
                <a:spLocks noChangeShapeType="1"/>
              </p:cNvSpPr>
              <p:nvPr/>
            </p:nvSpPr>
            <p:spPr bwMode="auto">
              <a:xfrm>
                <a:off x="5270" y="199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19" name="Line 964"/>
              <p:cNvSpPr>
                <a:spLocks noChangeShapeType="1"/>
              </p:cNvSpPr>
              <p:nvPr/>
            </p:nvSpPr>
            <p:spPr bwMode="auto">
              <a:xfrm>
                <a:off x="5270" y="198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0" name="Line 965"/>
              <p:cNvSpPr>
                <a:spLocks noChangeShapeType="1"/>
              </p:cNvSpPr>
              <p:nvPr/>
            </p:nvSpPr>
            <p:spPr bwMode="auto">
              <a:xfrm>
                <a:off x="5270" y="198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1" name="Line 966"/>
              <p:cNvSpPr>
                <a:spLocks noChangeShapeType="1"/>
              </p:cNvSpPr>
              <p:nvPr/>
            </p:nvSpPr>
            <p:spPr bwMode="auto">
              <a:xfrm>
                <a:off x="5270" y="197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2" name="Line 967"/>
              <p:cNvSpPr>
                <a:spLocks noChangeShapeType="1"/>
              </p:cNvSpPr>
              <p:nvPr/>
            </p:nvSpPr>
            <p:spPr bwMode="auto">
              <a:xfrm>
                <a:off x="5270" y="196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3" name="Line 968"/>
              <p:cNvSpPr>
                <a:spLocks noChangeShapeType="1"/>
              </p:cNvSpPr>
              <p:nvPr/>
            </p:nvSpPr>
            <p:spPr bwMode="auto">
              <a:xfrm>
                <a:off x="5270" y="196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4" name="Line 969"/>
              <p:cNvSpPr>
                <a:spLocks noChangeShapeType="1"/>
              </p:cNvSpPr>
              <p:nvPr/>
            </p:nvSpPr>
            <p:spPr bwMode="auto">
              <a:xfrm>
                <a:off x="5270" y="195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5" name="Line 970"/>
              <p:cNvSpPr>
                <a:spLocks noChangeShapeType="1"/>
              </p:cNvSpPr>
              <p:nvPr/>
            </p:nvSpPr>
            <p:spPr bwMode="auto">
              <a:xfrm>
                <a:off x="5270" y="195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6" name="Line 971"/>
              <p:cNvSpPr>
                <a:spLocks noChangeShapeType="1"/>
              </p:cNvSpPr>
              <p:nvPr/>
            </p:nvSpPr>
            <p:spPr bwMode="auto">
              <a:xfrm>
                <a:off x="5270" y="194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7" name="Line 972"/>
              <p:cNvSpPr>
                <a:spLocks noChangeShapeType="1"/>
              </p:cNvSpPr>
              <p:nvPr/>
            </p:nvSpPr>
            <p:spPr bwMode="auto">
              <a:xfrm>
                <a:off x="5270" y="193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8" name="Line 973"/>
              <p:cNvSpPr>
                <a:spLocks noChangeShapeType="1"/>
              </p:cNvSpPr>
              <p:nvPr/>
            </p:nvSpPr>
            <p:spPr bwMode="auto">
              <a:xfrm>
                <a:off x="5270" y="193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29" name="Line 974"/>
              <p:cNvSpPr>
                <a:spLocks noChangeShapeType="1"/>
              </p:cNvSpPr>
              <p:nvPr/>
            </p:nvSpPr>
            <p:spPr bwMode="auto">
              <a:xfrm>
                <a:off x="5270" y="192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0" name="Line 975"/>
              <p:cNvSpPr>
                <a:spLocks noChangeShapeType="1"/>
              </p:cNvSpPr>
              <p:nvPr/>
            </p:nvSpPr>
            <p:spPr bwMode="auto">
              <a:xfrm>
                <a:off x="5270" y="192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1" name="Line 976"/>
              <p:cNvSpPr>
                <a:spLocks noChangeShapeType="1"/>
              </p:cNvSpPr>
              <p:nvPr/>
            </p:nvSpPr>
            <p:spPr bwMode="auto">
              <a:xfrm>
                <a:off x="5270" y="191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2" name="Line 977"/>
              <p:cNvSpPr>
                <a:spLocks noChangeShapeType="1"/>
              </p:cNvSpPr>
              <p:nvPr/>
            </p:nvSpPr>
            <p:spPr bwMode="auto">
              <a:xfrm>
                <a:off x="5270" y="190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3" name="Line 978"/>
              <p:cNvSpPr>
                <a:spLocks noChangeShapeType="1"/>
              </p:cNvSpPr>
              <p:nvPr/>
            </p:nvSpPr>
            <p:spPr bwMode="auto">
              <a:xfrm>
                <a:off x="5270" y="190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4" name="Line 979"/>
              <p:cNvSpPr>
                <a:spLocks noChangeShapeType="1"/>
              </p:cNvSpPr>
              <p:nvPr/>
            </p:nvSpPr>
            <p:spPr bwMode="auto">
              <a:xfrm>
                <a:off x="5270" y="189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5" name="Line 980"/>
              <p:cNvSpPr>
                <a:spLocks noChangeShapeType="1"/>
              </p:cNvSpPr>
              <p:nvPr/>
            </p:nvSpPr>
            <p:spPr bwMode="auto">
              <a:xfrm>
                <a:off x="5270" y="189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6" name="Line 981"/>
              <p:cNvSpPr>
                <a:spLocks noChangeShapeType="1"/>
              </p:cNvSpPr>
              <p:nvPr/>
            </p:nvSpPr>
            <p:spPr bwMode="auto">
              <a:xfrm>
                <a:off x="5270" y="188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7" name="Line 982"/>
              <p:cNvSpPr>
                <a:spLocks noChangeShapeType="1"/>
              </p:cNvSpPr>
              <p:nvPr/>
            </p:nvSpPr>
            <p:spPr bwMode="auto">
              <a:xfrm>
                <a:off x="5270" y="187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8" name="Line 983"/>
              <p:cNvSpPr>
                <a:spLocks noChangeShapeType="1"/>
              </p:cNvSpPr>
              <p:nvPr/>
            </p:nvSpPr>
            <p:spPr bwMode="auto">
              <a:xfrm>
                <a:off x="5270" y="187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39" name="Line 984"/>
              <p:cNvSpPr>
                <a:spLocks noChangeShapeType="1"/>
              </p:cNvSpPr>
              <p:nvPr/>
            </p:nvSpPr>
            <p:spPr bwMode="auto">
              <a:xfrm>
                <a:off x="5270" y="186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0" name="Line 985"/>
              <p:cNvSpPr>
                <a:spLocks noChangeShapeType="1"/>
              </p:cNvSpPr>
              <p:nvPr/>
            </p:nvSpPr>
            <p:spPr bwMode="auto">
              <a:xfrm>
                <a:off x="5270" y="186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1" name="Line 986"/>
              <p:cNvSpPr>
                <a:spLocks noChangeShapeType="1"/>
              </p:cNvSpPr>
              <p:nvPr/>
            </p:nvSpPr>
            <p:spPr bwMode="auto">
              <a:xfrm>
                <a:off x="5270" y="185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2" name="Line 987"/>
              <p:cNvSpPr>
                <a:spLocks noChangeShapeType="1"/>
              </p:cNvSpPr>
              <p:nvPr/>
            </p:nvSpPr>
            <p:spPr bwMode="auto">
              <a:xfrm>
                <a:off x="5270" y="184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3" name="Line 988"/>
              <p:cNvSpPr>
                <a:spLocks noChangeShapeType="1"/>
              </p:cNvSpPr>
              <p:nvPr/>
            </p:nvSpPr>
            <p:spPr bwMode="auto">
              <a:xfrm>
                <a:off x="5270" y="184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4" name="Line 989"/>
              <p:cNvSpPr>
                <a:spLocks noChangeShapeType="1"/>
              </p:cNvSpPr>
              <p:nvPr/>
            </p:nvSpPr>
            <p:spPr bwMode="auto">
              <a:xfrm>
                <a:off x="5270" y="183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5" name="Line 990"/>
              <p:cNvSpPr>
                <a:spLocks noChangeShapeType="1"/>
              </p:cNvSpPr>
              <p:nvPr/>
            </p:nvSpPr>
            <p:spPr bwMode="auto">
              <a:xfrm>
                <a:off x="5270" y="182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6" name="Line 991"/>
              <p:cNvSpPr>
                <a:spLocks noChangeShapeType="1"/>
              </p:cNvSpPr>
              <p:nvPr/>
            </p:nvSpPr>
            <p:spPr bwMode="auto">
              <a:xfrm>
                <a:off x="5270" y="182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7" name="Line 992"/>
              <p:cNvSpPr>
                <a:spLocks noChangeShapeType="1"/>
              </p:cNvSpPr>
              <p:nvPr/>
            </p:nvSpPr>
            <p:spPr bwMode="auto">
              <a:xfrm>
                <a:off x="5270" y="181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8" name="Line 993"/>
              <p:cNvSpPr>
                <a:spLocks noChangeShapeType="1"/>
              </p:cNvSpPr>
              <p:nvPr/>
            </p:nvSpPr>
            <p:spPr bwMode="auto">
              <a:xfrm>
                <a:off x="5270" y="181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49" name="Line 994"/>
              <p:cNvSpPr>
                <a:spLocks noChangeShapeType="1"/>
              </p:cNvSpPr>
              <p:nvPr/>
            </p:nvSpPr>
            <p:spPr bwMode="auto">
              <a:xfrm>
                <a:off x="5270" y="180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0" name="Line 995"/>
              <p:cNvSpPr>
                <a:spLocks noChangeShapeType="1"/>
              </p:cNvSpPr>
              <p:nvPr/>
            </p:nvSpPr>
            <p:spPr bwMode="auto">
              <a:xfrm>
                <a:off x="5270" y="179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1" name="Line 996"/>
              <p:cNvSpPr>
                <a:spLocks noChangeShapeType="1"/>
              </p:cNvSpPr>
              <p:nvPr/>
            </p:nvSpPr>
            <p:spPr bwMode="auto">
              <a:xfrm>
                <a:off x="5270" y="179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2" name="Line 997"/>
              <p:cNvSpPr>
                <a:spLocks noChangeShapeType="1"/>
              </p:cNvSpPr>
              <p:nvPr/>
            </p:nvSpPr>
            <p:spPr bwMode="auto">
              <a:xfrm>
                <a:off x="5270" y="178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3" name="Line 998"/>
              <p:cNvSpPr>
                <a:spLocks noChangeShapeType="1"/>
              </p:cNvSpPr>
              <p:nvPr/>
            </p:nvSpPr>
            <p:spPr bwMode="auto">
              <a:xfrm>
                <a:off x="5270" y="178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4" name="Line 999"/>
              <p:cNvSpPr>
                <a:spLocks noChangeShapeType="1"/>
              </p:cNvSpPr>
              <p:nvPr/>
            </p:nvSpPr>
            <p:spPr bwMode="auto">
              <a:xfrm>
                <a:off x="5270" y="177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5" name="Line 1000"/>
              <p:cNvSpPr>
                <a:spLocks noChangeShapeType="1"/>
              </p:cNvSpPr>
              <p:nvPr/>
            </p:nvSpPr>
            <p:spPr bwMode="auto">
              <a:xfrm>
                <a:off x="5270" y="176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6" name="Line 1001"/>
              <p:cNvSpPr>
                <a:spLocks noChangeShapeType="1"/>
              </p:cNvSpPr>
              <p:nvPr/>
            </p:nvSpPr>
            <p:spPr bwMode="auto">
              <a:xfrm>
                <a:off x="5270" y="176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7" name="Line 1002"/>
              <p:cNvSpPr>
                <a:spLocks noChangeShapeType="1"/>
              </p:cNvSpPr>
              <p:nvPr/>
            </p:nvSpPr>
            <p:spPr bwMode="auto">
              <a:xfrm>
                <a:off x="5270" y="175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8" name="Line 1003"/>
              <p:cNvSpPr>
                <a:spLocks noChangeShapeType="1"/>
              </p:cNvSpPr>
              <p:nvPr/>
            </p:nvSpPr>
            <p:spPr bwMode="auto">
              <a:xfrm>
                <a:off x="5270" y="175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59" name="Line 1004"/>
              <p:cNvSpPr>
                <a:spLocks noChangeShapeType="1"/>
              </p:cNvSpPr>
              <p:nvPr/>
            </p:nvSpPr>
            <p:spPr bwMode="auto">
              <a:xfrm>
                <a:off x="5270" y="174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0" name="Line 1005"/>
              <p:cNvSpPr>
                <a:spLocks noChangeShapeType="1"/>
              </p:cNvSpPr>
              <p:nvPr/>
            </p:nvSpPr>
            <p:spPr bwMode="auto">
              <a:xfrm>
                <a:off x="5270" y="173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1" name="Line 1006"/>
              <p:cNvSpPr>
                <a:spLocks noChangeShapeType="1"/>
              </p:cNvSpPr>
              <p:nvPr/>
            </p:nvSpPr>
            <p:spPr bwMode="auto">
              <a:xfrm>
                <a:off x="5270" y="173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2" name="Line 1007"/>
              <p:cNvSpPr>
                <a:spLocks noChangeShapeType="1"/>
              </p:cNvSpPr>
              <p:nvPr/>
            </p:nvSpPr>
            <p:spPr bwMode="auto">
              <a:xfrm>
                <a:off x="5270" y="172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63" name="Line 1008"/>
              <p:cNvSpPr>
                <a:spLocks noChangeShapeType="1"/>
              </p:cNvSpPr>
              <p:nvPr/>
            </p:nvSpPr>
            <p:spPr bwMode="auto">
              <a:xfrm>
                <a:off x="5270" y="172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13" name="Line 1010"/>
            <p:cNvSpPr>
              <a:spLocks noChangeShapeType="1"/>
            </p:cNvSpPr>
            <p:nvPr/>
          </p:nvSpPr>
          <p:spPr bwMode="auto">
            <a:xfrm>
              <a:off x="5270" y="171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Line 1011"/>
            <p:cNvSpPr>
              <a:spLocks noChangeShapeType="1"/>
            </p:cNvSpPr>
            <p:nvPr/>
          </p:nvSpPr>
          <p:spPr bwMode="auto">
            <a:xfrm>
              <a:off x="5270" y="170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Line 1012"/>
            <p:cNvSpPr>
              <a:spLocks noChangeShapeType="1"/>
            </p:cNvSpPr>
            <p:nvPr/>
          </p:nvSpPr>
          <p:spPr bwMode="auto">
            <a:xfrm>
              <a:off x="5270" y="170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Line 1013"/>
            <p:cNvSpPr>
              <a:spLocks noChangeShapeType="1"/>
            </p:cNvSpPr>
            <p:nvPr/>
          </p:nvSpPr>
          <p:spPr bwMode="auto">
            <a:xfrm>
              <a:off x="5270" y="169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Line 1014"/>
            <p:cNvSpPr>
              <a:spLocks noChangeShapeType="1"/>
            </p:cNvSpPr>
            <p:nvPr/>
          </p:nvSpPr>
          <p:spPr bwMode="auto">
            <a:xfrm>
              <a:off x="5270" y="168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Line 1015"/>
            <p:cNvSpPr>
              <a:spLocks noChangeShapeType="1"/>
            </p:cNvSpPr>
            <p:nvPr/>
          </p:nvSpPr>
          <p:spPr bwMode="auto">
            <a:xfrm>
              <a:off x="5270" y="168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Line 1016"/>
            <p:cNvSpPr>
              <a:spLocks noChangeShapeType="1"/>
            </p:cNvSpPr>
            <p:nvPr/>
          </p:nvSpPr>
          <p:spPr bwMode="auto">
            <a:xfrm>
              <a:off x="5270" y="167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1017"/>
            <p:cNvSpPr>
              <a:spLocks noChangeShapeType="1"/>
            </p:cNvSpPr>
            <p:nvPr/>
          </p:nvSpPr>
          <p:spPr bwMode="auto">
            <a:xfrm>
              <a:off x="5270" y="1671"/>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Line 1018"/>
            <p:cNvSpPr>
              <a:spLocks noChangeShapeType="1"/>
            </p:cNvSpPr>
            <p:nvPr/>
          </p:nvSpPr>
          <p:spPr bwMode="auto">
            <a:xfrm>
              <a:off x="5270" y="1665"/>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Line 1019"/>
            <p:cNvSpPr>
              <a:spLocks noChangeShapeType="1"/>
            </p:cNvSpPr>
            <p:nvPr/>
          </p:nvSpPr>
          <p:spPr bwMode="auto">
            <a:xfrm>
              <a:off x="5270" y="1659"/>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Line 1020"/>
            <p:cNvSpPr>
              <a:spLocks noChangeShapeType="1"/>
            </p:cNvSpPr>
            <p:nvPr/>
          </p:nvSpPr>
          <p:spPr bwMode="auto">
            <a:xfrm>
              <a:off x="5270" y="165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Line 1021"/>
            <p:cNvSpPr>
              <a:spLocks noChangeShapeType="1"/>
            </p:cNvSpPr>
            <p:nvPr/>
          </p:nvSpPr>
          <p:spPr bwMode="auto">
            <a:xfrm>
              <a:off x="5270" y="164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Line 1022"/>
            <p:cNvSpPr>
              <a:spLocks noChangeShapeType="1"/>
            </p:cNvSpPr>
            <p:nvPr/>
          </p:nvSpPr>
          <p:spPr bwMode="auto">
            <a:xfrm>
              <a:off x="5270" y="164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Line 1023"/>
            <p:cNvSpPr>
              <a:spLocks noChangeShapeType="1"/>
            </p:cNvSpPr>
            <p:nvPr/>
          </p:nvSpPr>
          <p:spPr bwMode="auto">
            <a:xfrm>
              <a:off x="5270" y="163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Line 1024"/>
            <p:cNvSpPr>
              <a:spLocks noChangeShapeType="1"/>
            </p:cNvSpPr>
            <p:nvPr/>
          </p:nvSpPr>
          <p:spPr bwMode="auto">
            <a:xfrm>
              <a:off x="5270" y="162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1025"/>
            <p:cNvSpPr>
              <a:spLocks noChangeShapeType="1"/>
            </p:cNvSpPr>
            <p:nvPr/>
          </p:nvSpPr>
          <p:spPr bwMode="auto">
            <a:xfrm>
              <a:off x="5270" y="162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1026"/>
            <p:cNvSpPr>
              <a:spLocks noChangeShapeType="1"/>
            </p:cNvSpPr>
            <p:nvPr/>
          </p:nvSpPr>
          <p:spPr bwMode="auto">
            <a:xfrm>
              <a:off x="5270" y="161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1027"/>
            <p:cNvSpPr>
              <a:spLocks noChangeShapeType="1"/>
            </p:cNvSpPr>
            <p:nvPr/>
          </p:nvSpPr>
          <p:spPr bwMode="auto">
            <a:xfrm>
              <a:off x="5270" y="161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1028"/>
            <p:cNvSpPr>
              <a:spLocks noChangeShapeType="1"/>
            </p:cNvSpPr>
            <p:nvPr/>
          </p:nvSpPr>
          <p:spPr bwMode="auto">
            <a:xfrm>
              <a:off x="5270" y="1604"/>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8" name="Line 1029"/>
            <p:cNvSpPr>
              <a:spLocks noChangeShapeType="1"/>
            </p:cNvSpPr>
            <p:nvPr/>
          </p:nvSpPr>
          <p:spPr bwMode="auto">
            <a:xfrm>
              <a:off x="5270" y="1598"/>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49" name="Line 1030"/>
            <p:cNvSpPr>
              <a:spLocks noChangeShapeType="1"/>
            </p:cNvSpPr>
            <p:nvPr/>
          </p:nvSpPr>
          <p:spPr bwMode="auto">
            <a:xfrm>
              <a:off x="5270" y="1592"/>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0" name="Line 1031"/>
            <p:cNvSpPr>
              <a:spLocks noChangeShapeType="1"/>
            </p:cNvSpPr>
            <p:nvPr/>
          </p:nvSpPr>
          <p:spPr bwMode="auto">
            <a:xfrm>
              <a:off x="5270" y="1586"/>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1" name="Line 1032"/>
            <p:cNvSpPr>
              <a:spLocks noChangeShapeType="1"/>
            </p:cNvSpPr>
            <p:nvPr/>
          </p:nvSpPr>
          <p:spPr bwMode="auto">
            <a:xfrm>
              <a:off x="5270" y="1580"/>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2" name="Line 1033"/>
            <p:cNvSpPr>
              <a:spLocks noChangeShapeType="1"/>
            </p:cNvSpPr>
            <p:nvPr/>
          </p:nvSpPr>
          <p:spPr bwMode="auto">
            <a:xfrm>
              <a:off x="5270" y="1573"/>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3" name="Line 1034"/>
            <p:cNvSpPr>
              <a:spLocks noChangeShapeType="1"/>
            </p:cNvSpPr>
            <p:nvPr/>
          </p:nvSpPr>
          <p:spPr bwMode="auto">
            <a:xfrm>
              <a:off x="5270" y="1567"/>
              <a:ext cx="1" cy="1"/>
            </a:xfrm>
            <a:prstGeom prst="line">
              <a:avLst/>
            </a:prstGeom>
            <a:noFill/>
            <a:ln w="15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4" name="Rectangle 1035"/>
            <p:cNvSpPr>
              <a:spLocks noChangeArrowheads="1"/>
            </p:cNvSpPr>
            <p:nvPr/>
          </p:nvSpPr>
          <p:spPr bwMode="auto">
            <a:xfrm rot="5400000">
              <a:off x="2475" y="2150"/>
              <a:ext cx="476"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00" b="0" i="1" u="none" strike="noStrike" cap="none" normalizeH="0" baseline="0" smtClean="0">
                  <a:ln>
                    <a:noFill/>
                  </a:ln>
                  <a:solidFill>
                    <a:srgbClr val="000000"/>
                  </a:solidFill>
                  <a:effectLst/>
                  <a:latin typeface="Arial" pitchFamily="34" charset="0"/>
                  <a:cs typeface="Arial" pitchFamily="34" charset="0"/>
                </a:rPr>
                <a:t>Semivariance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1036"/>
            <p:cNvSpPr>
              <a:spLocks noChangeArrowheads="1"/>
            </p:cNvSpPr>
            <p:nvPr/>
          </p:nvSpPr>
          <p:spPr bwMode="auto">
            <a:xfrm>
              <a:off x="2936" y="2842"/>
              <a:ext cx="2282" cy="124"/>
            </a:xfrm>
            <a:prstGeom prst="rect">
              <a:avLst/>
            </a:prstGeom>
            <a:solidFill>
              <a:srgbClr val="FFFFFF"/>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6" name="Rectangle 1037"/>
            <p:cNvSpPr>
              <a:spLocks noChangeArrowheads="1"/>
            </p:cNvSpPr>
            <p:nvPr/>
          </p:nvSpPr>
          <p:spPr bwMode="auto">
            <a:xfrm>
              <a:off x="3882" y="2842"/>
              <a:ext cx="39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00" b="0" i="0" u="none" strike="noStrike" cap="none" normalizeH="0" baseline="0" smtClean="0">
                  <a:ln>
                    <a:noFill/>
                  </a:ln>
                  <a:solidFill>
                    <a:srgbClr val="000000"/>
                  </a:solidFill>
                  <a:effectLst/>
                  <a:latin typeface="Arial" pitchFamily="34" charset="0"/>
                  <a:cs typeface="Arial" pitchFamily="34" charset="0"/>
                </a:rPr>
                <a:t>Symbol legend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Line 1038"/>
            <p:cNvSpPr>
              <a:spLocks noChangeShapeType="1"/>
            </p:cNvSpPr>
            <p:nvPr/>
          </p:nvSpPr>
          <p:spPr bwMode="auto">
            <a:xfrm>
              <a:off x="2976" y="2899"/>
              <a:ext cx="161" cy="0"/>
            </a:xfrm>
            <a:prstGeom prst="line">
              <a:avLst/>
            </a:prstGeom>
            <a:noFill/>
            <a:ln w="1588">
              <a:solidFill>
                <a:srgbClr val="FFB4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58" name="Rectangle 1039"/>
            <p:cNvSpPr>
              <a:spLocks noChangeArrowheads="1"/>
            </p:cNvSpPr>
            <p:nvPr/>
          </p:nvSpPr>
          <p:spPr bwMode="auto">
            <a:xfrm>
              <a:off x="3041" y="2893"/>
              <a:ext cx="30" cy="12"/>
            </a:xfrm>
            <a:prstGeom prst="rect">
              <a:avLst/>
            </a:prstGeom>
            <a:solidFill>
              <a:srgbClr val="FFB400"/>
            </a:solidFill>
            <a:ln w="15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59" name="Rectangle 1040"/>
            <p:cNvSpPr>
              <a:spLocks noChangeArrowheads="1"/>
            </p:cNvSpPr>
            <p:nvPr/>
          </p:nvSpPr>
          <p:spPr bwMode="auto">
            <a:xfrm>
              <a:off x="3157" y="2890"/>
              <a:ext cx="185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00" b="0" i="0" u="none" strike="noStrike" cap="none" normalizeH="0" baseline="0" smtClean="0">
                  <a:ln>
                    <a:noFill/>
                  </a:ln>
                  <a:solidFill>
                    <a:srgbClr val="000000"/>
                  </a:solidFill>
                  <a:effectLst/>
                  <a:latin typeface="Arial" pitchFamily="34" charset="0"/>
                  <a:cs typeface="Arial" pitchFamily="34" charset="0"/>
                </a:rPr>
                <a:t>Sample var. from PointsWithAttributes.txt (Leco TOC (wt percent)) (55 deg)</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Line 1041"/>
            <p:cNvSpPr>
              <a:spLocks noChangeShapeType="1"/>
            </p:cNvSpPr>
            <p:nvPr/>
          </p:nvSpPr>
          <p:spPr bwMode="auto">
            <a:xfrm>
              <a:off x="2976" y="2938"/>
              <a:ext cx="161" cy="0"/>
            </a:xfrm>
            <a:prstGeom prst="line">
              <a:avLst/>
            </a:prstGeom>
            <a:noFill/>
            <a:ln w="1588">
              <a:solidFill>
                <a:srgbClr val="00B4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61" name="Oval 1042"/>
            <p:cNvSpPr>
              <a:spLocks noChangeArrowheads="1"/>
            </p:cNvSpPr>
            <p:nvPr/>
          </p:nvSpPr>
          <p:spPr bwMode="auto">
            <a:xfrm>
              <a:off x="3036" y="2931"/>
              <a:ext cx="35" cy="13"/>
            </a:xfrm>
            <a:prstGeom prst="ellipse">
              <a:avLst/>
            </a:prstGeom>
            <a:solidFill>
              <a:srgbClr val="00B4FF"/>
            </a:solidFill>
            <a:ln w="15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62" name="Rectangle 1043"/>
            <p:cNvSpPr>
              <a:spLocks noChangeArrowheads="1"/>
            </p:cNvSpPr>
            <p:nvPr/>
          </p:nvSpPr>
          <p:spPr bwMode="auto">
            <a:xfrm>
              <a:off x="3157" y="2929"/>
              <a:ext cx="2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00" b="0" i="0" u="none" strike="noStrike" cap="none" normalizeH="0" baseline="0" smtClean="0">
                  <a:ln>
                    <a:noFill/>
                  </a:ln>
                  <a:solidFill>
                    <a:srgbClr val="000000"/>
                  </a:solidFill>
                  <a:effectLst/>
                  <a:latin typeface="Arial" pitchFamily="34" charset="0"/>
                  <a:cs typeface="Arial" pitchFamily="34" charset="0"/>
                </a:rPr>
                <a:t>Variogram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8183376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Manual vs. Automated Parameter Estimation</a:t>
            </a:r>
            <a:endParaRPr lang="en-GB" dirty="0"/>
          </a:p>
        </p:txBody>
      </p:sp>
      <p:sp>
        <p:nvSpPr>
          <p:cNvPr id="3" name="Content Placeholder 2"/>
          <p:cNvSpPr>
            <a:spLocks noGrp="1"/>
          </p:cNvSpPr>
          <p:nvPr>
            <p:ph sz="quarter" idx="11"/>
          </p:nvPr>
        </p:nvSpPr>
        <p:spPr/>
        <p:txBody>
          <a:bodyPr/>
          <a:lstStyle/>
          <a:p>
            <a:pPr marL="0" lvl="1" indent="0">
              <a:buNone/>
            </a:pPr>
            <a:r>
              <a:rPr lang="en-GB" b="1" dirty="0" smtClean="0"/>
              <a:t>Findings</a:t>
            </a:r>
            <a:r>
              <a:rPr lang="en-GB" dirty="0" smtClean="0"/>
              <a:t>:</a:t>
            </a:r>
          </a:p>
          <a:p>
            <a:pPr lvl="1"/>
            <a:r>
              <a:rPr lang="en-GB" dirty="0" smtClean="0"/>
              <a:t>Automated parameter selection for Kernel functions yields good results in terms of OOS validation error (e.g. compared to guessing the mean)</a:t>
            </a:r>
          </a:p>
          <a:p>
            <a:pPr lvl="1"/>
            <a:r>
              <a:rPr lang="en-GB" dirty="0" smtClean="0"/>
              <a:t>Manually fitted models are still slightly superior if they take anisotropy into account</a:t>
            </a:r>
          </a:p>
          <a:p>
            <a:pPr lvl="1"/>
            <a:r>
              <a:rPr lang="en-GB" dirty="0" smtClean="0"/>
              <a:t>Gap can be closed if a reasonable initial “guesstimate” for the anisotropy is provided to the automated procedure</a:t>
            </a:r>
          </a:p>
          <a:p>
            <a:pPr lvl="1"/>
            <a:r>
              <a:rPr lang="en-GB" dirty="0" smtClean="0"/>
              <a:t>Our own integrated data set is at least as good as </a:t>
            </a:r>
            <a:r>
              <a:rPr lang="en-GB" dirty="0" err="1" smtClean="0"/>
              <a:t>Kaggle’s</a:t>
            </a:r>
            <a:r>
              <a:rPr lang="en-GB" dirty="0" smtClean="0"/>
              <a:t> in terms of OOS validation error of the production predictions</a:t>
            </a:r>
          </a:p>
          <a:p>
            <a:pPr marL="0" lvl="1" indent="0">
              <a:buNone/>
            </a:pPr>
            <a:r>
              <a:rPr lang="en-GB" b="1" dirty="0" smtClean="0"/>
              <a:t>Optimal combination of methods still needs to be determined by evaluating more combinations of techniques in the total workflow</a:t>
            </a:r>
          </a:p>
          <a:p>
            <a:pPr lvl="1"/>
            <a:endParaRPr lang="en-GB" dirty="0"/>
          </a:p>
        </p:txBody>
      </p:sp>
      <p:sp>
        <p:nvSpPr>
          <p:cNvPr id="4" name="Slide Number Placeholder 3"/>
          <p:cNvSpPr>
            <a:spLocks noGrp="1"/>
          </p:cNvSpPr>
          <p:nvPr>
            <p:ph type="sldNum" sz="quarter" idx="4"/>
          </p:nvPr>
        </p:nvSpPr>
        <p:spPr/>
        <p:txBody>
          <a:body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14</a:t>
            </a:fld>
            <a:endParaRPr lang="en-GB" b="0" dirty="0">
              <a:solidFill>
                <a:srgbClr val="595959"/>
              </a:solidFill>
            </a:endParaRPr>
          </a:p>
        </p:txBody>
      </p:sp>
      <p:sp>
        <p:nvSpPr>
          <p:cNvPr id="5" name="Date Placeholder 4"/>
          <p:cNvSpPr>
            <a:spLocks noGrp="1"/>
          </p:cNvSpPr>
          <p:nvPr>
            <p:ph type="dt" sz="half" idx="2"/>
          </p:nvPr>
        </p:nvSpPr>
        <p:spPr/>
        <p:txBody>
          <a:bodyPr/>
          <a:lstStyle/>
          <a:p>
            <a:pPr fontAlgn="auto">
              <a:spcBef>
                <a:spcPts val="0"/>
              </a:spcBef>
              <a:spcAft>
                <a:spcPts val="0"/>
              </a:spcAft>
            </a:pPr>
            <a:fld id="{CF05E954-AF1E-43CE-9EB4-5275813F1A9B}"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150131380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Text Placeholder 7"/>
          <p:cNvSpPr>
            <a:spLocks noGrp="1"/>
          </p:cNvSpPr>
          <p:nvPr>
            <p:ph type="body" idx="1"/>
          </p:nvPr>
        </p:nvSpPr>
        <p:spPr/>
        <p:txBody>
          <a:bodyPr/>
          <a:lstStyle/>
          <a:p>
            <a:r>
              <a:rPr lang="en-US" dirty="0" smtClean="0"/>
              <a:t>Predictive modeling</a:t>
            </a:r>
            <a:endParaRPr lang="en-US" dirty="0"/>
          </a:p>
        </p:txBody>
      </p:sp>
      <p:sp>
        <p:nvSpPr>
          <p:cNvPr id="9" name="Text Placeholder 8"/>
          <p:cNvSpPr>
            <a:spLocks noGrp="1"/>
          </p:cNvSpPr>
          <p:nvPr>
            <p:ph type="body" sz="quarter" idx="13"/>
          </p:nvPr>
        </p:nvSpPr>
        <p:spPr/>
        <p:txBody>
          <a:bodyPr/>
          <a:lstStyle/>
          <a:p>
            <a:r>
              <a:rPr lang="en-GB" dirty="0" smtClean="0"/>
              <a:t>3.0</a:t>
            </a:r>
            <a:endParaRPr lang="en-US" dirty="0"/>
          </a:p>
        </p:txBody>
      </p:sp>
      <p:sp>
        <p:nvSpPr>
          <p:cNvPr id="6" name="Footer Placeholder 5"/>
          <p:cNvSpPr>
            <a:spLocks noGrp="1"/>
          </p:cNvSpPr>
          <p:nvPr>
            <p:ph type="ftr" sz="quarter" idx="3"/>
          </p:nvPr>
        </p:nvSpPr>
        <p:spPr/>
        <p:txBody>
          <a:bodyPr/>
          <a:lstStyle/>
          <a:p>
            <a:pPr>
              <a:defRPr/>
            </a:pPr>
            <a:r>
              <a:rPr lang="en-GB" smtClean="0"/>
              <a:t> </a:t>
            </a:r>
            <a:endParaRPr lang="en-US" dirty="0"/>
          </a:p>
        </p:txBody>
      </p:sp>
      <p:sp>
        <p:nvSpPr>
          <p:cNvPr id="10" name="Slide Number Placeholder 3"/>
          <p:cNvSpPr>
            <a:spLocks noGrp="1"/>
          </p:cNvSpPr>
          <p:nvPr>
            <p:ph type="sldNum" sz="quarter" idx="4"/>
          </p:nvPr>
        </p:nvSpPr>
        <p:spPr>
          <a:xfrm>
            <a:off x="8406599" y="6470360"/>
            <a:ext cx="266673" cy="169277"/>
          </a:xfrm>
        </p:spPr>
        <p:txBody>
          <a:bodyPr/>
          <a:lstStyle/>
          <a:p>
            <a:pPr>
              <a:defRPr/>
            </a:pPr>
            <a:fld id="{D9F43194-B442-48D5-98AD-8B0F2B202277}" type="slidenum">
              <a:rPr lang="en-US" smtClean="0"/>
              <a:pPr>
                <a:defRPr/>
              </a:pPr>
              <a:t>15</a:t>
            </a:fld>
            <a:endParaRPr lang="en-US"/>
          </a:p>
        </p:txBody>
      </p:sp>
      <p:sp>
        <p:nvSpPr>
          <p:cNvPr id="11" name="Date Placeholder 7"/>
          <p:cNvSpPr>
            <a:spLocks noGrp="1"/>
          </p:cNvSpPr>
          <p:nvPr>
            <p:ph type="dt" sz="half" idx="2"/>
          </p:nvPr>
        </p:nvSpPr>
        <p:spPr>
          <a:xfrm>
            <a:off x="7252757" y="6469200"/>
            <a:ext cx="1080000" cy="169200"/>
          </a:xfrm>
        </p:spPr>
        <p:txBody>
          <a:bodyPr/>
          <a:lstStyle/>
          <a:p>
            <a:pPr fontAlgn="auto">
              <a:spcBef>
                <a:spcPts val="0"/>
              </a:spcBef>
              <a:spcAft>
                <a:spcPts val="0"/>
              </a:spcAft>
            </a:pPr>
            <a:fld id="{E890FC9D-D7A8-48FE-A854-8D325A3EA067}"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354106081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3" y="255588"/>
            <a:ext cx="8634412" cy="423859"/>
          </a:xfrm>
        </p:spPr>
        <p:txBody>
          <a:bodyPr/>
          <a:lstStyle/>
          <a:p>
            <a:r>
              <a:rPr lang="en-US" b="1" dirty="0" smtClean="0"/>
              <a:t>RANDOM FOREST ALGORITHM</a:t>
            </a:r>
            <a:endParaRPr lang="en-US" dirty="0"/>
          </a:p>
        </p:txBody>
      </p:sp>
      <p:sp>
        <p:nvSpPr>
          <p:cNvPr id="7" name="Content Placeholder 7"/>
          <p:cNvSpPr>
            <a:spLocks noGrp="1"/>
          </p:cNvSpPr>
          <p:nvPr>
            <p:ph sz="quarter" idx="4294967295"/>
          </p:nvPr>
        </p:nvSpPr>
        <p:spPr>
          <a:xfrm>
            <a:off x="539552" y="908720"/>
            <a:ext cx="5400600" cy="3960440"/>
          </a:xfrm>
          <a:prstGeom prst="rect">
            <a:avLst/>
          </a:prstGeom>
        </p:spPr>
        <p:txBody>
          <a:bodyPr/>
          <a:lstStyle/>
          <a:p>
            <a:pPr lvl="1">
              <a:buClr>
                <a:srgbClr val="C00000"/>
              </a:buClr>
            </a:pPr>
            <a:r>
              <a:rPr lang="en-GB" dirty="0" smtClean="0"/>
              <a:t>Decision trees</a:t>
            </a:r>
          </a:p>
          <a:p>
            <a:pPr marL="376238" lvl="1" indent="0">
              <a:buClr>
                <a:srgbClr val="C00000"/>
              </a:buClr>
              <a:buNone/>
            </a:pPr>
            <a:r>
              <a:rPr lang="en-GB" dirty="0" smtClean="0"/>
              <a:t/>
            </a:r>
            <a:br>
              <a:rPr lang="en-GB" dirty="0" smtClean="0"/>
            </a:br>
            <a:r>
              <a:rPr lang="en-GB" dirty="0" smtClean="0"/>
              <a:t/>
            </a:r>
            <a:br>
              <a:rPr lang="en-GB" dirty="0" smtClean="0"/>
            </a:br>
            <a:endParaRPr lang="en-GB" dirty="0"/>
          </a:p>
        </p:txBody>
      </p:sp>
      <p:pic>
        <p:nvPicPr>
          <p:cNvPr id="6" name="Picture 5"/>
          <p:cNvPicPr/>
          <p:nvPr/>
        </p:nvPicPr>
        <p:blipFill>
          <a:blip r:embed="rId2" cstate="print"/>
          <a:srcRect/>
          <a:stretch>
            <a:fillRect/>
          </a:stretch>
        </p:blipFill>
        <p:spPr bwMode="auto">
          <a:xfrm>
            <a:off x="3995936" y="3284984"/>
            <a:ext cx="4680520" cy="3096344"/>
          </a:xfrm>
          <a:prstGeom prst="rect">
            <a:avLst/>
          </a:prstGeom>
          <a:noFill/>
          <a:ln w="9525">
            <a:noFill/>
            <a:miter lim="800000"/>
            <a:headEnd/>
            <a:tailEnd/>
          </a:ln>
        </p:spPr>
      </p:pic>
      <p:grpSp>
        <p:nvGrpSpPr>
          <p:cNvPr id="37" name="Group 36"/>
          <p:cNvGrpSpPr/>
          <p:nvPr/>
        </p:nvGrpSpPr>
        <p:grpSpPr>
          <a:xfrm>
            <a:off x="107504" y="1628800"/>
            <a:ext cx="3744416" cy="2401695"/>
            <a:chOff x="-13650" y="0"/>
            <a:chExt cx="4008861" cy="2639874"/>
          </a:xfrm>
        </p:grpSpPr>
        <p:grpSp>
          <p:nvGrpSpPr>
            <p:cNvPr id="38" name="Group 37"/>
            <p:cNvGrpSpPr/>
            <p:nvPr/>
          </p:nvGrpSpPr>
          <p:grpSpPr>
            <a:xfrm>
              <a:off x="-13650" y="354842"/>
              <a:ext cx="4008861" cy="1942734"/>
              <a:chOff x="-13650" y="0"/>
              <a:chExt cx="4008861" cy="1942734"/>
            </a:xfrm>
          </p:grpSpPr>
          <p:sp>
            <p:nvSpPr>
              <p:cNvPr id="57" name="Text Box 687"/>
              <p:cNvSpPr txBox="1"/>
              <p:nvPr/>
            </p:nvSpPr>
            <p:spPr>
              <a:xfrm>
                <a:off x="941696" y="1514901"/>
                <a:ext cx="651510" cy="421005"/>
              </a:xfrm>
              <a:prstGeom prst="rect">
                <a:avLst/>
              </a:prstGeom>
              <a:solidFill>
                <a:sysClr val="window" lastClr="FFFFFF"/>
              </a:solid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000000"/>
                    </a:solidFill>
                    <a:latin typeface="Garamond"/>
                    <a:ea typeface="Times New Roman"/>
                    <a:cs typeface="Times New Roman"/>
                  </a:rPr>
                  <a:t>X</a:t>
                </a:r>
                <a:r>
                  <a:rPr lang="en-US" sz="1000" b="0" kern="0" baseline="-25000">
                    <a:solidFill>
                      <a:srgbClr val="000000"/>
                    </a:solidFill>
                    <a:latin typeface="Garamond"/>
                    <a:ea typeface="Times New Roman"/>
                    <a:cs typeface="Times New Roman"/>
                  </a:rPr>
                  <a:t>4 </a:t>
                </a:r>
                <a:r>
                  <a:rPr lang="en-US" sz="1000" b="0" kern="0">
                    <a:solidFill>
                      <a:srgbClr val="000000"/>
                    </a:solidFill>
                    <a:latin typeface="Garamond"/>
                    <a:ea typeface="Times New Roman"/>
                    <a:cs typeface="Times New Roman"/>
                  </a:rPr>
                  <a:t>≥ t</a:t>
                </a:r>
                <a:r>
                  <a:rPr lang="en-US" sz="1000" b="0" kern="0" baseline="-25000">
                    <a:solidFill>
                      <a:srgbClr val="000000"/>
                    </a:solidFill>
                    <a:latin typeface="Garamond"/>
                    <a:ea typeface="Times New Roman"/>
                    <a:cs typeface="Times New Roman"/>
                  </a:rPr>
                  <a:t>4</a:t>
                </a:r>
                <a:endParaRPr lang="en-US" sz="1200" b="0" kern="0">
                  <a:solidFill>
                    <a:srgbClr val="000000"/>
                  </a:solidFill>
                  <a:latin typeface="Garamond"/>
                  <a:ea typeface="Times New Roman"/>
                  <a:cs typeface="Times New Roman"/>
                </a:endParaRPr>
              </a:p>
            </p:txBody>
          </p:sp>
          <p:sp>
            <p:nvSpPr>
              <p:cNvPr id="58" name="Text Box 686"/>
              <p:cNvSpPr txBox="1"/>
              <p:nvPr/>
            </p:nvSpPr>
            <p:spPr>
              <a:xfrm>
                <a:off x="-13650" y="1521729"/>
                <a:ext cx="651510" cy="421005"/>
              </a:xfrm>
              <a:prstGeom prst="rect">
                <a:avLst/>
              </a:prstGeom>
              <a:solidFill>
                <a:sysClr val="window" lastClr="FFFFFF"/>
              </a:solid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000000"/>
                    </a:solidFill>
                    <a:latin typeface="Garamond"/>
                    <a:ea typeface="Times New Roman"/>
                    <a:cs typeface="Times New Roman"/>
                  </a:rPr>
                  <a:t>X</a:t>
                </a:r>
                <a:r>
                  <a:rPr lang="en-US" sz="1000" b="0" kern="0" baseline="-25000">
                    <a:solidFill>
                      <a:srgbClr val="000000"/>
                    </a:solidFill>
                    <a:latin typeface="Garamond"/>
                    <a:ea typeface="Times New Roman"/>
                    <a:cs typeface="Times New Roman"/>
                  </a:rPr>
                  <a:t>4 </a:t>
                </a:r>
                <a:r>
                  <a:rPr lang="en-US" sz="1000" b="0" kern="0">
                    <a:solidFill>
                      <a:srgbClr val="000000"/>
                    </a:solidFill>
                    <a:latin typeface="Garamond"/>
                    <a:ea typeface="Times New Roman"/>
                    <a:cs typeface="Times New Roman"/>
                  </a:rPr>
                  <a:t>&lt; t</a:t>
                </a:r>
                <a:r>
                  <a:rPr lang="en-US" sz="1000" b="0" kern="0" baseline="-25000">
                    <a:solidFill>
                      <a:srgbClr val="000000"/>
                    </a:solidFill>
                    <a:latin typeface="Garamond"/>
                    <a:ea typeface="Times New Roman"/>
                    <a:cs typeface="Times New Roman"/>
                  </a:rPr>
                  <a:t>4</a:t>
                </a:r>
                <a:endParaRPr lang="en-US" sz="1200" b="0" kern="0">
                  <a:solidFill>
                    <a:srgbClr val="000000"/>
                  </a:solidFill>
                  <a:latin typeface="Garamond"/>
                  <a:ea typeface="Times New Roman"/>
                  <a:cs typeface="Times New Roman"/>
                </a:endParaRPr>
              </a:p>
            </p:txBody>
          </p:sp>
          <p:sp>
            <p:nvSpPr>
              <p:cNvPr id="59" name="Text Box 685"/>
              <p:cNvSpPr txBox="1"/>
              <p:nvPr/>
            </p:nvSpPr>
            <p:spPr>
              <a:xfrm>
                <a:off x="3343701" y="791570"/>
                <a:ext cx="651510" cy="421005"/>
              </a:xfrm>
              <a:prstGeom prst="rect">
                <a:avLst/>
              </a:prstGeom>
              <a:solidFill>
                <a:sysClr val="window" lastClr="FFFFFF"/>
              </a:solid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000000"/>
                    </a:solidFill>
                    <a:latin typeface="Garamond"/>
                    <a:ea typeface="Times New Roman"/>
                    <a:cs typeface="Times New Roman"/>
                  </a:rPr>
                  <a:t>X</a:t>
                </a:r>
                <a:r>
                  <a:rPr lang="en-US" sz="1000" b="0" kern="0" baseline="-25000">
                    <a:solidFill>
                      <a:srgbClr val="000000"/>
                    </a:solidFill>
                    <a:latin typeface="Garamond"/>
                    <a:ea typeface="Times New Roman"/>
                    <a:cs typeface="Times New Roman"/>
                  </a:rPr>
                  <a:t>3 </a:t>
                </a:r>
                <a:r>
                  <a:rPr lang="en-US" sz="1000" b="0" kern="0">
                    <a:solidFill>
                      <a:srgbClr val="000000"/>
                    </a:solidFill>
                    <a:latin typeface="Garamond"/>
                    <a:ea typeface="Times New Roman"/>
                    <a:cs typeface="Times New Roman"/>
                  </a:rPr>
                  <a:t>≥ t</a:t>
                </a:r>
                <a:r>
                  <a:rPr lang="en-US" sz="1000" b="0" kern="0" baseline="-25000">
                    <a:solidFill>
                      <a:srgbClr val="000000"/>
                    </a:solidFill>
                    <a:latin typeface="Garamond"/>
                    <a:ea typeface="Times New Roman"/>
                    <a:cs typeface="Times New Roman"/>
                  </a:rPr>
                  <a:t>3</a:t>
                </a:r>
                <a:endParaRPr lang="en-US" sz="1200" b="0" kern="0">
                  <a:solidFill>
                    <a:srgbClr val="000000"/>
                  </a:solidFill>
                  <a:latin typeface="Garamond"/>
                  <a:ea typeface="Times New Roman"/>
                  <a:cs typeface="Times New Roman"/>
                </a:endParaRPr>
              </a:p>
            </p:txBody>
          </p:sp>
          <p:sp>
            <p:nvSpPr>
              <p:cNvPr id="60" name="Text Box 684"/>
              <p:cNvSpPr txBox="1"/>
              <p:nvPr/>
            </p:nvSpPr>
            <p:spPr>
              <a:xfrm>
                <a:off x="2422477" y="798394"/>
                <a:ext cx="651510" cy="421005"/>
              </a:xfrm>
              <a:prstGeom prst="rect">
                <a:avLst/>
              </a:prstGeom>
              <a:solidFill>
                <a:sysClr val="window" lastClr="FFFFFF"/>
              </a:solid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fontAlgn="auto">
                  <a:lnSpc>
                    <a:spcPts val="1400"/>
                  </a:lnSpc>
                  <a:spcBef>
                    <a:spcPts val="300"/>
                  </a:spcBef>
                  <a:spcAft>
                    <a:spcPts val="300"/>
                  </a:spcAft>
                  <a:defRPr/>
                </a:pPr>
                <a:r>
                  <a:rPr lang="en-US" sz="1000" b="0" kern="0" dirty="0">
                    <a:solidFill>
                      <a:srgbClr val="000000"/>
                    </a:solidFill>
                    <a:latin typeface="Garamond"/>
                    <a:ea typeface="Times New Roman"/>
                    <a:cs typeface="Times New Roman"/>
                  </a:rPr>
                  <a:t>X</a:t>
                </a:r>
                <a:r>
                  <a:rPr lang="en-US" sz="1000" b="0" kern="0" baseline="-25000" dirty="0">
                    <a:solidFill>
                      <a:srgbClr val="000000"/>
                    </a:solidFill>
                    <a:latin typeface="Garamond"/>
                    <a:ea typeface="Times New Roman"/>
                    <a:cs typeface="Times New Roman"/>
                  </a:rPr>
                  <a:t>3 </a:t>
                </a:r>
                <a:r>
                  <a:rPr lang="en-US" sz="1000" b="0" kern="0" dirty="0">
                    <a:solidFill>
                      <a:srgbClr val="000000"/>
                    </a:solidFill>
                    <a:latin typeface="Garamond"/>
                    <a:ea typeface="Times New Roman"/>
                    <a:cs typeface="Times New Roman"/>
                  </a:rPr>
                  <a:t>&lt; t</a:t>
                </a:r>
                <a:r>
                  <a:rPr lang="en-US" sz="1000" b="0" kern="0" baseline="-25000" dirty="0">
                    <a:solidFill>
                      <a:srgbClr val="000000"/>
                    </a:solidFill>
                    <a:latin typeface="Garamond"/>
                    <a:ea typeface="Times New Roman"/>
                    <a:cs typeface="Times New Roman"/>
                  </a:rPr>
                  <a:t>3</a:t>
                </a:r>
                <a:endParaRPr lang="en-US" sz="1200" b="0" kern="0" dirty="0">
                  <a:solidFill>
                    <a:srgbClr val="000000"/>
                  </a:solidFill>
                  <a:latin typeface="Garamond"/>
                  <a:ea typeface="Times New Roman"/>
                  <a:cs typeface="Times New Roman"/>
                </a:endParaRPr>
              </a:p>
            </p:txBody>
          </p:sp>
          <p:sp>
            <p:nvSpPr>
              <p:cNvPr id="61" name="Text Box 27"/>
              <p:cNvSpPr txBox="1"/>
              <p:nvPr/>
            </p:nvSpPr>
            <p:spPr>
              <a:xfrm>
                <a:off x="1815152" y="805218"/>
                <a:ext cx="651510" cy="421005"/>
              </a:xfrm>
              <a:prstGeom prst="rect">
                <a:avLst/>
              </a:prstGeom>
              <a:solidFill>
                <a:sysClr val="window" lastClr="FFFFFF"/>
              </a:solid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000000"/>
                    </a:solidFill>
                    <a:latin typeface="Garamond"/>
                    <a:ea typeface="Times New Roman"/>
                    <a:cs typeface="Times New Roman"/>
                  </a:rPr>
                  <a:t>X</a:t>
                </a:r>
                <a:r>
                  <a:rPr lang="en-US" sz="1000" b="0" kern="0" baseline="-25000">
                    <a:solidFill>
                      <a:srgbClr val="000000"/>
                    </a:solidFill>
                    <a:latin typeface="Garamond"/>
                    <a:ea typeface="Times New Roman"/>
                    <a:cs typeface="Times New Roman"/>
                  </a:rPr>
                  <a:t>2 </a:t>
                </a:r>
                <a:r>
                  <a:rPr lang="en-US" sz="1000" b="0" kern="0">
                    <a:solidFill>
                      <a:srgbClr val="000000"/>
                    </a:solidFill>
                    <a:latin typeface="Garamond"/>
                    <a:ea typeface="Times New Roman"/>
                    <a:cs typeface="Times New Roman"/>
                  </a:rPr>
                  <a:t>≥ t</a:t>
                </a:r>
                <a:r>
                  <a:rPr lang="en-US" sz="1000" b="0" kern="0" baseline="-25000">
                    <a:solidFill>
                      <a:srgbClr val="000000"/>
                    </a:solidFill>
                    <a:latin typeface="Garamond"/>
                    <a:ea typeface="Times New Roman"/>
                    <a:cs typeface="Times New Roman"/>
                  </a:rPr>
                  <a:t>2</a:t>
                </a:r>
                <a:endParaRPr lang="en-US" sz="1200" b="0" kern="0">
                  <a:solidFill>
                    <a:srgbClr val="000000"/>
                  </a:solidFill>
                  <a:latin typeface="Garamond"/>
                  <a:ea typeface="Times New Roman"/>
                  <a:cs typeface="Times New Roman"/>
                </a:endParaRPr>
              </a:p>
            </p:txBody>
          </p:sp>
          <p:sp>
            <p:nvSpPr>
              <p:cNvPr id="62" name="Text Box 31"/>
              <p:cNvSpPr txBox="1"/>
              <p:nvPr/>
            </p:nvSpPr>
            <p:spPr>
              <a:xfrm>
                <a:off x="2572603" y="0"/>
                <a:ext cx="651510" cy="421005"/>
              </a:xfrm>
              <a:prstGeom prst="rect">
                <a:avLst/>
              </a:prstGeom>
              <a:solidFill>
                <a:sysClr val="window" lastClr="FFFFFF"/>
              </a:solid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000000"/>
                    </a:solidFill>
                    <a:latin typeface="Garamond"/>
                    <a:ea typeface="Times New Roman"/>
                    <a:cs typeface="Times New Roman"/>
                  </a:rPr>
                  <a:t>X</a:t>
                </a:r>
                <a:r>
                  <a:rPr lang="en-US" sz="1000" b="0" kern="0" baseline="-25000">
                    <a:solidFill>
                      <a:srgbClr val="000000"/>
                    </a:solidFill>
                    <a:latin typeface="Garamond"/>
                    <a:ea typeface="Times New Roman"/>
                    <a:cs typeface="Times New Roman"/>
                  </a:rPr>
                  <a:t>1 </a:t>
                </a:r>
                <a:r>
                  <a:rPr lang="en-US" sz="1000" b="0" kern="0">
                    <a:solidFill>
                      <a:srgbClr val="000000"/>
                    </a:solidFill>
                    <a:latin typeface="Garamond"/>
                    <a:ea typeface="Times New Roman"/>
                    <a:cs typeface="Times New Roman"/>
                  </a:rPr>
                  <a:t>≥ t</a:t>
                </a:r>
                <a:r>
                  <a:rPr lang="en-US" sz="1000" b="0" kern="0" baseline="-25000">
                    <a:solidFill>
                      <a:srgbClr val="000000"/>
                    </a:solidFill>
                    <a:latin typeface="Garamond"/>
                    <a:ea typeface="Times New Roman"/>
                    <a:cs typeface="Times New Roman"/>
                  </a:rPr>
                  <a:t>1</a:t>
                </a:r>
                <a:endParaRPr lang="en-US" sz="1200" b="0" kern="0">
                  <a:solidFill>
                    <a:srgbClr val="000000"/>
                  </a:solidFill>
                  <a:latin typeface="Garamond"/>
                  <a:ea typeface="Times New Roman"/>
                  <a:cs typeface="Times New Roman"/>
                </a:endParaRPr>
              </a:p>
            </p:txBody>
          </p:sp>
          <p:sp>
            <p:nvSpPr>
              <p:cNvPr id="63" name="Text Box 26"/>
              <p:cNvSpPr txBox="1"/>
              <p:nvPr/>
            </p:nvSpPr>
            <p:spPr>
              <a:xfrm>
                <a:off x="709683" y="805218"/>
                <a:ext cx="651510" cy="421005"/>
              </a:xfrm>
              <a:prstGeom prst="rect">
                <a:avLst/>
              </a:prstGeom>
              <a:solidFill>
                <a:sysClr val="window" lastClr="FFFFFF"/>
              </a:solid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000000"/>
                    </a:solidFill>
                    <a:latin typeface="Garamond"/>
                    <a:ea typeface="Times New Roman"/>
                    <a:cs typeface="Times New Roman"/>
                  </a:rPr>
                  <a:t>X</a:t>
                </a:r>
                <a:r>
                  <a:rPr lang="en-US" sz="1000" b="0" kern="0" baseline="-25000">
                    <a:solidFill>
                      <a:srgbClr val="000000"/>
                    </a:solidFill>
                    <a:latin typeface="Garamond"/>
                    <a:ea typeface="Times New Roman"/>
                    <a:cs typeface="Times New Roman"/>
                  </a:rPr>
                  <a:t>2 </a:t>
                </a:r>
                <a:r>
                  <a:rPr lang="en-US" sz="1000" b="0" kern="0">
                    <a:solidFill>
                      <a:srgbClr val="000000"/>
                    </a:solidFill>
                    <a:latin typeface="Garamond"/>
                    <a:ea typeface="Times New Roman"/>
                    <a:cs typeface="Times New Roman"/>
                  </a:rPr>
                  <a:t>&lt; t</a:t>
                </a:r>
                <a:r>
                  <a:rPr lang="en-US" sz="1000" b="0" kern="0" baseline="-25000">
                    <a:solidFill>
                      <a:srgbClr val="000000"/>
                    </a:solidFill>
                    <a:latin typeface="Garamond"/>
                    <a:ea typeface="Times New Roman"/>
                    <a:cs typeface="Times New Roman"/>
                  </a:rPr>
                  <a:t>2</a:t>
                </a:r>
                <a:endParaRPr lang="en-US" sz="1200" b="0" kern="0">
                  <a:solidFill>
                    <a:srgbClr val="000000"/>
                  </a:solidFill>
                  <a:latin typeface="Garamond"/>
                  <a:ea typeface="Times New Roman"/>
                  <a:cs typeface="Times New Roman"/>
                </a:endParaRPr>
              </a:p>
            </p:txBody>
          </p:sp>
          <p:sp>
            <p:nvSpPr>
              <p:cNvPr id="64" name="Text Box 14"/>
              <p:cNvSpPr txBox="1"/>
              <p:nvPr/>
            </p:nvSpPr>
            <p:spPr>
              <a:xfrm>
                <a:off x="1528549" y="13648"/>
                <a:ext cx="651510" cy="421005"/>
              </a:xfrm>
              <a:prstGeom prst="rect">
                <a:avLst/>
              </a:prstGeom>
              <a:solidFill>
                <a:sysClr val="window" lastClr="FFFFFF"/>
              </a:solidFill>
              <a:ln w="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000000"/>
                    </a:solidFill>
                    <a:latin typeface="Garamond"/>
                    <a:ea typeface="Times New Roman"/>
                    <a:cs typeface="Times New Roman"/>
                  </a:rPr>
                  <a:t>X</a:t>
                </a:r>
                <a:r>
                  <a:rPr lang="en-US" sz="1000" b="0" kern="0" baseline="-25000">
                    <a:solidFill>
                      <a:srgbClr val="000000"/>
                    </a:solidFill>
                    <a:latin typeface="Garamond"/>
                    <a:ea typeface="Times New Roman"/>
                    <a:cs typeface="Times New Roman"/>
                  </a:rPr>
                  <a:t>1 </a:t>
                </a:r>
                <a:r>
                  <a:rPr lang="en-US" sz="1000" b="0" kern="0">
                    <a:solidFill>
                      <a:srgbClr val="000000"/>
                    </a:solidFill>
                    <a:latin typeface="Garamond"/>
                    <a:ea typeface="Times New Roman"/>
                    <a:cs typeface="Times New Roman"/>
                  </a:rPr>
                  <a:t>&lt; t</a:t>
                </a:r>
                <a:r>
                  <a:rPr lang="en-US" sz="1000" b="0" kern="0" baseline="-25000">
                    <a:solidFill>
                      <a:srgbClr val="000000"/>
                    </a:solidFill>
                    <a:latin typeface="Garamond"/>
                    <a:ea typeface="Times New Roman"/>
                    <a:cs typeface="Times New Roman"/>
                  </a:rPr>
                  <a:t>1</a:t>
                </a:r>
                <a:endParaRPr lang="en-US" sz="1200" b="0" kern="0">
                  <a:solidFill>
                    <a:srgbClr val="000000"/>
                  </a:solidFill>
                  <a:latin typeface="Garamond"/>
                  <a:ea typeface="Times New Roman"/>
                  <a:cs typeface="Times New Roman"/>
                </a:endParaRPr>
              </a:p>
            </p:txBody>
          </p:sp>
        </p:grpSp>
        <p:grpSp>
          <p:nvGrpSpPr>
            <p:cNvPr id="39" name="Group 38"/>
            <p:cNvGrpSpPr/>
            <p:nvPr/>
          </p:nvGrpSpPr>
          <p:grpSpPr>
            <a:xfrm>
              <a:off x="101231" y="0"/>
              <a:ext cx="3621888" cy="2639874"/>
              <a:chOff x="-7951" y="0"/>
              <a:chExt cx="3621888" cy="2639874"/>
            </a:xfrm>
          </p:grpSpPr>
          <p:sp>
            <p:nvSpPr>
              <p:cNvPr id="40" name="Oval 39"/>
              <p:cNvSpPr/>
              <p:nvPr/>
            </p:nvSpPr>
            <p:spPr>
              <a:xfrm>
                <a:off x="1931158" y="0"/>
                <a:ext cx="540689" cy="540689"/>
              </a:xfrm>
              <a:prstGeom prst="ellipse">
                <a:avLst/>
              </a:prstGeom>
              <a:solidFill>
                <a:srgbClr val="F79646">
                  <a:lumMod val="75000"/>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fontAlgn="auto">
                  <a:lnSpc>
                    <a:spcPts val="1400"/>
                  </a:lnSpc>
                  <a:spcBef>
                    <a:spcPts val="300"/>
                  </a:spcBef>
                  <a:spcAft>
                    <a:spcPts val="300"/>
                  </a:spcAft>
                  <a:defRPr/>
                </a:pPr>
                <a:r>
                  <a:rPr lang="en-US" sz="1000" b="0" kern="0" dirty="0">
                    <a:solidFill>
                      <a:srgbClr val="FFFFFF"/>
                    </a:solidFill>
                    <a:latin typeface="Garamond"/>
                    <a:ea typeface="Times New Roman"/>
                    <a:cs typeface="Times New Roman"/>
                  </a:rPr>
                  <a:t>X</a:t>
                </a:r>
                <a:r>
                  <a:rPr lang="en-US" sz="1000" b="0" kern="0" baseline="-25000" dirty="0">
                    <a:solidFill>
                      <a:srgbClr val="FFFFFF"/>
                    </a:solidFill>
                    <a:latin typeface="Garamond"/>
                    <a:ea typeface="Times New Roman"/>
                    <a:cs typeface="Times New Roman"/>
                  </a:rPr>
                  <a:t>1</a:t>
                </a:r>
                <a:endParaRPr lang="en-US" sz="1200" b="0" kern="0" dirty="0">
                  <a:solidFill>
                    <a:srgbClr val="000000"/>
                  </a:solidFill>
                  <a:latin typeface="Garamond"/>
                  <a:ea typeface="Times New Roman"/>
                  <a:cs typeface="Times New Roman"/>
                </a:endParaRPr>
              </a:p>
            </p:txBody>
          </p:sp>
          <p:sp>
            <p:nvSpPr>
              <p:cNvPr id="41" name="Oval 40"/>
              <p:cNvSpPr/>
              <p:nvPr/>
            </p:nvSpPr>
            <p:spPr>
              <a:xfrm>
                <a:off x="1139588" y="805218"/>
                <a:ext cx="540385" cy="540385"/>
              </a:xfrm>
              <a:prstGeom prst="ellipse">
                <a:avLst/>
              </a:prstGeom>
              <a:solidFill>
                <a:srgbClr val="F79646">
                  <a:lumMod val="75000"/>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FFFFFF"/>
                    </a:solidFill>
                    <a:latin typeface="Garamond"/>
                    <a:ea typeface="Times New Roman"/>
                    <a:cs typeface="Times New Roman"/>
                  </a:rPr>
                  <a:t>X</a:t>
                </a:r>
                <a:r>
                  <a:rPr lang="en-US" sz="1000" b="0" kern="0" baseline="-25000">
                    <a:solidFill>
                      <a:srgbClr val="FFFFFF"/>
                    </a:solidFill>
                    <a:latin typeface="Garamond"/>
                    <a:ea typeface="Times New Roman"/>
                    <a:cs typeface="Times New Roman"/>
                  </a:rPr>
                  <a:t>2</a:t>
                </a:r>
                <a:endParaRPr lang="en-US" sz="1200" b="0" kern="0">
                  <a:solidFill>
                    <a:srgbClr val="000000"/>
                  </a:solidFill>
                  <a:latin typeface="Garamond"/>
                  <a:ea typeface="Times New Roman"/>
                  <a:cs typeface="Times New Roman"/>
                </a:endParaRPr>
              </a:p>
            </p:txBody>
          </p:sp>
          <p:sp>
            <p:nvSpPr>
              <p:cNvPr id="42" name="Oval 41"/>
              <p:cNvSpPr/>
              <p:nvPr/>
            </p:nvSpPr>
            <p:spPr>
              <a:xfrm>
                <a:off x="2736376" y="805218"/>
                <a:ext cx="540385" cy="540385"/>
              </a:xfrm>
              <a:prstGeom prst="ellipse">
                <a:avLst/>
              </a:prstGeom>
              <a:solidFill>
                <a:srgbClr val="F79646">
                  <a:lumMod val="75000"/>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FFFFFF"/>
                    </a:solidFill>
                    <a:latin typeface="Garamond"/>
                    <a:ea typeface="Times New Roman"/>
                    <a:cs typeface="Times New Roman"/>
                  </a:rPr>
                  <a:t>X</a:t>
                </a:r>
                <a:r>
                  <a:rPr lang="en-US" sz="1000" b="0" kern="0" baseline="-25000">
                    <a:solidFill>
                      <a:srgbClr val="FFFFFF"/>
                    </a:solidFill>
                    <a:latin typeface="Garamond"/>
                    <a:ea typeface="Times New Roman"/>
                    <a:cs typeface="Times New Roman"/>
                  </a:rPr>
                  <a:t>3</a:t>
                </a:r>
                <a:endParaRPr lang="en-US" sz="1200" b="0" kern="0">
                  <a:solidFill>
                    <a:srgbClr val="000000"/>
                  </a:solidFill>
                  <a:latin typeface="Garamond"/>
                  <a:ea typeface="Times New Roman"/>
                  <a:cs typeface="Times New Roman"/>
                </a:endParaRPr>
              </a:p>
            </p:txBody>
          </p:sp>
          <p:sp>
            <p:nvSpPr>
              <p:cNvPr id="43" name="Oval 42"/>
              <p:cNvSpPr/>
              <p:nvPr/>
            </p:nvSpPr>
            <p:spPr>
              <a:xfrm>
                <a:off x="354155" y="1564043"/>
                <a:ext cx="540385" cy="540385"/>
              </a:xfrm>
              <a:prstGeom prst="ellipse">
                <a:avLst/>
              </a:prstGeom>
              <a:solidFill>
                <a:srgbClr val="F79646">
                  <a:lumMod val="75000"/>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fontAlgn="auto">
                  <a:lnSpc>
                    <a:spcPts val="1400"/>
                  </a:lnSpc>
                  <a:spcBef>
                    <a:spcPts val="300"/>
                  </a:spcBef>
                  <a:spcAft>
                    <a:spcPts val="300"/>
                  </a:spcAft>
                  <a:defRPr/>
                </a:pPr>
                <a:r>
                  <a:rPr lang="en-US" sz="1000" b="0" kern="0">
                    <a:solidFill>
                      <a:srgbClr val="FFFFFF"/>
                    </a:solidFill>
                    <a:latin typeface="Garamond"/>
                    <a:ea typeface="Times New Roman"/>
                    <a:cs typeface="Times New Roman"/>
                  </a:rPr>
                  <a:t>X</a:t>
                </a:r>
                <a:r>
                  <a:rPr lang="en-US" sz="1000" b="0" kern="0" baseline="-25000">
                    <a:solidFill>
                      <a:srgbClr val="FFFFFF"/>
                    </a:solidFill>
                    <a:latin typeface="Garamond"/>
                    <a:ea typeface="Times New Roman"/>
                    <a:cs typeface="Times New Roman"/>
                  </a:rPr>
                  <a:t>4</a:t>
                </a:r>
                <a:endParaRPr lang="en-US" sz="1200" b="0" kern="0">
                  <a:solidFill>
                    <a:srgbClr val="000000"/>
                  </a:solidFill>
                  <a:latin typeface="Garamond"/>
                  <a:ea typeface="Times New Roman"/>
                  <a:cs typeface="Times New Roman"/>
                </a:endParaRPr>
              </a:p>
            </p:txBody>
          </p:sp>
          <p:cxnSp>
            <p:nvCxnSpPr>
              <p:cNvPr id="44" name="Straight Arrow Connector 43"/>
              <p:cNvCxnSpPr/>
              <p:nvPr/>
            </p:nvCxnSpPr>
            <p:spPr>
              <a:xfrm flipH="1">
                <a:off x="1596788" y="464024"/>
                <a:ext cx="418995" cy="418995"/>
              </a:xfrm>
              <a:prstGeom prst="straightConnector1">
                <a:avLst/>
              </a:prstGeom>
              <a:noFill/>
              <a:ln w="9525" cap="flat" cmpd="sng" algn="ctr">
                <a:solidFill>
                  <a:sysClr val="windowText" lastClr="000000"/>
                </a:solidFill>
                <a:prstDash val="solid"/>
                <a:tailEnd type="triangle"/>
              </a:ln>
              <a:effectLst/>
            </p:spPr>
          </p:cxnSp>
          <p:cxnSp>
            <p:nvCxnSpPr>
              <p:cNvPr id="45" name="Straight Arrow Connector 44"/>
              <p:cNvCxnSpPr/>
              <p:nvPr/>
            </p:nvCxnSpPr>
            <p:spPr>
              <a:xfrm>
                <a:off x="2381534" y="470848"/>
                <a:ext cx="440189" cy="413468"/>
              </a:xfrm>
              <a:prstGeom prst="straightConnector1">
                <a:avLst/>
              </a:prstGeom>
              <a:noFill/>
              <a:ln w="9525" cap="flat" cmpd="sng" algn="ctr">
                <a:solidFill>
                  <a:sysClr val="windowText" lastClr="000000"/>
                </a:solidFill>
                <a:prstDash val="solid"/>
                <a:tailEnd type="triangle"/>
              </a:ln>
              <a:effectLst/>
            </p:spPr>
          </p:cxnSp>
          <p:sp>
            <p:nvSpPr>
              <p:cNvPr id="46" name="Rectangle 45"/>
              <p:cNvSpPr/>
              <p:nvPr/>
            </p:nvSpPr>
            <p:spPr>
              <a:xfrm>
                <a:off x="2490716" y="1508078"/>
                <a:ext cx="393065" cy="366395"/>
              </a:xfrm>
              <a:prstGeom prst="rect">
                <a:avLst/>
              </a:prstGeom>
              <a:solidFill>
                <a:srgbClr val="4F81BD"/>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auto">
                  <a:lnSpc>
                    <a:spcPts val="1400"/>
                  </a:lnSpc>
                  <a:spcBef>
                    <a:spcPts val="300"/>
                  </a:spcBef>
                  <a:spcAft>
                    <a:spcPts val="300"/>
                  </a:spcAft>
                  <a:defRPr/>
                </a:pPr>
                <a:r>
                  <a:rPr lang="en-US" sz="1200" b="0" kern="0">
                    <a:solidFill>
                      <a:srgbClr val="FFFFFF"/>
                    </a:solidFill>
                    <a:latin typeface="Garamond"/>
                    <a:ea typeface="Times New Roman"/>
                    <a:cs typeface="Times New Roman"/>
                  </a:rPr>
                  <a:t>C</a:t>
                </a:r>
                <a:r>
                  <a:rPr lang="en-US" sz="1200" b="0" kern="0" baseline="-25000">
                    <a:solidFill>
                      <a:srgbClr val="FFFFFF"/>
                    </a:solidFill>
                    <a:latin typeface="Garamond"/>
                    <a:ea typeface="Times New Roman"/>
                    <a:cs typeface="Times New Roman"/>
                  </a:rPr>
                  <a:t>4</a:t>
                </a:r>
                <a:endParaRPr lang="en-US" sz="1200" b="0" kern="0">
                  <a:solidFill>
                    <a:srgbClr val="000000"/>
                  </a:solidFill>
                  <a:latin typeface="Garamond"/>
                  <a:ea typeface="Times New Roman"/>
                  <a:cs typeface="Times New Roman"/>
                </a:endParaRPr>
              </a:p>
            </p:txBody>
          </p:sp>
          <p:cxnSp>
            <p:nvCxnSpPr>
              <p:cNvPr id="47" name="Straight Arrow Connector 46"/>
              <p:cNvCxnSpPr>
                <a:stCxn id="41" idx="3"/>
              </p:cNvCxnSpPr>
              <p:nvPr/>
            </p:nvCxnSpPr>
            <p:spPr>
              <a:xfrm flipH="1">
                <a:off x="818793" y="1266465"/>
                <a:ext cx="399932" cy="380612"/>
              </a:xfrm>
              <a:prstGeom prst="straightConnector1">
                <a:avLst/>
              </a:prstGeom>
              <a:noFill/>
              <a:ln w="9525" cap="flat" cmpd="sng" algn="ctr">
                <a:solidFill>
                  <a:sysClr val="windowText" lastClr="000000"/>
                </a:solidFill>
                <a:prstDash val="solid"/>
                <a:tailEnd type="triangle"/>
              </a:ln>
              <a:effectLst/>
            </p:spPr>
          </p:cxnSp>
          <p:cxnSp>
            <p:nvCxnSpPr>
              <p:cNvPr id="48" name="Straight Arrow Connector 47"/>
              <p:cNvCxnSpPr/>
              <p:nvPr/>
            </p:nvCxnSpPr>
            <p:spPr>
              <a:xfrm flipH="1">
                <a:off x="2674961" y="1289713"/>
                <a:ext cx="172720" cy="220345"/>
              </a:xfrm>
              <a:prstGeom prst="straightConnector1">
                <a:avLst/>
              </a:prstGeom>
              <a:noFill/>
              <a:ln w="9525" cap="flat" cmpd="sng" algn="ctr">
                <a:solidFill>
                  <a:sysClr val="windowText" lastClr="000000"/>
                </a:solidFill>
                <a:prstDash val="solid"/>
                <a:tailEnd type="triangle"/>
              </a:ln>
              <a:effectLst/>
            </p:spPr>
          </p:cxnSp>
          <p:cxnSp>
            <p:nvCxnSpPr>
              <p:cNvPr id="49" name="Straight Arrow Connector 48"/>
              <p:cNvCxnSpPr/>
              <p:nvPr/>
            </p:nvCxnSpPr>
            <p:spPr>
              <a:xfrm>
                <a:off x="1617947" y="1246390"/>
                <a:ext cx="246380" cy="252441"/>
              </a:xfrm>
              <a:prstGeom prst="straightConnector1">
                <a:avLst/>
              </a:prstGeom>
              <a:noFill/>
              <a:ln w="9525" cap="flat" cmpd="sng" algn="ctr">
                <a:solidFill>
                  <a:sysClr val="windowText" lastClr="000000"/>
                </a:solidFill>
                <a:prstDash val="solid"/>
                <a:tailEnd type="triangle"/>
              </a:ln>
              <a:effectLst/>
            </p:spPr>
          </p:cxnSp>
          <p:cxnSp>
            <p:nvCxnSpPr>
              <p:cNvPr id="50" name="Straight Arrow Connector 49"/>
              <p:cNvCxnSpPr/>
              <p:nvPr/>
            </p:nvCxnSpPr>
            <p:spPr>
              <a:xfrm flipH="1">
                <a:off x="191069" y="2019869"/>
                <a:ext cx="229870" cy="238125"/>
              </a:xfrm>
              <a:prstGeom prst="straightConnector1">
                <a:avLst/>
              </a:prstGeom>
              <a:noFill/>
              <a:ln w="9525" cap="flat" cmpd="sng" algn="ctr">
                <a:solidFill>
                  <a:sysClr val="windowText" lastClr="000000"/>
                </a:solidFill>
                <a:prstDash val="solid"/>
                <a:tailEnd type="triangle"/>
              </a:ln>
              <a:effectLst/>
            </p:spPr>
          </p:cxnSp>
          <p:cxnSp>
            <p:nvCxnSpPr>
              <p:cNvPr id="51" name="Straight Arrow Connector 50"/>
              <p:cNvCxnSpPr/>
              <p:nvPr/>
            </p:nvCxnSpPr>
            <p:spPr>
              <a:xfrm>
                <a:off x="3193576" y="1276066"/>
                <a:ext cx="213995" cy="219075"/>
              </a:xfrm>
              <a:prstGeom prst="straightConnector1">
                <a:avLst/>
              </a:prstGeom>
              <a:noFill/>
              <a:ln w="9525" cap="flat" cmpd="sng" algn="ctr">
                <a:solidFill>
                  <a:sysClr val="windowText" lastClr="000000"/>
                </a:solidFill>
                <a:prstDash val="solid"/>
                <a:tailEnd type="triangle"/>
              </a:ln>
              <a:effectLst/>
            </p:spPr>
          </p:cxnSp>
          <p:sp>
            <p:nvSpPr>
              <p:cNvPr id="52" name="Rectangle 51"/>
              <p:cNvSpPr/>
              <p:nvPr/>
            </p:nvSpPr>
            <p:spPr>
              <a:xfrm>
                <a:off x="1692322" y="1508078"/>
                <a:ext cx="393065" cy="366395"/>
              </a:xfrm>
              <a:prstGeom prst="rect">
                <a:avLst/>
              </a:prstGeom>
              <a:solidFill>
                <a:srgbClr val="4F81BD"/>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auto">
                  <a:lnSpc>
                    <a:spcPts val="1400"/>
                  </a:lnSpc>
                  <a:spcBef>
                    <a:spcPts val="300"/>
                  </a:spcBef>
                  <a:spcAft>
                    <a:spcPts val="300"/>
                  </a:spcAft>
                  <a:defRPr/>
                </a:pPr>
                <a:r>
                  <a:rPr lang="en-US" sz="1200" b="0" kern="0">
                    <a:solidFill>
                      <a:srgbClr val="FFFFFF"/>
                    </a:solidFill>
                    <a:latin typeface="Garamond"/>
                    <a:ea typeface="Times New Roman"/>
                    <a:cs typeface="Times New Roman"/>
                  </a:rPr>
                  <a:t>C</a:t>
                </a:r>
                <a:r>
                  <a:rPr lang="en-US" sz="1200" b="0" kern="0" baseline="-25000">
                    <a:solidFill>
                      <a:srgbClr val="FFFFFF"/>
                    </a:solidFill>
                    <a:latin typeface="Garamond"/>
                    <a:ea typeface="Times New Roman"/>
                    <a:cs typeface="Times New Roman"/>
                  </a:rPr>
                  <a:t>3</a:t>
                </a:r>
                <a:endParaRPr lang="en-US" sz="1200" b="0" kern="0">
                  <a:solidFill>
                    <a:srgbClr val="000000"/>
                  </a:solidFill>
                  <a:latin typeface="Garamond"/>
                  <a:ea typeface="Times New Roman"/>
                  <a:cs typeface="Times New Roman"/>
                </a:endParaRPr>
              </a:p>
            </p:txBody>
          </p:sp>
          <p:sp>
            <p:nvSpPr>
              <p:cNvPr id="53" name="Rectangle 52"/>
              <p:cNvSpPr/>
              <p:nvPr/>
            </p:nvSpPr>
            <p:spPr>
              <a:xfrm>
                <a:off x="866633" y="2272352"/>
                <a:ext cx="393065" cy="366395"/>
              </a:xfrm>
              <a:prstGeom prst="rect">
                <a:avLst/>
              </a:prstGeom>
              <a:solidFill>
                <a:srgbClr val="4F81BD"/>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auto">
                  <a:lnSpc>
                    <a:spcPts val="1400"/>
                  </a:lnSpc>
                  <a:spcBef>
                    <a:spcPts val="300"/>
                  </a:spcBef>
                  <a:spcAft>
                    <a:spcPts val="300"/>
                  </a:spcAft>
                  <a:defRPr/>
                </a:pPr>
                <a:r>
                  <a:rPr lang="en-US" sz="1200" b="0" kern="0">
                    <a:solidFill>
                      <a:srgbClr val="FFFFFF"/>
                    </a:solidFill>
                    <a:latin typeface="Garamond"/>
                    <a:ea typeface="Times New Roman"/>
                    <a:cs typeface="Times New Roman"/>
                  </a:rPr>
                  <a:t>C</a:t>
                </a:r>
                <a:r>
                  <a:rPr lang="en-US" sz="1200" b="0" kern="0" baseline="-25000">
                    <a:solidFill>
                      <a:srgbClr val="FFFFFF"/>
                    </a:solidFill>
                    <a:latin typeface="Garamond"/>
                    <a:ea typeface="Times New Roman"/>
                    <a:cs typeface="Times New Roman"/>
                  </a:rPr>
                  <a:t>2</a:t>
                </a:r>
                <a:endParaRPr lang="en-US" sz="1200" b="0" kern="0">
                  <a:solidFill>
                    <a:srgbClr val="000000"/>
                  </a:solidFill>
                  <a:latin typeface="Garamond"/>
                  <a:ea typeface="Times New Roman"/>
                  <a:cs typeface="Times New Roman"/>
                </a:endParaRPr>
              </a:p>
            </p:txBody>
          </p:sp>
          <p:sp>
            <p:nvSpPr>
              <p:cNvPr id="54" name="Rectangle 53"/>
              <p:cNvSpPr/>
              <p:nvPr/>
            </p:nvSpPr>
            <p:spPr>
              <a:xfrm>
                <a:off x="-7951" y="2273479"/>
                <a:ext cx="393065" cy="366395"/>
              </a:xfrm>
              <a:prstGeom prst="rect">
                <a:avLst/>
              </a:prstGeom>
              <a:solidFill>
                <a:srgbClr val="4F81BD"/>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auto">
                  <a:lnSpc>
                    <a:spcPts val="1400"/>
                  </a:lnSpc>
                  <a:spcBef>
                    <a:spcPts val="300"/>
                  </a:spcBef>
                  <a:spcAft>
                    <a:spcPts val="300"/>
                  </a:spcAft>
                  <a:defRPr/>
                </a:pPr>
                <a:r>
                  <a:rPr lang="en-US" sz="1200" b="0" kern="0">
                    <a:solidFill>
                      <a:srgbClr val="FFFFFF"/>
                    </a:solidFill>
                    <a:latin typeface="Garamond"/>
                    <a:ea typeface="Times New Roman"/>
                    <a:cs typeface="Times New Roman"/>
                  </a:rPr>
                  <a:t>C</a:t>
                </a:r>
                <a:r>
                  <a:rPr lang="en-US" sz="1200" b="0" kern="0" baseline="-25000">
                    <a:solidFill>
                      <a:srgbClr val="FFFFFF"/>
                    </a:solidFill>
                    <a:latin typeface="Garamond"/>
                    <a:ea typeface="Times New Roman"/>
                    <a:cs typeface="Times New Roman"/>
                  </a:rPr>
                  <a:t>1 </a:t>
                </a:r>
                <a:endParaRPr lang="en-US" sz="1200" b="0" kern="0">
                  <a:solidFill>
                    <a:srgbClr val="000000"/>
                  </a:solidFill>
                  <a:latin typeface="Garamond"/>
                  <a:ea typeface="Times New Roman"/>
                  <a:cs typeface="Times New Roman"/>
                </a:endParaRPr>
              </a:p>
            </p:txBody>
          </p:sp>
          <p:sp>
            <p:nvSpPr>
              <p:cNvPr id="55" name="Rectangle 54"/>
              <p:cNvSpPr/>
              <p:nvPr/>
            </p:nvSpPr>
            <p:spPr>
              <a:xfrm>
                <a:off x="3220872" y="1494430"/>
                <a:ext cx="393065" cy="366395"/>
              </a:xfrm>
              <a:prstGeom prst="rect">
                <a:avLst/>
              </a:prstGeom>
              <a:solidFill>
                <a:srgbClr val="4F81BD"/>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auto">
                  <a:lnSpc>
                    <a:spcPts val="1400"/>
                  </a:lnSpc>
                  <a:spcBef>
                    <a:spcPts val="300"/>
                  </a:spcBef>
                  <a:spcAft>
                    <a:spcPts val="300"/>
                  </a:spcAft>
                  <a:defRPr/>
                </a:pPr>
                <a:r>
                  <a:rPr lang="en-US" sz="1200" b="0" kern="0">
                    <a:solidFill>
                      <a:srgbClr val="FFFFFF"/>
                    </a:solidFill>
                    <a:latin typeface="Garamond"/>
                    <a:ea typeface="Times New Roman"/>
                    <a:cs typeface="Times New Roman"/>
                  </a:rPr>
                  <a:t>C</a:t>
                </a:r>
                <a:r>
                  <a:rPr lang="en-US" sz="1200" b="0" kern="0" baseline="-25000">
                    <a:solidFill>
                      <a:srgbClr val="FFFFFF"/>
                    </a:solidFill>
                    <a:latin typeface="Garamond"/>
                    <a:ea typeface="Times New Roman"/>
                    <a:cs typeface="Times New Roman"/>
                  </a:rPr>
                  <a:t>5 </a:t>
                </a:r>
                <a:endParaRPr lang="en-US" sz="1200" b="0" kern="0">
                  <a:solidFill>
                    <a:srgbClr val="000000"/>
                  </a:solidFill>
                  <a:latin typeface="Garamond"/>
                  <a:ea typeface="Times New Roman"/>
                  <a:cs typeface="Times New Roman"/>
                </a:endParaRPr>
              </a:p>
            </p:txBody>
          </p:sp>
          <p:cxnSp>
            <p:nvCxnSpPr>
              <p:cNvPr id="56" name="Straight Arrow Connector 55"/>
              <p:cNvCxnSpPr/>
              <p:nvPr/>
            </p:nvCxnSpPr>
            <p:spPr>
              <a:xfrm>
                <a:off x="812042" y="2026692"/>
                <a:ext cx="246380" cy="231140"/>
              </a:xfrm>
              <a:prstGeom prst="straightConnector1">
                <a:avLst/>
              </a:prstGeom>
              <a:noFill/>
              <a:ln w="9525" cap="flat" cmpd="sng" algn="ctr">
                <a:solidFill>
                  <a:sysClr val="windowText" lastClr="000000"/>
                </a:solidFill>
                <a:prstDash val="solid"/>
                <a:tailEnd type="triangle"/>
              </a:ln>
              <a:effectLst/>
            </p:spPr>
          </p:cxnSp>
        </p:grpSp>
      </p:grpSp>
      <p:sp>
        <p:nvSpPr>
          <p:cNvPr id="65" name="Content Placeholder 7"/>
          <p:cNvSpPr>
            <a:spLocks noGrp="1"/>
          </p:cNvSpPr>
          <p:nvPr>
            <p:ph sz="quarter" idx="4294967295"/>
          </p:nvPr>
        </p:nvSpPr>
        <p:spPr>
          <a:xfrm>
            <a:off x="3563888" y="908720"/>
            <a:ext cx="5400600" cy="3960440"/>
          </a:xfrm>
          <a:prstGeom prst="rect">
            <a:avLst/>
          </a:prstGeom>
        </p:spPr>
        <p:txBody>
          <a:bodyPr/>
          <a:lstStyle/>
          <a:p>
            <a:pPr lvl="1">
              <a:buClr>
                <a:srgbClr val="C00000"/>
              </a:buClr>
            </a:pPr>
            <a:r>
              <a:rPr lang="en-GB" dirty="0" smtClean="0"/>
              <a:t>Random Forest (ensemble decision trees)</a:t>
            </a:r>
          </a:p>
          <a:p>
            <a:pPr lvl="2"/>
            <a:r>
              <a:rPr lang="en-US" sz="1800" dirty="0"/>
              <a:t>N</a:t>
            </a:r>
            <a:r>
              <a:rPr lang="en-US" sz="1800" dirty="0" smtClean="0"/>
              <a:t>on-parametric </a:t>
            </a:r>
            <a:r>
              <a:rPr lang="en-US" sz="1800" dirty="0"/>
              <a:t>method without any distribution assumptions on </a:t>
            </a:r>
            <a:r>
              <a:rPr lang="en-US" sz="1800" dirty="0" smtClean="0"/>
              <a:t>x and y</a:t>
            </a:r>
            <a:endParaRPr lang="en-GB" sz="1800" dirty="0"/>
          </a:p>
          <a:p>
            <a:pPr lvl="2"/>
            <a:r>
              <a:rPr lang="en-US" sz="1800" dirty="0" smtClean="0"/>
              <a:t>Can handle </a:t>
            </a:r>
            <a:r>
              <a:rPr lang="en-US" sz="1800" dirty="0"/>
              <a:t>nonlinear </a:t>
            </a:r>
            <a:r>
              <a:rPr lang="en-US" sz="1800" dirty="0" smtClean="0"/>
              <a:t>relationships</a:t>
            </a:r>
            <a:endParaRPr lang="en-GB" sz="1800" dirty="0" smtClean="0"/>
          </a:p>
          <a:p>
            <a:pPr lvl="2"/>
            <a:r>
              <a:rPr lang="en-US" sz="1800" dirty="0"/>
              <a:t>P</a:t>
            </a:r>
            <a:r>
              <a:rPr lang="en-US" sz="1800" dirty="0" smtClean="0"/>
              <a:t>rovides </a:t>
            </a:r>
            <a:r>
              <a:rPr lang="en-US" sz="1800" dirty="0"/>
              <a:t>effective </a:t>
            </a:r>
            <a:r>
              <a:rPr lang="en-US" sz="1800" dirty="0" smtClean="0"/>
              <a:t>methods </a:t>
            </a:r>
            <a:r>
              <a:rPr lang="en-US" sz="1800" dirty="0"/>
              <a:t>for estimating missing </a:t>
            </a:r>
            <a:r>
              <a:rPr lang="en-US" sz="1800" dirty="0" smtClean="0"/>
              <a:t>data</a:t>
            </a:r>
            <a:r>
              <a:rPr lang="en-GB" dirty="0"/>
              <a:t> </a:t>
            </a:r>
            <a:r>
              <a:rPr lang="en-GB" dirty="0" smtClean="0"/>
              <a:t>...</a:t>
            </a:r>
            <a:endParaRPr lang="en-US" sz="1800" dirty="0" smtClean="0"/>
          </a:p>
        </p:txBody>
      </p:sp>
      <p:sp>
        <p:nvSpPr>
          <p:cNvPr id="66" name="Slide Number Placeholder 3"/>
          <p:cNvSpPr txBox="1">
            <a:spLocks/>
          </p:cNvSpPr>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F43194-B442-48D5-98AD-8B0F2B202277}" type="slidenum">
              <a:rPr kumimoji="0" lang="en-US" sz="800" b="1"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800" b="1" i="0" u="none" strike="noStrike" kern="1200" cap="none" spc="0" normalizeH="0" baseline="0" noProof="0">
              <a:ln>
                <a:noFill/>
              </a:ln>
              <a:solidFill>
                <a:srgbClr val="595959"/>
              </a:solidFill>
              <a:effectLst/>
              <a:uLnTx/>
              <a:uFillTx/>
              <a:latin typeface="Futura Medium"/>
              <a:ea typeface="+mn-ea"/>
              <a:cs typeface="Arial" pitchFamily="34" charset="0"/>
            </a:endParaRPr>
          </a:p>
        </p:txBody>
      </p:sp>
      <p:sp>
        <p:nvSpPr>
          <p:cNvPr id="67" name="Date Placeholder 7"/>
          <p:cNvSpPr txBox="1">
            <a:spLocks/>
          </p:cNvSpPr>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ct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90FC9D-D7A8-48FE-A854-8D325A3EA067}" type="datetime1">
              <a:rPr kumimoji="0" lang="en-US" sz="80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5/18/2015</a:t>
            </a:fld>
            <a:endParaRPr kumimoji="0" lang="en-GB" sz="80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Tree>
    <p:extLst>
      <p:ext uri="{BB962C8B-B14F-4D97-AF65-F5344CB8AC3E}">
        <p14:creationId xmlns:p14="http://schemas.microsoft.com/office/powerpoint/2010/main" val="105832434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p:nvPr/>
        </p:nvPicPr>
        <p:blipFill>
          <a:blip r:embed="rId2">
            <a:extLst>
              <a:ext uri="{28A0092B-C50C-407E-A947-70E740481C1C}">
                <a14:useLocalDpi xmlns:a14="http://schemas.microsoft.com/office/drawing/2010/main" val="0"/>
              </a:ext>
            </a:extLst>
          </a:blip>
          <a:stretch>
            <a:fillRect/>
          </a:stretch>
        </p:blipFill>
        <p:spPr>
          <a:xfrm>
            <a:off x="467544" y="548680"/>
            <a:ext cx="7560840" cy="4104456"/>
          </a:xfrm>
          <a:prstGeom prst="rect">
            <a:avLst/>
          </a:prstGeom>
        </p:spPr>
      </p:pic>
      <p:sp>
        <p:nvSpPr>
          <p:cNvPr id="2" name="Title 1"/>
          <p:cNvSpPr>
            <a:spLocks noGrp="1"/>
          </p:cNvSpPr>
          <p:nvPr>
            <p:ph type="title"/>
          </p:nvPr>
        </p:nvSpPr>
        <p:spPr>
          <a:xfrm>
            <a:off x="17463" y="255588"/>
            <a:ext cx="8634412" cy="423859"/>
          </a:xfrm>
        </p:spPr>
        <p:txBody>
          <a:bodyPr/>
          <a:lstStyle/>
          <a:p>
            <a:r>
              <a:rPr lang="en-US" b="1" dirty="0" smtClean="0"/>
              <a:t>RESULTS (RF 5-Fold Cross-Validation)</a:t>
            </a:r>
            <a:endParaRPr lang="en-US" dirty="0"/>
          </a:p>
        </p:txBody>
      </p:sp>
      <p:grpSp>
        <p:nvGrpSpPr>
          <p:cNvPr id="5" name="Group 4"/>
          <p:cNvGrpSpPr/>
          <p:nvPr/>
        </p:nvGrpSpPr>
        <p:grpSpPr>
          <a:xfrm>
            <a:off x="207548" y="4725144"/>
            <a:ext cx="4652484" cy="1475740"/>
            <a:chOff x="2439796" y="5085184"/>
            <a:chExt cx="4652484" cy="1475740"/>
          </a:xfrm>
        </p:grpSpPr>
        <p:sp>
          <p:nvSpPr>
            <p:cNvPr id="17" name="TextBox 16"/>
            <p:cNvSpPr txBox="1"/>
            <p:nvPr/>
          </p:nvSpPr>
          <p:spPr>
            <a:xfrm>
              <a:off x="2439796" y="5517232"/>
              <a:ext cx="1196100" cy="576064"/>
            </a:xfrm>
            <a:prstGeom prst="rect">
              <a:avLst/>
            </a:prstGeom>
            <a:noFill/>
          </p:spPr>
          <p:txBody>
            <a:bodyPr wrap="square" lIns="0" tIns="0" rIns="0" bIns="0" rtlCol="0">
              <a:noAutofit/>
            </a:bodyPr>
            <a:lstStyle/>
            <a:p>
              <a:pPr>
                <a:lnSpc>
                  <a:spcPct val="113000"/>
                </a:lnSpc>
                <a:spcAft>
                  <a:spcPts val="60"/>
                </a:spcAft>
              </a:pPr>
              <a:r>
                <a:rPr lang="en-US" sz="1100" dirty="0" smtClean="0">
                  <a:solidFill>
                    <a:srgbClr val="595959"/>
                  </a:solidFill>
                  <a:latin typeface="Futura Medium"/>
                </a:rPr>
                <a:t>Top 25% Wells</a:t>
              </a:r>
              <a:br>
                <a:rPr lang="en-US" sz="1100" dirty="0" smtClean="0">
                  <a:solidFill>
                    <a:srgbClr val="595959"/>
                  </a:solidFill>
                  <a:latin typeface="Futura Medium"/>
                </a:rPr>
              </a:br>
              <a:r>
                <a:rPr lang="en-US" sz="1100" dirty="0" smtClean="0">
                  <a:solidFill>
                    <a:srgbClr val="595959"/>
                  </a:solidFill>
                  <a:latin typeface="Futura Medium"/>
                </a:rPr>
                <a:t>True Production</a:t>
              </a:r>
            </a:p>
          </p:txBody>
        </p:sp>
        <p:sp>
          <p:nvSpPr>
            <p:cNvPr id="19" name="TextBox 18"/>
            <p:cNvSpPr txBox="1"/>
            <p:nvPr/>
          </p:nvSpPr>
          <p:spPr>
            <a:xfrm>
              <a:off x="5580112" y="5517232"/>
              <a:ext cx="1512168" cy="576064"/>
            </a:xfrm>
            <a:prstGeom prst="rect">
              <a:avLst/>
            </a:prstGeom>
            <a:noFill/>
          </p:spPr>
          <p:txBody>
            <a:bodyPr wrap="square" lIns="0" tIns="0" rIns="0" bIns="0" rtlCol="0">
              <a:noAutofit/>
            </a:bodyPr>
            <a:lstStyle/>
            <a:p>
              <a:pPr>
                <a:lnSpc>
                  <a:spcPct val="113000"/>
                </a:lnSpc>
                <a:spcAft>
                  <a:spcPts val="60"/>
                </a:spcAft>
              </a:pPr>
              <a:r>
                <a:rPr lang="en-US" sz="1100" dirty="0" smtClean="0">
                  <a:solidFill>
                    <a:srgbClr val="595959"/>
                  </a:solidFill>
                  <a:latin typeface="Futura Medium"/>
                </a:rPr>
                <a:t>Top 25% Wells</a:t>
              </a:r>
              <a:br>
                <a:rPr lang="en-US" sz="1100" dirty="0" smtClean="0">
                  <a:solidFill>
                    <a:srgbClr val="595959"/>
                  </a:solidFill>
                  <a:latin typeface="Futura Medium"/>
                </a:rPr>
              </a:br>
              <a:r>
                <a:rPr lang="en-US" sz="1100" dirty="0" smtClean="0">
                  <a:solidFill>
                    <a:srgbClr val="595959"/>
                  </a:solidFill>
                  <a:latin typeface="Futura Medium"/>
                </a:rPr>
                <a:t>Predicted</a:t>
              </a:r>
              <a:endParaRPr lang="en-US" sz="900" dirty="0" smtClean="0">
                <a:solidFill>
                  <a:srgbClr val="595959"/>
                </a:solidFill>
                <a:latin typeface="Futura Medium"/>
              </a:endParaRPr>
            </a:p>
          </p:txBody>
        </p:sp>
        <p:grpSp>
          <p:nvGrpSpPr>
            <p:cNvPr id="3" name="Group 2"/>
            <p:cNvGrpSpPr/>
            <p:nvPr/>
          </p:nvGrpSpPr>
          <p:grpSpPr>
            <a:xfrm>
              <a:off x="3491880" y="5085184"/>
              <a:ext cx="1950720" cy="1475740"/>
              <a:chOff x="3491880" y="5193620"/>
              <a:chExt cx="1950720" cy="1475740"/>
            </a:xfrm>
          </p:grpSpPr>
          <p:sp>
            <p:nvSpPr>
              <p:cNvPr id="15" name="Oval 14"/>
              <p:cNvSpPr/>
              <p:nvPr/>
            </p:nvSpPr>
            <p:spPr>
              <a:xfrm>
                <a:off x="3994800" y="5193620"/>
                <a:ext cx="1447800" cy="1475740"/>
              </a:xfrm>
              <a:prstGeom prst="ellipse">
                <a:avLst/>
              </a:prstGeom>
              <a:solidFill>
                <a:srgbClr val="FFC000">
                  <a:alpha val="56000"/>
                </a:srgbClr>
              </a:solidFill>
              <a:ln>
                <a:solidFill>
                  <a:schemeClr val="accent3">
                    <a:lumMod val="75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FFFFFF"/>
                  </a:solidFill>
                </a:endParaRPr>
              </a:p>
            </p:txBody>
          </p:sp>
          <p:sp>
            <p:nvSpPr>
              <p:cNvPr id="16" name="Oval 15"/>
              <p:cNvSpPr/>
              <p:nvPr/>
            </p:nvSpPr>
            <p:spPr>
              <a:xfrm>
                <a:off x="3491880" y="5193620"/>
                <a:ext cx="1447800" cy="1475740"/>
              </a:xfrm>
              <a:prstGeom prst="ellipse">
                <a:avLst/>
              </a:prstGeom>
              <a:solidFill>
                <a:schemeClr val="accent4">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FFFFFF"/>
                  </a:solidFill>
                </a:endParaRPr>
              </a:p>
            </p:txBody>
          </p:sp>
          <p:sp>
            <p:nvSpPr>
              <p:cNvPr id="20" name="TextBox 19"/>
              <p:cNvSpPr txBox="1"/>
              <p:nvPr/>
            </p:nvSpPr>
            <p:spPr>
              <a:xfrm>
                <a:off x="4136132" y="5841692"/>
                <a:ext cx="723900" cy="288032"/>
              </a:xfrm>
              <a:prstGeom prst="rect">
                <a:avLst/>
              </a:prstGeom>
              <a:noFill/>
            </p:spPr>
            <p:txBody>
              <a:bodyPr wrap="square" lIns="0" tIns="0" rIns="0" bIns="0" rtlCol="0">
                <a:noAutofit/>
              </a:bodyPr>
              <a:lstStyle/>
              <a:p>
                <a:pPr>
                  <a:lnSpc>
                    <a:spcPct val="113000"/>
                  </a:lnSpc>
                  <a:spcAft>
                    <a:spcPts val="60"/>
                  </a:spcAft>
                </a:pPr>
                <a:r>
                  <a:rPr lang="en-US" sz="900" dirty="0" smtClean="0">
                    <a:solidFill>
                      <a:srgbClr val="000000"/>
                    </a:solidFill>
                    <a:latin typeface="Futura Medium"/>
                  </a:rPr>
                  <a:t>74% Overlap</a:t>
                </a:r>
              </a:p>
            </p:txBody>
          </p:sp>
        </p:grpSp>
      </p:grpSp>
      <p:sp>
        <p:nvSpPr>
          <p:cNvPr id="18" name="Title 1"/>
          <p:cNvSpPr txBox="1">
            <a:spLocks/>
          </p:cNvSpPr>
          <p:nvPr/>
        </p:nvSpPr>
        <p:spPr bwMode="auto">
          <a:xfrm>
            <a:off x="683568" y="793218"/>
            <a:ext cx="6408712" cy="331526"/>
          </a:xfrm>
          <a:prstGeom prst="rect">
            <a:avLst/>
          </a:prstGeom>
          <a:noFill/>
          <a:ln w="36830" algn="ctr">
            <a:noFill/>
            <a:miter lim="800000"/>
            <a:headEnd/>
            <a:tailEnd/>
          </a:ln>
        </p:spPr>
        <p:txBody>
          <a:bodyPr vert="horz" wrap="square" lIns="864000" tIns="54000" rIns="0" bIns="0" numCol="1" anchor="t" anchorCtr="0" compatLnSpc="1">
            <a:prstTxWarp prst="textNoShape">
              <a:avLst/>
            </a:prstTxWarp>
            <a:spAutoFit/>
          </a:bodyPr>
          <a:lst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Futura Medium" pitchFamily="2" charset="0"/>
              </a:defRPr>
            </a:lvl2pPr>
            <a:lvl3pPr algn="l" rtl="0" eaLnBrk="0" fontAlgn="base" hangingPunct="0">
              <a:spcBef>
                <a:spcPct val="0"/>
              </a:spcBef>
              <a:spcAft>
                <a:spcPct val="0"/>
              </a:spcAft>
              <a:defRPr sz="2400">
                <a:solidFill>
                  <a:schemeClr val="tx2"/>
                </a:solidFill>
                <a:latin typeface="Futura Medium" pitchFamily="2" charset="0"/>
              </a:defRPr>
            </a:lvl3pPr>
            <a:lvl4pPr algn="l" rtl="0" eaLnBrk="0" fontAlgn="base" hangingPunct="0">
              <a:spcBef>
                <a:spcPct val="0"/>
              </a:spcBef>
              <a:spcAft>
                <a:spcPct val="0"/>
              </a:spcAft>
              <a:defRPr sz="2400">
                <a:solidFill>
                  <a:schemeClr val="tx2"/>
                </a:solidFill>
                <a:latin typeface="Futura Medium" pitchFamily="2" charset="0"/>
              </a:defRPr>
            </a:lvl4pPr>
            <a:lvl5pPr algn="l" rtl="0" eaLnBrk="0" fontAlgn="base" hangingPunct="0">
              <a:spcBef>
                <a:spcPct val="0"/>
              </a:spcBef>
              <a:spcAft>
                <a:spcPct val="0"/>
              </a:spcAft>
              <a:defRPr sz="2400">
                <a:solidFill>
                  <a:schemeClr val="tx2"/>
                </a:solidFill>
                <a:latin typeface="Futura Medium" pitchFamily="2" charset="0"/>
              </a:defRPr>
            </a:lvl5pPr>
            <a:lvl6pPr marL="457200" algn="l" rtl="0" fontAlgn="base">
              <a:spcBef>
                <a:spcPct val="0"/>
              </a:spcBef>
              <a:spcAft>
                <a:spcPct val="0"/>
              </a:spcAft>
              <a:defRPr sz="2400">
                <a:solidFill>
                  <a:schemeClr val="tx2"/>
                </a:solidFill>
                <a:latin typeface="Futura Medium" pitchFamily="2" charset="0"/>
              </a:defRPr>
            </a:lvl6pPr>
            <a:lvl7pPr marL="914400" algn="l" rtl="0" fontAlgn="base">
              <a:spcBef>
                <a:spcPct val="0"/>
              </a:spcBef>
              <a:spcAft>
                <a:spcPct val="0"/>
              </a:spcAft>
              <a:defRPr sz="2400">
                <a:solidFill>
                  <a:schemeClr val="tx2"/>
                </a:solidFill>
                <a:latin typeface="Futura Medium" pitchFamily="2" charset="0"/>
              </a:defRPr>
            </a:lvl7pPr>
            <a:lvl8pPr marL="1371600" algn="l" rtl="0" fontAlgn="base">
              <a:spcBef>
                <a:spcPct val="0"/>
              </a:spcBef>
              <a:spcAft>
                <a:spcPct val="0"/>
              </a:spcAft>
              <a:defRPr sz="2400">
                <a:solidFill>
                  <a:schemeClr val="tx2"/>
                </a:solidFill>
                <a:latin typeface="Futura Medium" pitchFamily="2" charset="0"/>
              </a:defRPr>
            </a:lvl8pPr>
            <a:lvl9pPr marL="1828800" algn="l" rtl="0" fontAlgn="base">
              <a:spcBef>
                <a:spcPct val="0"/>
              </a:spcBef>
              <a:spcAft>
                <a:spcPct val="0"/>
              </a:spcAft>
              <a:defRPr sz="2400">
                <a:solidFill>
                  <a:schemeClr val="tx2"/>
                </a:solidFill>
                <a:latin typeface="Futura Medium" pitchFamily="2" charset="0"/>
              </a:defRPr>
            </a:lvl9pPr>
          </a:lstStyle>
          <a:p>
            <a:r>
              <a:rPr lang="en-US" sz="1800" kern="0" dirty="0" smtClean="0">
                <a:solidFill>
                  <a:srgbClr val="000000"/>
                </a:solidFill>
              </a:rPr>
              <a:t>Eagle Ford Oil Producer Sweetspots (658 out of 2631)</a:t>
            </a:r>
            <a:endParaRPr lang="en-US" sz="1800" kern="0" dirty="0">
              <a:solidFill>
                <a:srgbClr val="000000"/>
              </a:solidFill>
            </a:endParaRPr>
          </a:p>
        </p:txBody>
      </p:sp>
      <p:graphicFrame>
        <p:nvGraphicFramePr>
          <p:cNvPr id="23" name="Table 22"/>
          <p:cNvGraphicFramePr>
            <a:graphicFrameLocks noGrp="1"/>
          </p:cNvGraphicFramePr>
          <p:nvPr>
            <p:extLst>
              <p:ext uri="{D42A27DB-BD31-4B8C-83A1-F6EECF244321}">
                <p14:modId xmlns:p14="http://schemas.microsoft.com/office/powerpoint/2010/main" val="3664936932"/>
              </p:ext>
            </p:extLst>
          </p:nvPr>
        </p:nvGraphicFramePr>
        <p:xfrm>
          <a:off x="4690878" y="5157192"/>
          <a:ext cx="3553531" cy="655320"/>
        </p:xfrm>
        <a:graphic>
          <a:graphicData uri="http://schemas.openxmlformats.org/drawingml/2006/table">
            <a:tbl>
              <a:tblPr firstRow="1" firstCol="1" bandRow="1"/>
              <a:tblGrid>
                <a:gridCol w="1061794"/>
                <a:gridCol w="819063"/>
                <a:gridCol w="871626"/>
                <a:gridCol w="801048"/>
              </a:tblGrid>
              <a:tr h="222250">
                <a:tc gridSpan="4">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0" marR="0" algn="ctr">
                        <a:spcBef>
                          <a:spcPts val="0"/>
                        </a:spcBef>
                        <a:spcAft>
                          <a:spcPts val="0"/>
                        </a:spcAft>
                      </a:pPr>
                      <a:r>
                        <a:rPr lang="en-US" sz="1200" b="1" dirty="0" smtClean="0">
                          <a:solidFill>
                            <a:schemeClr val="tx1"/>
                          </a:solidFill>
                          <a:effectLst/>
                          <a:latin typeface="+mj-lt"/>
                        </a:rPr>
                        <a:t>Correctly Identified TQ</a:t>
                      </a:r>
                      <a:endParaRPr lang="en-US" sz="1200" b="1" dirty="0">
                        <a:solidFill>
                          <a:schemeClr val="tx1"/>
                        </a:solidFill>
                        <a:effectLst/>
                        <a:latin typeface="+mj-lt"/>
                        <a:ea typeface="SimSun"/>
                        <a:cs typeface="Times New Roman"/>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200" b="1" dirty="0">
                        <a:solidFill>
                          <a:schemeClr val="tx1"/>
                        </a:solidFill>
                        <a:effectLst/>
                        <a:latin typeface="+mj-lt"/>
                        <a:ea typeface="SimSun"/>
                        <a:cs typeface="Times New Roman"/>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21653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algn="ctr" defTabSz="914400" rtl="0" eaLnBrk="1" latinLnBrk="0" hangingPunct="1">
                        <a:spcBef>
                          <a:spcPts val="0"/>
                        </a:spcBef>
                        <a:spcAft>
                          <a:spcPts val="0"/>
                        </a:spcAft>
                      </a:pPr>
                      <a:r>
                        <a:rPr lang="en-US" sz="1100" b="1" kern="1200" dirty="0">
                          <a:solidFill>
                            <a:schemeClr val="dk1"/>
                          </a:solidFill>
                          <a:effectLst/>
                          <a:latin typeface="+mj-lt"/>
                          <a:ea typeface=""/>
                          <a:cs typeface=""/>
                        </a:rPr>
                        <a:t> </a:t>
                      </a:r>
                      <a:r>
                        <a:rPr lang="en-US" sz="1100" b="1" kern="1200" dirty="0" smtClean="0">
                          <a:solidFill>
                            <a:schemeClr val="dk1"/>
                          </a:solidFill>
                          <a:effectLst/>
                          <a:latin typeface="+mj-lt"/>
                          <a:ea typeface=""/>
                          <a:cs typeface=""/>
                        </a:rPr>
                        <a:t>Random Draw</a:t>
                      </a:r>
                      <a:endParaRPr lang="en-US" sz="1100" b="1" kern="1200" dirty="0">
                        <a:solidFill>
                          <a:schemeClr val="dk1"/>
                        </a:solidFill>
                        <a:effectLst/>
                        <a:latin typeface="+mj-lt"/>
                        <a:ea typeface=""/>
                        <a:cs typeface=""/>
                      </a:endParaRPr>
                    </a:p>
                  </a:txBody>
                  <a:tcPr marL="68580" marR="68580" marT="0" marB="0" anchor="ctr" anchorCtr="1">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algn="ctr">
                        <a:spcBef>
                          <a:spcPts val="0"/>
                        </a:spcBef>
                        <a:spcAft>
                          <a:spcPts val="0"/>
                        </a:spcAft>
                      </a:pPr>
                      <a:r>
                        <a:rPr lang="en-US" sz="1100" b="1" dirty="0" smtClean="0">
                          <a:effectLst/>
                          <a:latin typeface="+mj-lt"/>
                        </a:rPr>
                        <a:t>Rule Based</a:t>
                      </a:r>
                      <a:endParaRPr lang="en-US" sz="1100" b="1" dirty="0">
                        <a:effectLst/>
                        <a:latin typeface="+mj-lt"/>
                        <a:ea typeface="SimSun"/>
                        <a:cs typeface="Times New Roman"/>
                      </a:endParaRPr>
                    </a:p>
                  </a:txBody>
                  <a:tcPr marL="68580" marR="68580" marT="0" marB="0"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595959"/>
                          </a:solidFill>
                          <a:effectLst/>
                          <a:uLnTx/>
                          <a:uFillTx/>
                          <a:latin typeface="+mn-lt"/>
                          <a:ea typeface="+mn-ea"/>
                          <a:cs typeface="+mn-cs"/>
                        </a:rPr>
                        <a:t>Kaggle</a:t>
                      </a:r>
                      <a:endParaRPr kumimoji="0" lang="en-US" sz="1100" b="1" i="0" u="none" strike="noStrike" kern="1200" cap="none" spc="0" normalizeH="0" baseline="0" noProof="0" dirty="0" smtClean="0">
                        <a:ln>
                          <a:noFill/>
                        </a:ln>
                        <a:solidFill>
                          <a:srgbClr val="595959"/>
                        </a:solidFill>
                        <a:effectLst/>
                        <a:uLnTx/>
                        <a:uFillTx/>
                        <a:latin typeface="+mn-lt"/>
                        <a:ea typeface="SimSun"/>
                        <a:cs typeface="Times New Roman"/>
                      </a:endParaRPr>
                    </a:p>
                  </a:txBody>
                  <a:tcPr marL="68580" marR="68580" marT="0" marB="0" anchor="ctr" anchorCtr="1">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algn="ctr">
                        <a:spcBef>
                          <a:spcPts val="0"/>
                        </a:spcBef>
                        <a:spcAft>
                          <a:spcPts val="0"/>
                        </a:spcAft>
                      </a:pPr>
                      <a:r>
                        <a:rPr lang="en-US" sz="1100" b="1" dirty="0" smtClean="0">
                          <a:effectLst/>
                          <a:latin typeface="+mj-lt"/>
                        </a:rPr>
                        <a:t>RF</a:t>
                      </a:r>
                      <a:endParaRPr lang="en-US" sz="1100" b="1" dirty="0">
                        <a:effectLst/>
                        <a:latin typeface="+mj-lt"/>
                        <a:ea typeface="SimSun"/>
                        <a:cs typeface="Times New Roman"/>
                      </a:endParaRPr>
                    </a:p>
                  </a:txBody>
                  <a:tcPr marL="68580" marR="68580" marT="0" marB="0" anchor="ctr" anchorCtr="1">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1653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algn="ctr">
                        <a:spcBef>
                          <a:spcPts val="0"/>
                        </a:spcBef>
                        <a:spcAft>
                          <a:spcPts val="0"/>
                        </a:spcAft>
                      </a:pPr>
                      <a:r>
                        <a:rPr lang="en-US" sz="1100" b="1" kern="1200" dirty="0" smtClean="0">
                          <a:solidFill>
                            <a:schemeClr val="dk1"/>
                          </a:solidFill>
                          <a:effectLst/>
                          <a:latin typeface="+mj-lt"/>
                          <a:ea typeface=""/>
                          <a:cs typeface=""/>
                        </a:rPr>
                        <a:t>165</a:t>
                      </a:r>
                      <a:endParaRPr lang="en-US" sz="1100" b="1" kern="1200" dirty="0">
                        <a:solidFill>
                          <a:schemeClr val="dk1"/>
                        </a:solidFill>
                        <a:effectLst/>
                        <a:latin typeface="+mj-lt"/>
                        <a:ea typeface=""/>
                        <a:cs typeface=""/>
                      </a:endParaRPr>
                    </a:p>
                  </a:txBody>
                  <a:tcPr marL="68580" marR="6858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algn="ctr">
                        <a:spcBef>
                          <a:spcPts val="0"/>
                        </a:spcBef>
                        <a:spcAft>
                          <a:spcPts val="0"/>
                        </a:spcAft>
                      </a:pPr>
                      <a:r>
                        <a:rPr lang="en-US" sz="1100" b="1" kern="1200" dirty="0" smtClean="0">
                          <a:solidFill>
                            <a:schemeClr val="dk1"/>
                          </a:solidFill>
                          <a:effectLst/>
                          <a:latin typeface="+mj-lt"/>
                          <a:ea typeface=""/>
                          <a:cs typeface=""/>
                        </a:rPr>
                        <a:t>201</a:t>
                      </a:r>
                      <a:endParaRPr lang="en-US" sz="1100" b="1" kern="1200" dirty="0">
                        <a:solidFill>
                          <a:schemeClr val="dk1"/>
                        </a:solidFill>
                        <a:effectLst/>
                        <a:latin typeface="+mj-lt"/>
                        <a:ea typeface=""/>
                        <a:cs typeface=""/>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595959"/>
                          </a:solidFill>
                          <a:effectLst/>
                          <a:uLnTx/>
                          <a:uFillTx/>
                          <a:latin typeface="+mn-lt"/>
                          <a:ea typeface=""/>
                          <a:cs typeface=""/>
                        </a:rPr>
                        <a:t>366</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algn="ctr">
                        <a:spcBef>
                          <a:spcPts val="0"/>
                        </a:spcBef>
                        <a:spcAft>
                          <a:spcPts val="0"/>
                        </a:spcAft>
                      </a:pPr>
                      <a:r>
                        <a:rPr lang="en-US" sz="1100" b="1" dirty="0" smtClean="0">
                          <a:solidFill>
                            <a:srgbClr val="C00000"/>
                          </a:solidFill>
                          <a:effectLst/>
                          <a:latin typeface="+mj-lt"/>
                          <a:ea typeface="SimSun"/>
                          <a:cs typeface="Times New Roman"/>
                        </a:rPr>
                        <a:t>484</a:t>
                      </a:r>
                      <a:endParaRPr lang="en-US" sz="1100" b="1" dirty="0">
                        <a:solidFill>
                          <a:srgbClr val="C00000"/>
                        </a:solidFill>
                        <a:effectLst/>
                        <a:latin typeface="+mj-lt"/>
                        <a:ea typeface="SimSun"/>
                        <a:cs typeface="Times New Roman"/>
                      </a:endParaRPr>
                    </a:p>
                  </a:txBody>
                  <a:tcPr marL="68580" marR="68580"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2"/>
                    </a:solidFill>
                  </a:tcPr>
                </a:tc>
              </a:tr>
            </a:tbl>
          </a:graphicData>
        </a:graphic>
      </p:graphicFrame>
      <p:sp>
        <p:nvSpPr>
          <p:cNvPr id="24" name="Slide Number Placeholder 3"/>
          <p:cNvSpPr txBox="1">
            <a:spLocks/>
          </p:cNvSpPr>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F43194-B442-48D5-98AD-8B0F2B202277}" type="slidenum">
              <a:rPr kumimoji="0" lang="en-US" sz="800" b="1"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800" b="1" i="0" u="none" strike="noStrike" kern="1200" cap="none" spc="0" normalizeH="0" baseline="0" noProof="0">
              <a:ln>
                <a:noFill/>
              </a:ln>
              <a:solidFill>
                <a:srgbClr val="595959"/>
              </a:solidFill>
              <a:effectLst/>
              <a:uLnTx/>
              <a:uFillTx/>
              <a:latin typeface="Futura Medium"/>
              <a:ea typeface="+mn-ea"/>
              <a:cs typeface="Arial" pitchFamily="34" charset="0"/>
            </a:endParaRPr>
          </a:p>
        </p:txBody>
      </p:sp>
      <p:sp>
        <p:nvSpPr>
          <p:cNvPr id="25" name="Date Placeholder 7"/>
          <p:cNvSpPr txBox="1">
            <a:spLocks/>
          </p:cNvSpPr>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ct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90FC9D-D7A8-48FE-A854-8D325A3EA067}" type="datetime1">
              <a:rPr kumimoji="0" lang="en-US" sz="80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5/18/2015</a:t>
            </a:fld>
            <a:endParaRPr kumimoji="0" lang="en-GB" sz="80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Tree>
    <p:extLst>
      <p:ext uri="{BB962C8B-B14F-4D97-AF65-F5344CB8AC3E}">
        <p14:creationId xmlns:p14="http://schemas.microsoft.com/office/powerpoint/2010/main" val="269096787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3" y="255588"/>
            <a:ext cx="8634412" cy="423859"/>
          </a:xfrm>
        </p:spPr>
        <p:txBody>
          <a:bodyPr/>
          <a:lstStyle/>
          <a:p>
            <a:r>
              <a:rPr lang="en-US" b="1" dirty="0"/>
              <a:t>VARIABLE </a:t>
            </a:r>
            <a:r>
              <a:rPr lang="en-US" b="1" dirty="0" smtClean="0"/>
              <a:t>IMPORTANCE</a:t>
            </a:r>
            <a:endParaRPr lang="en-US" b="1" dirty="0"/>
          </a:p>
        </p:txBody>
      </p:sp>
      <p:pic>
        <p:nvPicPr>
          <p:cNvPr id="5" name="Content Placeholder 4" descr="V:\project\DataMiningUNC\Code\RF\results\var_imp_mse_50rep_avg.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093242"/>
            <a:ext cx="7608093" cy="5072062"/>
          </a:xfrm>
          <a:prstGeom prst="rect">
            <a:avLst/>
          </a:prstGeom>
          <a:noFill/>
          <a:ln>
            <a:noFill/>
          </a:ln>
        </p:spPr>
      </p:pic>
      <p:sp>
        <p:nvSpPr>
          <p:cNvPr id="6" name="TextBox 5"/>
          <p:cNvSpPr txBox="1"/>
          <p:nvPr/>
        </p:nvSpPr>
        <p:spPr>
          <a:xfrm>
            <a:off x="899592" y="6309320"/>
            <a:ext cx="5256584" cy="252028"/>
          </a:xfrm>
          <a:prstGeom prst="rect">
            <a:avLst/>
          </a:prstGeom>
          <a:noFill/>
        </p:spPr>
        <p:txBody>
          <a:bodyPr wrap="square" lIns="0" tIns="0" rIns="0" bIns="0" rtlCol="0">
            <a:noAutofit/>
          </a:bodyPr>
          <a:lstStyle/>
          <a:p>
            <a:pPr marL="177800" indent="-177800">
              <a:lnSpc>
                <a:spcPct val="113000"/>
              </a:lnSpc>
              <a:spcAft>
                <a:spcPts val="60"/>
              </a:spcAft>
              <a:buFont typeface="Wingdings"/>
              <a:buChar char="n"/>
            </a:pPr>
            <a:r>
              <a:rPr lang="en-US" sz="900" dirty="0" smtClean="0">
                <a:solidFill>
                  <a:srgbClr val="595959"/>
                </a:solidFill>
              </a:rPr>
              <a:t>Permutation-based MSE reduction measure normalized by the maximum score.</a:t>
            </a:r>
          </a:p>
        </p:txBody>
      </p:sp>
      <p:sp>
        <p:nvSpPr>
          <p:cNvPr id="9" name="Slide Number Placeholder 3"/>
          <p:cNvSpPr txBox="1">
            <a:spLocks/>
          </p:cNvSpPr>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F43194-B442-48D5-98AD-8B0F2B202277}" type="slidenum">
              <a:rPr kumimoji="0" lang="en-US" sz="800" b="1"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800" b="1" i="0" u="none" strike="noStrike" kern="1200" cap="none" spc="0" normalizeH="0" baseline="0" noProof="0">
              <a:ln>
                <a:noFill/>
              </a:ln>
              <a:solidFill>
                <a:srgbClr val="595959"/>
              </a:solidFill>
              <a:effectLst/>
              <a:uLnTx/>
              <a:uFillTx/>
              <a:latin typeface="Futura Medium"/>
              <a:ea typeface="+mn-ea"/>
              <a:cs typeface="Arial" pitchFamily="34" charset="0"/>
            </a:endParaRPr>
          </a:p>
        </p:txBody>
      </p:sp>
      <p:sp>
        <p:nvSpPr>
          <p:cNvPr id="10" name="Date Placeholder 7"/>
          <p:cNvSpPr txBox="1">
            <a:spLocks/>
          </p:cNvSpPr>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ct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90FC9D-D7A8-48FE-A854-8D325A3EA067}" type="datetime1">
              <a:rPr kumimoji="0" lang="en-US" sz="80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5/18/2015</a:t>
            </a:fld>
            <a:endParaRPr kumimoji="0" lang="en-GB" sz="80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Tree>
    <p:extLst>
      <p:ext uri="{BB962C8B-B14F-4D97-AF65-F5344CB8AC3E}">
        <p14:creationId xmlns:p14="http://schemas.microsoft.com/office/powerpoint/2010/main" val="308511166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project\DataMiningUNC\Code\RF\results\mse_topK_impvar_5cv.png"/>
          <p:cNvPicPr/>
          <p:nvPr/>
        </p:nvPicPr>
        <p:blipFill>
          <a:blip r:embed="rId2">
            <a:extLst>
              <a:ext uri="{28A0092B-C50C-407E-A947-70E740481C1C}">
                <a14:useLocalDpi xmlns:a14="http://schemas.microsoft.com/office/drawing/2010/main" val="0"/>
              </a:ext>
            </a:extLst>
          </a:blip>
          <a:srcRect/>
          <a:stretch>
            <a:fillRect/>
          </a:stretch>
        </p:blipFill>
        <p:spPr bwMode="auto">
          <a:xfrm>
            <a:off x="899592" y="620688"/>
            <a:ext cx="6912768" cy="4104456"/>
          </a:xfrm>
          <a:prstGeom prst="rect">
            <a:avLst/>
          </a:prstGeom>
          <a:noFill/>
          <a:ln>
            <a:noFill/>
          </a:ln>
        </p:spPr>
      </p:pic>
      <p:sp>
        <p:nvSpPr>
          <p:cNvPr id="2" name="Title 1"/>
          <p:cNvSpPr>
            <a:spLocks noGrp="1"/>
          </p:cNvSpPr>
          <p:nvPr>
            <p:ph type="title"/>
          </p:nvPr>
        </p:nvSpPr>
        <p:spPr>
          <a:xfrm>
            <a:off x="17463" y="255588"/>
            <a:ext cx="8634412" cy="423859"/>
          </a:xfrm>
        </p:spPr>
        <p:txBody>
          <a:bodyPr/>
          <a:lstStyle/>
          <a:p>
            <a:r>
              <a:rPr lang="en-US" b="1" dirty="0" smtClean="0"/>
              <a:t>PREDICTION BASED ON TOP K IMPORTANT VARS</a:t>
            </a:r>
            <a:endParaRPr lang="en-US" b="1" dirty="0"/>
          </a:p>
        </p:txBody>
      </p:sp>
      <p:sp>
        <p:nvSpPr>
          <p:cNvPr id="6" name="TextBox 5"/>
          <p:cNvSpPr txBox="1"/>
          <p:nvPr/>
        </p:nvSpPr>
        <p:spPr>
          <a:xfrm>
            <a:off x="971600" y="4941168"/>
            <a:ext cx="8064896" cy="1296144"/>
          </a:xfrm>
          <a:prstGeom prst="rect">
            <a:avLst/>
          </a:prstGeom>
          <a:noFill/>
        </p:spPr>
        <p:txBody>
          <a:bodyPr wrap="square" lIns="0" tIns="0" rIns="0" bIns="0" rtlCol="0">
            <a:noAutofit/>
          </a:bodyPr>
          <a:lstStyle/>
          <a:p>
            <a:pPr marL="177800" indent="-177800">
              <a:lnSpc>
                <a:spcPct val="113000"/>
              </a:lnSpc>
              <a:spcAft>
                <a:spcPts val="60"/>
              </a:spcAft>
              <a:buClr>
                <a:srgbClr val="C00000"/>
              </a:buClr>
              <a:buFont typeface="Wingdings"/>
              <a:buChar char="n"/>
            </a:pPr>
            <a:r>
              <a:rPr lang="en-US" sz="1400" b="0" dirty="0" smtClean="0">
                <a:solidFill>
                  <a:srgbClr val="595959"/>
                </a:solidFill>
                <a:latin typeface="Futura Medium"/>
              </a:rPr>
              <a:t>Top </a:t>
            </a:r>
            <a:r>
              <a:rPr lang="en-US" sz="1400" b="0" dirty="0">
                <a:solidFill>
                  <a:srgbClr val="595959"/>
                </a:solidFill>
                <a:latin typeface="Futura Medium"/>
              </a:rPr>
              <a:t>7 important vars. are good enough to build a predictive model</a:t>
            </a:r>
            <a:r>
              <a:rPr lang="en-US" sz="1400" b="0" dirty="0" smtClean="0">
                <a:solidFill>
                  <a:srgbClr val="595959"/>
                </a:solidFill>
                <a:latin typeface="Futura Medium"/>
              </a:rPr>
              <a:t>.</a:t>
            </a:r>
          </a:p>
          <a:p>
            <a:pPr marL="177800" indent="-177800">
              <a:lnSpc>
                <a:spcPct val="113000"/>
              </a:lnSpc>
              <a:spcAft>
                <a:spcPts val="60"/>
              </a:spcAft>
              <a:buClr>
                <a:srgbClr val="C00000"/>
              </a:buClr>
              <a:buFont typeface="Wingdings"/>
              <a:buChar char="n"/>
            </a:pPr>
            <a:r>
              <a:rPr lang="en-US" sz="1400" b="0" dirty="0" smtClean="0">
                <a:solidFill>
                  <a:srgbClr val="595959"/>
                </a:solidFill>
                <a:latin typeface="Futura Medium"/>
              </a:rPr>
              <a:t>Correlation Tmax and Ro Calculated ~ 1, </a:t>
            </a:r>
            <a:r>
              <a:rPr lang="en-US" sz="1400" b="0" dirty="0" smtClean="0">
                <a:solidFill>
                  <a:srgbClr val="595959"/>
                </a:solidFill>
                <a:latin typeface="Futura Medium"/>
                <a:sym typeface="Wingdings" panose="05000000000000000000" pitchFamily="2" charset="2"/>
              </a:rPr>
              <a:t>Ro Calculated is removed from the model.</a:t>
            </a:r>
            <a:endParaRPr lang="en-US" sz="1400" b="0" dirty="0">
              <a:solidFill>
                <a:srgbClr val="595959"/>
              </a:solidFill>
              <a:latin typeface="Futura Medium"/>
            </a:endParaRPr>
          </a:p>
          <a:p>
            <a:pPr marL="177800" indent="-177800">
              <a:lnSpc>
                <a:spcPct val="113000"/>
              </a:lnSpc>
              <a:spcAft>
                <a:spcPts val="60"/>
              </a:spcAft>
              <a:buClr>
                <a:srgbClr val="C00000"/>
              </a:buClr>
              <a:buFont typeface="Wingdings"/>
              <a:buChar char="n"/>
            </a:pPr>
            <a:r>
              <a:rPr lang="en-US" sz="1400" b="0" dirty="0" smtClean="0">
                <a:solidFill>
                  <a:srgbClr val="595959"/>
                </a:solidFill>
                <a:latin typeface="Futura Medium"/>
              </a:rPr>
              <a:t> A </a:t>
            </a:r>
            <a:r>
              <a:rPr lang="en-US" sz="1400" dirty="0" smtClean="0">
                <a:solidFill>
                  <a:srgbClr val="C00000"/>
                </a:solidFill>
              </a:rPr>
              <a:t>parsimonious model </a:t>
            </a:r>
            <a:r>
              <a:rPr lang="en-US" sz="1400" b="0" dirty="0" smtClean="0"/>
              <a:t>(</a:t>
            </a:r>
            <a:r>
              <a:rPr lang="en-US" sz="1400" dirty="0" smtClean="0">
                <a:solidFill>
                  <a:srgbClr val="595959"/>
                </a:solidFill>
                <a:latin typeface="Futura Medium"/>
              </a:rPr>
              <a:t>6</a:t>
            </a:r>
            <a:r>
              <a:rPr lang="en-US" sz="1400" b="0" dirty="0" smtClean="0">
                <a:solidFill>
                  <a:srgbClr val="595959"/>
                </a:solidFill>
                <a:latin typeface="Futura Medium"/>
              </a:rPr>
              <a:t> vars.) achieved similar performance as full model (31 vars.)</a:t>
            </a:r>
          </a:p>
          <a:p>
            <a:pPr>
              <a:lnSpc>
                <a:spcPct val="113000"/>
              </a:lnSpc>
              <a:spcAft>
                <a:spcPts val="60"/>
              </a:spcAft>
              <a:buClr>
                <a:srgbClr val="C00000"/>
              </a:buClr>
            </a:pPr>
            <a:r>
              <a:rPr lang="en-US" sz="1400" b="0" dirty="0">
                <a:solidFill>
                  <a:srgbClr val="595959"/>
                </a:solidFill>
                <a:latin typeface="Futura Medium"/>
              </a:rPr>
              <a:t> </a:t>
            </a:r>
            <a:r>
              <a:rPr lang="en-US" sz="1400" b="0" dirty="0" smtClean="0">
                <a:solidFill>
                  <a:srgbClr val="595959"/>
                </a:solidFill>
                <a:latin typeface="Futura Medium"/>
              </a:rPr>
              <a:t>  {</a:t>
            </a:r>
            <a:r>
              <a:rPr lang="en-US" sz="1400" dirty="0" smtClean="0">
                <a:solidFill>
                  <a:srgbClr val="595959"/>
                </a:solidFill>
                <a:latin typeface="Futura Medium"/>
              </a:rPr>
              <a:t>True </a:t>
            </a:r>
            <a:r>
              <a:rPr lang="en-US" sz="1400" dirty="0">
                <a:solidFill>
                  <a:srgbClr val="595959"/>
                </a:solidFill>
                <a:latin typeface="Futura Medium"/>
              </a:rPr>
              <a:t>vertical depth, S2, Tmax</a:t>
            </a:r>
            <a:r>
              <a:rPr lang="en-US" sz="1400" b="0" dirty="0">
                <a:solidFill>
                  <a:srgbClr val="595959"/>
                </a:solidFill>
                <a:latin typeface="Futura Medium"/>
              </a:rPr>
              <a:t>, Chlorite in clay(X-ray diffraction), Ro measured, GRI water filled porosity</a:t>
            </a:r>
            <a:r>
              <a:rPr lang="en-US" sz="1400" b="0" dirty="0" smtClean="0">
                <a:solidFill>
                  <a:srgbClr val="595959"/>
                </a:solidFill>
                <a:latin typeface="Futura Medium"/>
              </a:rPr>
              <a:t>}</a:t>
            </a:r>
          </a:p>
          <a:p>
            <a:pPr>
              <a:lnSpc>
                <a:spcPct val="113000"/>
              </a:lnSpc>
              <a:spcAft>
                <a:spcPts val="60"/>
              </a:spcAft>
              <a:buClr>
                <a:srgbClr val="C00000"/>
              </a:buClr>
            </a:pPr>
            <a:endParaRPr lang="en-US" sz="1400" b="0" dirty="0" smtClean="0">
              <a:solidFill>
                <a:srgbClr val="595959"/>
              </a:solidFill>
              <a:latin typeface="Futura Medium"/>
            </a:endParaRPr>
          </a:p>
          <a:p>
            <a:pPr>
              <a:lnSpc>
                <a:spcPct val="113000"/>
              </a:lnSpc>
              <a:spcAft>
                <a:spcPts val="60"/>
              </a:spcAft>
              <a:buClr>
                <a:srgbClr val="C00000"/>
              </a:buClr>
            </a:pPr>
            <a:r>
              <a:rPr lang="en-US" sz="1400" b="0" dirty="0" smtClean="0">
                <a:solidFill>
                  <a:srgbClr val="595959"/>
                </a:solidFill>
                <a:latin typeface="Futura Medium"/>
              </a:rPr>
              <a:t>	 </a:t>
            </a:r>
          </a:p>
        </p:txBody>
      </p:sp>
      <p:cxnSp>
        <p:nvCxnSpPr>
          <p:cNvPr id="9" name="Straight Connector 8"/>
          <p:cNvCxnSpPr/>
          <p:nvPr/>
        </p:nvCxnSpPr>
        <p:spPr>
          <a:xfrm flipV="1">
            <a:off x="2699792" y="764704"/>
            <a:ext cx="0" cy="3672408"/>
          </a:xfrm>
          <a:prstGeom prst="line">
            <a:avLst/>
          </a:prstGeom>
          <a:ln w="12700">
            <a:solidFill>
              <a:schemeClr val="tx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Slide Number Placeholder 3"/>
          <p:cNvSpPr txBox="1">
            <a:spLocks/>
          </p:cNvSpPr>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F43194-B442-48D5-98AD-8B0F2B202277}" type="slidenum">
              <a:rPr kumimoji="0" lang="en-US" sz="800" b="1"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800" b="1" i="0" u="none" strike="noStrike" kern="1200" cap="none" spc="0" normalizeH="0" baseline="0" noProof="0">
              <a:ln>
                <a:noFill/>
              </a:ln>
              <a:solidFill>
                <a:srgbClr val="595959"/>
              </a:solidFill>
              <a:effectLst/>
              <a:uLnTx/>
              <a:uFillTx/>
              <a:latin typeface="Futura Medium"/>
              <a:ea typeface="+mn-ea"/>
              <a:cs typeface="Arial" pitchFamily="34" charset="0"/>
            </a:endParaRPr>
          </a:p>
        </p:txBody>
      </p:sp>
      <p:sp>
        <p:nvSpPr>
          <p:cNvPr id="16" name="Date Placeholder 7"/>
          <p:cNvSpPr txBox="1">
            <a:spLocks/>
          </p:cNvSpPr>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ct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90FC9D-D7A8-48FE-A854-8D325A3EA067}" type="datetime1">
              <a:rPr kumimoji="0" lang="en-US" sz="80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5/18/2015</a:t>
            </a:fld>
            <a:endParaRPr kumimoji="0" lang="en-GB" sz="80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
        <p:nvSpPr>
          <p:cNvPr id="3" name="TextBox 2"/>
          <p:cNvSpPr txBox="1"/>
          <p:nvPr/>
        </p:nvSpPr>
        <p:spPr>
          <a:xfrm>
            <a:off x="5364088" y="838994"/>
            <a:ext cx="2327034" cy="501774"/>
          </a:xfrm>
          <a:prstGeom prst="rect">
            <a:avLst/>
          </a:prstGeom>
          <a:noFill/>
        </p:spPr>
        <p:txBody>
          <a:bodyPr wrap="square" lIns="0" tIns="0" rIns="0" bIns="0" rtlCol="0">
            <a:noAutofit/>
          </a:bodyPr>
          <a:lstStyle/>
          <a:p>
            <a:pPr>
              <a:lnSpc>
                <a:spcPct val="113000"/>
              </a:lnSpc>
              <a:spcAft>
                <a:spcPts val="60"/>
              </a:spcAft>
            </a:pPr>
            <a:r>
              <a:rPr lang="en-US" sz="1200" dirty="0" smtClean="0">
                <a:latin typeface="+mj-lt"/>
              </a:rPr>
              <a:t>Results of 5-fold cross-validation</a:t>
            </a:r>
          </a:p>
        </p:txBody>
      </p:sp>
    </p:spTree>
    <p:extLst>
      <p:ext uri="{BB962C8B-B14F-4D97-AF65-F5344CB8AC3E}">
        <p14:creationId xmlns:p14="http://schemas.microsoft.com/office/powerpoint/2010/main" val="722541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sz="quarter" idx="11"/>
          </p:nvPr>
        </p:nvSpPr>
        <p:spPr>
          <a:xfrm>
            <a:off x="467544" y="1124744"/>
            <a:ext cx="8208961" cy="5071137"/>
          </a:xfrm>
        </p:spPr>
        <p:txBody>
          <a:bodyPr/>
          <a:lstStyle/>
          <a:p>
            <a:pPr marL="342900" indent="-342900">
              <a:buSzPct val="125000"/>
              <a:buFont typeface="Wingdings" panose="05000000000000000000" pitchFamily="2" charset="2"/>
              <a:buChar char="§"/>
            </a:pPr>
            <a:r>
              <a:rPr lang="en-US" dirty="0" smtClean="0"/>
              <a:t>Overview of the Project</a:t>
            </a:r>
          </a:p>
          <a:p>
            <a:pPr marL="342900" indent="-342900">
              <a:buSzPct val="125000"/>
              <a:buFont typeface="Wingdings" panose="05000000000000000000" pitchFamily="2" charset="2"/>
              <a:buChar char="§"/>
            </a:pPr>
            <a:r>
              <a:rPr lang="en-US" dirty="0" smtClean="0"/>
              <a:t>Data integration and interpolation</a:t>
            </a:r>
          </a:p>
          <a:p>
            <a:pPr marL="342900" indent="-342900">
              <a:buSzPct val="125000"/>
              <a:buFont typeface="Wingdings" panose="05000000000000000000" pitchFamily="2" charset="2"/>
              <a:buChar char="§"/>
            </a:pPr>
            <a:r>
              <a:rPr lang="en-US" dirty="0" smtClean="0"/>
              <a:t>Predictive modeling</a:t>
            </a:r>
          </a:p>
          <a:p>
            <a:pPr marL="342900" indent="-342900">
              <a:buSzPct val="125000"/>
              <a:buFont typeface="Wingdings" panose="05000000000000000000" pitchFamily="2" charset="2"/>
              <a:buChar char="§"/>
            </a:pPr>
            <a:r>
              <a:rPr lang="en-US" dirty="0" smtClean="0"/>
              <a:t>Future work</a:t>
            </a: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endParaRPr lang="en-US" dirty="0" smtClean="0"/>
          </a:p>
          <a:p>
            <a:endParaRPr lang="en-US" dirty="0" smtClean="0"/>
          </a:p>
          <a:p>
            <a:r>
              <a:rPr lang="en-US" dirty="0"/>
              <a:t>	</a:t>
            </a:r>
          </a:p>
        </p:txBody>
      </p:sp>
      <p:sp>
        <p:nvSpPr>
          <p:cNvPr id="4" name="Slide Number Placeholder 3"/>
          <p:cNvSpPr>
            <a:spLocks noGrp="1"/>
          </p:cNvSpPr>
          <p:nvPr>
            <p:ph type="sldNum" sz="quarter" idx="4"/>
          </p:nvPr>
        </p:nvSpPr>
        <p:spPr/>
        <p:txBody>
          <a:bodyPr/>
          <a:lstStyle/>
          <a:p>
            <a:pPr fontAlgn="auto">
              <a:spcBef>
                <a:spcPts val="0"/>
              </a:spcBef>
              <a:spcAft>
                <a:spcPts val="0"/>
              </a:spcAft>
            </a:pPr>
            <a:fld id="{D32BAE6A-B452-4007-8177-56DD051636F9}" type="slidenum">
              <a:rPr lang="en-GB" b="0" smtClean="0">
                <a:solidFill>
                  <a:srgbClr val="595959"/>
                </a:solidFill>
              </a:rPr>
              <a:pPr fontAlgn="auto">
                <a:spcBef>
                  <a:spcPts val="0"/>
                </a:spcBef>
                <a:spcAft>
                  <a:spcPts val="0"/>
                </a:spcAft>
              </a:pPr>
              <a:t>2</a:t>
            </a:fld>
            <a:endParaRPr lang="en-GB" b="0" dirty="0">
              <a:solidFill>
                <a:srgbClr val="595959"/>
              </a:solidFill>
            </a:endParaRPr>
          </a:p>
        </p:txBody>
      </p:sp>
      <p:sp>
        <p:nvSpPr>
          <p:cNvPr id="5" name="Date Placeholder 4"/>
          <p:cNvSpPr>
            <a:spLocks noGrp="1"/>
          </p:cNvSpPr>
          <p:nvPr>
            <p:ph type="dt" sz="half" idx="2"/>
          </p:nvPr>
        </p:nvSpPr>
        <p:spPr/>
        <p:txBody>
          <a:bodyPr/>
          <a:lstStyle/>
          <a:p>
            <a:pPr fontAlgn="auto">
              <a:spcBef>
                <a:spcPts val="0"/>
              </a:spcBef>
              <a:spcAft>
                <a:spcPts val="0"/>
              </a:spcAft>
            </a:pPr>
            <a:fld id="{CF05E954-AF1E-43CE-9EB4-5275813F1A9B}"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237363993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ingqi.Wu\Desktop\topq_recovery_comp_by03p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03244"/>
            <a:ext cx="8208912" cy="58659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463" y="255588"/>
            <a:ext cx="8634412" cy="423859"/>
          </a:xfrm>
        </p:spPr>
        <p:txBody>
          <a:bodyPr/>
          <a:lstStyle/>
          <a:p>
            <a:r>
              <a:rPr lang="en-US" b="1" dirty="0" smtClean="0"/>
              <a:t>TOP QUANTILE RECOVERY CURVE</a:t>
            </a:r>
            <a:endParaRPr lang="en-US" b="1" dirty="0"/>
          </a:p>
        </p:txBody>
      </p:sp>
      <p:cxnSp>
        <p:nvCxnSpPr>
          <p:cNvPr id="8" name="Straight Connector 7"/>
          <p:cNvCxnSpPr/>
          <p:nvPr/>
        </p:nvCxnSpPr>
        <p:spPr>
          <a:xfrm flipV="1">
            <a:off x="2987824" y="764704"/>
            <a:ext cx="0" cy="5256584"/>
          </a:xfrm>
          <a:prstGeom prst="line">
            <a:avLst/>
          </a:prstGeom>
          <a:ln w="12700">
            <a:solidFill>
              <a:schemeClr val="tx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F43194-B442-48D5-98AD-8B0F2B202277}" type="slidenum">
              <a:rPr kumimoji="0" lang="en-US" sz="800" b="1"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800" b="1" i="0" u="none" strike="noStrike" kern="1200" cap="none" spc="0" normalizeH="0" baseline="0" noProof="0">
              <a:ln>
                <a:noFill/>
              </a:ln>
              <a:solidFill>
                <a:srgbClr val="595959"/>
              </a:solidFill>
              <a:effectLst/>
              <a:uLnTx/>
              <a:uFillTx/>
              <a:latin typeface="Futura Medium"/>
              <a:ea typeface="+mn-ea"/>
              <a:cs typeface="Arial" pitchFamily="34" charset="0"/>
            </a:endParaRPr>
          </a:p>
        </p:txBody>
      </p:sp>
      <p:sp>
        <p:nvSpPr>
          <p:cNvPr id="10" name="Date Placeholder 7"/>
          <p:cNvSpPr txBox="1">
            <a:spLocks/>
          </p:cNvSpPr>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ct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90FC9D-D7A8-48FE-A854-8D325A3EA067}" type="datetime1">
              <a:rPr kumimoji="0" lang="en-US" sz="80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5/18/2015</a:t>
            </a:fld>
            <a:endParaRPr kumimoji="0" lang="en-GB" sz="80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
        <p:nvSpPr>
          <p:cNvPr id="11" name="TextBox 10"/>
          <p:cNvSpPr txBox="1"/>
          <p:nvPr/>
        </p:nvSpPr>
        <p:spPr>
          <a:xfrm>
            <a:off x="5701350" y="4581128"/>
            <a:ext cx="2327034" cy="501774"/>
          </a:xfrm>
          <a:prstGeom prst="rect">
            <a:avLst/>
          </a:prstGeom>
          <a:noFill/>
        </p:spPr>
        <p:txBody>
          <a:bodyPr wrap="square" lIns="0" tIns="0" rIns="0" bIns="0" rtlCol="0">
            <a:noAutofit/>
          </a:bodyPr>
          <a:lstStyle/>
          <a:p>
            <a:pPr>
              <a:lnSpc>
                <a:spcPct val="113000"/>
              </a:lnSpc>
              <a:spcAft>
                <a:spcPts val="60"/>
              </a:spcAft>
            </a:pPr>
            <a:r>
              <a:rPr lang="en-US" sz="1200" dirty="0" smtClean="0">
                <a:latin typeface="+mj-lt"/>
              </a:rPr>
              <a:t>Results of 5-fold Cross-validation</a:t>
            </a:r>
          </a:p>
        </p:txBody>
      </p:sp>
      <p:sp>
        <p:nvSpPr>
          <p:cNvPr id="12" name="Title 1"/>
          <p:cNvSpPr txBox="1">
            <a:spLocks/>
          </p:cNvSpPr>
          <p:nvPr/>
        </p:nvSpPr>
        <p:spPr bwMode="auto">
          <a:xfrm>
            <a:off x="1547664" y="836712"/>
            <a:ext cx="6408712" cy="331526"/>
          </a:xfrm>
          <a:prstGeom prst="rect">
            <a:avLst/>
          </a:prstGeom>
          <a:noFill/>
          <a:ln w="36830" algn="ctr">
            <a:noFill/>
            <a:miter lim="800000"/>
            <a:headEnd/>
            <a:tailEnd/>
          </a:ln>
        </p:spPr>
        <p:txBody>
          <a:bodyPr vert="horz" wrap="square" lIns="864000" tIns="54000" rIns="0" bIns="0" numCol="1" anchor="t" anchorCtr="0" compatLnSpc="1">
            <a:prstTxWarp prst="textNoShape">
              <a:avLst/>
            </a:prstTxWarp>
            <a:spAutoFit/>
          </a:bodyPr>
          <a:lst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Futura Medium" pitchFamily="2" charset="0"/>
              </a:defRPr>
            </a:lvl2pPr>
            <a:lvl3pPr algn="l" rtl="0" eaLnBrk="0" fontAlgn="base" hangingPunct="0">
              <a:spcBef>
                <a:spcPct val="0"/>
              </a:spcBef>
              <a:spcAft>
                <a:spcPct val="0"/>
              </a:spcAft>
              <a:defRPr sz="2400">
                <a:solidFill>
                  <a:schemeClr val="tx2"/>
                </a:solidFill>
                <a:latin typeface="Futura Medium" pitchFamily="2" charset="0"/>
              </a:defRPr>
            </a:lvl3pPr>
            <a:lvl4pPr algn="l" rtl="0" eaLnBrk="0" fontAlgn="base" hangingPunct="0">
              <a:spcBef>
                <a:spcPct val="0"/>
              </a:spcBef>
              <a:spcAft>
                <a:spcPct val="0"/>
              </a:spcAft>
              <a:defRPr sz="2400">
                <a:solidFill>
                  <a:schemeClr val="tx2"/>
                </a:solidFill>
                <a:latin typeface="Futura Medium" pitchFamily="2" charset="0"/>
              </a:defRPr>
            </a:lvl4pPr>
            <a:lvl5pPr algn="l" rtl="0" eaLnBrk="0" fontAlgn="base" hangingPunct="0">
              <a:spcBef>
                <a:spcPct val="0"/>
              </a:spcBef>
              <a:spcAft>
                <a:spcPct val="0"/>
              </a:spcAft>
              <a:defRPr sz="2400">
                <a:solidFill>
                  <a:schemeClr val="tx2"/>
                </a:solidFill>
                <a:latin typeface="Futura Medium" pitchFamily="2" charset="0"/>
              </a:defRPr>
            </a:lvl5pPr>
            <a:lvl6pPr marL="457200" algn="l" rtl="0" fontAlgn="base">
              <a:spcBef>
                <a:spcPct val="0"/>
              </a:spcBef>
              <a:spcAft>
                <a:spcPct val="0"/>
              </a:spcAft>
              <a:defRPr sz="2400">
                <a:solidFill>
                  <a:schemeClr val="tx2"/>
                </a:solidFill>
                <a:latin typeface="Futura Medium" pitchFamily="2" charset="0"/>
              </a:defRPr>
            </a:lvl6pPr>
            <a:lvl7pPr marL="914400" algn="l" rtl="0" fontAlgn="base">
              <a:spcBef>
                <a:spcPct val="0"/>
              </a:spcBef>
              <a:spcAft>
                <a:spcPct val="0"/>
              </a:spcAft>
              <a:defRPr sz="2400">
                <a:solidFill>
                  <a:schemeClr val="tx2"/>
                </a:solidFill>
                <a:latin typeface="Futura Medium" pitchFamily="2" charset="0"/>
              </a:defRPr>
            </a:lvl7pPr>
            <a:lvl8pPr marL="1371600" algn="l" rtl="0" fontAlgn="base">
              <a:spcBef>
                <a:spcPct val="0"/>
              </a:spcBef>
              <a:spcAft>
                <a:spcPct val="0"/>
              </a:spcAft>
              <a:defRPr sz="2400">
                <a:solidFill>
                  <a:schemeClr val="tx2"/>
                </a:solidFill>
                <a:latin typeface="Futura Medium" pitchFamily="2" charset="0"/>
              </a:defRPr>
            </a:lvl8pPr>
            <a:lvl9pPr marL="1828800" algn="l" rtl="0" fontAlgn="base">
              <a:spcBef>
                <a:spcPct val="0"/>
              </a:spcBef>
              <a:spcAft>
                <a:spcPct val="0"/>
              </a:spcAft>
              <a:defRPr sz="2400">
                <a:solidFill>
                  <a:schemeClr val="tx2"/>
                </a:solidFill>
                <a:latin typeface="Futura Medium" pitchFamily="2" charset="0"/>
              </a:defRPr>
            </a:lvl9pPr>
          </a:lstStyle>
          <a:p>
            <a:r>
              <a:rPr lang="en-US" sz="1800" kern="0" dirty="0" smtClean="0">
                <a:solidFill>
                  <a:srgbClr val="000000"/>
                </a:solidFill>
              </a:rPr>
              <a:t>Performance Comparison of Different Models</a:t>
            </a:r>
            <a:endParaRPr lang="en-US" sz="1800" kern="0" dirty="0">
              <a:solidFill>
                <a:srgbClr val="000000"/>
              </a:solidFill>
            </a:endParaRPr>
          </a:p>
        </p:txBody>
      </p:sp>
    </p:spTree>
    <p:extLst>
      <p:ext uri="{BB962C8B-B14F-4D97-AF65-F5344CB8AC3E}">
        <p14:creationId xmlns:p14="http://schemas.microsoft.com/office/powerpoint/2010/main" val="32229841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Mingqi.Wu\Desktop\parsmodel_topq_recovery_diff_train_pct_by02p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84745"/>
            <a:ext cx="7743976" cy="60548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463" y="255588"/>
            <a:ext cx="8634412" cy="423859"/>
          </a:xfrm>
        </p:spPr>
        <p:txBody>
          <a:bodyPr/>
          <a:lstStyle/>
          <a:p>
            <a:r>
              <a:rPr lang="en-US" b="1" dirty="0" smtClean="0"/>
              <a:t>TOP QUANTILE RECOVERY CURVE (6 VARS MODEL)</a:t>
            </a:r>
            <a:endParaRPr lang="en-US" b="1" dirty="0"/>
          </a:p>
        </p:txBody>
      </p:sp>
      <p:cxnSp>
        <p:nvCxnSpPr>
          <p:cNvPr id="8" name="Straight Connector 7"/>
          <p:cNvCxnSpPr/>
          <p:nvPr/>
        </p:nvCxnSpPr>
        <p:spPr>
          <a:xfrm flipV="1">
            <a:off x="2987824" y="764704"/>
            <a:ext cx="0" cy="5400600"/>
          </a:xfrm>
          <a:prstGeom prst="line">
            <a:avLst/>
          </a:prstGeom>
          <a:ln w="12700">
            <a:solidFill>
              <a:schemeClr val="tx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F43194-B442-48D5-98AD-8B0F2B202277}" type="slidenum">
              <a:rPr kumimoji="0" lang="en-US" sz="800" b="1"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800" b="1" i="0" u="none" strike="noStrike" kern="1200" cap="none" spc="0" normalizeH="0" baseline="0" noProof="0">
              <a:ln>
                <a:noFill/>
              </a:ln>
              <a:solidFill>
                <a:srgbClr val="595959"/>
              </a:solidFill>
              <a:effectLst/>
              <a:uLnTx/>
              <a:uFillTx/>
              <a:latin typeface="Futura Medium"/>
              <a:ea typeface="+mn-ea"/>
              <a:cs typeface="Arial" pitchFamily="34" charset="0"/>
            </a:endParaRPr>
          </a:p>
        </p:txBody>
      </p:sp>
      <p:sp>
        <p:nvSpPr>
          <p:cNvPr id="10" name="Date Placeholder 7"/>
          <p:cNvSpPr txBox="1">
            <a:spLocks/>
          </p:cNvSpPr>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ct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90FC9D-D7A8-48FE-A854-8D325A3EA067}" type="datetime1">
              <a:rPr kumimoji="0" lang="en-US" sz="80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5/18/2015</a:t>
            </a:fld>
            <a:endParaRPr kumimoji="0" lang="en-GB" sz="80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
        <p:nvSpPr>
          <p:cNvPr id="11" name="TextBox 10"/>
          <p:cNvSpPr txBox="1"/>
          <p:nvPr/>
        </p:nvSpPr>
        <p:spPr>
          <a:xfrm>
            <a:off x="6444208" y="4509120"/>
            <a:ext cx="1839319" cy="501774"/>
          </a:xfrm>
          <a:prstGeom prst="rect">
            <a:avLst/>
          </a:prstGeom>
          <a:noFill/>
        </p:spPr>
        <p:txBody>
          <a:bodyPr wrap="square" lIns="0" tIns="0" rIns="0" bIns="0" rtlCol="0">
            <a:noAutofit/>
          </a:bodyPr>
          <a:lstStyle/>
          <a:p>
            <a:pPr>
              <a:lnSpc>
                <a:spcPct val="113000"/>
              </a:lnSpc>
              <a:spcAft>
                <a:spcPts val="60"/>
              </a:spcAft>
            </a:pPr>
            <a:r>
              <a:rPr lang="en-US" sz="1200" dirty="0" smtClean="0">
                <a:latin typeface="+mj-lt"/>
              </a:rPr>
              <a:t>Results of Cross-validation</a:t>
            </a:r>
          </a:p>
        </p:txBody>
      </p:sp>
      <p:sp>
        <p:nvSpPr>
          <p:cNvPr id="12" name="Title 1"/>
          <p:cNvSpPr txBox="1">
            <a:spLocks/>
          </p:cNvSpPr>
          <p:nvPr/>
        </p:nvSpPr>
        <p:spPr bwMode="auto">
          <a:xfrm>
            <a:off x="1043608" y="764704"/>
            <a:ext cx="6840760" cy="331526"/>
          </a:xfrm>
          <a:prstGeom prst="rect">
            <a:avLst/>
          </a:prstGeom>
          <a:noFill/>
          <a:ln w="36830" algn="ctr">
            <a:noFill/>
            <a:miter lim="800000"/>
            <a:headEnd/>
            <a:tailEnd/>
          </a:ln>
        </p:spPr>
        <p:txBody>
          <a:bodyPr vert="horz" wrap="square" lIns="864000" tIns="54000" rIns="0" bIns="0" numCol="1" anchor="t" anchorCtr="0" compatLnSpc="1">
            <a:prstTxWarp prst="textNoShape">
              <a:avLst/>
            </a:prstTxWarp>
            <a:spAutoFit/>
          </a:bodyPr>
          <a:lst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Futura Medium" pitchFamily="2" charset="0"/>
              </a:defRPr>
            </a:lvl2pPr>
            <a:lvl3pPr algn="l" rtl="0" eaLnBrk="0" fontAlgn="base" hangingPunct="0">
              <a:spcBef>
                <a:spcPct val="0"/>
              </a:spcBef>
              <a:spcAft>
                <a:spcPct val="0"/>
              </a:spcAft>
              <a:defRPr sz="2400">
                <a:solidFill>
                  <a:schemeClr val="tx2"/>
                </a:solidFill>
                <a:latin typeface="Futura Medium" pitchFamily="2" charset="0"/>
              </a:defRPr>
            </a:lvl3pPr>
            <a:lvl4pPr algn="l" rtl="0" eaLnBrk="0" fontAlgn="base" hangingPunct="0">
              <a:spcBef>
                <a:spcPct val="0"/>
              </a:spcBef>
              <a:spcAft>
                <a:spcPct val="0"/>
              </a:spcAft>
              <a:defRPr sz="2400">
                <a:solidFill>
                  <a:schemeClr val="tx2"/>
                </a:solidFill>
                <a:latin typeface="Futura Medium" pitchFamily="2" charset="0"/>
              </a:defRPr>
            </a:lvl4pPr>
            <a:lvl5pPr algn="l" rtl="0" eaLnBrk="0" fontAlgn="base" hangingPunct="0">
              <a:spcBef>
                <a:spcPct val="0"/>
              </a:spcBef>
              <a:spcAft>
                <a:spcPct val="0"/>
              </a:spcAft>
              <a:defRPr sz="2400">
                <a:solidFill>
                  <a:schemeClr val="tx2"/>
                </a:solidFill>
                <a:latin typeface="Futura Medium" pitchFamily="2" charset="0"/>
              </a:defRPr>
            </a:lvl5pPr>
            <a:lvl6pPr marL="457200" algn="l" rtl="0" fontAlgn="base">
              <a:spcBef>
                <a:spcPct val="0"/>
              </a:spcBef>
              <a:spcAft>
                <a:spcPct val="0"/>
              </a:spcAft>
              <a:defRPr sz="2400">
                <a:solidFill>
                  <a:schemeClr val="tx2"/>
                </a:solidFill>
                <a:latin typeface="Futura Medium" pitchFamily="2" charset="0"/>
              </a:defRPr>
            </a:lvl6pPr>
            <a:lvl7pPr marL="914400" algn="l" rtl="0" fontAlgn="base">
              <a:spcBef>
                <a:spcPct val="0"/>
              </a:spcBef>
              <a:spcAft>
                <a:spcPct val="0"/>
              </a:spcAft>
              <a:defRPr sz="2400">
                <a:solidFill>
                  <a:schemeClr val="tx2"/>
                </a:solidFill>
                <a:latin typeface="Futura Medium" pitchFamily="2" charset="0"/>
              </a:defRPr>
            </a:lvl7pPr>
            <a:lvl8pPr marL="1371600" algn="l" rtl="0" fontAlgn="base">
              <a:spcBef>
                <a:spcPct val="0"/>
              </a:spcBef>
              <a:spcAft>
                <a:spcPct val="0"/>
              </a:spcAft>
              <a:defRPr sz="2400">
                <a:solidFill>
                  <a:schemeClr val="tx2"/>
                </a:solidFill>
                <a:latin typeface="Futura Medium" pitchFamily="2" charset="0"/>
              </a:defRPr>
            </a:lvl8pPr>
            <a:lvl9pPr marL="1828800" algn="l" rtl="0" fontAlgn="base">
              <a:spcBef>
                <a:spcPct val="0"/>
              </a:spcBef>
              <a:spcAft>
                <a:spcPct val="0"/>
              </a:spcAft>
              <a:defRPr sz="2400">
                <a:solidFill>
                  <a:schemeClr val="tx2"/>
                </a:solidFill>
                <a:latin typeface="Futura Medium" pitchFamily="2" charset="0"/>
              </a:defRPr>
            </a:lvl9pPr>
          </a:lstStyle>
          <a:p>
            <a:r>
              <a:rPr lang="en-US" sz="1800" kern="0" dirty="0" smtClean="0">
                <a:solidFill>
                  <a:srgbClr val="000000"/>
                </a:solidFill>
              </a:rPr>
              <a:t>Performance Comparison of Different Training Percentage</a:t>
            </a:r>
            <a:endParaRPr lang="en-US" sz="1800" kern="0" dirty="0">
              <a:solidFill>
                <a:srgbClr val="000000"/>
              </a:solidFill>
            </a:endParaRPr>
          </a:p>
        </p:txBody>
      </p:sp>
    </p:spTree>
    <p:extLst>
      <p:ext uri="{BB962C8B-B14F-4D97-AF65-F5344CB8AC3E}">
        <p14:creationId xmlns:p14="http://schemas.microsoft.com/office/powerpoint/2010/main" val="42523748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Text Placeholder 7"/>
          <p:cNvSpPr>
            <a:spLocks noGrp="1"/>
          </p:cNvSpPr>
          <p:nvPr>
            <p:ph type="body" idx="1"/>
          </p:nvPr>
        </p:nvSpPr>
        <p:spPr/>
        <p:txBody>
          <a:bodyPr/>
          <a:lstStyle/>
          <a:p>
            <a:r>
              <a:rPr lang="en-US" dirty="0" smtClean="0"/>
              <a:t>FUTURE WORK</a:t>
            </a:r>
            <a:endParaRPr lang="en-US" dirty="0"/>
          </a:p>
        </p:txBody>
      </p:sp>
      <p:sp>
        <p:nvSpPr>
          <p:cNvPr id="9" name="Text Placeholder 8"/>
          <p:cNvSpPr>
            <a:spLocks noGrp="1"/>
          </p:cNvSpPr>
          <p:nvPr>
            <p:ph type="body" sz="quarter" idx="13"/>
          </p:nvPr>
        </p:nvSpPr>
        <p:spPr/>
        <p:txBody>
          <a:bodyPr/>
          <a:lstStyle/>
          <a:p>
            <a:r>
              <a:rPr lang="en-GB" dirty="0"/>
              <a:t>4</a:t>
            </a:r>
            <a:r>
              <a:rPr lang="en-GB" dirty="0" smtClean="0"/>
              <a:t>.0</a:t>
            </a:r>
            <a:endParaRPr lang="en-US" dirty="0"/>
          </a:p>
        </p:txBody>
      </p:sp>
      <p:sp>
        <p:nvSpPr>
          <p:cNvPr id="6" name="Footer Placeholder 5"/>
          <p:cNvSpPr>
            <a:spLocks noGrp="1"/>
          </p:cNvSpPr>
          <p:nvPr>
            <p:ph type="ftr" sz="quarter" idx="3"/>
          </p:nvPr>
        </p:nvSpPr>
        <p:spPr/>
        <p:txBody>
          <a:bodyPr/>
          <a:lstStyle/>
          <a:p>
            <a:pPr>
              <a:defRPr/>
            </a:pPr>
            <a:r>
              <a:rPr lang="en-GB" smtClean="0"/>
              <a:t> </a:t>
            </a:r>
            <a:endParaRPr lang="en-US" dirty="0"/>
          </a:p>
        </p:txBody>
      </p:sp>
      <p:sp>
        <p:nvSpPr>
          <p:cNvPr id="10" name="Slide Number Placeholder 3"/>
          <p:cNvSpPr>
            <a:spLocks noGrp="1"/>
          </p:cNvSpPr>
          <p:nvPr>
            <p:ph type="sldNum" sz="quarter" idx="4"/>
          </p:nvPr>
        </p:nvSpPr>
        <p:spPr>
          <a:xfrm>
            <a:off x="8406599" y="6470360"/>
            <a:ext cx="266673" cy="169277"/>
          </a:xfrm>
        </p:spPr>
        <p:txBody>
          <a:bodyPr/>
          <a:lstStyle/>
          <a:p>
            <a:pPr>
              <a:defRPr/>
            </a:pPr>
            <a:fld id="{D9F43194-B442-48D5-98AD-8B0F2B202277}" type="slidenum">
              <a:rPr lang="en-US" smtClean="0"/>
              <a:pPr>
                <a:defRPr/>
              </a:pPr>
              <a:t>22</a:t>
            </a:fld>
            <a:endParaRPr lang="en-US"/>
          </a:p>
        </p:txBody>
      </p:sp>
      <p:sp>
        <p:nvSpPr>
          <p:cNvPr id="11" name="Date Placeholder 7"/>
          <p:cNvSpPr>
            <a:spLocks noGrp="1"/>
          </p:cNvSpPr>
          <p:nvPr>
            <p:ph type="dt" sz="half" idx="2"/>
          </p:nvPr>
        </p:nvSpPr>
        <p:spPr>
          <a:xfrm>
            <a:off x="7252757" y="6469200"/>
            <a:ext cx="1080000" cy="169200"/>
          </a:xfrm>
        </p:spPr>
        <p:txBody>
          <a:bodyPr/>
          <a:lstStyle/>
          <a:p>
            <a:pPr fontAlgn="auto">
              <a:spcBef>
                <a:spcPts val="0"/>
              </a:spcBef>
              <a:spcAft>
                <a:spcPts val="0"/>
              </a:spcAft>
            </a:pPr>
            <a:fld id="{E890FC9D-D7A8-48FE-A854-8D325A3EA067}"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14385526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634412" cy="423859"/>
          </a:xfrm>
        </p:spPr>
        <p:txBody>
          <a:bodyPr/>
          <a:lstStyle/>
          <a:p>
            <a:r>
              <a:rPr lang="en-US" dirty="0" smtClean="0"/>
              <a:t>Going Forward </a:t>
            </a:r>
            <a:endParaRPr lang="en-US" dirty="0"/>
          </a:p>
        </p:txBody>
      </p:sp>
      <p:sp>
        <p:nvSpPr>
          <p:cNvPr id="3" name="Content Placeholder 2"/>
          <p:cNvSpPr>
            <a:spLocks noGrp="1"/>
          </p:cNvSpPr>
          <p:nvPr>
            <p:ph sz="quarter" idx="11"/>
          </p:nvPr>
        </p:nvSpPr>
        <p:spPr>
          <a:xfrm>
            <a:off x="323528" y="908720"/>
            <a:ext cx="8496944" cy="5616624"/>
          </a:xfrm>
        </p:spPr>
        <p:txBody>
          <a:bodyPr/>
          <a:lstStyle/>
          <a:p>
            <a:pPr lvl="1"/>
            <a:r>
              <a:rPr lang="en-US" sz="1800" dirty="0" smtClean="0"/>
              <a:t>Improve the workflow: flexible standardized interfaces;  Additional </a:t>
            </a:r>
            <a:r>
              <a:rPr lang="en-US" sz="1800" dirty="0"/>
              <a:t>algorithms </a:t>
            </a:r>
            <a:r>
              <a:rPr lang="en-US" sz="1800" dirty="0" smtClean="0"/>
              <a:t>(anisotropic </a:t>
            </a:r>
            <a:r>
              <a:rPr lang="en-US" sz="1800" dirty="0" err="1" smtClean="0"/>
              <a:t>variogram</a:t>
            </a:r>
            <a:r>
              <a:rPr lang="en-US" sz="1800" dirty="0" smtClean="0"/>
              <a:t> modeling &amp; co-kriging) and variants;  Test feasible combinations and assess their impacts</a:t>
            </a:r>
          </a:p>
          <a:p>
            <a:pPr lvl="1"/>
            <a:r>
              <a:rPr lang="en-US" sz="1800" dirty="0" smtClean="0"/>
              <a:t>Continue to w</a:t>
            </a:r>
            <a:r>
              <a:rPr lang="en-US" sz="1800" kern="1200" dirty="0" smtClean="0"/>
              <a:t>ork </a:t>
            </a:r>
            <a:r>
              <a:rPr lang="en-US" sz="1800" kern="1200" dirty="0"/>
              <a:t>with </a:t>
            </a:r>
            <a:r>
              <a:rPr lang="en-US" sz="1800" dirty="0" smtClean="0"/>
              <a:t>our</a:t>
            </a:r>
            <a:r>
              <a:rPr lang="en-US" sz="1800" kern="1200" dirty="0" smtClean="0"/>
              <a:t> partners to </a:t>
            </a:r>
            <a:r>
              <a:rPr lang="en-US" sz="1800" dirty="0" smtClean="0"/>
              <a:t>address how to drill &amp; complete wells by including drilling </a:t>
            </a:r>
            <a:r>
              <a:rPr lang="en-US" sz="1800" dirty="0"/>
              <a:t>and completion parameters </a:t>
            </a:r>
            <a:r>
              <a:rPr lang="en-US" sz="1800" dirty="0" smtClean="0"/>
              <a:t>into our workflow</a:t>
            </a:r>
          </a:p>
          <a:p>
            <a:pPr lvl="2">
              <a:buClr>
                <a:schemeClr val="accent2"/>
              </a:buClr>
              <a:buSzPct val="100000"/>
              <a:buFont typeface="Courier New" panose="02070309020205020404" pitchFamily="49" charset="0"/>
              <a:buChar char="o"/>
            </a:pPr>
            <a:r>
              <a:rPr lang="en-US" sz="1800" dirty="0" smtClean="0"/>
              <a:t>  </a:t>
            </a:r>
            <a:r>
              <a:rPr lang="en-US" sz="1800" dirty="0"/>
              <a:t>T</a:t>
            </a:r>
            <a:r>
              <a:rPr lang="en-US" sz="1800" dirty="0" smtClean="0"/>
              <a:t>wo agreed collaboration projects w/ PTW:  </a:t>
            </a:r>
            <a:r>
              <a:rPr lang="en-US" sz="1800" dirty="0" err="1" smtClean="0"/>
              <a:t>Ayata</a:t>
            </a:r>
            <a:r>
              <a:rPr lang="en-US" sz="1800" dirty="0" smtClean="0"/>
              <a:t> (</a:t>
            </a:r>
            <a:r>
              <a:rPr lang="en-US" sz="1800" dirty="0" err="1" smtClean="0"/>
              <a:t>Permain</a:t>
            </a:r>
            <a:r>
              <a:rPr lang="en-US" sz="1800" dirty="0" smtClean="0"/>
              <a:t>) and well landing (Appalachia)  to </a:t>
            </a:r>
            <a:r>
              <a:rPr lang="en-US" sz="1800" dirty="0"/>
              <a:t>i</a:t>
            </a:r>
            <a:r>
              <a:rPr lang="en-US" sz="1800" kern="1200" dirty="0" smtClean="0"/>
              <a:t>dentify the key drilling </a:t>
            </a:r>
            <a:r>
              <a:rPr lang="en-US" sz="1800" kern="1200" dirty="0"/>
              <a:t>and completion </a:t>
            </a:r>
            <a:r>
              <a:rPr lang="en-US" sz="1800" kern="1200" dirty="0" smtClean="0"/>
              <a:t>issues and parameters for Appalachia and Permian data sets</a:t>
            </a:r>
            <a:r>
              <a:rPr lang="en-US" sz="1800" dirty="0" smtClean="0"/>
              <a:t>;  Another w. IBM in contracting;</a:t>
            </a:r>
            <a:r>
              <a:rPr lang="en-US" sz="1800" kern="1200" dirty="0" smtClean="0"/>
              <a:t>  Q3-Q4, 2015.  </a:t>
            </a:r>
            <a:endParaRPr lang="en-US" sz="1800" kern="1200" dirty="0"/>
          </a:p>
          <a:p>
            <a:pPr lvl="2">
              <a:buClr>
                <a:schemeClr val="accent2"/>
              </a:buClr>
              <a:buSzPct val="100000"/>
              <a:buFont typeface="Courier New" panose="02070309020205020404" pitchFamily="49" charset="0"/>
              <a:buChar char="o"/>
            </a:pPr>
            <a:r>
              <a:rPr lang="en-US" sz="1800" kern="1200" dirty="0" smtClean="0"/>
              <a:t> ML/DA </a:t>
            </a:r>
            <a:r>
              <a:rPr lang="en-US" sz="1800" kern="1200" dirty="0"/>
              <a:t>modeling and prediction results in </a:t>
            </a:r>
            <a:r>
              <a:rPr lang="en-US" sz="1800" kern="1200" dirty="0" smtClean="0"/>
              <a:t>Q4 2015.</a:t>
            </a:r>
          </a:p>
          <a:p>
            <a:pPr lvl="2">
              <a:buClr>
                <a:schemeClr val="accent2"/>
              </a:buClr>
              <a:buSzPct val="100000"/>
              <a:buFont typeface="Courier New" panose="02070309020205020404" pitchFamily="49" charset="0"/>
              <a:buChar char="o"/>
            </a:pPr>
            <a:r>
              <a:rPr lang="en-US" sz="1800" dirty="0"/>
              <a:t> </a:t>
            </a:r>
            <a:r>
              <a:rPr lang="en-US" sz="1800" dirty="0" smtClean="0"/>
              <a:t>Apply to active assets E&amp;P in 2016 and beyond.</a:t>
            </a:r>
          </a:p>
          <a:p>
            <a:pPr lvl="1">
              <a:buSzPct val="150000"/>
              <a:buFont typeface="Wingdings" panose="05000000000000000000" pitchFamily="2" charset="2"/>
              <a:buChar char="§"/>
            </a:pPr>
            <a:r>
              <a:rPr lang="en-US" sz="1800" kern="1200" dirty="0" smtClean="0"/>
              <a:t>Potential Values  </a:t>
            </a:r>
          </a:p>
          <a:p>
            <a:pPr lvl="2">
              <a:buClr>
                <a:schemeClr val="accent2"/>
              </a:buClr>
              <a:buSzPct val="100000"/>
              <a:buFont typeface="Courier New" panose="02070309020205020404" pitchFamily="49" charset="0"/>
              <a:buChar char="o"/>
            </a:pPr>
            <a:r>
              <a:rPr lang="en-US" sz="1800" dirty="0" smtClean="0"/>
              <a:t>Provide superior guiding technology for new well drilling and completion to reduce cost and improve production. </a:t>
            </a:r>
          </a:p>
          <a:p>
            <a:pPr lvl="2">
              <a:buClr>
                <a:schemeClr val="accent2"/>
              </a:buClr>
              <a:buSzPct val="100000"/>
              <a:buFont typeface="Courier New" panose="02070309020205020404" pitchFamily="49" charset="0"/>
              <a:buChar char="o"/>
            </a:pPr>
            <a:r>
              <a:rPr lang="en-US" sz="1800" dirty="0" smtClean="0"/>
              <a:t>Furnish quick and better methodology for new asset assessment. </a:t>
            </a:r>
          </a:p>
          <a:p>
            <a:pPr lvl="2">
              <a:buClr>
                <a:schemeClr val="accent2"/>
              </a:buClr>
              <a:buSzPct val="100000"/>
              <a:buFont typeface="Courier New" panose="02070309020205020404" pitchFamily="49" charset="0"/>
              <a:buChar char="o"/>
            </a:pPr>
            <a:r>
              <a:rPr lang="en-US" sz="1800" dirty="0" smtClean="0"/>
              <a:t>Serve as a proven case for Shell’s big data analytics strategies ( see White Paper). </a:t>
            </a:r>
            <a:endParaRPr lang="en-US" sz="1800" kern="1200" dirty="0"/>
          </a:p>
        </p:txBody>
      </p:sp>
      <p:sp>
        <p:nvSpPr>
          <p:cNvPr id="4" name="Slide Number Placeholder 3"/>
          <p:cNvSpPr>
            <a:spLocks noGrp="1"/>
          </p:cNvSpPr>
          <p:nvPr>
            <p:ph type="sldNum" sz="quarter" idx="4"/>
          </p:nvPr>
        </p:nvSpPr>
        <p:spPr/>
        <p:txBody>
          <a:bodyPr/>
          <a:lstStyle/>
          <a:p>
            <a:pPr>
              <a:defRPr/>
            </a:pPr>
            <a:fld id="{D9F43194-B442-48D5-98AD-8B0F2B202277}" type="slidenum">
              <a:rPr lang="en-US" smtClean="0"/>
              <a:pPr>
                <a:defRPr/>
              </a:pPr>
              <a:t>23</a:t>
            </a:fld>
            <a:endParaRPr lang="en-US"/>
          </a:p>
        </p:txBody>
      </p:sp>
      <p:sp>
        <p:nvSpPr>
          <p:cNvPr id="5" name="Date Placeholder 4"/>
          <p:cNvSpPr>
            <a:spLocks noGrp="1"/>
          </p:cNvSpPr>
          <p:nvPr>
            <p:ph type="dt" sz="half" idx="2"/>
          </p:nvPr>
        </p:nvSpPr>
        <p:spPr/>
        <p:txBody>
          <a:bodyPr/>
          <a:lstStyle/>
          <a:p>
            <a:pPr fontAlgn="auto">
              <a:spcBef>
                <a:spcPts val="0"/>
              </a:spcBef>
              <a:spcAft>
                <a:spcPts val="0"/>
              </a:spcAft>
            </a:pPr>
            <a:fld id="{B9E874E8-68CE-4FA6-A2F4-0C1408FB19CA}"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20077898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10" name="Group 5"/>
          <p:cNvGrpSpPr>
            <a:grpSpLocks/>
          </p:cNvGrpSpPr>
          <p:nvPr/>
        </p:nvGrpSpPr>
        <p:grpSpPr bwMode="auto">
          <a:xfrm>
            <a:off x="0" y="0"/>
            <a:ext cx="9144000" cy="6858000"/>
            <a:chOff x="0" y="0"/>
            <a:chExt cx="9144000" cy="6858000"/>
          </a:xfrm>
        </p:grpSpPr>
        <p:sp>
          <p:nvSpPr>
            <p:cNvPr id="7" name="Rectangle 6"/>
            <p:cNvSpPr/>
            <p:nvPr/>
          </p:nvSpPr>
          <p:spPr bwMode="auto">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a:solidFill>
                  <a:srgbClr val="FFFFFF"/>
                </a:solidFill>
                <a:cs typeface="Arial" pitchFamily="34" charset="0"/>
              </a:endParaRPr>
            </a:p>
          </p:txBody>
        </p:sp>
        <p:pic>
          <p:nvPicPr>
            <p:cNvPr id="17412" name="Picture 4" descr="Shell-2010-Pecten-RGBpc.gif"/>
            <p:cNvPicPr>
              <a:picLocks noChangeAspect="1"/>
            </p:cNvPicPr>
            <p:nvPr/>
          </p:nvPicPr>
          <p:blipFill>
            <a:blip r:embed="rId2" cstate="print"/>
            <a:srcRect/>
            <a:stretch>
              <a:fillRect/>
            </a:stretch>
          </p:blipFill>
          <p:spPr bwMode="auto">
            <a:xfrm>
              <a:off x="3416960" y="2357430"/>
              <a:ext cx="2310080" cy="2143140"/>
            </a:xfrm>
            <a:prstGeom prst="rect">
              <a:avLst/>
            </a:prstGeom>
            <a:noFill/>
            <a:ln w="9525">
              <a:noFill/>
              <a:miter lim="800000"/>
              <a:headEnd/>
              <a:tailEnd/>
            </a:ln>
          </p:spPr>
        </p:pic>
      </p:grpSp>
      <p:sp>
        <p:nvSpPr>
          <p:cNvPr id="2" name="Slide Number Placeholder 1"/>
          <p:cNvSpPr>
            <a:spLocks noGrp="1"/>
          </p:cNvSpPr>
          <p:nvPr>
            <p:ph type="sldNum" sz="quarter" idx="4"/>
          </p:nvPr>
        </p:nvSpPr>
        <p:spPr/>
        <p:txBody>
          <a:bodyPr/>
          <a:lstStyle/>
          <a:p>
            <a:pPr>
              <a:defRPr/>
            </a:pPr>
            <a:fld id="{94AA3D83-6887-45F0-947E-DB36EDB8A2A5}" type="slidenum">
              <a:rPr lang="en-US" smtClean="0"/>
              <a:pPr>
                <a:defRPr/>
              </a:pPr>
              <a:t>24</a:t>
            </a:fld>
            <a:endParaRPr lang="en-US"/>
          </a:p>
        </p:txBody>
      </p:sp>
      <p:sp>
        <p:nvSpPr>
          <p:cNvPr id="3" name="Date Placeholder 2"/>
          <p:cNvSpPr>
            <a:spLocks noGrp="1"/>
          </p:cNvSpPr>
          <p:nvPr>
            <p:ph type="dt" sz="half" idx="2"/>
          </p:nvPr>
        </p:nvSpPr>
        <p:spPr/>
        <p:txBody>
          <a:bodyPr/>
          <a:lstStyle/>
          <a:p>
            <a:pPr fontAlgn="auto">
              <a:spcBef>
                <a:spcPts val="0"/>
              </a:spcBef>
              <a:spcAft>
                <a:spcPts val="0"/>
              </a:spcAft>
            </a:pPr>
            <a:fld id="{D7F37677-94C1-41A4-A269-CABAF25B2AD6}" type="datetime1">
              <a:rPr lang="en-US" b="0" smtClean="0">
                <a:solidFill>
                  <a:srgbClr val="595959"/>
                </a:solidFill>
              </a:rPr>
              <a:t>5/18/2015</a:t>
            </a:fld>
            <a:endParaRPr lang="en-GB" b="0" dirty="0">
              <a:solidFill>
                <a:srgbClr val="595959"/>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ngqi.Wu\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64704"/>
            <a:ext cx="4546827" cy="26642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463" y="255588"/>
            <a:ext cx="8634412" cy="423859"/>
          </a:xfrm>
        </p:spPr>
        <p:txBody>
          <a:bodyPr/>
          <a:lstStyle/>
          <a:p>
            <a:r>
              <a:rPr lang="en-US" b="1" dirty="0" smtClean="0"/>
              <a:t>PARTIAL DEPENDENCE PLOTS</a:t>
            </a:r>
            <a:endParaRPr lang="en-US" b="1" dirty="0"/>
          </a:p>
        </p:txBody>
      </p:sp>
      <p:sp>
        <p:nvSpPr>
          <p:cNvPr id="13" name="TextBox 12"/>
          <p:cNvSpPr txBox="1"/>
          <p:nvPr/>
        </p:nvSpPr>
        <p:spPr>
          <a:xfrm>
            <a:off x="4860032" y="3717032"/>
            <a:ext cx="3528392" cy="1656184"/>
          </a:xfrm>
          <a:prstGeom prst="rect">
            <a:avLst/>
          </a:prstGeom>
          <a:noFill/>
        </p:spPr>
        <p:txBody>
          <a:bodyPr wrap="square" lIns="0" tIns="0" rIns="0" bIns="0" rtlCol="0">
            <a:noAutofit/>
          </a:bodyPr>
          <a:lstStyle/>
          <a:p>
            <a:pPr marL="177800" indent="-177800">
              <a:lnSpc>
                <a:spcPct val="113000"/>
              </a:lnSpc>
              <a:spcAft>
                <a:spcPts val="60"/>
              </a:spcAft>
              <a:buClr>
                <a:srgbClr val="C00000"/>
              </a:buClr>
              <a:buFont typeface="Wingdings"/>
              <a:buChar char="n"/>
            </a:pPr>
            <a:r>
              <a:rPr lang="en-US" sz="1400" dirty="0">
                <a:solidFill>
                  <a:srgbClr val="595959"/>
                </a:solidFill>
                <a:latin typeface="Futura Medium"/>
              </a:rPr>
              <a:t>P</a:t>
            </a:r>
            <a:r>
              <a:rPr lang="en-US" sz="1400" dirty="0" smtClean="0">
                <a:solidFill>
                  <a:srgbClr val="595959"/>
                </a:solidFill>
                <a:latin typeface="Futura Medium"/>
              </a:rPr>
              <a:t>eak production </a:t>
            </a:r>
            <a:r>
              <a:rPr lang="en-US" sz="1400" dirty="0">
                <a:solidFill>
                  <a:srgbClr val="595959"/>
                </a:solidFill>
                <a:latin typeface="Futura Medium"/>
              </a:rPr>
              <a:t>is achieved at certain range </a:t>
            </a:r>
            <a:r>
              <a:rPr lang="en-US" sz="1400" dirty="0" smtClean="0">
                <a:solidFill>
                  <a:srgbClr val="595959"/>
                </a:solidFill>
                <a:latin typeface="Futura Medium"/>
              </a:rPr>
              <a:t>of each predictor</a:t>
            </a:r>
            <a:br>
              <a:rPr lang="en-US" sz="1400" dirty="0" smtClean="0">
                <a:solidFill>
                  <a:srgbClr val="595959"/>
                </a:solidFill>
                <a:latin typeface="Futura Medium"/>
              </a:rPr>
            </a:br>
            <a:endParaRPr lang="en-US" sz="1400" dirty="0" smtClean="0">
              <a:solidFill>
                <a:srgbClr val="595959"/>
              </a:solidFill>
              <a:latin typeface="Futura Medium"/>
            </a:endParaRPr>
          </a:p>
          <a:p>
            <a:pPr marL="635000" lvl="1" indent="-177800">
              <a:lnSpc>
                <a:spcPct val="113000"/>
              </a:lnSpc>
              <a:spcAft>
                <a:spcPts val="60"/>
              </a:spcAft>
              <a:buClr>
                <a:srgbClr val="595959"/>
              </a:buClr>
              <a:buFont typeface="Wingdings"/>
              <a:buChar char="n"/>
            </a:pPr>
            <a:r>
              <a:rPr lang="en-US" sz="1400" b="0" dirty="0" smtClean="0">
                <a:solidFill>
                  <a:srgbClr val="595959"/>
                </a:solidFill>
                <a:latin typeface="Futura Medium"/>
              </a:rPr>
              <a:t>TVD ~ </a:t>
            </a:r>
            <a:r>
              <a:rPr lang="en-US" sz="1400" b="0" dirty="0">
                <a:solidFill>
                  <a:srgbClr val="595959"/>
                </a:solidFill>
                <a:latin typeface="Futura Medium"/>
              </a:rPr>
              <a:t>(</a:t>
            </a:r>
            <a:r>
              <a:rPr lang="en-US" sz="1400" b="0" dirty="0" smtClean="0">
                <a:solidFill>
                  <a:srgbClr val="595959"/>
                </a:solidFill>
                <a:latin typeface="Futura Medium"/>
              </a:rPr>
              <a:t>12000, 12800)</a:t>
            </a:r>
          </a:p>
          <a:p>
            <a:pPr marL="635000" lvl="1" indent="-177800">
              <a:lnSpc>
                <a:spcPct val="113000"/>
              </a:lnSpc>
              <a:spcAft>
                <a:spcPts val="60"/>
              </a:spcAft>
              <a:buClr>
                <a:srgbClr val="595959"/>
              </a:buClr>
              <a:buFont typeface="Wingdings"/>
              <a:buChar char="n"/>
            </a:pPr>
            <a:r>
              <a:rPr lang="en-US" sz="1400" b="0" dirty="0" smtClean="0">
                <a:solidFill>
                  <a:srgbClr val="595959"/>
                </a:solidFill>
                <a:latin typeface="Futura Medium"/>
              </a:rPr>
              <a:t>Tmax ~ </a:t>
            </a:r>
            <a:r>
              <a:rPr lang="en-US" sz="1400" b="0" dirty="0">
                <a:solidFill>
                  <a:srgbClr val="595959"/>
                </a:solidFill>
                <a:latin typeface="Futura Medium"/>
              </a:rPr>
              <a:t>(460, 472</a:t>
            </a:r>
            <a:r>
              <a:rPr lang="en-US" sz="1400" b="0" dirty="0" smtClean="0">
                <a:solidFill>
                  <a:srgbClr val="595959"/>
                </a:solidFill>
                <a:latin typeface="Futura Medium"/>
              </a:rPr>
              <a:t>)</a:t>
            </a:r>
          </a:p>
          <a:p>
            <a:pPr marL="635000" lvl="1" indent="-177800">
              <a:lnSpc>
                <a:spcPct val="113000"/>
              </a:lnSpc>
              <a:spcAft>
                <a:spcPts val="60"/>
              </a:spcAft>
              <a:buClr>
                <a:srgbClr val="595959"/>
              </a:buClr>
              <a:buFont typeface="Wingdings"/>
              <a:buChar char="n"/>
            </a:pPr>
            <a:r>
              <a:rPr lang="en-US" sz="1400" b="0" dirty="0" smtClean="0">
                <a:solidFill>
                  <a:srgbClr val="595959"/>
                </a:solidFill>
                <a:latin typeface="Futura Medium"/>
              </a:rPr>
              <a:t>S2 ~ 5</a:t>
            </a:r>
          </a:p>
          <a:p>
            <a:pPr lvl="1">
              <a:lnSpc>
                <a:spcPct val="113000"/>
              </a:lnSpc>
              <a:spcAft>
                <a:spcPts val="60"/>
              </a:spcAft>
              <a:buClr>
                <a:srgbClr val="C00000"/>
              </a:buClr>
            </a:pPr>
            <a:endParaRPr lang="en-US" sz="1400" dirty="0" smtClean="0">
              <a:solidFill>
                <a:srgbClr val="595959"/>
              </a:solidFill>
              <a:latin typeface="Futura Medium"/>
            </a:endParaRPr>
          </a:p>
        </p:txBody>
      </p:sp>
      <p:pic>
        <p:nvPicPr>
          <p:cNvPr id="1027" name="Picture 3" descr="C:\Users\Mingqi.Wu\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717032"/>
            <a:ext cx="3801999" cy="24683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ingqi.Wu\Desktop\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947621"/>
            <a:ext cx="3744416" cy="2409371"/>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F43194-B442-48D5-98AD-8B0F2B202277}" type="slidenum">
              <a:rPr kumimoji="0" lang="en-US" sz="800" b="1"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800" b="1" i="0" u="none" strike="noStrike" kern="1200" cap="none" spc="0" normalizeH="0" baseline="0" noProof="0">
              <a:ln>
                <a:noFill/>
              </a:ln>
              <a:solidFill>
                <a:srgbClr val="595959"/>
              </a:solidFill>
              <a:effectLst/>
              <a:uLnTx/>
              <a:uFillTx/>
              <a:latin typeface="Futura Medium"/>
              <a:ea typeface="+mn-ea"/>
              <a:cs typeface="Arial" pitchFamily="34" charset="0"/>
            </a:endParaRPr>
          </a:p>
        </p:txBody>
      </p:sp>
      <p:sp>
        <p:nvSpPr>
          <p:cNvPr id="11" name="Date Placeholder 7"/>
          <p:cNvSpPr txBox="1">
            <a:spLocks/>
          </p:cNvSpPr>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algn="ctr" rtl="0" fontAlgn="base">
              <a:spcBef>
                <a:spcPct val="0"/>
              </a:spcBef>
              <a:spcAft>
                <a:spcPct val="0"/>
              </a:spcAft>
              <a:defRPr sz="800" b="1" kern="1200">
                <a:solidFill>
                  <a:schemeClr val="tx1"/>
                </a:solidFill>
                <a:latin typeface="+mn-lt"/>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90FC9D-D7A8-48FE-A854-8D325A3EA067}" type="datetime1">
              <a:rPr kumimoji="0" lang="en-US" sz="80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5/18/2015</a:t>
            </a:fld>
            <a:endParaRPr kumimoji="0" lang="en-GB" sz="80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Tree>
    <p:extLst>
      <p:ext uri="{BB962C8B-B14F-4D97-AF65-F5344CB8AC3E}">
        <p14:creationId xmlns:p14="http://schemas.microsoft.com/office/powerpoint/2010/main" val="19781859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Automated parameter </a:t>
            </a:r>
            <a:r>
              <a:rPr lang="en-GB" dirty="0" smtClean="0"/>
              <a:t>fitting – Kernel Regression</a:t>
            </a:r>
            <a:endParaRPr lang="en-GB"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sz="quarter" idx="11"/>
                <p:extLst>
                  <p:ext uri="{D42A27DB-BD31-4B8C-83A1-F6EECF244321}">
                    <p14:modId xmlns:p14="http://schemas.microsoft.com/office/powerpoint/2010/main" val="2794367365"/>
                  </p:ext>
                </p:extLst>
              </p:nvPr>
            </p:nvGraphicFramePr>
            <p:xfrm>
              <a:off x="683568" y="2579631"/>
              <a:ext cx="7776865" cy="3585673"/>
            </p:xfrm>
            <a:graphic>
              <a:graphicData uri="http://schemas.openxmlformats.org/drawingml/2006/table">
                <a:tbl>
                  <a:tblPr firstRow="1" bandRow="1">
                    <a:tableStyleId>{5C22544A-7EE6-4342-B048-85BDC9FD1C3A}</a:tableStyleId>
                  </a:tblPr>
                  <a:tblGrid>
                    <a:gridCol w="3610065"/>
                    <a:gridCol w="1896984"/>
                    <a:gridCol w="2269816"/>
                  </a:tblGrid>
                  <a:tr h="351948">
                    <a:tc rowSpan="2">
                      <a:txBody>
                        <a:bodyPr/>
                        <a:lstStyle/>
                        <a:p>
                          <a:pPr algn="ctr"/>
                          <a:r>
                            <a:rPr lang="en-GB" dirty="0" smtClean="0"/>
                            <a:t>Covariate</a:t>
                          </a:r>
                          <a:endParaRPr lang="en-GB" dirty="0"/>
                        </a:p>
                      </a:txBody>
                      <a:tcPr anchor="ctr"/>
                    </a:tc>
                    <a:tc>
                      <a:txBody>
                        <a:bodyPr/>
                        <a:lstStyle/>
                        <a:p>
                          <a:pPr algn="ctr"/>
                          <a:r>
                            <a:rPr lang="en-GB" dirty="0" smtClean="0"/>
                            <a:t>Parameter(s)</a:t>
                          </a:r>
                          <a:endParaRPr lang="en-GB" dirty="0"/>
                        </a:p>
                      </a:txBody>
                      <a:tcPr/>
                    </a:tc>
                    <a:tc>
                      <a:txBody>
                        <a:bodyPr/>
                        <a:lstStyle/>
                        <a:p>
                          <a:pPr algn="ctr"/>
                          <a:r>
                            <a:rPr lang="en-GB" dirty="0" smtClean="0"/>
                            <a:t>Prediction</a:t>
                          </a:r>
                          <a:r>
                            <a:rPr lang="en-GB" baseline="0" dirty="0" smtClean="0"/>
                            <a:t> error</a:t>
                          </a:r>
                          <a:endParaRPr lang="en-GB" dirty="0"/>
                        </a:p>
                      </a:txBody>
                      <a:tcPr/>
                    </a:tc>
                  </a:tr>
                  <a:tr h="607473">
                    <a:tc vMerge="1">
                      <a:txBody>
                        <a:bodyPr/>
                        <a:lstStyle/>
                        <a:p>
                          <a:pPr algn="ctr"/>
                          <a:endParaRPr lang="en-GB"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de-DE" sz="1800" i="0" smtClean="0">
                                    <a:latin typeface="Cambria Math"/>
                                    <a:ea typeface="Cambria Math"/>
                                  </a:rPr>
                                  <m:t>σ</m:t>
                                </m:r>
                              </m:oMath>
                            </m:oMathPara>
                          </a14:m>
                          <a:endParaRPr lang="en-GB" i="0" dirty="0"/>
                        </a:p>
                      </a:txBody>
                      <a:tcPr/>
                    </a:tc>
                    <a:tc>
                      <a:txBody>
                        <a:bodyPr/>
                        <a:lstStyle/>
                        <a:p>
                          <a:pPr algn="ctr"/>
                          <a:r>
                            <a:rPr lang="en-GB" dirty="0" smtClean="0"/>
                            <a:t>Normalized </a:t>
                          </a:r>
                        </a:p>
                        <a:p>
                          <a:pPr algn="ctr"/>
                          <a:r>
                            <a:rPr lang="en-GB" dirty="0" smtClean="0"/>
                            <a:t>Root</a:t>
                          </a:r>
                          <a:r>
                            <a:rPr lang="en-GB" baseline="0" dirty="0" smtClean="0"/>
                            <a:t> Mean Square</a:t>
                          </a:r>
                          <a:endParaRPr lang="en-GB" dirty="0"/>
                        </a:p>
                      </a:txBody>
                      <a:tcPr/>
                    </a:tc>
                  </a:tr>
                  <a:tr h="351948">
                    <a:tc>
                      <a:txBody>
                        <a:bodyPr/>
                        <a:lstStyle/>
                        <a:p>
                          <a:r>
                            <a:rPr lang="en-GB" dirty="0" err="1" smtClean="0"/>
                            <a:t>Producer.DepthTrueVertical</a:t>
                          </a:r>
                          <a:endParaRPr lang="en-GB" dirty="0"/>
                        </a:p>
                      </a:txBody>
                      <a:tcPr/>
                    </a:tc>
                    <a:tc>
                      <a:txBody>
                        <a:bodyPr/>
                        <a:lstStyle/>
                        <a:p>
                          <a:pPr algn="ctr"/>
                          <a:r>
                            <a:rPr lang="en-GB" dirty="0" smtClean="0"/>
                            <a:t>0.8</a:t>
                          </a:r>
                          <a:endParaRPr lang="en-GB" dirty="0"/>
                        </a:p>
                      </a:txBody>
                      <a:tcPr/>
                    </a:tc>
                    <a:tc>
                      <a:txBody>
                        <a:bodyPr/>
                        <a:lstStyle/>
                        <a:p>
                          <a:pPr algn="ctr"/>
                          <a:r>
                            <a:rPr lang="en-GB" sz="1800" kern="1200" dirty="0" smtClean="0">
                              <a:solidFill>
                                <a:schemeClr val="dk1"/>
                              </a:solidFill>
                              <a:effectLst/>
                              <a:latin typeface="+mn-lt"/>
                              <a:ea typeface="+mn-ea"/>
                              <a:cs typeface="+mn-cs"/>
                            </a:rPr>
                            <a:t>0.133</a:t>
                          </a:r>
                          <a:endParaRPr lang="en-GB" dirty="0"/>
                        </a:p>
                      </a:txBody>
                      <a:tcPr/>
                    </a:tc>
                  </a:tr>
                  <a:tr h="351948">
                    <a:tc>
                      <a:txBody>
                        <a:bodyPr/>
                        <a:lstStyle/>
                        <a:p>
                          <a:r>
                            <a:rPr lang="en-GB" sz="1800" kern="1200" dirty="0" err="1" smtClean="0">
                              <a:solidFill>
                                <a:schemeClr val="dk1"/>
                              </a:solidFill>
                              <a:effectLst/>
                              <a:latin typeface="+mn-lt"/>
                              <a:ea typeface="+mn-ea"/>
                              <a:cs typeface="+mn-cs"/>
                            </a:rPr>
                            <a:t>IsotopesDelDMethane</a:t>
                          </a:r>
                          <a:endParaRPr lang="en-GB" dirty="0"/>
                        </a:p>
                      </a:txBody>
                      <a:tcPr/>
                    </a:tc>
                    <a:tc>
                      <a:txBody>
                        <a:bodyPr/>
                        <a:lstStyle/>
                        <a:p>
                          <a:pPr algn="ctr"/>
                          <a:r>
                            <a:rPr lang="en-GB" sz="1800" kern="1200" dirty="0" smtClean="0">
                              <a:solidFill>
                                <a:schemeClr val="dk1"/>
                              </a:solidFill>
                              <a:effectLst/>
                              <a:latin typeface="+mn-lt"/>
                              <a:ea typeface="+mn-ea"/>
                              <a:cs typeface="+mn-cs"/>
                            </a:rPr>
                            <a:t>0.0625 </a:t>
                          </a:r>
                          <a:endParaRPr lang="en-GB" dirty="0"/>
                        </a:p>
                      </a:txBody>
                      <a:tcPr/>
                    </a:tc>
                    <a:tc>
                      <a:txBody>
                        <a:bodyPr/>
                        <a:lstStyle/>
                        <a:p>
                          <a:pPr algn="ctr"/>
                          <a:r>
                            <a:rPr lang="en-GB" sz="1800" kern="1200" dirty="0" smtClean="0">
                              <a:solidFill>
                                <a:schemeClr val="dk1"/>
                              </a:solidFill>
                              <a:effectLst/>
                              <a:latin typeface="+mn-lt"/>
                              <a:ea typeface="+mn-ea"/>
                              <a:cs typeface="+mn-cs"/>
                            </a:rPr>
                            <a:t>0.372 </a:t>
                          </a:r>
                          <a:endParaRPr lang="en-GB" dirty="0"/>
                        </a:p>
                      </a:txBody>
                      <a:tcPr/>
                    </a:tc>
                  </a:tr>
                  <a:tr h="351948">
                    <a:tc>
                      <a:txBody>
                        <a:bodyPr/>
                        <a:lstStyle/>
                        <a:p>
                          <a:r>
                            <a:rPr lang="en-GB" sz="1800" kern="1200" dirty="0" err="1" smtClean="0">
                              <a:solidFill>
                                <a:schemeClr val="dk1"/>
                              </a:solidFill>
                              <a:effectLst/>
                              <a:latin typeface="+mn-lt"/>
                              <a:ea typeface="+mn-ea"/>
                              <a:cs typeface="+mn-cs"/>
                            </a:rPr>
                            <a:t>HIndex</a:t>
                          </a:r>
                          <a:r>
                            <a:rPr lang="en-GB" sz="1800" kern="1200" dirty="0" smtClean="0">
                              <a:solidFill>
                                <a:schemeClr val="dk1"/>
                              </a:solidFill>
                              <a:effectLst/>
                              <a:latin typeface="+mn-lt"/>
                              <a:ea typeface="+mn-ea"/>
                              <a:cs typeface="+mn-cs"/>
                            </a:rPr>
                            <a:t> </a:t>
                          </a:r>
                          <a:endParaRPr lang="en-GB" dirty="0"/>
                        </a:p>
                      </a:txBody>
                      <a:tcPr/>
                    </a:tc>
                    <a:tc>
                      <a:txBody>
                        <a:bodyPr/>
                        <a:lstStyle/>
                        <a:p>
                          <a:pPr algn="ctr"/>
                          <a:r>
                            <a:rPr lang="en-GB" sz="1800" kern="1200" dirty="0" smtClean="0">
                              <a:solidFill>
                                <a:schemeClr val="dk1"/>
                              </a:solidFill>
                              <a:effectLst/>
                              <a:latin typeface="+mn-lt"/>
                              <a:ea typeface="+mn-ea"/>
                              <a:cs typeface="+mn-cs"/>
                            </a:rPr>
                            <a:t>0.2</a:t>
                          </a:r>
                          <a:endParaRPr lang="en-GB" dirty="0"/>
                        </a:p>
                      </a:txBody>
                      <a:tcPr/>
                    </a:tc>
                    <a:tc>
                      <a:txBody>
                        <a:bodyPr/>
                        <a:lstStyle/>
                        <a:p>
                          <a:pPr algn="ctr"/>
                          <a:r>
                            <a:rPr lang="en-GB" sz="1800" kern="1200" dirty="0" smtClean="0">
                              <a:solidFill>
                                <a:schemeClr val="dk1"/>
                              </a:solidFill>
                              <a:effectLst/>
                              <a:latin typeface="+mn-lt"/>
                              <a:ea typeface="+mn-ea"/>
                              <a:cs typeface="+mn-cs"/>
                            </a:rPr>
                            <a:t>0.374</a:t>
                          </a:r>
                          <a:endParaRPr lang="en-GB" dirty="0"/>
                        </a:p>
                      </a:txBody>
                      <a:tcPr/>
                    </a:tc>
                  </a:tr>
                  <a:tr h="351948">
                    <a:tc>
                      <a:txBody>
                        <a:bodyPr/>
                        <a:lstStyle/>
                        <a:p>
                          <a:r>
                            <a:rPr lang="en-GB" sz="1800" kern="1200" dirty="0" err="1" smtClean="0">
                              <a:solidFill>
                                <a:schemeClr val="dk1"/>
                              </a:solidFill>
                              <a:effectLst/>
                              <a:latin typeface="+mn-lt"/>
                              <a:ea typeface="+mn-ea"/>
                              <a:cs typeface="+mn-cs"/>
                            </a:rPr>
                            <a:t>RoMeasured</a:t>
                          </a:r>
                          <a:endParaRPr lang="en-GB" dirty="0"/>
                        </a:p>
                      </a:txBody>
                      <a:tcPr/>
                    </a:tc>
                    <a:tc>
                      <a:txBody>
                        <a:bodyPr/>
                        <a:lstStyle/>
                        <a:p>
                          <a:pPr algn="ctr"/>
                          <a:r>
                            <a:rPr lang="en-GB" sz="1800" kern="1200" dirty="0" smtClean="0">
                              <a:solidFill>
                                <a:schemeClr val="dk1"/>
                              </a:solidFill>
                              <a:effectLst/>
                              <a:latin typeface="+mn-lt"/>
                              <a:ea typeface="+mn-ea"/>
                              <a:cs typeface="+mn-cs"/>
                            </a:rPr>
                            <a:t>0.0625</a:t>
                          </a:r>
                          <a:endParaRPr lang="en-GB" dirty="0"/>
                        </a:p>
                      </a:txBody>
                      <a:tcPr/>
                    </a:tc>
                    <a:tc>
                      <a:txBody>
                        <a:bodyPr/>
                        <a:lstStyle/>
                        <a:p>
                          <a:pPr algn="ctr"/>
                          <a:r>
                            <a:rPr lang="en-GB" sz="1800" kern="1200" dirty="0" smtClean="0">
                              <a:solidFill>
                                <a:schemeClr val="dk1"/>
                              </a:solidFill>
                              <a:effectLst/>
                              <a:latin typeface="+mn-lt"/>
                              <a:ea typeface="+mn-ea"/>
                              <a:cs typeface="+mn-cs"/>
                            </a:rPr>
                            <a:t>0.422</a:t>
                          </a:r>
                          <a:endParaRPr lang="en-GB" dirty="0"/>
                        </a:p>
                      </a:txBody>
                      <a:tcPr/>
                    </a:tc>
                  </a:tr>
                  <a:tr h="385273">
                    <a:tc>
                      <a:txBody>
                        <a:bodyPr/>
                        <a:lstStyle/>
                        <a:p>
                          <a:r>
                            <a:rPr lang="en-GB" sz="1800" kern="1200" dirty="0" err="1" smtClean="0">
                              <a:solidFill>
                                <a:schemeClr val="dk1"/>
                              </a:solidFill>
                              <a:effectLst/>
                              <a:latin typeface="+mn-lt"/>
                              <a:ea typeface="+mn-ea"/>
                              <a:cs typeface="+mn-cs"/>
                            </a:rPr>
                            <a:t>GriSaturationSg</a:t>
                          </a:r>
                          <a:endParaRPr lang="en-GB" dirty="0"/>
                        </a:p>
                      </a:txBody>
                      <a:tcPr/>
                    </a:tc>
                    <a:tc>
                      <a:txBody>
                        <a:bodyPr/>
                        <a:lstStyle/>
                        <a:p>
                          <a:pPr algn="ctr"/>
                          <a:r>
                            <a:rPr lang="en-GB" sz="1800" kern="1200" dirty="0" smtClean="0">
                              <a:solidFill>
                                <a:schemeClr val="dk1"/>
                              </a:solidFill>
                              <a:effectLst/>
                              <a:latin typeface="+mn-lt"/>
                              <a:ea typeface="+mn-ea"/>
                              <a:cs typeface="+mn-cs"/>
                            </a:rPr>
                            <a:t>1.5</a:t>
                          </a:r>
                          <a:endParaRPr lang="en-GB" dirty="0"/>
                        </a:p>
                      </a:txBody>
                      <a:tcPr/>
                    </a:tc>
                    <a:tc>
                      <a:txBody>
                        <a:bodyPr/>
                        <a:lstStyle/>
                        <a:p>
                          <a:pPr algn="ctr"/>
                          <a:r>
                            <a:rPr lang="en-GB" sz="1800" kern="1200" dirty="0" smtClean="0">
                              <a:solidFill>
                                <a:schemeClr val="dk1"/>
                              </a:solidFill>
                              <a:effectLst/>
                              <a:latin typeface="+mn-lt"/>
                              <a:ea typeface="+mn-ea"/>
                              <a:cs typeface="+mn-cs"/>
                            </a:rPr>
                            <a:t>0.449</a:t>
                          </a:r>
                          <a:endParaRPr lang="en-GB" dirty="0"/>
                        </a:p>
                      </a:txBody>
                      <a:tcPr/>
                    </a:tc>
                  </a:tr>
                  <a:tr h="351948">
                    <a:tc>
                      <a:txBody>
                        <a:bodyPr/>
                        <a:lstStyle/>
                        <a:p>
                          <a:r>
                            <a:rPr lang="en-GB" sz="1800" kern="1200" dirty="0" err="1" smtClean="0">
                              <a:solidFill>
                                <a:schemeClr val="dk1"/>
                              </a:solidFill>
                              <a:effectLst/>
                              <a:latin typeface="+mn-lt"/>
                              <a:ea typeface="+mn-ea"/>
                              <a:cs typeface="+mn-cs"/>
                            </a:rPr>
                            <a:t>RoCalculated</a:t>
                          </a:r>
                          <a:endParaRPr lang="en-GB" dirty="0"/>
                        </a:p>
                      </a:txBody>
                      <a:tcPr/>
                    </a:tc>
                    <a:tc>
                      <a:txBody>
                        <a:bodyPr/>
                        <a:lstStyle/>
                        <a:p>
                          <a:pPr algn="ctr"/>
                          <a:r>
                            <a:rPr lang="en-GB" sz="1800" kern="1200" dirty="0" smtClean="0">
                              <a:solidFill>
                                <a:schemeClr val="dk1"/>
                              </a:solidFill>
                              <a:effectLst/>
                              <a:latin typeface="+mn-lt"/>
                              <a:ea typeface="+mn-ea"/>
                              <a:cs typeface="+mn-cs"/>
                            </a:rPr>
                            <a:t>0.9</a:t>
                          </a:r>
                          <a:endParaRPr lang="en-GB" dirty="0"/>
                        </a:p>
                      </a:txBody>
                      <a:tcPr/>
                    </a:tc>
                    <a:tc>
                      <a:txBody>
                        <a:bodyPr/>
                        <a:lstStyle/>
                        <a:p>
                          <a:pPr algn="ctr"/>
                          <a:r>
                            <a:rPr lang="en-GB" sz="1800" kern="1200" dirty="0" smtClean="0">
                              <a:solidFill>
                                <a:schemeClr val="dk1"/>
                              </a:solidFill>
                              <a:effectLst/>
                              <a:latin typeface="+mn-lt"/>
                              <a:ea typeface="+mn-ea"/>
                              <a:cs typeface="+mn-cs"/>
                            </a:rPr>
                            <a:t>0.513</a:t>
                          </a:r>
                          <a:endParaRPr lang="en-GB" dirty="0"/>
                        </a:p>
                      </a:txBody>
                      <a:tcPr/>
                    </a:tc>
                  </a:tr>
                  <a:tr h="351948">
                    <a:tc>
                      <a:txBody>
                        <a:bodyPr/>
                        <a:lstStyle/>
                        <a:p>
                          <a:pPr algn="ctr"/>
                          <a:r>
                            <a:rPr lang="en-GB" dirty="0" smtClean="0"/>
                            <a:t>…</a:t>
                          </a:r>
                          <a:endParaRPr lang="en-GB" dirty="0"/>
                        </a:p>
                      </a:txBody>
                      <a:tcPr/>
                    </a:tc>
                    <a:tc>
                      <a:txBody>
                        <a:bodyPr/>
                        <a:lstStyle/>
                        <a:p>
                          <a:pPr algn="ctr"/>
                          <a:r>
                            <a:rPr lang="en-GB" dirty="0" smtClean="0"/>
                            <a:t>…</a:t>
                          </a:r>
                          <a:endParaRPr lang="en-GB" dirty="0"/>
                        </a:p>
                      </a:txBody>
                      <a:tcPr/>
                    </a:tc>
                    <a:tc>
                      <a:txBody>
                        <a:bodyPr/>
                        <a:lstStyle/>
                        <a:p>
                          <a:pPr algn="ctr"/>
                          <a:r>
                            <a:rPr lang="en-GB" dirty="0" smtClean="0"/>
                            <a:t>…</a:t>
                          </a:r>
                          <a:endParaRPr lang="en-GB" dirty="0"/>
                        </a:p>
                      </a:txBody>
                      <a:tcPr/>
                    </a:tc>
                  </a:tr>
                </a:tbl>
              </a:graphicData>
            </a:graphic>
          </p:graphicFrame>
        </mc:Choice>
        <mc:Fallback xmlns="">
          <p:graphicFrame>
            <p:nvGraphicFramePr>
              <p:cNvPr id="4" name="Content Placeholder 3"/>
              <p:cNvGraphicFramePr>
                <a:graphicFrameLocks noGrp="1"/>
              </p:cNvGraphicFramePr>
              <p:nvPr>
                <p:ph sz="quarter" idx="11"/>
                <p:extLst>
                  <p:ext uri="{D42A27DB-BD31-4B8C-83A1-F6EECF244321}">
                    <p14:modId xmlns:p14="http://schemas.microsoft.com/office/powerpoint/2010/main" val="2794367365"/>
                  </p:ext>
                </p:extLst>
              </p:nvPr>
            </p:nvGraphicFramePr>
            <p:xfrm>
              <a:off x="683568" y="2579631"/>
              <a:ext cx="7776865" cy="3585673"/>
            </p:xfrm>
            <a:graphic>
              <a:graphicData uri="http://schemas.openxmlformats.org/drawingml/2006/table">
                <a:tbl>
                  <a:tblPr firstRow="1" bandRow="1">
                    <a:tableStyleId>{5C22544A-7EE6-4342-B048-85BDC9FD1C3A}</a:tableStyleId>
                  </a:tblPr>
                  <a:tblGrid>
                    <a:gridCol w="3610065"/>
                    <a:gridCol w="1896984"/>
                    <a:gridCol w="2269816"/>
                  </a:tblGrid>
                  <a:tr h="365760">
                    <a:tc rowSpan="2">
                      <a:txBody>
                        <a:bodyPr/>
                        <a:lstStyle/>
                        <a:p>
                          <a:pPr algn="ctr"/>
                          <a:r>
                            <a:rPr lang="en-GB" dirty="0" smtClean="0"/>
                            <a:t>Covariate</a:t>
                          </a:r>
                          <a:endParaRPr lang="en-GB" dirty="0"/>
                        </a:p>
                      </a:txBody>
                      <a:tcPr anchor="ctr"/>
                    </a:tc>
                    <a:tc>
                      <a:txBody>
                        <a:bodyPr/>
                        <a:lstStyle/>
                        <a:p>
                          <a:pPr algn="ctr"/>
                          <a:r>
                            <a:rPr lang="en-GB" dirty="0" smtClean="0"/>
                            <a:t>Parameter(s)</a:t>
                          </a:r>
                          <a:endParaRPr lang="en-GB" dirty="0"/>
                        </a:p>
                      </a:txBody>
                      <a:tcPr/>
                    </a:tc>
                    <a:tc>
                      <a:txBody>
                        <a:bodyPr/>
                        <a:lstStyle/>
                        <a:p>
                          <a:pPr algn="ctr"/>
                          <a:r>
                            <a:rPr lang="en-GB" dirty="0" smtClean="0"/>
                            <a:t>Prediction</a:t>
                          </a:r>
                          <a:r>
                            <a:rPr lang="en-GB" baseline="0" dirty="0" smtClean="0"/>
                            <a:t> error</a:t>
                          </a:r>
                          <a:endParaRPr lang="en-GB" dirty="0"/>
                        </a:p>
                      </a:txBody>
                      <a:tcPr/>
                    </a:tc>
                  </a:tr>
                  <a:tr h="640080">
                    <a:tc vMerge="1">
                      <a:txBody>
                        <a:bodyPr/>
                        <a:lstStyle/>
                        <a:p>
                          <a:pPr algn="ctr"/>
                          <a:endParaRPr lang="en-GB" dirty="0"/>
                        </a:p>
                      </a:txBody>
                      <a:tcPr/>
                    </a:tc>
                    <a:tc>
                      <a:txBody>
                        <a:bodyPr/>
                        <a:lstStyle/>
                        <a:p>
                          <a:endParaRPr lang="en-US"/>
                        </a:p>
                      </a:txBody>
                      <a:tcPr>
                        <a:blipFill rotWithShape="1">
                          <a:blip r:embed="rId3"/>
                          <a:stretch>
                            <a:fillRect l="-189744" t="-60952" r="-119231" b="-418095"/>
                          </a:stretch>
                        </a:blipFill>
                      </a:tcPr>
                    </a:tc>
                    <a:tc>
                      <a:txBody>
                        <a:bodyPr/>
                        <a:lstStyle/>
                        <a:p>
                          <a:pPr algn="ctr"/>
                          <a:r>
                            <a:rPr lang="en-GB" dirty="0" smtClean="0"/>
                            <a:t>Normalized </a:t>
                          </a:r>
                        </a:p>
                        <a:p>
                          <a:pPr algn="ctr"/>
                          <a:r>
                            <a:rPr lang="en-GB" dirty="0" smtClean="0"/>
                            <a:t>Root</a:t>
                          </a:r>
                          <a:r>
                            <a:rPr lang="en-GB" baseline="0" dirty="0" smtClean="0"/>
                            <a:t> Mean Square</a:t>
                          </a:r>
                          <a:endParaRPr lang="en-GB" dirty="0"/>
                        </a:p>
                      </a:txBody>
                      <a:tcPr/>
                    </a:tc>
                  </a:tr>
                  <a:tr h="365760">
                    <a:tc>
                      <a:txBody>
                        <a:bodyPr/>
                        <a:lstStyle/>
                        <a:p>
                          <a:r>
                            <a:rPr lang="en-GB" dirty="0" err="1" smtClean="0"/>
                            <a:t>Producer.DepthTrueVertical</a:t>
                          </a:r>
                          <a:endParaRPr lang="en-GB" dirty="0"/>
                        </a:p>
                      </a:txBody>
                      <a:tcPr/>
                    </a:tc>
                    <a:tc>
                      <a:txBody>
                        <a:bodyPr/>
                        <a:lstStyle/>
                        <a:p>
                          <a:pPr algn="ctr"/>
                          <a:r>
                            <a:rPr lang="en-GB" dirty="0" smtClean="0"/>
                            <a:t>0.8</a:t>
                          </a:r>
                          <a:endParaRPr lang="en-GB" dirty="0"/>
                        </a:p>
                      </a:txBody>
                      <a:tcPr/>
                    </a:tc>
                    <a:tc>
                      <a:txBody>
                        <a:bodyPr/>
                        <a:lstStyle/>
                        <a:p>
                          <a:pPr algn="ctr"/>
                          <a:r>
                            <a:rPr lang="en-GB" sz="1800" kern="1200" dirty="0" smtClean="0">
                              <a:solidFill>
                                <a:schemeClr val="dk1"/>
                              </a:solidFill>
                              <a:effectLst/>
                              <a:latin typeface="+mn-lt"/>
                              <a:ea typeface="+mn-ea"/>
                              <a:cs typeface="+mn-cs"/>
                            </a:rPr>
                            <a:t>0.133</a:t>
                          </a:r>
                          <a:endParaRPr lang="en-GB" dirty="0"/>
                        </a:p>
                      </a:txBody>
                      <a:tcPr/>
                    </a:tc>
                  </a:tr>
                  <a:tr h="365760">
                    <a:tc>
                      <a:txBody>
                        <a:bodyPr/>
                        <a:lstStyle/>
                        <a:p>
                          <a:r>
                            <a:rPr lang="en-GB" sz="1800" kern="1200" dirty="0" err="1" smtClean="0">
                              <a:solidFill>
                                <a:schemeClr val="dk1"/>
                              </a:solidFill>
                              <a:effectLst/>
                              <a:latin typeface="+mn-lt"/>
                              <a:ea typeface="+mn-ea"/>
                              <a:cs typeface="+mn-cs"/>
                            </a:rPr>
                            <a:t>IsotopesDelDMethane</a:t>
                          </a:r>
                          <a:endParaRPr lang="en-GB" dirty="0"/>
                        </a:p>
                      </a:txBody>
                      <a:tcPr/>
                    </a:tc>
                    <a:tc>
                      <a:txBody>
                        <a:bodyPr/>
                        <a:lstStyle/>
                        <a:p>
                          <a:pPr algn="ctr"/>
                          <a:r>
                            <a:rPr lang="en-GB" sz="1800" kern="1200" dirty="0" smtClean="0">
                              <a:solidFill>
                                <a:schemeClr val="dk1"/>
                              </a:solidFill>
                              <a:effectLst/>
                              <a:latin typeface="+mn-lt"/>
                              <a:ea typeface="+mn-ea"/>
                              <a:cs typeface="+mn-cs"/>
                            </a:rPr>
                            <a:t>0.0625 </a:t>
                          </a:r>
                          <a:endParaRPr lang="en-GB" dirty="0"/>
                        </a:p>
                      </a:txBody>
                      <a:tcPr/>
                    </a:tc>
                    <a:tc>
                      <a:txBody>
                        <a:bodyPr/>
                        <a:lstStyle/>
                        <a:p>
                          <a:pPr algn="ctr"/>
                          <a:r>
                            <a:rPr lang="en-GB" sz="1800" kern="1200" dirty="0" smtClean="0">
                              <a:solidFill>
                                <a:schemeClr val="dk1"/>
                              </a:solidFill>
                              <a:effectLst/>
                              <a:latin typeface="+mn-lt"/>
                              <a:ea typeface="+mn-ea"/>
                              <a:cs typeface="+mn-cs"/>
                            </a:rPr>
                            <a:t>0.372 </a:t>
                          </a:r>
                          <a:endParaRPr lang="en-GB" dirty="0"/>
                        </a:p>
                      </a:txBody>
                      <a:tcPr/>
                    </a:tc>
                  </a:tr>
                  <a:tr h="365760">
                    <a:tc>
                      <a:txBody>
                        <a:bodyPr/>
                        <a:lstStyle/>
                        <a:p>
                          <a:r>
                            <a:rPr lang="en-GB" sz="1800" kern="1200" dirty="0" err="1" smtClean="0">
                              <a:solidFill>
                                <a:schemeClr val="dk1"/>
                              </a:solidFill>
                              <a:effectLst/>
                              <a:latin typeface="+mn-lt"/>
                              <a:ea typeface="+mn-ea"/>
                              <a:cs typeface="+mn-cs"/>
                            </a:rPr>
                            <a:t>HIndex</a:t>
                          </a:r>
                          <a:r>
                            <a:rPr lang="en-GB" sz="1800" kern="1200" dirty="0" smtClean="0">
                              <a:solidFill>
                                <a:schemeClr val="dk1"/>
                              </a:solidFill>
                              <a:effectLst/>
                              <a:latin typeface="+mn-lt"/>
                              <a:ea typeface="+mn-ea"/>
                              <a:cs typeface="+mn-cs"/>
                            </a:rPr>
                            <a:t> </a:t>
                          </a:r>
                          <a:endParaRPr lang="en-GB" dirty="0"/>
                        </a:p>
                      </a:txBody>
                      <a:tcPr/>
                    </a:tc>
                    <a:tc>
                      <a:txBody>
                        <a:bodyPr/>
                        <a:lstStyle/>
                        <a:p>
                          <a:pPr algn="ctr"/>
                          <a:r>
                            <a:rPr lang="en-GB" sz="1800" kern="1200" dirty="0" smtClean="0">
                              <a:solidFill>
                                <a:schemeClr val="dk1"/>
                              </a:solidFill>
                              <a:effectLst/>
                              <a:latin typeface="+mn-lt"/>
                              <a:ea typeface="+mn-ea"/>
                              <a:cs typeface="+mn-cs"/>
                            </a:rPr>
                            <a:t>0.2</a:t>
                          </a:r>
                          <a:endParaRPr lang="en-GB" dirty="0"/>
                        </a:p>
                      </a:txBody>
                      <a:tcPr/>
                    </a:tc>
                    <a:tc>
                      <a:txBody>
                        <a:bodyPr/>
                        <a:lstStyle/>
                        <a:p>
                          <a:pPr algn="ctr"/>
                          <a:r>
                            <a:rPr lang="en-GB" sz="1800" kern="1200" dirty="0" smtClean="0">
                              <a:solidFill>
                                <a:schemeClr val="dk1"/>
                              </a:solidFill>
                              <a:effectLst/>
                              <a:latin typeface="+mn-lt"/>
                              <a:ea typeface="+mn-ea"/>
                              <a:cs typeface="+mn-cs"/>
                            </a:rPr>
                            <a:t>0.374</a:t>
                          </a:r>
                          <a:endParaRPr lang="en-GB" dirty="0"/>
                        </a:p>
                      </a:txBody>
                      <a:tcPr/>
                    </a:tc>
                  </a:tr>
                  <a:tr h="365760">
                    <a:tc>
                      <a:txBody>
                        <a:bodyPr/>
                        <a:lstStyle/>
                        <a:p>
                          <a:r>
                            <a:rPr lang="en-GB" sz="1800" kern="1200" dirty="0" err="1" smtClean="0">
                              <a:solidFill>
                                <a:schemeClr val="dk1"/>
                              </a:solidFill>
                              <a:effectLst/>
                              <a:latin typeface="+mn-lt"/>
                              <a:ea typeface="+mn-ea"/>
                              <a:cs typeface="+mn-cs"/>
                            </a:rPr>
                            <a:t>RoMeasured</a:t>
                          </a:r>
                          <a:endParaRPr lang="en-GB" dirty="0"/>
                        </a:p>
                      </a:txBody>
                      <a:tcPr/>
                    </a:tc>
                    <a:tc>
                      <a:txBody>
                        <a:bodyPr/>
                        <a:lstStyle/>
                        <a:p>
                          <a:pPr algn="ctr"/>
                          <a:r>
                            <a:rPr lang="en-GB" sz="1800" kern="1200" dirty="0" smtClean="0">
                              <a:solidFill>
                                <a:schemeClr val="dk1"/>
                              </a:solidFill>
                              <a:effectLst/>
                              <a:latin typeface="+mn-lt"/>
                              <a:ea typeface="+mn-ea"/>
                              <a:cs typeface="+mn-cs"/>
                            </a:rPr>
                            <a:t>0.0625</a:t>
                          </a:r>
                          <a:endParaRPr lang="en-GB" dirty="0"/>
                        </a:p>
                      </a:txBody>
                      <a:tcPr/>
                    </a:tc>
                    <a:tc>
                      <a:txBody>
                        <a:bodyPr/>
                        <a:lstStyle/>
                        <a:p>
                          <a:pPr algn="ctr"/>
                          <a:r>
                            <a:rPr lang="en-GB" sz="1800" kern="1200" dirty="0" smtClean="0">
                              <a:solidFill>
                                <a:schemeClr val="dk1"/>
                              </a:solidFill>
                              <a:effectLst/>
                              <a:latin typeface="+mn-lt"/>
                              <a:ea typeface="+mn-ea"/>
                              <a:cs typeface="+mn-cs"/>
                            </a:rPr>
                            <a:t>0.422</a:t>
                          </a:r>
                          <a:endParaRPr lang="en-GB" dirty="0"/>
                        </a:p>
                      </a:txBody>
                      <a:tcPr/>
                    </a:tc>
                  </a:tr>
                  <a:tr h="385273">
                    <a:tc>
                      <a:txBody>
                        <a:bodyPr/>
                        <a:lstStyle/>
                        <a:p>
                          <a:r>
                            <a:rPr lang="en-GB" sz="1800" kern="1200" dirty="0" err="1" smtClean="0">
                              <a:solidFill>
                                <a:schemeClr val="dk1"/>
                              </a:solidFill>
                              <a:effectLst/>
                              <a:latin typeface="+mn-lt"/>
                              <a:ea typeface="+mn-ea"/>
                              <a:cs typeface="+mn-cs"/>
                            </a:rPr>
                            <a:t>GriSaturationSg</a:t>
                          </a:r>
                          <a:endParaRPr lang="en-GB" dirty="0"/>
                        </a:p>
                      </a:txBody>
                      <a:tcPr/>
                    </a:tc>
                    <a:tc>
                      <a:txBody>
                        <a:bodyPr/>
                        <a:lstStyle/>
                        <a:p>
                          <a:pPr algn="ctr"/>
                          <a:r>
                            <a:rPr lang="en-GB" sz="1800" kern="1200" dirty="0" smtClean="0">
                              <a:solidFill>
                                <a:schemeClr val="dk1"/>
                              </a:solidFill>
                              <a:effectLst/>
                              <a:latin typeface="+mn-lt"/>
                              <a:ea typeface="+mn-ea"/>
                              <a:cs typeface="+mn-cs"/>
                            </a:rPr>
                            <a:t>1.5</a:t>
                          </a:r>
                          <a:endParaRPr lang="en-GB" dirty="0"/>
                        </a:p>
                      </a:txBody>
                      <a:tcPr/>
                    </a:tc>
                    <a:tc>
                      <a:txBody>
                        <a:bodyPr/>
                        <a:lstStyle/>
                        <a:p>
                          <a:pPr algn="ctr"/>
                          <a:r>
                            <a:rPr lang="en-GB" sz="1800" kern="1200" dirty="0" smtClean="0">
                              <a:solidFill>
                                <a:schemeClr val="dk1"/>
                              </a:solidFill>
                              <a:effectLst/>
                              <a:latin typeface="+mn-lt"/>
                              <a:ea typeface="+mn-ea"/>
                              <a:cs typeface="+mn-cs"/>
                            </a:rPr>
                            <a:t>0.449</a:t>
                          </a:r>
                          <a:endParaRPr lang="en-GB" dirty="0"/>
                        </a:p>
                      </a:txBody>
                      <a:tcPr/>
                    </a:tc>
                  </a:tr>
                  <a:tr h="365760">
                    <a:tc>
                      <a:txBody>
                        <a:bodyPr/>
                        <a:lstStyle/>
                        <a:p>
                          <a:r>
                            <a:rPr lang="en-GB" sz="1800" kern="1200" dirty="0" err="1" smtClean="0">
                              <a:solidFill>
                                <a:schemeClr val="dk1"/>
                              </a:solidFill>
                              <a:effectLst/>
                              <a:latin typeface="+mn-lt"/>
                              <a:ea typeface="+mn-ea"/>
                              <a:cs typeface="+mn-cs"/>
                            </a:rPr>
                            <a:t>RoCalculated</a:t>
                          </a:r>
                          <a:endParaRPr lang="en-GB" dirty="0"/>
                        </a:p>
                      </a:txBody>
                      <a:tcPr/>
                    </a:tc>
                    <a:tc>
                      <a:txBody>
                        <a:bodyPr/>
                        <a:lstStyle/>
                        <a:p>
                          <a:pPr algn="ctr"/>
                          <a:r>
                            <a:rPr lang="en-GB" sz="1800" kern="1200" dirty="0" smtClean="0">
                              <a:solidFill>
                                <a:schemeClr val="dk1"/>
                              </a:solidFill>
                              <a:effectLst/>
                              <a:latin typeface="+mn-lt"/>
                              <a:ea typeface="+mn-ea"/>
                              <a:cs typeface="+mn-cs"/>
                            </a:rPr>
                            <a:t>0.9</a:t>
                          </a:r>
                          <a:endParaRPr lang="en-GB" dirty="0"/>
                        </a:p>
                      </a:txBody>
                      <a:tcPr/>
                    </a:tc>
                    <a:tc>
                      <a:txBody>
                        <a:bodyPr/>
                        <a:lstStyle/>
                        <a:p>
                          <a:pPr algn="ctr"/>
                          <a:r>
                            <a:rPr lang="en-GB" sz="1800" kern="1200" dirty="0" smtClean="0">
                              <a:solidFill>
                                <a:schemeClr val="dk1"/>
                              </a:solidFill>
                              <a:effectLst/>
                              <a:latin typeface="+mn-lt"/>
                              <a:ea typeface="+mn-ea"/>
                              <a:cs typeface="+mn-cs"/>
                            </a:rPr>
                            <a:t>0.513</a:t>
                          </a:r>
                          <a:endParaRPr lang="en-GB" dirty="0"/>
                        </a:p>
                      </a:txBody>
                      <a:tcPr/>
                    </a:tc>
                  </a:tr>
                  <a:tr h="365760">
                    <a:tc>
                      <a:txBody>
                        <a:bodyPr/>
                        <a:lstStyle/>
                        <a:p>
                          <a:pPr algn="ctr"/>
                          <a:r>
                            <a:rPr lang="en-GB" dirty="0" smtClean="0"/>
                            <a:t>…</a:t>
                          </a:r>
                          <a:endParaRPr lang="en-GB" dirty="0"/>
                        </a:p>
                      </a:txBody>
                      <a:tcPr/>
                    </a:tc>
                    <a:tc>
                      <a:txBody>
                        <a:bodyPr/>
                        <a:lstStyle/>
                        <a:p>
                          <a:pPr algn="ctr"/>
                          <a:r>
                            <a:rPr lang="en-GB" dirty="0" smtClean="0"/>
                            <a:t>…</a:t>
                          </a:r>
                          <a:endParaRPr lang="en-GB" dirty="0"/>
                        </a:p>
                      </a:txBody>
                      <a:tcPr/>
                    </a:tc>
                    <a:tc>
                      <a:txBody>
                        <a:bodyPr/>
                        <a:lstStyle/>
                        <a:p>
                          <a:pPr algn="ctr"/>
                          <a:r>
                            <a:rPr lang="en-GB" dirty="0" smtClean="0"/>
                            <a:t>…</a:t>
                          </a:r>
                          <a:endParaRPr lang="en-GB" dirty="0"/>
                        </a:p>
                      </a:txBody>
                      <a:tcPr/>
                    </a:tc>
                  </a:tr>
                </a:tbl>
              </a:graphicData>
            </a:graphic>
          </p:graphicFrame>
        </mc:Fallback>
      </mc:AlternateContent>
      <p:sp>
        <p:nvSpPr>
          <p:cNvPr id="5" name="Slide Number Placeholder 3"/>
          <p:cNvSpPr>
            <a:spLocks noGrp="1"/>
          </p:cNvSpPr>
          <p:nvPr>
            <p:ph type="sldNum" sz="quarter" idx="4"/>
          </p:nvPr>
        </p:nvSpPr>
        <p:spPr>
          <a:xfrm>
            <a:off x="8406599" y="6470360"/>
            <a:ext cx="266673" cy="169277"/>
          </a:xfrm>
        </p:spPr>
        <p:txBody>
          <a:bodyPr/>
          <a:lstStyle/>
          <a:p>
            <a:pPr>
              <a:defRPr/>
            </a:pPr>
            <a:fld id="{D9F43194-B442-48D5-98AD-8B0F2B202277}" type="slidenum">
              <a:rPr lang="en-US" smtClean="0">
                <a:solidFill>
                  <a:srgbClr val="595959"/>
                </a:solidFill>
              </a:rPr>
              <a:pPr>
                <a:defRPr/>
              </a:pPr>
              <a:t>26</a:t>
            </a:fld>
            <a:endParaRPr lang="en-US">
              <a:solidFill>
                <a:srgbClr val="595959"/>
              </a:solidFill>
            </a:endParaRPr>
          </a:p>
        </p:txBody>
      </p:sp>
      <p:sp>
        <p:nvSpPr>
          <p:cNvPr id="6" name="Date Placeholder 7"/>
          <p:cNvSpPr>
            <a:spLocks noGrp="1"/>
          </p:cNvSpPr>
          <p:nvPr>
            <p:ph type="dt" sz="half" idx="2"/>
          </p:nvPr>
        </p:nvSpPr>
        <p:spPr>
          <a:xfrm>
            <a:off x="7252757" y="6469200"/>
            <a:ext cx="1080000" cy="169200"/>
          </a:xfrm>
        </p:spPr>
        <p:txBody>
          <a:bodyPr/>
          <a:lstStyle/>
          <a:p>
            <a:pPr fontAlgn="auto">
              <a:spcBef>
                <a:spcPts val="0"/>
              </a:spcBef>
              <a:spcAft>
                <a:spcPts val="0"/>
              </a:spcAft>
            </a:pPr>
            <a:fld id="{E890FC9D-D7A8-48FE-A854-8D325A3EA067}" type="datetime1">
              <a:rPr lang="en-US" b="0" smtClean="0">
                <a:solidFill>
                  <a:srgbClr val="595959"/>
                </a:solidFill>
              </a:rPr>
              <a:pPr fontAlgn="auto">
                <a:spcBef>
                  <a:spcPts val="0"/>
                </a:spcBef>
                <a:spcAft>
                  <a:spcPts val="0"/>
                </a:spcAft>
              </a:pPr>
              <a:t>5/18/2015</a:t>
            </a:fld>
            <a:endParaRPr lang="en-GB" b="0" dirty="0">
              <a:solidFill>
                <a:srgbClr val="595959"/>
              </a:solidFill>
            </a:endParaRPr>
          </a:p>
        </p:txBody>
      </p:sp>
      <p:sp>
        <p:nvSpPr>
          <p:cNvPr id="7" name="Rectangle 6"/>
          <p:cNvSpPr/>
          <p:nvPr/>
        </p:nvSpPr>
        <p:spPr>
          <a:xfrm>
            <a:off x="1835696" y="1763524"/>
            <a:ext cx="5186035" cy="369332"/>
          </a:xfrm>
          <a:prstGeom prst="rect">
            <a:avLst/>
          </a:prstGeom>
        </p:spPr>
        <p:txBody>
          <a:bodyPr wrap="none">
            <a:spAutoFit/>
          </a:bodyPr>
          <a:lstStyle/>
          <a:p>
            <a:r>
              <a:rPr lang="en-GB" dirty="0">
                <a:solidFill>
                  <a:srgbClr val="595959"/>
                </a:solidFill>
              </a:rPr>
              <a:t>Covariates and </a:t>
            </a:r>
            <a:r>
              <a:rPr lang="en-GB" dirty="0" smtClean="0">
                <a:solidFill>
                  <a:srgbClr val="595959"/>
                </a:solidFill>
              </a:rPr>
              <a:t>out of sample prediction error</a:t>
            </a:r>
            <a:endParaRPr lang="en-GB" dirty="0">
              <a:solidFill>
                <a:srgbClr val="595959"/>
              </a:solidFill>
            </a:endParaRPr>
          </a:p>
        </p:txBody>
      </p:sp>
      <mc:AlternateContent xmlns:mc="http://schemas.openxmlformats.org/markup-compatibility/2006" xmlns:a14="http://schemas.microsoft.com/office/drawing/2010/main">
        <mc:Choice Requires="a14">
          <p:sp>
            <p:nvSpPr>
              <p:cNvPr id="9" name="TextBox 8"/>
              <p:cNvSpPr txBox="1"/>
              <p:nvPr/>
            </p:nvSpPr>
            <p:spPr>
              <a:xfrm>
                <a:off x="3923928" y="980728"/>
                <a:ext cx="3672408" cy="707668"/>
              </a:xfrm>
              <a:prstGeom prst="rect">
                <a:avLst/>
              </a:prstGeom>
              <a:noFill/>
            </p:spPr>
            <p:txBody>
              <a:bodyPr wrap="none" lIns="0" tIns="0" rIns="0" bIns="0" rtlCol="0">
                <a:noAutofit/>
              </a:bodyPr>
              <a:lstStyle/>
              <a:p>
                <a:pPr>
                  <a:lnSpc>
                    <a:spcPct val="113000"/>
                  </a:lnSpc>
                  <a:spcAft>
                    <a:spcPts val="60"/>
                  </a:spcAft>
                </a:pPr>
                <a14:m>
                  <m:oMathPara xmlns:m="http://schemas.openxmlformats.org/officeDocument/2006/math">
                    <m:oMathParaPr>
                      <m:jc m:val="centerGroup"/>
                    </m:oMathParaPr>
                    <m:oMath xmlns:m="http://schemas.openxmlformats.org/officeDocument/2006/math">
                      <m:r>
                        <a:rPr lang="de-DE" sz="1600" b="1" i="1" smtClean="0">
                          <a:latin typeface="Cambria Math"/>
                        </a:rPr>
                        <m:t>𝒌</m:t>
                      </m:r>
                      <m:d>
                        <m:dPr>
                          <m:ctrlPr>
                            <a:rPr lang="de-DE" sz="1600" b="1" i="1" smtClean="0">
                              <a:latin typeface="Cambria Math"/>
                            </a:rPr>
                          </m:ctrlPr>
                        </m:dPr>
                        <m:e>
                          <m:r>
                            <a:rPr lang="de-DE" sz="1600" b="1" i="1" smtClean="0">
                              <a:latin typeface="Cambria Math"/>
                            </a:rPr>
                            <m:t>𝒙</m:t>
                          </m:r>
                          <m:r>
                            <a:rPr lang="de-DE" sz="1600" b="1" i="1" smtClean="0">
                              <a:latin typeface="Cambria Math"/>
                            </a:rPr>
                            <m:t>,</m:t>
                          </m:r>
                          <m:r>
                            <a:rPr lang="de-DE" sz="1600" b="1" i="1" smtClean="0">
                              <a:latin typeface="Cambria Math"/>
                            </a:rPr>
                            <m:t>𝒚</m:t>
                          </m:r>
                        </m:e>
                      </m:d>
                      <m:r>
                        <a:rPr lang="de-DE" sz="1600" b="1" i="1" smtClean="0">
                          <a:latin typeface="Cambria Math"/>
                        </a:rPr>
                        <m:t>=</m:t>
                      </m:r>
                      <m:r>
                        <a:rPr lang="de-DE" sz="1600" b="1" i="1" smtClean="0">
                          <a:latin typeface="Cambria Math"/>
                        </a:rPr>
                        <m:t>𝒆𝒙𝒑</m:t>
                      </m:r>
                      <m:d>
                        <m:dPr>
                          <m:ctrlPr>
                            <a:rPr lang="de-DE" sz="1600" b="1" i="1" smtClean="0">
                              <a:latin typeface="Cambria Math"/>
                            </a:rPr>
                          </m:ctrlPr>
                        </m:dPr>
                        <m:e>
                          <m:r>
                            <a:rPr lang="de-DE" sz="1600" b="1" i="1" smtClean="0">
                              <a:latin typeface="Cambria Math"/>
                            </a:rPr>
                            <m:t>−</m:t>
                          </m:r>
                          <m:f>
                            <m:fPr>
                              <m:ctrlPr>
                                <a:rPr lang="de-DE" sz="1600" b="1" i="1" smtClean="0">
                                  <a:latin typeface="Cambria Math"/>
                                </a:rPr>
                              </m:ctrlPr>
                            </m:fPr>
                            <m:num>
                              <m:r>
                                <a:rPr lang="de-DE" sz="1600" b="1" i="1" smtClean="0">
                                  <a:latin typeface="Cambria Math"/>
                                </a:rPr>
                                <m:t>𝟏</m:t>
                              </m:r>
                            </m:num>
                            <m:den>
                              <m:r>
                                <a:rPr lang="de-DE" sz="1600" b="1" i="1" smtClean="0">
                                  <a:latin typeface="Cambria Math"/>
                                </a:rPr>
                                <m:t>𝟐</m:t>
                              </m:r>
                              <m:sSup>
                                <m:sSupPr>
                                  <m:ctrlPr>
                                    <a:rPr lang="de-DE" sz="1600" b="1" i="1" smtClean="0">
                                      <a:latin typeface="Cambria Math"/>
                                      <a:ea typeface="Cambria Math"/>
                                    </a:rPr>
                                  </m:ctrlPr>
                                </m:sSupPr>
                                <m:e>
                                  <m:r>
                                    <a:rPr lang="de-DE" sz="1600" i="1">
                                      <a:latin typeface="Cambria Math"/>
                                      <a:ea typeface="Cambria Math"/>
                                    </a:rPr>
                                    <m:t>𝝈</m:t>
                                  </m:r>
                                </m:e>
                                <m:sup>
                                  <m:r>
                                    <a:rPr lang="de-DE" sz="1600" b="1" i="1" smtClean="0">
                                      <a:latin typeface="Cambria Math"/>
                                      <a:ea typeface="Cambria Math"/>
                                    </a:rPr>
                                    <m:t>𝟐</m:t>
                                  </m:r>
                                </m:sup>
                              </m:sSup>
                            </m:den>
                          </m:f>
                          <m:sSup>
                            <m:sSupPr>
                              <m:ctrlPr>
                                <a:rPr lang="de-DE" sz="1600" b="1" i="1" smtClean="0">
                                  <a:latin typeface="Cambria Math"/>
                                </a:rPr>
                              </m:ctrlPr>
                            </m:sSupPr>
                            <m:e>
                              <m:d>
                                <m:dPr>
                                  <m:begChr m:val="‖"/>
                                  <m:endChr m:val="‖"/>
                                  <m:ctrlPr>
                                    <a:rPr lang="de-DE" sz="1600" i="1">
                                      <a:latin typeface="Cambria Math"/>
                                    </a:rPr>
                                  </m:ctrlPr>
                                </m:dPr>
                                <m:e>
                                  <m:r>
                                    <a:rPr lang="de-DE" sz="1600" i="1">
                                      <a:latin typeface="Cambria Math"/>
                                    </a:rPr>
                                    <m:t>𝒙</m:t>
                                  </m:r>
                                  <m:r>
                                    <a:rPr lang="de-DE" sz="1600" i="1">
                                      <a:latin typeface="Cambria Math"/>
                                    </a:rPr>
                                    <m:t>−</m:t>
                                  </m:r>
                                  <m:r>
                                    <a:rPr lang="de-DE" sz="1600" i="1">
                                      <a:latin typeface="Cambria Math"/>
                                    </a:rPr>
                                    <m:t>𝒚</m:t>
                                  </m:r>
                                </m:e>
                              </m:d>
                            </m:e>
                            <m:sup>
                              <m:r>
                                <a:rPr lang="de-DE" sz="1600" b="1" i="1" smtClean="0">
                                  <a:latin typeface="Cambria Math"/>
                                </a:rPr>
                                <m:t>𝟐</m:t>
                              </m:r>
                            </m:sup>
                          </m:sSup>
                        </m:e>
                      </m:d>
                    </m:oMath>
                  </m:oMathPara>
                </a14:m>
                <a:endParaRPr lang="en-GB" sz="1600"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3923928" y="980728"/>
                <a:ext cx="3672408" cy="707668"/>
              </a:xfrm>
              <a:prstGeom prst="rect">
                <a:avLst/>
              </a:prstGeom>
              <a:blipFill rotWithShape="1">
                <a:blip r:embed="rId4"/>
                <a:stretch>
                  <a:fillRect/>
                </a:stretch>
              </a:blipFill>
            </p:spPr>
            <p:txBody>
              <a:bodyPr/>
              <a:lstStyle/>
              <a:p>
                <a:r>
                  <a:rPr lang="en-GB">
                    <a:noFill/>
                  </a:rPr>
                  <a:t> </a:t>
                </a:r>
              </a:p>
            </p:txBody>
          </p:sp>
        </mc:Fallback>
      </mc:AlternateContent>
      <p:sp>
        <p:nvSpPr>
          <p:cNvPr id="10" name="Rectangle 9"/>
          <p:cNvSpPr/>
          <p:nvPr/>
        </p:nvSpPr>
        <p:spPr>
          <a:xfrm>
            <a:off x="615997" y="1124744"/>
            <a:ext cx="3095719" cy="369332"/>
          </a:xfrm>
          <a:prstGeom prst="rect">
            <a:avLst/>
          </a:prstGeom>
        </p:spPr>
        <p:txBody>
          <a:bodyPr wrap="none">
            <a:spAutoFit/>
          </a:bodyPr>
          <a:lstStyle/>
          <a:p>
            <a:r>
              <a:rPr lang="en-GB" dirty="0" smtClean="0"/>
              <a:t>Example Gaussian Kernel:</a:t>
            </a:r>
            <a:endParaRPr lang="en-GB" dirty="0"/>
          </a:p>
        </p:txBody>
      </p:sp>
    </p:spTree>
    <p:extLst>
      <p:ext uri="{BB962C8B-B14F-4D97-AF65-F5344CB8AC3E}">
        <p14:creationId xmlns:p14="http://schemas.microsoft.com/office/powerpoint/2010/main" val="220557350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Text Placeholder 7"/>
          <p:cNvSpPr>
            <a:spLocks noGrp="1"/>
          </p:cNvSpPr>
          <p:nvPr>
            <p:ph type="body" idx="1"/>
          </p:nvPr>
        </p:nvSpPr>
        <p:spPr/>
        <p:txBody>
          <a:bodyPr/>
          <a:lstStyle/>
          <a:p>
            <a:r>
              <a:rPr lang="en-US" dirty="0" smtClean="0"/>
              <a:t>PROJECT overview</a:t>
            </a:r>
            <a:endParaRPr lang="en-US" dirty="0"/>
          </a:p>
        </p:txBody>
      </p:sp>
      <p:sp>
        <p:nvSpPr>
          <p:cNvPr id="9" name="Text Placeholder 8"/>
          <p:cNvSpPr>
            <a:spLocks noGrp="1"/>
          </p:cNvSpPr>
          <p:nvPr>
            <p:ph type="body" sz="quarter" idx="13"/>
          </p:nvPr>
        </p:nvSpPr>
        <p:spPr/>
        <p:txBody>
          <a:bodyPr/>
          <a:lstStyle/>
          <a:p>
            <a:r>
              <a:rPr lang="en-GB" dirty="0" smtClean="0"/>
              <a:t>1.0</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3</a:t>
            </a:fld>
            <a:endParaRPr lang="en-GB" dirty="0"/>
          </a:p>
        </p:txBody>
      </p:sp>
      <p:sp>
        <p:nvSpPr>
          <p:cNvPr id="6" name="Footer Placeholder 5"/>
          <p:cNvSpPr>
            <a:spLocks noGrp="1"/>
          </p:cNvSpPr>
          <p:nvPr>
            <p:ph type="ftr" sz="quarter" idx="3"/>
          </p:nvPr>
        </p:nvSpPr>
        <p:spPr/>
        <p:txBody>
          <a:bodyPr/>
          <a:lstStyle/>
          <a:p>
            <a:pPr>
              <a:defRPr/>
            </a:pPr>
            <a:r>
              <a:rPr lang="en-GB" smtClean="0"/>
              <a:t> </a:t>
            </a:r>
            <a:endParaRPr lang="en-US" dirty="0"/>
          </a:p>
        </p:txBody>
      </p:sp>
      <p:sp>
        <p:nvSpPr>
          <p:cNvPr id="10" name="Date Placeholder 4"/>
          <p:cNvSpPr>
            <a:spLocks noGrp="1"/>
          </p:cNvSpPr>
          <p:nvPr>
            <p:ph type="dt" sz="half" idx="2"/>
          </p:nvPr>
        </p:nvSpPr>
        <p:spPr>
          <a:xfrm>
            <a:off x="7252757" y="6469200"/>
            <a:ext cx="1080000" cy="169200"/>
          </a:xfrm>
        </p:spPr>
        <p:txBody>
          <a:bodyPr/>
          <a:lstStyle/>
          <a:p>
            <a:pPr fontAlgn="auto">
              <a:spcBef>
                <a:spcPts val="0"/>
              </a:spcBef>
              <a:spcAft>
                <a:spcPts val="0"/>
              </a:spcAft>
            </a:pPr>
            <a:fld id="{BF6270F7-A1E2-4343-9A02-4369399936CE}"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33279289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998500" cy="362304"/>
          </a:xfrm>
        </p:spPr>
        <p:txBody>
          <a:bodyPr/>
          <a:lstStyle/>
          <a:p>
            <a:r>
              <a:rPr lang="en-US" b="1" cap="all" dirty="0" smtClean="0"/>
              <a:t>Overview of THE PROJECT</a:t>
            </a:r>
            <a:endParaRPr lang="en-US" b="1" cap="all" dirty="0"/>
          </a:p>
        </p:txBody>
      </p:sp>
      <p:sp>
        <p:nvSpPr>
          <p:cNvPr id="3" name="Content Placeholder 2"/>
          <p:cNvSpPr>
            <a:spLocks noGrp="1"/>
          </p:cNvSpPr>
          <p:nvPr>
            <p:ph sz="quarter" idx="11"/>
          </p:nvPr>
        </p:nvSpPr>
        <p:spPr>
          <a:xfrm>
            <a:off x="179512" y="764704"/>
            <a:ext cx="8712968" cy="5976664"/>
          </a:xfrm>
        </p:spPr>
        <p:txBody>
          <a:bodyPr/>
          <a:lstStyle/>
          <a:p>
            <a:pPr marL="285750" indent="-285750">
              <a:lnSpc>
                <a:spcPct val="110000"/>
              </a:lnSpc>
              <a:buSzPct val="120000"/>
              <a:buFont typeface="Wingdings" panose="05000000000000000000" pitchFamily="2" charset="2"/>
              <a:buChar char="§"/>
            </a:pPr>
            <a:r>
              <a:rPr lang="en-US" sz="1800" dirty="0" smtClean="0">
                <a:solidFill>
                  <a:srgbClr val="C00000"/>
                </a:solidFill>
              </a:rPr>
              <a:t>Challenges</a:t>
            </a:r>
          </a:p>
          <a:p>
            <a:pPr marL="0" indent="0">
              <a:lnSpc>
                <a:spcPct val="110000"/>
              </a:lnSpc>
              <a:buNone/>
            </a:pPr>
            <a:r>
              <a:rPr lang="en-US" sz="1600" dirty="0" smtClean="0"/>
              <a:t>    </a:t>
            </a:r>
            <a:r>
              <a:rPr lang="en-US" sz="1800" dirty="0" smtClean="0"/>
              <a:t>Increasing demands for better technologies for unconventional E&amp;P: </a:t>
            </a:r>
            <a:r>
              <a:rPr lang="en-US" sz="1800" b="1" i="1" dirty="0" smtClean="0"/>
              <a:t>where to drill and how to complete</a:t>
            </a:r>
            <a:r>
              <a:rPr lang="en-US" sz="1800" i="1" dirty="0" smtClean="0"/>
              <a:t> </a:t>
            </a:r>
            <a:r>
              <a:rPr lang="en-US" sz="1800" dirty="0" smtClean="0"/>
              <a:t>, e.g., sweet spotting, well landing, fracturing,  </a:t>
            </a:r>
            <a:r>
              <a:rPr lang="en-US" sz="1800" dirty="0" err="1" smtClean="0"/>
              <a:t>proppant</a:t>
            </a:r>
            <a:r>
              <a:rPr lang="en-US" sz="1800" dirty="0"/>
              <a:t> </a:t>
            </a:r>
            <a:r>
              <a:rPr lang="en-US" sz="1800" dirty="0" smtClean="0"/>
              <a:t>parameters, …</a:t>
            </a:r>
          </a:p>
          <a:p>
            <a:pPr marL="285750" indent="-285750">
              <a:lnSpc>
                <a:spcPct val="110000"/>
              </a:lnSpc>
              <a:buSzPct val="120000"/>
              <a:buFont typeface="Wingdings" panose="05000000000000000000" pitchFamily="2" charset="2"/>
              <a:buChar char="§"/>
            </a:pPr>
            <a:r>
              <a:rPr lang="en-US" sz="1800" dirty="0">
                <a:solidFill>
                  <a:srgbClr val="C00000"/>
                </a:solidFill>
              </a:rPr>
              <a:t>Data Analytics/Machine </a:t>
            </a:r>
            <a:r>
              <a:rPr lang="en-US" sz="1800" dirty="0" smtClean="0">
                <a:solidFill>
                  <a:srgbClr val="C00000"/>
                </a:solidFill>
              </a:rPr>
              <a:t>Learning has big potentials for </a:t>
            </a:r>
            <a:r>
              <a:rPr lang="en-US" sz="1800" dirty="0">
                <a:solidFill>
                  <a:srgbClr val="C00000"/>
                </a:solidFill>
              </a:rPr>
              <a:t>E&amp;P </a:t>
            </a:r>
          </a:p>
          <a:p>
            <a:pPr lvl="2">
              <a:lnSpc>
                <a:spcPct val="110000"/>
              </a:lnSpc>
              <a:buClr>
                <a:schemeClr val="accent2"/>
              </a:buClr>
              <a:buSzPct val="100000"/>
              <a:buFont typeface="Courier New" panose="02070309020205020404" pitchFamily="49" charset="0"/>
              <a:buChar char="o"/>
            </a:pPr>
            <a:r>
              <a:rPr lang="en-US" sz="1800" dirty="0"/>
              <a:t>Machine Learning is good for </a:t>
            </a:r>
            <a:r>
              <a:rPr lang="en-US" sz="1800" dirty="0" smtClean="0"/>
              <a:t>tough problems</a:t>
            </a:r>
            <a:endParaRPr lang="en-US" sz="1800" dirty="0"/>
          </a:p>
          <a:p>
            <a:pPr lvl="2">
              <a:lnSpc>
                <a:spcPct val="110000"/>
              </a:lnSpc>
              <a:buClr>
                <a:schemeClr val="accent2"/>
              </a:buClr>
              <a:buSzPct val="100000"/>
              <a:buFont typeface="Courier New" panose="02070309020205020404" pitchFamily="49" charset="0"/>
              <a:buChar char="o"/>
            </a:pPr>
            <a:r>
              <a:rPr lang="en-US" sz="1800" dirty="0" err="1" smtClean="0"/>
              <a:t>Kaggle’s</a:t>
            </a:r>
            <a:r>
              <a:rPr lang="en-US" sz="1800" dirty="0" smtClean="0"/>
              <a:t> study </a:t>
            </a:r>
            <a:r>
              <a:rPr lang="en-US" sz="1800" dirty="0"/>
              <a:t>provided </a:t>
            </a:r>
            <a:r>
              <a:rPr lang="en-US" sz="1800" dirty="0" smtClean="0"/>
              <a:t>a good starting base  </a:t>
            </a:r>
            <a:endParaRPr lang="en-US" sz="1800" dirty="0"/>
          </a:p>
          <a:p>
            <a:pPr marL="285750" indent="-285750">
              <a:lnSpc>
                <a:spcPct val="110000"/>
              </a:lnSpc>
              <a:buSzPct val="120000"/>
              <a:buFont typeface="Wingdings" panose="05000000000000000000" pitchFamily="2" charset="2"/>
              <a:buChar char="§"/>
            </a:pPr>
            <a:r>
              <a:rPr lang="en-US" sz="1800" dirty="0" smtClean="0">
                <a:solidFill>
                  <a:srgbClr val="C00000"/>
                </a:solidFill>
              </a:rPr>
              <a:t>Business Impact </a:t>
            </a:r>
          </a:p>
          <a:p>
            <a:pPr marL="555625" lvl="2" indent="-285750" defTabSz="268288">
              <a:lnSpc>
                <a:spcPct val="110000"/>
              </a:lnSpc>
              <a:buClr>
                <a:schemeClr val="accent2"/>
              </a:buClr>
              <a:buSzPct val="100000"/>
              <a:buFont typeface="Courier New" panose="02070309020205020404" pitchFamily="49" charset="0"/>
              <a:buChar char="o"/>
            </a:pPr>
            <a:r>
              <a:rPr lang="en-US" sz="1800" dirty="0" smtClean="0"/>
              <a:t>Build in-house capability instead of using vendors’ </a:t>
            </a:r>
          </a:p>
          <a:p>
            <a:pPr marL="269875" lvl="2" indent="0" defTabSz="268288">
              <a:lnSpc>
                <a:spcPct val="110000"/>
              </a:lnSpc>
              <a:buClr>
                <a:schemeClr val="accent2"/>
              </a:buClr>
              <a:buSzPct val="100000"/>
              <a:buNone/>
            </a:pPr>
            <a:r>
              <a:rPr lang="en-US" sz="1800" dirty="0"/>
              <a:t>b</a:t>
            </a:r>
            <a:r>
              <a:rPr lang="en-US" sz="1800" dirty="0" smtClean="0"/>
              <a:t>lack-box pay per play service; </a:t>
            </a:r>
          </a:p>
          <a:p>
            <a:pPr marL="555625" lvl="2" indent="-285750" defTabSz="268288">
              <a:lnSpc>
                <a:spcPct val="110000"/>
              </a:lnSpc>
              <a:buClr>
                <a:schemeClr val="accent2"/>
              </a:buClr>
              <a:buSzPct val="100000"/>
              <a:buFont typeface="Courier New" panose="02070309020205020404" pitchFamily="49" charset="0"/>
              <a:buChar char="o"/>
            </a:pPr>
            <a:r>
              <a:rPr lang="en-US" sz="1800" dirty="0" smtClean="0"/>
              <a:t>Reduce </a:t>
            </a:r>
            <a:r>
              <a:rPr lang="en-US" sz="1800" dirty="0"/>
              <a:t>E&amp;P cost &amp;</a:t>
            </a:r>
            <a:r>
              <a:rPr lang="en-US" sz="1800" dirty="0" smtClean="0"/>
              <a:t> faster, better business decisions </a:t>
            </a:r>
            <a:endParaRPr lang="en-US" sz="1800" kern="1200" dirty="0">
              <a:ea typeface="+mn-ea"/>
              <a:cs typeface="+mn-cs"/>
            </a:endParaRPr>
          </a:p>
          <a:p>
            <a:pPr lvl="1">
              <a:lnSpc>
                <a:spcPct val="110000"/>
              </a:lnSpc>
              <a:buSzPct val="100000"/>
              <a:buFont typeface="Wingdings" panose="05000000000000000000" pitchFamily="2" charset="2"/>
              <a:buChar char="§"/>
            </a:pPr>
            <a:r>
              <a:rPr lang="en-US" sz="1800" kern="1200" dirty="0" smtClean="0">
                <a:solidFill>
                  <a:srgbClr val="C00000"/>
                </a:solidFill>
                <a:ea typeface="+mn-ea"/>
                <a:cs typeface="+mn-cs"/>
              </a:rPr>
              <a:t>Deliverables, Partners, Targeted Use Cases</a:t>
            </a:r>
          </a:p>
          <a:p>
            <a:pPr lvl="2">
              <a:lnSpc>
                <a:spcPct val="110000"/>
              </a:lnSpc>
              <a:buClr>
                <a:schemeClr val="accent2"/>
              </a:buClr>
              <a:buSzPct val="100000"/>
              <a:buFont typeface="Courier New" panose="02070309020205020404" pitchFamily="49" charset="0"/>
              <a:buChar char="o"/>
            </a:pPr>
            <a:r>
              <a:rPr lang="en-US" sz="1800" kern="1200" dirty="0" smtClean="0">
                <a:ea typeface="+mn-ea"/>
                <a:cs typeface="+mn-cs"/>
              </a:rPr>
              <a:t>Software Implementation &amp; </a:t>
            </a:r>
            <a:r>
              <a:rPr lang="en-US" sz="1800" dirty="0"/>
              <a:t>k</a:t>
            </a:r>
            <a:r>
              <a:rPr lang="en-US" sz="1800" kern="1200" dirty="0" smtClean="0">
                <a:ea typeface="+mn-ea"/>
                <a:cs typeface="+mn-cs"/>
              </a:rPr>
              <a:t>now-how documents of methodology &amp; workflow </a:t>
            </a:r>
            <a:endParaRPr lang="en-US" sz="1800" kern="1200" dirty="0">
              <a:ea typeface="+mn-ea"/>
              <a:cs typeface="+mn-cs"/>
            </a:endParaRPr>
          </a:p>
          <a:p>
            <a:pPr lvl="2" defTabSz="268288">
              <a:lnSpc>
                <a:spcPct val="110000"/>
              </a:lnSpc>
              <a:buClr>
                <a:schemeClr val="accent2"/>
              </a:buClr>
              <a:buSzPct val="100000"/>
              <a:buFont typeface="Courier New" panose="02070309020205020404" pitchFamily="49" charset="0"/>
              <a:buChar char="o"/>
            </a:pPr>
            <a:r>
              <a:rPr lang="en-US" sz="1800" kern="1200" dirty="0">
                <a:ea typeface="+mn-ea"/>
                <a:cs typeface="+mn-cs"/>
              </a:rPr>
              <a:t>I</a:t>
            </a:r>
            <a:r>
              <a:rPr lang="en-US" sz="1800" kern="1200" dirty="0" smtClean="0">
                <a:ea typeface="+mn-ea"/>
                <a:cs typeface="+mn-cs"/>
              </a:rPr>
              <a:t>nternal &amp; External Partners</a:t>
            </a:r>
            <a:r>
              <a:rPr lang="en-US" sz="1800" kern="1200" dirty="0">
                <a:ea typeface="+mn-ea"/>
                <a:cs typeface="+mn-cs"/>
              </a:rPr>
              <a:t>: </a:t>
            </a:r>
            <a:r>
              <a:rPr lang="en-US" sz="1800" kern="1200" dirty="0" smtClean="0">
                <a:ea typeface="+mn-ea"/>
                <a:cs typeface="+mn-cs"/>
              </a:rPr>
              <a:t>PTI/UU (C. Hackbarth),  PTW (L. Stockwell), PTD/TASE (P. Johnathan), UAU/Y/T (D. Langille), </a:t>
            </a:r>
            <a:r>
              <a:rPr lang="en-US" sz="1800" dirty="0" smtClean="0"/>
              <a:t> </a:t>
            </a:r>
            <a:r>
              <a:rPr lang="en-US" sz="1800" kern="1200" dirty="0" smtClean="0">
                <a:ea typeface="+mn-ea"/>
                <a:cs typeface="+mn-cs"/>
              </a:rPr>
              <a:t>UCL, IBM Research, MIT CSAIL.</a:t>
            </a:r>
          </a:p>
          <a:p>
            <a:pPr lvl="2" defTabSz="268288">
              <a:lnSpc>
                <a:spcPct val="110000"/>
              </a:lnSpc>
              <a:buClr>
                <a:schemeClr val="accent2"/>
              </a:buClr>
              <a:buSzPct val="100000"/>
              <a:buFont typeface="Courier New" panose="02070309020205020404" pitchFamily="49" charset="0"/>
              <a:buChar char="o"/>
            </a:pPr>
            <a:r>
              <a:rPr lang="en-US" sz="1800" dirty="0" smtClean="0"/>
              <a:t>Targeted Use Cases: Appalachia,  Permian, etc.      </a:t>
            </a:r>
            <a:endParaRPr lang="en-US" sz="1800" kern="1200" dirty="0">
              <a:ea typeface="+mn-ea"/>
              <a:cs typeface="+mn-cs"/>
            </a:endParaRPr>
          </a:p>
          <a:p>
            <a:pPr marL="376238" lvl="1" indent="0">
              <a:buNone/>
            </a:pPr>
            <a:endParaRPr lang="en-US" dirty="0" smtClean="0"/>
          </a:p>
          <a:p>
            <a:endParaRPr lang="en-US" dirty="0" smtClean="0"/>
          </a:p>
          <a:p>
            <a:pPr marL="0" indent="0">
              <a:buNone/>
            </a:pPr>
            <a:r>
              <a:rPr lang="en-US" dirty="0" smtClean="0"/>
              <a:t> </a:t>
            </a:r>
          </a:p>
          <a:p>
            <a:pPr marL="0" indent="0">
              <a:buNone/>
            </a:pPr>
            <a:endParaRPr lang="en-US" dirty="0"/>
          </a:p>
        </p:txBody>
      </p:sp>
      <p:sp>
        <p:nvSpPr>
          <p:cNvPr id="4" name="Slide Number Placeholder 3"/>
          <p:cNvSpPr>
            <a:spLocks noGrp="1"/>
          </p:cNvSpPr>
          <p:nvPr>
            <p:ph type="sldNum" sz="quarter" idx="4"/>
          </p:nvPr>
        </p:nvSpPr>
        <p:spPr>
          <a:xfrm>
            <a:off x="8374068" y="6465888"/>
            <a:ext cx="266700" cy="169862"/>
          </a:xfrm>
          <a:prstGeom prst="rect">
            <a:avLst/>
          </a:prstGeom>
        </p:spPr>
        <p:txBody>
          <a:bodyPr/>
          <a:lstStyle/>
          <a:p>
            <a:fld id="{7841F971-6094-5049-B1EB-FF991E3A12D7}" type="slidenum">
              <a:rPr lang="en-US" smtClean="0">
                <a:solidFill>
                  <a:srgbClr val="595959"/>
                </a:solidFill>
              </a:rPr>
              <a:pPr/>
              <a:t>4</a:t>
            </a:fld>
            <a:endParaRPr lang="en-US">
              <a:solidFill>
                <a:srgbClr val="595959"/>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599" y="2132856"/>
            <a:ext cx="3401603" cy="257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2"/>
          </p:nvPr>
        </p:nvSpPr>
        <p:spPr/>
        <p:txBody>
          <a:bodyPr/>
          <a:lstStyle/>
          <a:p>
            <a:pPr fontAlgn="auto">
              <a:spcBef>
                <a:spcPts val="0"/>
              </a:spcBef>
              <a:spcAft>
                <a:spcPts val="0"/>
              </a:spcAft>
            </a:pPr>
            <a:fld id="{F935CCA6-3A34-4A64-B444-DA531C22234C}"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392371575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40845"/>
            <a:ext cx="8634412" cy="423859"/>
          </a:xfrm>
        </p:spPr>
        <p:txBody>
          <a:bodyPr/>
          <a:lstStyle/>
          <a:p>
            <a:r>
              <a:rPr lang="en-US" b="1" dirty="0" smtClean="0"/>
              <a:t>   OVERVIEW OF EAGLE FORD DATA</a:t>
            </a:r>
            <a:endParaRPr lang="en-US" dirty="0"/>
          </a:p>
        </p:txBody>
      </p:sp>
      <p:sp>
        <p:nvSpPr>
          <p:cNvPr id="4" name="Slide Number Placeholder 3"/>
          <p:cNvSpPr>
            <a:spLocks noGrp="1"/>
          </p:cNvSpPr>
          <p:nvPr>
            <p:ph type="sldNum" sz="quarter" idx="4"/>
          </p:nvPr>
        </p:nvSpPr>
        <p:spPr/>
        <p:txBody>
          <a:bodyPr/>
          <a:lstStyle/>
          <a:p>
            <a:pPr>
              <a:defRPr/>
            </a:pPr>
            <a:fld id="{D9F43194-B442-48D5-98AD-8B0F2B202277}" type="slidenum">
              <a:rPr lang="en-US" smtClean="0"/>
              <a:pPr>
                <a:defRPr/>
              </a:pPr>
              <a:t>5</a:t>
            </a:fld>
            <a:endParaRPr lang="en-US"/>
          </a:p>
        </p:txBody>
      </p:sp>
      <p:sp>
        <p:nvSpPr>
          <p:cNvPr id="3" name="Date Placeholder 2"/>
          <p:cNvSpPr>
            <a:spLocks noGrp="1"/>
          </p:cNvSpPr>
          <p:nvPr>
            <p:ph type="dt" sz="half" idx="2"/>
          </p:nvPr>
        </p:nvSpPr>
        <p:spPr/>
        <p:txBody>
          <a:bodyPr/>
          <a:lstStyle/>
          <a:p>
            <a:pPr fontAlgn="auto">
              <a:spcBef>
                <a:spcPts val="0"/>
              </a:spcBef>
              <a:spcAft>
                <a:spcPts val="0"/>
              </a:spcAft>
            </a:pPr>
            <a:fld id="{2F57B784-F9E7-4EE8-95CD-C6ACCCEE4D90}" type="datetime1">
              <a:rPr lang="en-US" b="0" smtClean="0">
                <a:solidFill>
                  <a:srgbClr val="595959"/>
                </a:solidFill>
              </a:rPr>
              <a:t>5/18/2015</a:t>
            </a:fld>
            <a:endParaRPr lang="en-GB" b="0" dirty="0">
              <a:solidFill>
                <a:srgbClr val="595959"/>
              </a:solidFill>
            </a:endParaRPr>
          </a:p>
        </p:txBody>
      </p:sp>
      <p:sp>
        <p:nvSpPr>
          <p:cNvPr id="5" name="Rectangle 4"/>
          <p:cNvSpPr/>
          <p:nvPr/>
        </p:nvSpPr>
        <p:spPr>
          <a:xfrm>
            <a:off x="179512" y="1974558"/>
            <a:ext cx="4211960" cy="338554"/>
          </a:xfrm>
          <a:prstGeom prst="rect">
            <a:avLst/>
          </a:prstGeom>
        </p:spPr>
        <p:txBody>
          <a:bodyPr wrap="square">
            <a:spAutoFit/>
          </a:bodyPr>
          <a:lstStyle/>
          <a:p>
            <a:r>
              <a:rPr lang="en-US" sz="1600" dirty="0"/>
              <a:t>O</a:t>
            </a:r>
            <a:r>
              <a:rPr lang="en-US" sz="1600" dirty="0" smtClean="0"/>
              <a:t>il </a:t>
            </a:r>
            <a:r>
              <a:rPr lang="en-US" sz="1600" dirty="0"/>
              <a:t>production &amp;</a:t>
            </a:r>
            <a:r>
              <a:rPr lang="en-US" sz="1600" dirty="0" smtClean="0"/>
              <a:t> cored wells distribution</a:t>
            </a:r>
            <a:endParaRPr lang="en-US" sz="1600" dirty="0"/>
          </a:p>
        </p:txBody>
      </p:sp>
      <p:sp>
        <p:nvSpPr>
          <p:cNvPr id="7" name="TextBox 6"/>
          <p:cNvSpPr txBox="1"/>
          <p:nvPr/>
        </p:nvSpPr>
        <p:spPr>
          <a:xfrm>
            <a:off x="1763688" y="5733256"/>
            <a:ext cx="914400" cy="914400"/>
          </a:xfrm>
          <a:prstGeom prst="rect">
            <a:avLst/>
          </a:prstGeom>
          <a:noFill/>
        </p:spPr>
        <p:txBody>
          <a:bodyPr wrap="none" lIns="0" tIns="0" rIns="0" bIns="0" rtlCol="0">
            <a:noAutofit/>
          </a:bodyPr>
          <a:lstStyle/>
          <a:p>
            <a:pPr marL="177800" indent="-177800">
              <a:lnSpc>
                <a:spcPct val="113000"/>
              </a:lnSpc>
              <a:spcAft>
                <a:spcPts val="60"/>
              </a:spcAft>
              <a:buFont typeface="Wingdings"/>
              <a:buChar char="n"/>
            </a:pPr>
            <a:endParaRPr lang="en-US" sz="1600" dirty="0" smtClean="0"/>
          </a:p>
        </p:txBody>
      </p:sp>
      <p:sp>
        <p:nvSpPr>
          <p:cNvPr id="8" name="TextBox 7"/>
          <p:cNvSpPr txBox="1"/>
          <p:nvPr/>
        </p:nvSpPr>
        <p:spPr>
          <a:xfrm>
            <a:off x="5580112" y="2024844"/>
            <a:ext cx="2232248" cy="360040"/>
          </a:xfrm>
          <a:prstGeom prst="rect">
            <a:avLst/>
          </a:prstGeom>
          <a:noFill/>
        </p:spPr>
        <p:txBody>
          <a:bodyPr wrap="none" lIns="0" tIns="0" rIns="0" bIns="0" rtlCol="0">
            <a:noAutofit/>
          </a:bodyPr>
          <a:lstStyle/>
          <a:p>
            <a:pPr>
              <a:lnSpc>
                <a:spcPct val="113000"/>
              </a:lnSpc>
              <a:spcAft>
                <a:spcPts val="60"/>
              </a:spcAft>
            </a:pPr>
            <a:r>
              <a:rPr lang="en-US" sz="1400" dirty="0" smtClean="0"/>
              <a:t> Production Heat Map</a:t>
            </a:r>
          </a:p>
        </p:txBody>
      </p:sp>
      <p:sp>
        <p:nvSpPr>
          <p:cNvPr id="9" name="Rectangle 8"/>
          <p:cNvSpPr/>
          <p:nvPr/>
        </p:nvSpPr>
        <p:spPr>
          <a:xfrm>
            <a:off x="395536" y="931367"/>
            <a:ext cx="5760640" cy="769441"/>
          </a:xfrm>
          <a:prstGeom prst="rect">
            <a:avLst/>
          </a:prstGeom>
        </p:spPr>
        <p:txBody>
          <a:bodyPr wrap="square">
            <a:spAutoFit/>
          </a:bodyPr>
          <a:lstStyle/>
          <a:p>
            <a:pPr marL="12700" lvl="1" indent="-285750" defTabSz="268288">
              <a:lnSpc>
                <a:spcPct val="110000"/>
              </a:lnSpc>
              <a:buClr>
                <a:schemeClr val="accent2"/>
              </a:buClr>
              <a:buSzPct val="125000"/>
              <a:buFont typeface="Wingdings" panose="05000000000000000000" pitchFamily="2" charset="2"/>
              <a:buChar char="§"/>
            </a:pPr>
            <a:r>
              <a:rPr lang="en-US" sz="2000" dirty="0"/>
              <a:t>2631 oil production </a:t>
            </a:r>
            <a:r>
              <a:rPr lang="en-US" sz="2000" dirty="0" smtClean="0"/>
              <a:t>wells</a:t>
            </a:r>
          </a:p>
          <a:p>
            <a:pPr marL="12700" lvl="1" indent="-285750" defTabSz="268288">
              <a:lnSpc>
                <a:spcPct val="110000"/>
              </a:lnSpc>
              <a:buClr>
                <a:schemeClr val="accent2"/>
              </a:buClr>
              <a:buSzPct val="125000"/>
              <a:buFont typeface="Wingdings" panose="05000000000000000000" pitchFamily="2" charset="2"/>
              <a:buChar char="§"/>
            </a:pPr>
            <a:r>
              <a:rPr lang="en-US" sz="2000" dirty="0" smtClean="0"/>
              <a:t>81 cored wells</a:t>
            </a:r>
            <a:endParaRPr lang="en-US" sz="2000" dirty="0"/>
          </a:p>
        </p:txBody>
      </p:sp>
      <p:pic>
        <p:nvPicPr>
          <p:cNvPr id="23" name="Picture 22" descr="V:\project\DataMiningUNC\Code\RF\results\data_core_prod.png"/>
          <p:cNvPicPr/>
          <p:nvPr/>
        </p:nvPicPr>
        <p:blipFill>
          <a:blip r:embed="rId2">
            <a:extLst>
              <a:ext uri="{28A0092B-C50C-407E-A947-70E740481C1C}">
                <a14:useLocalDpi xmlns:a14="http://schemas.microsoft.com/office/drawing/2010/main" val="0"/>
              </a:ext>
            </a:extLst>
          </a:blip>
          <a:srcRect/>
          <a:stretch>
            <a:fillRect/>
          </a:stretch>
        </p:blipFill>
        <p:spPr bwMode="auto">
          <a:xfrm>
            <a:off x="0" y="2384884"/>
            <a:ext cx="4823520" cy="3384376"/>
          </a:xfrm>
          <a:prstGeom prst="rect">
            <a:avLst/>
          </a:prstGeom>
          <a:noFill/>
          <a:ln>
            <a:noFill/>
          </a:ln>
        </p:spPr>
      </p:pic>
      <p:pic>
        <p:nvPicPr>
          <p:cNvPr id="6" name="Picture 5" descr="V:\project\DataMiningUNC\Code\RF\results\data_well_prod.png"/>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415099"/>
            <a:ext cx="4762089" cy="3312368"/>
          </a:xfrm>
          <a:prstGeom prst="rect">
            <a:avLst/>
          </a:prstGeom>
          <a:noFill/>
          <a:ln>
            <a:noFill/>
          </a:ln>
        </p:spPr>
      </p:pic>
    </p:spTree>
    <p:extLst>
      <p:ext uri="{BB962C8B-B14F-4D97-AF65-F5344CB8AC3E}">
        <p14:creationId xmlns:p14="http://schemas.microsoft.com/office/powerpoint/2010/main" val="4132512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76" y="332656"/>
            <a:ext cx="8274372" cy="423859"/>
          </a:xfrm>
        </p:spPr>
        <p:txBody>
          <a:bodyPr/>
          <a:lstStyle/>
          <a:p>
            <a:r>
              <a:rPr lang="en-US" b="1" dirty="0" smtClean="0"/>
              <a:t>  OVERVIEW of WORKFLOW  and METHODOLOGY</a:t>
            </a:r>
            <a:endParaRPr lang="en-US" dirty="0"/>
          </a:p>
        </p:txBody>
      </p:sp>
      <p:sp>
        <p:nvSpPr>
          <p:cNvPr id="4" name="Slide Number Placeholder 3"/>
          <p:cNvSpPr>
            <a:spLocks noGrp="1"/>
          </p:cNvSpPr>
          <p:nvPr>
            <p:ph type="sldNum" sz="quarter" idx="4"/>
          </p:nvPr>
        </p:nvSpPr>
        <p:spPr/>
        <p:txBody>
          <a:bodyPr/>
          <a:lstStyle/>
          <a:p>
            <a:pPr>
              <a:defRPr/>
            </a:pPr>
            <a:fld id="{D9F43194-B442-48D5-98AD-8B0F2B202277}" type="slidenum">
              <a:rPr lang="en-US" smtClean="0"/>
              <a:pPr>
                <a:defRPr/>
              </a:pPr>
              <a:t>6</a:t>
            </a:fld>
            <a:endParaRPr lang="en-US"/>
          </a:p>
        </p:txBody>
      </p:sp>
      <p:grpSp>
        <p:nvGrpSpPr>
          <p:cNvPr id="23" name="Group 22"/>
          <p:cNvGrpSpPr/>
          <p:nvPr/>
        </p:nvGrpSpPr>
        <p:grpSpPr>
          <a:xfrm>
            <a:off x="405484" y="908720"/>
            <a:ext cx="2088232" cy="5301879"/>
            <a:chOff x="0" y="97236"/>
            <a:chExt cx="1734185" cy="5090931"/>
          </a:xfrm>
        </p:grpSpPr>
        <p:sp>
          <p:nvSpPr>
            <p:cNvPr id="24" name="Rectangle 23"/>
            <p:cNvSpPr/>
            <p:nvPr/>
          </p:nvSpPr>
          <p:spPr>
            <a:xfrm>
              <a:off x="6350" y="1219200"/>
              <a:ext cx="1727835" cy="801370"/>
            </a:xfrm>
            <a:prstGeom prst="rect">
              <a:avLst/>
            </a:prstGeom>
            <a:solidFill>
              <a:srgbClr val="4F81BD"/>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ts val="1400"/>
                </a:lnSpc>
                <a:spcBef>
                  <a:spcPts val="300"/>
                </a:spcBef>
                <a:spcAft>
                  <a:spcPts val="300"/>
                </a:spcAft>
                <a:buClrTx/>
                <a:buSzTx/>
                <a:buFontTx/>
                <a:buNone/>
                <a:tabLst/>
                <a:defRPr/>
              </a:pPr>
              <a:r>
                <a:rPr lang="en-US" sz="1200" kern="0" dirty="0" smtClean="0">
                  <a:solidFill>
                    <a:srgbClr val="FFFFFF"/>
                  </a:solidFill>
                  <a:latin typeface="Garamond"/>
                  <a:ea typeface="Times New Roman"/>
                  <a:cs typeface="Times New Roman"/>
                </a:rPr>
                <a:t>Data Integration</a:t>
              </a:r>
              <a:endParaRPr kumimoji="0" lang="en-US" sz="1200" b="0" i="0" u="none" strike="noStrike" kern="0" cap="none" spc="0" normalizeH="0" baseline="0" noProof="0" dirty="0">
                <a:ln>
                  <a:noFill/>
                </a:ln>
                <a:solidFill>
                  <a:srgbClr val="000000"/>
                </a:solidFill>
                <a:effectLst/>
                <a:uLnTx/>
                <a:uFillTx/>
                <a:latin typeface="Garamond"/>
                <a:ea typeface="Times New Roman"/>
                <a:cs typeface="Times New Roman"/>
              </a:endParaRPr>
            </a:p>
          </p:txBody>
        </p:sp>
        <p:sp>
          <p:nvSpPr>
            <p:cNvPr id="29" name="Rectangle 28"/>
            <p:cNvSpPr/>
            <p:nvPr/>
          </p:nvSpPr>
          <p:spPr>
            <a:xfrm>
              <a:off x="0" y="3384550"/>
              <a:ext cx="1727835" cy="801370"/>
            </a:xfrm>
            <a:prstGeom prst="rect">
              <a:avLst/>
            </a:prstGeom>
            <a:solidFill>
              <a:srgbClr val="4F81BD"/>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ts val="1400"/>
                </a:lnSpc>
                <a:spcBef>
                  <a:spcPts val="300"/>
                </a:spcBef>
                <a:spcAft>
                  <a:spcPts val="30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Garamond"/>
                  <a:ea typeface="Times New Roman"/>
                  <a:cs typeface="Times New Roman"/>
                </a:rPr>
                <a:t>Predictive </a:t>
              </a:r>
              <a:r>
                <a:rPr kumimoji="0" lang="en-US" sz="1200" b="1" i="0" u="none" strike="noStrike" kern="0" cap="none" spc="0" normalizeH="0" baseline="0" noProof="0" dirty="0" smtClean="0">
                  <a:ln>
                    <a:noFill/>
                  </a:ln>
                  <a:solidFill>
                    <a:srgbClr val="FFFFFF"/>
                  </a:solidFill>
                  <a:effectLst/>
                  <a:uLnTx/>
                  <a:uFillTx/>
                  <a:latin typeface="Garamond"/>
                  <a:ea typeface="Times New Roman"/>
                  <a:cs typeface="Times New Roman"/>
                </a:rPr>
                <a:t>Modeling/ Prediction</a:t>
              </a:r>
              <a:endParaRPr kumimoji="0" lang="en-US" sz="1200" b="0" i="0" u="none" strike="noStrike" kern="0" cap="none" spc="0" normalizeH="0" baseline="0" noProof="0" dirty="0">
                <a:ln>
                  <a:noFill/>
                </a:ln>
                <a:solidFill>
                  <a:srgbClr val="000000"/>
                </a:solidFill>
                <a:effectLst/>
                <a:uLnTx/>
                <a:uFillTx/>
                <a:latin typeface="Garamond"/>
                <a:ea typeface="Times New Roman"/>
                <a:cs typeface="Times New Roman"/>
              </a:endParaRPr>
            </a:p>
          </p:txBody>
        </p:sp>
        <p:sp>
          <p:nvSpPr>
            <p:cNvPr id="30" name="Oval 29"/>
            <p:cNvSpPr/>
            <p:nvPr/>
          </p:nvSpPr>
          <p:spPr>
            <a:xfrm>
              <a:off x="286036" y="97236"/>
              <a:ext cx="1154491" cy="836962"/>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ts val="1400"/>
                </a:lnSpc>
                <a:spcBef>
                  <a:spcPts val="300"/>
                </a:spcBef>
                <a:spcAft>
                  <a:spcPts val="300"/>
                </a:spcAft>
                <a:buClrTx/>
                <a:buSzTx/>
                <a:buFontTx/>
                <a:buNone/>
                <a:tabLst/>
                <a:defRPr/>
              </a:pPr>
              <a:r>
                <a:rPr lang="en-US" sz="1100" kern="0" dirty="0" smtClean="0">
                  <a:solidFill>
                    <a:srgbClr val="FFFFFF"/>
                  </a:solidFill>
                  <a:latin typeface="Garamond"/>
                  <a:ea typeface="Times New Roman"/>
                  <a:cs typeface="Times New Roman"/>
                </a:rPr>
                <a:t>Raw</a:t>
              </a:r>
              <a:r>
                <a:rPr kumimoji="0" lang="en-US" sz="1100" b="1" i="0" u="none" strike="noStrike" kern="0" cap="none" spc="0" normalizeH="0" baseline="0" noProof="0" dirty="0" smtClean="0">
                  <a:ln>
                    <a:noFill/>
                  </a:ln>
                  <a:solidFill>
                    <a:srgbClr val="FFFFFF"/>
                  </a:solidFill>
                  <a:effectLst/>
                  <a:uLnTx/>
                  <a:uFillTx/>
                  <a:latin typeface="Garamond"/>
                  <a:ea typeface="Times New Roman"/>
                  <a:cs typeface="Times New Roman"/>
                </a:rPr>
                <a:t> </a:t>
              </a:r>
              <a:r>
                <a:rPr kumimoji="0" lang="en-US" sz="1100" b="1" i="0" u="none" strike="noStrike" kern="0" cap="none" spc="0" normalizeH="0" baseline="0" noProof="0" dirty="0">
                  <a:ln>
                    <a:noFill/>
                  </a:ln>
                  <a:solidFill>
                    <a:srgbClr val="FFFFFF"/>
                  </a:solidFill>
                  <a:effectLst/>
                  <a:uLnTx/>
                  <a:uFillTx/>
                  <a:latin typeface="Garamond"/>
                  <a:ea typeface="Times New Roman"/>
                  <a:cs typeface="Times New Roman"/>
                </a:rPr>
                <a:t>Data</a:t>
              </a:r>
              <a:endParaRPr kumimoji="0" lang="en-US" sz="1100" b="0" i="0" u="none" strike="noStrike" kern="0" cap="none" spc="0" normalizeH="0" baseline="0" noProof="0" dirty="0">
                <a:ln>
                  <a:noFill/>
                </a:ln>
                <a:solidFill>
                  <a:srgbClr val="000000"/>
                </a:solidFill>
                <a:effectLst/>
                <a:uLnTx/>
                <a:uFillTx/>
                <a:latin typeface="Garamond"/>
                <a:ea typeface="Times New Roman"/>
                <a:cs typeface="Times New Roman"/>
              </a:endParaRPr>
            </a:p>
          </p:txBody>
        </p:sp>
        <p:sp>
          <p:nvSpPr>
            <p:cNvPr id="31" name="Oval 30"/>
            <p:cNvSpPr/>
            <p:nvPr/>
          </p:nvSpPr>
          <p:spPr>
            <a:xfrm>
              <a:off x="290736" y="4362450"/>
              <a:ext cx="1154491" cy="825717"/>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ts val="1400"/>
                </a:lnSpc>
                <a:spcBef>
                  <a:spcPts val="300"/>
                </a:spcBef>
                <a:spcAft>
                  <a:spcPts val="30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Garamond"/>
                  <a:ea typeface="Times New Roman"/>
                  <a:cs typeface="Times New Roman"/>
                </a:rPr>
                <a:t>Normalized 1</a:t>
              </a:r>
              <a:r>
                <a:rPr kumimoji="0" lang="en-US" sz="1100" b="1" i="0" u="none" strike="noStrike" kern="0" cap="none" spc="0" normalizeH="0" baseline="30000" noProof="0" dirty="0">
                  <a:ln>
                    <a:noFill/>
                  </a:ln>
                  <a:solidFill>
                    <a:srgbClr val="FFFFFF"/>
                  </a:solidFill>
                  <a:effectLst/>
                  <a:uLnTx/>
                  <a:uFillTx/>
                  <a:latin typeface="Garamond"/>
                  <a:ea typeface="Times New Roman"/>
                  <a:cs typeface="Times New Roman"/>
                </a:rPr>
                <a:t>st</a:t>
              </a:r>
              <a:r>
                <a:rPr kumimoji="0" lang="en-US" sz="1100" b="1" i="0" u="none" strike="noStrike" kern="0" cap="none" spc="0" normalizeH="0" baseline="0" noProof="0" dirty="0">
                  <a:ln>
                    <a:noFill/>
                  </a:ln>
                  <a:solidFill>
                    <a:srgbClr val="FFFFFF"/>
                  </a:solidFill>
                  <a:effectLst/>
                  <a:uLnTx/>
                  <a:uFillTx/>
                  <a:latin typeface="Garamond"/>
                  <a:ea typeface="Times New Roman"/>
                  <a:cs typeface="Times New Roman"/>
                </a:rPr>
                <a:t> 12-Month Production</a:t>
              </a:r>
              <a:endParaRPr kumimoji="0" lang="en-US" sz="1100" b="0" i="0" u="none" strike="noStrike" kern="0" cap="none" spc="0" normalizeH="0" baseline="0" noProof="0" dirty="0">
                <a:ln>
                  <a:noFill/>
                </a:ln>
                <a:solidFill>
                  <a:srgbClr val="000000"/>
                </a:solidFill>
                <a:effectLst/>
                <a:uLnTx/>
                <a:uFillTx/>
                <a:latin typeface="Garamond"/>
                <a:ea typeface="Times New Roman"/>
                <a:cs typeface="Times New Roman"/>
              </a:endParaRPr>
            </a:p>
          </p:txBody>
        </p:sp>
        <p:sp>
          <p:nvSpPr>
            <p:cNvPr id="32" name="Oval 31"/>
            <p:cNvSpPr/>
            <p:nvPr/>
          </p:nvSpPr>
          <p:spPr>
            <a:xfrm>
              <a:off x="286036" y="2193926"/>
              <a:ext cx="1199831" cy="927333"/>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ts val="1400"/>
                </a:lnSpc>
                <a:spcBef>
                  <a:spcPts val="300"/>
                </a:spcBef>
                <a:spcAft>
                  <a:spcPts val="300"/>
                </a:spcAft>
                <a:buClrTx/>
                <a:buSzTx/>
                <a:buFontTx/>
                <a:buNone/>
                <a:tabLst/>
                <a:defRPr/>
              </a:pPr>
              <a:r>
                <a:rPr kumimoji="0" lang="en-US" sz="1100" b="1" i="0" u="none" strike="noStrike" kern="0" cap="none" spc="0" normalizeH="0" noProof="0" dirty="0" smtClean="0">
                  <a:ln>
                    <a:noFill/>
                  </a:ln>
                  <a:solidFill>
                    <a:srgbClr val="FFFFFF"/>
                  </a:solidFill>
                  <a:effectLst/>
                  <a:uLnTx/>
                  <a:uFillTx/>
                  <a:latin typeface="Garamond"/>
                  <a:ea typeface="Times New Roman"/>
                  <a:cs typeface="Times New Roman"/>
                </a:rPr>
                <a:t>Geological Feature </a:t>
              </a:r>
              <a:r>
                <a:rPr lang="en-US" sz="1100" kern="0" dirty="0" smtClean="0">
                  <a:solidFill>
                    <a:srgbClr val="FFFFFF"/>
                  </a:solidFill>
                  <a:latin typeface="Garamond"/>
                  <a:ea typeface="Times New Roman"/>
                  <a:cs typeface="Times New Roman"/>
                </a:rPr>
                <a:t>Interpolated</a:t>
              </a:r>
              <a:r>
                <a:rPr kumimoji="0" lang="en-US" sz="1100" b="1" i="0" u="none" strike="noStrike" kern="0" cap="none" spc="0" normalizeH="0" noProof="0" dirty="0" smtClean="0">
                  <a:ln>
                    <a:noFill/>
                  </a:ln>
                  <a:solidFill>
                    <a:srgbClr val="FFFFFF"/>
                  </a:solidFill>
                  <a:effectLst/>
                  <a:uLnTx/>
                  <a:uFillTx/>
                  <a:latin typeface="Garamond"/>
                  <a:ea typeface="Times New Roman"/>
                  <a:cs typeface="Times New Roman"/>
                </a:rPr>
                <a:t> </a:t>
              </a:r>
              <a:r>
                <a:rPr kumimoji="0" lang="en-US" sz="1100" b="1" i="0" u="none" strike="noStrike" kern="0" cap="none" spc="0" normalizeH="0" noProof="0" dirty="0">
                  <a:ln>
                    <a:noFill/>
                  </a:ln>
                  <a:solidFill>
                    <a:srgbClr val="FFFFFF"/>
                  </a:solidFill>
                  <a:effectLst/>
                  <a:uLnTx/>
                  <a:uFillTx/>
                  <a:latin typeface="Garamond"/>
                  <a:ea typeface="Times New Roman"/>
                  <a:cs typeface="Times New Roman"/>
                </a:rPr>
                <a:t>Map</a:t>
              </a:r>
              <a:endParaRPr kumimoji="0" lang="en-US" sz="1100" b="0" i="0" u="none" strike="noStrike" kern="0" cap="none" spc="0" normalizeH="0" noProof="0" dirty="0">
                <a:ln>
                  <a:noFill/>
                </a:ln>
                <a:solidFill>
                  <a:srgbClr val="000000"/>
                </a:solidFill>
                <a:effectLst/>
                <a:uLnTx/>
                <a:uFillTx/>
                <a:latin typeface="Garamond"/>
                <a:ea typeface="Times New Roman"/>
                <a:cs typeface="Times New Roman"/>
              </a:endParaRPr>
            </a:p>
          </p:txBody>
        </p:sp>
        <p:sp>
          <p:nvSpPr>
            <p:cNvPr id="33" name="Down Arrow 32"/>
            <p:cNvSpPr/>
            <p:nvPr/>
          </p:nvSpPr>
          <p:spPr>
            <a:xfrm>
              <a:off x="781684" y="934199"/>
              <a:ext cx="170181" cy="284803"/>
            </a:xfrm>
            <a:prstGeom prst="downArrow">
              <a:avLst/>
            </a:prstGeom>
            <a:solidFill>
              <a:sysClr val="windowText" lastClr="000000">
                <a:lumMod val="50000"/>
                <a:lumOff val="50000"/>
              </a:sys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Down Arrow 33"/>
            <p:cNvSpPr/>
            <p:nvPr/>
          </p:nvSpPr>
          <p:spPr>
            <a:xfrm>
              <a:off x="774700" y="2019300"/>
              <a:ext cx="177165" cy="174625"/>
            </a:xfrm>
            <a:prstGeom prst="downArrow">
              <a:avLst/>
            </a:prstGeom>
            <a:solidFill>
              <a:sysClr val="windowText" lastClr="000000">
                <a:lumMod val="50000"/>
                <a:lumOff val="50000"/>
              </a:sys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Down Arrow 34"/>
            <p:cNvSpPr/>
            <p:nvPr/>
          </p:nvSpPr>
          <p:spPr>
            <a:xfrm>
              <a:off x="786772" y="3121260"/>
              <a:ext cx="177165" cy="260114"/>
            </a:xfrm>
            <a:prstGeom prst="downArrow">
              <a:avLst/>
            </a:prstGeom>
            <a:solidFill>
              <a:sysClr val="windowText" lastClr="000000">
                <a:lumMod val="50000"/>
                <a:lumOff val="50000"/>
              </a:sys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Down Arrow 35"/>
            <p:cNvSpPr/>
            <p:nvPr/>
          </p:nvSpPr>
          <p:spPr>
            <a:xfrm>
              <a:off x="774700" y="4184650"/>
              <a:ext cx="177165" cy="174625"/>
            </a:xfrm>
            <a:prstGeom prst="downArrow">
              <a:avLst/>
            </a:prstGeom>
            <a:solidFill>
              <a:sysClr val="windowText" lastClr="000000">
                <a:lumMod val="50000"/>
                <a:lumOff val="50000"/>
              </a:sys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8" name="Date Placeholder 7"/>
          <p:cNvSpPr>
            <a:spLocks noGrp="1"/>
          </p:cNvSpPr>
          <p:nvPr>
            <p:ph type="dt" sz="half" idx="2"/>
          </p:nvPr>
        </p:nvSpPr>
        <p:spPr/>
        <p:txBody>
          <a:bodyPr/>
          <a:lstStyle/>
          <a:p>
            <a:pPr fontAlgn="auto">
              <a:spcBef>
                <a:spcPts val="0"/>
              </a:spcBef>
              <a:spcAft>
                <a:spcPts val="0"/>
              </a:spcAft>
            </a:pPr>
            <a:fld id="{E890FC9D-D7A8-48FE-A854-8D325A3EA067}" type="datetime1">
              <a:rPr lang="en-US" b="0" smtClean="0">
                <a:solidFill>
                  <a:srgbClr val="595959"/>
                </a:solidFill>
              </a:rPr>
              <a:t>5/18/2015</a:t>
            </a:fld>
            <a:endParaRPr lang="en-GB" b="0" dirty="0">
              <a:solidFill>
                <a:srgbClr val="595959"/>
              </a:solidFill>
            </a:endParaRPr>
          </a:p>
        </p:txBody>
      </p:sp>
      <p:grpSp>
        <p:nvGrpSpPr>
          <p:cNvPr id="6" name="Group 5"/>
          <p:cNvGrpSpPr/>
          <p:nvPr/>
        </p:nvGrpSpPr>
        <p:grpSpPr>
          <a:xfrm>
            <a:off x="3059832" y="2118902"/>
            <a:ext cx="6043388" cy="792848"/>
            <a:chOff x="3512031" y="2116245"/>
            <a:chExt cx="5688807" cy="1020992"/>
          </a:xfrm>
        </p:grpSpPr>
        <p:sp>
          <p:nvSpPr>
            <p:cNvPr id="56" name="Rectangle 55"/>
            <p:cNvSpPr/>
            <p:nvPr/>
          </p:nvSpPr>
          <p:spPr>
            <a:xfrm>
              <a:off x="6573798" y="2226943"/>
              <a:ext cx="1138679" cy="767795"/>
            </a:xfrm>
            <a:prstGeom prst="rect">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C00000"/>
                  </a:solidFill>
                  <a:latin typeface="Garamond"/>
                  <a:ea typeface="Times New Roman"/>
                  <a:cs typeface="Times New Roman"/>
                </a:rPr>
                <a:t>Interpolation</a:t>
              </a:r>
            </a:p>
          </p:txBody>
        </p:sp>
        <p:sp>
          <p:nvSpPr>
            <p:cNvPr id="65" name="Oval 64"/>
            <p:cNvSpPr/>
            <p:nvPr/>
          </p:nvSpPr>
          <p:spPr>
            <a:xfrm>
              <a:off x="7917933" y="2116245"/>
              <a:ext cx="1282905" cy="1020992"/>
            </a:xfrm>
            <a:prstGeom prst="ellipse">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rgbClr val="C00000"/>
                  </a:solidFill>
                  <a:latin typeface="Garamond"/>
                  <a:ea typeface="Times New Roman"/>
                  <a:cs typeface="Times New Roman"/>
                </a:rPr>
                <a:t>Interpolated </a:t>
              </a:r>
              <a:r>
                <a:rPr lang="en-US" sz="1100" kern="0" dirty="0">
                  <a:solidFill>
                    <a:srgbClr val="C00000"/>
                  </a:solidFill>
                  <a:latin typeface="Garamond"/>
                  <a:ea typeface="Times New Roman"/>
                  <a:cs typeface="Times New Roman"/>
                </a:rPr>
                <a:t>Feature Map</a:t>
              </a:r>
            </a:p>
          </p:txBody>
        </p:sp>
        <p:sp>
          <p:nvSpPr>
            <p:cNvPr id="62" name="Right Arrow 61"/>
            <p:cNvSpPr/>
            <p:nvPr/>
          </p:nvSpPr>
          <p:spPr>
            <a:xfrm>
              <a:off x="7714584" y="2549821"/>
              <a:ext cx="207550" cy="187821"/>
            </a:xfrm>
            <a:prstGeom prst="rightArrow">
              <a:avLst/>
            </a:prstGeom>
            <a:solidFill>
              <a:srgbClr val="595959">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Futura Medium"/>
                <a:ea typeface="+mn-ea"/>
                <a:cs typeface="+mn-cs"/>
              </a:endParaRPr>
            </a:p>
          </p:txBody>
        </p:sp>
        <p:sp>
          <p:nvSpPr>
            <p:cNvPr id="73" name="Rectangle 72"/>
            <p:cNvSpPr/>
            <p:nvPr/>
          </p:nvSpPr>
          <p:spPr>
            <a:xfrm>
              <a:off x="3512031" y="2237299"/>
              <a:ext cx="1331799" cy="767797"/>
            </a:xfrm>
            <a:prstGeom prst="rect">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C00000"/>
                  </a:solidFill>
                  <a:latin typeface="Garamond"/>
                  <a:ea typeface="Times New Roman"/>
                  <a:cs typeface="Times New Roman"/>
                </a:rPr>
                <a:t>Preprocessing/</a:t>
              </a:r>
            </a:p>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C00000"/>
                  </a:solidFill>
                  <a:latin typeface="Garamond"/>
                  <a:ea typeface="Times New Roman"/>
                  <a:cs typeface="Times New Roman"/>
                </a:rPr>
                <a:t>Outlier Removal</a:t>
              </a:r>
            </a:p>
          </p:txBody>
        </p:sp>
        <p:sp>
          <p:nvSpPr>
            <p:cNvPr id="75" name="Rectangle 74"/>
            <p:cNvSpPr/>
            <p:nvPr/>
          </p:nvSpPr>
          <p:spPr>
            <a:xfrm>
              <a:off x="5126478" y="2259832"/>
              <a:ext cx="1140887" cy="767798"/>
            </a:xfrm>
            <a:prstGeom prst="rect">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C00000"/>
                  </a:solidFill>
                  <a:latin typeface="Garamond"/>
                  <a:ea typeface="Times New Roman"/>
                  <a:cs typeface="Times New Roman"/>
                </a:rPr>
                <a:t>Stratigraphy Aggregate</a:t>
              </a:r>
            </a:p>
          </p:txBody>
        </p:sp>
        <p:sp>
          <p:nvSpPr>
            <p:cNvPr id="76" name="Right Arrow 75"/>
            <p:cNvSpPr/>
            <p:nvPr/>
          </p:nvSpPr>
          <p:spPr>
            <a:xfrm>
              <a:off x="6257293" y="2493253"/>
              <a:ext cx="316505" cy="202173"/>
            </a:xfrm>
            <a:prstGeom prst="rightArrow">
              <a:avLst/>
            </a:prstGeom>
            <a:solidFill>
              <a:srgbClr val="595959">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Futura Medium"/>
                <a:ea typeface="+mn-ea"/>
                <a:cs typeface="+mn-cs"/>
              </a:endParaRPr>
            </a:p>
          </p:txBody>
        </p:sp>
        <p:sp>
          <p:nvSpPr>
            <p:cNvPr id="77" name="Right Arrow 76"/>
            <p:cNvSpPr/>
            <p:nvPr/>
          </p:nvSpPr>
          <p:spPr>
            <a:xfrm>
              <a:off x="4843830" y="2507232"/>
              <a:ext cx="290285" cy="188195"/>
            </a:xfrm>
            <a:prstGeom prst="rightArrow">
              <a:avLst/>
            </a:prstGeom>
            <a:solidFill>
              <a:srgbClr val="595959">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Futura Medium"/>
                <a:ea typeface="+mn-ea"/>
                <a:cs typeface="+mn-cs"/>
              </a:endParaRPr>
            </a:p>
          </p:txBody>
        </p:sp>
      </p:grpSp>
      <p:grpSp>
        <p:nvGrpSpPr>
          <p:cNvPr id="7" name="Group 6"/>
          <p:cNvGrpSpPr/>
          <p:nvPr/>
        </p:nvGrpSpPr>
        <p:grpSpPr>
          <a:xfrm>
            <a:off x="3617896" y="3564443"/>
            <a:ext cx="4266472" cy="2661103"/>
            <a:chOff x="4085926" y="3744070"/>
            <a:chExt cx="4266472" cy="2661103"/>
          </a:xfrm>
        </p:grpSpPr>
        <p:grpSp>
          <p:nvGrpSpPr>
            <p:cNvPr id="37" name="Group 36"/>
            <p:cNvGrpSpPr/>
            <p:nvPr/>
          </p:nvGrpSpPr>
          <p:grpSpPr>
            <a:xfrm>
              <a:off x="4085926" y="3744070"/>
              <a:ext cx="4266472" cy="2036563"/>
              <a:chOff x="1979712" y="1124744"/>
              <a:chExt cx="4320691" cy="2736304"/>
            </a:xfrm>
          </p:grpSpPr>
          <p:sp>
            <p:nvSpPr>
              <p:cNvPr id="38" name="Rectangle 37"/>
              <p:cNvSpPr/>
              <p:nvPr/>
            </p:nvSpPr>
            <p:spPr>
              <a:xfrm>
                <a:off x="3347864" y="2312876"/>
                <a:ext cx="1512168" cy="1260140"/>
              </a:xfrm>
              <a:prstGeom prst="rect">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smtClean="0">
                    <a:ln>
                      <a:noFill/>
                    </a:ln>
                    <a:solidFill>
                      <a:srgbClr val="C00000"/>
                    </a:solidFill>
                    <a:effectLst/>
                    <a:uLnTx/>
                    <a:uFillTx/>
                    <a:latin typeface="Futura Medium"/>
                    <a:ea typeface="+mn-ea"/>
                    <a:cs typeface="+mn-cs"/>
                  </a:rPr>
                  <a:t>Predictive Modeling</a:t>
                </a:r>
              </a:p>
            </p:txBody>
          </p:sp>
          <p:grpSp>
            <p:nvGrpSpPr>
              <p:cNvPr id="39" name="Group 38"/>
              <p:cNvGrpSpPr/>
              <p:nvPr/>
            </p:nvGrpSpPr>
            <p:grpSpPr>
              <a:xfrm>
                <a:off x="1979712" y="1988840"/>
                <a:ext cx="1008112" cy="864096"/>
                <a:chOff x="1763688" y="1230235"/>
                <a:chExt cx="1008112" cy="864096"/>
              </a:xfrm>
            </p:grpSpPr>
            <p:sp>
              <p:nvSpPr>
                <p:cNvPr id="53" name="Oval 52"/>
                <p:cNvSpPr/>
                <p:nvPr/>
              </p:nvSpPr>
              <p:spPr>
                <a:xfrm>
                  <a:off x="1835696" y="1230235"/>
                  <a:ext cx="864096" cy="864096"/>
                </a:xfrm>
                <a:prstGeom prst="ellipse">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C00000"/>
                    </a:solidFill>
                    <a:effectLst/>
                    <a:uLnTx/>
                    <a:uFillTx/>
                    <a:latin typeface="Futura Medium"/>
                    <a:ea typeface="+mn-ea"/>
                    <a:cs typeface="+mn-cs"/>
                  </a:endParaRPr>
                </a:p>
              </p:txBody>
            </p:sp>
            <p:sp>
              <p:nvSpPr>
                <p:cNvPr id="54" name="TextBox 53"/>
                <p:cNvSpPr txBox="1"/>
                <p:nvPr/>
              </p:nvSpPr>
              <p:spPr>
                <a:xfrm>
                  <a:off x="1763688" y="1518266"/>
                  <a:ext cx="1008112" cy="380563"/>
                </a:xfrm>
                <a:prstGeom prst="rect">
                  <a:avLst/>
                </a:prstGeom>
                <a:noFill/>
              </p:spPr>
              <p:txBody>
                <a:bodyPr wrap="square" lIns="0" tIns="0" rIns="0" bIns="0" rtlCol="0">
                  <a:noAutofit/>
                </a:bodyPr>
                <a:lstStyle/>
                <a:p>
                  <a:pPr marL="0" marR="0" lvl="0" indent="0" algn="ctr" defTabSz="914400" eaLnBrk="1" fontAlgn="auto" latinLnBrk="0" hangingPunct="1">
                    <a:lnSpc>
                      <a:spcPct val="113000"/>
                    </a:lnSpc>
                    <a:spcBef>
                      <a:spcPts val="0"/>
                    </a:spcBef>
                    <a:spcAft>
                      <a:spcPts val="60"/>
                    </a:spcAft>
                    <a:buClrTx/>
                    <a:buSzTx/>
                    <a:buFontTx/>
                    <a:buNone/>
                    <a:tabLst/>
                    <a:defRPr/>
                  </a:pPr>
                  <a:r>
                    <a:rPr kumimoji="0" lang="en-US" sz="1000" b="0" i="0" u="none" strike="noStrike" kern="0" cap="none" spc="0" normalizeH="0" baseline="0" noProof="0" dirty="0" smtClean="0">
                      <a:ln>
                        <a:noFill/>
                      </a:ln>
                      <a:solidFill>
                        <a:srgbClr val="C00000"/>
                      </a:solidFill>
                      <a:effectLst/>
                      <a:uLnTx/>
                      <a:uFillTx/>
                      <a:latin typeface="Futura Medium"/>
                    </a:rPr>
                    <a:t>Core Analysis </a:t>
                  </a:r>
                  <a:br>
                    <a:rPr kumimoji="0" lang="en-US" sz="1000" b="0" i="0" u="none" strike="noStrike" kern="0" cap="none" spc="0" normalizeH="0" baseline="0" noProof="0" dirty="0" smtClean="0">
                      <a:ln>
                        <a:noFill/>
                      </a:ln>
                      <a:solidFill>
                        <a:srgbClr val="C00000"/>
                      </a:solidFill>
                      <a:effectLst/>
                      <a:uLnTx/>
                      <a:uFillTx/>
                      <a:latin typeface="Futura Medium"/>
                    </a:rPr>
                  </a:br>
                  <a:r>
                    <a:rPr kumimoji="0" lang="en-US" sz="1000" b="0" i="0" u="none" strike="noStrike" kern="0" cap="none" spc="0" normalizeH="0" baseline="0" noProof="0" dirty="0" smtClean="0">
                      <a:ln>
                        <a:noFill/>
                      </a:ln>
                      <a:solidFill>
                        <a:srgbClr val="C00000"/>
                      </a:solidFill>
                      <a:effectLst/>
                      <a:uLnTx/>
                      <a:uFillTx/>
                      <a:latin typeface="Futura Medium"/>
                    </a:rPr>
                    <a:t>Data</a:t>
                  </a:r>
                </a:p>
                <a:p>
                  <a:pPr marL="0" marR="0" lvl="0" indent="0" defTabSz="914400" eaLnBrk="1" fontAlgn="auto" latinLnBrk="0" hangingPunct="1">
                    <a:lnSpc>
                      <a:spcPct val="113000"/>
                    </a:lnSpc>
                    <a:spcBef>
                      <a:spcPts val="0"/>
                    </a:spcBef>
                    <a:spcAft>
                      <a:spcPts val="60"/>
                    </a:spcAft>
                    <a:buClrTx/>
                    <a:buSzTx/>
                    <a:buFontTx/>
                    <a:buNone/>
                    <a:tabLst/>
                    <a:defRPr/>
                  </a:pPr>
                  <a:endParaRPr kumimoji="0" lang="en-US" sz="900" b="0" i="0" u="none" strike="noStrike" kern="0" cap="none" spc="0" normalizeH="0" baseline="0" noProof="0" dirty="0" smtClean="0">
                    <a:ln>
                      <a:noFill/>
                    </a:ln>
                    <a:solidFill>
                      <a:srgbClr val="595959"/>
                    </a:solidFill>
                    <a:effectLst/>
                    <a:uLnTx/>
                    <a:uFillTx/>
                  </a:endParaRPr>
                </a:p>
              </p:txBody>
            </p:sp>
          </p:grpSp>
          <p:grpSp>
            <p:nvGrpSpPr>
              <p:cNvPr id="40" name="Group 39"/>
              <p:cNvGrpSpPr/>
              <p:nvPr/>
            </p:nvGrpSpPr>
            <p:grpSpPr>
              <a:xfrm>
                <a:off x="1979712" y="2996952"/>
                <a:ext cx="1008112" cy="864096"/>
                <a:chOff x="683568" y="3539533"/>
                <a:chExt cx="1008112" cy="864096"/>
              </a:xfrm>
            </p:grpSpPr>
            <p:sp>
              <p:nvSpPr>
                <p:cNvPr id="51" name="Oval 50"/>
                <p:cNvSpPr/>
                <p:nvPr/>
              </p:nvSpPr>
              <p:spPr>
                <a:xfrm>
                  <a:off x="755591" y="3539533"/>
                  <a:ext cx="864096" cy="864096"/>
                </a:xfrm>
                <a:prstGeom prst="ellipse">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C00000"/>
                    </a:solidFill>
                    <a:effectLst/>
                    <a:uLnTx/>
                    <a:uFillTx/>
                    <a:latin typeface="Futura Medium"/>
                    <a:ea typeface="+mn-ea"/>
                    <a:cs typeface="+mn-cs"/>
                  </a:endParaRPr>
                </a:p>
              </p:txBody>
            </p:sp>
            <p:sp>
              <p:nvSpPr>
                <p:cNvPr id="52" name="TextBox 51"/>
                <p:cNvSpPr txBox="1"/>
                <p:nvPr/>
              </p:nvSpPr>
              <p:spPr>
                <a:xfrm>
                  <a:off x="683568" y="3864769"/>
                  <a:ext cx="1008112" cy="216024"/>
                </a:xfrm>
                <a:prstGeom prst="rect">
                  <a:avLst/>
                </a:prstGeom>
                <a:noFill/>
              </p:spPr>
              <p:txBody>
                <a:bodyPr wrap="square" lIns="0" tIns="0" rIns="0" bIns="0" rtlCol="0">
                  <a:noAutofit/>
                </a:bodyPr>
                <a:lstStyle/>
                <a:p>
                  <a:pPr marL="0" marR="0" lvl="0" indent="0" algn="ctr" defTabSz="914400" eaLnBrk="1" fontAlgn="auto" latinLnBrk="0" hangingPunct="1">
                    <a:lnSpc>
                      <a:spcPct val="113000"/>
                    </a:lnSpc>
                    <a:spcBef>
                      <a:spcPts val="0"/>
                    </a:spcBef>
                    <a:spcAft>
                      <a:spcPts val="60"/>
                    </a:spcAft>
                    <a:buClrTx/>
                    <a:buSzTx/>
                    <a:buFontTx/>
                    <a:buNone/>
                    <a:tabLst/>
                    <a:defRPr/>
                  </a:pPr>
                  <a:r>
                    <a:rPr kumimoji="0" lang="en-US" sz="1000" b="0" i="0" u="none" strike="noStrike" kern="0" cap="none" spc="0" normalizeH="0" baseline="0" noProof="0" dirty="0" smtClean="0">
                      <a:ln>
                        <a:noFill/>
                      </a:ln>
                      <a:solidFill>
                        <a:srgbClr val="C00000"/>
                      </a:solidFill>
                      <a:effectLst/>
                      <a:uLnTx/>
                      <a:uFillTx/>
                      <a:latin typeface="Futura Medium"/>
                    </a:rPr>
                    <a:t>Well Logs</a:t>
                  </a:r>
                </a:p>
              </p:txBody>
            </p:sp>
          </p:grpSp>
          <p:grpSp>
            <p:nvGrpSpPr>
              <p:cNvPr id="41" name="Group 40"/>
              <p:cNvGrpSpPr/>
              <p:nvPr/>
            </p:nvGrpSpPr>
            <p:grpSpPr>
              <a:xfrm>
                <a:off x="3615059" y="1124744"/>
                <a:ext cx="1008112" cy="864096"/>
                <a:chOff x="2174899" y="3142554"/>
                <a:chExt cx="1008112" cy="864096"/>
              </a:xfrm>
            </p:grpSpPr>
            <p:sp>
              <p:nvSpPr>
                <p:cNvPr id="49" name="Oval 48"/>
                <p:cNvSpPr/>
                <p:nvPr/>
              </p:nvSpPr>
              <p:spPr>
                <a:xfrm>
                  <a:off x="2245992" y="3142554"/>
                  <a:ext cx="864096" cy="864096"/>
                </a:xfrm>
                <a:prstGeom prst="ellipse">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C00000"/>
                    </a:solidFill>
                    <a:effectLst/>
                    <a:uLnTx/>
                    <a:uFillTx/>
                    <a:latin typeface="Futura Medium"/>
                    <a:ea typeface="+mn-ea"/>
                    <a:cs typeface="+mn-cs"/>
                  </a:endParaRPr>
                </a:p>
              </p:txBody>
            </p:sp>
            <p:sp>
              <p:nvSpPr>
                <p:cNvPr id="50" name="TextBox 49"/>
                <p:cNvSpPr txBox="1"/>
                <p:nvPr/>
              </p:nvSpPr>
              <p:spPr>
                <a:xfrm>
                  <a:off x="2174899" y="3347571"/>
                  <a:ext cx="1008112" cy="446109"/>
                </a:xfrm>
                <a:prstGeom prst="rect">
                  <a:avLst/>
                </a:prstGeom>
                <a:noFill/>
              </p:spPr>
              <p:txBody>
                <a:bodyPr wrap="square" lIns="0" tIns="0" rIns="0" bIns="0" rtlCol="0">
                  <a:noAutofit/>
                </a:bodyPr>
                <a:lstStyle/>
                <a:p>
                  <a:pPr marL="0" marR="0" lvl="0" indent="0" algn="ctr" defTabSz="914400" eaLnBrk="1" fontAlgn="auto" latinLnBrk="0" hangingPunct="1">
                    <a:lnSpc>
                      <a:spcPct val="113000"/>
                    </a:lnSpc>
                    <a:spcBef>
                      <a:spcPts val="0"/>
                    </a:spcBef>
                    <a:spcAft>
                      <a:spcPts val="60"/>
                    </a:spcAft>
                    <a:buClrTx/>
                    <a:buSzTx/>
                    <a:buFontTx/>
                    <a:buNone/>
                    <a:tabLst/>
                    <a:defRPr/>
                  </a:pPr>
                  <a:r>
                    <a:rPr kumimoji="0" lang="en-US" sz="1000" b="0" i="0" u="none" strike="noStrike" kern="0" cap="none" spc="0" normalizeH="0" baseline="0" noProof="0" dirty="0" smtClean="0">
                      <a:ln>
                        <a:noFill/>
                      </a:ln>
                      <a:solidFill>
                        <a:srgbClr val="C00000"/>
                      </a:solidFill>
                      <a:effectLst/>
                      <a:uLnTx/>
                      <a:uFillTx/>
                      <a:latin typeface="Futura Medium"/>
                    </a:rPr>
                    <a:t>Engineering</a:t>
                  </a:r>
                  <a:r>
                    <a:rPr kumimoji="0" lang="en-US" sz="1000" b="0" i="0" u="none" strike="noStrike" kern="0" cap="none" spc="0" normalizeH="0" baseline="0" noProof="0" dirty="0" smtClean="0">
                      <a:ln>
                        <a:noFill/>
                      </a:ln>
                      <a:solidFill>
                        <a:srgbClr val="C00000"/>
                      </a:solidFill>
                      <a:effectLst/>
                      <a:uLnTx/>
                      <a:uFillTx/>
                    </a:rPr>
                    <a:t/>
                  </a:r>
                  <a:br>
                    <a:rPr kumimoji="0" lang="en-US" sz="1000" b="0" i="0" u="none" strike="noStrike" kern="0" cap="none" spc="0" normalizeH="0" baseline="0" noProof="0" dirty="0" smtClean="0">
                      <a:ln>
                        <a:noFill/>
                      </a:ln>
                      <a:solidFill>
                        <a:srgbClr val="C00000"/>
                      </a:solidFill>
                      <a:effectLst/>
                      <a:uLnTx/>
                      <a:uFillTx/>
                    </a:rPr>
                  </a:br>
                  <a:r>
                    <a:rPr kumimoji="0" lang="en-US" sz="1000" b="0" i="0" u="none" strike="noStrike" kern="0" cap="none" spc="0" normalizeH="0" baseline="0" noProof="0" dirty="0" smtClean="0">
                      <a:ln>
                        <a:noFill/>
                      </a:ln>
                      <a:solidFill>
                        <a:srgbClr val="C00000"/>
                      </a:solidFill>
                      <a:effectLst/>
                      <a:uLnTx/>
                      <a:uFillTx/>
                      <a:latin typeface="Futura Medium"/>
                    </a:rPr>
                    <a:t>Parameters</a:t>
                  </a:r>
                </a:p>
                <a:p>
                  <a:pPr marL="177800" marR="0" lvl="0" indent="-177800" defTabSz="914400" eaLnBrk="1" fontAlgn="auto" latinLnBrk="0" hangingPunct="1">
                    <a:lnSpc>
                      <a:spcPct val="113000"/>
                    </a:lnSpc>
                    <a:spcBef>
                      <a:spcPts val="0"/>
                    </a:spcBef>
                    <a:spcAft>
                      <a:spcPts val="60"/>
                    </a:spcAft>
                    <a:buClrTx/>
                    <a:buSzTx/>
                    <a:buFont typeface="Wingdings"/>
                    <a:buChar char="n"/>
                    <a:tabLst/>
                    <a:defRPr/>
                  </a:pPr>
                  <a:endParaRPr kumimoji="0" lang="en-US" sz="900" b="0" i="0" u="none" strike="noStrike" kern="0" cap="none" spc="0" normalizeH="0" baseline="0" noProof="0" dirty="0" smtClean="0">
                    <a:ln>
                      <a:noFill/>
                    </a:ln>
                    <a:solidFill>
                      <a:srgbClr val="595959"/>
                    </a:solidFill>
                    <a:effectLst/>
                    <a:uLnTx/>
                    <a:uFillTx/>
                  </a:endParaRPr>
                </a:p>
              </p:txBody>
            </p:sp>
          </p:grpSp>
          <p:grpSp>
            <p:nvGrpSpPr>
              <p:cNvPr id="42" name="Group 41"/>
              <p:cNvGrpSpPr/>
              <p:nvPr/>
            </p:nvGrpSpPr>
            <p:grpSpPr>
              <a:xfrm>
                <a:off x="5292291" y="2492896"/>
                <a:ext cx="1008112" cy="901846"/>
                <a:chOff x="7092491" y="1774137"/>
                <a:chExt cx="1008112" cy="901846"/>
              </a:xfrm>
            </p:grpSpPr>
            <p:sp>
              <p:nvSpPr>
                <p:cNvPr id="47" name="Oval 46"/>
                <p:cNvSpPr/>
                <p:nvPr/>
              </p:nvSpPr>
              <p:spPr>
                <a:xfrm>
                  <a:off x="7164288" y="1774137"/>
                  <a:ext cx="864096" cy="864096"/>
                </a:xfrm>
                <a:prstGeom prst="ellipse">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C00000"/>
                    </a:solidFill>
                    <a:effectLst/>
                    <a:uLnTx/>
                    <a:uFillTx/>
                    <a:latin typeface="Futura Medium"/>
                    <a:ea typeface="+mn-ea"/>
                    <a:cs typeface="+mn-cs"/>
                  </a:endParaRPr>
                </a:p>
              </p:txBody>
            </p:sp>
            <p:sp>
              <p:nvSpPr>
                <p:cNvPr id="48" name="TextBox 47"/>
                <p:cNvSpPr txBox="1"/>
                <p:nvPr/>
              </p:nvSpPr>
              <p:spPr>
                <a:xfrm>
                  <a:off x="7092491" y="1965490"/>
                  <a:ext cx="1008112" cy="710493"/>
                </a:xfrm>
                <a:prstGeom prst="rect">
                  <a:avLst/>
                </a:prstGeom>
                <a:noFill/>
              </p:spPr>
              <p:txBody>
                <a:bodyPr wrap="square" lIns="0" tIns="0" rIns="0" bIns="0" rtlCol="0">
                  <a:noAutofit/>
                </a:bodyPr>
                <a:lstStyle/>
                <a:p>
                  <a:pPr marL="0" marR="0" lvl="0" indent="0" algn="ctr" defTabSz="914400" eaLnBrk="1" fontAlgn="auto" latinLnBrk="0" hangingPunct="1">
                    <a:lnSpc>
                      <a:spcPct val="113000"/>
                    </a:lnSpc>
                    <a:spcBef>
                      <a:spcPts val="0"/>
                    </a:spcBef>
                    <a:spcAft>
                      <a:spcPts val="60"/>
                    </a:spcAft>
                    <a:buClrTx/>
                    <a:buSzTx/>
                    <a:buFontTx/>
                    <a:buNone/>
                    <a:tabLst/>
                    <a:defRPr/>
                  </a:pPr>
                  <a:r>
                    <a:rPr kumimoji="0" lang="en-US" sz="1000" b="0" i="0" u="none" strike="noStrike" kern="0" cap="none" spc="0" normalizeH="0" baseline="0" noProof="0" dirty="0" smtClean="0">
                      <a:ln>
                        <a:noFill/>
                      </a:ln>
                      <a:solidFill>
                        <a:srgbClr val="C00000"/>
                      </a:solidFill>
                      <a:effectLst/>
                      <a:uLnTx/>
                      <a:uFillTx/>
                      <a:latin typeface="Futura Medium"/>
                    </a:rPr>
                    <a:t>1st 12-mo. </a:t>
                  </a:r>
                  <a:br>
                    <a:rPr kumimoji="0" lang="en-US" sz="1000" b="0" i="0" u="none" strike="noStrike" kern="0" cap="none" spc="0" normalizeH="0" baseline="0" noProof="0" dirty="0" smtClean="0">
                      <a:ln>
                        <a:noFill/>
                      </a:ln>
                      <a:solidFill>
                        <a:srgbClr val="C00000"/>
                      </a:solidFill>
                      <a:effectLst/>
                      <a:uLnTx/>
                      <a:uFillTx/>
                      <a:latin typeface="Futura Medium"/>
                    </a:rPr>
                  </a:br>
                  <a:r>
                    <a:rPr kumimoji="0" lang="en-US" sz="1000" b="0" i="0" u="none" strike="noStrike" kern="0" cap="none" spc="0" normalizeH="0" baseline="0" noProof="0" dirty="0" smtClean="0">
                      <a:ln>
                        <a:noFill/>
                      </a:ln>
                      <a:solidFill>
                        <a:srgbClr val="C00000"/>
                      </a:solidFill>
                      <a:effectLst/>
                      <a:uLnTx/>
                      <a:uFillTx/>
                      <a:latin typeface="Futura Medium"/>
                    </a:rPr>
                    <a:t>Production</a:t>
                  </a:r>
                </a:p>
              </p:txBody>
            </p:sp>
          </p:grpSp>
          <p:sp>
            <p:nvSpPr>
              <p:cNvPr id="43" name="Right Arrow 42"/>
              <p:cNvSpPr/>
              <p:nvPr/>
            </p:nvSpPr>
            <p:spPr>
              <a:xfrm rot="1203686">
                <a:off x="2942211" y="2484698"/>
                <a:ext cx="360040" cy="241768"/>
              </a:xfrm>
              <a:prstGeom prst="rightArrow">
                <a:avLst/>
              </a:prstGeom>
              <a:solidFill>
                <a:srgbClr val="595959">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Futura Medium"/>
                  <a:ea typeface="+mn-ea"/>
                  <a:cs typeface="+mn-cs"/>
                </a:endParaRPr>
              </a:p>
            </p:txBody>
          </p:sp>
          <p:sp>
            <p:nvSpPr>
              <p:cNvPr id="44" name="Right Arrow 43"/>
              <p:cNvSpPr/>
              <p:nvPr/>
            </p:nvSpPr>
            <p:spPr>
              <a:xfrm flipH="1">
                <a:off x="4892243" y="2794712"/>
                <a:ext cx="401661" cy="254881"/>
              </a:xfrm>
              <a:prstGeom prst="rightArrow">
                <a:avLst/>
              </a:prstGeom>
              <a:solidFill>
                <a:srgbClr val="595959">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Futura Medium"/>
                  <a:ea typeface="+mn-ea"/>
                  <a:cs typeface="+mn-cs"/>
                </a:endParaRPr>
              </a:p>
            </p:txBody>
          </p:sp>
          <p:sp>
            <p:nvSpPr>
              <p:cNvPr id="45" name="Right Arrow 44"/>
              <p:cNvSpPr/>
              <p:nvPr/>
            </p:nvSpPr>
            <p:spPr>
              <a:xfrm rot="5400000">
                <a:off x="4010212" y="2028527"/>
                <a:ext cx="254922" cy="241768"/>
              </a:xfrm>
              <a:prstGeom prst="rightArrow">
                <a:avLst/>
              </a:prstGeom>
              <a:solidFill>
                <a:srgbClr val="595959">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Futura Medium"/>
                  <a:ea typeface="+mn-ea"/>
                  <a:cs typeface="+mn-cs"/>
                </a:endParaRPr>
              </a:p>
            </p:txBody>
          </p:sp>
          <p:sp>
            <p:nvSpPr>
              <p:cNvPr id="46" name="Right Arrow 45"/>
              <p:cNvSpPr/>
              <p:nvPr/>
            </p:nvSpPr>
            <p:spPr>
              <a:xfrm rot="20559592">
                <a:off x="2943664" y="3067064"/>
                <a:ext cx="360040" cy="241768"/>
              </a:xfrm>
              <a:prstGeom prst="rightArrow">
                <a:avLst/>
              </a:prstGeom>
              <a:solidFill>
                <a:srgbClr val="595959">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Futura Medium"/>
                  <a:ea typeface="+mn-ea"/>
                  <a:cs typeface="+mn-cs"/>
                </a:endParaRPr>
              </a:p>
            </p:txBody>
          </p:sp>
        </p:grpSp>
        <p:sp>
          <p:nvSpPr>
            <p:cNvPr id="55" name="Oval 54"/>
            <p:cNvSpPr/>
            <p:nvPr/>
          </p:nvSpPr>
          <p:spPr>
            <a:xfrm>
              <a:off x="5616094" y="5840875"/>
              <a:ext cx="1154024" cy="564298"/>
            </a:xfrm>
            <a:prstGeom prst="ellipse">
              <a:avLst/>
            </a:prstGeom>
            <a:solidFill>
              <a:srgbClr val="F7D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C00000"/>
                </a:solidFill>
                <a:effectLst/>
                <a:uLnTx/>
                <a:uFillTx/>
                <a:latin typeface="Futura Medium"/>
                <a:ea typeface="+mn-ea"/>
                <a:cs typeface="+mn-cs"/>
              </a:endParaRPr>
            </a:p>
          </p:txBody>
        </p:sp>
        <p:sp>
          <p:nvSpPr>
            <p:cNvPr id="57" name="TextBox 56"/>
            <p:cNvSpPr txBox="1"/>
            <p:nvPr/>
          </p:nvSpPr>
          <p:spPr>
            <a:xfrm>
              <a:off x="5688102" y="6014617"/>
              <a:ext cx="995462" cy="258306"/>
            </a:xfrm>
            <a:prstGeom prst="rect">
              <a:avLst/>
            </a:prstGeom>
            <a:noFill/>
          </p:spPr>
          <p:txBody>
            <a:bodyPr wrap="square" lIns="0" tIns="0" rIns="0" bIns="0" rtlCol="0">
              <a:noAutofit/>
            </a:bodyPr>
            <a:lstStyle/>
            <a:p>
              <a:pPr marL="0" marR="0" lvl="0" indent="0" algn="ctr" defTabSz="914400" eaLnBrk="1" fontAlgn="auto" latinLnBrk="0" hangingPunct="1">
                <a:lnSpc>
                  <a:spcPct val="113000"/>
                </a:lnSpc>
                <a:spcBef>
                  <a:spcPts val="0"/>
                </a:spcBef>
                <a:spcAft>
                  <a:spcPts val="60"/>
                </a:spcAft>
                <a:buClrTx/>
                <a:buSzTx/>
                <a:buFontTx/>
                <a:buNone/>
                <a:tabLst/>
                <a:defRPr/>
              </a:pPr>
              <a:r>
                <a:rPr lang="en-US" sz="1100" b="0" kern="0" dirty="0" smtClean="0">
                  <a:solidFill>
                    <a:srgbClr val="C00000"/>
                  </a:solidFill>
                  <a:latin typeface="Futura Medium"/>
                </a:rPr>
                <a:t>Predictive Model</a:t>
              </a:r>
              <a:endParaRPr kumimoji="0" lang="en-US" sz="1100" b="0" i="0" u="none" strike="noStrike" kern="0" cap="none" spc="0" normalizeH="0" baseline="0" noProof="0" dirty="0" smtClean="0">
                <a:ln>
                  <a:noFill/>
                </a:ln>
                <a:solidFill>
                  <a:srgbClr val="C00000"/>
                </a:solidFill>
                <a:effectLst/>
                <a:uLnTx/>
                <a:uFillTx/>
                <a:latin typeface="Futura Medium"/>
              </a:endParaRPr>
            </a:p>
          </p:txBody>
        </p:sp>
        <p:sp>
          <p:nvSpPr>
            <p:cNvPr id="58" name="Right Arrow 57"/>
            <p:cNvSpPr/>
            <p:nvPr/>
          </p:nvSpPr>
          <p:spPr>
            <a:xfrm rot="5400000">
              <a:off x="6121941" y="5600350"/>
              <a:ext cx="189732" cy="238734"/>
            </a:xfrm>
            <a:prstGeom prst="rightArrow">
              <a:avLst/>
            </a:prstGeom>
            <a:solidFill>
              <a:srgbClr val="595959">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Futura Medium"/>
                <a:ea typeface="+mn-ea"/>
                <a:cs typeface="+mn-cs"/>
              </a:endParaRPr>
            </a:p>
          </p:txBody>
        </p:sp>
      </p:grpSp>
      <p:sp>
        <p:nvSpPr>
          <p:cNvPr id="12" name="Striped Right Arrow 11"/>
          <p:cNvSpPr/>
          <p:nvPr/>
        </p:nvSpPr>
        <p:spPr>
          <a:xfrm>
            <a:off x="2580964" y="2306893"/>
            <a:ext cx="406860" cy="402027"/>
          </a:xfrm>
          <a:prstGeom prst="stripedRightArrow">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triped Right Arrow 58"/>
          <p:cNvSpPr/>
          <p:nvPr/>
        </p:nvSpPr>
        <p:spPr>
          <a:xfrm>
            <a:off x="2555776" y="4581128"/>
            <a:ext cx="406860" cy="402027"/>
          </a:xfrm>
          <a:prstGeom prst="stripedRightArrow">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18501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Text Placeholder 7"/>
          <p:cNvSpPr>
            <a:spLocks noGrp="1"/>
          </p:cNvSpPr>
          <p:nvPr>
            <p:ph type="body" idx="1"/>
          </p:nvPr>
        </p:nvSpPr>
        <p:spPr>
          <a:xfrm>
            <a:off x="1782070" y="2379407"/>
            <a:ext cx="6102298" cy="741600"/>
          </a:xfrm>
        </p:spPr>
        <p:txBody>
          <a:bodyPr/>
          <a:lstStyle/>
          <a:p>
            <a:r>
              <a:rPr lang="en-US" dirty="0" smtClean="0"/>
              <a:t>Data integration and interpolation </a:t>
            </a:r>
            <a:endParaRPr lang="en-US" dirty="0"/>
          </a:p>
        </p:txBody>
      </p:sp>
      <p:sp>
        <p:nvSpPr>
          <p:cNvPr id="9" name="Text Placeholder 8"/>
          <p:cNvSpPr>
            <a:spLocks noGrp="1"/>
          </p:cNvSpPr>
          <p:nvPr>
            <p:ph type="body" sz="quarter" idx="13"/>
          </p:nvPr>
        </p:nvSpPr>
        <p:spPr/>
        <p:txBody>
          <a:bodyPr/>
          <a:lstStyle/>
          <a:p>
            <a:r>
              <a:rPr lang="en-GB" dirty="0"/>
              <a:t>2</a:t>
            </a:r>
            <a:r>
              <a:rPr lang="en-GB" dirty="0" smtClean="0"/>
              <a:t>.0</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7</a:t>
            </a:fld>
            <a:endParaRPr lang="en-GB" dirty="0"/>
          </a:p>
        </p:txBody>
      </p:sp>
      <p:sp>
        <p:nvSpPr>
          <p:cNvPr id="6" name="Footer Placeholder 5"/>
          <p:cNvSpPr>
            <a:spLocks noGrp="1"/>
          </p:cNvSpPr>
          <p:nvPr>
            <p:ph type="ftr" sz="quarter" idx="3"/>
          </p:nvPr>
        </p:nvSpPr>
        <p:spPr/>
        <p:txBody>
          <a:bodyPr/>
          <a:lstStyle/>
          <a:p>
            <a:pPr>
              <a:defRPr/>
            </a:pPr>
            <a:r>
              <a:rPr lang="en-GB" smtClean="0"/>
              <a:t> </a:t>
            </a:r>
            <a:endParaRPr lang="en-US" dirty="0"/>
          </a:p>
        </p:txBody>
      </p:sp>
      <p:sp>
        <p:nvSpPr>
          <p:cNvPr id="10" name="Date Placeholder 4"/>
          <p:cNvSpPr>
            <a:spLocks noGrp="1"/>
          </p:cNvSpPr>
          <p:nvPr>
            <p:ph type="dt" sz="half" idx="2"/>
          </p:nvPr>
        </p:nvSpPr>
        <p:spPr>
          <a:xfrm>
            <a:off x="7252757" y="6469200"/>
            <a:ext cx="1080000" cy="169200"/>
          </a:xfrm>
        </p:spPr>
        <p:txBody>
          <a:bodyPr/>
          <a:lstStyle/>
          <a:p>
            <a:pPr fontAlgn="auto">
              <a:spcBef>
                <a:spcPts val="0"/>
              </a:spcBef>
              <a:spcAft>
                <a:spcPts val="0"/>
              </a:spcAft>
            </a:pPr>
            <a:fld id="{BF6270F7-A1E2-4343-9A02-4369399936CE}"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154535670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smtClean="0"/>
              <a:t>CoreWells</a:t>
            </a:r>
            <a:r>
              <a:rPr lang="en-US" noProof="0" dirty="0" smtClean="0"/>
              <a:t> vs. IHS Wells - 2D Map</a:t>
            </a:r>
            <a:endParaRPr lang="en-US" noProof="0" dirty="0"/>
          </a:p>
        </p:txBody>
      </p:sp>
      <p:pic>
        <p:nvPicPr>
          <p:cNvPr id="5" name="Picture 4" descr="V:\project\DataMiningUNC\Code\RF\results\data_core_prod.png"/>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24744"/>
            <a:ext cx="8424936" cy="5184576"/>
          </a:xfrm>
          <a:prstGeom prst="rect">
            <a:avLst/>
          </a:prstGeom>
          <a:noFill/>
          <a:ln>
            <a:noFill/>
          </a:ln>
        </p:spPr>
      </p:pic>
      <p:sp>
        <p:nvSpPr>
          <p:cNvPr id="6" name="Slide Number Placeholder 3"/>
          <p:cNvSpPr>
            <a:spLocks noGrp="1"/>
          </p:cNvSpPr>
          <p:nvPr>
            <p:ph type="sldNum" sz="quarter" idx="4"/>
          </p:nvPr>
        </p:nvSpPr>
        <p:spPr>
          <a:xfrm>
            <a:off x="8406599" y="6470360"/>
            <a:ext cx="266673" cy="169277"/>
          </a:xfrm>
        </p:spPr>
        <p:txBody>
          <a:bodyPr/>
          <a:lstStyle/>
          <a:p>
            <a:pPr>
              <a:defRPr/>
            </a:pPr>
            <a:fld id="{D9F43194-B442-48D5-98AD-8B0F2B202277}" type="slidenum">
              <a:rPr lang="en-US" smtClean="0"/>
              <a:pPr>
                <a:defRPr/>
              </a:pPr>
              <a:t>8</a:t>
            </a:fld>
            <a:endParaRPr lang="en-US"/>
          </a:p>
        </p:txBody>
      </p:sp>
      <p:sp>
        <p:nvSpPr>
          <p:cNvPr id="7" name="Date Placeholder 7"/>
          <p:cNvSpPr>
            <a:spLocks noGrp="1"/>
          </p:cNvSpPr>
          <p:nvPr>
            <p:ph type="dt" sz="half" idx="2"/>
          </p:nvPr>
        </p:nvSpPr>
        <p:spPr>
          <a:xfrm>
            <a:off x="7252757" y="6469200"/>
            <a:ext cx="1080000" cy="169200"/>
          </a:xfrm>
        </p:spPr>
        <p:txBody>
          <a:bodyPr/>
          <a:lstStyle/>
          <a:p>
            <a:pPr fontAlgn="auto">
              <a:spcBef>
                <a:spcPts val="0"/>
              </a:spcBef>
              <a:spcAft>
                <a:spcPts val="0"/>
              </a:spcAft>
            </a:pPr>
            <a:fld id="{E890FC9D-D7A8-48FE-A854-8D325A3EA067}"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40205048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12776"/>
            <a:ext cx="8532817" cy="3950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07505" y="2132856"/>
            <a:ext cx="7344816" cy="208823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noProof="0" dirty="0" smtClean="0">
                <a:latin typeface="+mn-lt"/>
              </a:rPr>
              <a:t>Main Data Processing steps</a:t>
            </a:r>
            <a:endParaRPr lang="en-US" noProof="0" dirty="0">
              <a:latin typeface="+mn-lt"/>
            </a:endParaRPr>
          </a:p>
        </p:txBody>
      </p:sp>
      <p:sp>
        <p:nvSpPr>
          <p:cNvPr id="102" name="Slide Number Placeholder 3"/>
          <p:cNvSpPr>
            <a:spLocks noGrp="1"/>
          </p:cNvSpPr>
          <p:nvPr>
            <p:ph type="sldNum" sz="quarter" idx="4"/>
          </p:nvPr>
        </p:nvSpPr>
        <p:spPr>
          <a:xfrm>
            <a:off x="8406599" y="6470360"/>
            <a:ext cx="266673" cy="169277"/>
          </a:xfrm>
        </p:spPr>
        <p:txBody>
          <a:bodyPr/>
          <a:lstStyle/>
          <a:p>
            <a:pPr>
              <a:defRPr/>
            </a:pPr>
            <a:fld id="{D9F43194-B442-48D5-98AD-8B0F2B202277}" type="slidenum">
              <a:rPr lang="en-US" smtClean="0"/>
              <a:pPr>
                <a:defRPr/>
              </a:pPr>
              <a:t>9</a:t>
            </a:fld>
            <a:endParaRPr lang="en-US"/>
          </a:p>
        </p:txBody>
      </p:sp>
      <p:sp>
        <p:nvSpPr>
          <p:cNvPr id="103" name="Date Placeholder 7"/>
          <p:cNvSpPr>
            <a:spLocks noGrp="1"/>
          </p:cNvSpPr>
          <p:nvPr>
            <p:ph type="dt" sz="half" idx="2"/>
          </p:nvPr>
        </p:nvSpPr>
        <p:spPr>
          <a:xfrm>
            <a:off x="7252757" y="6469200"/>
            <a:ext cx="1080000" cy="169200"/>
          </a:xfrm>
        </p:spPr>
        <p:txBody>
          <a:bodyPr/>
          <a:lstStyle/>
          <a:p>
            <a:pPr fontAlgn="auto">
              <a:spcBef>
                <a:spcPts val="0"/>
              </a:spcBef>
              <a:spcAft>
                <a:spcPts val="0"/>
              </a:spcAft>
            </a:pPr>
            <a:fld id="{E890FC9D-D7A8-48FE-A854-8D325A3EA067}" type="datetime1">
              <a:rPr lang="en-US" b="0" smtClean="0">
                <a:solidFill>
                  <a:srgbClr val="595959"/>
                </a:solidFill>
              </a:rPr>
              <a:t>5/18/2015</a:t>
            </a:fld>
            <a:endParaRPr lang="en-GB" b="0" dirty="0">
              <a:solidFill>
                <a:srgbClr val="595959"/>
              </a:solidFill>
            </a:endParaRPr>
          </a:p>
        </p:txBody>
      </p:sp>
    </p:spTree>
    <p:extLst>
      <p:ext uri="{BB962C8B-B14F-4D97-AF65-F5344CB8AC3E}">
        <p14:creationId xmlns:p14="http://schemas.microsoft.com/office/powerpoint/2010/main" val="2290033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SHELL_2010">
  <a:themeElements>
    <a:clrScheme name="SHELL_2010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SHELL_2010">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noAutofit/>
      </a:bodyPr>
      <a:lstStyle>
        <a:defPPr marL="177800" indent="-177800">
          <a:lnSpc>
            <a:spcPct val="113000"/>
          </a:lnSpc>
          <a:spcAft>
            <a:spcPts val="60"/>
          </a:spcAft>
          <a:buFont typeface="Wingdings"/>
          <a:buChar char="n"/>
          <a:defRPr sz="900" dirty="0" smtClean="0"/>
        </a:defPPr>
      </a:lstStyle>
    </a:txDef>
  </a:objectDefaults>
  <a:extraClrSchemeLst>
    <a:extraClrScheme>
      <a:clrScheme name="SHELL_2010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Settings\Mark.Thomas\Application Data\Microsoft\Templates\SHELL_2010.pot</Template>
  <TotalTime>18998</TotalTime>
  <Words>2198</Words>
  <Application>Microsoft Office PowerPoint</Application>
  <PresentationFormat>On-screen Show (4:3)</PresentationFormat>
  <Paragraphs>403</Paragraphs>
  <Slides>26</Slides>
  <Notes>10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Shell layouts with footer</vt:lpstr>
      <vt:lpstr>SHELL_2010</vt:lpstr>
      <vt:lpstr>PowerPoint Presentation</vt:lpstr>
      <vt:lpstr>Outline </vt:lpstr>
      <vt:lpstr>PowerPoint Presentation</vt:lpstr>
      <vt:lpstr>Overview of THE PROJECT</vt:lpstr>
      <vt:lpstr>   OVERVIEW OF EAGLE FORD DATA</vt:lpstr>
      <vt:lpstr>  OVERVIEW of WORKFLOW  and METHODOLOGY</vt:lpstr>
      <vt:lpstr>PowerPoint Presentation</vt:lpstr>
      <vt:lpstr>CoreWells vs. IHS Wells - 2D Map</vt:lpstr>
      <vt:lpstr>Main Data Processing steps</vt:lpstr>
      <vt:lpstr>Individual Components</vt:lpstr>
      <vt:lpstr>Individual Components</vt:lpstr>
      <vt:lpstr>Manual Variogram Modelling and Kriging</vt:lpstr>
      <vt:lpstr>Automated Variogram Modelling</vt:lpstr>
      <vt:lpstr>Manual vs. Automated Parameter Estimation</vt:lpstr>
      <vt:lpstr>PowerPoint Presentation</vt:lpstr>
      <vt:lpstr>RANDOM FOREST ALGORITHM</vt:lpstr>
      <vt:lpstr>RESULTS (RF 5-Fold Cross-Validation)</vt:lpstr>
      <vt:lpstr>VARIABLE IMPORTANCE</vt:lpstr>
      <vt:lpstr>PREDICTION BASED ON TOP K IMPORTANT VARS</vt:lpstr>
      <vt:lpstr>TOP QUANTILE RECOVERY CURVE</vt:lpstr>
      <vt:lpstr>TOP QUANTILE RECOVERY CURVE (6 VARS MODEL)</vt:lpstr>
      <vt:lpstr>PowerPoint Presentation</vt:lpstr>
      <vt:lpstr>Going Forward </vt:lpstr>
      <vt:lpstr>PowerPoint Presentation</vt:lpstr>
      <vt:lpstr>PARTIAL DEPENDENCE PLOTS</vt:lpstr>
      <vt:lpstr>Automated parameter fitting – Kernel Regression</vt:lpstr>
    </vt:vector>
  </TitlesOfParts>
  <Company>Registered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HEADLINE FUTURA MEDIUM BOLD 24PT Up to Three Lines All Capital or Title Case</dc:title>
  <dc:creator>Mark.Thomas</dc:creator>
  <cp:lastModifiedBy>Mingqi.Wu</cp:lastModifiedBy>
  <cp:revision>1350</cp:revision>
  <dcterms:created xsi:type="dcterms:W3CDTF">2010-06-30T17:19:39Z</dcterms:created>
  <dcterms:modified xsi:type="dcterms:W3CDTF">2015-05-18T22:56:30Z</dcterms:modified>
</cp:coreProperties>
</file>