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6" r:id="rId11"/>
    <p:sldId id="268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34E0-56AC-4531-8A82-5A546492F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DFA24-4B48-4C1E-B9D2-F98F20EEC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2B76D-24F7-4BCB-94B8-F62FD83F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7F09-0CEC-4105-92FC-CD329F353A3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C1CD-B2D0-44B8-99E3-DE74B86A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7D88-E918-4D7D-9A19-B3128B4E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C59A-B0C0-41A9-9475-85F2CA2C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5981-AD2C-4243-ACDB-52D40265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940AF-D725-4EE2-B1A6-F74D6F53E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29DFE-1F08-4FB8-B9E4-1E672DAD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7F09-0CEC-4105-92FC-CD329F353A3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93F9-4519-4F7D-8D2B-8DF12E46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B224-584E-44C9-8190-CE4F6560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C59A-B0C0-41A9-9475-85F2CA2C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93989-435E-4924-98C8-3322C6D3E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EA739-00C8-4A58-B589-D5220BD9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6897-2425-4518-9AF2-4E43E1DC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7F09-0CEC-4105-92FC-CD329F353A3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7838-A1E7-49E6-947A-CE129B33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C2E8-82F6-49E6-9A9B-1F3C29AE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C59A-B0C0-41A9-9475-85F2CA2C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929D-B011-4829-8F92-38D5F981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9335-9886-4E26-B5D4-8C4FF923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6A50-95BA-4F90-B9DC-9E0F7BBB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7F09-0CEC-4105-92FC-CD329F353A3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8A62-B641-49FA-9AC3-00365914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9BAF-AF9A-42B7-B110-FABEB424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C59A-B0C0-41A9-9475-85F2CA2C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FA2C-3A58-48EF-B469-71C53BD9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8AAC-DAFC-4412-8A3A-CB244E21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427E-B50B-40CE-BD4C-A424C786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7F09-0CEC-4105-92FC-CD329F353A3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F00A9-F099-4A58-A427-8BEB26B7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FE40-9C7C-4DA5-894F-52716593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C59A-B0C0-41A9-9475-85F2CA2C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3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5C26-1029-48DD-9339-D14937E3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4BA5-32F2-4EA1-B092-F7F76ACB5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73074-DB35-4473-9A15-270EAA18D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C66AE-B3D3-4848-9C04-06B06BF3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7F09-0CEC-4105-92FC-CD329F353A3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444F4-C439-4C52-8D20-95F11067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54DE3-3B93-4EFF-A1C8-672B94EE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C59A-B0C0-41A9-9475-85F2CA2C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0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EE74-90CA-4B8F-A62A-031A81C7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B181F-EE5E-481B-82C8-92047888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3919-565D-45BF-A17F-F923D7D9E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9740F-953D-4845-A9F9-7EC304C6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D8DFD-CEAB-4CF1-96CE-F91F981A6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11C8A-4370-4BAF-AA0B-CD6043FE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7F09-0CEC-4105-92FC-CD329F353A3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23796-9BCD-4A4D-8A71-2F2E6364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14A08-91DA-4A49-BB38-1AC268F2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C59A-B0C0-41A9-9475-85F2CA2C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43F-7FEE-4B5D-B7C5-41F57BB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7B67D-D14E-4701-BAA8-0A6CD746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7F09-0CEC-4105-92FC-CD329F353A3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C68C1-E682-4D73-B05B-8E2FC050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2DD14-67BE-4BE9-AEB5-533899FB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C59A-B0C0-41A9-9475-85F2CA2C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8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CDE3F-3447-4806-9BB7-609ABF24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7F09-0CEC-4105-92FC-CD329F353A3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948D8-DE86-4141-8C6B-DA0FE50D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E739E-E513-4702-83E2-9EF56EC8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C59A-B0C0-41A9-9475-85F2CA2C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E4DD-B024-4BDB-B451-22323256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B2BF-C9A3-42FB-9659-B77E113D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919C9-ADEB-4216-A53A-A6D593215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79CB0-CB5C-4EB9-A587-7B27D630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7F09-0CEC-4105-92FC-CD329F353A3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D52AF-ACDC-45F3-ACAD-5C7C3099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38BF4-51C4-4479-BFD3-3C76154A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C59A-B0C0-41A9-9475-85F2CA2C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0679-928F-4EB2-A6E5-C4C39891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64A19-CD39-45F7-A35A-F487097D2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F7A07-70E5-40D0-BCB7-8291AE4CE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A94D4-16FB-4C06-9E98-AFCE3B74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7F09-0CEC-4105-92FC-CD329F353A3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15EEA-226B-4B6C-82B2-6FE97166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48B2-247F-4484-A59F-69CF59FD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C59A-B0C0-41A9-9475-85F2CA2C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E653A-2C91-4EFF-88E7-E0383A4D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0160A-1038-4BE0-9C4B-A7F43D96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7E22-62D6-4FA3-B99B-02621C0D8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7F09-0CEC-4105-92FC-CD329F353A3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A8A4-3197-4681-A060-C1A28C83C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F52AB-E5A5-4D21-94EB-6699605A8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C59A-B0C0-41A9-9475-85F2CA2C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561AD0F-2B15-4989-ABCB-25A120A18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5253" y="-514542"/>
            <a:ext cx="2039436" cy="1444373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82779" y="539055"/>
            <a:ext cx="745834" cy="74583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8836FF-97B4-4EE9-AF5D-39FF0F5A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12657" y="1748175"/>
            <a:ext cx="933492" cy="93349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430613" y="502303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01313" y="5596021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57893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9033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55520DF-BCFA-4422-B5D9-A5A1FABA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7C95D-6C3C-482F-9900-5EEF532F1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Richa Patel</a:t>
            </a:r>
          </a:p>
          <a:p>
            <a:r>
              <a:rPr lang="en-US" sz="1400" dirty="0">
                <a:solidFill>
                  <a:srgbClr val="080808"/>
                </a:solidFill>
              </a:rPr>
              <a:t>027972111</a:t>
            </a:r>
          </a:p>
          <a:p>
            <a:r>
              <a:rPr lang="en-US" sz="1400" dirty="0">
                <a:solidFill>
                  <a:srgbClr val="080808"/>
                </a:solidFill>
              </a:rPr>
              <a:t>CECS 551</a:t>
            </a:r>
          </a:p>
          <a:p>
            <a:r>
              <a:rPr lang="en-US" sz="1400" dirty="0">
                <a:solidFill>
                  <a:srgbClr val="080808"/>
                </a:solidFill>
              </a:rPr>
              <a:t>California State University Long Beach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8F85A-552A-4042-A65B-C505329EE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rgbClr val="080808"/>
                </a:solidFill>
              </a:rPr>
              <a:t>Learning knowledge graph-based world models of textual environments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52248FE4-F439-A01F-88E1-A83B82F21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9" r="16077"/>
          <a:stretch/>
        </p:blipFill>
        <p:spPr>
          <a:xfrm>
            <a:off x="7290200" y="1485765"/>
            <a:ext cx="4580065" cy="38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0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DA415AB-250F-4E54-B98B-4FA11652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266"/>
            <a:ext cx="10515600" cy="1325563"/>
          </a:xfrm>
        </p:spPr>
        <p:txBody>
          <a:bodyPr/>
          <a:lstStyle/>
          <a:p>
            <a:r>
              <a:rPr lang="en-US" dirty="0"/>
              <a:t>Maximum likelihood set of sequences loss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85758B3-4E04-4E87-94C2-1EC76B44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Maximum likelihood set of sequences loss used to train the model to output a set of sequences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Combined loss across both decoders: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717C61-37FD-467D-85D1-22060825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88" y="2757595"/>
            <a:ext cx="6476332" cy="24873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086C1A-36E1-4509-B15D-3D62214C2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188" y="5755343"/>
            <a:ext cx="8215403" cy="6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8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9E7B-1DA0-4C82-8570-C8BC1EE2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6033-8B57-4415-84B1-7806C84D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Two metrics: exact match and F1 – operating at graph level and token level</a:t>
            </a:r>
          </a:p>
          <a:p>
            <a:r>
              <a:rPr lang="en-US" sz="2000"/>
              <a:t>Graph level: all 3 tokens in a triple (s, r, o) must match the ground truth triple to count as true positive</a:t>
            </a:r>
          </a:p>
          <a:p>
            <a:r>
              <a:rPr lang="en-US" sz="2000"/>
              <a:t>Token level: any relation or entities in predicted token must match the ground truth to count as true positive</a:t>
            </a:r>
          </a:p>
          <a:p>
            <a:r>
              <a:rPr lang="en-US" sz="2000"/>
              <a:t>Positive exact match or F1 happens only when all tokens in a predicted valid actions match one in the gold standard set</a:t>
            </a:r>
          </a:p>
          <a:p>
            <a:r>
              <a:rPr lang="en-US" sz="2000"/>
              <a:t>Worldformer performs better than other baselines on graph level. </a:t>
            </a:r>
          </a:p>
          <a:p>
            <a:r>
              <a:rPr lang="en-US" sz="2000"/>
              <a:t>Worldformer outperforms seq2seq model in valid action prediction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84AEA-7F00-4372-AC5D-37CDE2E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C6D5-4B2E-4DC9-B020-F58EF102A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Presented worldformer: world model for text games</a:t>
            </a:r>
          </a:p>
          <a:p>
            <a:r>
              <a:rPr lang="en-US" sz="2000"/>
              <a:t>Three potential implications:</a:t>
            </a:r>
          </a:p>
          <a:p>
            <a:pPr lvl="1"/>
            <a:r>
              <a:rPr lang="en-US" sz="2000"/>
              <a:t>Simplification of knowledge representation problem into predicting knowledge graph differences between states</a:t>
            </a:r>
          </a:p>
          <a:p>
            <a:pPr lvl="1"/>
            <a:r>
              <a:rPr lang="en-US" sz="2000"/>
              <a:t>Performance improvement due to multi-task training</a:t>
            </a:r>
          </a:p>
          <a:p>
            <a:pPr lvl="1"/>
            <a:r>
              <a:rPr lang="en-US" sz="2000"/>
              <a:t>Performance improvement due to SOS loss instead of simple sequence loss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D617-ECFB-4DB8-AE07-D6AC2ACA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C07DB4-0D23-4445-BFCB-6EADBCC6D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1" y="2353641"/>
            <a:ext cx="5865943" cy="2309218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80808"/>
                </a:solidFill>
              </a:rPr>
              <a:t>Thankyou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89EED-65BD-4D0A-9B14-1E6F125D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World models and text-based games</a:t>
            </a: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8FD6763F-6C62-4ED4-A101-9B90B105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Improve agent’s ability to operate in interactive environments</a:t>
            </a:r>
          </a:p>
          <a:p>
            <a:r>
              <a:rPr lang="en-US" sz="2000" dirty="0"/>
              <a:t>Ability to predict changes in the world based on one’s actions will help to plan one’s future actions</a:t>
            </a:r>
          </a:p>
          <a:p>
            <a:r>
              <a:rPr lang="en-US" sz="2000" dirty="0"/>
              <a:t>Players perceive and interact with the world through textual natural language</a:t>
            </a:r>
          </a:p>
          <a:p>
            <a:r>
              <a:rPr lang="en-US" sz="2000" dirty="0"/>
              <a:t>Can be completed by interacting with many locations, characters and objects</a:t>
            </a:r>
          </a:p>
          <a:p>
            <a:endParaRPr lang="en-US" sz="20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3EBAD99-2E54-40F3-8D42-F0198636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10" y="1670242"/>
            <a:ext cx="7237256" cy="3422832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108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7A5FC-CD39-4688-B26D-76EACA7F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Knowledge representation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47FD4-1339-4644-ABD3-BC66F84C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Prior models used lifted representation – information extracted from surrounding while navigating novel environment (through rules, question-answer, transformer-based extraction)</a:t>
            </a:r>
          </a:p>
          <a:p>
            <a:r>
              <a:rPr lang="en-US" sz="2000"/>
              <a:t>Agents relying on lifted representation benefit from memorization but lack in the ability to predict changes in graph state representation.</a:t>
            </a:r>
          </a:p>
          <a:p>
            <a:r>
              <a:rPr lang="en-US" sz="2000"/>
              <a:t>Combinatorially-sized action space – contextually relevant actions are overwhelmed by irrelevant actions</a:t>
            </a:r>
          </a:p>
          <a:p>
            <a:r>
              <a:rPr lang="en-US" sz="2000"/>
              <a:t>Hypothesize 2 challenges – “what actions can I perform?” and “How will the world change if I perform a particular action?”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B7C2-76A2-4AD2-88BB-3895BE21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4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4EB2-5366-44C1-9F1A-D76315FE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Show how changes in the world can be represented in the form of differences between subsequent knowledge graph state representation</a:t>
            </a:r>
          </a:p>
          <a:p>
            <a:r>
              <a:rPr lang="en-US" sz="2000"/>
              <a:t>Present Worldformer – multi-task transformer-based architecture that learns both the set of graph differences and the set of contextually relevant actions</a:t>
            </a:r>
          </a:p>
          <a:p>
            <a:r>
              <a:rPr lang="en-US" sz="2000"/>
              <a:t>Introduce loss function and training methodology for effective training of worldformer</a:t>
            </a:r>
          </a:p>
          <a:p>
            <a:r>
              <a:rPr lang="en-US" sz="2000"/>
              <a:t>Study conducted on never-before-seen text games to show significance of above contributions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6BFC0-E512-4C8A-ADE3-DBCBB2FE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58C3-61C4-4F1C-93D4-EF770471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Jericho world dataset – 24198 mappings between rich natural language observations and: 1) knowledge graph in the form of tuples set (s - subject, r - relation, o - object). 2) natural language actions that cause changes in world state</a:t>
            </a:r>
          </a:p>
          <a:p>
            <a:r>
              <a:rPr lang="en-US" sz="2000"/>
              <a:t>Each instance of dataset (St, A, St+1, R) – St, St+1 are 2 states, A – action, R – reward</a:t>
            </a:r>
          </a:p>
          <a:p>
            <a:r>
              <a:rPr lang="en-US" sz="2000"/>
              <a:t>2 tasks: 1) knowledge graph generation. 2) valid action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5B195-77DC-42B0-A89A-1E93FD0A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Knowledge graph generation 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D6337D0-B366-4758-999E-6EEB5F94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8" y="1352693"/>
            <a:ext cx="10374302" cy="4753285"/>
          </a:xfrm>
        </p:spPr>
        <p:txBody>
          <a:bodyPr>
            <a:normAutofit/>
          </a:bodyPr>
          <a:lstStyle/>
          <a:p>
            <a:r>
              <a:rPr lang="en-US" sz="1400" dirty="0"/>
              <a:t>Instead of predicting Gt+1 given Gt and prior context, we predict difference between Gt and Gt+1</a:t>
            </a:r>
          </a:p>
          <a:p>
            <a:r>
              <a:rPr lang="en-US" sz="1400" dirty="0"/>
              <a:t>Observations:</a:t>
            </a:r>
          </a:p>
          <a:p>
            <a:pPr lvl="1"/>
            <a:r>
              <a:rPr lang="en-US" sz="1400" dirty="0"/>
              <a:t>Set of tuples added to Gt = Gt+1 – Gt . Set of tuples deleted from Gt = Gt – Gt+1</a:t>
            </a:r>
          </a:p>
          <a:p>
            <a:pPr lvl="1"/>
            <a:r>
              <a:rPr lang="en-US" sz="1400" dirty="0"/>
              <a:t>Locations are fixed &amp; unique</a:t>
            </a:r>
          </a:p>
          <a:p>
            <a:pPr lvl="1"/>
            <a:r>
              <a:rPr lang="en-US" sz="1400" dirty="0"/>
              <a:t>Objects &amp; characters can only be in 1 location at a time</a:t>
            </a:r>
          </a:p>
          <a:p>
            <a:pPr lvl="1"/>
            <a:r>
              <a:rPr lang="en-US" sz="1400" dirty="0"/>
              <a:t>Contradicting object </a:t>
            </a:r>
            <a:r>
              <a:rPr lang="en-US" sz="1400" dirty="0" err="1"/>
              <a:t>attr</a:t>
            </a:r>
            <a:r>
              <a:rPr lang="en-US" sz="1400" dirty="0"/>
              <a:t> – object cannot be open and closed simultaneously</a:t>
            </a:r>
          </a:p>
          <a:p>
            <a:r>
              <a:rPr lang="en-US" sz="1400" dirty="0"/>
              <a:t>Task – predict nodes to add to Gt at time step t to transform it into graph Gt+1 given textual observations, valid actions, graph at time t and actions A for all samples in the dataset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F1C0649-82FD-4207-9E24-B5D5CE9B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028" y="3593630"/>
            <a:ext cx="7476533" cy="261678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44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089A8-2F2D-4DFD-8659-319F0059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Worldformer – multi-task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E78F-54A6-4CE3-A281-E450B9EC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/>
              <a:t>Input to worldformer – textual observations, valid actions, graph at time step t</a:t>
            </a:r>
          </a:p>
          <a:p>
            <a:r>
              <a:rPr lang="en-US" sz="1900"/>
              <a:t>Vt encoded to </a:t>
            </a:r>
            <a:r>
              <a:rPr lang="en-US" sz="1900" b="1"/>
              <a:t>Ot</a:t>
            </a:r>
            <a:r>
              <a:rPr lang="en-US" sz="1900"/>
              <a:t>, Gt encoded to </a:t>
            </a:r>
            <a:r>
              <a:rPr lang="en-US" sz="1900" b="1"/>
              <a:t>Gt. </a:t>
            </a:r>
            <a:r>
              <a:rPr lang="en-US" sz="1900"/>
              <a:t>Both passed to aggregator -&gt; combined encoded state representation </a:t>
            </a:r>
            <a:r>
              <a:rPr lang="en-US" sz="1900" b="1"/>
              <a:t>St</a:t>
            </a:r>
          </a:p>
          <a:p>
            <a:r>
              <a:rPr lang="en-US" sz="1900"/>
              <a:t>Action decoder conditioned on St directly and Ot through cross-attention and takes valid actions of next state Vt+1 as input </a:t>
            </a:r>
          </a:p>
          <a:p>
            <a:r>
              <a:rPr lang="en-US" sz="1900"/>
              <a:t>Graph decoder conditioned on St directly and Gt through cross-attention and takes knowledge graph of next state Gt+1 as input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11E9E96-DAB3-4F2E-A29C-1B745968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49" y="1664147"/>
            <a:ext cx="7694951" cy="427069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826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3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A5E99471-2DE2-482B-A1E8-7E6CBECD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021"/>
            <a:ext cx="10515600" cy="1325563"/>
          </a:xfrm>
        </p:spPr>
        <p:txBody>
          <a:bodyPr/>
          <a:lstStyle/>
          <a:p>
            <a:r>
              <a:rPr lang="en-US" dirty="0"/>
              <a:t>Set of Sequences generation &amp; training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1A1D36-B260-4286-8B54-C321AF270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315"/>
            <a:ext cx="10515600" cy="4351338"/>
          </a:xfrm>
        </p:spPr>
        <p:txBody>
          <a:bodyPr/>
          <a:lstStyle/>
          <a:p>
            <a:r>
              <a:rPr lang="en-US" dirty="0"/>
              <a:t>Standard autoregressive decoding techniques factor the distribution over the target sequence into a chain of conditional probabilities. </a:t>
            </a:r>
            <a:r>
              <a:rPr lang="el-GR" dirty="0"/>
              <a:t>Θ</a:t>
            </a:r>
            <a:r>
              <a:rPr lang="en-US" dirty="0"/>
              <a:t> represents overall network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Maximum likelihood training loss with cross-entropy at every step: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our setting, we can group elements in Y into its SOS form,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6C797C-AA21-4E0D-BBC0-C9F5081F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248" y="2587307"/>
            <a:ext cx="3216273" cy="8715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75A510-E5F5-4618-8551-E51B8CC2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627" y="4150480"/>
            <a:ext cx="4639517" cy="8715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187FC92-16FE-4F1A-A9A0-978151BC2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319" y="5792401"/>
            <a:ext cx="4974130" cy="9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3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0E502A-8AA3-46ED-9E5D-5C586AB5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Set of Sequences generation &amp;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5F03-2FF0-41FA-80DA-BCA9EE08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905065" cy="4393982"/>
          </a:xfrm>
        </p:spPr>
        <p:txBody>
          <a:bodyPr>
            <a:normAutofit/>
          </a:bodyPr>
          <a:lstStyle/>
          <a:p>
            <a:r>
              <a:rPr lang="en-US" sz="2000" dirty="0"/>
              <a:t>Factorizing distribution over output set of sequences as chain of probabilities: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Each element of </a:t>
            </a:r>
            <a:r>
              <a:rPr lang="en-US" sz="2000" dirty="0" err="1"/>
              <a:t>Ysos</a:t>
            </a:r>
            <a:r>
              <a:rPr lang="en-US" sz="2000" dirty="0"/>
              <a:t> is independent of other elements but tokens of each element </a:t>
            </a:r>
            <a:r>
              <a:rPr lang="en-US" sz="2000" dirty="0" err="1"/>
              <a:t>yi</a:t>
            </a:r>
            <a:r>
              <a:rPr lang="en-US" sz="2000" dirty="0"/>
              <a:t>’ is conditioned on preceding tokens within the element</a:t>
            </a:r>
          </a:p>
          <a:p>
            <a:endParaRPr lang="en-US" sz="2000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7D26645-007E-46D7-80D0-33CD3886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972" y="2355531"/>
            <a:ext cx="5014055" cy="21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8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791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Learning knowledge graph-based world models of textual environments</vt:lpstr>
      <vt:lpstr>World models and text-based games</vt:lpstr>
      <vt:lpstr>Knowledge representation problem</vt:lpstr>
      <vt:lpstr>4 contributions</vt:lpstr>
      <vt:lpstr>Background</vt:lpstr>
      <vt:lpstr>Knowledge graph generation </vt:lpstr>
      <vt:lpstr>Worldformer – multi-task architecture</vt:lpstr>
      <vt:lpstr>Set of Sequences generation &amp; training</vt:lpstr>
      <vt:lpstr>Set of Sequences generation &amp; training</vt:lpstr>
      <vt:lpstr>Maximum likelihood set of sequences loss</vt:lpstr>
      <vt:lpstr>Evaluation</vt:lpstr>
      <vt:lpstr>Conclusion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knowledge graph-based world models of textual environments</dc:title>
  <dc:creator>Richa Vijay Patel</dc:creator>
  <cp:lastModifiedBy>Richa Vijay Patel</cp:lastModifiedBy>
  <cp:revision>20</cp:revision>
  <dcterms:created xsi:type="dcterms:W3CDTF">2022-04-30T21:27:41Z</dcterms:created>
  <dcterms:modified xsi:type="dcterms:W3CDTF">2022-05-01T20:39:56Z</dcterms:modified>
</cp:coreProperties>
</file>