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8" r:id="rId4"/>
    <p:sldId id="266" r:id="rId5"/>
    <p:sldId id="267" r:id="rId6"/>
    <p:sldId id="268" r:id="rId7"/>
    <p:sldId id="271" r:id="rId8"/>
    <p:sldId id="272" r:id="rId9"/>
    <p:sldId id="273" r:id="rId10"/>
    <p:sldId id="277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oonaml/house-prices-data-exploration-and-visualisation" TargetMode="External"/><Relationship Id="rId2" Type="http://schemas.openxmlformats.org/officeDocument/2006/relationships/hyperlink" Target="https://www.kaggle.com/ekami66/detailed-exploratory-data-analysis-with-python/noteboo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pmarcelino/comprehensive-data-exploration-with-python" TargetMode="External"/><Relationship Id="rId5" Type="http://schemas.openxmlformats.org/officeDocument/2006/relationships/hyperlink" Target="https://www.kaggle.com/dansbecker/xgboost" TargetMode="External"/><Relationship Id="rId4" Type="http://schemas.openxmlformats.org/officeDocument/2006/relationships/hyperlink" Target="https://www.kaggle.com/caicell/fun-python-eda-step-by-ste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lis.or.kr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ro887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/>
              <a:t>주택 가격 예측 하기</a:t>
            </a:r>
            <a:endParaRPr lang="en-US" altLang="ko-KR" sz="32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20144773</a:t>
            </a:r>
          </a:p>
          <a:p>
            <a:pPr algn="ctr"/>
            <a:r>
              <a:rPr lang="ko-KR" altLang="en-US" dirty="0" err="1"/>
              <a:t>서재익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308520" y="577432"/>
            <a:ext cx="115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029319-246C-44C1-A6CD-224298DB0A37}"/>
              </a:ext>
            </a:extLst>
          </p:cNvPr>
          <p:cNvSpPr/>
          <p:nvPr/>
        </p:nvSpPr>
        <p:spPr>
          <a:xfrm>
            <a:off x="846722" y="3762093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Log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를 사용해서 </a:t>
            </a:r>
            <a:r>
              <a:rPr lang="en-US" altLang="ko-KR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SalePrice</a:t>
            </a:r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데이터에 적용</a:t>
            </a:r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575A45-C450-4BAC-8BAE-6E6FDA4B2DEC}"/>
              </a:ext>
            </a:extLst>
          </p:cNvPr>
          <p:cNvCxnSpPr>
            <a:cxnSpLocks/>
          </p:cNvCxnSpPr>
          <p:nvPr/>
        </p:nvCxnSpPr>
        <p:spPr>
          <a:xfrm flipV="1">
            <a:off x="5308520" y="3133288"/>
            <a:ext cx="5979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D42B5DB-3565-487D-92AC-0C1DF7FF72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53" y="2567227"/>
            <a:ext cx="31908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C:\Users\sjh\AppData\Local\Microsoft\Windows\INetCache\Content.MSO\309EE586.tmp">
            <a:extLst>
              <a:ext uri="{FF2B5EF4-FFF2-40B4-BE49-F238E27FC236}">
                <a16:creationId xmlns:a16="http://schemas.microsoft.com/office/drawing/2014/main" id="{C0CE9B53-CD08-478C-AE54-47E316B5E2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71" y="1828346"/>
            <a:ext cx="3005018" cy="22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05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448983" y="577432"/>
            <a:ext cx="244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RMSE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353574-7C5F-481C-88BF-C2F850B8B95D}"/>
              </a:ext>
            </a:extLst>
          </p:cNvPr>
          <p:cNvSpPr/>
          <p:nvPr/>
        </p:nvSpPr>
        <p:spPr>
          <a:xfrm>
            <a:off x="5154053" y="1868256"/>
            <a:ext cx="547207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ko-KR" dirty="0"/>
              <a:t>실험이나 관측에서 나타나는</a:t>
            </a:r>
            <a:r>
              <a:rPr lang="en-US" altLang="ko-KR" dirty="0"/>
              <a:t> </a:t>
            </a:r>
            <a:r>
              <a:rPr lang="ko-KR" altLang="ko-KR" dirty="0"/>
              <a:t>오차</a:t>
            </a:r>
            <a:r>
              <a:rPr lang="en-US" altLang="ko-KR" dirty="0"/>
              <a:t>(Error)</a:t>
            </a:r>
            <a:r>
              <a:rPr lang="ko-KR" altLang="ko-KR" dirty="0"/>
              <a:t>를</a:t>
            </a:r>
            <a:endParaRPr lang="en-US" altLang="ko-KR" dirty="0"/>
          </a:p>
          <a:p>
            <a:pPr latinLnBrk="0"/>
            <a:r>
              <a:rPr lang="ko-KR" altLang="ko-KR" dirty="0"/>
              <a:t>제곱</a:t>
            </a:r>
            <a:r>
              <a:rPr lang="en-US" altLang="ko-KR" dirty="0"/>
              <a:t>(Square)</a:t>
            </a:r>
            <a:r>
              <a:rPr lang="ko-KR" altLang="ko-KR" dirty="0"/>
              <a:t>해서</a:t>
            </a:r>
            <a:r>
              <a:rPr lang="en-US" altLang="ko-KR" dirty="0"/>
              <a:t> </a:t>
            </a:r>
            <a:r>
              <a:rPr lang="ko-KR" altLang="ko-KR" dirty="0"/>
              <a:t>평균</a:t>
            </a:r>
            <a:r>
              <a:rPr lang="en-US" altLang="ko-KR" dirty="0"/>
              <a:t>(Mean)</a:t>
            </a:r>
            <a:r>
              <a:rPr lang="ko-KR" altLang="ko-KR" dirty="0"/>
              <a:t>한 값의</a:t>
            </a:r>
            <a:r>
              <a:rPr lang="en-US" altLang="ko-KR" dirty="0"/>
              <a:t> </a:t>
            </a:r>
            <a:r>
              <a:rPr lang="ko-KR" altLang="ko-KR" dirty="0"/>
              <a:t>제곱근</a:t>
            </a:r>
            <a:r>
              <a:rPr lang="en-US" altLang="ko-KR" dirty="0"/>
              <a:t>(Root).</a:t>
            </a:r>
          </a:p>
          <a:p>
            <a:pPr latinLnBrk="0"/>
            <a:br>
              <a:rPr lang="en-US" altLang="ko-KR" dirty="0"/>
            </a:br>
            <a:r>
              <a:rPr lang="ko-KR" altLang="ko-KR" dirty="0"/>
              <a:t>예상한 값과 실제 값이</a:t>
            </a:r>
            <a:r>
              <a:rPr lang="en-US" altLang="ko-KR" dirty="0"/>
              <a:t> </a:t>
            </a:r>
            <a:r>
              <a:rPr lang="ko-KR" altLang="ko-KR" dirty="0"/>
              <a:t>평균적으로</a:t>
            </a:r>
            <a:endParaRPr lang="en-US" altLang="ko-KR" dirty="0"/>
          </a:p>
          <a:p>
            <a:pPr latinLnBrk="0"/>
            <a:r>
              <a:rPr lang="ko-KR" altLang="ko-KR" dirty="0"/>
              <a:t>얼마만큼 떨어졌는가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*</a:t>
            </a:r>
            <a:r>
              <a:rPr lang="ko-KR" altLang="en-US" dirty="0"/>
              <a:t>루트를 사용하는 이유</a:t>
            </a:r>
            <a:endParaRPr lang="en-US" altLang="ko-KR" dirty="0"/>
          </a:p>
          <a:p>
            <a:pPr latinLnBrk="0"/>
            <a:r>
              <a:rPr lang="ko-KR" altLang="en-US" dirty="0"/>
              <a:t>값이 비싼 주택과 저렴한 주택을 예측할 때</a:t>
            </a:r>
            <a:r>
              <a:rPr lang="en-US" altLang="ko-KR" dirty="0"/>
              <a:t>,</a:t>
            </a:r>
          </a:p>
          <a:p>
            <a:pPr latinLnBrk="0"/>
            <a:r>
              <a:rPr lang="ko-KR" altLang="en-US" dirty="0"/>
              <a:t>오류의 결과가 일정하게 적용하게 하기 위함</a:t>
            </a:r>
            <a:endParaRPr lang="ko-KR" altLang="ko-KR" dirty="0"/>
          </a:p>
        </p:txBody>
      </p:sp>
      <p:pic>
        <p:nvPicPr>
          <p:cNvPr id="11" name="그림 10" descr="https://i.stack.imgur.com/eG03B.png">
            <a:extLst>
              <a:ext uri="{FF2B5EF4-FFF2-40B4-BE49-F238E27FC236}">
                <a16:creationId xmlns:a16="http://schemas.microsoft.com/office/drawing/2014/main" id="{18C740F8-29B9-4243-836A-B3838D3D6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32" y="2682904"/>
            <a:ext cx="2971800" cy="89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91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123821" y="548123"/>
            <a:ext cx="244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참고 문헌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353574-7C5F-481C-88BF-C2F850B8B95D}"/>
              </a:ext>
            </a:extLst>
          </p:cNvPr>
          <p:cNvSpPr/>
          <p:nvPr/>
        </p:nvSpPr>
        <p:spPr>
          <a:xfrm>
            <a:off x="1455409" y="1408429"/>
            <a:ext cx="977793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ko-KR" dirty="0">
                <a:hlinkClick r:id="rId2"/>
              </a:rPr>
              <a:t>https://www.kaggle.com/ekami66/detailed-exploratory-data-analysis-with-python/notebook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>
                <a:hlinkClick r:id="rId3"/>
              </a:rPr>
              <a:t>https://www.kaggle.com/poonaml/house-prices-data-exploration-and-visualisation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>
                <a:hlinkClick r:id="rId4"/>
              </a:rPr>
              <a:t>https://www.kaggle.com/caicell/fun-python-eda-step-by-step</a:t>
            </a:r>
            <a:r>
              <a:rPr lang="en-US" altLang="ko-KR" dirty="0"/>
              <a:t> </a:t>
            </a:r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>
                <a:hlinkClick r:id="rId5"/>
              </a:rPr>
              <a:t>https://www.kaggle.com/dansbecker/xgboost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>
                <a:hlinkClick r:id="rId6"/>
              </a:rPr>
              <a:t>https://www.kaggle.com/pmarcelino/comprehensive-data-exploration-with-python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11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4373592" y="517532"/>
            <a:ext cx="322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어려웠던 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353574-7C5F-481C-88BF-C2F850B8B95D}"/>
              </a:ext>
            </a:extLst>
          </p:cNvPr>
          <p:cNvSpPr/>
          <p:nvPr/>
        </p:nvSpPr>
        <p:spPr>
          <a:xfrm>
            <a:off x="2690543" y="1729241"/>
            <a:ext cx="71224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/>
              <a:t>1. </a:t>
            </a:r>
            <a:r>
              <a:rPr lang="ko-KR" altLang="ko-KR" dirty="0"/>
              <a:t>코드 분석에 예상보다 많은 시간을 투자함.</a:t>
            </a:r>
          </a:p>
          <a:p>
            <a:pPr marL="285750" indent="-285750" latinLnBrk="0">
              <a:buFontTx/>
              <a:buChar char="-"/>
            </a:pPr>
            <a:r>
              <a:rPr lang="ko-KR" altLang="ko-KR" dirty="0"/>
              <a:t>하나의 데이터만을 분석하는 것이 아니라</a:t>
            </a:r>
            <a:r>
              <a:rPr lang="en-US" altLang="ko-KR" dirty="0"/>
              <a:t> </a:t>
            </a:r>
            <a:r>
              <a:rPr lang="ko-KR" altLang="ko-KR" dirty="0" err="1"/>
              <a:t>Kaggle에</a:t>
            </a:r>
            <a:r>
              <a:rPr lang="ko-KR" altLang="ko-KR" dirty="0"/>
              <a:t> 올라온</a:t>
            </a:r>
            <a:endParaRPr lang="en-US" altLang="ko-KR" dirty="0"/>
          </a:p>
          <a:p>
            <a:pPr latinLnBrk="0"/>
            <a:r>
              <a:rPr lang="ko-KR" altLang="ko-KR" dirty="0"/>
              <a:t>여러 </a:t>
            </a:r>
            <a:r>
              <a:rPr lang="ko-KR" altLang="ko-KR" dirty="0" err="1"/>
              <a:t>kernel을</a:t>
            </a:r>
            <a:r>
              <a:rPr lang="ko-KR" altLang="ko-KR" dirty="0"/>
              <a:t> 분석하고, 이후 필요한 데이터만 골라내서</a:t>
            </a:r>
            <a:endParaRPr lang="en-US" altLang="ko-KR" dirty="0"/>
          </a:p>
          <a:p>
            <a:pPr latinLnBrk="0"/>
            <a:r>
              <a:rPr lang="ko-KR" altLang="ko-KR" dirty="0"/>
              <a:t>다시 내가 원하는 결과물로 사용하기 위함이 어려운 부분이 많았다.</a:t>
            </a:r>
          </a:p>
          <a:p>
            <a:pPr latinLnBrk="0"/>
            <a:r>
              <a:rPr lang="ko-KR" altLang="ko-KR" dirty="0"/>
              <a:t> </a:t>
            </a:r>
          </a:p>
          <a:p>
            <a:pPr latinLnBrk="0"/>
            <a:r>
              <a:rPr lang="en-US" altLang="ko-KR" dirty="0"/>
              <a:t>2</a:t>
            </a:r>
            <a:r>
              <a:rPr lang="ko-KR" altLang="ko-KR" dirty="0"/>
              <a:t>. 여러 </a:t>
            </a:r>
            <a:r>
              <a:rPr lang="ko-KR" altLang="ko-KR" dirty="0" err="1"/>
              <a:t>License를</a:t>
            </a:r>
            <a:r>
              <a:rPr lang="ko-KR" altLang="ko-KR" dirty="0"/>
              <a:t> 사용하기 위해서 충돌 유무를 판단.</a:t>
            </a:r>
          </a:p>
          <a:p>
            <a:pPr marL="285750" indent="-285750">
              <a:buFontTx/>
              <a:buChar char="-"/>
            </a:pPr>
            <a:r>
              <a:rPr lang="ko-KR" altLang="ko-KR" dirty="0">
                <a:hlinkClick r:id="rId2"/>
              </a:rPr>
              <a:t>https://www.olis.or.kr/</a:t>
            </a:r>
            <a:r>
              <a:rPr lang="ko-KR" altLang="ko-KR" dirty="0"/>
              <a:t> (</a:t>
            </a:r>
            <a:r>
              <a:rPr lang="ko-KR" altLang="ko-KR" dirty="0" err="1"/>
              <a:t>오픈소스SW</a:t>
            </a:r>
            <a:r>
              <a:rPr lang="ko-KR" altLang="ko-KR" dirty="0"/>
              <a:t> 라이선스 종합정보시스템)</a:t>
            </a:r>
            <a:endParaRPr lang="en-US" altLang="ko-KR" dirty="0"/>
          </a:p>
          <a:p>
            <a:r>
              <a:rPr lang="ko-KR" altLang="ko-KR" dirty="0"/>
              <a:t>사이트를 들어가서 서로서로 충돌이 되는지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55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15A03E-4943-4965-A801-6B363FEEBDF9}"/>
              </a:ext>
            </a:extLst>
          </p:cNvPr>
          <p:cNvSpPr txBox="1"/>
          <p:nvPr/>
        </p:nvSpPr>
        <p:spPr>
          <a:xfrm>
            <a:off x="5382882" y="560127"/>
            <a:ext cx="207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마무리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FA1D46-DE11-4E9A-A7DF-39E2F24F9D06}"/>
              </a:ext>
            </a:extLst>
          </p:cNvPr>
          <p:cNvSpPr/>
          <p:nvPr/>
        </p:nvSpPr>
        <p:spPr>
          <a:xfrm>
            <a:off x="3657275" y="1632793"/>
            <a:ext cx="4149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GitHub 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주소</a:t>
            </a:r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r>
              <a:rPr lang="ko-KR" altLang="ko-KR" dirty="0">
                <a:hlinkClick r:id="rId2"/>
              </a:rPr>
              <a:t>https://github.com/nero8879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B161DB-6A4F-4CEF-AB49-A149AB78D21D}"/>
              </a:ext>
            </a:extLst>
          </p:cNvPr>
          <p:cNvSpPr txBox="1"/>
          <p:nvPr/>
        </p:nvSpPr>
        <p:spPr>
          <a:xfrm>
            <a:off x="1525085" y="428549"/>
            <a:ext cx="115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87D0D-76CE-4ED2-9638-D8AC63FA5571}"/>
              </a:ext>
            </a:extLst>
          </p:cNvPr>
          <p:cNvSpPr txBox="1"/>
          <p:nvPr/>
        </p:nvSpPr>
        <p:spPr>
          <a:xfrm>
            <a:off x="3028113" y="1210195"/>
            <a:ext cx="5738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목표</a:t>
            </a:r>
            <a:endParaRPr lang="en-US" altLang="ko-KR" sz="2400" dirty="0"/>
          </a:p>
          <a:p>
            <a:pPr marL="457200" indent="-457200" algn="ctr">
              <a:buAutoNum type="arabicPeriod"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2400" dirty="0"/>
              <a:t>개발환경</a:t>
            </a:r>
            <a:endParaRPr lang="en-US" altLang="ko-KR" sz="2400" dirty="0"/>
          </a:p>
          <a:p>
            <a:pPr marL="457200" indent="-457200" algn="ctr">
              <a:buAutoNum type="arabicPeriod"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2400" dirty="0"/>
              <a:t>분석</a:t>
            </a:r>
            <a:endParaRPr lang="en-US" altLang="ko-KR" sz="2400" dirty="0"/>
          </a:p>
          <a:p>
            <a:pPr marL="457200" indent="-457200" algn="ctr">
              <a:buAutoNum type="arabicPeriod"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2400" dirty="0"/>
              <a:t>참고 문헌</a:t>
            </a:r>
            <a:endParaRPr lang="en-US" altLang="ko-KR" sz="2400" dirty="0"/>
          </a:p>
          <a:p>
            <a:pPr marL="457200" indent="-457200" algn="ctr">
              <a:buAutoNum type="arabicPeriod"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2400" dirty="0"/>
              <a:t>마무리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308520" y="577432"/>
            <a:ext cx="115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FA9F2-1C4C-45B6-B5B5-307FC8A92AAE}"/>
              </a:ext>
            </a:extLst>
          </p:cNvPr>
          <p:cNvSpPr txBox="1"/>
          <p:nvPr/>
        </p:nvSpPr>
        <p:spPr>
          <a:xfrm>
            <a:off x="3520423" y="1532185"/>
            <a:ext cx="53551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미국에 있는 아이오와 주 </a:t>
            </a:r>
            <a:r>
              <a:rPr lang="ko-KR" altLang="ko-KR" sz="1600" dirty="0" err="1"/>
              <a:t>에임스에</a:t>
            </a:r>
            <a:r>
              <a:rPr lang="ko-KR" altLang="ko-KR" sz="1600" dirty="0"/>
              <a:t> 있는 주거용 주택들의 판매 가격을 예측하는 것을 최종 목표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주택 판매 가격을 예측하기 위해서 주택들의 특징을 설명하는 설명 변수를 이용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각 </a:t>
            </a:r>
            <a:r>
              <a:rPr lang="en-US" altLang="ko-KR" sz="1600" dirty="0"/>
              <a:t>ID</a:t>
            </a:r>
            <a:r>
              <a:rPr lang="ko-KR" altLang="en-US" sz="1600" dirty="0"/>
              <a:t>에 대해 </a:t>
            </a:r>
            <a:r>
              <a:rPr lang="en-US" altLang="ko-KR" sz="1600" dirty="0" err="1"/>
              <a:t>SalePrice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값을 예측</a:t>
            </a:r>
            <a:r>
              <a:rPr lang="en-US" altLang="ko-KR" sz="1600" dirty="0"/>
              <a:t>. 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RMSE</a:t>
            </a:r>
            <a:r>
              <a:rPr lang="ko-KR" altLang="en-US" sz="1600" dirty="0"/>
              <a:t>를 활용하여 오차를 줄인 이후에 </a:t>
            </a:r>
            <a:r>
              <a:rPr lang="en-US" altLang="ko-KR" sz="1600" dirty="0"/>
              <a:t>XG</a:t>
            </a:r>
            <a:r>
              <a:rPr lang="ko-KR" altLang="en-US" sz="1600" dirty="0"/>
              <a:t> </a:t>
            </a:r>
            <a:r>
              <a:rPr lang="en-US" altLang="ko-KR" sz="1600" dirty="0"/>
              <a:t>Boost, lasso</a:t>
            </a:r>
            <a:r>
              <a:rPr lang="ko-KR" altLang="en-US" sz="1600" dirty="0"/>
              <a:t> 등을 이용하여 점수를 확인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09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4725440" y="577432"/>
            <a:ext cx="231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FA9F2-1C4C-45B6-B5B5-307FC8A92AAE}"/>
              </a:ext>
            </a:extLst>
          </p:cNvPr>
          <p:cNvSpPr txBox="1"/>
          <p:nvPr/>
        </p:nvSpPr>
        <p:spPr>
          <a:xfrm>
            <a:off x="3744629" y="1445827"/>
            <a:ext cx="48205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OS - Windows 10 Pro</a:t>
            </a:r>
          </a:p>
          <a:p>
            <a:pPr latinLnBrk="0"/>
            <a:r>
              <a:rPr lang="en-US" altLang="ko-KR" dirty="0"/>
              <a:t>RAM – 16GB</a:t>
            </a:r>
          </a:p>
          <a:p>
            <a:pPr latinLnBrk="0"/>
            <a:r>
              <a:rPr lang="en-US" altLang="ko-KR" dirty="0"/>
              <a:t>GPU - GeForce GTX 1060</a:t>
            </a:r>
            <a:endParaRPr lang="ko-KR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프로그램</a:t>
            </a:r>
            <a:endParaRPr lang="ko-KR" altLang="ko-KR" dirty="0"/>
          </a:p>
          <a:p>
            <a:pPr latinLnBrk="0"/>
            <a:r>
              <a:rPr lang="en-US" altLang="ko-KR" dirty="0"/>
              <a:t>git - 2.20.1</a:t>
            </a:r>
            <a:endParaRPr lang="ko-KR" altLang="ko-KR" dirty="0"/>
          </a:p>
          <a:p>
            <a:pPr latinLnBrk="0"/>
            <a:r>
              <a:rPr lang="en-US" altLang="ko-KR" dirty="0"/>
              <a:t>anaconda - 5.2.0</a:t>
            </a:r>
            <a:endParaRPr lang="ko-KR" altLang="ko-KR" dirty="0"/>
          </a:p>
          <a:p>
            <a:pPr latinLnBrk="0"/>
            <a:r>
              <a:rPr lang="en-US" altLang="ko-KR" dirty="0" err="1"/>
              <a:t>Jupyter</a:t>
            </a:r>
            <a:r>
              <a:rPr lang="en-US" altLang="ko-KR" dirty="0"/>
              <a:t> Notebook - 5.5.0</a:t>
            </a:r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사용 언어</a:t>
            </a:r>
          </a:p>
          <a:p>
            <a:pPr latinLnBrk="0"/>
            <a:r>
              <a:rPr lang="en-US" altLang="ko-KR" dirty="0"/>
              <a:t>python - 3.6.5</a:t>
            </a:r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오픈 소스</a:t>
            </a:r>
          </a:p>
          <a:p>
            <a:pPr latinLnBrk="0"/>
            <a:r>
              <a:rPr lang="en-US" altLang="ko-KR" dirty="0"/>
              <a:t>XG Boost - 0.8.0 (Apache License 2.0)</a:t>
            </a:r>
            <a:endParaRPr lang="ko-KR" altLang="ko-KR" dirty="0"/>
          </a:p>
          <a:p>
            <a:pPr latinLnBrk="0"/>
            <a:r>
              <a:rPr lang="en-US" altLang="ko-KR" dirty="0" err="1"/>
              <a:t>LightGBM</a:t>
            </a:r>
            <a:r>
              <a:rPr lang="en-US" altLang="ko-KR" dirty="0"/>
              <a:t> – 2.2.1 (MIT)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3134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308520" y="577432"/>
            <a:ext cx="115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51D9-6DC6-4873-BA68-8F7A3C60BAE1}"/>
              </a:ext>
            </a:extLst>
          </p:cNvPr>
          <p:cNvSpPr txBox="1"/>
          <p:nvPr/>
        </p:nvSpPr>
        <p:spPr>
          <a:xfrm>
            <a:off x="5681111" y="1759591"/>
            <a:ext cx="57383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가격 예측을 위해 </a:t>
            </a:r>
            <a:r>
              <a:rPr lang="en-US" altLang="ko-KR" sz="1600" dirty="0" err="1"/>
              <a:t>SalePrice</a:t>
            </a:r>
            <a:r>
              <a:rPr lang="en-US" altLang="ko-KR" sz="1600" dirty="0"/>
              <a:t> </a:t>
            </a:r>
            <a:r>
              <a:rPr lang="ko-KR" altLang="en-US" sz="1600" dirty="0"/>
              <a:t>의 값들을 이용한 그래프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편포도와 </a:t>
            </a:r>
            <a:r>
              <a:rPr lang="ko-KR" altLang="en-US" sz="1600" dirty="0" err="1"/>
              <a:t>첨도를</a:t>
            </a:r>
            <a:r>
              <a:rPr lang="ko-KR" altLang="en-US" sz="1600" dirty="0"/>
              <a:t> 확인할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편포도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ko-KR" sz="1600" dirty="0"/>
              <a:t>대칭을 벗어나서 한쪽으로 치우쳐지는 정도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첨도 </a:t>
            </a:r>
            <a:r>
              <a:rPr lang="en-US" altLang="ko-KR" sz="1600" dirty="0"/>
              <a:t>- </a:t>
            </a:r>
            <a:r>
              <a:rPr lang="ko-KR" altLang="ko-KR" sz="1600" dirty="0"/>
              <a:t>얼마나 </a:t>
            </a:r>
            <a:r>
              <a:rPr lang="ko-KR" altLang="ko-KR" sz="1600" dirty="0" err="1"/>
              <a:t>뾰족한지를</a:t>
            </a:r>
            <a:r>
              <a:rPr lang="ko-KR" altLang="ko-KR" sz="1600" dirty="0"/>
              <a:t> 나타내</a:t>
            </a:r>
            <a:r>
              <a:rPr lang="ko-KR" altLang="en-US" sz="1600" dirty="0"/>
              <a:t>는 정도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76275A-FFDE-4BFB-A662-56AB58F0C7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5" y="1594259"/>
            <a:ext cx="4236081" cy="3669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62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259753" y="577432"/>
            <a:ext cx="27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시각화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4387A-66AA-4795-9676-7D05AF6D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11" y="1923644"/>
            <a:ext cx="2590113" cy="332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094517-3BC9-404D-ACA7-BAEAF0FA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62" y="1802570"/>
            <a:ext cx="3310779" cy="32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5C2E60-9D4F-45C0-A17C-0A5589C4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79" y="1923644"/>
            <a:ext cx="3235282" cy="317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6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612237" y="558733"/>
            <a:ext cx="244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분석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89CA6E-4004-45EA-87D5-70DF0253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83" y="1626814"/>
            <a:ext cx="54292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353574-7C5F-481C-88BF-C2F850B8B95D}"/>
              </a:ext>
            </a:extLst>
          </p:cNvPr>
          <p:cNvSpPr/>
          <p:nvPr/>
        </p:nvSpPr>
        <p:spPr>
          <a:xfrm>
            <a:off x="6669537" y="1907493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지상</a:t>
            </a:r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 </a:t>
            </a:r>
            <a:r>
              <a:rPr lang="ko-KR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생활 면적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을 나타내는 </a:t>
            </a:r>
            <a:r>
              <a:rPr lang="en-US" altLang="ko-KR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GrLivArea</a:t>
            </a:r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와</a:t>
            </a:r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r>
              <a:rPr lang="en-US" altLang="ko-KR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SalePrice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의 관계를 나타냄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136907-177C-4422-AF9D-F00CF9CBEFDB}"/>
              </a:ext>
            </a:extLst>
          </p:cNvPr>
          <p:cNvSpPr/>
          <p:nvPr/>
        </p:nvSpPr>
        <p:spPr>
          <a:xfrm>
            <a:off x="5077312" y="4286774"/>
            <a:ext cx="1298321" cy="7466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76A83D-B36F-4D59-AFD0-5DE89B60DC5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6375633" y="4660084"/>
            <a:ext cx="5979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00EBD2-44CB-4DEE-93AA-7832D9DDCE65}"/>
              </a:ext>
            </a:extLst>
          </p:cNvPr>
          <p:cNvSpPr/>
          <p:nvPr/>
        </p:nvSpPr>
        <p:spPr>
          <a:xfrm>
            <a:off x="6973556" y="43870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과적합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15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308520" y="577432"/>
            <a:ext cx="115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BC6D7-78D1-419D-ACD6-05F8D8CDB9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5" y="2660021"/>
            <a:ext cx="3797645" cy="7689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029319-246C-44C1-A6CD-224298DB0A37}"/>
              </a:ext>
            </a:extLst>
          </p:cNvPr>
          <p:cNvSpPr/>
          <p:nvPr/>
        </p:nvSpPr>
        <p:spPr>
          <a:xfrm>
            <a:off x="1300582" y="3711759"/>
            <a:ext cx="3110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과적합된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 부분을 삭제</a:t>
            </a:r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정확한 </a:t>
            </a:r>
            <a:r>
              <a:rPr lang="ko-KR" altLang="en-US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예측값을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 얻기 위해</a:t>
            </a:r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575A45-C450-4BAC-8BAE-6E6FDA4B2DEC}"/>
              </a:ext>
            </a:extLst>
          </p:cNvPr>
          <p:cNvCxnSpPr>
            <a:cxnSpLocks/>
          </p:cNvCxnSpPr>
          <p:nvPr/>
        </p:nvCxnSpPr>
        <p:spPr>
          <a:xfrm flipV="1">
            <a:off x="5308520" y="3133288"/>
            <a:ext cx="5979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:\Users\sjh\AppData\Local\Microsoft\Windows\INetCache\Content.MSO\56DA9B9A.tmp">
            <a:extLst>
              <a:ext uri="{FF2B5EF4-FFF2-40B4-BE49-F238E27FC236}">
                <a16:creationId xmlns:a16="http://schemas.microsoft.com/office/drawing/2014/main" id="{92DB1790-C3C8-42DD-8912-82454557AF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37" y="1847726"/>
            <a:ext cx="3329687" cy="2391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29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33AC90-98B3-4C62-A96F-8152C98E25C9}"/>
              </a:ext>
            </a:extLst>
          </p:cNvPr>
          <p:cNvSpPr txBox="1"/>
          <p:nvPr/>
        </p:nvSpPr>
        <p:spPr>
          <a:xfrm>
            <a:off x="5612237" y="558733"/>
            <a:ext cx="244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분석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353574-7C5F-481C-88BF-C2F850B8B95D}"/>
              </a:ext>
            </a:extLst>
          </p:cNvPr>
          <p:cNvSpPr/>
          <p:nvPr/>
        </p:nvSpPr>
        <p:spPr>
          <a:xfrm>
            <a:off x="5805471" y="1966216"/>
            <a:ext cx="548419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SalePrice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에 대한 정규분포표</a:t>
            </a:r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X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축은 정규분포표에 대한 </a:t>
            </a:r>
            <a:r>
              <a:rPr lang="ko-KR" altLang="en-US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분위수</a:t>
            </a:r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Y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축은 </a:t>
            </a:r>
            <a:r>
              <a:rPr lang="en-US" altLang="ko-KR" kern="0" dirty="0" err="1">
                <a:solidFill>
                  <a:srgbClr val="000000"/>
                </a:solidFill>
                <a:cs typeface="함초롬바탕" panose="02030504000101010101" pitchFamily="18" charset="-127"/>
              </a:rPr>
              <a:t>SalePrice</a:t>
            </a:r>
            <a:r>
              <a:rPr lang="ko-KR" altLang="en-US" kern="0" dirty="0">
                <a:solidFill>
                  <a:srgbClr val="000000"/>
                </a:solidFill>
                <a:cs typeface="함초롬바탕" panose="02030504000101010101" pitchFamily="18" charset="-127"/>
              </a:rPr>
              <a:t>에 대한 값</a:t>
            </a:r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endParaRPr lang="en-US" altLang="ko-KR" kern="0" dirty="0">
              <a:solidFill>
                <a:srgbClr val="000000"/>
              </a:solidFill>
              <a:cs typeface="함초롬바탕" panose="02030504000101010101" pitchFamily="18" charset="-127"/>
            </a:endParaRPr>
          </a:p>
          <a:p>
            <a:pPr latinLnBrk="0"/>
            <a:r>
              <a:rPr lang="ko-KR" altLang="ko-KR" dirty="0"/>
              <a:t>빨간색 선은 정규분포를 나타내며</a:t>
            </a:r>
            <a:endParaRPr lang="en-US" altLang="ko-KR" dirty="0"/>
          </a:p>
          <a:p>
            <a:pPr latinLnBrk="0"/>
            <a:r>
              <a:rPr lang="ko-KR" altLang="ko-KR" dirty="0"/>
              <a:t>데이터 분포(파란 점)은 이 대각선을 따라가야 한다.</a:t>
            </a:r>
            <a:endParaRPr lang="en-US" altLang="ko-KR" dirty="0"/>
          </a:p>
          <a:p>
            <a:pPr latinLnBrk="0"/>
            <a:r>
              <a:rPr lang="ko-KR" altLang="ko-KR" dirty="0"/>
              <a:t>하지만 파란점들의 많은 부분이</a:t>
            </a:r>
            <a:endParaRPr lang="en-US" altLang="ko-KR" dirty="0"/>
          </a:p>
          <a:p>
            <a:pPr latinLnBrk="0"/>
            <a:r>
              <a:rPr lang="ko-KR" altLang="ko-KR" dirty="0"/>
              <a:t>정규분포를 벗어나 있는 것을 볼 수 있다.</a:t>
            </a:r>
            <a:endParaRPr lang="en-US" altLang="ko-KR" dirty="0"/>
          </a:p>
        </p:txBody>
      </p:sp>
      <p:pic>
        <p:nvPicPr>
          <p:cNvPr id="11" name="그림 10" descr="C:\Users\sjh\AppData\Local\Microsoft\Windows\INetCache\Content.MSO\C60576B8.tmp">
            <a:extLst>
              <a:ext uri="{FF2B5EF4-FFF2-40B4-BE49-F238E27FC236}">
                <a16:creationId xmlns:a16="http://schemas.microsoft.com/office/drawing/2014/main" id="{B3434612-A96C-4134-B655-BB6FFCCD85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8" y="1573010"/>
            <a:ext cx="4386356" cy="3133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13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278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sjh</cp:lastModifiedBy>
  <cp:revision>23</cp:revision>
  <dcterms:created xsi:type="dcterms:W3CDTF">2018-06-13T11:24:55Z</dcterms:created>
  <dcterms:modified xsi:type="dcterms:W3CDTF">2019-01-20T16:10:27Z</dcterms:modified>
</cp:coreProperties>
</file>