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61" r:id="rId5"/>
    <p:sldId id="265" r:id="rId6"/>
    <p:sldId id="266" r:id="rId7"/>
    <p:sldId id="268" r:id="rId8"/>
    <p:sldId id="267" r:id="rId9"/>
    <p:sldId id="269" r:id="rId10"/>
    <p:sldId id="272" r:id="rId11"/>
    <p:sldId id="27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95F9E-E583-4D58-9824-F8C38E232810}" v="74" dt="2021-05-05T15:53:44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8CD95F9E-E583-4D58-9824-F8C38E232810}"/>
    <pc:docChg chg="undo custSel delSld modSld sldOrd">
      <pc:chgData name="Fabio Di Troia" userId="7de80edd88c2c9de" providerId="LiveId" clId="{8CD95F9E-E583-4D58-9824-F8C38E232810}" dt="2021-05-05T15:53:44.670" v="177"/>
      <pc:docMkLst>
        <pc:docMk/>
      </pc:docMkLst>
      <pc:sldChg chg="modSp mod ord modAnim">
        <pc:chgData name="Fabio Di Troia" userId="7de80edd88c2c9de" providerId="LiveId" clId="{8CD95F9E-E583-4D58-9824-F8C38E232810}" dt="2021-05-05T15:53:44.670" v="177"/>
        <pc:sldMkLst>
          <pc:docMk/>
          <pc:sldMk cId="2488629796" sldId="257"/>
        </pc:sldMkLst>
        <pc:spChg chg="mod">
          <ac:chgData name="Fabio Di Troia" userId="7de80edd88c2c9de" providerId="LiveId" clId="{8CD95F9E-E583-4D58-9824-F8C38E232810}" dt="2021-05-05T15:53:10.552" v="165" actId="27636"/>
          <ac:spMkLst>
            <pc:docMk/>
            <pc:sldMk cId="2488629796" sldId="257"/>
            <ac:spMk id="3" creationId="{3B0A2854-DE49-43EB-B901-D9BDBCF8E964}"/>
          </ac:spMkLst>
        </pc:spChg>
      </pc:sldChg>
      <pc:sldChg chg="modSp mod">
        <pc:chgData name="Fabio Di Troia" userId="7de80edd88c2c9de" providerId="LiveId" clId="{8CD95F9E-E583-4D58-9824-F8C38E232810}" dt="2021-05-05T15:50:11.600" v="102" actId="20577"/>
        <pc:sldMkLst>
          <pc:docMk/>
          <pc:sldMk cId="359628047" sldId="261"/>
        </pc:sldMkLst>
        <pc:spChg chg="mod">
          <ac:chgData name="Fabio Di Troia" userId="7de80edd88c2c9de" providerId="LiveId" clId="{8CD95F9E-E583-4D58-9824-F8C38E232810}" dt="2021-05-05T15:49:50.075" v="61"/>
          <ac:spMkLst>
            <pc:docMk/>
            <pc:sldMk cId="359628047" sldId="261"/>
            <ac:spMk id="2" creationId="{6E50F299-A99B-434F-AA4F-78979ABB0FF1}"/>
          </ac:spMkLst>
        </pc:spChg>
        <pc:spChg chg="mod">
          <ac:chgData name="Fabio Di Troia" userId="7de80edd88c2c9de" providerId="LiveId" clId="{8CD95F9E-E583-4D58-9824-F8C38E232810}" dt="2021-05-05T15:50:11.600" v="102" actId="20577"/>
          <ac:spMkLst>
            <pc:docMk/>
            <pc:sldMk cId="359628047" sldId="261"/>
            <ac:spMk id="3" creationId="{F596D428-EE77-4AF7-81AB-756769F2C50E}"/>
          </ac:spMkLst>
        </pc:spChg>
      </pc:sldChg>
      <pc:sldChg chg="del">
        <pc:chgData name="Fabio Di Troia" userId="7de80edd88c2c9de" providerId="LiveId" clId="{8CD95F9E-E583-4D58-9824-F8C38E232810}" dt="2021-05-05T15:50:32.275" v="106" actId="47"/>
        <pc:sldMkLst>
          <pc:docMk/>
          <pc:sldMk cId="1296049682" sldId="262"/>
        </pc:sldMkLst>
      </pc:sldChg>
      <pc:sldChg chg="del">
        <pc:chgData name="Fabio Di Troia" userId="7de80edd88c2c9de" providerId="LiveId" clId="{8CD95F9E-E583-4D58-9824-F8C38E232810}" dt="2021-05-05T15:50:33.164" v="108" actId="47"/>
        <pc:sldMkLst>
          <pc:docMk/>
          <pc:sldMk cId="1599697972" sldId="263"/>
        </pc:sldMkLst>
      </pc:sldChg>
      <pc:sldChg chg="del">
        <pc:chgData name="Fabio Di Troia" userId="7de80edd88c2c9de" providerId="LiveId" clId="{8CD95F9E-E583-4D58-9824-F8C38E232810}" dt="2021-05-05T15:50:32.767" v="107" actId="47"/>
        <pc:sldMkLst>
          <pc:docMk/>
          <pc:sldMk cId="1115383467" sldId="264"/>
        </pc:sldMkLst>
      </pc:sldChg>
      <pc:sldChg chg="modSp mod">
        <pc:chgData name="Fabio Di Troia" userId="7de80edd88c2c9de" providerId="LiveId" clId="{8CD95F9E-E583-4D58-9824-F8C38E232810}" dt="2021-05-05T15:51:26.572" v="146" actId="20577"/>
        <pc:sldMkLst>
          <pc:docMk/>
          <pc:sldMk cId="4155619818" sldId="265"/>
        </pc:sldMkLst>
        <pc:spChg chg="mod">
          <ac:chgData name="Fabio Di Troia" userId="7de80edd88c2c9de" providerId="LiveId" clId="{8CD95F9E-E583-4D58-9824-F8C38E232810}" dt="2021-05-05T15:50:30.654" v="105"/>
          <ac:spMkLst>
            <pc:docMk/>
            <pc:sldMk cId="4155619818" sldId="265"/>
            <ac:spMk id="2" creationId="{6E50F299-A99B-434F-AA4F-78979ABB0FF1}"/>
          </ac:spMkLst>
        </pc:spChg>
        <pc:spChg chg="mod">
          <ac:chgData name="Fabio Di Troia" userId="7de80edd88c2c9de" providerId="LiveId" clId="{8CD95F9E-E583-4D58-9824-F8C38E232810}" dt="2021-05-05T15:51:26.572" v="146" actId="20577"/>
          <ac:spMkLst>
            <pc:docMk/>
            <pc:sldMk cId="4155619818" sldId="265"/>
            <ac:spMk id="3" creationId="{F596D428-EE77-4AF7-81AB-756769F2C50E}"/>
          </ac:spMkLst>
        </pc:spChg>
      </pc:sldChg>
      <pc:sldChg chg="modSp mod">
        <pc:chgData name="Fabio Di Troia" userId="7de80edd88c2c9de" providerId="LiveId" clId="{8CD95F9E-E583-4D58-9824-F8C38E232810}" dt="2021-05-05T15:52:16.849" v="157" actId="6549"/>
        <pc:sldMkLst>
          <pc:docMk/>
          <pc:sldMk cId="1368062639" sldId="269"/>
        </pc:sldMkLst>
        <pc:spChg chg="mod">
          <ac:chgData name="Fabio Di Troia" userId="7de80edd88c2c9de" providerId="LiveId" clId="{8CD95F9E-E583-4D58-9824-F8C38E232810}" dt="2021-05-05T15:52:16.849" v="157" actId="6549"/>
          <ac:spMkLst>
            <pc:docMk/>
            <pc:sldMk cId="1368062639" sldId="269"/>
            <ac:spMk id="3" creationId="{F596D428-EE77-4AF7-81AB-756769F2C50E}"/>
          </ac:spMkLst>
        </pc:spChg>
      </pc:sldChg>
      <pc:sldChg chg="ord">
        <pc:chgData name="Fabio Di Troia" userId="7de80edd88c2c9de" providerId="LiveId" clId="{8CD95F9E-E583-4D58-9824-F8C38E232810}" dt="2021-05-05T15:53:03.763" v="159"/>
        <pc:sldMkLst>
          <pc:docMk/>
          <pc:sldMk cId="406157032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30D2A-0368-462D-87E9-4A469841D449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4F2D8-6B9A-467D-A9EB-DBAC4A5665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63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A0C9-7C14-40C6-8A8D-B8168CD1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AA0C4-F5D8-493A-964E-14C3AACA7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BB36-C2CC-47CD-8C65-54AEF28C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0277-EDC8-474E-BE0B-F6E03ED0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448E-9A87-4033-A7A5-58C32FD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0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008F-18C0-47D2-A652-6CF120C5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4ECE7-BED0-4126-BF1E-CEBFE5D7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50D0-976A-4A67-9B12-D7C2D162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DF12-212F-44DF-B9D8-A9BBFA59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FEAF-D5F9-4EA0-A117-70897C1C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41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710C7-9B2D-404D-87C9-A7BE21352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32CA9-FB64-4731-9107-EF259CA02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DB1F-188A-4FCD-89C7-189AE689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5BBC-85E1-4D39-B77A-CDE56A2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1DBB-F4BB-4903-A899-532A78FC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36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FD47-6A25-49E2-BEEE-19693A6C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2FA8-10D5-4178-8F88-648E9F19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B6233-BE32-4D45-BE64-3821770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8AC9-F2CA-48A1-B0C1-8752CDB6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B6B8-337A-4E6A-A00C-36A6908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18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3A9C-9F32-4B62-9FDA-FA5B0959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7525-3CB4-49B9-B11E-F3F4AE31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AECB-345B-49CC-9D1E-5F3F4836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AF51-23E8-4AE0-BBB5-4D695D98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38E9-C0BB-42AC-9B2F-6501652A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61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4603-9DD9-4C4D-A411-45D7BA8C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C9C0-A5E3-4FF3-8FDC-CC844F0EA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4F088-72F7-49D7-B463-4F4DCC0E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0C5A-BA0B-4282-A8F2-5B53458A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45C2-2371-4AE9-AC3A-4EFD78DC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2ADC-A25C-48F0-B5B5-D1F18599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4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C7ED-FA0D-4D93-815D-398F87D0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DBF80-B846-418F-B108-2EDA8703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7A8C6-7DFD-4C4E-AADC-B629F41FE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8CE8B-9AE0-4BEA-AEDE-D01BB9689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FCBC5-FE03-494E-A630-47F97267E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20982-862B-4B85-990D-4F89032E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FCA80-F16F-4A22-AF27-D913198F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7C272-3204-433C-B80F-46FDC9B7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36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11FE-97DE-4328-BDC8-C9066FBE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F1DB-D1A5-4023-9AFA-6D5380CE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3CC5F-5462-415C-A23E-CC979D33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E0EF-CEB9-4074-8ECC-D5AB88BA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29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B7DC4-AAAA-4CF7-A92D-203AD9C2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18613-B222-43E8-86A4-79FB13B2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84C87-A67C-4834-A1B0-3B840957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76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69E1-1490-4AA4-B73E-91F0759C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3B83-93A0-43EB-98BA-BAAD437E2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5BFDF-3294-4E4D-B6A7-822218C2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FCC2A-B45E-4F4E-A1D4-2C67D9DA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606CC-9115-43AE-9535-453F4738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E1F4B-A3E8-4353-AEF7-3FE52431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34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3C53-25E2-496B-9B0A-687FD93A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BF24D-EFB4-4C08-9E92-2A30938FA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892F8-D8FE-4C7F-9674-EA96E159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289A-7220-4FA2-9049-2514596C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662C9-656F-4AC3-AC68-0BD7DA49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781E1-494F-48CA-95AE-DBE81BD2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5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0F333-C2E0-44B1-854B-026CF9FC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03C-25ED-4EA9-94C2-C23A0662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859C-8F89-4AF6-AD91-47B60705D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2FACB-18AD-4707-B6F5-A738D65F354D}" type="datetimeFigureOut">
              <a:rPr lang="it-IT" smtClean="0"/>
              <a:t>05/05/2021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85EB-2628-4D2D-89DE-8EFF1E74E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EB7E-694D-4E6B-A44C-4028A8247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D27-3CD0-43A2-85F6-6FF33476F2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50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acticalcryptography.com/ciphers/columnar-transposition-cipher/" TargetMode="External"/><Relationship Id="rId2" Type="http://schemas.openxmlformats.org/officeDocument/2006/relationships/hyperlink" Target="http://practicalcryptography.com/ciphers/simple-substitution-ciph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dex_of_coincide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36CA-88F3-41B1-AEB2-514D085D0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4BD7F-E2B4-46B2-AD7B-C60B4A06B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Choose your destiny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210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40D1-4D5C-4910-B94F-C79DDB40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Featuring Deep Learning  in the Generality vs Accuracy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C8EF-532D-45D9-B413-32C7D962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Applicable with ease on the malware detection problem</a:t>
            </a:r>
          </a:p>
          <a:p>
            <a:endParaRPr lang="en-US" dirty="0"/>
          </a:p>
          <a:p>
            <a:r>
              <a:rPr lang="en-US" dirty="0"/>
              <a:t>The idea is to generate a multi-family model for multi-class classification</a:t>
            </a:r>
          </a:p>
          <a:p>
            <a:endParaRPr lang="en-US" dirty="0"/>
          </a:p>
          <a:p>
            <a:r>
              <a:rPr lang="en-US" dirty="0"/>
              <a:t>Vanilla version has been done already</a:t>
            </a:r>
          </a:p>
          <a:p>
            <a:pPr marL="457200" lvl="1" indent="0">
              <a:buNone/>
            </a:pPr>
            <a:r>
              <a:rPr lang="en-US" dirty="0"/>
              <a:t>We got promising results!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Here, we want to “stack” together scores from HMM, SVM, and maybe more</a:t>
            </a:r>
          </a:p>
          <a:p>
            <a:endParaRPr lang="en-US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40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40D1-4D5C-4910-B94F-C79DDB40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HMM2Vec to conquer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C8EF-532D-45D9-B413-32C7D962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Brand new algorithm</a:t>
            </a:r>
          </a:p>
          <a:p>
            <a:pPr marL="457200" lvl="1" indent="0">
              <a:buNone/>
            </a:pPr>
            <a:r>
              <a:rPr lang="en-US" dirty="0"/>
              <a:t>We will show it to the world in January 2021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The idea is to focus on the B matrices to furnish input to other classifiers</a:t>
            </a:r>
          </a:p>
          <a:p>
            <a:endParaRPr lang="it-IT" dirty="0"/>
          </a:p>
          <a:p>
            <a:r>
              <a:rPr lang="it-IT" dirty="0"/>
              <a:t>Results have been compared to Word2vec (Natural Language Processing algorithm)</a:t>
            </a:r>
          </a:p>
          <a:p>
            <a:pPr marL="457200" lvl="1" indent="0">
              <a:buNone/>
            </a:pPr>
            <a:r>
              <a:rPr lang="it-IT" dirty="0"/>
              <a:t>But the new heavy weight world champ is Google BERT...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Ideas to create a control-loop: HMM2Vec2HMM crazyness! </a:t>
            </a:r>
          </a:p>
        </p:txBody>
      </p:sp>
    </p:spTree>
    <p:extLst>
      <p:ext uri="{BB962C8B-B14F-4D97-AF65-F5344CB8AC3E}">
        <p14:creationId xmlns:p14="http://schemas.microsoft.com/office/powerpoint/2010/main" val="1730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2854-DE49-43EB-B901-D9BDBCF8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767"/>
            <a:ext cx="10515600" cy="5696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Measuring distance of HMM Models </a:t>
            </a:r>
          </a:p>
          <a:p>
            <a:pPr marL="457200" lvl="1" indent="0">
              <a:buNone/>
            </a:pPr>
            <a:r>
              <a:rPr lang="en-US" dirty="0"/>
              <a:t>How distant are the models of each sample? [Unsupervised]</a:t>
            </a:r>
          </a:p>
          <a:p>
            <a:endParaRPr lang="en-US" dirty="0"/>
          </a:p>
          <a:p>
            <a:r>
              <a:rPr lang="en-US" dirty="0"/>
              <a:t>Boosting HMM</a:t>
            </a:r>
          </a:p>
          <a:p>
            <a:pPr marL="457200" lvl="1" indent="0">
              <a:buNone/>
            </a:pPr>
            <a:r>
              <a:rPr lang="en-US" dirty="0"/>
              <a:t>Testing different boosting techniques to enhance accuracy</a:t>
            </a:r>
          </a:p>
          <a:p>
            <a:endParaRPr lang="en-US" dirty="0"/>
          </a:p>
          <a:p>
            <a:r>
              <a:rPr lang="en-US" dirty="0"/>
              <a:t>Clustering for ciphertext classification </a:t>
            </a:r>
          </a:p>
          <a:p>
            <a:pPr marL="457200" lvl="1" indent="0">
              <a:buNone/>
            </a:pPr>
            <a:r>
              <a:rPr lang="en-US" dirty="0"/>
              <a:t>Let’s tell apart encryption techniques [Unsupervised]</a:t>
            </a:r>
          </a:p>
          <a:p>
            <a:endParaRPr lang="en-US" dirty="0"/>
          </a:p>
          <a:p>
            <a:r>
              <a:rPr lang="en-US" dirty="0"/>
              <a:t>Featuring Deep Learning  in the Generality vs Accuracy dilemma</a:t>
            </a:r>
          </a:p>
          <a:p>
            <a:pPr marL="457200" lvl="1" indent="0">
              <a:buNone/>
            </a:pPr>
            <a:r>
              <a:rPr lang="en-US" dirty="0"/>
              <a:t>How robust Deep Learning really is?</a:t>
            </a:r>
          </a:p>
          <a:p>
            <a:endParaRPr lang="en-US" dirty="0"/>
          </a:p>
          <a:p>
            <a:r>
              <a:rPr lang="en-US" dirty="0"/>
              <a:t>HMM2Vec to conquer the world</a:t>
            </a:r>
          </a:p>
          <a:p>
            <a:pPr marL="457200" lvl="1" indent="0">
              <a:buNone/>
            </a:pPr>
            <a:r>
              <a:rPr lang="en-US" dirty="0"/>
              <a:t>“Individual” B matrices as feature vectors to enhance “old-style”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40D1-4D5C-4910-B94F-C79DDB40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distance of HMM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C8EF-532D-45D9-B413-32C7D962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dataset to the previous research work</a:t>
            </a:r>
          </a:p>
          <a:p>
            <a:endParaRPr lang="en-US" dirty="0"/>
          </a:p>
          <a:p>
            <a:r>
              <a:rPr lang="en-US" dirty="0"/>
              <a:t>This can be applied to anything (malware detection,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  <a:p>
            <a:r>
              <a:rPr lang="en-US" dirty="0"/>
              <a:t>The idea is to generate a model per each sample</a:t>
            </a:r>
          </a:p>
          <a:p>
            <a:endParaRPr lang="en-US" dirty="0"/>
          </a:p>
          <a:p>
            <a:r>
              <a:rPr lang="en-US" dirty="0"/>
              <a:t>Then, measuring the distance among them  to “cluster” families together</a:t>
            </a:r>
          </a:p>
        </p:txBody>
      </p:sp>
    </p:spTree>
    <p:extLst>
      <p:ext uri="{BB962C8B-B14F-4D97-AF65-F5344CB8AC3E}">
        <p14:creationId xmlns:p14="http://schemas.microsoft.com/office/powerpoint/2010/main" val="406157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F299-A99B-434F-AA4F-78979ABB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D428-EE77-4AF7-81AB-756769F2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continuation of the work done in Midterm#2</a:t>
            </a:r>
          </a:p>
          <a:p>
            <a:endParaRPr lang="en-US" dirty="0"/>
          </a:p>
          <a:p>
            <a:r>
              <a:rPr lang="en-US" dirty="0"/>
              <a:t>The idea is to rely on “random restarts” to enhance the accuracy obtained in your Midterm#2 experiments</a:t>
            </a:r>
          </a:p>
          <a:p>
            <a:endParaRPr lang="en-US" dirty="0"/>
          </a:p>
          <a:p>
            <a:r>
              <a:rPr lang="en-US" dirty="0"/>
              <a:t>Will boosting be more accurate?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62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F299-A99B-434F-AA4F-78979ABB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HMM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D428-EE77-4AF7-81AB-756769F2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you should have learned from the Midterm#2</a:t>
            </a:r>
          </a:p>
          <a:p>
            <a:pPr marL="457200" lvl="1" indent="0">
              <a:buNone/>
            </a:pPr>
            <a:r>
              <a:rPr lang="en-US" dirty="0"/>
              <a:t>Best value for M and 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many restarts?</a:t>
            </a:r>
          </a:p>
          <a:p>
            <a:pPr marL="457200" lvl="1" indent="0">
              <a:buNone/>
            </a:pPr>
            <a:r>
              <a:rPr lang="en-US" dirty="0"/>
              <a:t>Many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Which experiments to perform?</a:t>
            </a:r>
          </a:p>
          <a:p>
            <a:pPr marL="457200" lvl="1" indent="0">
              <a:buNone/>
            </a:pPr>
            <a:r>
              <a:rPr lang="it-IT" dirty="0"/>
              <a:t>The same as in Midterm#2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Can I combine boosting and bagging [stacking]?</a:t>
            </a:r>
          </a:p>
          <a:p>
            <a:pPr marL="457200" lvl="1" indent="0">
              <a:buNone/>
            </a:pPr>
            <a:r>
              <a:rPr lang="it-IT" dirty="0"/>
              <a:t>Oh, well, that would be great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1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F299-A99B-434F-AA4F-78979ABB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for ciphertext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D428-EE77-4AF7-81AB-756769F2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 project you require a clustering library</a:t>
            </a:r>
          </a:p>
          <a:p>
            <a:endParaRPr lang="en-US" dirty="0"/>
          </a:p>
          <a:p>
            <a:r>
              <a:rPr lang="en-US" dirty="0"/>
              <a:t>Also, you need a dataset of encrypted texts</a:t>
            </a:r>
          </a:p>
          <a:p>
            <a:pPr marL="0" indent="0">
              <a:buNone/>
            </a:pPr>
            <a:r>
              <a:rPr lang="en-US" dirty="0"/>
              <a:t>You can start with two ciphers:</a:t>
            </a:r>
          </a:p>
          <a:p>
            <a:pPr marL="457200" lvl="1" indent="0">
              <a:buNone/>
            </a:pPr>
            <a:r>
              <a:rPr lang="en-US" dirty="0"/>
              <a:t>Simple Substitution</a:t>
            </a:r>
          </a:p>
          <a:p>
            <a:pPr marL="914400" lvl="2" indent="0">
              <a:buNone/>
            </a:pPr>
            <a:r>
              <a:rPr lang="it-IT" dirty="0">
                <a:hlinkClick r:id="rId2"/>
              </a:rPr>
              <a:t>http://practicalcryptography.com/ciphers/simple-substitution-cipher/</a:t>
            </a:r>
            <a:endParaRPr lang="it-IT" dirty="0"/>
          </a:p>
          <a:p>
            <a:pPr marL="914400" lvl="2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Columnar Transposition</a:t>
            </a:r>
            <a:endParaRPr lang="en-US" dirty="0"/>
          </a:p>
          <a:p>
            <a:pPr marL="914400" lvl="2" indent="0">
              <a:buNone/>
            </a:pPr>
            <a:r>
              <a:rPr lang="it-IT" dirty="0">
                <a:hlinkClick r:id="rId3"/>
              </a:rPr>
              <a:t>http://www.practicalcryptography.com/ciphers/columnar-transposition-cipher/</a:t>
            </a:r>
            <a:endParaRPr lang="en-US" dirty="0"/>
          </a:p>
          <a:p>
            <a:endParaRPr lang="it-IT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F299-A99B-434F-AA4F-78979ABB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for ciphertext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D428-EE77-4AF7-81AB-756769F2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will you build the clusters?</a:t>
            </a:r>
          </a:p>
          <a:p>
            <a:r>
              <a:rPr lang="en-US" dirty="0"/>
              <a:t>You need information taken from the ciphertext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Possible candidates: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Entropy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Index of Coincidence</a:t>
            </a:r>
            <a:r>
              <a:rPr lang="en-US" dirty="0"/>
              <a:t> (IC)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HMM score from model trained on the cipher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HMM score from model trained on the English language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would generate a 4-dimensional space</a:t>
            </a:r>
          </a:p>
          <a:p>
            <a:pPr marL="0" indent="0">
              <a:buNone/>
            </a:pPr>
            <a:r>
              <a:rPr lang="en-US" dirty="0"/>
              <a:t>More?</a:t>
            </a:r>
          </a:p>
          <a:p>
            <a:endParaRPr lang="en-US" dirty="0"/>
          </a:p>
          <a:p>
            <a:endParaRPr lang="it-IT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F299-A99B-434F-AA4F-78979ABB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for ciphertext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D428-EE77-4AF7-81AB-756769F2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experiment</a:t>
            </a:r>
          </a:p>
          <a:p>
            <a:pPr lvl="1"/>
            <a:r>
              <a:rPr lang="en-US" dirty="0"/>
              <a:t>The plaintext should remain constant</a:t>
            </a:r>
          </a:p>
          <a:p>
            <a:pPr lvl="1"/>
            <a:r>
              <a:rPr lang="en-US" dirty="0"/>
              <a:t>The key should change per each sample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experiment</a:t>
            </a:r>
          </a:p>
          <a:p>
            <a:pPr lvl="1"/>
            <a:r>
              <a:rPr lang="en-US" dirty="0"/>
              <a:t>The plaintext should change per each sample</a:t>
            </a:r>
          </a:p>
          <a:p>
            <a:pPr lvl="1"/>
            <a:r>
              <a:rPr lang="en-US" dirty="0"/>
              <a:t>The key should remain constant</a:t>
            </a:r>
          </a:p>
          <a:p>
            <a:endParaRPr lang="it-IT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F299-A99B-434F-AA4F-78979ABB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for ciphertext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D428-EE77-4AF7-81AB-756769F2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Extrinsic or Intrinsic? </a:t>
            </a:r>
          </a:p>
          <a:p>
            <a:pPr marL="457200" lvl="1" indent="0">
              <a:buNone/>
            </a:pPr>
            <a:r>
              <a:rPr lang="en-US" dirty="0"/>
              <a:t>Purity and Silhouette coefficient (cohesion and separation)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many dimensions?</a:t>
            </a:r>
          </a:p>
          <a:p>
            <a:pPr marL="457200" lvl="1" indent="0">
              <a:buNone/>
            </a:pPr>
            <a:r>
              <a:rPr lang="en-US" dirty="0"/>
              <a:t>At least 2 or 3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many ciphers?</a:t>
            </a:r>
          </a:p>
          <a:p>
            <a:pPr marL="457200" lvl="1" indent="0">
              <a:buNone/>
            </a:pPr>
            <a:r>
              <a:rPr lang="en-US" dirty="0"/>
              <a:t>At least the two proposed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512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Final Projects</vt:lpstr>
      <vt:lpstr>PowerPoint Presentation</vt:lpstr>
      <vt:lpstr>Measuring distance of HMM Models </vt:lpstr>
      <vt:lpstr>Boosting HMM</vt:lpstr>
      <vt:lpstr>Boosting HMM</vt:lpstr>
      <vt:lpstr>Clustering for ciphertext classification </vt:lpstr>
      <vt:lpstr>Clustering for ciphertext classification </vt:lpstr>
      <vt:lpstr>Clustering for ciphertext classification </vt:lpstr>
      <vt:lpstr>Clustering for ciphertext classification </vt:lpstr>
      <vt:lpstr>Featuring Deep Learning  in the Generality vs Accuracy dilemma</vt:lpstr>
      <vt:lpstr>HMM2Vec to conquer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Fabio Di Troia</dc:creator>
  <cp:lastModifiedBy>Fabio Di Troia</cp:lastModifiedBy>
  <cp:revision>2</cp:revision>
  <dcterms:created xsi:type="dcterms:W3CDTF">2020-11-12T16:26:37Z</dcterms:created>
  <dcterms:modified xsi:type="dcterms:W3CDTF">2021-05-05T15:54:00Z</dcterms:modified>
</cp:coreProperties>
</file>