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64" r:id="rId5"/>
    <p:sldId id="259" r:id="rId6"/>
    <p:sldId id="260" r:id="rId7"/>
    <p:sldId id="263" r:id="rId8"/>
    <p:sldId id="261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C14254-1D8B-455D-948B-489D2D3C44CC}" v="1" dt="2021-04-13T16:11:59.6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o Di Troia" userId="7de80edd88c2c9de" providerId="LiveId" clId="{EDC14254-1D8B-455D-948B-489D2D3C44CC}"/>
    <pc:docChg chg="addSld modSld">
      <pc:chgData name="Fabio Di Troia" userId="7de80edd88c2c9de" providerId="LiveId" clId="{EDC14254-1D8B-455D-948B-489D2D3C44CC}" dt="2021-04-13T16:11:59.681" v="8"/>
      <pc:docMkLst>
        <pc:docMk/>
      </pc:docMkLst>
      <pc:sldChg chg="addSp modSp new mod modAnim">
        <pc:chgData name="Fabio Di Troia" userId="7de80edd88c2c9de" providerId="LiveId" clId="{EDC14254-1D8B-455D-948B-489D2D3C44CC}" dt="2021-04-13T16:11:59.681" v="8"/>
        <pc:sldMkLst>
          <pc:docMk/>
          <pc:sldMk cId="1662341502" sldId="264"/>
        </pc:sldMkLst>
        <pc:spChg chg="add mod">
          <ac:chgData name="Fabio Di Troia" userId="7de80edd88c2c9de" providerId="LiveId" clId="{EDC14254-1D8B-455D-948B-489D2D3C44CC}" dt="2021-04-13T16:11:48.323" v="7" actId="207"/>
          <ac:spMkLst>
            <pc:docMk/>
            <pc:sldMk cId="1662341502" sldId="264"/>
            <ac:spMk id="6" creationId="{4841C259-824A-4C09-8969-1AC98C488E8C}"/>
          </ac:spMkLst>
        </pc:spChg>
        <pc:picChg chg="add mod">
          <ac:chgData name="Fabio Di Troia" userId="7de80edd88c2c9de" providerId="LiveId" clId="{EDC14254-1D8B-455D-948B-489D2D3C44CC}" dt="2021-04-13T16:11:05.724" v="4" actId="1076"/>
          <ac:picMkLst>
            <pc:docMk/>
            <pc:sldMk cId="1662341502" sldId="264"/>
            <ac:picMk id="3" creationId="{B4DA0819-0081-4B0A-981B-B3AE1791A461}"/>
          </ac:picMkLst>
        </pc:picChg>
        <pc:picChg chg="add mod">
          <ac:chgData name="Fabio Di Troia" userId="7de80edd88c2c9de" providerId="LiveId" clId="{EDC14254-1D8B-455D-948B-489D2D3C44CC}" dt="2021-04-13T16:11:09.778" v="5" actId="1076"/>
          <ac:picMkLst>
            <pc:docMk/>
            <pc:sldMk cId="1662341502" sldId="264"/>
            <ac:picMk id="5" creationId="{06845361-540F-49AC-B099-DE65717B869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920D-2B86-4838-8D8D-42E9EA8E3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EBD15D-E895-4BFA-BECC-351CC87422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97419-561E-426B-9ED6-926E69E18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C7CC-3899-418B-A04B-3B1BB8EA1EB3}" type="datetimeFigureOut">
              <a:rPr lang="it-IT" smtClean="0"/>
              <a:t>13/04/2021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C7703-1493-4D23-A59F-3CA7FB4E4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BB6FF-F3E7-4F26-BE64-111BEE20F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01F4C-9EF2-478C-9EC4-D1808AFCB0F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4089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53422-A63F-447D-B168-253B0337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0B06BF-152F-49F8-8658-263B249A3F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3236C-DCE2-4C8B-878A-9C75B4773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C7CC-3899-418B-A04B-3B1BB8EA1EB3}" type="datetimeFigureOut">
              <a:rPr lang="it-IT" smtClean="0"/>
              <a:t>13/04/2021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E5709-0BB6-4155-9679-0CD6B43D3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BDC03-9F44-452E-A38F-E36866D5C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01F4C-9EF2-478C-9EC4-D1808AFCB0F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59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A691AE-1971-4DA2-9C40-E90497976F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C1D6-0FA8-4DB8-9D3A-5EEB6E43E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F8DFD-3255-4384-9D91-EF3E21AB2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C7CC-3899-418B-A04B-3B1BB8EA1EB3}" type="datetimeFigureOut">
              <a:rPr lang="it-IT" smtClean="0"/>
              <a:t>13/04/2021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E5423-E833-40F8-843C-B941BAEB6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8DB31-441B-4BCA-BA14-3E620E9BC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01F4C-9EF2-478C-9EC4-D1808AFCB0F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8351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F2337-6AE1-41F1-8704-A04955F54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2E33B-ECEF-4941-AA09-C8D542EFD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80C4C-55A3-4B94-8448-A8651926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C7CC-3899-418B-A04B-3B1BB8EA1EB3}" type="datetimeFigureOut">
              <a:rPr lang="it-IT" smtClean="0"/>
              <a:t>13/04/2021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0722A-F3DF-4B03-8D49-B85D0D046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C4BF3-3105-4B82-8D90-142BE69D8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01F4C-9EF2-478C-9EC4-D1808AFCB0F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9462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87D47-3885-4418-964C-F997F201B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24A34-17C7-4754-ADA8-3241D113B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E0EC5-65B4-4B1C-A20E-155F4F4E2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C7CC-3899-418B-A04B-3B1BB8EA1EB3}" type="datetimeFigureOut">
              <a:rPr lang="it-IT" smtClean="0"/>
              <a:t>13/04/2021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DD201-2B10-487C-AF6A-D8201F2FC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021D4-B439-43A6-B8B8-36E30F71A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01F4C-9EF2-478C-9EC4-D1808AFCB0F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2201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A44D0-0456-441F-BDF5-B66621DDE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9ABB3-CE36-41EC-9EAC-2AEC35258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D60E8-A268-4278-81C9-B82A63569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DC0E7-399C-4670-A95A-E062BF513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C7CC-3899-418B-A04B-3B1BB8EA1EB3}" type="datetimeFigureOut">
              <a:rPr lang="it-IT" smtClean="0"/>
              <a:t>13/04/2021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21608-E126-45E3-A090-38B2DF5B8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7221C-62AE-46DC-B3A9-4F38BD46C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01F4C-9EF2-478C-9EC4-D1808AFCB0F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9231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584B4-B7E4-4EA6-9C17-DD5CEA6B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9B564-69DF-4BBD-84C3-84376948A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174687-2232-4019-89C4-8EAA185E5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B6419A-2CA5-4D71-B4C5-24D8209296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2E5338-8E9A-40E0-A23A-E30C5535EF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A4B4D5-18F6-49D7-8992-A04A746B0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C7CC-3899-418B-A04B-3B1BB8EA1EB3}" type="datetimeFigureOut">
              <a:rPr lang="it-IT" smtClean="0"/>
              <a:t>13/04/2021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E67A65-2AFC-4612-B924-78F4BD347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3A7AB1-9C97-4E0A-99D1-AD2F8B6E7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01F4C-9EF2-478C-9EC4-D1808AFCB0F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5505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E2114-0494-4661-B383-08334960A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2514DB-9F26-4E35-A96A-B7A27B677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C7CC-3899-418B-A04B-3B1BB8EA1EB3}" type="datetimeFigureOut">
              <a:rPr lang="it-IT" smtClean="0"/>
              <a:t>13/04/2021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304139-8E5B-487F-BBE9-3935445BC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D3895A-0672-406E-B25C-077B3AC6C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01F4C-9EF2-478C-9EC4-D1808AFCB0F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3524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54BCB9-ADCB-44FF-981E-3E0D06D03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C7CC-3899-418B-A04B-3B1BB8EA1EB3}" type="datetimeFigureOut">
              <a:rPr lang="it-IT" smtClean="0"/>
              <a:t>13/04/2021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3F7EDB-DD45-4A6B-8A76-C2AB0CEC4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87441-82E3-4F98-8E8A-D879C560A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01F4C-9EF2-478C-9EC4-D1808AFCB0F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395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F6B44-52F8-48BE-8863-8B7821C79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172CF-34EC-4C1E-A4D5-3F0C8C10D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AEC3E1-CA2B-486E-832C-79B64BC36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6ADA2-D786-4EA4-ACF2-722E46BB4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C7CC-3899-418B-A04B-3B1BB8EA1EB3}" type="datetimeFigureOut">
              <a:rPr lang="it-IT" smtClean="0"/>
              <a:t>13/04/2021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86049-2A43-4B5C-B7A4-A5F3C8C99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5A884-B6E6-4AB9-9A28-FA07D30AA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01F4C-9EF2-478C-9EC4-D1808AFCB0F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7673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D2797-718B-4002-9B19-301B0BE91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A2BB0C-54B9-40EF-B7B0-9C0FF7788A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0485C5-14F6-4898-A25A-3A739159C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0261E-EDAC-4526-BAA8-B9E59F620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C7CC-3899-418B-A04B-3B1BB8EA1EB3}" type="datetimeFigureOut">
              <a:rPr lang="it-IT" smtClean="0"/>
              <a:t>13/04/2021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1A8BF-6691-4BE2-A1D1-9D54564F6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A40E4-63CF-4E82-A79B-E29B239B6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01F4C-9EF2-478C-9EC4-D1808AFCB0F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668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B17ED2-DC9B-4B83-B1EA-DD9DA989D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D7E5A-BDAA-4D37-987B-3BB07D1C4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ECFCE-49BF-4E82-84BA-2C68169696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BC7CC-3899-418B-A04B-3B1BB8EA1EB3}" type="datetimeFigureOut">
              <a:rPr lang="it-IT" smtClean="0"/>
              <a:t>13/04/2021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017C9-9D5C-45FD-9638-D4E80E13D4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11578-A3AF-4C4C-A56B-6CAA387798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01F4C-9EF2-478C-9EC4-D1808AFCB0F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0801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ega.nz/file/bU1HhCSC#sO7RSM2VkiVv9Rb-vTcWestE3oNBmHiFk0HxnY7FHWc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D859E-2459-4BB1-9982-5AC4CE58AA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Midterm #2</a:t>
            </a:r>
            <a:endParaRPr lang="it-I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7BCE11-DD88-4C38-9E6D-560A2C1C1D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3768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1579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E6535-1348-4996-A4F5-5373DC888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680CD-CF58-4BC3-B395-091BE70EA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effectLst/>
              </a:rPr>
              <a:t>You can download the dataset from here:</a:t>
            </a:r>
          </a:p>
          <a:p>
            <a:pPr marL="457200" lvl="1" indent="0">
              <a:buNone/>
            </a:pPr>
            <a:r>
              <a:rPr lang="en-US" dirty="0">
                <a:effectLst/>
                <a:hlinkClick r:id="rId2"/>
              </a:rPr>
              <a:t>https://mega.nz/file/bU1HhCSC#sO7RSM2VkiVv9Rb-vTcWestE3oNBmHiFk0HxnY7FHWc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/>
              <a:t>It contains files from… 3 dangerous Malware families!!! </a:t>
            </a:r>
          </a:p>
          <a:p>
            <a:pPr marL="457200" lvl="1" indent="0">
              <a:buNone/>
            </a:pPr>
            <a:r>
              <a:rPr lang="en-US" dirty="0">
                <a:effectLst/>
              </a:rPr>
              <a:t>But don’t worry, the malicious files have been already disassembled and are now in innocuous .txt format</a:t>
            </a:r>
          </a:p>
          <a:p>
            <a:pPr lvl="1"/>
            <a:r>
              <a:rPr lang="en-US" dirty="0">
                <a:effectLst/>
              </a:rPr>
              <a:t>Furthermore, to save your time, they have already been split in directories (one per each family)</a:t>
            </a:r>
          </a:p>
          <a:p>
            <a:pPr lvl="1"/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files contain all the opcodes (instructions) that form the binary file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87920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DA0819-0081-4B0A-981B-B3AE1791A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514" y="1571625"/>
            <a:ext cx="4772025" cy="3714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845361-540F-49AC-B099-DE65717B8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814" y="353786"/>
            <a:ext cx="3619500" cy="60198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841C259-824A-4C09-8969-1AC98C488E8C}"/>
              </a:ext>
            </a:extLst>
          </p:cNvPr>
          <p:cNvSpPr/>
          <p:nvPr/>
        </p:nvSpPr>
        <p:spPr>
          <a:xfrm>
            <a:off x="761514" y="3041780"/>
            <a:ext cx="4659572" cy="233265"/>
          </a:xfrm>
          <a:prstGeom prst="roundRect">
            <a:avLst/>
          </a:prstGeom>
          <a:solidFill>
            <a:srgbClr val="4472C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234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8BD0A-1CC6-4B91-AEB2-5E1876EC7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6E9A5-147F-43CD-9136-C7AA4417D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Order the opcodes based on number of occurrence PER FAMILY and associate to each of them a specific symbol (ex: A, B, 1, 9, X, C, ....)</a:t>
            </a:r>
          </a:p>
          <a:p>
            <a:endParaRPr lang="en-US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effectLst/>
              </a:rPr>
              <a:t>Note that the least common opcodes should all be converted to the same character/digit</a:t>
            </a:r>
          </a:p>
          <a:p>
            <a:pPr marL="457200" lvl="1" indent="0">
              <a:buNone/>
            </a:pPr>
            <a:r>
              <a:rPr lang="en-US" dirty="0">
                <a:effectLst/>
              </a:rPr>
              <a:t>How many unique symbols to use becomes a tuning parameter</a:t>
            </a:r>
          </a:p>
          <a:p>
            <a:pPr marL="457200" lvl="1" indent="0">
              <a:buNone/>
            </a:pPr>
            <a:endParaRPr lang="en-US" dirty="0">
              <a:effectLst/>
            </a:endParaRPr>
          </a:p>
          <a:p>
            <a:r>
              <a:rPr lang="en-US" dirty="0">
                <a:effectLst/>
              </a:rPr>
              <a:t>Per each file in the training set, you will convert the opcodes accordingly to the previous preprocessing steps</a:t>
            </a:r>
          </a:p>
          <a:p>
            <a:pPr marL="0" indent="0">
              <a:buNone/>
            </a:pPr>
            <a:endParaRPr lang="en-US" dirty="0">
              <a:effectLst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7325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54886-20CD-40EB-81D0-AC1B3B7C8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BE214-43A5-496A-B9D5-710CB4548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effectLst/>
              </a:rPr>
              <a:t>You can follow one of these two methods to feed the ML algorithm: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effectLst/>
              </a:rPr>
              <a:t>[Method 1] The opcodes read from the files will be directly used to train the ML algorithms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effectLst/>
              </a:rPr>
              <a:t>[Method 2] Instead of converting the opcodes directly to symbols, you will convert the n-grams of the opcodes</a:t>
            </a:r>
          </a:p>
          <a:p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>
                <a:effectLst/>
              </a:rPr>
              <a:t>The main algorithm to use will be HMM</a:t>
            </a:r>
          </a:p>
          <a:p>
            <a:pPr lvl="1"/>
            <a:r>
              <a:rPr lang="en-US" dirty="0">
                <a:effectLst/>
              </a:rPr>
              <a:t>You will need to train an HMM per each malware family based on the chosen Method</a:t>
            </a:r>
          </a:p>
          <a:p>
            <a:pPr lvl="1"/>
            <a:endParaRPr lang="en-US" dirty="0">
              <a:effectLst/>
            </a:endParaRPr>
          </a:p>
          <a:p>
            <a:pPr marL="457200" lvl="1" indent="0">
              <a:buNone/>
            </a:pPr>
            <a:r>
              <a:rPr lang="en-US" dirty="0">
                <a:effectLst/>
              </a:rPr>
              <a:t>NOTE: You can apply Ensemble Learning to increase your detection rate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799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54886-20CD-40EB-81D0-AC1B3B7C8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BE214-43A5-496A-B9D5-710CB4548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ffectLst/>
              </a:rPr>
              <a:t>The dataset contains three families: </a:t>
            </a:r>
          </a:p>
          <a:p>
            <a:pPr marL="0" indent="0" algn="ctr">
              <a:buNone/>
            </a:pPr>
            <a:r>
              <a:rPr lang="en-US" dirty="0" err="1">
                <a:effectLst/>
              </a:rPr>
              <a:t>Winwebsec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Zbot</a:t>
            </a:r>
            <a:r>
              <a:rPr lang="en-US" dirty="0"/>
              <a:t>, and </a:t>
            </a:r>
            <a:r>
              <a:rPr lang="en-US" dirty="0" err="1"/>
              <a:t>ZeroAccess</a:t>
            </a:r>
            <a:endParaRPr lang="en-US" dirty="0"/>
          </a:p>
          <a:p>
            <a:pPr marL="0" indent="0">
              <a:buNone/>
            </a:pP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>
                <a:effectLst/>
              </a:rPr>
              <a:t>You will need to return the classification accuracy of these SIX tests: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effectLst/>
              </a:rPr>
              <a:t>Test 1 and 2:	 </a:t>
            </a:r>
            <a:r>
              <a:rPr lang="en-US" dirty="0" err="1">
                <a:effectLst/>
              </a:rPr>
              <a:t>Winwebsec</a:t>
            </a:r>
            <a:r>
              <a:rPr lang="en-US" dirty="0">
                <a:effectLst/>
              </a:rPr>
              <a:t> vs </a:t>
            </a:r>
            <a:r>
              <a:rPr lang="en-US" dirty="0" err="1">
                <a:effectLst/>
              </a:rPr>
              <a:t>Zbot</a:t>
            </a:r>
            <a:r>
              <a:rPr lang="en-US" dirty="0">
                <a:effectLst/>
              </a:rPr>
              <a:t> </a:t>
            </a:r>
          </a:p>
          <a:p>
            <a:pPr marL="457200" lvl="1" indent="0">
              <a:buNone/>
            </a:pPr>
            <a:r>
              <a:rPr lang="en-US" dirty="0">
                <a:effectLst/>
              </a:rPr>
              <a:t>Test 3 and 4:	 </a:t>
            </a:r>
            <a:r>
              <a:rPr lang="en-US" dirty="0" err="1">
                <a:effectLst/>
              </a:rPr>
              <a:t>Winwebsec</a:t>
            </a:r>
            <a:r>
              <a:rPr lang="en-US" dirty="0">
                <a:effectLst/>
              </a:rPr>
              <a:t> vs </a:t>
            </a:r>
            <a:r>
              <a:rPr lang="en-US" dirty="0" err="1">
                <a:effectLst/>
              </a:rPr>
              <a:t>ZeroAccess</a:t>
            </a:r>
            <a:endParaRPr lang="en-US" dirty="0">
              <a:effectLst/>
            </a:endParaRPr>
          </a:p>
          <a:p>
            <a:pPr marL="457200" lvl="1" indent="0">
              <a:buNone/>
            </a:pPr>
            <a:r>
              <a:rPr lang="en-US" dirty="0">
                <a:effectLst/>
              </a:rPr>
              <a:t>Test 5 and 6:	 </a:t>
            </a:r>
            <a:r>
              <a:rPr lang="en-US" dirty="0" err="1">
                <a:effectLst/>
              </a:rPr>
              <a:t>Zbot</a:t>
            </a:r>
            <a:r>
              <a:rPr lang="en-US" dirty="0">
                <a:effectLst/>
              </a:rPr>
              <a:t> vs </a:t>
            </a:r>
            <a:r>
              <a:rPr lang="en-US" dirty="0" err="1">
                <a:effectLst/>
              </a:rPr>
              <a:t>ZeroAccess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US" dirty="0">
              <a:effectLst/>
            </a:endParaRPr>
          </a:p>
          <a:p>
            <a:pPr marL="0" indent="0">
              <a:buNone/>
            </a:pP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060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6E625-780A-48B5-AFA3-92AE3E162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53B63-46D8-40BD-BDA1-417989A6B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effectLst/>
              </a:rPr>
              <a:t>You will need to submit a report split in these sections: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effectLst/>
              </a:rPr>
              <a:t>Pre-processing: Explain all the steps and eventual tools used to preprocess the dataset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>
              <a:effectLst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effectLst/>
              </a:rPr>
              <a:t>Tuning: Describe all the tuning parameters used (and why) and collect them in a well-defined table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>
              <a:effectLst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effectLst/>
              </a:rPr>
              <a:t>Experiments: Describe the output of your experiments in term of accuracy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>
              <a:effectLst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effectLst/>
              </a:rPr>
              <a:t>Conclusions: Conclude the report reviewing all the steps, mentioning the best outcome, and proposing a Future Work paragraph where you hypothesize new possible experiments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05487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399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Midterm #2</vt:lpstr>
      <vt:lpstr>PowerPoint Presentation</vt:lpstr>
      <vt:lpstr>Dataset</vt:lpstr>
      <vt:lpstr>PowerPoint Presentation</vt:lpstr>
      <vt:lpstr>Preprocessing</vt:lpstr>
      <vt:lpstr>Algorithms</vt:lpstr>
      <vt:lpstr>Experiments</vt:lpstr>
      <vt:lpstr>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#2</dc:title>
  <dc:creator>Fabio Di Troia</dc:creator>
  <cp:lastModifiedBy>Fabio Di Troia</cp:lastModifiedBy>
  <cp:revision>3</cp:revision>
  <dcterms:created xsi:type="dcterms:W3CDTF">2021-04-13T15:38:57Z</dcterms:created>
  <dcterms:modified xsi:type="dcterms:W3CDTF">2021-04-13T16:12:12Z</dcterms:modified>
</cp:coreProperties>
</file>