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</p:sldMasterIdLst>
  <p:sldIdLst>
    <p:sldId id="272" r:id="rId3"/>
    <p:sldId id="258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284" r:id="rId15"/>
    <p:sldId id="260" r:id="rId16"/>
    <p:sldId id="332" r:id="rId17"/>
    <p:sldId id="285" r:id="rId18"/>
    <p:sldId id="304" r:id="rId19"/>
    <p:sldId id="333" r:id="rId20"/>
    <p:sldId id="334" r:id="rId21"/>
    <p:sldId id="335" r:id="rId22"/>
    <p:sldId id="336" r:id="rId23"/>
    <p:sldId id="337" r:id="rId24"/>
    <p:sldId id="338" r:id="rId25"/>
    <p:sldId id="340" r:id="rId26"/>
    <p:sldId id="341" r:id="rId27"/>
    <p:sldId id="343" r:id="rId28"/>
    <p:sldId id="342" r:id="rId29"/>
    <p:sldId id="344" r:id="rId30"/>
    <p:sldId id="345" r:id="rId31"/>
    <p:sldId id="346" r:id="rId32"/>
    <p:sldId id="339" r:id="rId33"/>
    <p:sldId id="348" r:id="rId34"/>
    <p:sldId id="349" r:id="rId35"/>
    <p:sldId id="273" r:id="rId36"/>
    <p:sldId id="261" r:id="rId37"/>
    <p:sldId id="350" r:id="rId38"/>
    <p:sldId id="351" r:id="rId39"/>
    <p:sldId id="352" r:id="rId40"/>
    <p:sldId id="353" r:id="rId41"/>
    <p:sldId id="354" r:id="rId42"/>
    <p:sldId id="355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 First HTML CSS 第八章" id="{0E6B0887-80C7-4618-BF0E-2540C648AC79}">
          <p14:sldIdLst>
            <p14:sldId id="272"/>
            <p14:sldId id="258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284"/>
            <p14:sldId id="260"/>
            <p14:sldId id="332"/>
            <p14:sldId id="285"/>
            <p14:sldId id="304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3"/>
            <p14:sldId id="342"/>
            <p14:sldId id="344"/>
            <p14:sldId id="345"/>
            <p14:sldId id="346"/>
            <p14:sldId id="339"/>
            <p14:sldId id="348"/>
            <p14:sldId id="349"/>
            <p14:sldId id="273"/>
            <p14:sldId id="261"/>
            <p14:sldId id="350"/>
            <p14:sldId id="351"/>
            <p14:sldId id="352"/>
            <p14:sldId id="353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5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806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動手">
    <p:bg>
      <p:bgPr>
        <a:solidFill>
          <a:srgbClr val="5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動動手</a:t>
            </a:r>
            <a:endParaRPr lang="zh-TW" altLang="en-US" dirty="0"/>
          </a:p>
        </p:txBody>
      </p:sp>
      <p:pic>
        <p:nvPicPr>
          <p:cNvPr id="20482" name="Picture 2" descr="http://www.andyjanning.com/wp-content/uploads/2013/02/Practice-11309047.jpeg?fbec4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908720"/>
            <a:ext cx="4048125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0054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1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52C8C4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Arial" pitchFamily="34" charset="0"/>
              <a:buChar char="•"/>
              <a:defRPr sz="2600" b="1"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37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置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52C8C4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>
            <a:lvl1pPr marL="0" indent="0" algn="ctr">
              <a:buClr>
                <a:schemeClr val="accent6"/>
              </a:buClr>
              <a:buFont typeface="Arial" pitchFamily="34" charset="0"/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8001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17145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1717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5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3760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動手">
    <p:bg>
      <p:bgPr>
        <a:solidFill>
          <a:srgbClr val="52C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動動手</a:t>
            </a:r>
            <a:endParaRPr lang="zh-TW" altLang="en-US" dirty="0"/>
          </a:p>
        </p:txBody>
      </p:sp>
      <p:pic>
        <p:nvPicPr>
          <p:cNvPr id="20482" name="Picture 2" descr="http://www.andyjanning.com/wp-content/uploads/2013/02/Practice-11309047.jpeg?fbec4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908720"/>
            <a:ext cx="4048125" cy="2686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604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4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2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52C8C4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Arial" pitchFamily="34" charset="0"/>
              <a:buChar char="•"/>
              <a:defRPr sz="2600" b="1"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8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置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52C8C4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>
            <a:lvl1pPr marL="0" indent="0" algn="ctr">
              <a:buClr>
                <a:schemeClr val="accent6"/>
              </a:buClr>
              <a:buFont typeface="Arial" pitchFamily="34" charset="0"/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8001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3pPr>
            <a:lvl4pPr marL="17145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4pPr>
            <a:lvl5pPr marL="2171700" indent="-342900" algn="l">
              <a:buClr>
                <a:schemeClr val="accent6"/>
              </a:buClr>
              <a:buFont typeface="Arial" pitchFamily="34" charset="0"/>
              <a:buChar char="•"/>
              <a:defRPr sz="24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6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51D3-EAC3-4D92-B950-1C329538C9A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7576-092A-4C6D-9AC3-5D9632621E0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字型、色彩、好風格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Your </a:t>
            </a:r>
            <a:r>
              <a:rPr lang="en-US" altLang="zh-TW" dirty="0" smtClean="0"/>
              <a:t>CSS language </a:t>
            </a:r>
            <a:r>
              <a:rPr lang="en-US" altLang="zh-TW" dirty="0"/>
              <a:t>lessons are coming along nicely.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1" y="1463603"/>
            <a:ext cx="6645216" cy="1928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20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Fantasy family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風格十足、具裝飾性的字型。</a:t>
            </a:r>
            <a:endParaRPr lang="en-US" altLang="zh-TW" b="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05" y="2014980"/>
            <a:ext cx="4275190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指定字體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這麼多優秀字型，怎麼運用在網頁上呢</a:t>
            </a:r>
            <a:r>
              <a:rPr lang="en-US" altLang="zh-TW" b="0" dirty="0" smtClean="0"/>
              <a:t>?</a:t>
            </a:r>
            <a:r>
              <a:rPr lang="zh-TW" altLang="en-US" b="0" dirty="0" smtClean="0"/>
              <a:t>來看看範例</a:t>
            </a:r>
            <a:r>
              <a:rPr lang="en-US" altLang="zh-TW" b="0" dirty="0" smtClean="0"/>
              <a:t>…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4" y="2965232"/>
            <a:ext cx="7978831" cy="19356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40811" y="2359551"/>
            <a:ext cx="350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通常，指定的</a:t>
            </a:r>
            <a:r>
              <a:rPr lang="en-US" altLang="zh-TW" dirty="0" smtClean="0"/>
              <a:t>font-family</a:t>
            </a:r>
            <a:r>
              <a:rPr lang="zh-TW" altLang="en-US" dirty="0" smtClean="0"/>
              <a:t>規格中，會包含一長串替代用的、屬於同類字體的字型。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582584" y="4620794"/>
            <a:ext cx="255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font-family</a:t>
            </a:r>
            <a:r>
              <a:rPr lang="zh-TW" altLang="en-US" dirty="0" smtClean="0"/>
              <a:t>特性可以指定多個字型。只需在輸入字型名稱時，以逗號區隔。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3449601" y="4398565"/>
            <a:ext cx="22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依照原樣輸入字型名稱，包含字母大小寫。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171040" y="4860230"/>
            <a:ext cx="224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把泛用字體名稱加到最後面，例如</a:t>
            </a:r>
            <a:r>
              <a:rPr lang="en-US" altLang="zh-TW" dirty="0" smtClean="0"/>
              <a:t>serif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sans-serif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cursive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monospace…</a:t>
            </a:r>
            <a:r>
              <a:rPr lang="zh-TW" altLang="en-US" dirty="0" smtClean="0"/>
              <a:t>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91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8" y="3150400"/>
            <a:ext cx="7879763" cy="248433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字體規格如何運作</a:t>
            </a:r>
            <a:r>
              <a:rPr lang="en-US" altLang="zh-TW" sz="3600" dirty="0" smtClean="0"/>
              <a:t>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這麼多優秀字型，怎麼運用在網頁上呢</a:t>
            </a:r>
            <a:r>
              <a:rPr lang="en-US" altLang="zh-TW" b="0" dirty="0" smtClean="0"/>
              <a:t>?</a:t>
            </a:r>
            <a:r>
              <a:rPr lang="zh-TW" altLang="en-US" b="0" dirty="0" smtClean="0"/>
              <a:t>來看看範例</a:t>
            </a:r>
            <a:r>
              <a:rPr lang="en-US" altLang="zh-TW" b="0" dirty="0" smtClean="0"/>
              <a:t>…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6707" y="2422916"/>
            <a:ext cx="2484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檢查使用者的電腦上，是否</a:t>
            </a:r>
            <a:r>
              <a:rPr lang="en-US" altLang="zh-TW" sz="1400" dirty="0" err="1" smtClean="0"/>
              <a:t>Verdama</a:t>
            </a:r>
            <a:r>
              <a:rPr lang="zh-TW" altLang="en-US" sz="1400" dirty="0" smtClean="0"/>
              <a:t>字型；</a:t>
            </a:r>
            <a:endParaRPr lang="en-US" altLang="zh-TW" sz="1400" dirty="0" smtClean="0"/>
          </a:p>
          <a:p>
            <a:r>
              <a:rPr lang="zh-TW" altLang="en-US" sz="1400" dirty="0" smtClean="0"/>
              <a:t>如果有，就用在這個元件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本例用</a:t>
            </a:r>
            <a:r>
              <a:rPr lang="en-US" altLang="zh-TW" sz="1400" dirty="0" smtClean="0"/>
              <a:t>&lt;body&gt;)</a:t>
            </a:r>
            <a:r>
              <a:rPr lang="zh-TW" altLang="en-US" sz="1400" dirty="0" smtClean="0"/>
              <a:t>上。</a:t>
            </a:r>
            <a:endParaRPr lang="en-US" altLang="zh-TW" sz="14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3592269" y="2165031"/>
            <a:ext cx="1308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如果沒有</a:t>
            </a:r>
            <a:r>
              <a:rPr lang="en-US" altLang="zh-TW" sz="1400" dirty="0" err="1" smtClean="0"/>
              <a:t>Verdama</a:t>
            </a:r>
            <a:r>
              <a:rPr lang="zh-TW" altLang="en-US" sz="1400" dirty="0" smtClean="0"/>
              <a:t>，則尋找</a:t>
            </a:r>
            <a:r>
              <a:rPr lang="en-US" altLang="zh-TW" sz="1400" dirty="0" smtClean="0"/>
              <a:t>Geneva</a:t>
            </a:r>
            <a:r>
              <a:rPr lang="zh-TW" altLang="en-US" sz="1400" dirty="0" smtClean="0"/>
              <a:t>字型；如果有，則用在</a:t>
            </a:r>
            <a:r>
              <a:rPr lang="en-US" altLang="zh-TW" sz="1400" dirty="0" smtClean="0"/>
              <a:t>body</a:t>
            </a:r>
            <a:r>
              <a:rPr lang="zh-TW" altLang="en-US" sz="1400" dirty="0" smtClean="0"/>
              <a:t>元件上。</a:t>
            </a:r>
            <a:endParaRPr lang="en-US" altLang="zh-TW" sz="14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5415095" y="5034570"/>
            <a:ext cx="2244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指定替代字型時，不用一定要四種，兩種、三種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等都可以</a:t>
            </a:r>
            <a:r>
              <a:rPr lang="en-US" altLang="zh-TW" dirty="0" smtClean="0"/>
              <a:t>!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75500" y="2179948"/>
            <a:ext cx="108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如果沒有</a:t>
            </a:r>
            <a:r>
              <a:rPr lang="en-US" altLang="zh-TW" sz="1400" dirty="0" smtClean="0"/>
              <a:t>Geneva</a:t>
            </a:r>
            <a:r>
              <a:rPr lang="zh-TW" altLang="en-US" sz="1400" dirty="0" smtClean="0"/>
              <a:t>字型，則尋找</a:t>
            </a:r>
            <a:r>
              <a:rPr lang="en-US" altLang="zh-TW" sz="1400" dirty="0" smtClean="0"/>
              <a:t>Arial</a:t>
            </a:r>
            <a:r>
              <a:rPr lang="zh-TW" altLang="en-US" sz="1400" dirty="0" smtClean="0"/>
              <a:t>；如果有，則用在</a:t>
            </a:r>
            <a:r>
              <a:rPr lang="en-US" altLang="zh-TW" sz="1400" dirty="0" smtClean="0"/>
              <a:t>body</a:t>
            </a:r>
            <a:r>
              <a:rPr lang="zh-TW" altLang="en-US" sz="1400" dirty="0" smtClean="0"/>
              <a:t>元件上。</a:t>
            </a:r>
            <a:endParaRPr lang="en-US" altLang="zh-TW" sz="14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6537493" y="2092415"/>
            <a:ext cx="1323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最後，假如找不到任何一種指定字型，則用瀏覽器預設的</a:t>
            </a:r>
            <a:r>
              <a:rPr lang="en-US" altLang="zh-TW" sz="1400" dirty="0" smtClean="0"/>
              <a:t>sans-serif</a:t>
            </a:r>
            <a:r>
              <a:rPr lang="zh-TW" altLang="en-US" sz="1400" dirty="0" smtClean="0"/>
              <a:t>體字型。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6677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動動手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4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Tony</a:t>
            </a:r>
            <a:r>
              <a:rPr lang="zh-TW" altLang="en-US" dirty="0" smtClean="0"/>
              <a:t>的遊記煥然一新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journal.html</a:t>
            </a:r>
            <a:r>
              <a:rPr lang="zh-TW" altLang="en-US" dirty="0" smtClean="0"/>
              <a:t>檔案，加入字型。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Verdana -</a:t>
            </a:r>
            <a:r>
              <a:rPr lang="zh-TW" altLang="en-US" sz="1800" dirty="0" smtClean="0"/>
              <a:t>大多數</a:t>
            </a:r>
            <a:r>
              <a:rPr lang="en-US" altLang="zh-TW" sz="1800" dirty="0" smtClean="0"/>
              <a:t>PC</a:t>
            </a:r>
            <a:r>
              <a:rPr lang="zh-TW" altLang="en-US" sz="1800" dirty="0" smtClean="0"/>
              <a:t>上可以找到這個字型。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Geneva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大多數</a:t>
            </a:r>
            <a:r>
              <a:rPr lang="en-US" altLang="zh-TW" sz="1800" dirty="0" smtClean="0"/>
              <a:t>Mac</a:t>
            </a:r>
            <a:r>
              <a:rPr lang="zh-TW" altLang="en-US" sz="1800" dirty="0" smtClean="0"/>
              <a:t>上可以找到這個字型。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Arial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兩種作業系統上多半都有這個字型。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Sans-serif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以上三種都找不到</a:t>
            </a:r>
            <a:r>
              <a:rPr lang="en-US" altLang="zh-TW" sz="1800" dirty="0" smtClean="0"/>
              <a:t>…</a:t>
            </a:r>
            <a:r>
              <a:rPr lang="zh-TW" altLang="en-US" sz="1800" dirty="0" smtClean="0"/>
              <a:t>還有預設字型可用。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提示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記得使用</a:t>
            </a:r>
            <a:r>
              <a:rPr lang="en-US" altLang="zh-TW" dirty="0" err="1" smtClean="0"/>
              <a:t>doctype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&lt;meta&gt;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記得加入</a:t>
            </a:r>
            <a:r>
              <a:rPr lang="en-US" altLang="zh-TW" dirty="0" smtClean="0"/>
              <a:t>&lt;link&gt;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引入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樣式表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1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71" y="1124744"/>
            <a:ext cx="2267909" cy="5624047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58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每個人擁有的字型都不一樣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5175504" y="2572766"/>
            <a:ext cx="3310127" cy="191428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85800" y="2368296"/>
            <a:ext cx="4315968" cy="367588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字型有一點不太好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無法控制使用者在自己的電腦上安裝的字型。</a:t>
            </a:r>
            <a:endParaRPr lang="en-US" altLang="zh-TW" dirty="0" smtClean="0"/>
          </a:p>
          <a:p>
            <a:r>
              <a:rPr lang="zh-TW" altLang="en-US" dirty="0" smtClean="0"/>
              <a:t>各種操作系統的字型也不太一樣。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68" y="2572766"/>
            <a:ext cx="2624556" cy="32646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" y="3009726"/>
            <a:ext cx="169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這些是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Macintosh</a:t>
            </a:r>
            <a:r>
              <a:rPr lang="zh-TW" altLang="en-US" dirty="0" smtClean="0"/>
              <a:t>電腦上可能具備的字型。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92" y="2823469"/>
            <a:ext cx="2057579" cy="146316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272627" y="3098177"/>
            <a:ext cx="169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這些是很可能在</a:t>
            </a:r>
            <a:r>
              <a:rPr lang="en-US" altLang="zh-TW" dirty="0" smtClean="0"/>
              <a:t>Macintosh</a:t>
            </a:r>
            <a:r>
              <a:rPr lang="zh-TW" altLang="en-US" dirty="0" smtClean="0"/>
              <a:t>電腦上找到的字型。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89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怎麼解決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來看看範例：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36" y="2770577"/>
            <a:ext cx="6229127" cy="145036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0916" y="2236904"/>
            <a:ext cx="169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剛才我們對</a:t>
            </a:r>
            <a:r>
              <a:rPr lang="en-US" altLang="zh-TW" dirty="0" smtClean="0"/>
              <a:t>Tony</a:t>
            </a:r>
            <a:r>
              <a:rPr lang="zh-TW" altLang="en-US" dirty="0" smtClean="0"/>
              <a:t>網頁做的定義</a:t>
            </a:r>
            <a:r>
              <a:rPr lang="en-US" altLang="zh-TW" dirty="0" smtClean="0"/>
              <a:t>…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16956" y="2042076"/>
            <a:ext cx="169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我們希望使用</a:t>
            </a:r>
            <a:r>
              <a:rPr lang="en-US" altLang="zh-TW" dirty="0" err="1" smtClean="0"/>
              <a:t>Verdama</a:t>
            </a:r>
            <a:r>
              <a:rPr lang="zh-TW" altLang="en-US" dirty="0" smtClean="0"/>
              <a:t>，不過</a:t>
            </a:r>
            <a:r>
              <a:rPr lang="en-US" altLang="zh-TW" dirty="0" smtClean="0"/>
              <a:t>…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436412" y="4220941"/>
            <a:ext cx="235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</a:t>
            </a:r>
            <a:r>
              <a:rPr lang="zh-TW" altLang="en-US" dirty="0" smtClean="0"/>
              <a:t>如果沒有，改用</a:t>
            </a:r>
            <a:r>
              <a:rPr lang="en-US" altLang="zh-TW" dirty="0" smtClean="0"/>
              <a:t>Geneva</a:t>
            </a:r>
            <a:r>
              <a:rPr lang="zh-TW" altLang="en-US" dirty="0" smtClean="0"/>
              <a:t>也不錯，但這個字型可能只有</a:t>
            </a:r>
            <a:r>
              <a:rPr lang="en-US" altLang="zh-TW" dirty="0" smtClean="0"/>
              <a:t>mac</a:t>
            </a:r>
            <a:r>
              <a:rPr lang="zh-TW" altLang="en-US" dirty="0" smtClean="0"/>
              <a:t>電腦有。如果沒有</a:t>
            </a:r>
            <a:r>
              <a:rPr lang="en-US" altLang="zh-TW" dirty="0" smtClean="0"/>
              <a:t>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940042" y="1903576"/>
            <a:ext cx="2351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(3)</a:t>
            </a:r>
            <a:r>
              <a:rPr lang="zh-TW" altLang="en-US" dirty="0" smtClean="0"/>
              <a:t>沒關係，因為我們還可以依賴</a:t>
            </a:r>
            <a:r>
              <a:rPr lang="en-US" altLang="zh-TW" dirty="0" smtClean="0"/>
              <a:t>Arial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Mac</a:t>
            </a:r>
            <a:r>
              <a:rPr lang="zh-TW" altLang="en-US" dirty="0" smtClean="0"/>
              <a:t>上可能有這種字型，但如果沒有</a:t>
            </a:r>
            <a:r>
              <a:rPr lang="en-US" altLang="zh-TW" dirty="0" smtClean="0"/>
              <a:t>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787059" y="4220941"/>
            <a:ext cx="235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(4)</a:t>
            </a:r>
            <a:r>
              <a:rPr lang="zh-TW" altLang="en-US" dirty="0" smtClean="0"/>
              <a:t>也沒關係，我們就讓瀏覽器幫忙選擇一種</a:t>
            </a:r>
            <a:r>
              <a:rPr lang="en-US" altLang="zh-TW" dirty="0" smtClean="0"/>
              <a:t>sans-serif</a:t>
            </a:r>
            <a:r>
              <a:rPr lang="zh-TW" altLang="en-US" dirty="0" smtClean="0"/>
              <a:t>字型。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070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問題來了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選擇字型時，要確認是用於全體使用者的機器。</a:t>
            </a:r>
            <a:endParaRPr lang="en-US" altLang="zh-TW" dirty="0" smtClean="0"/>
          </a:p>
          <a:p>
            <a:r>
              <a:rPr lang="zh-TW" altLang="en-US" dirty="0" smtClean="0"/>
              <a:t>但真的很想把一款很酷的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Emblema</a:t>
            </a:r>
            <a:r>
              <a:rPr lang="en-US" altLang="zh-TW" dirty="0" smtClean="0"/>
              <a:t> One”</a:t>
            </a:r>
            <a:r>
              <a:rPr lang="zh-TW" altLang="en-US" dirty="0" smtClean="0"/>
              <a:t>字型用在網頁上</a:t>
            </a:r>
            <a:r>
              <a:rPr lang="en-US" altLang="zh-TW" dirty="0" smtClean="0"/>
              <a:t>!</a:t>
            </a:r>
            <a:r>
              <a:rPr lang="zh-TW" altLang="en-US" dirty="0" smtClean="0"/>
              <a:t>可以用它嗎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如果使用者沒有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99" y="2629636"/>
            <a:ext cx="6702802" cy="425574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021628" y="3067192"/>
            <a:ext cx="3677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</a:t>
            </a:r>
            <a:r>
              <a:rPr lang="en-US" altLang="zh-TW" dirty="0" smtClean="0"/>
              <a:t>!!</a:t>
            </a:r>
            <a:r>
              <a:rPr lang="zh-TW" altLang="en-US" dirty="0" smtClean="0"/>
              <a:t>但只適用於非常少的使用者。可以利用</a:t>
            </a:r>
            <a:r>
              <a:rPr lang="en-US" altLang="zh-TW" dirty="0" smtClean="0"/>
              <a:t>Web Fonts(</a:t>
            </a:r>
            <a:r>
              <a:rPr lang="zh-TW" altLang="en-US" dirty="0" smtClean="0"/>
              <a:t>網路字型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，把字型送到使用者瀏覽器上。</a:t>
            </a:r>
            <a:endParaRPr lang="en-US" altLang="zh-TW" dirty="0" smtClean="0"/>
          </a:p>
          <a:p>
            <a:r>
              <a:rPr lang="zh-TW" altLang="en-US" dirty="0" smtClean="0"/>
              <a:t>這需要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新功能：</a:t>
            </a:r>
            <a:r>
              <a:rPr lang="en-US" altLang="zh-TW" dirty="0" smtClean="0"/>
              <a:t>@font-face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3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網路字型的運作方式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40" y="1591989"/>
            <a:ext cx="4883320" cy="46821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61832" y="3771280"/>
            <a:ext cx="196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字型檔案中包含瀏覽器在網頁中使用此字型所需的一切。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1149676" y="5174497"/>
            <a:ext cx="196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請注意字型的副檔名為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woff</a:t>
            </a:r>
            <a:r>
              <a:rPr lang="zh-TW" altLang="en-US" dirty="0" smtClean="0"/>
              <a:t>，表示這是一個網路公開的字型格式。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4395796" y="5950957"/>
            <a:ext cx="37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我們的伺服器當然也儲存了所有要用的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，只是沒畫出來。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2434468" y="1657848"/>
            <a:ext cx="196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這是我們儲存在伺服器上的字型檔案。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4699924" y="1306620"/>
            <a:ext cx="207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這是我們的伺服器。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93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32" y="980728"/>
            <a:ext cx="1522608" cy="271600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文字與字型概觀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font-family</a:t>
            </a:r>
            <a:r>
              <a:rPr lang="zh-TW" altLang="en-US" dirty="0" smtClean="0"/>
              <a:t>特性訂做網頁中的字型。</a:t>
            </a:r>
            <a:endParaRPr lang="en-US" altLang="zh-TW" dirty="0" smtClean="0"/>
          </a:p>
          <a:p>
            <a:r>
              <a:rPr lang="zh-TW" altLang="en-US" b="0" dirty="0" smtClean="0"/>
              <a:t>只有特定字型普遍安裝在大多數電腦中，所以</a:t>
            </a:r>
            <a:endParaRPr lang="en-US" altLang="zh-TW" b="0" dirty="0" smtClean="0"/>
          </a:p>
          <a:p>
            <a:pPr marL="0" indent="0">
              <a:buNone/>
            </a:pPr>
            <a:r>
              <a:rPr lang="zh-TW" altLang="en-US" b="0" dirty="0" smtClean="0"/>
              <a:t>選擇時要小心</a:t>
            </a:r>
            <a:r>
              <a:rPr lang="en-US" altLang="zh-TW" b="0" dirty="0" smtClean="0"/>
              <a:t>!</a:t>
            </a:r>
            <a:endParaRPr lang="zh-TW" altLang="en-US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5" y="3696731"/>
            <a:ext cx="7033870" cy="876376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4952485" y="5468112"/>
            <a:ext cx="3136450" cy="996696"/>
          </a:xfrm>
          <a:prstGeom prst="wedgeRoundRectCallout">
            <a:avLst>
              <a:gd name="adj1" fmla="val -36048"/>
              <a:gd name="adj2" fmla="val -925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但我們也很快就會看到如何擴充瀏覽器可用的字型。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網路字型的運作方式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44" y="2131532"/>
            <a:ext cx="5249111" cy="1801524"/>
          </a:xfrm>
          <a:prstGeom prst="rect">
            <a:avLst/>
          </a:prstGeom>
        </p:spPr>
      </p:pic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Step1.</a:t>
            </a:r>
            <a:r>
              <a:rPr lang="zh-TW" altLang="en-US" dirty="0" smtClean="0"/>
              <a:t>要利用網路字型，瀏覽器首先要存取參照到字型的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Step2.</a:t>
            </a:r>
            <a:r>
              <a:rPr lang="zh-TW" altLang="en-US" dirty="0" smtClean="0"/>
              <a:t>瀏覽器隨即存取網頁所需的網路字型檔案。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37" y="4713657"/>
            <a:ext cx="7068924" cy="18106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207862" y="4911105"/>
            <a:ext cx="130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Oh</a:t>
            </a:r>
            <a:r>
              <a:rPr lang="zh-TW" altLang="en-US" sz="1000" dirty="0" smtClean="0"/>
              <a:t>，這網頁用了網路字型，我最好抓一下需要的字型。看來是「</a:t>
            </a:r>
            <a:r>
              <a:rPr lang="en-US" altLang="zh-TW" sz="1000" dirty="0" err="1" smtClean="0"/>
              <a:t>crazyfon</a:t>
            </a:r>
            <a:r>
              <a:rPr lang="en-US" altLang="zh-TW" sz="1000" dirty="0" err="1"/>
              <a:t>t</a:t>
            </a:r>
            <a:r>
              <a:rPr lang="zh-TW" altLang="en-US" sz="1000" dirty="0" smtClean="0"/>
              <a:t>」</a:t>
            </a:r>
            <a:r>
              <a:rPr lang="zh-TW" altLang="en-US" sz="1000" dirty="0"/>
              <a:t>。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3057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網路字型的運作方式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Step3.</a:t>
            </a:r>
            <a:r>
              <a:rPr lang="zh-TW" altLang="en-US" dirty="0" smtClean="0"/>
              <a:t>現在，取得字型後，瀏覽器在呈現網頁時即可使用字型。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4" y="2357570"/>
            <a:ext cx="6968332" cy="151803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5878" y="2606817"/>
            <a:ext cx="130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Wow</a:t>
            </a:r>
            <a:r>
              <a:rPr lang="zh-TW" altLang="en-US" sz="1000" dirty="0" smtClean="0"/>
              <a:t>新字型耶！有點新玩意了！</a:t>
            </a: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366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a Web Font to your page…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Step1.</a:t>
            </a:r>
            <a:r>
              <a:rPr lang="zh-TW" altLang="en-US" dirty="0" smtClean="0"/>
              <a:t>找到字型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上網參觀一些免費字型與授權字型，而且確認可以用在自家網頁上！</a:t>
            </a:r>
            <a:endParaRPr lang="en-US" altLang="zh-TW" dirty="0" smtClean="0"/>
          </a:p>
          <a:p>
            <a:r>
              <a:rPr lang="en-US" altLang="zh-TW" dirty="0" smtClean="0"/>
              <a:t>Step2.</a:t>
            </a:r>
            <a:r>
              <a:rPr lang="zh-TW" altLang="en-US" dirty="0" smtClean="0"/>
              <a:t>確認具備所需字型的全部格式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好消息：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@font-face</a:t>
            </a:r>
            <a:r>
              <a:rPr lang="zh-TW" altLang="en-US" dirty="0" smtClean="0"/>
              <a:t>大致已是跨當代瀏覽器平台的標準。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壞消息：用來儲存字型的實際格式，還不算是個標準。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常見格式：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28" y="4233444"/>
            <a:ext cx="2615411" cy="26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a Web Font to your page…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Step3.</a:t>
            </a:r>
            <a:r>
              <a:rPr lang="zh-TW" altLang="en-US" dirty="0" smtClean="0"/>
              <a:t>把字型檔案放到網路上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字型檔案放到全球資訊網上，供使用者的瀏覽器存取這些字型。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線</a:t>
            </a:r>
            <a:r>
              <a:rPr lang="zh-TW" altLang="en-US" dirty="0" smtClean="0"/>
              <a:t>上字型服務，由他們代管字型檔案。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以上兩種方式，都需要字型檔案的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Tony</a:t>
            </a:r>
            <a:r>
              <a:rPr lang="zh-TW" altLang="en-US" dirty="0" smtClean="0"/>
              <a:t>的檔案，他放在</a:t>
            </a:r>
            <a:r>
              <a:rPr lang="en-US" altLang="zh-TW" dirty="0" smtClean="0"/>
              <a:t>wickedlysmart.com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400" dirty="0"/>
              <a:t>http://wickedlysmart.com/hfhtmlcss/chapter8/journal/EmblemaOne-Regular.woff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400" dirty="0"/>
              <a:t>http://wickedlysmart.com/hfhtmlcss/chapter8/journal/EmblemaOne-Regular.ttf</a:t>
            </a:r>
            <a:endParaRPr lang="en-US" altLang="zh-TW" sz="1400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a Web Font to your page…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Step4.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碼中加入</a:t>
            </a:r>
            <a:r>
              <a:rPr lang="en-US" altLang="zh-TW" dirty="0" smtClean="0"/>
              <a:t>@font-face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我們已有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woff</a:t>
            </a:r>
            <a:r>
              <a:rPr lang="zh-TW" altLang="en-US" dirty="0" smtClean="0"/>
              <a:t>與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ttf</a:t>
            </a:r>
            <a:r>
              <a:rPr lang="zh-TW" altLang="en-US" dirty="0" smtClean="0"/>
              <a:t>版「</a:t>
            </a:r>
            <a:r>
              <a:rPr lang="en-US" altLang="zh-TW" dirty="0" err="1" smtClean="0"/>
              <a:t>Emblema</a:t>
            </a:r>
            <a:r>
              <a:rPr lang="en-US" altLang="zh-TW" dirty="0" smtClean="0"/>
              <a:t> One</a:t>
            </a:r>
            <a:r>
              <a:rPr lang="zh-TW" altLang="en-US" dirty="0" smtClean="0"/>
              <a:t>」字型的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，來試試將</a:t>
            </a:r>
            <a:r>
              <a:rPr lang="en-US" altLang="zh-TW" dirty="0" smtClean="0"/>
              <a:t>@font-face</a:t>
            </a:r>
            <a:r>
              <a:rPr lang="zh-TW" altLang="en-US" dirty="0" smtClean="0"/>
              <a:t>規則加入</a:t>
            </a:r>
            <a:r>
              <a:rPr lang="en-US" altLang="zh-TW" dirty="0" smtClean="0"/>
              <a:t>journal.css</a:t>
            </a:r>
            <a:r>
              <a:rPr lang="zh-TW" altLang="en-US" dirty="0" smtClean="0"/>
              <a:t>檔案中。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規則添加至檔案</a:t>
            </a:r>
            <a:r>
              <a:rPr lang="zh-TW" altLang="en-US" b="1" dirty="0" smtClean="0"/>
              <a:t>頂端。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此規則能告訴瀏覽器，到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指出的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下載字型檔案。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瀏覽器就會嘗試下載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提供的每個檔案，直到找到支援的字型。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載入後，指派給</a:t>
            </a:r>
            <a:r>
              <a:rPr lang="en-US" altLang="zh-TW" dirty="0" smtClean="0"/>
              <a:t>font-family</a:t>
            </a:r>
            <a:r>
              <a:rPr lang="zh-TW" altLang="en-US" dirty="0" smtClean="0"/>
              <a:t>特性中指定的名稱。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09676"/>
            <a:ext cx="885215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a Web Font to your page…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en-US" altLang="zh-TW" dirty="0" smtClean="0"/>
              <a:t>Step5.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中使用</a:t>
            </a:r>
            <a:r>
              <a:rPr lang="en-US" altLang="zh-TW" dirty="0" smtClean="0"/>
              <a:t>font-family</a:t>
            </a:r>
            <a:r>
              <a:rPr lang="zh-TW" altLang="en-US" dirty="0" smtClean="0"/>
              <a:t>指派的名稱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@font-face</a:t>
            </a:r>
            <a:r>
              <a:rPr lang="zh-TW" altLang="en-US" dirty="0" smtClean="0"/>
              <a:t>規則把字型載入瀏覽器後，即可使用字型。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</a:t>
            </a:r>
            <a:r>
              <a:rPr lang="zh-TW" altLang="en-US" dirty="0"/>
              <a:t>著</a:t>
            </a:r>
            <a:r>
              <a:rPr lang="zh-TW" altLang="en-US" dirty="0" smtClean="0"/>
              <a:t>將</a:t>
            </a:r>
            <a:r>
              <a:rPr lang="en-US" altLang="zh-TW" dirty="0" smtClean="0"/>
              <a:t>Tony</a:t>
            </a:r>
            <a:r>
              <a:rPr lang="zh-TW" altLang="en-US" dirty="0" smtClean="0"/>
              <a:t>網頁中的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標題改用「</a:t>
            </a:r>
            <a:r>
              <a:rPr lang="en-US" altLang="zh-TW" dirty="0" err="1" smtClean="0"/>
              <a:t>Emblema</a:t>
            </a:r>
            <a:r>
              <a:rPr lang="en-US" altLang="zh-TW" dirty="0" smtClean="0"/>
              <a:t> One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Step6.</a:t>
            </a:r>
            <a:r>
              <a:rPr lang="zh-TW" altLang="en-US" dirty="0"/>
              <a:t>載</a:t>
            </a:r>
            <a:r>
              <a:rPr lang="zh-TW" altLang="en-US" dirty="0" smtClean="0"/>
              <a:t>入網頁！完成！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66" y="2780947"/>
            <a:ext cx="300254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調整字型大小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Tony</a:t>
            </a:r>
            <a:r>
              <a:rPr lang="zh-TW" altLang="en-US" dirty="0"/>
              <a:t>網頁的字型終於設定完成了</a:t>
            </a:r>
            <a:r>
              <a:rPr lang="zh-TW" altLang="en-US" dirty="0" smtClean="0"/>
              <a:t>，他還需要處理字型大小！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1" y="367090"/>
            <a:ext cx="3151905" cy="359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9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調整字型大小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r>
              <a:rPr lang="zh-TW" altLang="en-US" dirty="0" smtClean="0"/>
              <a:t>指定字型大小的方式有幾種：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 smtClean="0"/>
              <a:t>pixel(</a:t>
            </a:r>
            <a:r>
              <a:rPr lang="zh-TW" altLang="en-US" dirty="0" smtClean="0"/>
              <a:t>像素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除了用來指定圖像的大小，也可以來指定字型大小，讓瀏覽器知道字母應佔的像素高度。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53" y="2917565"/>
            <a:ext cx="6444031" cy="34460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71999" y="2999615"/>
            <a:ext cx="360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中，指定像素數量，後接</a:t>
            </a:r>
            <a:r>
              <a:rPr lang="en-US" altLang="zh-TW" dirty="0" err="1" smtClean="0"/>
              <a:t>px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這裡是說，</a:t>
            </a:r>
            <a:r>
              <a:rPr lang="en-US" altLang="zh-TW" dirty="0" smtClean="0"/>
              <a:t>font-size</a:t>
            </a:r>
            <a:r>
              <a:rPr lang="zh-TW" altLang="en-US" dirty="0" smtClean="0"/>
              <a:t>應該為</a:t>
            </a:r>
            <a:r>
              <a:rPr lang="en-US" altLang="zh-TW" dirty="0" smtClean="0"/>
              <a:t>14</a:t>
            </a:r>
            <a:r>
              <a:rPr lang="zh-TW" altLang="en-US" dirty="0" smtClean="0"/>
              <a:t>個像素高。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247453" y="3423795"/>
            <a:ext cx="360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Px</a:t>
            </a:r>
            <a:r>
              <a:rPr lang="zh-TW" altLang="en-US" dirty="0" smtClean="0"/>
              <a:t>接在指定的像素數量後。</a:t>
            </a:r>
            <a:endParaRPr lang="en-US" altLang="zh-TW" dirty="0" smtClean="0"/>
          </a:p>
          <a:p>
            <a:r>
              <a:rPr lang="zh-TW" altLang="en-US" dirty="0" smtClean="0"/>
              <a:t>數量與</a:t>
            </a:r>
            <a:r>
              <a:rPr lang="en-US" altLang="zh-TW" dirty="0" err="1" smtClean="0"/>
              <a:t>px</a:t>
            </a:r>
            <a:r>
              <a:rPr lang="zh-TW" altLang="en-US" dirty="0" smtClean="0"/>
              <a:t>間可以有空格。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457198" y="4447278"/>
            <a:ext cx="21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這是在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規則中指定</a:t>
            </a:r>
            <a:r>
              <a:rPr lang="en-US" altLang="zh-TW" dirty="0" smtClean="0"/>
              <a:t>font-size</a:t>
            </a:r>
            <a:r>
              <a:rPr lang="zh-TW" altLang="en-US" dirty="0" smtClean="0"/>
              <a:t>的方式。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5394935" y="5318999"/>
            <a:ext cx="278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設定字型為</a:t>
            </a:r>
            <a:r>
              <a:rPr lang="en-US" altLang="zh-TW" dirty="0" smtClean="0"/>
              <a:t>14</a:t>
            </a:r>
            <a:r>
              <a:rPr lang="zh-TW" altLang="en-US" dirty="0" smtClean="0"/>
              <a:t>像素高，表示從字母的最高處到最低處的距離將為</a:t>
            </a:r>
            <a:r>
              <a:rPr lang="en-US" altLang="zh-TW" dirty="0" smtClean="0"/>
              <a:t>14</a:t>
            </a:r>
            <a:r>
              <a:rPr lang="zh-TW" altLang="en-US" dirty="0" smtClean="0"/>
              <a:t>個像素。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83" y="2898556"/>
            <a:ext cx="3318035" cy="196308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調整字型大小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pPr marL="914400" lvl="1" indent="-457200">
              <a:buFont typeface="+mj-lt"/>
              <a:buAutoNum type="arabicParenR" startAt="2"/>
            </a:pP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這種方式與像素不同。像素指定的是字型應有的像素大小；而百分比指定的字型大小，</a:t>
            </a:r>
            <a:r>
              <a:rPr lang="zh-TW" altLang="en-US" b="1" dirty="0" smtClean="0"/>
              <a:t>指定相對於其他字型的大小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9021" y="2316325"/>
            <a:ext cx="360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此處以像素指定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的字型大小，</a:t>
            </a:r>
            <a:r>
              <a:rPr lang="en-US" altLang="zh-TW" dirty="0" smtClean="0"/>
              <a:t>h1</a:t>
            </a:r>
            <a:r>
              <a:rPr lang="zh-TW" altLang="en-US" dirty="0" smtClean="0"/>
              <a:t>的字型大小則指定為</a:t>
            </a:r>
            <a:r>
              <a:rPr lang="en-US" altLang="zh-TW" dirty="0" smtClean="0"/>
              <a:t>150%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852928" y="3724501"/>
            <a:ext cx="1698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提示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font-size</a:t>
            </a:r>
            <a:r>
              <a:rPr lang="zh-TW" altLang="en-US" dirty="0" smtClean="0"/>
              <a:t>是繼承父元件的特性。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572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82" y="2079824"/>
            <a:ext cx="2976630" cy="704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5010" y="2142318"/>
            <a:ext cx="5989320" cy="6624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3" y="4035578"/>
            <a:ext cx="8887214" cy="2485860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調整字型大小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pPr marL="914400" lvl="1" indent="-457200">
              <a:buFont typeface="+mj-lt"/>
              <a:buAutoNum type="arabicParenR" startAt="3"/>
            </a:pPr>
            <a:r>
              <a:rPr lang="en-US" altLang="zh-TW" dirty="0" err="1" smtClean="0"/>
              <a:t>em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也是一種相對度量單位</a:t>
            </a:r>
            <a:r>
              <a:rPr lang="zh-TW" altLang="en-US" dirty="0" smtClean="0"/>
              <a:t>。但不是</a:t>
            </a:r>
            <a:r>
              <a:rPr lang="zh-TW" altLang="en-US" dirty="0" smtClean="0"/>
              <a:t>指定百分比，而是指定</a:t>
            </a:r>
            <a:r>
              <a:rPr lang="zh-TW" altLang="en-US" b="1" dirty="0" smtClean="0"/>
              <a:t>縮放率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12489" y="3112248"/>
            <a:ext cx="435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假設用這個單位來指定</a:t>
            </a:r>
            <a:r>
              <a:rPr lang="en-US" altLang="zh-TW" dirty="0" smtClean="0"/>
              <a:t>&lt;h2&gt;</a:t>
            </a:r>
            <a:r>
              <a:rPr lang="zh-TW" altLang="en-US" dirty="0" smtClean="0"/>
              <a:t>標題的大小。我們的</a:t>
            </a:r>
            <a:r>
              <a:rPr lang="en-US" altLang="zh-TW" dirty="0" smtClean="0"/>
              <a:t>&lt;h2&gt;</a:t>
            </a:r>
            <a:r>
              <a:rPr lang="zh-TW" altLang="en-US" dirty="0" smtClean="0"/>
              <a:t>將是它的父元件的</a:t>
            </a:r>
            <a:r>
              <a:rPr lang="en-US" altLang="zh-TW" dirty="0" smtClean="0"/>
              <a:t>1.2</a:t>
            </a:r>
            <a:r>
              <a:rPr lang="zh-TW" altLang="en-US" dirty="0" smtClean="0"/>
              <a:t>倍，在本例為</a:t>
            </a:r>
            <a:r>
              <a:rPr lang="en-US" altLang="zh-TW" dirty="0" smtClean="0"/>
              <a:t>14px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1.2</a:t>
            </a:r>
            <a:r>
              <a:rPr lang="zh-TW" altLang="en-US" dirty="0" smtClean="0"/>
              <a:t>倍，也就是</a:t>
            </a:r>
            <a:r>
              <a:rPr lang="en-US" altLang="zh-TW" dirty="0" smtClean="0"/>
              <a:t>17px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239417" y="2393867"/>
            <a:ext cx="36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這是說字型大小應該放大</a:t>
            </a:r>
            <a:r>
              <a:rPr lang="en-US" altLang="zh-TW" dirty="0" smtClean="0"/>
              <a:t>1.2</a:t>
            </a:r>
            <a:r>
              <a:rPr lang="zh-TW" altLang="en-US" dirty="0" smtClean="0"/>
              <a:t>倍。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384" y="1549179"/>
            <a:ext cx="525826" cy="3810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67255" y="1611818"/>
            <a:ext cx="36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別跟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元件搞混喔！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870" y="3745993"/>
            <a:ext cx="701101" cy="28958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561681" y="3612800"/>
            <a:ext cx="179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smtClean="0"/>
              <a:t>16.8</a:t>
            </a:r>
            <a:r>
              <a:rPr lang="zh-TW" altLang="en-US" sz="1400" dirty="0" smtClean="0"/>
              <a:t>，但瀏覽器大多喜歡四捨五入為</a:t>
            </a:r>
            <a:r>
              <a:rPr lang="en-US" altLang="zh-TW" sz="1400" dirty="0" smtClean="0"/>
              <a:t>17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4243768" y="4969274"/>
            <a:ext cx="179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這是百分比指定的</a:t>
            </a:r>
            <a:r>
              <a:rPr lang="en-US" altLang="zh-TW" sz="1400" dirty="0" smtClean="0"/>
              <a:t>&lt;h1&gt;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7843788" y="4558798"/>
            <a:ext cx="126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這是以</a:t>
            </a:r>
            <a:r>
              <a:rPr lang="en-US" altLang="zh-TW" sz="1400" dirty="0" smtClean="0"/>
              <a:t>1.2em</a:t>
            </a:r>
            <a:r>
              <a:rPr lang="zh-TW" altLang="en-US" sz="1400" dirty="0" smtClean="0"/>
              <a:t>指定的</a:t>
            </a:r>
            <a:r>
              <a:rPr lang="en-US" altLang="zh-TW" sz="1400" dirty="0" smtClean="0"/>
              <a:t>&lt;h2&gt;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21960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文字與字型概觀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font-size</a:t>
            </a:r>
            <a:r>
              <a:rPr lang="zh-TW" altLang="en-US" dirty="0" smtClean="0"/>
              <a:t>特性控制字型大小。</a:t>
            </a:r>
            <a:endParaRPr lang="en-US" altLang="zh-TW" dirty="0" smtClean="0"/>
          </a:p>
          <a:p>
            <a:r>
              <a:rPr lang="zh-TW" altLang="en-US" b="0" dirty="0" smtClean="0"/>
              <a:t>影像網頁設計與易讀性。</a:t>
            </a:r>
            <a:endParaRPr lang="en-US" altLang="zh-TW" b="0" dirty="0" smtClean="0"/>
          </a:p>
          <a:p>
            <a:endParaRPr lang="en-US" altLang="zh-TW" b="0" dirty="0"/>
          </a:p>
          <a:p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color</a:t>
            </a:r>
            <a:r>
              <a:rPr lang="zh-TW" altLang="en-US" dirty="0" smtClean="0"/>
              <a:t>特性為文字添加色彩。</a:t>
            </a:r>
            <a:endParaRPr lang="en-US" altLang="zh-TW" dirty="0" smtClean="0"/>
          </a:p>
          <a:p>
            <a:r>
              <a:rPr lang="zh-TW" altLang="en-US" b="0" dirty="0" smtClean="0"/>
              <a:t>認識一下網路用的色彩會有幫助，等等還會介紹關於色彩更多細節。</a:t>
            </a:r>
            <a:endParaRPr lang="en-US" altLang="zh-TW" b="0" dirty="0"/>
          </a:p>
          <a:p>
            <a:endParaRPr lang="en-US" altLang="zh-TW" b="0" dirty="0" smtClean="0"/>
          </a:p>
          <a:p>
            <a:endParaRPr lang="zh-TW" altLang="en-US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622" y="1181321"/>
            <a:ext cx="2697714" cy="10470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16" y="2292250"/>
            <a:ext cx="3086367" cy="944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08" y="5436015"/>
            <a:ext cx="4054191" cy="891617"/>
          </a:xfrm>
          <a:prstGeom prst="rect">
            <a:avLst/>
          </a:prstGeom>
        </p:spPr>
      </p:pic>
      <p:pic>
        <p:nvPicPr>
          <p:cNvPr id="1026" name="Picture 2" descr="http://edndoc.esri.com/arcobjects/9.2/java/java/library_reference/Display/bitmaps/RGBColorModelResiz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08" y="5305212"/>
            <a:ext cx="1299662" cy="11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2027"/>
            <a:ext cx="8824496" cy="4075682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調整字型大小</a:t>
            </a:r>
            <a:endParaRPr lang="zh-TW" altLang="en-US" dirty="0"/>
          </a:p>
        </p:txBody>
      </p:sp>
      <p:sp>
        <p:nvSpPr>
          <p:cNvPr id="13" name="內容版面配置區 6"/>
          <p:cNvSpPr>
            <a:spLocks noGrp="1"/>
          </p:cNvSpPr>
          <p:nvPr>
            <p:ph idx="1"/>
          </p:nvPr>
        </p:nvSpPr>
        <p:spPr>
          <a:xfrm>
            <a:off x="251520" y="1141896"/>
            <a:ext cx="8640960" cy="5616624"/>
          </a:xfrm>
        </p:spPr>
        <p:txBody>
          <a:bodyPr/>
          <a:lstStyle/>
          <a:p>
            <a:pPr marL="914400" lvl="1" indent="-457200">
              <a:buFont typeface="+mj-lt"/>
              <a:buAutoNum type="arabicParenR" startAt="3"/>
            </a:pPr>
            <a:r>
              <a:rPr lang="zh-TW" altLang="en-US" dirty="0" smtClean="0"/>
              <a:t>關鍵字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把字型大小指定成下面這些關鍵字，瀏覽器會把它們轉換成玉縣定義在瀏覽器裡的像素值。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68879" y="2280144"/>
            <a:ext cx="3929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這是關鍵字間的大小比較。</a:t>
            </a:r>
            <a:endParaRPr lang="en-US" altLang="zh-TW" dirty="0" smtClean="0"/>
          </a:p>
          <a:p>
            <a:r>
              <a:rPr lang="zh-TW" altLang="en-US" dirty="0" smtClean="0"/>
              <a:t>每種字型約比前一種大</a:t>
            </a:r>
            <a:r>
              <a:rPr lang="en-US" altLang="zh-TW" dirty="0" smtClean="0"/>
              <a:t>20%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small</a:t>
            </a:r>
            <a:r>
              <a:rPr lang="zh-TW" altLang="en-US" dirty="0" smtClean="0"/>
              <a:t>通常定義為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像素高。不過，各家瀏覽器定義可能不同，而且使用者也可以重新定義關鍵字！</a:t>
            </a:r>
            <a:endParaRPr lang="en-US" altLang="zh-TW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2313431" y="5720850"/>
            <a:ext cx="392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在大多數瀏覽器中，這樣將使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的文字表現為</a:t>
            </a:r>
            <a:r>
              <a:rPr lang="en-US" altLang="zh-TW" dirty="0" smtClean="0"/>
              <a:t>12px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5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該如何指定字型大小呢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得到了四種指定方式：</a:t>
            </a:r>
            <a:r>
              <a:rPr lang="en-US" altLang="zh-TW" dirty="0" err="1" smtClean="0"/>
              <a:t>px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em</a:t>
            </a:r>
            <a:r>
              <a:rPr lang="zh-TW" altLang="en-US" dirty="0" smtClean="0"/>
              <a:t>、百分比、關鍵字。</a:t>
            </a:r>
            <a:endParaRPr lang="en-US" altLang="zh-TW" dirty="0" smtClean="0"/>
          </a:p>
          <a:p>
            <a:r>
              <a:rPr lang="zh-TW" altLang="en-US" dirty="0" smtClean="0"/>
              <a:t>該使用哪種，較能讓指定的字型大小在大多數瀏覽器上一致</a:t>
            </a:r>
            <a:r>
              <a:rPr lang="en-US" altLang="zh-TW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選擇一個關鍵字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建議為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medium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，作為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規則中的字型大小。它將成為網頁字型的預設大小。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em</a:t>
            </a:r>
            <a:r>
              <a:rPr lang="zh-TW" altLang="en-US" dirty="0" smtClean="0"/>
              <a:t>或百分比，指定其他字型大小，將相對於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的字型大小來計算。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/>
              <a:t>好處：透過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規則為基準來定義字型大小，而後只需改變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設定，即可輕鬆改變整份網頁的字型大小。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90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改變字型粗</a:t>
            </a:r>
            <a:r>
              <a:rPr lang="zh-TW" altLang="en-US" dirty="0"/>
              <a:t>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font-weight  - </a:t>
            </a:r>
            <a:r>
              <a:rPr lang="zh-TW" altLang="en-US" dirty="0" smtClean="0"/>
              <a:t> 允許我們控制文字的粗細。粗體字比正常文字看起來色澤較暗較深，而且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也比較粗。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62758"/>
            <a:ext cx="4124834" cy="32895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77" y="2336924"/>
            <a:ext cx="4159280" cy="3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6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為文字增添風格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font-style  - </a:t>
            </a:r>
            <a:r>
              <a:rPr lang="zh-TW" altLang="en-US" dirty="0" smtClean="0"/>
              <a:t> 斜體字是傾斜的，襯線部分有時還帶有額外曲線。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42" y="2979961"/>
            <a:ext cx="3211347" cy="11202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445671" y="3216913"/>
            <a:ext cx="392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斜體字向右傾斜，而且襯線具有額外的曲線。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42" y="5306322"/>
            <a:ext cx="3160288" cy="82989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28223" y="5479111"/>
            <a:ext cx="392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偽斜體設定下，正規文字向右傾斜。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1585010" y="2142318"/>
            <a:ext cx="2794966" cy="6624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99" y="2290679"/>
            <a:ext cx="2578831" cy="4115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133" y="4670590"/>
            <a:ext cx="2642845" cy="3200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16944" y="4468399"/>
            <a:ext cx="2794966" cy="6624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83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網路色彩概觀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在網路上，色彩如何運作</a:t>
            </a:r>
            <a:r>
              <a:rPr lang="zh-TW" altLang="en-US" dirty="0"/>
              <a:t>？</a:t>
            </a:r>
            <a:endParaRPr lang="en-US" altLang="zh-TW" dirty="0"/>
          </a:p>
        </p:txBody>
      </p:sp>
      <p:pic>
        <p:nvPicPr>
          <p:cNvPr id="1026" name="Picture 2" descr="http://cdc.tencent.com/wp-content/uploads/2013/08/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786384"/>
            <a:ext cx="51816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66" y="2824730"/>
            <a:ext cx="4720237" cy="391663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網路色彩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網路色彩的指定，是以構成色彩的紅、綠、藍數量來指定。</a:t>
            </a:r>
            <a:endParaRPr lang="en-US" altLang="zh-TW" dirty="0" smtClean="0"/>
          </a:p>
          <a:p>
            <a:r>
              <a:rPr lang="zh-TW" altLang="en-US" dirty="0" smtClean="0"/>
              <a:t>分別指定這三種色彩的用量，從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，然後組合就是最終呈現的色彩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63640" y="3759320"/>
            <a:ext cx="247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例如組合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紅、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綠、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藍，將得到白色，是以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光的三原色構成色彩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5477256" y="6217695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觀察它們交集的部分。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74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52012">
            <a:off x="3846549" y="4013493"/>
            <a:ext cx="609653" cy="10592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5" y="1274412"/>
            <a:ext cx="2917189" cy="2437087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網路色彩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9614" y="1713324"/>
            <a:ext cx="439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如果混和每種顏色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紅、綠、藍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60%</a:t>
            </a:r>
            <a:r>
              <a:rPr lang="zh-TW" altLang="en-US" dirty="0" smtClean="0"/>
              <a:t>，將得到</a:t>
            </a:r>
            <a:r>
              <a:rPr lang="en-US" altLang="zh-TW" dirty="0" smtClean="0"/>
              <a:t>…?</a:t>
            </a:r>
            <a:r>
              <a:rPr lang="zh-TW" altLang="en-US" dirty="0" smtClean="0"/>
              <a:t>比較不白，對吧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這代表我們得到灰色，因為所混和的三色數量仍然相等，只不過螢幕上沒這麼亮。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55" y="4150411"/>
            <a:ext cx="2706859" cy="25102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78166" y="4227346"/>
            <a:ext cx="439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在電腦螢幕上，如果加入</a:t>
            </a:r>
            <a:r>
              <a:rPr lang="en-US" altLang="zh-TW" dirty="0" smtClean="0"/>
              <a:t>0%</a:t>
            </a:r>
            <a:r>
              <a:rPr lang="zh-TW" altLang="en-US" dirty="0" smtClean="0"/>
              <a:t>藍色，表示色彩中不會加入任何一點藍色。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84777" y="5571817"/>
            <a:ext cx="109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混合</a:t>
            </a:r>
            <a:r>
              <a:rPr lang="en-US" altLang="zh-TW" sz="1400" dirty="0" smtClean="0"/>
              <a:t>80%</a:t>
            </a:r>
            <a:r>
              <a:rPr lang="zh-TW" altLang="en-US" sz="1400" dirty="0" smtClean="0"/>
              <a:t>紅與</a:t>
            </a:r>
            <a:r>
              <a:rPr lang="en-US" altLang="zh-TW" sz="1400" dirty="0" smtClean="0"/>
              <a:t>40%</a:t>
            </a:r>
            <a:r>
              <a:rPr lang="zh-TW" altLang="en-US" sz="1400" dirty="0" smtClean="0"/>
              <a:t>綠，將得到不錯看的橘色。</a:t>
            </a:r>
            <a:endParaRPr lang="en-US" altLang="zh-TW" sz="1400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4905522" y="5571817"/>
            <a:ext cx="3339824" cy="8046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某個顏色貢獻的數量為</a:t>
            </a:r>
            <a:r>
              <a:rPr lang="en-US" altLang="zh-TW" b="1" dirty="0">
                <a:solidFill>
                  <a:schemeClr val="tx1"/>
                </a:solidFill>
              </a:rPr>
              <a:t>0</a:t>
            </a:r>
            <a:r>
              <a:rPr lang="zh-TW" altLang="en-US" b="1" dirty="0">
                <a:solidFill>
                  <a:schemeClr val="tx1"/>
                </a:solidFill>
              </a:rPr>
              <a:t>，就不會影響另外兩個色彩</a:t>
            </a:r>
            <a:r>
              <a:rPr lang="zh-TW" altLang="en-US" b="1" dirty="0" smtClean="0">
                <a:solidFill>
                  <a:schemeClr val="tx1"/>
                </a:solidFill>
              </a:rPr>
              <a:t>。</a:t>
            </a:r>
            <a:endParaRPr lang="en-US" altLang="zh-TW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網路色彩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混和</a:t>
            </a:r>
            <a:r>
              <a:rPr lang="en-US" altLang="zh-TW" dirty="0" smtClean="0"/>
              <a:t>0%</a:t>
            </a:r>
            <a:r>
              <a:rPr lang="zh-TW" altLang="en-US" dirty="0" smtClean="0"/>
              <a:t>紅、綠、藍，將得到什麼結果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8" y="1905960"/>
            <a:ext cx="4328535" cy="40541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13248" y="2682588"/>
            <a:ext cx="268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這表示並未傳送任何類型的光到螢幕上，所以會看到黑色</a:t>
            </a:r>
            <a:r>
              <a:rPr lang="en-US" altLang="zh-TW" dirty="0" smtClean="0"/>
              <a:t>!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8917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不能用名稱指定色彩嗎？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當然可以！但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只有定義大約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種色彩名稱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提供了數種指定色彩的方式，來數數看：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 smtClean="0"/>
              <a:t>指定色彩的名稱。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 smtClean="0"/>
              <a:t>依紅綠藍三色的相對百分比。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 smtClean="0"/>
              <a:t>十六進位碼</a:t>
            </a:r>
            <a:r>
              <a:rPr lang="en-US" altLang="zh-TW" dirty="0" smtClean="0"/>
              <a:t>(hex code)-</a:t>
            </a:r>
            <a:r>
              <a:rPr lang="zh-TW" altLang="en-US" dirty="0" smtClean="0"/>
              <a:t>即色彩紅綠藍</a:t>
            </a:r>
            <a:r>
              <a:rPr lang="en-US" altLang="zh-TW" dirty="0" smtClean="0"/>
              <a:t>(RGB)</a:t>
            </a:r>
            <a:r>
              <a:rPr lang="zh-TW" altLang="en-US" dirty="0" smtClean="0"/>
              <a:t>成分的縮寫。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657889" y="3825758"/>
            <a:ext cx="4340858" cy="80467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請記得，這些方式最終都是讓瀏覽器知道用於構成色彩的紅綠藍三色的數量。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41" y="3557016"/>
            <a:ext cx="1060781" cy="29224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6" y="4055350"/>
            <a:ext cx="381033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指定色彩的方式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TW" altLang="en-US" dirty="0" smtClean="0"/>
              <a:t>以名稱指定色彩</a:t>
            </a:r>
            <a:endParaRPr lang="en-US" altLang="zh-TW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TW" altLang="en-US" dirty="0" smtClean="0"/>
              <a:t>最直覺的色彩描述方式。</a:t>
            </a:r>
            <a:endParaRPr lang="en-US" altLang="zh-TW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共有</a:t>
            </a:r>
            <a:r>
              <a:rPr lang="en-US" altLang="zh-TW" dirty="0" smtClean="0"/>
              <a:t>16</a:t>
            </a:r>
            <a:r>
              <a:rPr lang="zh-TW" altLang="en-US" dirty="0" smtClean="0"/>
              <a:t>種基本色彩與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種延伸色彩。</a:t>
            </a:r>
            <a:endParaRPr lang="en-US" altLang="zh-TW" dirty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TW" altLang="en-US" dirty="0" smtClean="0"/>
              <a:t>沒有大小寫之分。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/>
              <a:t>例如指定「</a:t>
            </a:r>
            <a:r>
              <a:rPr lang="en-US" altLang="zh-TW" dirty="0" smtClean="0"/>
              <a:t>silver</a:t>
            </a:r>
            <a:r>
              <a:rPr lang="zh-TW" altLang="en-US" dirty="0" smtClean="0"/>
              <a:t>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銀灰色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做為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元件的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/>
              <a:t>背景色，在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中的表達方式是：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96" y="4274777"/>
            <a:ext cx="4837595" cy="11522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16" y="2028082"/>
            <a:ext cx="1570283" cy="452051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02227" y="5270340"/>
            <a:ext cx="19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這裡是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規則。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487168" y="5427021"/>
            <a:ext cx="236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還有</a:t>
            </a:r>
            <a:r>
              <a:rPr lang="en-US" altLang="zh-TW" dirty="0" smtClean="0"/>
              <a:t>background-color</a:t>
            </a:r>
            <a:r>
              <a:rPr lang="zh-TW" altLang="en-US" dirty="0" smtClean="0"/>
              <a:t>特性。</a:t>
            </a:r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896983" y="5380854"/>
            <a:ext cx="2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色彩以名稱指定。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281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文字與字型概觀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font-weight</a:t>
            </a:r>
            <a:r>
              <a:rPr lang="zh-TW" altLang="en-US" dirty="0" smtClean="0"/>
              <a:t>特性影響字型的粗細。</a:t>
            </a:r>
            <a:endParaRPr lang="en-US" altLang="zh-TW" dirty="0" smtClean="0"/>
          </a:p>
          <a:p>
            <a:r>
              <a:rPr lang="zh-TW" altLang="en-US" b="0" dirty="0" smtClean="0"/>
              <a:t>把字型瘦身到正常粗細</a:t>
            </a:r>
            <a:r>
              <a:rPr lang="en-US" altLang="zh-TW" b="0" dirty="0" smtClean="0"/>
              <a:t>!</a:t>
            </a:r>
            <a:endParaRPr lang="en-US" altLang="zh-TW" b="0" dirty="0"/>
          </a:p>
          <a:p>
            <a:endParaRPr lang="en-US" altLang="zh-TW" b="0" dirty="0" smtClean="0"/>
          </a:p>
          <a:p>
            <a:endParaRPr lang="en-US" altLang="zh-TW" b="0" dirty="0" smtClean="0"/>
          </a:p>
          <a:p>
            <a:endParaRPr lang="en-US" altLang="zh-TW" b="0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text-decoration</a:t>
            </a:r>
            <a:r>
              <a:rPr lang="zh-TW" altLang="en-US" dirty="0" smtClean="0"/>
              <a:t>特性為文字加上更多花樣。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93" y="1246531"/>
            <a:ext cx="1486029" cy="23166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94" y="2373520"/>
            <a:ext cx="4061812" cy="9068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846" y="4904621"/>
            <a:ext cx="1520322" cy="159500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022" y="5101630"/>
            <a:ext cx="432853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指定色彩的方式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rgb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zh-TW" altLang="en-US" dirty="0" smtClean="0"/>
              <a:t>以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值指定色彩</a:t>
            </a:r>
            <a:endParaRPr lang="en-US" altLang="zh-TW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以紅</a:t>
            </a:r>
            <a:r>
              <a:rPr lang="en-US" altLang="zh-TW" dirty="0" smtClean="0"/>
              <a:t>(r)</a:t>
            </a:r>
            <a:r>
              <a:rPr lang="zh-TW" altLang="en-US" dirty="0" smtClean="0"/>
              <a:t>、綠</a:t>
            </a:r>
            <a:r>
              <a:rPr lang="en-US" altLang="zh-TW" dirty="0" smtClean="0"/>
              <a:t>(g)</a:t>
            </a:r>
            <a:r>
              <a:rPr lang="zh-TW" altLang="en-US" dirty="0" smtClean="0"/>
              <a:t>、藍</a:t>
            </a:r>
            <a:r>
              <a:rPr lang="en-US" altLang="zh-TW" dirty="0" smtClean="0"/>
              <a:t>(b)</a:t>
            </a:r>
            <a:r>
              <a:rPr lang="zh-TW" altLang="en-US" dirty="0" smtClean="0"/>
              <a:t>的用量來指定色彩。</a:t>
            </a:r>
            <a:endParaRPr lang="en-US" altLang="zh-TW" dirty="0" smtClean="0"/>
          </a:p>
          <a:p>
            <a:pPr marL="400050" lvl="1" indent="0">
              <a:buNone/>
            </a:pP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/>
              <a:t>設想前幾頁出現過的橘色，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/>
              <a:t>指定方式如下：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24" y="2301462"/>
            <a:ext cx="2386790" cy="21856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9110">
            <a:off x="4230963" y="2950850"/>
            <a:ext cx="2123487" cy="4118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8" y="3805064"/>
            <a:ext cx="5196910" cy="10253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62290">
            <a:off x="3644716" y="4307597"/>
            <a:ext cx="190517" cy="41913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270290" y="4670794"/>
            <a:ext cx="17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最前面是「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」紅綠藍的縮寫。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4212648" y="4659672"/>
            <a:ext cx="232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然後指定紅綠藍三色的百分比值，每個數值都要加上</a:t>
            </a:r>
            <a:r>
              <a:rPr lang="en-US" altLang="zh-TW" dirty="0" smtClean="0"/>
              <a:t>%</a:t>
            </a:r>
            <a:r>
              <a:rPr lang="zh-TW" altLang="en-US" dirty="0" smtClean="0"/>
              <a:t>符號。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97571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5688" y="5532120"/>
            <a:ext cx="4389120" cy="1088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43" y="3423189"/>
            <a:ext cx="5118036" cy="10516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指定色彩的方式</a:t>
            </a:r>
            <a:r>
              <a:rPr lang="en-US" altLang="zh-TW" dirty="0"/>
              <a:t>-</a:t>
            </a:r>
            <a:r>
              <a:rPr lang="zh-TW" altLang="en-US" dirty="0"/>
              <a:t>以</a:t>
            </a:r>
            <a:r>
              <a:rPr lang="en-US" altLang="zh-TW" dirty="0" err="1"/>
              <a:t>rgb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2900">
              <a:buFont typeface="Wingdings" panose="05000000000000000000" pitchFamily="2" charset="2"/>
              <a:buChar char="Ø"/>
            </a:pPr>
            <a:r>
              <a:rPr lang="zh-TW" altLang="en-US" dirty="0" smtClean="0"/>
              <a:t>除了百分比的方式，也可以用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255</a:t>
            </a:r>
            <a:r>
              <a:rPr lang="zh-TW" altLang="en-US" dirty="0" smtClean="0"/>
              <a:t>間的數字指定紅綠藍值。</a:t>
            </a:r>
            <a:endParaRPr lang="en-US" altLang="zh-TW" dirty="0"/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/>
              <a:t>再用橘色來試試看：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79" y="1844624"/>
            <a:ext cx="2386790" cy="218560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495895" y="4374300"/>
            <a:ext cx="201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最前面仍「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」。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6050592" y="4111152"/>
            <a:ext cx="232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改用數值取代百分比指定色彩時，只需輸入數字，不加上</a:t>
            </a:r>
            <a:r>
              <a:rPr lang="en-US" altLang="zh-TW" dirty="0" smtClean="0"/>
              <a:t>%</a:t>
            </a:r>
            <a:r>
              <a:rPr lang="zh-TW" altLang="en-US" dirty="0" smtClean="0"/>
              <a:t>號。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54" y="5639879"/>
            <a:ext cx="1735225" cy="85008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187641" y="5880255"/>
            <a:ext cx="232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如何計算出這些數字</a:t>
            </a:r>
            <a:r>
              <a:rPr lang="en-US" altLang="zh-TW" dirty="0" smtClean="0"/>
              <a:t>?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7973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92" y="2136486"/>
            <a:ext cx="2331160" cy="17965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指定色彩的方式</a:t>
            </a:r>
            <a:r>
              <a:rPr lang="en-US" altLang="zh-TW" dirty="0" smtClean="0"/>
              <a:t>-</a:t>
            </a:r>
            <a:r>
              <a:rPr lang="zh-TW" altLang="en-US" dirty="0"/>
              <a:t>以十六進位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3"/>
            </a:pPr>
            <a:r>
              <a:rPr lang="zh-TW" altLang="en-US" dirty="0" smtClean="0"/>
              <a:t>以十六進位碼指定色彩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其中每兩個數字，分別表示紅、綠、藍用量。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1639354" y="2388440"/>
            <a:ext cx="17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十六進位碼均以</a:t>
            </a:r>
            <a:r>
              <a:rPr lang="en-US" altLang="zh-TW" dirty="0" smtClean="0"/>
              <a:t>#</a:t>
            </a:r>
            <a:r>
              <a:rPr lang="zh-TW" altLang="en-US" dirty="0" smtClean="0"/>
              <a:t>符號起始。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5290704" y="2453879"/>
            <a:ext cx="232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然後指定紅、綠、藍的成分，每種顏色用兩位數表示。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0" y="4164678"/>
            <a:ext cx="3104657" cy="162167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16724" y="4483133"/>
            <a:ext cx="232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問題來了。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zh-TW" altLang="en-US" dirty="0" smtClean="0"/>
              <a:t>怎麼會是數字，它明明是字母！</a:t>
            </a:r>
            <a:endParaRPr lang="en-US" altLang="zh-TW" dirty="0" smtClean="0"/>
          </a:p>
        </p:txBody>
      </p:sp>
      <p:sp>
        <p:nvSpPr>
          <p:cNvPr id="8" name="圓角矩形圖說文字 7"/>
          <p:cNvSpPr/>
          <p:nvPr/>
        </p:nvSpPr>
        <p:spPr>
          <a:xfrm>
            <a:off x="4343672" y="4261952"/>
            <a:ext cx="3566160" cy="854549"/>
          </a:xfrm>
          <a:prstGeom prst="wedgeRoundRectCallout">
            <a:avLst>
              <a:gd name="adj1" fmla="val -56730"/>
              <a:gd name="adj2" fmla="val -69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它們真的是數字！只不過用一種電腦科學家會喜歡的註記法。</a:t>
            </a:r>
            <a:endParaRPr lang="en-US" altLang="zh-TW" dirty="0" smtClean="0"/>
          </a:p>
        </p:txBody>
      </p:sp>
      <p:sp>
        <p:nvSpPr>
          <p:cNvPr id="16" name="圓角矩形圖說文字 15"/>
          <p:cNvSpPr/>
          <p:nvPr/>
        </p:nvSpPr>
        <p:spPr>
          <a:xfrm>
            <a:off x="4343672" y="5260517"/>
            <a:ext cx="3566160" cy="1186003"/>
          </a:xfrm>
          <a:prstGeom prst="wedgeRoundRectCallout">
            <a:avLst>
              <a:gd name="adj1" fmla="val -58525"/>
              <a:gd name="adj2" fmla="val -262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每兩位數都表示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255</a:t>
            </a:r>
            <a:r>
              <a:rPr lang="zh-TW" altLang="en-US" dirty="0" smtClean="0"/>
              <a:t>間的數字。但只用數字只能表示到</a:t>
            </a:r>
            <a:r>
              <a:rPr lang="en-US" altLang="zh-TW" dirty="0" smtClean="0"/>
              <a:t>99….</a:t>
            </a:r>
          </a:p>
          <a:p>
            <a:pPr algn="ctr"/>
            <a:r>
              <a:rPr lang="zh-TW" altLang="en-US" dirty="0" smtClean="0"/>
              <a:t>所以請了字母也來幫忙。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下一張來看看運作方式吧</a:t>
            </a:r>
            <a:r>
              <a:rPr lang="en-US" altLang="zh-TW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82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瞭解十六進位碼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這個算法並非十進位</a:t>
            </a:r>
            <a:r>
              <a:rPr lang="en-US" altLang="zh-TW" dirty="0" smtClean="0"/>
              <a:t>(0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9)</a:t>
            </a:r>
            <a:r>
              <a:rPr lang="zh-TW" altLang="en-US" dirty="0" smtClean="0"/>
              <a:t>；而是</a:t>
            </a:r>
            <a:r>
              <a:rPr lang="en-US" altLang="zh-TW" dirty="0" smtClean="0"/>
              <a:t>(0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4" y="1805410"/>
            <a:ext cx="6273327" cy="328602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566267" y="2783063"/>
            <a:ext cx="2326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只需要一位數就能表示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15</a:t>
            </a:r>
            <a:r>
              <a:rPr lang="zh-TW" altLang="en-US" dirty="0" smtClean="0"/>
              <a:t>。當數字大於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，就開始用字母。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2308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瞭解十六進位碼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這個算法並非十進位</a:t>
            </a:r>
            <a:r>
              <a:rPr lang="en-US" altLang="zh-TW" dirty="0" smtClean="0"/>
              <a:t>(0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9)</a:t>
            </a:r>
            <a:r>
              <a:rPr lang="zh-TW" altLang="en-US" dirty="0" smtClean="0"/>
              <a:t>；而是</a:t>
            </a:r>
            <a:r>
              <a:rPr lang="en-US" altLang="zh-TW" dirty="0" smtClean="0"/>
              <a:t>(0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這樣來說</a:t>
            </a:r>
            <a:r>
              <a:rPr lang="en-US" altLang="zh-TW" dirty="0" smtClean="0"/>
              <a:t>B=11</a:t>
            </a:r>
            <a:r>
              <a:rPr lang="zh-TW" altLang="en-US" dirty="0" smtClean="0"/>
              <a:t>，但</a:t>
            </a:r>
            <a:r>
              <a:rPr lang="en-US" altLang="zh-TW" dirty="0" smtClean="0"/>
              <a:t>BB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FF</a:t>
            </a:r>
            <a:r>
              <a:rPr lang="zh-TW" altLang="en-US" dirty="0" smtClean="0"/>
              <a:t>是什麼意思呢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？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4" y="1805410"/>
            <a:ext cx="6273327" cy="328602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566267" y="2783063"/>
            <a:ext cx="2326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只需要一位數就能表示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15</a:t>
            </a:r>
            <a:r>
              <a:rPr lang="zh-TW" altLang="en-US" dirty="0" smtClean="0"/>
              <a:t>。當數字大於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，就開始用字母。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27542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瞭解十六進位碼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兩位一組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Step1.</a:t>
            </a:r>
            <a:r>
              <a:rPr lang="zh-TW" altLang="en-US" dirty="0" smtClean="0"/>
              <a:t>把十六進位色碼拆成三部分。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50" y="1994360"/>
            <a:ext cx="4389500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瞭解十六進位碼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兩位一組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Step2.</a:t>
            </a:r>
            <a:r>
              <a:rPr lang="zh-TW" altLang="en-US" dirty="0"/>
              <a:t>把每一組十六進位數轉換成相等的十進位數。</a:t>
            </a:r>
            <a:endParaRPr lang="en-US" altLang="zh-TW" dirty="0"/>
          </a:p>
          <a:p>
            <a:pPr lvl="1"/>
            <a:r>
              <a:rPr lang="zh-TW" altLang="en-US" dirty="0"/>
              <a:t>分開三種成分後，可開始計算各個值，以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255</a:t>
            </a:r>
            <a:r>
              <a:rPr lang="zh-TW" altLang="en-US" dirty="0"/>
              <a:t>間的數值表示。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66" y="2259559"/>
            <a:ext cx="4096867" cy="33469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124819" y="2115543"/>
            <a:ext cx="23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取出右側的數位，並寫下它的十進位值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03427" y="4849599"/>
            <a:ext cx="23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所以十進位</a:t>
            </a:r>
            <a:r>
              <a:rPr lang="en-US" altLang="zh-TW" dirty="0" smtClean="0"/>
              <a:t>204</a:t>
            </a:r>
          </a:p>
          <a:p>
            <a:r>
              <a:rPr lang="zh-TW" altLang="en-US" dirty="0" smtClean="0"/>
              <a:t>等於十六進位數</a:t>
            </a:r>
            <a:r>
              <a:rPr lang="en-US" altLang="zh-TW" dirty="0" smtClean="0"/>
              <a:t>CC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613523" y="4639287"/>
            <a:ext cx="23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最後，請把這兩組數字相加。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34516" y="2778210"/>
            <a:ext cx="232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現在取出左側的數位，</a:t>
            </a:r>
            <a:endParaRPr lang="en-US" altLang="zh-TW" dirty="0" smtClean="0"/>
          </a:p>
          <a:p>
            <a:r>
              <a:rPr lang="zh-TW" altLang="en-US" dirty="0" smtClean="0"/>
              <a:t>並轉換為十進位值，而且記得要乘以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217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6" y="2451295"/>
            <a:ext cx="7187807" cy="16003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瞭解十六進位碼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兩位一組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Step3.</a:t>
            </a:r>
            <a:r>
              <a:rPr lang="zh-TW" altLang="en-US" dirty="0" smtClean="0"/>
              <a:t>接著處理另外兩個值。</a:t>
            </a:r>
            <a:endParaRPr lang="en-US" altLang="zh-TW" dirty="0"/>
          </a:p>
          <a:p>
            <a:pPr lvl="1"/>
            <a:r>
              <a:rPr lang="zh-TW" altLang="en-US" dirty="0" smtClean="0"/>
              <a:t>對其他兩個值重複相同步驟。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8828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如何找出網路用色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TW" altLang="en-US" dirty="0" smtClean="0"/>
              <a:t>利用類似</a:t>
            </a:r>
            <a:r>
              <a:rPr lang="en-US" altLang="zh-TW" dirty="0" smtClean="0"/>
              <a:t>Photoshop Elements</a:t>
            </a:r>
            <a:r>
              <a:rPr lang="zh-TW" altLang="en-US" dirty="0" smtClean="0"/>
              <a:t>的程式。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0" dirty="0" smtClean="0"/>
              <a:t>許多網站也提供此功能，可選某個色彩，並轉譯成</a:t>
            </a:r>
            <a:r>
              <a:rPr lang="en-US" altLang="zh-TW" b="0" dirty="0" err="1" smtClean="0"/>
              <a:t>rgb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hex</a:t>
            </a:r>
            <a:r>
              <a:rPr lang="zh-TW" altLang="en-US" b="0" dirty="0" smtClean="0"/>
              <a:t>值。</a:t>
            </a:r>
            <a:endParaRPr lang="en-US" altLang="zh-TW" b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0" dirty="0" smtClean="0"/>
              <a:t>大多數影像編譯程式均有相似功能。</a:t>
            </a:r>
            <a:endParaRPr lang="en-US" altLang="zh-TW" b="0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2" y="3163693"/>
            <a:ext cx="5014395" cy="30177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5507" y="3933056"/>
            <a:ext cx="196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可直接在色譜上看到所選的色彩。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297184" y="4707719"/>
            <a:ext cx="196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選色工具也可選用［</a:t>
            </a:r>
            <a:r>
              <a:rPr lang="en-US" altLang="zh-TW" dirty="0" smtClean="0"/>
              <a:t>Web-safe</a:t>
            </a:r>
            <a:r>
              <a:rPr lang="zh-TW" altLang="en-US" dirty="0" smtClean="0"/>
              <a:t>］的色彩。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003296" y="4808303"/>
            <a:ext cx="196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選好色彩後，工具也呈現出色彩的</a:t>
            </a:r>
            <a:r>
              <a:rPr lang="en-US" altLang="zh-TW" dirty="0" err="1" smtClean="0"/>
              <a:t>rgb</a:t>
            </a:r>
            <a:r>
              <a:rPr lang="zh-TW" altLang="en-US" dirty="0" smtClean="0"/>
              <a:t>值與十六進位碼。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0084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71" y="3100538"/>
            <a:ext cx="4519672" cy="37574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如何找出網路用色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zh-TW" altLang="en-US" dirty="0" smtClean="0"/>
              <a:t>使用線上色表。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0" dirty="0" smtClean="0"/>
              <a:t>全球資訊網上也有些好用的色表。</a:t>
            </a:r>
            <a:endParaRPr lang="en-US" altLang="zh-TW" b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他們通常根據一些準則排列色彩。並附上相應十六進位碼。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如何使用：在網頁想用的色彩上，把十六進位碼複製到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768767" y="5055075"/>
            <a:ext cx="297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color charts</a:t>
            </a:r>
            <a:r>
              <a:rPr lang="zh-TW" altLang="en-US" dirty="0" smtClean="0"/>
              <a:t>」能找出其他不少色表。</a:t>
            </a:r>
            <a:endParaRPr lang="en-US" altLang="zh-TW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1207008" y="5818038"/>
            <a:ext cx="345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</a:t>
            </a:r>
            <a:r>
              <a:rPr lang="zh-TW" altLang="en-US" dirty="0" smtClean="0"/>
              <a:t>用這些花俏的名稱，觀察跨</a:t>
            </a:r>
            <a:r>
              <a:rPr lang="zh-TW" altLang="en-US" dirty="0" smtClean="0"/>
              <a:t>瀏覽器能否運行。如果不行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再改用十六進位碼試試。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996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a font-family anyway?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每種字體包含特徵相似的一群字型。</a:t>
            </a:r>
            <a:endParaRPr lang="en-US" altLang="zh-TW" dirty="0" smtClean="0"/>
          </a:p>
          <a:p>
            <a:r>
              <a:rPr lang="zh-TW" altLang="en-US" dirty="0" smtClean="0"/>
              <a:t>英語系統有五種字體：</a:t>
            </a:r>
            <a:r>
              <a:rPr lang="en-US" altLang="zh-TW" dirty="0" smtClean="0"/>
              <a:t>sans-serif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serif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monospace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cursive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fantasy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每種字體都包含一大群字型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所以這邊只列出少數範例。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0" dirty="0" smtClean="0"/>
          </a:p>
          <a:p>
            <a:endParaRPr lang="zh-TW" altLang="en-US" b="0" dirty="0"/>
          </a:p>
        </p:txBody>
      </p:sp>
      <p:sp>
        <p:nvSpPr>
          <p:cNvPr id="8" name="剪去對角線角落矩形 7"/>
          <p:cNvSpPr/>
          <p:nvPr/>
        </p:nvSpPr>
        <p:spPr>
          <a:xfrm>
            <a:off x="786384" y="5458968"/>
            <a:ext cx="7543800" cy="1069848"/>
          </a:xfrm>
          <a:prstGeom prst="snip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事實上</a:t>
            </a:r>
            <a:r>
              <a:rPr lang="en-US" altLang="zh-TW" b="1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根據作業系統、使用者安裝或應用程式的不同，每台電腦可用的字型可能都不一樣</a:t>
            </a:r>
            <a:r>
              <a:rPr lang="en-US" altLang="zh-TW" dirty="0" smtClean="0">
                <a:solidFill>
                  <a:schemeClr val="tx1"/>
                </a:solidFill>
              </a:rPr>
              <a:t>!!!</a:t>
            </a:r>
            <a:r>
              <a:rPr lang="zh-TW" altLang="en-US" dirty="0" smtClean="0">
                <a:solidFill>
                  <a:schemeClr val="tx1"/>
                </a:solidFill>
              </a:rPr>
              <a:t>所以選擇時要注意。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5" y="2288481"/>
            <a:ext cx="4503810" cy="413039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Serif family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包含了具有襯線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指字母端點處的裝飾用鉤角。</a:t>
            </a:r>
            <a:r>
              <a:rPr lang="en-US" altLang="zh-TW" b="0" dirty="0" smtClean="0"/>
              <a:t>)</a:t>
            </a:r>
            <a:r>
              <a:rPr lang="zh-TW" altLang="en-US" b="0" dirty="0" smtClean="0"/>
              <a:t>的字型。</a:t>
            </a:r>
            <a:endParaRPr lang="en-US" altLang="zh-TW" b="0" dirty="0" smtClean="0"/>
          </a:p>
          <a:p>
            <a:r>
              <a:rPr lang="zh-TW" altLang="en-US" b="0" dirty="0" smtClean="0"/>
              <a:t>許多人覺得這類字型用在新聞印刷品上特別好看。</a:t>
            </a:r>
            <a:endParaRPr lang="en-US" altLang="zh-TW" b="0" dirty="0" smtClean="0"/>
          </a:p>
          <a:p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62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Sans-serif family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包含</a:t>
            </a:r>
            <a:r>
              <a:rPr lang="zh-TW" altLang="en-US" dirty="0" smtClean="0"/>
              <a:t>不具有襯線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sans-serif</a:t>
            </a:r>
            <a:r>
              <a:rPr lang="zh-TW" altLang="en-US" dirty="0" smtClean="0"/>
              <a:t>中文意思</a:t>
            </a:r>
            <a:r>
              <a:rPr lang="en-US" altLang="zh-TW" dirty="0" smtClean="0"/>
              <a:t>)</a:t>
            </a:r>
            <a:r>
              <a:rPr lang="zh-TW" altLang="en-US" b="0" dirty="0" smtClean="0"/>
              <a:t>的字型。</a:t>
            </a:r>
            <a:endParaRPr lang="en-US" altLang="zh-TW" b="0" dirty="0" smtClean="0"/>
          </a:p>
          <a:p>
            <a:r>
              <a:rPr lang="zh-TW" altLang="en-US" b="0" dirty="0" smtClean="0"/>
              <a:t>一般認為這些字型在電腦螢幕上易讀性優於</a:t>
            </a:r>
            <a:r>
              <a:rPr lang="en-US" altLang="zh-TW" b="0" dirty="0" smtClean="0"/>
              <a:t>Serif</a:t>
            </a:r>
            <a:r>
              <a:rPr lang="zh-TW" altLang="en-US" b="0" dirty="0" smtClean="0"/>
              <a:t>。</a:t>
            </a:r>
            <a:endParaRPr lang="zh-TW" altLang="en-US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17" y="2535408"/>
            <a:ext cx="537256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Monospace family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由字元寬度一致的字型所組成。</a:t>
            </a:r>
            <a:endParaRPr lang="en-US" altLang="zh-TW" b="0" dirty="0" smtClean="0"/>
          </a:p>
          <a:p>
            <a:r>
              <a:rPr lang="zh-TW" altLang="en-US" b="0" dirty="0" smtClean="0"/>
              <a:t>例如</a:t>
            </a:r>
            <a:r>
              <a:rPr lang="en-US" altLang="zh-TW" b="0" dirty="0" err="1" smtClean="0"/>
              <a:t>i</a:t>
            </a:r>
            <a:r>
              <a:rPr lang="zh-TW" altLang="en-US" b="0" dirty="0" smtClean="0"/>
              <a:t>跟</a:t>
            </a:r>
            <a:r>
              <a:rPr lang="en-US" altLang="zh-TW" b="0" dirty="0" smtClean="0"/>
              <a:t>m</a:t>
            </a:r>
            <a:r>
              <a:rPr lang="zh-TW" altLang="en-US" b="0" dirty="0" smtClean="0"/>
              <a:t>所佔的寬度是一樣。</a:t>
            </a:r>
            <a:endParaRPr lang="en-US" altLang="zh-TW" b="0" dirty="0" smtClean="0"/>
          </a:p>
          <a:p>
            <a:r>
              <a:rPr lang="zh-TW" altLang="en-US" b="0" dirty="0" smtClean="0"/>
              <a:t>這字型主要用於呈現軟體原始碼範例。</a:t>
            </a:r>
            <a:endParaRPr lang="zh-TW" altLang="en-US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39" y="2920236"/>
            <a:ext cx="4176122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Cursive family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手寫風格的字型。</a:t>
            </a:r>
            <a:endParaRPr lang="en-US" altLang="zh-TW" b="0" dirty="0" smtClean="0"/>
          </a:p>
          <a:p>
            <a:r>
              <a:rPr lang="zh-TW" altLang="en-US" b="0" dirty="0" smtClean="0"/>
              <a:t>有時看到這類字型適用於標題。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05" y="2527044"/>
            <a:ext cx="4275190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3004</Words>
  <Application>Microsoft Office PowerPoint</Application>
  <PresentationFormat>如螢幕大小 (4:3)</PresentationFormat>
  <Paragraphs>332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Wingdings</vt:lpstr>
      <vt:lpstr>1_Office 佈景主題</vt:lpstr>
      <vt:lpstr>2_Office 佈景主題</vt:lpstr>
      <vt:lpstr>字型、色彩、好風格</vt:lpstr>
      <vt:lpstr>文字與字型概觀</vt:lpstr>
      <vt:lpstr>文字與字型概觀</vt:lpstr>
      <vt:lpstr>文字與字型概觀</vt:lpstr>
      <vt:lpstr>What is a font-family anyway?</vt:lpstr>
      <vt:lpstr>Serif family</vt:lpstr>
      <vt:lpstr>Sans-serif family</vt:lpstr>
      <vt:lpstr>Monospace family</vt:lpstr>
      <vt:lpstr>Cursive family</vt:lpstr>
      <vt:lpstr>Fantasy family</vt:lpstr>
      <vt:lpstr>使用CSS指定字體</vt:lpstr>
      <vt:lpstr>字體規格如何運作?</vt:lpstr>
      <vt:lpstr>動動手</vt:lpstr>
      <vt:lpstr>讓Tony的遊記煥然一新</vt:lpstr>
      <vt:lpstr>每個人擁有的字型都不一樣…</vt:lpstr>
      <vt:lpstr>字型有一點不太好</vt:lpstr>
      <vt:lpstr>怎麼解決?</vt:lpstr>
      <vt:lpstr>問題來了</vt:lpstr>
      <vt:lpstr>網路字型的運作方式</vt:lpstr>
      <vt:lpstr>網路字型的運作方式</vt:lpstr>
      <vt:lpstr>網路字型的運作方式</vt:lpstr>
      <vt:lpstr>How to add a Web Font to your page…</vt:lpstr>
      <vt:lpstr>How to add a Web Font to your page…</vt:lpstr>
      <vt:lpstr>How to add a Web Font to your page…</vt:lpstr>
      <vt:lpstr>How to add a Web Font to your page…</vt:lpstr>
      <vt:lpstr>調整字型大小</vt:lpstr>
      <vt:lpstr>調整字型大小</vt:lpstr>
      <vt:lpstr>調整字型大小</vt:lpstr>
      <vt:lpstr>調整字型大小</vt:lpstr>
      <vt:lpstr>調整字型大小</vt:lpstr>
      <vt:lpstr>該如何指定字型大小呢?</vt:lpstr>
      <vt:lpstr>改變字型粗細</vt:lpstr>
      <vt:lpstr>為文字增添風格</vt:lpstr>
      <vt:lpstr>網路色彩概觀</vt:lpstr>
      <vt:lpstr>網路色彩</vt:lpstr>
      <vt:lpstr>網路色彩</vt:lpstr>
      <vt:lpstr>網路色彩</vt:lpstr>
      <vt:lpstr>不能用名稱指定色彩嗎？</vt:lpstr>
      <vt:lpstr>指定色彩的方式-以名稱</vt:lpstr>
      <vt:lpstr>指定色彩的方式-以rgb</vt:lpstr>
      <vt:lpstr>指定色彩的方式-以rgb</vt:lpstr>
      <vt:lpstr>指定色彩的方式-以十六進位</vt:lpstr>
      <vt:lpstr>瞭解十六進位碼</vt:lpstr>
      <vt:lpstr>瞭解十六進位碼</vt:lpstr>
      <vt:lpstr>瞭解十六進位碼-兩位一組</vt:lpstr>
      <vt:lpstr>瞭解十六進位碼-兩位一組</vt:lpstr>
      <vt:lpstr>瞭解十六進位碼-兩位一組</vt:lpstr>
      <vt:lpstr>如何找出網路用色</vt:lpstr>
      <vt:lpstr>如何找出網路用色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sylvia peng</dc:creator>
  <cp:lastModifiedBy>xin hui</cp:lastModifiedBy>
  <cp:revision>114</cp:revision>
  <dcterms:created xsi:type="dcterms:W3CDTF">2015-04-27T02:44:12Z</dcterms:created>
  <dcterms:modified xsi:type="dcterms:W3CDTF">2015-05-05T16:27:48Z</dcterms:modified>
</cp:coreProperties>
</file>