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ron Parmar" userId="0daf9d7cf640bccd" providerId="LiveId" clId="{2CA2FEF6-8C41-4603-B74B-1D123A2E357D}"/>
    <pc:docChg chg="addSld delSld">
      <pc:chgData name="Neron Parmar" userId="0daf9d7cf640bccd" providerId="LiveId" clId="{2CA2FEF6-8C41-4603-B74B-1D123A2E357D}" dt="2023-06-07T16:58:52.090" v="1" actId="2696"/>
      <pc:docMkLst>
        <pc:docMk/>
      </pc:docMkLst>
      <pc:sldChg chg="new del">
        <pc:chgData name="Neron Parmar" userId="0daf9d7cf640bccd" providerId="LiveId" clId="{2CA2FEF6-8C41-4603-B74B-1D123A2E357D}" dt="2023-06-07T16:58:52.090" v="1" actId="2696"/>
        <pc:sldMkLst>
          <pc:docMk/>
          <pc:sldMk cId="355250248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52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8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411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88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9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4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635E-4C3C-49D7-8631-450A00046F1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DB519-F3FA-4301-B2E2-27080BF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E8AA-CCD0-6B08-64E9-DCA79AEF6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Conflict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03EA3-E132-7A67-E660-B1B7EE645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/>
              <a:t>Week - 2</a:t>
            </a:r>
          </a:p>
        </p:txBody>
      </p:sp>
    </p:spTree>
    <p:extLst>
      <p:ext uri="{BB962C8B-B14F-4D97-AF65-F5344CB8AC3E}">
        <p14:creationId xmlns:p14="http://schemas.microsoft.com/office/powerpoint/2010/main" val="1146955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5B56-C275-2B65-5C47-7C5CBF5F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Conflict Resolution?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13F9-1415-E285-6C17-61036497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Rockwell Condensed (Headings)"/>
              </a:rPr>
              <a:t>Conflict resolution refers to the process of addressing and resolving disagreements, disputes, or conflicts between individuals, groups, or organizations.</a:t>
            </a:r>
            <a:endParaRPr lang="en-US" dirty="0">
              <a:latin typeface="Rockwell Condensed (Headings)"/>
            </a:endParaRPr>
          </a:p>
          <a:p>
            <a:r>
              <a:rPr lang="en-US" b="0" i="0" dirty="0">
                <a:effectLst/>
                <a:latin typeface="Rockwell Condensed (Headings)"/>
              </a:rPr>
              <a:t>Conflicts can </a:t>
            </a:r>
            <a:r>
              <a:rPr lang="en-US" dirty="0">
                <a:latin typeface="Rockwell Condensed (Headings)"/>
              </a:rPr>
              <a:t>be handled by having collaborations with the organizations or companies that you deal with.</a:t>
            </a:r>
          </a:p>
          <a:p>
            <a:pPr algn="l"/>
            <a:r>
              <a:rPr lang="en-US" b="0" i="0" dirty="0">
                <a:effectLst/>
                <a:latin typeface="Rockwell Condensed (Headings)"/>
              </a:rPr>
              <a:t>The types of collaboration are as follow:</a:t>
            </a:r>
            <a:br>
              <a:rPr lang="en-US" b="0" i="0" dirty="0">
                <a:effectLst/>
                <a:latin typeface="Rockwell Condensed (Headings)"/>
              </a:rPr>
            </a:br>
            <a:r>
              <a:rPr lang="en-US" b="0" i="0" dirty="0">
                <a:effectLst/>
                <a:latin typeface="Rockwell Condensed (Headings)"/>
              </a:rPr>
              <a:t> </a:t>
            </a:r>
            <a:r>
              <a:rPr lang="en-US" dirty="0">
                <a:latin typeface="Rockwell Condensed (Headings)"/>
              </a:rPr>
              <a:t>a.) </a:t>
            </a:r>
            <a:r>
              <a:rPr lang="en-US" b="0" i="0" dirty="0">
                <a:effectLst/>
                <a:latin typeface="Rockwell Condensed (Headings)"/>
              </a:rPr>
              <a:t>Group Communication</a:t>
            </a:r>
          </a:p>
          <a:p>
            <a:pPr marL="0" indent="0" algn="l">
              <a:buNone/>
            </a:pPr>
            <a:r>
              <a:rPr lang="en-US" dirty="0">
                <a:latin typeface="Rockwell Condensed (Headings)"/>
              </a:rPr>
              <a:t>     b.) </a:t>
            </a:r>
            <a:r>
              <a:rPr lang="en-US" b="0" i="0" dirty="0">
                <a:effectLst/>
                <a:latin typeface="Rockwell Condensed (Headings)"/>
              </a:rPr>
              <a:t>Teamwork</a:t>
            </a:r>
          </a:p>
          <a:p>
            <a:pPr marL="0" indent="0" algn="l">
              <a:buNone/>
            </a:pPr>
            <a:r>
              <a:rPr lang="en-US" dirty="0">
                <a:latin typeface="Rockwell Condensed (Headings)"/>
              </a:rPr>
              <a:t>     c.) </a:t>
            </a:r>
            <a:r>
              <a:rPr lang="en-US" b="0" i="0" dirty="0">
                <a:effectLst/>
                <a:latin typeface="Rockwell Condensed (Headings)"/>
              </a:rPr>
              <a:t>Conflict Resolution Strategies</a:t>
            </a:r>
          </a:p>
          <a:p>
            <a:pPr marL="0" indent="0" algn="l">
              <a:buNone/>
            </a:pPr>
            <a:r>
              <a:rPr lang="en-US" dirty="0">
                <a:latin typeface="Rockwell Condensed (Headings)"/>
              </a:rPr>
              <a:t>     d.) </a:t>
            </a:r>
            <a:r>
              <a:rPr lang="en-US" b="0" i="0" dirty="0">
                <a:effectLst/>
                <a:latin typeface="Rockwell Condensed (Headings)"/>
              </a:rPr>
              <a:t>Group Meetings and Web Conferencing</a:t>
            </a:r>
          </a:p>
          <a:p>
            <a:r>
              <a:rPr lang="en-US" dirty="0">
                <a:latin typeface="Rockwell Condensed (Headings)"/>
              </a:rPr>
              <a:t>Let’s us look briefly into all these.</a:t>
            </a:r>
            <a:br>
              <a:rPr lang="en-US" dirty="0">
                <a:latin typeface="Rockwell Condensed (Headings)"/>
              </a:rPr>
            </a:br>
            <a:endParaRPr lang="en-US" b="0" i="0" dirty="0">
              <a:effectLst/>
              <a:latin typeface="Rockwell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20045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046-5EC9-F76A-02A0-C12C1307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ckwell Condensed (Headings)"/>
              </a:rPr>
              <a:t>Group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7EB9-F362-D80A-B3B9-F59DC81B5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0" i="0" dirty="0">
                <a:effectLst/>
                <a:latin typeface="+mj-lt"/>
              </a:rPr>
              <a:t>A high-functioning and efficient group is crucial for workplace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+mj-lt"/>
              </a:rPr>
              <a:t>Effective teamwork involves working towards a common goal guided by a shared vision.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+mj-lt"/>
              </a:rPr>
              <a:t>When a team is firing on all cylinders, it becomes a powerful force.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Thus, if anything gets mis-taken or mis-communicate or misunderstood by any group member then it get lots of trouble for group and organization.</a:t>
            </a:r>
            <a:endParaRPr lang="en-US" sz="2800" b="0" i="0" dirty="0">
              <a:effectLst/>
              <a:latin typeface="+mj-lt"/>
            </a:endParaRPr>
          </a:p>
          <a:p>
            <a:r>
              <a:rPr lang="en-US" sz="2800" i="0" dirty="0">
                <a:effectLst/>
                <a:latin typeface="+mj-lt"/>
              </a:rPr>
              <a:t>Ther</a:t>
            </a:r>
            <a:r>
              <a:rPr lang="en-US" sz="2800" dirty="0">
                <a:latin typeface="+mj-lt"/>
              </a:rPr>
              <a:t>efore, a good communication of a group can have a great outcome and lots of conflicts can be solved due to a group communication.</a:t>
            </a:r>
            <a:endParaRPr lang="en-US" sz="280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4448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EA47-E768-9ABC-69A2-6DC7D2E7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1EE4-76AD-9BCA-6763-B06C8EC5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+mj-lt"/>
              </a:rPr>
              <a:t>It is the most required skill in any workplace.</a:t>
            </a:r>
          </a:p>
          <a:p>
            <a:r>
              <a:rPr lang="en-US" sz="2800" b="0" i="0" dirty="0">
                <a:effectLst/>
                <a:latin typeface="+mj-lt"/>
              </a:rPr>
              <a:t>Employers emphasize teamwork because their business success relies on people working well together.</a:t>
            </a:r>
          </a:p>
          <a:p>
            <a:r>
              <a:rPr lang="en-US" sz="2800" dirty="0">
                <a:latin typeface="+mj-lt"/>
              </a:rPr>
              <a:t>As seen in above collaboration type ‘Group Communication’, the ‘Teamwork’ strategy is almost the same of it but in this the whole teams comes together with one focused goal.</a:t>
            </a:r>
          </a:p>
          <a:p>
            <a:r>
              <a:rPr lang="en-US" sz="2800" dirty="0">
                <a:latin typeface="+mj-lt"/>
              </a:rPr>
              <a:t>Therefore, when it is focused on one goal without any conflicts arouse then it may result in good achievement.</a:t>
            </a:r>
          </a:p>
        </p:txBody>
      </p:sp>
    </p:spTree>
    <p:extLst>
      <p:ext uri="{BB962C8B-B14F-4D97-AF65-F5344CB8AC3E}">
        <p14:creationId xmlns:p14="http://schemas.microsoft.com/office/powerpoint/2010/main" val="3523377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B5FC-3A6E-A763-B64F-FA44C7A3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Conflict Resolution Strategies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C81B-5F6B-0823-6749-1444E9FE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0" i="0" dirty="0">
                <a:effectLst/>
                <a:latin typeface="+mj-lt"/>
              </a:rPr>
              <a:t>Conflict is the physical or psychological struggle associated with opposing goals, desires, or needs.</a:t>
            </a:r>
          </a:p>
          <a:p>
            <a:r>
              <a:rPr lang="en-US" sz="2800" b="0" i="0" dirty="0">
                <a:effectLst/>
                <a:latin typeface="+mj-lt"/>
              </a:rPr>
              <a:t>Conflict can be cognitive (productive) or affective (destructive).</a:t>
            </a:r>
            <a:endParaRPr lang="en-US" sz="2800" dirty="0">
              <a:latin typeface="+mj-lt"/>
            </a:endParaRPr>
          </a:p>
          <a:p>
            <a:r>
              <a:rPr lang="en-US" sz="2800" b="0" i="0" dirty="0">
                <a:effectLst/>
                <a:latin typeface="+mj-lt"/>
              </a:rPr>
              <a:t>Effective conflict resolution involves confronting and problem-solving, reframing the conflict, appealing to a third party, and negotiation.</a:t>
            </a:r>
          </a:p>
          <a:p>
            <a:r>
              <a:rPr lang="en-US" sz="2800" b="0" i="0" dirty="0">
                <a:effectLst/>
                <a:latin typeface="+mj-lt"/>
              </a:rPr>
              <a:t>Conflict management skills and conflict resolution strategies are essential for maintaining a positive work environment.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Sometimes, conflicts in team can be solved by the mutual understandings of our teammates.</a:t>
            </a:r>
          </a:p>
        </p:txBody>
      </p:sp>
    </p:spTree>
    <p:extLst>
      <p:ext uri="{BB962C8B-B14F-4D97-AF65-F5344CB8AC3E}">
        <p14:creationId xmlns:p14="http://schemas.microsoft.com/office/powerpoint/2010/main" val="3946101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FC30-110C-D3E4-E84C-FD7BC008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i="0" dirty="0">
                <a:solidFill>
                  <a:schemeClr val="tx1"/>
                </a:solidFill>
                <a:effectLst/>
              </a:rPr>
              <a:t>Group Meetings and Web Conferencing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4D48-D33E-58F8-5959-78101BDED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0" i="0" dirty="0">
                <a:effectLst/>
                <a:latin typeface="+mj-lt"/>
              </a:rPr>
              <a:t>Developing a well-structured agenda is crucial, including details like time, location, participants, and purpose statement.</a:t>
            </a:r>
          </a:p>
          <a:p>
            <a:r>
              <a:rPr lang="en-US" sz="2400" dirty="0">
                <a:latin typeface="+mj-lt"/>
              </a:rPr>
              <a:t>F</a:t>
            </a:r>
            <a:r>
              <a:rPr lang="en-US" sz="2400" b="0" i="0" dirty="0">
                <a:effectLst/>
                <a:latin typeface="+mj-lt"/>
              </a:rPr>
              <a:t>or conducting successful meetings we should be prepared, respect time limits, and engage in professional interactions.</a:t>
            </a:r>
            <a:endParaRPr lang="en-US" sz="2400" dirty="0">
              <a:latin typeface="+mj-lt"/>
            </a:endParaRPr>
          </a:p>
          <a:p>
            <a:r>
              <a:rPr lang="en-US" sz="2400" b="0" i="0" dirty="0">
                <a:effectLst/>
                <a:latin typeface="+mj-lt"/>
              </a:rPr>
              <a:t>The distribution of meeting minutes </a:t>
            </a:r>
            <a:r>
              <a:rPr lang="en-US" sz="2400" dirty="0">
                <a:latin typeface="+mj-lt"/>
              </a:rPr>
              <a:t>will be great initiative while many people are working on presenting</a:t>
            </a:r>
            <a:r>
              <a:rPr lang="en-US" sz="2400" b="0" i="0" dirty="0">
                <a:effectLst/>
                <a:latin typeface="+mj-lt"/>
              </a:rPr>
              <a:t> to represent their role around and what would be more specification done in project.</a:t>
            </a:r>
          </a:p>
          <a:p>
            <a:r>
              <a:rPr lang="en-US" sz="2400" dirty="0">
                <a:latin typeface="+mj-lt"/>
              </a:rPr>
              <a:t>The more interactive meetings can be held in-person. Moreover, if it would be having a pictorial support in presenting such as pptx files then would be more clear to opposite parties or the leader or teammates whom so ever it is to be explained.</a:t>
            </a:r>
          </a:p>
          <a:p>
            <a:r>
              <a:rPr lang="en-US" sz="2400" dirty="0">
                <a:latin typeface="+mj-lt"/>
              </a:rPr>
              <a:t>Also, the online meetings are beneficial too, as they provide convenience to all the people who are suppose to be present in meetings.</a:t>
            </a:r>
          </a:p>
        </p:txBody>
      </p:sp>
    </p:spTree>
    <p:extLst>
      <p:ext uri="{BB962C8B-B14F-4D97-AF65-F5344CB8AC3E}">
        <p14:creationId xmlns:p14="http://schemas.microsoft.com/office/powerpoint/2010/main" val="379400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F11C1-C7A5-9A93-6943-4077D5A10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All…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68A956C-5F0C-9F42-9352-FAFBAF062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45398"/>
            <a:ext cx="7766936" cy="1096899"/>
          </a:xfrm>
        </p:spPr>
        <p:txBody>
          <a:bodyPr/>
          <a:lstStyle/>
          <a:p>
            <a:r>
              <a:rPr lang="en-US" dirty="0"/>
              <a:t>Have a Great Day…</a:t>
            </a:r>
          </a:p>
        </p:txBody>
      </p:sp>
    </p:spTree>
    <p:extLst>
      <p:ext uri="{BB962C8B-B14F-4D97-AF65-F5344CB8AC3E}">
        <p14:creationId xmlns:p14="http://schemas.microsoft.com/office/powerpoint/2010/main" val="2418843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61</TotalTime>
  <Words>508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 Condensed (Headings)</vt:lpstr>
      <vt:lpstr>Trebuchet MS</vt:lpstr>
      <vt:lpstr>Wingdings 3</vt:lpstr>
      <vt:lpstr>Facet</vt:lpstr>
      <vt:lpstr>Conflict Resolution</vt:lpstr>
      <vt:lpstr>What is Conflict Resolution?</vt:lpstr>
      <vt:lpstr>Group Communication</vt:lpstr>
      <vt:lpstr>Teamwork</vt:lpstr>
      <vt:lpstr>Conflict Resolution Strategies</vt:lpstr>
      <vt:lpstr>Group Meetings and Web Conferencing</vt:lpstr>
      <vt:lpstr>Thank You All…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Resolution</dc:title>
  <dc:creator>Neron Parmar</dc:creator>
  <cp:lastModifiedBy>Neron Parmar</cp:lastModifiedBy>
  <cp:revision>1</cp:revision>
  <dcterms:created xsi:type="dcterms:W3CDTF">2023-06-07T15:57:52Z</dcterms:created>
  <dcterms:modified xsi:type="dcterms:W3CDTF">2023-06-07T16:58:53Z</dcterms:modified>
</cp:coreProperties>
</file>