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3" r:id="rId9"/>
    <p:sldId id="274" r:id="rId10"/>
    <p:sldId id="263" r:id="rId11"/>
    <p:sldId id="264" r:id="rId12"/>
    <p:sldId id="270" r:id="rId13"/>
    <p:sldId id="265" r:id="rId14"/>
    <p:sldId id="271" r:id="rId15"/>
    <p:sldId id="266" r:id="rId16"/>
    <p:sldId id="267" r:id="rId17"/>
    <p:sldId id="272"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B9EE91-1887-4432-8FAF-FB32B74807B1}" type="datetimeFigureOut">
              <a:rPr lang="en-US" smtClean="0"/>
              <a:t>7/18/2023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A700C2A-3431-43A1-8C9C-7003844381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782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9EE91-1887-4432-8FAF-FB32B74807B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00C2A-3431-43A1-8C9C-7003844381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08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9EE91-1887-4432-8FAF-FB32B74807B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00C2A-3431-43A1-8C9C-7003844381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718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9EE91-1887-4432-8FAF-FB32B74807B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00C2A-3431-43A1-8C9C-7003844381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52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9EE91-1887-4432-8FAF-FB32B74807B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00C2A-3431-43A1-8C9C-7003844381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37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B9EE91-1887-4432-8FAF-FB32B74807B1}"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00C2A-3431-43A1-8C9C-7003844381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632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B9EE91-1887-4432-8FAF-FB32B74807B1}"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00C2A-3431-43A1-8C9C-7003844381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797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B9EE91-1887-4432-8FAF-FB32B74807B1}"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700C2A-3431-43A1-8C9C-7003844381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147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9EE91-1887-4432-8FAF-FB32B74807B1}"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00C2A-3431-43A1-8C9C-700384438134}" type="slidenum">
              <a:rPr lang="en-US" smtClean="0"/>
              <a:t>‹#›</a:t>
            </a:fld>
            <a:endParaRPr lang="en-US"/>
          </a:p>
        </p:txBody>
      </p:sp>
    </p:spTree>
    <p:extLst>
      <p:ext uri="{BB962C8B-B14F-4D97-AF65-F5344CB8AC3E}">
        <p14:creationId xmlns:p14="http://schemas.microsoft.com/office/powerpoint/2010/main" val="60539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9EE91-1887-4432-8FAF-FB32B74807B1}"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00C2A-3431-43A1-8C9C-7003844381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7364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CB9EE91-1887-4432-8FAF-FB32B74807B1}" type="datetimeFigureOut">
              <a:rPr lang="en-US" smtClean="0"/>
              <a:t>7/18/2023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A700C2A-3431-43A1-8C9C-7003844381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124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CB9EE91-1887-4432-8FAF-FB32B74807B1}" type="datetimeFigureOut">
              <a:rPr lang="en-US" smtClean="0"/>
              <a:t>7/18/2023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700C2A-3431-43A1-8C9C-7003844381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890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3800-47C9-C31A-A562-5552C905C6FC}"/>
              </a:ext>
            </a:extLst>
          </p:cNvPr>
          <p:cNvSpPr>
            <a:spLocks noGrp="1"/>
          </p:cNvSpPr>
          <p:nvPr>
            <p:ph type="ctrTitle"/>
          </p:nvPr>
        </p:nvSpPr>
        <p:spPr/>
        <p:txBody>
          <a:bodyPr/>
          <a:lstStyle/>
          <a:p>
            <a:r>
              <a:rPr lang="en-US" i="1" u="sng" dirty="0"/>
              <a:t>Term Project Presentation</a:t>
            </a:r>
          </a:p>
        </p:txBody>
      </p:sp>
      <p:sp>
        <p:nvSpPr>
          <p:cNvPr id="3" name="Subtitle 2">
            <a:extLst>
              <a:ext uri="{FF2B5EF4-FFF2-40B4-BE49-F238E27FC236}">
                <a16:creationId xmlns:a16="http://schemas.microsoft.com/office/drawing/2014/main" id="{9EA08FC5-95D5-83F1-2919-BDE3718DA8D6}"/>
              </a:ext>
            </a:extLst>
          </p:cNvPr>
          <p:cNvSpPr>
            <a:spLocks noGrp="1"/>
          </p:cNvSpPr>
          <p:nvPr>
            <p:ph type="subTitle" idx="1"/>
          </p:nvPr>
        </p:nvSpPr>
        <p:spPr/>
        <p:txBody>
          <a:bodyPr/>
          <a:lstStyle/>
          <a:p>
            <a:r>
              <a:rPr lang="en-US" b="1" i="1" u="sng" dirty="0"/>
              <a:t>Group - 2</a:t>
            </a:r>
          </a:p>
        </p:txBody>
      </p:sp>
    </p:spTree>
    <p:extLst>
      <p:ext uri="{BB962C8B-B14F-4D97-AF65-F5344CB8AC3E}">
        <p14:creationId xmlns:p14="http://schemas.microsoft.com/office/powerpoint/2010/main" val="3247399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736E-D425-053F-30AD-37502ECB0137}"/>
              </a:ext>
            </a:extLst>
          </p:cNvPr>
          <p:cNvSpPr>
            <a:spLocks noGrp="1"/>
          </p:cNvSpPr>
          <p:nvPr>
            <p:ph type="title"/>
          </p:nvPr>
        </p:nvSpPr>
        <p:spPr/>
        <p:txBody>
          <a:bodyPr/>
          <a:lstStyle/>
          <a:p>
            <a:r>
              <a:rPr lang="en-US" dirty="0"/>
              <a:t>Legal Issues</a:t>
            </a:r>
          </a:p>
        </p:txBody>
      </p:sp>
      <p:sp>
        <p:nvSpPr>
          <p:cNvPr id="3" name="Content Placeholder 2">
            <a:extLst>
              <a:ext uri="{FF2B5EF4-FFF2-40B4-BE49-F238E27FC236}">
                <a16:creationId xmlns:a16="http://schemas.microsoft.com/office/drawing/2014/main" id="{9DDD64E8-B5CC-B6A9-377A-33D74FE7C2CF}"/>
              </a:ext>
            </a:extLst>
          </p:cNvPr>
          <p:cNvSpPr>
            <a:spLocks noGrp="1"/>
          </p:cNvSpPr>
          <p:nvPr>
            <p:ph idx="1"/>
          </p:nvPr>
        </p:nvSpPr>
        <p:spPr>
          <a:xfrm>
            <a:off x="1451579" y="2015732"/>
            <a:ext cx="9603275" cy="3760035"/>
          </a:xfrm>
        </p:spPr>
        <p:txBody>
          <a:bodyPr>
            <a:noAutofit/>
          </a:bodyPr>
          <a:lstStyle/>
          <a:p>
            <a:r>
              <a:rPr lang="en-US" sz="1700" dirty="0">
                <a:latin typeface="Calibri" panose="020F0502020204030204" pitchFamily="34" charset="0"/>
                <a:ea typeface="Calibri" panose="020F0502020204030204" pitchFamily="34" charset="0"/>
                <a:cs typeface="Calibri" panose="020F0502020204030204" pitchFamily="34" charset="0"/>
              </a:rPr>
              <a:t>Previously, we saw that there are ethical issues similarly we do have legal issue too with it.</a:t>
            </a:r>
          </a:p>
          <a:p>
            <a:r>
              <a:rPr lang="en-US" sz="1700" dirty="0">
                <a:solidFill>
                  <a:srgbClr val="040C28"/>
                </a:solidFill>
                <a:latin typeface="Calibri" panose="020F0502020204030204" pitchFamily="34" charset="0"/>
                <a:ea typeface="Calibri" panose="020F0502020204030204" pitchFamily="34" charset="0"/>
                <a:cs typeface="Calibri" panose="020F0502020204030204" pitchFamily="34" charset="0"/>
              </a:rPr>
              <a:t>A</a:t>
            </a:r>
            <a:r>
              <a:rPr lang="en-US" sz="17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 question or problem that is answered or resolved by the law is known as legal issue</a:t>
            </a:r>
            <a:r>
              <a:rPr lang="en-US" sz="17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p>
          <a:p>
            <a:r>
              <a:rPr lang="en-US" sz="1700" dirty="0">
                <a:solidFill>
                  <a:srgbClr val="202124"/>
                </a:solidFill>
                <a:latin typeface="Calibri" panose="020F0502020204030204" pitchFamily="34" charset="0"/>
                <a:ea typeface="Calibri" panose="020F0502020204030204" pitchFamily="34" charset="0"/>
                <a:cs typeface="Calibri" panose="020F0502020204030204" pitchFamily="34" charset="0"/>
              </a:rPr>
              <a:t>There are two legal issues we are going to see in this scenario of PHIPA decision 175.</a:t>
            </a:r>
          </a:p>
          <a:p>
            <a:r>
              <a:rPr lang="en-US" sz="1700" b="1" dirty="0">
                <a:solidFill>
                  <a:srgbClr val="202124"/>
                </a:solidFill>
                <a:latin typeface="Calibri" panose="020F0502020204030204" pitchFamily="34" charset="0"/>
                <a:ea typeface="Calibri" panose="020F0502020204030204" pitchFamily="34" charset="0"/>
                <a:cs typeface="Calibri" panose="020F0502020204030204" pitchFamily="34" charset="0"/>
              </a:rPr>
              <a:t>Legal Issue 1: </a:t>
            </a:r>
            <a:r>
              <a:rPr lang="en-US" sz="1700" kern="100" dirty="0">
                <a:effectLst/>
                <a:latin typeface="Calibri" panose="020F0502020204030204" pitchFamily="34" charset="0"/>
                <a:ea typeface="Calibri" panose="020F0502020204030204" pitchFamily="34" charset="0"/>
                <a:cs typeface="Calibri" panose="020F0502020204030204" pitchFamily="34" charset="0"/>
              </a:rPr>
              <a:t>What are the legal requirements regarding the use and handling of de-identified personal health information, particularly in terms of obtaining explicit consent and ensuring transparency through public notice? How can the failure to meet these requirements potentially lead to legal violations and what are the implications for the proper use of de-identified health data?</a:t>
            </a:r>
          </a:p>
          <a:p>
            <a:r>
              <a:rPr lang="en-US" sz="1700" b="1" dirty="0">
                <a:solidFill>
                  <a:srgbClr val="202124"/>
                </a:solidFill>
                <a:latin typeface="Calibri" panose="020F0502020204030204" pitchFamily="34" charset="0"/>
                <a:ea typeface="Calibri" panose="020F0502020204030204" pitchFamily="34" charset="0"/>
                <a:cs typeface="Calibri" panose="020F0502020204030204" pitchFamily="34" charset="0"/>
              </a:rPr>
              <a:t>Legal Issue 2:</a:t>
            </a:r>
            <a:r>
              <a:rPr lang="en-US" sz="1700"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sz="1700" kern="100" dirty="0">
                <a:effectLst/>
                <a:latin typeface="Calibri" panose="020F0502020204030204" pitchFamily="34" charset="0"/>
                <a:ea typeface="Calibri" panose="020F0502020204030204" pitchFamily="34" charset="0"/>
                <a:cs typeface="Calibri" panose="020F0502020204030204" pitchFamily="34" charset="0"/>
              </a:rPr>
              <a:t>What are the legal requirements and obligations imposed on health information custodians regarding the security of de-identified personal health information, and how can they ensure compliance to prevent breaches and maintain the integrity of the de-identification process?</a:t>
            </a:r>
          </a:p>
          <a:p>
            <a:pPr marL="0" indent="0">
              <a:buNone/>
            </a:pPr>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endParaRPr lang="en-US"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312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7473-1E52-CE45-7152-27489FD19C08}"/>
              </a:ext>
            </a:extLst>
          </p:cNvPr>
          <p:cNvSpPr>
            <a:spLocks noGrp="1"/>
          </p:cNvSpPr>
          <p:nvPr>
            <p:ph type="title"/>
          </p:nvPr>
        </p:nvSpPr>
        <p:spPr>
          <a:xfrm>
            <a:off x="1451579" y="625033"/>
            <a:ext cx="9603275" cy="1228721"/>
          </a:xfrm>
        </p:spPr>
        <p:txBody>
          <a:bodyPr>
            <a:noAutofit/>
          </a:bodyPr>
          <a:lstStyle/>
          <a:p>
            <a:r>
              <a:rPr lang="en-US" sz="1550" b="1" dirty="0">
                <a:solidFill>
                  <a:srgbClr val="202124"/>
                </a:solidFill>
                <a:latin typeface="Calibri" panose="020F0502020204030204" pitchFamily="34" charset="0"/>
                <a:ea typeface="Calibri" panose="020F0502020204030204" pitchFamily="34" charset="0"/>
                <a:cs typeface="Calibri" panose="020F0502020204030204" pitchFamily="34" charset="0"/>
              </a:rPr>
              <a:t>Legal Issue 1:</a:t>
            </a:r>
            <a:r>
              <a:rPr lang="en-US" sz="1550"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sz="1550" kern="100" dirty="0">
                <a:effectLst/>
                <a:latin typeface="Calibri" panose="020F0502020204030204" pitchFamily="34" charset="0"/>
                <a:ea typeface="Calibri" panose="020F0502020204030204" pitchFamily="34" charset="0"/>
                <a:cs typeface="Calibri" panose="020F0502020204030204" pitchFamily="34" charset="0"/>
              </a:rPr>
              <a:t>What are the legal requirements regarding the use and handling of de-identified personal health information, particularly in terms of obtaining explicit consent and ensuring transparency through public notice? How can the failure to meet these requirements potentially lead to legal violations and what are the implications for the proper use of de-identified health data?</a:t>
            </a:r>
            <a:br>
              <a:rPr lang="en-US" sz="1550" kern="100" dirty="0">
                <a:effectLst/>
                <a:latin typeface="Calibri" panose="020F0502020204030204" pitchFamily="34" charset="0"/>
                <a:ea typeface="Calibri" panose="020F0502020204030204" pitchFamily="34" charset="0"/>
                <a:cs typeface="Calibri" panose="020F0502020204030204" pitchFamily="34" charset="0"/>
              </a:rPr>
            </a:br>
            <a:endParaRPr lang="en-US" sz="155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49F3CEF-842F-C276-7B59-334CFD995FD9}"/>
              </a:ext>
            </a:extLst>
          </p:cNvPr>
          <p:cNvSpPr>
            <a:spLocks noGrp="1"/>
          </p:cNvSpPr>
          <p:nvPr>
            <p:ph idx="1"/>
          </p:nvPr>
        </p:nvSpPr>
        <p:spPr/>
        <p:txBody>
          <a:bodyPr>
            <a:no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Legal requirements for using and handling de-identified personal health information:</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1.) Obtain explicit consent and ensure transparency through public notice.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2.) De-identification is considered a "use" of personal health information under PHIPA.</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3.) Explicit consent is not required for de-identification, subject to conditions.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4.) Transparency and public notice requirements:</a:t>
            </a:r>
          </a:p>
          <a:p>
            <a:r>
              <a:rPr lang="en-US" sz="1600" b="1" dirty="0">
                <a:latin typeface="Calibri" panose="020F0502020204030204" pitchFamily="34" charset="0"/>
                <a:ea typeface="Calibri" panose="020F0502020204030204" pitchFamily="34" charset="0"/>
                <a:cs typeface="Calibri" panose="020F0502020204030204" pitchFamily="34" charset="0"/>
              </a:rPr>
              <a:t>Health information custodians must provide a written public notice.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1.) Describe how they handle and use de-identified health information.</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2.) Specify if de-identified data will be sold or disclosed to third parties.</a:t>
            </a:r>
          </a:p>
        </p:txBody>
      </p:sp>
    </p:spTree>
    <p:extLst>
      <p:ext uri="{BB962C8B-B14F-4D97-AF65-F5344CB8AC3E}">
        <p14:creationId xmlns:p14="http://schemas.microsoft.com/office/powerpoint/2010/main" val="117055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646E-E793-9B1A-1100-8B758B881409}"/>
              </a:ext>
            </a:extLst>
          </p:cNvPr>
          <p:cNvSpPr>
            <a:spLocks noGrp="1"/>
          </p:cNvSpPr>
          <p:nvPr>
            <p:ph type="title"/>
          </p:nvPr>
        </p:nvSpPr>
        <p:spPr>
          <a:xfrm>
            <a:off x="1451579" y="648183"/>
            <a:ext cx="9603275" cy="1205572"/>
          </a:xfrm>
        </p:spPr>
        <p:txBody>
          <a:bodyPr>
            <a:noAutofit/>
          </a:bodyPr>
          <a:lstStyle/>
          <a:p>
            <a:r>
              <a:rPr lang="en-US" sz="1600" b="1" dirty="0">
                <a:solidFill>
                  <a:srgbClr val="202124"/>
                </a:solidFill>
                <a:latin typeface="Calibri" panose="020F0502020204030204" pitchFamily="34" charset="0"/>
                <a:ea typeface="Calibri" panose="020F0502020204030204" pitchFamily="34" charset="0"/>
                <a:cs typeface="Calibri" panose="020F0502020204030204" pitchFamily="34" charset="0"/>
              </a:rPr>
              <a:t>Legal Issue 1:</a:t>
            </a:r>
            <a:r>
              <a:rPr lang="en-US" sz="1600"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sz="1600" kern="100" dirty="0">
                <a:effectLst/>
                <a:latin typeface="Calibri" panose="020F0502020204030204" pitchFamily="34" charset="0"/>
                <a:ea typeface="Calibri" panose="020F0502020204030204" pitchFamily="34" charset="0"/>
                <a:cs typeface="Calibri" panose="020F0502020204030204" pitchFamily="34" charset="0"/>
              </a:rPr>
              <a:t>What are the legal requirements regarding the use and handling of de-identified personal health information, particularly in terms of obtaining explicit consent and ensuring transparency through public notice? How can the failure to meet these requirements potentially lead to legal violations and what are the implications for the proper use of de-identified health data?</a:t>
            </a:r>
            <a:br>
              <a:rPr lang="en-US" sz="1600" kern="100" dirty="0">
                <a:effectLst/>
                <a:latin typeface="Calibri" panose="020F0502020204030204" pitchFamily="34" charset="0"/>
                <a:ea typeface="Calibri" panose="020F0502020204030204" pitchFamily="34" charset="0"/>
                <a:cs typeface="Calibri" panose="020F0502020204030204" pitchFamily="34" charset="0"/>
              </a:rPr>
            </a:br>
            <a:endParaRPr lang="en-US" sz="1600" dirty="0"/>
          </a:p>
        </p:txBody>
      </p:sp>
      <p:sp>
        <p:nvSpPr>
          <p:cNvPr id="3" name="Content Placeholder 2">
            <a:extLst>
              <a:ext uri="{FF2B5EF4-FFF2-40B4-BE49-F238E27FC236}">
                <a16:creationId xmlns:a16="http://schemas.microsoft.com/office/drawing/2014/main" id="{ED40653A-6313-C41D-BE9C-507471166BFE}"/>
              </a:ext>
            </a:extLst>
          </p:cNvPr>
          <p:cNvSpPr>
            <a:spLocks noGrp="1"/>
          </p:cNvSpPr>
          <p:nvPr>
            <p:ph idx="1"/>
          </p:nvPr>
        </p:nvSpPr>
        <p:spPr/>
        <p:txBody>
          <a:bodyPr>
            <a:normAutofit fontScale="92500" lnSpcReduction="20000"/>
          </a:bodyPr>
          <a:lstStyle/>
          <a:p>
            <a:r>
              <a:rPr lang="en-US" sz="2000" dirty="0">
                <a:latin typeface="Calibri" panose="020F0502020204030204" pitchFamily="34" charset="0"/>
                <a:ea typeface="Calibri" panose="020F0502020204030204" pitchFamily="34" charset="0"/>
                <a:cs typeface="Calibri" panose="020F0502020204030204" pitchFamily="34" charset="0"/>
              </a:rPr>
              <a:t>Failure to meet legal requirements can result in legal violations under PHIPA.</a:t>
            </a:r>
          </a:p>
          <a:p>
            <a:r>
              <a:rPr lang="en-US" sz="2000" dirty="0">
                <a:latin typeface="Calibri" panose="020F0502020204030204" pitchFamily="34" charset="0"/>
                <a:ea typeface="Calibri" panose="020F0502020204030204" pitchFamily="34" charset="0"/>
                <a:cs typeface="Calibri" panose="020F0502020204030204" pitchFamily="34" charset="0"/>
              </a:rPr>
              <a:t>Health information custodians may face penalties for non-compliance.</a:t>
            </a:r>
          </a:p>
          <a:p>
            <a:r>
              <a:rPr lang="en-US" sz="2000" dirty="0">
                <a:latin typeface="Calibri" panose="020F0502020204030204" pitchFamily="34" charset="0"/>
                <a:ea typeface="Calibri" panose="020F0502020204030204" pitchFamily="34" charset="0"/>
                <a:cs typeface="Calibri" panose="020F0502020204030204" pitchFamily="34" charset="0"/>
              </a:rPr>
              <a:t>Undermines public trust in the use of de-identified health data.</a:t>
            </a:r>
          </a:p>
          <a:p>
            <a:r>
              <a:rPr lang="en-US" sz="2000" dirty="0">
                <a:latin typeface="Calibri" panose="020F0502020204030204" pitchFamily="34" charset="0"/>
                <a:ea typeface="Calibri" panose="020F0502020204030204" pitchFamily="34" charset="0"/>
                <a:cs typeface="Calibri" panose="020F0502020204030204" pitchFamily="34" charset="0"/>
              </a:rPr>
              <a:t>Potential negative impact on accountability and privacy protection.</a:t>
            </a:r>
          </a:p>
          <a:p>
            <a:r>
              <a:rPr lang="en-US" sz="2000" dirty="0">
                <a:latin typeface="Calibri" panose="020F0502020204030204" pitchFamily="34" charset="0"/>
                <a:ea typeface="Calibri" panose="020F0502020204030204" pitchFamily="34" charset="0"/>
                <a:cs typeface="Calibri" panose="020F0502020204030204" pitchFamily="34" charset="0"/>
              </a:rPr>
              <a:t>Risks to the responsible and proper use of de-identified health data.</a:t>
            </a:r>
          </a:p>
          <a:p>
            <a:r>
              <a:rPr lang="en-US" sz="2000" dirty="0">
                <a:latin typeface="Calibri" panose="020F0502020204030204" pitchFamily="34" charset="0"/>
                <a:ea typeface="Calibri" panose="020F0502020204030204" pitchFamily="34" charset="0"/>
                <a:cs typeface="Calibri" panose="020F0502020204030204" pitchFamily="34" charset="0"/>
              </a:rPr>
              <a:t>Ensures transparency and public trust.</a:t>
            </a:r>
          </a:p>
          <a:p>
            <a:r>
              <a:rPr lang="en-US" sz="2000" dirty="0">
                <a:latin typeface="Calibri" panose="020F0502020204030204" pitchFamily="34" charset="0"/>
                <a:ea typeface="Calibri" panose="020F0502020204030204" pitchFamily="34" charset="0"/>
                <a:cs typeface="Calibri" panose="020F0502020204030204" pitchFamily="34" charset="0"/>
              </a:rPr>
              <a:t>Maintains accountability and protects privacy rights.</a:t>
            </a:r>
          </a:p>
          <a:p>
            <a:r>
              <a:rPr lang="en-US" sz="2000" dirty="0">
                <a:latin typeface="Calibri" panose="020F0502020204030204" pitchFamily="34" charset="0"/>
                <a:ea typeface="Calibri" panose="020F0502020204030204" pitchFamily="34" charset="0"/>
                <a:cs typeface="Calibri" panose="020F0502020204030204" pitchFamily="34" charset="0"/>
              </a:rPr>
              <a:t>Promotes responsible and ethical use of de-identified health data.</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520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D7AA-BB30-21E1-92ED-9C7503FC8466}"/>
              </a:ext>
            </a:extLst>
          </p:cNvPr>
          <p:cNvSpPr>
            <a:spLocks noGrp="1"/>
          </p:cNvSpPr>
          <p:nvPr>
            <p:ph type="title"/>
          </p:nvPr>
        </p:nvSpPr>
        <p:spPr/>
        <p:txBody>
          <a:bodyPr>
            <a:noAutofit/>
          </a:bodyPr>
          <a:lstStyle/>
          <a:p>
            <a:r>
              <a:rPr lang="en-US" sz="1800" b="1" dirty="0">
                <a:solidFill>
                  <a:srgbClr val="202124"/>
                </a:solidFill>
                <a:latin typeface="Calibri" panose="020F0502020204030204" pitchFamily="34" charset="0"/>
                <a:ea typeface="Calibri" panose="020F0502020204030204" pitchFamily="34" charset="0"/>
                <a:cs typeface="Calibri" panose="020F0502020204030204" pitchFamily="34" charset="0"/>
              </a:rPr>
              <a:t>Legal Issue 2:</a:t>
            </a:r>
            <a:r>
              <a:rPr lang="en-US" sz="1800"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What are the legal requirements and obligations imposed on health information custodians regarding the security of de-identified personal health information, and how can they ensure compliance to prevent breaches and maintain the integrity of the de-identification process?</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115A615-879A-ED2B-8CE8-F83EBFAE9D8F}"/>
              </a:ext>
            </a:extLst>
          </p:cNvPr>
          <p:cNvSpPr>
            <a:spLocks noGrp="1"/>
          </p:cNvSpPr>
          <p:nvPr>
            <p:ph idx="1"/>
          </p:nvPr>
        </p:nvSpPr>
        <p:spPr/>
        <p:txBody>
          <a:bodyPr>
            <a:normAutofit fontScale="92500" lnSpcReduction="10000"/>
          </a:bodyPr>
          <a:lstStyle/>
          <a:p>
            <a:r>
              <a:rPr lang="en-US" sz="1800" b="1" dirty="0">
                <a:latin typeface="Calibri" panose="020F0502020204030204" pitchFamily="34" charset="0"/>
                <a:ea typeface="Calibri" panose="020F0502020204030204" pitchFamily="34" charset="0"/>
                <a:cs typeface="Calibri" panose="020F0502020204030204" pitchFamily="34" charset="0"/>
              </a:rPr>
              <a:t>Legal requirements for health information custodians:</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1.) Under PHIPA, custodians must protect and secure de-identified personal health information.</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2.) Reasonable steps must be taken to prevent unauthorized access, use, disclosure, or breaches.</a:t>
            </a:r>
          </a:p>
          <a:p>
            <a:r>
              <a:rPr lang="en-US" b="1" dirty="0">
                <a:latin typeface="Calibri" panose="020F0502020204030204" pitchFamily="34" charset="0"/>
                <a:ea typeface="Calibri" panose="020F0502020204030204" pitchFamily="34" charset="0"/>
                <a:cs typeface="Calibri" panose="020F0502020204030204" pitchFamily="34" charset="0"/>
              </a:rPr>
              <a:t>Steps to ensure compliance and maintain security:</a:t>
            </a:r>
          </a:p>
          <a:p>
            <a:r>
              <a:rPr lang="en-US" b="1" dirty="0">
                <a:latin typeface="Calibri" panose="020F0502020204030204" pitchFamily="34" charset="0"/>
                <a:ea typeface="Calibri" panose="020F0502020204030204" pitchFamily="34" charset="0"/>
                <a:cs typeface="Calibri" panose="020F0502020204030204" pitchFamily="34" charset="0"/>
              </a:rPr>
              <a:t>Risk Assessments: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Conduct regular assessments to identify vulnerabilities and threats to de-identified 	data.</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2.) Helps in understanding risks and implementing necessary safeguards.</a:t>
            </a:r>
          </a:p>
        </p:txBody>
      </p:sp>
    </p:spTree>
    <p:extLst>
      <p:ext uri="{BB962C8B-B14F-4D97-AF65-F5344CB8AC3E}">
        <p14:creationId xmlns:p14="http://schemas.microsoft.com/office/powerpoint/2010/main" val="217644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69F6-1B3A-CA7D-63C2-DD01AEA02D72}"/>
              </a:ext>
            </a:extLst>
          </p:cNvPr>
          <p:cNvSpPr>
            <a:spLocks noGrp="1"/>
          </p:cNvSpPr>
          <p:nvPr>
            <p:ph type="title"/>
          </p:nvPr>
        </p:nvSpPr>
        <p:spPr/>
        <p:txBody>
          <a:bodyPr>
            <a:noAutofit/>
          </a:bodyPr>
          <a:lstStyle/>
          <a:p>
            <a:r>
              <a:rPr lang="en-US" sz="1800" b="1" dirty="0">
                <a:solidFill>
                  <a:srgbClr val="202124"/>
                </a:solidFill>
                <a:latin typeface="Calibri" panose="020F0502020204030204" pitchFamily="34" charset="0"/>
                <a:ea typeface="Calibri" panose="020F0502020204030204" pitchFamily="34" charset="0"/>
                <a:cs typeface="Calibri" panose="020F0502020204030204" pitchFamily="34" charset="0"/>
              </a:rPr>
              <a:t>Legal Issue 2:</a:t>
            </a:r>
            <a:r>
              <a:rPr lang="en-US" sz="1800"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What are the legal requirements and obligations imposed on health information custodians regarding the security of de-identified personal health information, and how can they ensure compliance to prevent breaches and maintain the integrity of the de-identification process?</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10E0841-93F9-448C-9456-DE87924A8E00}"/>
              </a:ext>
            </a:extLst>
          </p:cNvPr>
          <p:cNvSpPr>
            <a:spLocks noGrp="1"/>
          </p:cNvSpPr>
          <p:nvPr>
            <p:ph idx="1"/>
          </p:nvPr>
        </p:nvSpPr>
        <p:spPr/>
        <p:txBody>
          <a:bodyPr>
            <a:normAutofit fontScale="925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Security Controls: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Implement robust privacy and security controls throughout the lifecycle of de-	identified data.</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2.) Measures may include encryption, access controls, monitoring systems, and secure 	storage.</a:t>
            </a:r>
          </a:p>
          <a:p>
            <a:r>
              <a:rPr lang="en-US" b="1" dirty="0">
                <a:latin typeface="Calibri" panose="020F0502020204030204" pitchFamily="34" charset="0"/>
                <a:ea typeface="Calibri" panose="020F0502020204030204" pitchFamily="34" charset="0"/>
                <a:cs typeface="Calibri" panose="020F0502020204030204" pitchFamily="34" charset="0"/>
              </a:rPr>
              <a:t>Data Sharing Agreements: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Establish comprehensive agreements with third parties to protect de-identified 	data.</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2.) Agreements should include provisions for privacy and security controls.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962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23EC-B00A-537E-1D7A-580D933CFF86}"/>
              </a:ext>
            </a:extLst>
          </p:cNvPr>
          <p:cNvSpPr>
            <a:spLocks noGrp="1"/>
          </p:cNvSpPr>
          <p:nvPr>
            <p:ph type="title"/>
          </p:nvPr>
        </p:nvSpPr>
        <p:spPr>
          <a:xfrm>
            <a:off x="1451579" y="659757"/>
            <a:ext cx="9603275" cy="1193997"/>
          </a:xfrm>
        </p:spPr>
        <p:txBody>
          <a:bodyPr>
            <a:noAutofit/>
          </a:bodyPr>
          <a:lstStyle/>
          <a:p>
            <a:r>
              <a:rPr lang="en-US" sz="2000" b="1" dirty="0">
                <a:solidFill>
                  <a:srgbClr val="202124"/>
                </a:solidFill>
                <a:latin typeface="Calibri" panose="020F0502020204030204" pitchFamily="34" charset="0"/>
                <a:ea typeface="Calibri" panose="020F0502020204030204" pitchFamily="34" charset="0"/>
                <a:cs typeface="Calibri" panose="020F0502020204030204" pitchFamily="34" charset="0"/>
              </a:rPr>
              <a:t>Legal Issue 2:</a:t>
            </a:r>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sz="2000" kern="100" dirty="0">
                <a:effectLst/>
                <a:latin typeface="Calibri" panose="020F0502020204030204" pitchFamily="34" charset="0"/>
                <a:ea typeface="Calibri" panose="020F0502020204030204" pitchFamily="34" charset="0"/>
                <a:cs typeface="Calibri" panose="020F0502020204030204" pitchFamily="34" charset="0"/>
              </a:rPr>
              <a:t>What are the legal requirements and obligations imposed on health information custodians regarding the security of de-identified personal health information, and how can they ensure compliance to prevent breaches and maintain the integrity of the de-identification process?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1E32AB8-2824-6DD3-D240-0FBE6450D605}"/>
              </a:ext>
            </a:extLst>
          </p:cNvPr>
          <p:cNvSpPr>
            <a:spLocks noGrp="1"/>
          </p:cNvSpPr>
          <p:nvPr>
            <p:ph idx="1"/>
          </p:nvPr>
        </p:nvSpPr>
        <p:spPr>
          <a:xfrm>
            <a:off x="1451579" y="2015732"/>
            <a:ext cx="9603275" cy="4037749"/>
          </a:xfrm>
        </p:spPr>
        <p:txBody>
          <a:bodyPr>
            <a:noAutofit/>
          </a:bodyPr>
          <a:lstStyle/>
          <a:p>
            <a:r>
              <a:rPr lang="en-US" sz="1550" b="1" dirty="0">
                <a:latin typeface="Calibri" panose="020F0502020204030204" pitchFamily="34" charset="0"/>
                <a:ea typeface="Calibri" panose="020F0502020204030204" pitchFamily="34" charset="0"/>
                <a:cs typeface="Calibri" panose="020F0502020204030204" pitchFamily="34" charset="0"/>
              </a:rPr>
              <a:t>Training and Awareness:</a:t>
            </a:r>
          </a:p>
          <a:p>
            <a:pPr marL="0" indent="0">
              <a:buNone/>
            </a:pPr>
            <a:r>
              <a:rPr lang="en-US" sz="1550" dirty="0">
                <a:latin typeface="Calibri" panose="020F0502020204030204" pitchFamily="34" charset="0"/>
                <a:ea typeface="Calibri" panose="020F0502020204030204" pitchFamily="34" charset="0"/>
                <a:cs typeface="Calibri" panose="020F0502020204030204" pitchFamily="34" charset="0"/>
              </a:rPr>
              <a:t>	1.) Provide training to employees and individuals handling de-identified data.</a:t>
            </a:r>
          </a:p>
          <a:p>
            <a:pPr marL="0" indent="0">
              <a:buNone/>
            </a:pPr>
            <a:r>
              <a:rPr lang="en-US" sz="1550" dirty="0">
                <a:latin typeface="Calibri" panose="020F0502020204030204" pitchFamily="34" charset="0"/>
                <a:ea typeface="Calibri" panose="020F0502020204030204" pitchFamily="34" charset="0"/>
                <a:cs typeface="Calibri" panose="020F0502020204030204" pitchFamily="34" charset="0"/>
              </a:rPr>
              <a:t>	2.) Educate them about legal obligations and the importance of maintaining security.</a:t>
            </a:r>
          </a:p>
          <a:p>
            <a:r>
              <a:rPr lang="en-US" sz="1550" b="1" dirty="0">
                <a:latin typeface="Calibri" panose="020F0502020204030204" pitchFamily="34" charset="0"/>
                <a:ea typeface="Calibri" panose="020F0502020204030204" pitchFamily="34" charset="0"/>
                <a:cs typeface="Calibri" panose="020F0502020204030204" pitchFamily="34" charset="0"/>
              </a:rPr>
              <a:t>Incident Response Plan:</a:t>
            </a:r>
          </a:p>
          <a:p>
            <a:pPr marL="0" indent="0">
              <a:buNone/>
            </a:pPr>
            <a:r>
              <a:rPr lang="en-US" sz="1550" dirty="0">
                <a:latin typeface="Calibri" panose="020F0502020204030204" pitchFamily="34" charset="0"/>
                <a:ea typeface="Calibri" panose="020F0502020204030204" pitchFamily="34" charset="0"/>
                <a:cs typeface="Calibri" panose="020F0502020204030204" pitchFamily="34" charset="0"/>
              </a:rPr>
              <a:t>	1.) Develop a plan to handle and mitigate breaches or security incidents promptly.</a:t>
            </a:r>
          </a:p>
          <a:p>
            <a:pPr marL="0" indent="0">
              <a:buNone/>
            </a:pPr>
            <a:r>
              <a:rPr lang="en-US" sz="1550" dirty="0">
                <a:latin typeface="Calibri" panose="020F0502020204030204" pitchFamily="34" charset="0"/>
                <a:ea typeface="Calibri" panose="020F0502020204030204" pitchFamily="34" charset="0"/>
                <a:cs typeface="Calibri" panose="020F0502020204030204" pitchFamily="34" charset="0"/>
              </a:rPr>
              <a:t>	2.) Includes procedures for reporting, investigating, and resolving breaches.</a:t>
            </a:r>
          </a:p>
          <a:p>
            <a:r>
              <a:rPr lang="en-US" sz="1550" b="1" dirty="0">
                <a:latin typeface="Calibri" panose="020F0502020204030204" pitchFamily="34" charset="0"/>
                <a:ea typeface="Calibri" panose="020F0502020204030204" pitchFamily="34" charset="0"/>
                <a:cs typeface="Calibri" panose="020F0502020204030204" pitchFamily="34" charset="0"/>
              </a:rPr>
              <a:t>Benefits of adhering to legal requirements:</a:t>
            </a:r>
          </a:p>
          <a:p>
            <a:pPr marL="0" indent="0">
              <a:buNone/>
            </a:pPr>
            <a:r>
              <a:rPr lang="en-US" sz="1550" dirty="0">
                <a:latin typeface="Calibri" panose="020F0502020204030204" pitchFamily="34" charset="0"/>
                <a:ea typeface="Calibri" panose="020F0502020204030204" pitchFamily="34" charset="0"/>
                <a:cs typeface="Calibri" panose="020F0502020204030204" pitchFamily="34" charset="0"/>
              </a:rPr>
              <a:t>	1.) Prevent breaches and unauthorized access to de-identified data.</a:t>
            </a:r>
          </a:p>
          <a:p>
            <a:pPr marL="0" indent="0">
              <a:buNone/>
            </a:pPr>
            <a:r>
              <a:rPr lang="en-US" sz="1550" dirty="0">
                <a:latin typeface="Calibri" panose="020F0502020204030204" pitchFamily="34" charset="0"/>
                <a:ea typeface="Calibri" panose="020F0502020204030204" pitchFamily="34" charset="0"/>
                <a:cs typeface="Calibri" panose="020F0502020204030204" pitchFamily="34" charset="0"/>
              </a:rPr>
              <a:t>	2.) Maintain the integrity of the de-identification process.</a:t>
            </a:r>
          </a:p>
          <a:p>
            <a:pPr marL="0" indent="0">
              <a:buNone/>
            </a:pPr>
            <a:r>
              <a:rPr lang="en-US" sz="1550" dirty="0">
                <a:latin typeface="Calibri" panose="020F0502020204030204" pitchFamily="34" charset="0"/>
                <a:ea typeface="Calibri" panose="020F0502020204030204" pitchFamily="34" charset="0"/>
                <a:cs typeface="Calibri" panose="020F0502020204030204" pitchFamily="34" charset="0"/>
              </a:rPr>
              <a:t>	3.) Ensure the security and confidentiality of de-identified personal health information.</a:t>
            </a:r>
          </a:p>
        </p:txBody>
      </p:sp>
    </p:spTree>
    <p:extLst>
      <p:ext uri="{BB962C8B-B14F-4D97-AF65-F5344CB8AC3E}">
        <p14:creationId xmlns:p14="http://schemas.microsoft.com/office/powerpoint/2010/main" val="343397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2D0A-377D-AC53-9ED3-B5D558DF1AF7}"/>
              </a:ext>
            </a:extLst>
          </p:cNvPr>
          <p:cNvSpPr>
            <a:spLocks noGrp="1"/>
          </p:cNvSpPr>
          <p:nvPr>
            <p:ph type="title"/>
          </p:nvPr>
        </p:nvSpPr>
        <p:spPr/>
        <p:txBody>
          <a:bodyPr>
            <a:normAutofit/>
          </a:bodyPr>
          <a:lstStyle/>
          <a:p>
            <a:r>
              <a:rPr lang="en-US" b="1" u="sng" kern="100" dirty="0">
                <a:effectLst/>
                <a:latin typeface="Calibri" panose="020F0502020204030204" pitchFamily="34" charset="0"/>
                <a:ea typeface="Calibri" panose="020F0502020204030204" pitchFamily="34" charset="0"/>
                <a:cs typeface="Calibri" panose="020F0502020204030204" pitchFamily="34" charset="0"/>
              </a:rPr>
              <a:t>Solutions &amp; Conclusion:</a:t>
            </a:r>
            <a:br>
              <a:rPr lang="en-US" b="1" u="sng" kern="100" dirty="0">
                <a:effectLst/>
                <a:latin typeface="Calibri" panose="020F0502020204030204" pitchFamily="34" charset="0"/>
                <a:ea typeface="Calibri" panose="020F0502020204030204" pitchFamily="34" charset="0"/>
                <a:cs typeface="Mangal" panose="02040503050203030202" pitchFamily="18" charset="0"/>
              </a:rPr>
            </a:br>
            <a:endParaRPr lang="en-US" b="1" u="sng" dirty="0"/>
          </a:p>
        </p:txBody>
      </p:sp>
      <p:sp>
        <p:nvSpPr>
          <p:cNvPr id="3" name="Content Placeholder 2">
            <a:extLst>
              <a:ext uri="{FF2B5EF4-FFF2-40B4-BE49-F238E27FC236}">
                <a16:creationId xmlns:a16="http://schemas.microsoft.com/office/drawing/2014/main" id="{897D4B1C-4018-09C8-BBAE-990F6E9544AB}"/>
              </a:ext>
            </a:extLst>
          </p:cNvPr>
          <p:cNvSpPr>
            <a:spLocks noGrp="1"/>
          </p:cNvSpPr>
          <p:nvPr>
            <p:ph idx="1"/>
          </p:nvPr>
        </p:nvSpPr>
        <p:spPr/>
        <p:txBody>
          <a:bodyPr>
            <a:normAutofit fontScale="925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Ethical Solutions: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Transparency and Accountability:</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Clearly communicate how de-identified data is used.</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2.) Provide individuals with the choice to consent or opt-out.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Avoid Unfair Treatment: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Prevent discrimination and unequal distribution of services.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Protect Privacy and Ensure Fairness: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Safeguard personal information and treat everyone fairly.</a:t>
            </a:r>
          </a:p>
        </p:txBody>
      </p:sp>
    </p:spTree>
    <p:extLst>
      <p:ext uri="{BB962C8B-B14F-4D97-AF65-F5344CB8AC3E}">
        <p14:creationId xmlns:p14="http://schemas.microsoft.com/office/powerpoint/2010/main" val="145037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10A8-2A7C-9BE9-5371-C6FC9DB7A8DD}"/>
              </a:ext>
            </a:extLst>
          </p:cNvPr>
          <p:cNvSpPr>
            <a:spLocks noGrp="1"/>
          </p:cNvSpPr>
          <p:nvPr>
            <p:ph type="title"/>
          </p:nvPr>
        </p:nvSpPr>
        <p:spPr/>
        <p:txBody>
          <a:bodyPr/>
          <a:lstStyle/>
          <a:p>
            <a:r>
              <a:rPr lang="en-US" sz="3200" b="1" u="sng" kern="100" dirty="0">
                <a:effectLst/>
                <a:latin typeface="Calibri" panose="020F0502020204030204" pitchFamily="34" charset="0"/>
                <a:ea typeface="Calibri" panose="020F0502020204030204" pitchFamily="34" charset="0"/>
                <a:cs typeface="Calibri" panose="020F0502020204030204" pitchFamily="34" charset="0"/>
              </a:rPr>
              <a:t>Solutions &amp; Conclusion:</a:t>
            </a:r>
            <a:br>
              <a:rPr lang="en-US" sz="3200" b="1" u="sng" kern="100" dirty="0">
                <a:effectLst/>
                <a:latin typeface="Calibri" panose="020F0502020204030204" pitchFamily="34" charset="0"/>
                <a:ea typeface="Calibri" panose="020F0502020204030204" pitchFamily="34" charset="0"/>
                <a:cs typeface="Mangal" panose="02040503050203030202" pitchFamily="18" charset="0"/>
              </a:rPr>
            </a:br>
            <a:endParaRPr lang="en-US" b="1" u="sng" dirty="0"/>
          </a:p>
        </p:txBody>
      </p:sp>
      <p:sp>
        <p:nvSpPr>
          <p:cNvPr id="3" name="Content Placeholder 2">
            <a:extLst>
              <a:ext uri="{FF2B5EF4-FFF2-40B4-BE49-F238E27FC236}">
                <a16:creationId xmlns:a16="http://schemas.microsoft.com/office/drawing/2014/main" id="{DD1431BD-5B46-B6D8-7FDF-A27015E9F2B9}"/>
              </a:ext>
            </a:extLst>
          </p:cNvPr>
          <p:cNvSpPr>
            <a:spLocks noGrp="1"/>
          </p:cNvSpPr>
          <p:nvPr>
            <p:ph idx="1"/>
          </p:nvPr>
        </p:nvSpPr>
        <p:spPr/>
        <p:txBody>
          <a:bodyPr>
            <a:normAutofit/>
          </a:bodyPr>
          <a:lstStyle/>
          <a:p>
            <a:pPr marL="0" indent="0">
              <a:buNone/>
            </a:pPr>
            <a:r>
              <a:rPr lang="en-US" b="1" u="sng" dirty="0">
                <a:latin typeface="Calibri" panose="020F0502020204030204" pitchFamily="34" charset="0"/>
                <a:ea typeface="Calibri" panose="020F0502020204030204" pitchFamily="34" charset="0"/>
                <a:cs typeface="Calibri" panose="020F0502020204030204" pitchFamily="34" charset="0"/>
              </a:rPr>
              <a:t>Legal Solutions:</a:t>
            </a:r>
          </a:p>
          <a:p>
            <a:r>
              <a:rPr lang="en-US" b="1" dirty="0">
                <a:latin typeface="Calibri" panose="020F0502020204030204" pitchFamily="34" charset="0"/>
                <a:ea typeface="Calibri" panose="020F0502020204030204" pitchFamily="34" charset="0"/>
                <a:cs typeface="Calibri" panose="020F0502020204030204" pitchFamily="34" charset="0"/>
              </a:rPr>
              <a:t>Follow Legal Requirements: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Obtain explicit consent when necessary.</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2.) Provide clear public notices about data handling practices.</a:t>
            </a:r>
          </a:p>
          <a:p>
            <a:r>
              <a:rPr lang="en-US" b="1" dirty="0">
                <a:latin typeface="Calibri" panose="020F0502020204030204" pitchFamily="34" charset="0"/>
                <a:ea typeface="Calibri" panose="020F0502020204030204" pitchFamily="34" charset="0"/>
                <a:cs typeface="Calibri" panose="020F0502020204030204" pitchFamily="34" charset="0"/>
              </a:rPr>
              <a:t>Security Obligations: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Assess risks and implement security measures.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2.) Establish agreements to protect data when shared.</a:t>
            </a:r>
          </a:p>
        </p:txBody>
      </p:sp>
    </p:spTree>
    <p:extLst>
      <p:ext uri="{BB962C8B-B14F-4D97-AF65-F5344CB8AC3E}">
        <p14:creationId xmlns:p14="http://schemas.microsoft.com/office/powerpoint/2010/main" val="87955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F198-5315-0AAC-06AB-4351F3F7D448}"/>
              </a:ext>
            </a:extLst>
          </p:cNvPr>
          <p:cNvSpPr>
            <a:spLocks noGrp="1"/>
          </p:cNvSpPr>
          <p:nvPr>
            <p:ph type="title"/>
          </p:nvPr>
        </p:nvSpPr>
        <p:spPr/>
        <p:txBody>
          <a:bodyPr>
            <a:normAutofit/>
          </a:bodyPr>
          <a:lstStyle/>
          <a:p>
            <a:r>
              <a:rPr lang="en-US" b="1" u="sng" kern="100" dirty="0">
                <a:effectLst/>
                <a:latin typeface="Calibri" panose="020F0502020204030204" pitchFamily="34" charset="0"/>
                <a:ea typeface="Calibri" panose="020F0502020204030204" pitchFamily="34" charset="0"/>
                <a:cs typeface="Calibri" panose="020F0502020204030204" pitchFamily="34" charset="0"/>
              </a:rPr>
              <a:t>Solutions &amp; Conclusion:</a:t>
            </a:r>
            <a:br>
              <a:rPr lang="en-US" b="1" u="sng" kern="100" dirty="0">
                <a:effectLst/>
                <a:latin typeface="Calibri" panose="020F0502020204030204" pitchFamily="34" charset="0"/>
                <a:ea typeface="Calibri" panose="020F0502020204030204" pitchFamily="34" charset="0"/>
                <a:cs typeface="Mangal" panose="02040503050203030202" pitchFamily="18" charset="0"/>
              </a:rPr>
            </a:br>
            <a:endParaRPr lang="en-US" b="1" u="sng" dirty="0"/>
          </a:p>
        </p:txBody>
      </p:sp>
      <p:sp>
        <p:nvSpPr>
          <p:cNvPr id="3" name="Content Placeholder 2">
            <a:extLst>
              <a:ext uri="{FF2B5EF4-FFF2-40B4-BE49-F238E27FC236}">
                <a16:creationId xmlns:a16="http://schemas.microsoft.com/office/drawing/2014/main" id="{9AA33620-EE8A-750A-5B86-5837262A8690}"/>
              </a:ext>
            </a:extLst>
          </p:cNvPr>
          <p:cNvSpPr>
            <a:spLocks noGrp="1"/>
          </p:cNvSpPr>
          <p:nvPr>
            <p:ph idx="1"/>
          </p:nvPr>
        </p:nvSpPr>
        <p:spPr/>
        <p:txBody>
          <a:bodyPr>
            <a:normAutofit fontScale="85000" lnSpcReduction="20000"/>
          </a:bodyPr>
          <a:lstStyle/>
          <a:p>
            <a:r>
              <a:rPr lang="en-US" b="1" u="sng" dirty="0">
                <a:latin typeface="Calibri" panose="020F0502020204030204" pitchFamily="34" charset="0"/>
                <a:ea typeface="Calibri" panose="020F0502020204030204" pitchFamily="34" charset="0"/>
                <a:cs typeface="Calibri" panose="020F0502020204030204" pitchFamily="34" charset="0"/>
              </a:rPr>
              <a:t>Benefits of Solutions: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Prevention of breaches and unauthorized use of data.</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2.) Maintenance of the integrity of the de-identification process.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3.) Protection of privacy and fair treatment of individuals.</a:t>
            </a:r>
          </a:p>
          <a:p>
            <a:r>
              <a:rPr lang="en-US" b="1" u="sng" dirty="0">
                <a:latin typeface="Calibri" panose="020F0502020204030204" pitchFamily="34" charset="0"/>
                <a:ea typeface="Calibri" panose="020F0502020204030204" pitchFamily="34" charset="0"/>
                <a:cs typeface="Calibri" panose="020F0502020204030204" pitchFamily="34" charset="0"/>
              </a:rPr>
              <a:t>Conclusion: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1.) Ethical and responsible use of de-identified personal health information.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2.) Building trust and respecting individual rights.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3.) Balancing innovation with ethical responsibility.</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4.) Maintaining public confidence in the healthcare system.</a:t>
            </a:r>
          </a:p>
        </p:txBody>
      </p:sp>
    </p:spTree>
    <p:extLst>
      <p:ext uri="{BB962C8B-B14F-4D97-AF65-F5344CB8AC3E}">
        <p14:creationId xmlns:p14="http://schemas.microsoft.com/office/powerpoint/2010/main" val="2365629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5625-9250-11B4-226E-37B72CC756F4}"/>
              </a:ext>
            </a:extLst>
          </p:cNvPr>
          <p:cNvSpPr>
            <a:spLocks noGrp="1"/>
          </p:cNvSpPr>
          <p:nvPr>
            <p:ph type="ctrTitle"/>
          </p:nvPr>
        </p:nvSpPr>
        <p:spPr/>
        <p:txBody>
          <a:bodyPr/>
          <a:lstStyle/>
          <a:p>
            <a:r>
              <a:rPr lang="en-US" b="1" i="1" u="sng" dirty="0"/>
              <a:t>Thank You…</a:t>
            </a:r>
          </a:p>
        </p:txBody>
      </p:sp>
    </p:spTree>
    <p:extLst>
      <p:ext uri="{BB962C8B-B14F-4D97-AF65-F5344CB8AC3E}">
        <p14:creationId xmlns:p14="http://schemas.microsoft.com/office/powerpoint/2010/main" val="161955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8FF0-26BC-DDAE-6D3A-865062038A55}"/>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AA5C8CCE-87FD-07DB-7FEA-419249A9E8BA}"/>
              </a:ext>
            </a:extLst>
          </p:cNvPr>
          <p:cNvSpPr>
            <a:spLocks noGrp="1"/>
          </p:cNvSpPr>
          <p:nvPr>
            <p:ph idx="1"/>
          </p:nvPr>
        </p:nvSpPr>
        <p:spPr/>
        <p:txBody>
          <a:bodyPr>
            <a:normAutofit fontScale="92500" lnSpcReduction="20000"/>
          </a:bodyPr>
          <a:lstStyle/>
          <a:p>
            <a:r>
              <a:rPr lang="en-US" sz="1800" dirty="0">
                <a:latin typeface="Calibri" panose="020F0502020204030204" pitchFamily="34" charset="0"/>
                <a:ea typeface="Calibri" panose="020F0502020204030204" pitchFamily="34" charset="0"/>
              </a:rPr>
              <a:t>I</a:t>
            </a:r>
            <a:r>
              <a:rPr lang="en-US" sz="1800" dirty="0">
                <a:effectLst/>
                <a:latin typeface="Calibri" panose="020F0502020204030204" pitchFamily="34" charset="0"/>
                <a:ea typeface="Calibri" panose="020F0502020204030204" pitchFamily="34" charset="0"/>
              </a:rPr>
              <a:t>nvolves examining data sets to find meaningful insights and support decision-making through various statistical, mathematical, and computational techniques. </a:t>
            </a:r>
          </a:p>
          <a:p>
            <a:r>
              <a:rPr lang="en-US" sz="1800" dirty="0">
                <a:latin typeface="Calibri" panose="020F0502020204030204" pitchFamily="34" charset="0"/>
                <a:ea typeface="Calibri" panose="020F0502020204030204" pitchFamily="34" charset="0"/>
              </a:rPr>
              <a:t>Also, </a:t>
            </a:r>
            <a:r>
              <a:rPr lang="en-US" sz="1800" dirty="0">
                <a:effectLst/>
                <a:latin typeface="Calibri" panose="020F0502020204030204" pitchFamily="34" charset="0"/>
                <a:ea typeface="Calibri" panose="020F0502020204030204" pitchFamily="34" charset="0"/>
              </a:rPr>
              <a:t>involves a various level, such as gathering data, preparing it for analysis, studying the data, constructing statistical models, and interpreting the findings. </a:t>
            </a:r>
            <a:endParaRPr lang="en-US" sz="1800" dirty="0">
              <a:latin typeface="Calibri" panose="020F0502020204030204" pitchFamily="34" charset="0"/>
              <a:ea typeface="Calibri" panose="020F0502020204030204" pitchFamily="34" charset="0"/>
            </a:endParaRPr>
          </a:p>
          <a:p>
            <a:r>
              <a:rPr lang="en-US" sz="1800" dirty="0">
                <a:latin typeface="Calibri" panose="020F0502020204030204" pitchFamily="34" charset="0"/>
                <a:ea typeface="Calibri" panose="020F0502020204030204" pitchFamily="34" charset="0"/>
              </a:rPr>
              <a:t>The main purpose </a:t>
            </a:r>
            <a:r>
              <a:rPr lang="en-US" sz="1800" dirty="0">
                <a:effectLst/>
                <a:latin typeface="Calibri" panose="020F0502020204030204" pitchFamily="34" charset="0"/>
                <a:ea typeface="Calibri" panose="020F0502020204030204" pitchFamily="34" charset="0"/>
              </a:rPr>
              <a:t>is to recognize trends, connections, similarities, and dependencies among the data to attain further insight into the underlying subject matter or to make accurate predictions and informed choices.</a:t>
            </a:r>
          </a:p>
          <a:p>
            <a:r>
              <a:rPr lang="en-US" sz="1800" dirty="0">
                <a:latin typeface="Calibri" panose="020F0502020204030204" pitchFamily="34" charset="0"/>
                <a:ea typeface="Calibri" panose="020F0502020204030204" pitchFamily="34" charset="0"/>
              </a:rPr>
              <a:t>There are various ways to analyze data they are </a:t>
            </a:r>
            <a:r>
              <a:rPr lang="en-US" sz="1800" dirty="0">
                <a:effectLst/>
                <a:latin typeface="Calibri" panose="020F0502020204030204" pitchFamily="34" charset="0"/>
                <a:ea typeface="Calibri" panose="020F0502020204030204" pitchFamily="34" charset="0"/>
              </a:rPr>
              <a:t>using descriptive and inferential statistics, data visualization, machine learning algorithms, and data mining techniques. </a:t>
            </a:r>
          </a:p>
          <a:p>
            <a:r>
              <a:rPr lang="en-US" sz="1800" dirty="0">
                <a:latin typeface="Calibri" panose="020F0502020204030204" pitchFamily="34" charset="0"/>
                <a:ea typeface="Calibri" panose="020F0502020204030204" pitchFamily="34" charset="0"/>
              </a:rPr>
              <a:t>However, the main purpose of using data analysis is to get meaningful extracts, discover concealed patterns, resolve issues and facilitate decision making in many fields.</a:t>
            </a:r>
            <a:endParaRPr lang="en-US" dirty="0"/>
          </a:p>
        </p:txBody>
      </p:sp>
    </p:spTree>
    <p:extLst>
      <p:ext uri="{BB962C8B-B14F-4D97-AF65-F5344CB8AC3E}">
        <p14:creationId xmlns:p14="http://schemas.microsoft.com/office/powerpoint/2010/main" val="391062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BD3D-75B4-4891-C56F-35856C675C89}"/>
              </a:ext>
            </a:extLst>
          </p:cNvPr>
          <p:cNvSpPr>
            <a:spLocks noGrp="1"/>
          </p:cNvSpPr>
          <p:nvPr>
            <p:ph type="title"/>
          </p:nvPr>
        </p:nvSpPr>
        <p:spPr/>
        <p:txBody>
          <a:bodyPr/>
          <a:lstStyle/>
          <a:p>
            <a:r>
              <a:rPr lang="en-US" dirty="0"/>
              <a:t>Steps in Data Analyzing</a:t>
            </a:r>
          </a:p>
        </p:txBody>
      </p:sp>
      <p:sp>
        <p:nvSpPr>
          <p:cNvPr id="3" name="Content Placeholder 2">
            <a:extLst>
              <a:ext uri="{FF2B5EF4-FFF2-40B4-BE49-F238E27FC236}">
                <a16:creationId xmlns:a16="http://schemas.microsoft.com/office/drawing/2014/main" id="{A04E8B06-2C59-56A9-2788-FE8F8A37833B}"/>
              </a:ext>
            </a:extLst>
          </p:cNvPr>
          <p:cNvSpPr>
            <a:spLocks noGrp="1"/>
          </p:cNvSpPr>
          <p:nvPr>
            <p:ph idx="1"/>
          </p:nvPr>
        </p:nvSpPr>
        <p:spPr>
          <a:xfrm>
            <a:off x="1451579" y="2015732"/>
            <a:ext cx="9603275" cy="4037749"/>
          </a:xfrm>
        </p:spPr>
        <p:txBody>
          <a:bodyPr>
            <a:noAutofit/>
          </a:bodyPr>
          <a:lstStyle/>
          <a:p>
            <a:r>
              <a:rPr lang="en-US" sz="1500" dirty="0">
                <a:latin typeface="Calibri" panose="020F0502020204030204" pitchFamily="34" charset="0"/>
                <a:ea typeface="Calibri" panose="020F0502020204030204" pitchFamily="34" charset="0"/>
                <a:cs typeface="Calibri" panose="020F0502020204030204" pitchFamily="34" charset="0"/>
              </a:rPr>
              <a:t>There are total six steps in analyzing of data. They are as follows:</a:t>
            </a:r>
          </a:p>
          <a:p>
            <a:r>
              <a:rPr lang="en-US" sz="1500" b="1" dirty="0">
                <a:latin typeface="Calibri" panose="020F0502020204030204" pitchFamily="34" charset="0"/>
                <a:ea typeface="Calibri" panose="020F0502020204030204" pitchFamily="34" charset="0"/>
                <a:cs typeface="Calibri" panose="020F0502020204030204" pitchFamily="34" charset="0"/>
              </a:rPr>
              <a:t>Obtaining Datasets:</a:t>
            </a:r>
            <a:r>
              <a:rPr lang="en-US" sz="1500" dirty="0">
                <a:latin typeface="Calibri" panose="020F0502020204030204" pitchFamily="34" charset="0"/>
                <a:ea typeface="Calibri" panose="020F0502020204030204" pitchFamily="34" charset="0"/>
                <a:cs typeface="Calibri" panose="020F0502020204030204" pitchFamily="34" charset="0"/>
              </a:rPr>
              <a:t> Involves acquiring necessary data sets.</a:t>
            </a:r>
          </a:p>
          <a:p>
            <a:r>
              <a:rPr lang="en-US" sz="1500" b="1" dirty="0">
                <a:latin typeface="Calibri" panose="020F0502020204030204" pitchFamily="34" charset="0"/>
                <a:ea typeface="Calibri" panose="020F0502020204030204" pitchFamily="34" charset="0"/>
                <a:cs typeface="Calibri" panose="020F0502020204030204" pitchFamily="34" charset="0"/>
              </a:rPr>
              <a:t>Data Processing and Organization: </a:t>
            </a:r>
            <a:r>
              <a:rPr lang="en-US" sz="1500" dirty="0">
                <a:latin typeface="Calibri" panose="020F0502020204030204" pitchFamily="34" charset="0"/>
                <a:ea typeface="Calibri" panose="020F0502020204030204" pitchFamily="34" charset="0"/>
                <a:cs typeface="Calibri" panose="020F0502020204030204" pitchFamily="34" charset="0"/>
              </a:rPr>
              <a:t>After obtaining datasets, we will process those data and organize it in sequence.</a:t>
            </a:r>
          </a:p>
          <a:p>
            <a:r>
              <a:rPr lang="en-US" sz="1500" b="1" dirty="0">
                <a:latin typeface="Calibri" panose="020F0502020204030204" pitchFamily="34" charset="0"/>
                <a:ea typeface="Calibri" panose="020F0502020204030204" pitchFamily="34" charset="0"/>
                <a:cs typeface="Calibri" panose="020F0502020204030204" pitchFamily="34" charset="0"/>
              </a:rPr>
              <a:t>Data Cleaning:</a:t>
            </a:r>
            <a:r>
              <a:rPr lang="en-US" sz="1500" dirty="0">
                <a:latin typeface="Calibri" panose="020F0502020204030204" pitchFamily="34" charset="0"/>
                <a:ea typeface="Calibri" panose="020F0502020204030204" pitchFamily="34" charset="0"/>
                <a:cs typeface="Calibri" panose="020F0502020204030204" pitchFamily="34" charset="0"/>
              </a:rPr>
              <a:t> Includes identifying and addressing any errors, duplicates or other issues. Moreover, includes evaluating quality of data.</a:t>
            </a:r>
          </a:p>
          <a:p>
            <a:r>
              <a:rPr lang="en-US" sz="1500" b="1" dirty="0">
                <a:latin typeface="Calibri" panose="020F0502020204030204" pitchFamily="34" charset="0"/>
                <a:ea typeface="Calibri" panose="020F0502020204030204" pitchFamily="34" charset="0"/>
                <a:cs typeface="Calibri" panose="020F0502020204030204" pitchFamily="34" charset="0"/>
              </a:rPr>
              <a:t>Data Exploration and Mining:</a:t>
            </a:r>
            <a:r>
              <a:rPr lang="en-US" sz="1500" dirty="0">
                <a:latin typeface="Calibri" panose="020F0502020204030204" pitchFamily="34" charset="0"/>
                <a:ea typeface="Calibri" panose="020F0502020204030204" pitchFamily="34" charset="0"/>
                <a:cs typeface="Calibri" panose="020F0502020204030204" pitchFamily="34" charset="0"/>
              </a:rPr>
              <a:t> For creating the meaningful insights and patterns, analyst needs to explore and mine the data.</a:t>
            </a:r>
          </a:p>
          <a:p>
            <a:r>
              <a:rPr lang="en-US" sz="1500" b="1" dirty="0">
                <a:latin typeface="Calibri" panose="020F0502020204030204" pitchFamily="34" charset="0"/>
                <a:ea typeface="Calibri" panose="020F0502020204030204" pitchFamily="34" charset="0"/>
                <a:cs typeface="Calibri" panose="020F0502020204030204" pitchFamily="34" charset="0"/>
              </a:rPr>
              <a:t>Data Modelling:</a:t>
            </a:r>
            <a:r>
              <a:rPr lang="en-US" sz="1500" dirty="0">
                <a:latin typeface="Calibri" panose="020F0502020204030204" pitchFamily="34" charset="0"/>
                <a:ea typeface="Calibri" panose="020F0502020204030204" pitchFamily="34" charset="0"/>
                <a:cs typeface="Calibri" panose="020F0502020204030204" pitchFamily="34" charset="0"/>
              </a:rPr>
              <a:t> For this some mathematical formats are used to create correlation analysis, to develop model which show relationships between tables.</a:t>
            </a:r>
          </a:p>
          <a:p>
            <a:r>
              <a:rPr lang="en-US" sz="1500" b="1" dirty="0">
                <a:latin typeface="Calibri" panose="020F0502020204030204" pitchFamily="34" charset="0"/>
                <a:ea typeface="Calibri" panose="020F0502020204030204" pitchFamily="34" charset="0"/>
                <a:cs typeface="Calibri" panose="020F0502020204030204" pitchFamily="34" charset="0"/>
              </a:rPr>
              <a:t>Ethical and Legal Considerations:</a:t>
            </a:r>
            <a:r>
              <a:rPr lang="en-US" sz="1500" dirty="0">
                <a:latin typeface="Calibri" panose="020F0502020204030204" pitchFamily="34" charset="0"/>
                <a:ea typeface="Calibri" panose="020F0502020204030204" pitchFamily="34" charset="0"/>
                <a:cs typeface="Calibri" panose="020F0502020204030204" pitchFamily="34" charset="0"/>
              </a:rPr>
              <a:t> This is the most important thing to look after the ethical and legal issues like privacy, confidentiality and compliance with regulations.</a:t>
            </a:r>
          </a:p>
        </p:txBody>
      </p:sp>
    </p:spTree>
    <p:extLst>
      <p:ext uri="{BB962C8B-B14F-4D97-AF65-F5344CB8AC3E}">
        <p14:creationId xmlns:p14="http://schemas.microsoft.com/office/powerpoint/2010/main" val="229820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2129-44B1-A921-A08B-8513F7062429}"/>
              </a:ext>
            </a:extLst>
          </p:cNvPr>
          <p:cNvSpPr>
            <a:spLocks noGrp="1"/>
          </p:cNvSpPr>
          <p:nvPr>
            <p:ph type="title"/>
          </p:nvPr>
        </p:nvSpPr>
        <p:spPr/>
        <p:txBody>
          <a:bodyPr/>
          <a:lstStyle/>
          <a:p>
            <a:r>
              <a:rPr lang="en-US" dirty="0"/>
              <a:t>Background: (Issues related to the Data Analysis)</a:t>
            </a:r>
          </a:p>
        </p:txBody>
      </p:sp>
      <p:sp>
        <p:nvSpPr>
          <p:cNvPr id="3" name="Content Placeholder 2">
            <a:extLst>
              <a:ext uri="{FF2B5EF4-FFF2-40B4-BE49-F238E27FC236}">
                <a16:creationId xmlns:a16="http://schemas.microsoft.com/office/drawing/2014/main" id="{EAD36374-470E-C2D1-A5E0-23E6DE1D30D5}"/>
              </a:ext>
            </a:extLst>
          </p:cNvPr>
          <p:cNvSpPr>
            <a:spLocks noGrp="1"/>
          </p:cNvSpPr>
          <p:nvPr>
            <p:ph idx="1"/>
          </p:nvPr>
        </p:nvSpPr>
        <p:spPr>
          <a:xfrm>
            <a:off x="1451579" y="2015732"/>
            <a:ext cx="9603275" cy="4037749"/>
          </a:xfrm>
        </p:spPr>
        <p:txBody>
          <a:bodyPr>
            <a:noAutofit/>
          </a:bodyPr>
          <a:lstStyle/>
          <a:p>
            <a:r>
              <a:rPr lang="en-US" sz="1700" dirty="0">
                <a:latin typeface="Calibri" panose="020F0502020204030204" pitchFamily="34" charset="0"/>
                <a:ea typeface="Calibri" panose="020F0502020204030204" pitchFamily="34" charset="0"/>
                <a:cs typeface="Calibri" panose="020F0502020204030204" pitchFamily="34" charset="0"/>
              </a:rPr>
              <a:t>While looking for Article of </a:t>
            </a:r>
            <a:r>
              <a:rPr lang="en-US" sz="1700" dirty="0">
                <a:effectLst/>
                <a:latin typeface="Calibri" panose="020F0502020204030204" pitchFamily="34" charset="0"/>
                <a:ea typeface="Calibri" panose="020F0502020204030204" pitchFamily="34" charset="0"/>
                <a:cs typeface="Calibri" panose="020F0502020204030204" pitchFamily="34" charset="0"/>
              </a:rPr>
              <a:t>PHIPA Decision 175 says about Initiated based on concerns raised in a news article published in the Toronto Star.</a:t>
            </a:r>
          </a:p>
          <a:p>
            <a:r>
              <a:rPr lang="en-US" sz="1700" dirty="0">
                <a:latin typeface="Calibri" panose="020F0502020204030204" pitchFamily="34" charset="0"/>
                <a:ea typeface="Calibri" panose="020F0502020204030204" pitchFamily="34" charset="0"/>
                <a:cs typeface="Calibri" panose="020F0502020204030204" pitchFamily="34" charset="0"/>
              </a:rPr>
              <a:t>Also, says about need for transparency in data practices and high-quality de-identification processes.</a:t>
            </a:r>
          </a:p>
          <a:p>
            <a:r>
              <a:rPr lang="en-US" sz="1700" dirty="0">
                <a:latin typeface="Calibri" panose="020F0502020204030204" pitchFamily="34" charset="0"/>
                <a:ea typeface="Calibri" panose="020F0502020204030204" pitchFamily="34" charset="0"/>
                <a:cs typeface="Calibri" panose="020F0502020204030204" pitchFamily="34" charset="0"/>
              </a:rPr>
              <a:t>Requirement for explicit inclusion of data sale intentions in public notices for accountability.</a:t>
            </a:r>
          </a:p>
          <a:p>
            <a:r>
              <a:rPr lang="en-US" sz="1700" dirty="0">
                <a:latin typeface="Calibri" panose="020F0502020204030204" pitchFamily="34" charset="0"/>
                <a:ea typeface="Calibri" panose="020F0502020204030204" pitchFamily="34" charset="0"/>
                <a:cs typeface="Calibri" panose="020F0502020204030204" pitchFamily="34" charset="0"/>
              </a:rPr>
              <a:t>Custodians' security obligations to protect personal health information.</a:t>
            </a:r>
          </a:p>
          <a:p>
            <a:r>
              <a:rPr lang="en-US" sz="1700" dirty="0">
                <a:latin typeface="Calibri" panose="020F0502020204030204" pitchFamily="34" charset="0"/>
                <a:ea typeface="Calibri" panose="020F0502020204030204" pitchFamily="34" charset="0"/>
                <a:cs typeface="Calibri" panose="020F0502020204030204" pitchFamily="34" charset="0"/>
              </a:rPr>
              <a:t> The decision highlights the importance of privacy and security controls to ensure data anonymity.</a:t>
            </a:r>
          </a:p>
          <a:p>
            <a:r>
              <a:rPr lang="en-US" sz="1700" dirty="0">
                <a:latin typeface="Calibri" panose="020F0502020204030204" pitchFamily="34" charset="0"/>
                <a:ea typeface="Calibri" panose="020F0502020204030204" pitchFamily="34" charset="0"/>
                <a:cs typeface="Calibri" panose="020F0502020204030204" pitchFamily="34" charset="0"/>
              </a:rPr>
              <a:t>The decision references ETHI's recommendations on transparency, prohibition of re-identification, and privacy law reform.</a:t>
            </a:r>
          </a:p>
          <a:p>
            <a:r>
              <a:rPr lang="en-US" sz="1700" dirty="0">
                <a:latin typeface="Calibri" panose="020F0502020204030204" pitchFamily="34" charset="0"/>
                <a:ea typeface="Calibri" panose="020F0502020204030204" pitchFamily="34" charset="0"/>
                <a:cs typeface="Calibri" panose="020F0502020204030204" pitchFamily="34" charset="0"/>
              </a:rPr>
              <a:t> The article calls for more public discussion, transparency, and accountability to protect individuals and promote trust in the healthcare system regarding the sale and disclosure of de-identified health data.</a:t>
            </a:r>
          </a:p>
          <a:p>
            <a:endParaRPr lang="en-US"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765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A06B-4573-E93B-F44A-8E22D5120993}"/>
              </a:ext>
            </a:extLst>
          </p:cNvPr>
          <p:cNvSpPr>
            <a:spLocks noGrp="1"/>
          </p:cNvSpPr>
          <p:nvPr>
            <p:ph type="title"/>
          </p:nvPr>
        </p:nvSpPr>
        <p:spPr/>
        <p:txBody>
          <a:bodyPr/>
          <a:lstStyle/>
          <a:p>
            <a:r>
              <a:rPr lang="en-US" dirty="0"/>
              <a:t>Ethical Issues</a:t>
            </a:r>
          </a:p>
        </p:txBody>
      </p:sp>
      <p:sp>
        <p:nvSpPr>
          <p:cNvPr id="3" name="Content Placeholder 2">
            <a:extLst>
              <a:ext uri="{FF2B5EF4-FFF2-40B4-BE49-F238E27FC236}">
                <a16:creationId xmlns:a16="http://schemas.microsoft.com/office/drawing/2014/main" id="{3826F139-7BEB-3DD8-1828-DFF08DA2F129}"/>
              </a:ext>
            </a:extLst>
          </p:cNvPr>
          <p:cNvSpPr>
            <a:spLocks noGrp="1"/>
          </p:cNvSpPr>
          <p:nvPr>
            <p:ph idx="1"/>
          </p:nvPr>
        </p:nvSpPr>
        <p:spPr/>
        <p:txBody>
          <a:bodyPr>
            <a:normAutofit fontScale="92500"/>
          </a:bodyPr>
          <a:lstStyle/>
          <a:p>
            <a:r>
              <a:rPr lang="en-US" dirty="0">
                <a:latin typeface="Calibri" panose="020F0502020204030204" pitchFamily="34" charset="0"/>
                <a:ea typeface="Calibri" panose="020F0502020204030204" pitchFamily="34" charset="0"/>
                <a:cs typeface="Calibri" panose="020F0502020204030204" pitchFamily="34" charset="0"/>
              </a:rPr>
              <a:t>A problem or situation that requires a person to choose between two options, where both options are morally wrong is called ethical issue.</a:t>
            </a:r>
          </a:p>
          <a:p>
            <a:r>
              <a:rPr lang="en-US" dirty="0">
                <a:latin typeface="Calibri" panose="020F0502020204030204" pitchFamily="34" charset="0"/>
                <a:ea typeface="Calibri" panose="020F0502020204030204" pitchFamily="34" charset="0"/>
                <a:cs typeface="Calibri" panose="020F0502020204030204" pitchFamily="34" charset="0"/>
              </a:rPr>
              <a:t>Here, we will be looking into two ethical issues.</a:t>
            </a:r>
          </a:p>
          <a:p>
            <a:r>
              <a:rPr lang="en-US" sz="1800" b="1" kern="100" dirty="0">
                <a:effectLst/>
                <a:latin typeface="Calibri" panose="020F0502020204030204" pitchFamily="34" charset="0"/>
                <a:ea typeface="Calibri" panose="020F0502020204030204" pitchFamily="34" charset="0"/>
                <a:cs typeface="Calibri" panose="020F0502020204030204" pitchFamily="34" charset="0"/>
              </a:rPr>
              <a:t>Ethical issue 1:</a:t>
            </a:r>
            <a:r>
              <a:rPr lang="en-US" sz="1800" kern="100" dirty="0">
                <a:effectLst/>
                <a:latin typeface="Calibri" panose="020F0502020204030204" pitchFamily="34" charset="0"/>
                <a:ea typeface="Calibri" panose="020F0502020204030204" pitchFamily="34" charset="0"/>
                <a:cs typeface="Calibri" panose="020F0502020204030204" pitchFamily="34" charset="0"/>
              </a:rPr>
              <a:t> What ethical considerations arise from the sale or disclosure of de-identified personal health information without clear and meaningful transparency? How does the lack of transparency regarding the use of de-identified data impact individuals' rights and autonomy?</a:t>
            </a:r>
          </a:p>
          <a:p>
            <a:r>
              <a:rPr lang="en-US" sz="1800" b="1" kern="100" dirty="0">
                <a:effectLst/>
                <a:latin typeface="Calibri" panose="020F0502020204030204" pitchFamily="34" charset="0"/>
                <a:ea typeface="Calibri" panose="020F0502020204030204" pitchFamily="34" charset="0"/>
                <a:cs typeface="Calibri" panose="020F0502020204030204" pitchFamily="34" charset="0"/>
              </a:rPr>
              <a:t>Ethical issue 2: </a:t>
            </a:r>
            <a:r>
              <a:rPr lang="en-US" sz="1800" kern="100" dirty="0">
                <a:effectLst/>
                <a:latin typeface="Calibri" panose="020F0502020204030204" pitchFamily="34" charset="0"/>
                <a:ea typeface="Calibri" panose="020F0502020204030204" pitchFamily="34" charset="0"/>
                <a:cs typeface="Calibri" panose="020F0502020204030204" pitchFamily="34" charset="0"/>
              </a:rPr>
              <a:t>What ethical considerations should be taken into account when making inferences from de-identified personal health information, considering the potential impacts on individuals and communities in terms of stigmatization, discrimination, and unfair distribution of services or benefits?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761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5A82-407F-4DFF-7892-3D57565C6E60}"/>
              </a:ext>
            </a:extLst>
          </p:cNvPr>
          <p:cNvSpPr>
            <a:spLocks noGrp="1"/>
          </p:cNvSpPr>
          <p:nvPr>
            <p:ph type="title"/>
          </p:nvPr>
        </p:nvSpPr>
        <p:spPr>
          <a:xfrm>
            <a:off x="1451579" y="645459"/>
            <a:ext cx="9603275" cy="1208295"/>
          </a:xfrm>
        </p:spPr>
        <p:txBody>
          <a:bodyPr>
            <a:noAutofit/>
          </a:bodyPr>
          <a:lstStyle/>
          <a:p>
            <a:r>
              <a:rPr lang="en-US" sz="2000" b="1" kern="100" dirty="0">
                <a:effectLst/>
                <a:latin typeface="Calibri" panose="020F0502020204030204" pitchFamily="34" charset="0"/>
                <a:ea typeface="Calibri" panose="020F0502020204030204" pitchFamily="34" charset="0"/>
                <a:cs typeface="Calibri" panose="020F0502020204030204" pitchFamily="34" charset="0"/>
              </a:rPr>
              <a:t>Ethical issue 1:</a:t>
            </a:r>
            <a:r>
              <a:rPr lang="en-US" sz="2000" kern="100" dirty="0">
                <a:effectLst/>
                <a:latin typeface="Calibri" panose="020F0502020204030204" pitchFamily="34" charset="0"/>
                <a:ea typeface="Calibri" panose="020F0502020204030204" pitchFamily="34" charset="0"/>
                <a:cs typeface="Calibri" panose="020F0502020204030204" pitchFamily="34" charset="0"/>
              </a:rPr>
              <a:t> What ethical considerations arise from the sale or disclosure of de-identified personal health information without clear and meaningful transparency? How does the lack of transparency regarding the use of de-identified data impact individuals' rights and autonomy?</a:t>
            </a:r>
            <a:br>
              <a:rPr lang="en-US" sz="2000" kern="100" dirty="0">
                <a:effectLst/>
                <a:latin typeface="Calibri" panose="020F0502020204030204" pitchFamily="34" charset="0"/>
                <a:ea typeface="Calibri" panose="020F0502020204030204" pitchFamily="34" charset="0"/>
                <a:cs typeface="Mangal" panose="02040503050203030202" pitchFamily="18" charset="0"/>
              </a:rPr>
            </a:br>
            <a:endParaRPr lang="en-US" sz="2000" dirty="0"/>
          </a:p>
        </p:txBody>
      </p:sp>
      <p:sp>
        <p:nvSpPr>
          <p:cNvPr id="3" name="Content Placeholder 2">
            <a:extLst>
              <a:ext uri="{FF2B5EF4-FFF2-40B4-BE49-F238E27FC236}">
                <a16:creationId xmlns:a16="http://schemas.microsoft.com/office/drawing/2014/main" id="{6F693536-F599-D144-72F6-C4E4AAD1E61E}"/>
              </a:ext>
            </a:extLst>
          </p:cNvPr>
          <p:cNvSpPr>
            <a:spLocks noGrp="1"/>
          </p:cNvSpPr>
          <p:nvPr>
            <p:ph idx="1"/>
          </p:nvPr>
        </p:nvSpPr>
        <p:spPr>
          <a:xfrm>
            <a:off x="1451579" y="2015732"/>
            <a:ext cx="9603275" cy="4008550"/>
          </a:xfrm>
        </p:spPr>
        <p:txBody>
          <a:bodyPr>
            <a:noAutofit/>
          </a:bodyPr>
          <a:lstStyle/>
          <a:p>
            <a:pPr>
              <a:lnSpc>
                <a:spcPct val="107000"/>
              </a:lnSpc>
              <a:spcAft>
                <a:spcPts val="800"/>
              </a:spcAft>
            </a:pPr>
            <a:r>
              <a:rPr lang="en-SG" sz="950" kern="100" dirty="0">
                <a:effectLst/>
                <a:latin typeface="Calibri" panose="020F0502020204030204" pitchFamily="34" charset="0"/>
                <a:ea typeface="Calibri" panose="020F0502020204030204" pitchFamily="34" charset="0"/>
                <a:cs typeface="Times New Roman" panose="02020603050405020304" pitchFamily="18" charset="0"/>
              </a:rPr>
              <a:t>De-identified personal health information is health information that has been stripped of personally identifiable information, rendering it anonymous. De-identified health information may be used and handled in accordance with privacy and data protection rules in many jurisdictions, such as the Health Insurance Portability and Accountability Act (HIPAA) in the United States or the General Data Protection Regulation (GDPR) in the European Union.</a:t>
            </a:r>
          </a:p>
          <a:p>
            <a:pPr>
              <a:lnSpc>
                <a:spcPct val="107000"/>
              </a:lnSpc>
              <a:spcAft>
                <a:spcPts val="800"/>
              </a:spcAft>
            </a:pPr>
            <a:r>
              <a:rPr lang="en-SG" sz="950" kern="100" dirty="0">
                <a:effectLst/>
                <a:latin typeface="Calibri" panose="020F0502020204030204" pitchFamily="34" charset="0"/>
                <a:ea typeface="Calibri" panose="020F0502020204030204" pitchFamily="34" charset="0"/>
                <a:cs typeface="Times New Roman" panose="02020603050405020304" pitchFamily="18" charset="0"/>
              </a:rPr>
              <a:t>Obtaining explicit consent: Although de-identified health information usually does not need the explicit consent of the subjects, it is crucial to make sure that the de-identification procedure and any subsequent use of the data adhere to all applicable privacy regulations. These laws may outline the legal justifications for processing personal data, including de-identified data, such as a person's rights, obligations under the law, or public interest.</a:t>
            </a:r>
          </a:p>
          <a:p>
            <a:pPr>
              <a:lnSpc>
                <a:spcPct val="107000"/>
              </a:lnSpc>
              <a:spcAft>
                <a:spcPts val="800"/>
              </a:spcAft>
            </a:pPr>
            <a:r>
              <a:rPr lang="en-SG" sz="950" kern="100" dirty="0">
                <a:effectLst/>
                <a:latin typeface="Calibri" panose="020F0502020204030204" pitchFamily="34" charset="0"/>
                <a:ea typeface="Calibri" panose="020F0502020204030204" pitchFamily="34" charset="0"/>
                <a:cs typeface="Times New Roman" panose="02020603050405020304" pitchFamily="18" charset="0"/>
              </a:rPr>
              <a:t>Transparency through public notice: It is usually regarded as best practise to be transparent and notify the public when de-identified health information will be used. People can learn about the reason for data collection, the techniques used for de-identification, and how the data will be used and safeguarded from unauthorised access through public announcements. People can use their rights, such as the right to object or ask for erasure, when there is transparency, which helps them understand how their data is being used.</a:t>
            </a:r>
          </a:p>
          <a:p>
            <a:pPr>
              <a:lnSpc>
                <a:spcPct val="107000"/>
              </a:lnSpc>
              <a:spcAft>
                <a:spcPts val="800"/>
              </a:spcAft>
            </a:pPr>
            <a:r>
              <a:rPr lang="en-SG" sz="950" kern="100" dirty="0">
                <a:effectLst/>
                <a:latin typeface="Calibri" panose="020F0502020204030204" pitchFamily="34" charset="0"/>
                <a:ea typeface="Calibri" panose="020F0502020204030204" pitchFamily="34" charset="0"/>
                <a:cs typeface="Times New Roman" panose="02020603050405020304" pitchFamily="18" charset="0"/>
              </a:rPr>
              <a:t>Failure to meet requirements: Legal repercussions may result from failing to adhere to the regulations for managing de-identified personal health information. Data protection and privacy regulations may be broken as a result, which may result in regulatory investigations, penalties, or other legal repercussions. Additionally, it may be regarded as a privacy violation if the de-identification procedure is insufficient and the data can be re-identified, putting people at risk of damage or unauthorised access to their sensitive health information.</a:t>
            </a:r>
          </a:p>
          <a:p>
            <a:pPr>
              <a:lnSpc>
                <a:spcPct val="107000"/>
              </a:lnSpc>
              <a:spcAft>
                <a:spcPts val="800"/>
              </a:spcAft>
            </a:pPr>
            <a:r>
              <a:rPr lang="en-SG" sz="950" kern="100" dirty="0">
                <a:effectLst/>
                <a:latin typeface="Calibri" panose="020F0502020204030204" pitchFamily="34" charset="0"/>
                <a:ea typeface="Calibri" panose="020F0502020204030204" pitchFamily="34" charset="0"/>
                <a:cs typeface="Times New Roman" panose="02020603050405020304" pitchFamily="18" charset="0"/>
              </a:rPr>
              <a:t>Implications for the proper use of de-identified health data: De-identified health information can be useful for a variety of projects, including research, public health programmes, and healthcare analytics, if it is managed properly. It can promote medical research, the development of treatments, and understandings of population health. To preserve people's privacy and to adhere to the legal requirements of the country where the data is being used, it is vital to make sure that the proper safeguards are in place.</a:t>
            </a:r>
          </a:p>
          <a:p>
            <a:pPr>
              <a:lnSpc>
                <a:spcPct val="107000"/>
              </a:lnSpc>
              <a:spcAft>
                <a:spcPts val="800"/>
              </a:spcAft>
            </a:pPr>
            <a:r>
              <a:rPr lang="en-SG" sz="950" kern="100" dirty="0">
                <a:effectLst/>
                <a:latin typeface="Calibri" panose="020F0502020204030204" pitchFamily="34" charset="0"/>
                <a:ea typeface="Calibri" panose="020F0502020204030204" pitchFamily="34" charset="0"/>
                <a:cs typeface="Times New Roman" panose="02020603050405020304" pitchFamily="18" charset="0"/>
              </a:rPr>
              <a:t>For accurate and detailed information about the legal requirements for the use and processing of de-identified personal health information in your area, it is vital to consult legal experts or regulatory authorities.</a:t>
            </a:r>
          </a:p>
          <a:p>
            <a:endParaRPr lang="en-US" sz="950" dirty="0"/>
          </a:p>
        </p:txBody>
      </p:sp>
    </p:spTree>
    <p:extLst>
      <p:ext uri="{BB962C8B-B14F-4D97-AF65-F5344CB8AC3E}">
        <p14:creationId xmlns:p14="http://schemas.microsoft.com/office/powerpoint/2010/main" val="301835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DDE0-EEA1-6891-028E-738F76C0381E}"/>
              </a:ext>
            </a:extLst>
          </p:cNvPr>
          <p:cNvSpPr>
            <a:spLocks noGrp="1"/>
          </p:cNvSpPr>
          <p:nvPr>
            <p:ph type="title"/>
          </p:nvPr>
        </p:nvSpPr>
        <p:spPr/>
        <p:txBody>
          <a:bodyPr>
            <a:noAutofit/>
          </a:bodyPr>
          <a:lstStyle/>
          <a:p>
            <a:r>
              <a:rPr lang="en-US" sz="1800" b="1" kern="100" dirty="0">
                <a:effectLst/>
                <a:latin typeface="Calibri" panose="020F0502020204030204" pitchFamily="34" charset="0"/>
                <a:ea typeface="Calibri" panose="020F0502020204030204" pitchFamily="34" charset="0"/>
                <a:cs typeface="Calibri" panose="020F0502020204030204" pitchFamily="34" charset="0"/>
              </a:rPr>
              <a:t>Ethical issue 2: </a:t>
            </a:r>
            <a:r>
              <a:rPr lang="en-US" sz="1800" kern="100" dirty="0">
                <a:effectLst/>
                <a:latin typeface="Calibri" panose="020F0502020204030204" pitchFamily="34" charset="0"/>
                <a:ea typeface="Calibri" panose="020F0502020204030204" pitchFamily="34" charset="0"/>
                <a:cs typeface="Calibri" panose="020F0502020204030204" pitchFamily="34" charset="0"/>
              </a:rPr>
              <a:t>What ethical considerations should be taken into account when making inferences from de-identified personal health information, considering the potential impacts on individuals and communities in terms of stigmatization, discrimination, and unfair distribution of services or benefits?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Content Placeholder 2">
            <a:extLst>
              <a:ext uri="{FF2B5EF4-FFF2-40B4-BE49-F238E27FC236}">
                <a16:creationId xmlns:a16="http://schemas.microsoft.com/office/drawing/2014/main" id="{00900ADD-EB9A-6BC5-4933-08A7F01B712A}"/>
              </a:ext>
            </a:extLst>
          </p:cNvPr>
          <p:cNvSpPr>
            <a:spLocks noGrp="1"/>
          </p:cNvSpPr>
          <p:nvPr>
            <p:ph idx="1"/>
          </p:nvPr>
        </p:nvSpPr>
        <p:spPr/>
        <p:txBody>
          <a:bodyPr>
            <a:normAutofit fontScale="62500" lnSpcReduction="20000"/>
          </a:bodyPr>
          <a:lstStyle/>
          <a:p>
            <a:pPr>
              <a:lnSpc>
                <a:spcPct val="107000"/>
              </a:lnSpc>
              <a:spcAft>
                <a:spcPts val="800"/>
              </a:spcAft>
            </a:pP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To reduce the danger of stigmatisation, discrimination, and unfair service or benefit distribution, various ethical issues should be taken into account when drawing conclusions from de-identified personal health information. Here are some crucial things to remember:</a:t>
            </a:r>
          </a:p>
          <a:p>
            <a:pPr>
              <a:lnSpc>
                <a:spcPct val="107000"/>
              </a:lnSpc>
              <a:spcAft>
                <a:spcPts val="800"/>
              </a:spcAft>
            </a:pP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Privacy and Confidentiality: Although de-identified, there is still a possibility of re-identification, particularly when mixing different datasets. To preserve people's privacy and uphold confidentiality, it's essential to use effective anonymization techniques and make sure that stringent access controls are in place.</a:t>
            </a:r>
          </a:p>
          <a:p>
            <a:pPr>
              <a:lnSpc>
                <a:spcPct val="107000"/>
              </a:lnSpc>
              <a:spcAft>
                <a:spcPts val="800"/>
              </a:spcAft>
            </a:pP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Informed Consent: </a:t>
            </a:r>
            <a:r>
              <a:rPr lang="en-SG" sz="2000" kern="100" dirty="0" err="1">
                <a:effectLst/>
                <a:latin typeface="Calibri" panose="020F0502020204030204" pitchFamily="34" charset="0"/>
                <a:ea typeface="Calibri" panose="020F0502020204030204" pitchFamily="34" charset="0"/>
                <a:cs typeface="Times New Roman" panose="02020603050405020304" pitchFamily="18" charset="0"/>
              </a:rPr>
              <a:t>ndividuals</a:t>
            </a: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 prior, informed consent must be sought before collecting their personal health information. They ought to be fully aware of the goals, possible dangers, and advantages of data analysis and inference. Individuals should also have the freedom to change their minds at any time.</a:t>
            </a:r>
          </a:p>
          <a:p>
            <a:pPr>
              <a:lnSpc>
                <a:spcPct val="107000"/>
              </a:lnSpc>
              <a:spcAft>
                <a:spcPts val="800"/>
              </a:spcAft>
            </a:pP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Data Governance and Security: Proper data governance policies and security measures should be in place to safeguard the personal health information throughout its lifecycle. This includes secure storage, transmission, and destruction of data when no longer needed.</a:t>
            </a:r>
          </a:p>
          <a:p>
            <a:pPr>
              <a:lnSpc>
                <a:spcPct val="107000"/>
              </a:lnSpc>
              <a:spcAft>
                <a:spcPts val="800"/>
              </a:spcAft>
            </a:pP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 Bias and Fairness: Inferences drawn from de-identified personal health information should be monitored for potential biases. Biases can arise from various sources, such as underrepresented populations, sampling methods, or data collection processes. Efforts should be made to ensure fairness, equal representation, and avoid reinforcing existing societal biases.</a:t>
            </a:r>
          </a:p>
        </p:txBody>
      </p:sp>
    </p:spTree>
    <p:extLst>
      <p:ext uri="{BB962C8B-B14F-4D97-AF65-F5344CB8AC3E}">
        <p14:creationId xmlns:p14="http://schemas.microsoft.com/office/powerpoint/2010/main" val="181816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0B9B-36D5-2516-4620-2C8244AEC20B}"/>
              </a:ext>
            </a:extLst>
          </p:cNvPr>
          <p:cNvSpPr>
            <a:spLocks noGrp="1"/>
          </p:cNvSpPr>
          <p:nvPr>
            <p:ph type="title"/>
          </p:nvPr>
        </p:nvSpPr>
        <p:spPr/>
        <p:txBody>
          <a:bodyPr>
            <a:normAutofit/>
          </a:bodyPr>
          <a:lstStyle/>
          <a:p>
            <a:r>
              <a:rPr lang="en-US" sz="1600" b="1" kern="100" dirty="0">
                <a:effectLst/>
                <a:latin typeface="Calibri" panose="020F0502020204030204" pitchFamily="34" charset="0"/>
                <a:ea typeface="Calibri" panose="020F0502020204030204" pitchFamily="34" charset="0"/>
                <a:cs typeface="Calibri" panose="020F0502020204030204" pitchFamily="34" charset="0"/>
              </a:rPr>
              <a:t>Ethical issue 2: </a:t>
            </a:r>
            <a:r>
              <a:rPr lang="en-US" sz="1600" kern="100" dirty="0">
                <a:effectLst/>
                <a:latin typeface="Calibri" panose="020F0502020204030204" pitchFamily="34" charset="0"/>
                <a:ea typeface="Calibri" panose="020F0502020204030204" pitchFamily="34" charset="0"/>
                <a:cs typeface="Calibri" panose="020F0502020204030204" pitchFamily="34" charset="0"/>
              </a:rPr>
              <a:t>What ethical considerations should be taken into account when making inferences from de-identified personal health information, considering the potential impacts on individuals and communities in terms of stigmatization, discrimination, and unfair distribution of services or benefits?</a:t>
            </a:r>
            <a:endParaRPr lang="en-US" sz="1600" dirty="0"/>
          </a:p>
        </p:txBody>
      </p:sp>
      <p:sp>
        <p:nvSpPr>
          <p:cNvPr id="3" name="Content Placeholder 2">
            <a:extLst>
              <a:ext uri="{FF2B5EF4-FFF2-40B4-BE49-F238E27FC236}">
                <a16:creationId xmlns:a16="http://schemas.microsoft.com/office/drawing/2014/main" id="{7064D405-8A50-C65C-0956-0DDBE08C2FC7}"/>
              </a:ext>
            </a:extLst>
          </p:cNvPr>
          <p:cNvSpPr>
            <a:spLocks noGrp="1"/>
          </p:cNvSpPr>
          <p:nvPr>
            <p:ph idx="1"/>
          </p:nvPr>
        </p:nvSpPr>
        <p:spPr/>
        <p:txBody>
          <a:bodyPr>
            <a:noAutofit/>
          </a:bodyPr>
          <a:lstStyle/>
          <a:p>
            <a:pPr>
              <a:lnSpc>
                <a:spcPct val="107000"/>
              </a:lnSpc>
              <a:spcAft>
                <a:spcPts val="800"/>
              </a:spcAft>
            </a:pPr>
            <a:r>
              <a:rPr lang="en-SG" sz="1500" kern="100" dirty="0">
                <a:effectLst/>
                <a:latin typeface="Calibri" panose="020F0502020204030204" pitchFamily="34" charset="0"/>
                <a:ea typeface="Calibri" panose="020F0502020204030204" pitchFamily="34" charset="0"/>
                <a:cs typeface="Times New Roman" panose="02020603050405020304" pitchFamily="18" charset="0"/>
              </a:rPr>
              <a:t>Stigmatization and Discrimination: The analysis and interpretation of personal health information should aim to minimize stigmatization and discrimination. Care should be taken not to label or stereotype individuals or communities based on their health data. Sensitivity to the potential social consequences of inferred information is crucial. </a:t>
            </a:r>
          </a:p>
          <a:p>
            <a:pPr>
              <a:lnSpc>
                <a:spcPct val="107000"/>
              </a:lnSpc>
              <a:spcAft>
                <a:spcPts val="800"/>
              </a:spcAft>
            </a:pPr>
            <a:r>
              <a:rPr lang="en-SG" sz="1500" kern="100" dirty="0">
                <a:effectLst/>
                <a:latin typeface="Calibri" panose="020F0502020204030204" pitchFamily="34" charset="0"/>
                <a:ea typeface="Calibri" panose="020F0502020204030204" pitchFamily="34" charset="0"/>
                <a:cs typeface="Times New Roman" panose="02020603050405020304" pitchFamily="18" charset="0"/>
              </a:rPr>
              <a:t>Transparency and Accountability: The groups or entities that use personal health data for analysis and inference-making should be accountable for their actions and transparent about their processes. It's critical to specify how the data will be utilised, who will have access to it, and how the results will be shared.</a:t>
            </a:r>
          </a:p>
          <a:p>
            <a:pPr>
              <a:lnSpc>
                <a:spcPct val="107000"/>
              </a:lnSpc>
              <a:spcAft>
                <a:spcPts val="800"/>
              </a:spcAft>
            </a:pPr>
            <a:r>
              <a:rPr lang="en-SG" sz="1500" kern="100" dirty="0">
                <a:effectLst/>
                <a:latin typeface="Calibri" panose="020F0502020204030204" pitchFamily="34" charset="0"/>
                <a:ea typeface="Calibri" panose="020F0502020204030204" pitchFamily="34" charset="0"/>
                <a:cs typeface="Times New Roman" panose="02020603050405020304" pitchFamily="18" charset="0"/>
              </a:rPr>
              <a:t>Data Sharing and Access: Data sharing should follow ethical guidelines and legal frameworks to prevent unintended consequences. Proper mechanisms should be in place to control and regulate access to the data, ensuring it is only used for legitimate purposes and by authorized individuals or organizations.</a:t>
            </a:r>
          </a:p>
          <a:p>
            <a:endParaRPr lang="en-US" sz="1500" dirty="0"/>
          </a:p>
          <a:p>
            <a:endParaRPr lang="en-US" sz="1500" dirty="0"/>
          </a:p>
          <a:p>
            <a:endParaRPr lang="en-US" sz="1500" dirty="0"/>
          </a:p>
        </p:txBody>
      </p:sp>
    </p:spTree>
    <p:extLst>
      <p:ext uri="{BB962C8B-B14F-4D97-AF65-F5344CB8AC3E}">
        <p14:creationId xmlns:p14="http://schemas.microsoft.com/office/powerpoint/2010/main" val="26939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DFB3-376C-65BB-3B9E-E11B196E9CA5}"/>
              </a:ext>
            </a:extLst>
          </p:cNvPr>
          <p:cNvSpPr>
            <a:spLocks noGrp="1"/>
          </p:cNvSpPr>
          <p:nvPr>
            <p:ph type="title"/>
          </p:nvPr>
        </p:nvSpPr>
        <p:spPr/>
        <p:txBody>
          <a:bodyPr>
            <a:normAutofit/>
          </a:bodyPr>
          <a:lstStyle/>
          <a:p>
            <a:r>
              <a:rPr lang="en-US" sz="1600" b="1" kern="100" dirty="0">
                <a:effectLst/>
                <a:latin typeface="Calibri" panose="020F0502020204030204" pitchFamily="34" charset="0"/>
                <a:ea typeface="Calibri" panose="020F0502020204030204" pitchFamily="34" charset="0"/>
                <a:cs typeface="Calibri" panose="020F0502020204030204" pitchFamily="34" charset="0"/>
              </a:rPr>
              <a:t>Ethical issue 2: </a:t>
            </a:r>
            <a:r>
              <a:rPr lang="en-US" sz="1600" kern="100" dirty="0">
                <a:effectLst/>
                <a:latin typeface="Calibri" panose="020F0502020204030204" pitchFamily="34" charset="0"/>
                <a:ea typeface="Calibri" panose="020F0502020204030204" pitchFamily="34" charset="0"/>
                <a:cs typeface="Calibri" panose="020F0502020204030204" pitchFamily="34" charset="0"/>
              </a:rPr>
              <a:t>What ethical considerations should be taken into account when making inferences from de-identified personal health information, considering the potential impacts on individuals and communities in terms of stigmatization, discrimination, and unfair distribution of services or benefits?</a:t>
            </a:r>
            <a:endParaRPr lang="en-US" sz="1600" dirty="0"/>
          </a:p>
        </p:txBody>
      </p:sp>
      <p:sp>
        <p:nvSpPr>
          <p:cNvPr id="3" name="Content Placeholder 2">
            <a:extLst>
              <a:ext uri="{FF2B5EF4-FFF2-40B4-BE49-F238E27FC236}">
                <a16:creationId xmlns:a16="http://schemas.microsoft.com/office/drawing/2014/main" id="{F32F433A-DC84-28F6-B706-8EE7738C2830}"/>
              </a:ext>
            </a:extLst>
          </p:cNvPr>
          <p:cNvSpPr>
            <a:spLocks noGrp="1"/>
          </p:cNvSpPr>
          <p:nvPr>
            <p:ph idx="1"/>
          </p:nvPr>
        </p:nvSpPr>
        <p:spPr/>
        <p:txBody>
          <a:bodyPr>
            <a:normAutofit fontScale="92500" lnSpcReduction="20000"/>
          </a:bodyPr>
          <a:lstStyle/>
          <a:p>
            <a:pPr>
              <a:lnSpc>
                <a:spcPct val="107000"/>
              </a:lnSpc>
              <a:spcAft>
                <a:spcPts val="800"/>
              </a:spcAft>
            </a:pP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 Benefit and Risk Assessment: Before conducting inference on personal health information, a careful assessment of potential benefits and risks should be performed. The benefits should outweigh the risks, and efforts should be made to minimize harm and maximize the positive impact on individuals and communities.</a:t>
            </a:r>
          </a:p>
          <a:p>
            <a:pPr>
              <a:lnSpc>
                <a:spcPct val="107000"/>
              </a:lnSpc>
              <a:spcAft>
                <a:spcPts val="800"/>
              </a:spcAft>
            </a:pP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Community Engagement: Engaging with the communities whose personal health information is being </a:t>
            </a:r>
            <a:r>
              <a:rPr lang="en-SG" sz="2000" kern="1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 is crucial. Their perspectives and concerns should be considered throughout the process, and efforts should be made to involve them in decision-making, governance, and potential benefits resulting from the data analysis.</a:t>
            </a:r>
          </a:p>
          <a:p>
            <a:pPr>
              <a:lnSpc>
                <a:spcPct val="107000"/>
              </a:lnSpc>
              <a:spcAft>
                <a:spcPts val="800"/>
              </a:spcAft>
            </a:pPr>
            <a:r>
              <a:rPr lang="en-SG" sz="2000" kern="100" dirty="0">
                <a:effectLst/>
                <a:latin typeface="Calibri" panose="020F0502020204030204" pitchFamily="34" charset="0"/>
                <a:ea typeface="Calibri" panose="020F0502020204030204" pitchFamily="34" charset="0"/>
                <a:cs typeface="Times New Roman" panose="02020603050405020304" pitchFamily="18" charset="0"/>
              </a:rPr>
              <a:t>By considering these ethical considerations, organizations and researchers can strive to protect individual privacy, mitigate potential harm, and promote fair and equitable use of de-identified personal health information.</a:t>
            </a:r>
          </a:p>
          <a:p>
            <a:endParaRPr lang="en-US" dirty="0"/>
          </a:p>
        </p:txBody>
      </p:sp>
    </p:spTree>
    <p:extLst>
      <p:ext uri="{BB962C8B-B14F-4D97-AF65-F5344CB8AC3E}">
        <p14:creationId xmlns:p14="http://schemas.microsoft.com/office/powerpoint/2010/main" val="5000741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139</TotalTime>
  <Words>2794</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Term Project Presentation</vt:lpstr>
      <vt:lpstr>Data Analysis</vt:lpstr>
      <vt:lpstr>Steps in Data Analyzing</vt:lpstr>
      <vt:lpstr>Background: (Issues related to the Data Analysis)</vt:lpstr>
      <vt:lpstr>Ethical Issues</vt:lpstr>
      <vt:lpstr>Ethical issue 1: What ethical considerations arise from the sale or disclosure of de-identified personal health information without clear and meaningful transparency? How does the lack of transparency regarding the use of de-identified data impact individuals' rights and autonomy? </vt:lpstr>
      <vt:lpstr>Ethical issue 2: What ethical considerations should be taken into account when making inferences from de-identified personal health information, considering the potential impacts on individuals and communities in terms of stigmatization, discrimination, and unfair distribution of services or benefits?</vt:lpstr>
      <vt:lpstr>Ethical issue 2: What ethical considerations should be taken into account when making inferences from de-identified personal health information, considering the potential impacts on individuals and communities in terms of stigmatization, discrimination, and unfair distribution of services or benefits?</vt:lpstr>
      <vt:lpstr>Ethical issue 2: What ethical considerations should be taken into account when making inferences from de-identified personal health information, considering the potential impacts on individuals and communities in terms of stigmatization, discrimination, and unfair distribution of services or benefits?</vt:lpstr>
      <vt:lpstr>Legal Issues</vt:lpstr>
      <vt:lpstr>Legal Issue 1: What are the legal requirements regarding the use and handling of de-identified personal health information, particularly in terms of obtaining explicit consent and ensuring transparency through public notice? How can the failure to meet these requirements potentially lead to legal violations and what are the implications for the proper use of de-identified health data? </vt:lpstr>
      <vt:lpstr>Legal Issue 1: What are the legal requirements regarding the use and handling of de-identified personal health information, particularly in terms of obtaining explicit consent and ensuring transparency through public notice? How can the failure to meet these requirements potentially lead to legal violations and what are the implications for the proper use of de-identified health data? </vt:lpstr>
      <vt:lpstr>Legal Issue 2: What are the legal requirements and obligations imposed on health information custodians regarding the security of de-identified personal health information, and how can they ensure compliance to prevent breaches and maintain the integrity of the de-identification process? </vt:lpstr>
      <vt:lpstr>Legal Issue 2: What are the legal requirements and obligations imposed on health information custodians regarding the security of de-identified personal health information, and how can they ensure compliance to prevent breaches and maintain the integrity of the de-identification process? </vt:lpstr>
      <vt:lpstr>Legal Issue 2: What are the legal requirements and obligations imposed on health information custodians regarding the security of de-identified personal health information, and how can they ensure compliance to prevent breaches and maintain the integrity of the de-identification process?</vt:lpstr>
      <vt:lpstr>Solutions &amp; Conclusion: </vt:lpstr>
      <vt:lpstr>Solutions &amp; Conclusion: </vt:lpstr>
      <vt:lpstr>Solutions &amp;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Presentation</dc:title>
  <dc:creator>Neron Parmar</dc:creator>
  <cp:lastModifiedBy>Neron Nelson Parmar</cp:lastModifiedBy>
  <cp:revision>3</cp:revision>
  <dcterms:created xsi:type="dcterms:W3CDTF">2023-07-18T16:48:56Z</dcterms:created>
  <dcterms:modified xsi:type="dcterms:W3CDTF">2023-07-18T19:20:20Z</dcterms:modified>
</cp:coreProperties>
</file>