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56" r:id="rId2"/>
    <p:sldMasterId id="2147483774" r:id="rId3"/>
    <p:sldMasterId id="2147483828" r:id="rId4"/>
    <p:sldMasterId id="2147483840" r:id="rId5"/>
    <p:sldMasterId id="2147483943" r:id="rId6"/>
  </p:sldMasterIdLst>
  <p:sldIdLst>
    <p:sldId id="256" r:id="rId7"/>
    <p:sldId id="257" r:id="rId8"/>
    <p:sldId id="258" r:id="rId9"/>
    <p:sldId id="259" r:id="rId10"/>
    <p:sldId id="260" r:id="rId11"/>
    <p:sldId id="261"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3" d="100"/>
          <a:sy n="83" d="100"/>
        </p:scale>
        <p:origin x="4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4656F0E2-14C4-4F53-81E3-0BCE66FBF28C}" type="datetimeFigureOut">
              <a:rPr lang="en-US" smtClean="0"/>
              <a:t>8/9/2023</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7365FF4E-5E9E-4ED2-A3DD-E97A30C97A66}" type="slidenum">
              <a:rPr lang="en-US" smtClean="0"/>
              <a:t>‹#›</a:t>
            </a:fld>
            <a:endParaRPr lang="en-US"/>
          </a:p>
        </p:txBody>
      </p:sp>
    </p:spTree>
    <p:extLst>
      <p:ext uri="{BB962C8B-B14F-4D97-AF65-F5344CB8AC3E}">
        <p14:creationId xmlns:p14="http://schemas.microsoft.com/office/powerpoint/2010/main" val="321886126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254173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3017679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348286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790915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1454422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56F0E2-14C4-4F53-81E3-0BCE66FBF28C}"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3124484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56F0E2-14C4-4F53-81E3-0BCE66FBF28C}" type="datetimeFigureOut">
              <a:rPr lang="en-US" smtClean="0"/>
              <a:t>8/9/2023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1734518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56F0E2-14C4-4F53-81E3-0BCE66FBF28C}" type="datetimeFigureOut">
              <a:rPr lang="en-US" smtClean="0"/>
              <a:t>8/9/2023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6432558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56F0E2-14C4-4F53-81E3-0BCE66FBF28C}" type="datetimeFigureOut">
              <a:rPr lang="en-US" smtClean="0"/>
              <a:t>8/9/2023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15127641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56F0E2-14C4-4F53-81E3-0BCE66FBF28C}"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1955661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37262079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56F0E2-14C4-4F53-81E3-0BCE66FBF28C}"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38715318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56F0E2-14C4-4F53-81E3-0BCE66FBF28C}"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36720986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8061169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3290424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14941809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42563175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26146240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4023646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27699227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4025948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7365FF4E-5E9E-4ED2-A3DD-E97A30C97A66}" type="slidenum">
              <a:rPr lang="en-US" smtClean="0"/>
              <a:t>‹#›</a:t>
            </a:fld>
            <a:endParaRPr lang="en-US"/>
          </a:p>
        </p:txBody>
      </p:sp>
    </p:spTree>
    <p:extLst>
      <p:ext uri="{BB962C8B-B14F-4D97-AF65-F5344CB8AC3E}">
        <p14:creationId xmlns:p14="http://schemas.microsoft.com/office/powerpoint/2010/main" val="601465517"/>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3216572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41066186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56F0E2-14C4-4F53-81E3-0BCE66FBF28C}"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323789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56F0E2-14C4-4F53-81E3-0BCE66FBF28C}" type="datetimeFigureOut">
              <a:rPr lang="en-US" smtClean="0"/>
              <a:t>8/9/2023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19010676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56F0E2-14C4-4F53-81E3-0BCE66FBF28C}" type="datetimeFigureOut">
              <a:rPr lang="en-US" smtClean="0"/>
              <a:t>8/9/2023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35322500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56F0E2-14C4-4F53-81E3-0BCE66FBF28C}" type="datetimeFigureOut">
              <a:rPr lang="en-US" smtClean="0"/>
              <a:t>8/9/2023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14704535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56F0E2-14C4-4F53-81E3-0BCE66FBF28C}"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40008837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56F0E2-14C4-4F53-81E3-0BCE66FBF28C}"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40922789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56F0E2-14C4-4F53-81E3-0BCE66FBF28C}"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25851153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56F0E2-14C4-4F53-81E3-0BCE66FBF28C}"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3386271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56F0E2-14C4-4F53-81E3-0BCE66FBF28C}"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18663517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56F0E2-14C4-4F53-81E3-0BCE66FBF28C}"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5FF4E-5E9E-4ED2-A3DD-E97A30C97A6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683850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56F0E2-14C4-4F53-81E3-0BCE66FBF28C}"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13351106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56F0E2-14C4-4F53-81E3-0BCE66FBF28C}" type="datetimeFigureOut">
              <a:rPr lang="en-US" smtClean="0"/>
              <a:t>8/9/2023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4000251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56F0E2-14C4-4F53-81E3-0BCE66FBF28C}" type="datetimeFigureOut">
              <a:rPr lang="en-US" smtClean="0"/>
              <a:t>8/9/2023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28183969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25518375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37814506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42776256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8521338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2256231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656F0E2-14C4-4F53-81E3-0BCE66FBF28C}" type="datetimeFigureOut">
              <a:rPr lang="en-US" smtClean="0"/>
              <a:t>8/9/2023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3458241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56F0E2-14C4-4F53-81E3-0BCE66FBF28C}" type="datetimeFigureOut">
              <a:rPr lang="en-US" smtClean="0"/>
              <a:t>8/9/2023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16565492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656F0E2-14C4-4F53-81E3-0BCE66FBF28C}" type="datetimeFigureOut">
              <a:rPr lang="en-US" smtClean="0"/>
              <a:t>8/9/2023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28286876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656F0E2-14C4-4F53-81E3-0BCE66FBF28C}" type="datetimeFigureOut">
              <a:rPr lang="en-US" smtClean="0"/>
              <a:t>8/9/2023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7047800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656F0E2-14C4-4F53-81E3-0BCE66FBF28C}"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33409843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656F0E2-14C4-4F53-81E3-0BCE66FBF28C}" type="datetimeFigureOut">
              <a:rPr lang="en-US" smtClean="0"/>
              <a:t>8/9/2023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368237280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656F0E2-14C4-4F53-81E3-0BCE66FBF28C}" type="datetimeFigureOut">
              <a:rPr lang="en-US" smtClean="0"/>
              <a:t>8/9/2023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29863564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56F0E2-14C4-4F53-81E3-0BCE66FBF28C}" type="datetimeFigureOut">
              <a:rPr lang="en-US" smtClean="0"/>
              <a:t>8/9/2023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37446444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56F0E2-14C4-4F53-81E3-0BCE66FBF28C}" type="datetimeFigureOut">
              <a:rPr lang="en-US" smtClean="0"/>
              <a:t>8/9/2023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39533143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6412163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131775171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2025699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56F0E2-14C4-4F53-81E3-0BCE66FBF28C}" type="datetimeFigureOut">
              <a:rPr lang="en-US" smtClean="0"/>
              <a:t>8/9/2023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12394991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656F0E2-14C4-4F53-81E3-0BCE66FBF28C}" type="datetimeFigureOut">
              <a:rPr lang="en-US" smtClean="0"/>
              <a:t>8/9/2023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15425578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656F0E2-14C4-4F53-81E3-0BCE66FBF28C}" type="datetimeFigureOut">
              <a:rPr lang="en-US" smtClean="0"/>
              <a:t>8/9/2023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51599492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656F0E2-14C4-4F53-81E3-0BCE66FBF28C}" type="datetimeFigureOut">
              <a:rPr lang="en-US" smtClean="0"/>
              <a:t>8/9/2023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34057898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656F0E2-14C4-4F53-81E3-0BCE66FBF28C}"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261278106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656F0E2-14C4-4F53-81E3-0BCE66FBF28C}" type="datetimeFigureOut">
              <a:rPr lang="en-US" smtClean="0"/>
              <a:t>8/9/2023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254458596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656F0E2-14C4-4F53-81E3-0BCE66FBF28C}" type="datetimeFigureOut">
              <a:rPr lang="en-US" smtClean="0"/>
              <a:t>8/9/2023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250319017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56F0E2-14C4-4F53-81E3-0BCE66FBF28C}" type="datetimeFigureOut">
              <a:rPr lang="en-US" smtClean="0"/>
              <a:t>8/9/2023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357938278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56F0E2-14C4-4F53-81E3-0BCE66FBF28C}" type="datetimeFigureOut">
              <a:rPr lang="en-US" smtClean="0"/>
              <a:t>8/9/2023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248388314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236112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141615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56F0E2-14C4-4F53-81E3-0BCE66FBF28C}" type="datetimeFigureOut">
              <a:rPr lang="en-US" smtClean="0"/>
              <a:t>8/9/2023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352935686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341281832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56F0E2-14C4-4F53-81E3-0BCE66FBF28C}"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394094245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56F0E2-14C4-4F53-81E3-0BCE66FBF28C}" type="datetimeFigureOut">
              <a:rPr lang="en-US" smtClean="0"/>
              <a:t>8/9/2023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257431318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56F0E2-14C4-4F53-81E3-0BCE66FBF28C}" type="datetimeFigureOut">
              <a:rPr lang="en-US" smtClean="0"/>
              <a:t>8/9/2023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337692153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56F0E2-14C4-4F53-81E3-0BCE66FBF28C}" type="datetimeFigureOut">
              <a:rPr lang="en-US" smtClean="0"/>
              <a:t>8/9/2023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384232425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56F0E2-14C4-4F53-81E3-0BCE66FBF28C}"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17505289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56F0E2-14C4-4F53-81E3-0BCE66FBF28C}"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386930011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656F0E2-14C4-4F53-81E3-0BCE66FBF28C}" type="datetimeFigureOut">
              <a:rPr lang="en-US" smtClean="0"/>
              <a:t>8/9/2023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178162750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161791933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77555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4656F0E2-14C4-4F53-81E3-0BCE66FBF28C}"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7365FF4E-5E9E-4ED2-A3DD-E97A30C97A66}" type="slidenum">
              <a:rPr lang="en-US" smtClean="0"/>
              <a:t>‹#›</a:t>
            </a:fld>
            <a:endParaRPr lang="en-US"/>
          </a:p>
        </p:txBody>
      </p:sp>
    </p:spTree>
    <p:extLst>
      <p:ext uri="{BB962C8B-B14F-4D97-AF65-F5344CB8AC3E}">
        <p14:creationId xmlns:p14="http://schemas.microsoft.com/office/powerpoint/2010/main" val="344881292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87405571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4193635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241749552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397035215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108629858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6F0E2-14C4-4F53-81E3-0BCE66FBF28C}"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5FF4E-5E9E-4ED2-A3DD-E97A30C97A66}" type="slidenum">
              <a:rPr lang="en-US" smtClean="0"/>
              <a:t>‹#›</a:t>
            </a:fld>
            <a:endParaRPr lang="en-US"/>
          </a:p>
        </p:txBody>
      </p:sp>
    </p:spTree>
    <p:extLst>
      <p:ext uri="{BB962C8B-B14F-4D97-AF65-F5344CB8AC3E}">
        <p14:creationId xmlns:p14="http://schemas.microsoft.com/office/powerpoint/2010/main" val="453840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4656F0E2-14C4-4F53-81E3-0BCE66FBF28C}" type="datetimeFigureOut">
              <a:rPr lang="en-US" smtClean="0"/>
              <a:t>8/9/2023</a:t>
            </a:fld>
            <a:endParaRPr lang="en-US"/>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US"/>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7365FF4E-5E9E-4ED2-A3DD-E97A30C97A66}" type="slidenum">
              <a:rPr lang="en-US" smtClean="0"/>
              <a:t>‹#›</a:t>
            </a:fld>
            <a:endParaRPr lang="en-US"/>
          </a:p>
        </p:txBody>
      </p:sp>
    </p:spTree>
    <p:extLst>
      <p:ext uri="{BB962C8B-B14F-4D97-AF65-F5344CB8AC3E}">
        <p14:creationId xmlns:p14="http://schemas.microsoft.com/office/powerpoint/2010/main" val="3847369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5.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4.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5.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19" Type="http://schemas.openxmlformats.org/officeDocument/2006/relationships/theme" Target="../theme/theme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656F0E2-14C4-4F53-81E3-0BCE66FBF28C}" type="datetimeFigureOut">
              <a:rPr lang="en-US" smtClean="0"/>
              <a:t>8/9/2023</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365FF4E-5E9E-4ED2-A3DD-E97A30C97A66}"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62339669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56F0E2-14C4-4F53-81E3-0BCE66FBF28C}" type="datetimeFigureOut">
              <a:rPr lang="en-US" smtClean="0"/>
              <a:t>8/9/2023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65FF4E-5E9E-4ED2-A3DD-E97A30C97A66}" type="slidenum">
              <a:rPr lang="en-US" smtClean="0"/>
              <a:t>‹#›</a:t>
            </a:fld>
            <a:endParaRPr lang="en-US"/>
          </a:p>
        </p:txBody>
      </p:sp>
    </p:spTree>
    <p:extLst>
      <p:ext uri="{BB962C8B-B14F-4D97-AF65-F5344CB8AC3E}">
        <p14:creationId xmlns:p14="http://schemas.microsoft.com/office/powerpoint/2010/main" val="118603901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656F0E2-14C4-4F53-81E3-0BCE66FBF28C}" type="datetimeFigureOut">
              <a:rPr lang="en-US" smtClean="0"/>
              <a:t>8/9/2023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65FF4E-5E9E-4ED2-A3DD-E97A30C97A66}" type="slidenum">
              <a:rPr lang="en-US" smtClean="0"/>
              <a:t>‹#›</a:t>
            </a:fld>
            <a:endParaRPr lang="en-US"/>
          </a:p>
        </p:txBody>
      </p:sp>
    </p:spTree>
    <p:extLst>
      <p:ext uri="{BB962C8B-B14F-4D97-AF65-F5344CB8AC3E}">
        <p14:creationId xmlns:p14="http://schemas.microsoft.com/office/powerpoint/2010/main" val="2975964548"/>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4656F0E2-14C4-4F53-81E3-0BCE66FBF28C}" type="datetimeFigureOut">
              <a:rPr lang="en-US" smtClean="0"/>
              <a:t>8/9/2023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365FF4E-5E9E-4ED2-A3DD-E97A30C97A66}" type="slidenum">
              <a:rPr lang="en-US" smtClean="0"/>
              <a:t>‹#›</a:t>
            </a:fld>
            <a:endParaRPr lang="en-US"/>
          </a:p>
        </p:txBody>
      </p:sp>
    </p:spTree>
    <p:extLst>
      <p:ext uri="{BB962C8B-B14F-4D97-AF65-F5344CB8AC3E}">
        <p14:creationId xmlns:p14="http://schemas.microsoft.com/office/powerpoint/2010/main" val="1667563620"/>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656F0E2-14C4-4F53-81E3-0BCE66FBF28C}" type="datetimeFigureOut">
              <a:rPr lang="en-US" smtClean="0"/>
              <a:t>8/9/2023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365FF4E-5E9E-4ED2-A3DD-E97A30C97A66}" type="slidenum">
              <a:rPr lang="en-US" smtClean="0"/>
              <a:t>‹#›</a:t>
            </a:fld>
            <a:endParaRPr lang="en-US"/>
          </a:p>
        </p:txBody>
      </p:sp>
    </p:spTree>
    <p:extLst>
      <p:ext uri="{BB962C8B-B14F-4D97-AF65-F5344CB8AC3E}">
        <p14:creationId xmlns:p14="http://schemas.microsoft.com/office/powerpoint/2010/main" val="1348709635"/>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656F0E2-14C4-4F53-81E3-0BCE66FBF28C}" type="datetimeFigureOut">
              <a:rPr lang="en-US" smtClean="0"/>
              <a:t>8/9/2023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365FF4E-5E9E-4ED2-A3DD-E97A30C97A66}" type="slidenum">
              <a:rPr lang="en-US" smtClean="0"/>
              <a:t>‹#›</a:t>
            </a:fld>
            <a:endParaRPr lang="en-US"/>
          </a:p>
        </p:txBody>
      </p:sp>
    </p:spTree>
    <p:extLst>
      <p:ext uri="{BB962C8B-B14F-4D97-AF65-F5344CB8AC3E}">
        <p14:creationId xmlns:p14="http://schemas.microsoft.com/office/powerpoint/2010/main" val="3932191957"/>
      </p:ext>
    </p:extLst>
  </p:cSld>
  <p:clrMap bg1="dk1" tx1="lt1" bg2="dk2" tx2="lt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 id="2147483956" r:id="rId13"/>
    <p:sldLayoutId id="2147483957" r:id="rId14"/>
    <p:sldLayoutId id="2147483958" r:id="rId15"/>
    <p:sldLayoutId id="2147483959" r:id="rId16"/>
    <p:sldLayoutId id="2147483960" r:id="rId17"/>
    <p:sldLayoutId id="2147483961"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ww.aboutamazon.com/what-we-do/devices-services" TargetMode="External"/><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5.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6E6E-F1D8-BC99-61DE-B7BFB22761F3}"/>
              </a:ext>
            </a:extLst>
          </p:cNvPr>
          <p:cNvSpPr>
            <a:spLocks noGrp="1"/>
          </p:cNvSpPr>
          <p:nvPr>
            <p:ph type="ctrTitle"/>
          </p:nvPr>
        </p:nvSpPr>
        <p:spPr>
          <a:xfrm>
            <a:off x="1607270" y="2081836"/>
            <a:ext cx="8977459" cy="1443789"/>
          </a:xfrm>
        </p:spPr>
        <p:txBody>
          <a:bodyPr/>
          <a:lstStyle/>
          <a:p>
            <a:pPr algn="r"/>
            <a:r>
              <a:rPr lang="en-US" dirty="0"/>
              <a:t>Major Assignment</a:t>
            </a:r>
          </a:p>
        </p:txBody>
      </p:sp>
      <p:sp>
        <p:nvSpPr>
          <p:cNvPr id="3" name="Subtitle 2">
            <a:extLst>
              <a:ext uri="{FF2B5EF4-FFF2-40B4-BE49-F238E27FC236}">
                <a16:creationId xmlns:a16="http://schemas.microsoft.com/office/drawing/2014/main" id="{FCB01176-39B7-8670-F14E-4506EEDEFD86}"/>
              </a:ext>
            </a:extLst>
          </p:cNvPr>
          <p:cNvSpPr>
            <a:spLocks noGrp="1"/>
          </p:cNvSpPr>
          <p:nvPr>
            <p:ph type="subTitle" idx="1"/>
          </p:nvPr>
        </p:nvSpPr>
        <p:spPr>
          <a:xfrm>
            <a:off x="1562100" y="3827282"/>
            <a:ext cx="9070848" cy="1311981"/>
          </a:xfrm>
        </p:spPr>
        <p:txBody>
          <a:bodyPr>
            <a:normAutofit/>
          </a:bodyPr>
          <a:lstStyle/>
          <a:p>
            <a:r>
              <a:rPr lang="en-US" dirty="0"/>
              <a:t>Group 3:</a:t>
            </a:r>
            <a:br>
              <a:rPr lang="en-US" dirty="0"/>
            </a:br>
            <a:r>
              <a:rPr lang="en-US" dirty="0"/>
              <a:t>Neron Parmar</a:t>
            </a:r>
            <a:br>
              <a:rPr lang="en-US" dirty="0"/>
            </a:br>
            <a:r>
              <a:rPr lang="en-US" dirty="0" err="1"/>
              <a:t>Jashanpreet</a:t>
            </a:r>
            <a:r>
              <a:rPr lang="en-US" dirty="0"/>
              <a:t> Singh</a:t>
            </a:r>
          </a:p>
          <a:p>
            <a:r>
              <a:rPr lang="en-US" dirty="0"/>
              <a:t>Sanam </a:t>
            </a:r>
            <a:r>
              <a:rPr lang="en-US" dirty="0" err="1"/>
              <a:t>Lakhotra</a:t>
            </a:r>
            <a:br>
              <a:rPr lang="en-US" dirty="0"/>
            </a:br>
            <a:r>
              <a:rPr lang="en-US" dirty="0"/>
              <a:t>Priyanka</a:t>
            </a:r>
          </a:p>
        </p:txBody>
      </p:sp>
    </p:spTree>
    <p:extLst>
      <p:ext uri="{BB962C8B-B14F-4D97-AF65-F5344CB8AC3E}">
        <p14:creationId xmlns:p14="http://schemas.microsoft.com/office/powerpoint/2010/main" val="2228097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600A0-D962-319C-3AAA-F67675C27393}"/>
              </a:ext>
            </a:extLst>
          </p:cNvPr>
          <p:cNvSpPr>
            <a:spLocks noGrp="1"/>
          </p:cNvSpPr>
          <p:nvPr>
            <p:ph type="title"/>
          </p:nvPr>
        </p:nvSpPr>
        <p:spPr/>
        <p:txBody>
          <a:bodyPr/>
          <a:lstStyle/>
          <a:p>
            <a:r>
              <a:rPr lang="en-US" b="1" u="sng" dirty="0"/>
              <a:t>Vision and Values</a:t>
            </a:r>
          </a:p>
        </p:txBody>
      </p:sp>
      <p:sp>
        <p:nvSpPr>
          <p:cNvPr id="3" name="Content Placeholder 2">
            <a:extLst>
              <a:ext uri="{FF2B5EF4-FFF2-40B4-BE49-F238E27FC236}">
                <a16:creationId xmlns:a16="http://schemas.microsoft.com/office/drawing/2014/main" id="{F1999FE8-BF15-A628-7C49-02902CB5755D}"/>
              </a:ext>
            </a:extLst>
          </p:cNvPr>
          <p:cNvSpPr>
            <a:spLocks noGrp="1"/>
          </p:cNvSpPr>
          <p:nvPr>
            <p:ph idx="1"/>
          </p:nvPr>
        </p:nvSpPr>
        <p:spPr/>
        <p:txBody>
          <a:bodyPr/>
          <a:lstStyle/>
          <a:p>
            <a:r>
              <a:rPr lang="en-CA" sz="1800" kern="100" dirty="0">
                <a:effectLst/>
                <a:latin typeface="Calibri" panose="020F0502020204030204" pitchFamily="34" charset="0"/>
                <a:ea typeface="Calibri" panose="020F0502020204030204" pitchFamily="34" charset="0"/>
                <a:cs typeface="Mangal" panose="02040503050203030202" pitchFamily="18" charset="0"/>
              </a:rPr>
              <a:t>Amazon is guided by four principles: customer obsession rather than competitor focus, passion for invention, commitment to operational excellence, and long-term thinking.</a:t>
            </a:r>
          </a:p>
          <a:p>
            <a:r>
              <a:rPr lang="en-CA" sz="1800" kern="100" dirty="0">
                <a:effectLst/>
                <a:latin typeface="Calibri" panose="020F0502020204030204" pitchFamily="34" charset="0"/>
                <a:ea typeface="Calibri" panose="020F0502020204030204" pitchFamily="34" charset="0"/>
                <a:cs typeface="Mangal" panose="02040503050203030202" pitchFamily="18" charset="0"/>
              </a:rPr>
              <a:t>Amazon strives to be Earth’s most customer-centric company, Earth’s best employer, and Earth’s safest place to work. </a:t>
            </a:r>
          </a:p>
          <a:p>
            <a:r>
              <a:rPr lang="en-CA" sz="1800" kern="100" dirty="0">
                <a:effectLst/>
                <a:latin typeface="Calibri" panose="020F0502020204030204" pitchFamily="34" charset="0"/>
                <a:ea typeface="Calibri" panose="020F0502020204030204" pitchFamily="34" charset="0"/>
                <a:cs typeface="Mangal" panose="02040503050203030202" pitchFamily="18" charset="0"/>
              </a:rPr>
              <a:t>Customer reviews, 1-Click shopping, personalized recommendations, Prime, Fulfillment by Amazon, AWS, Kindle Direct Publishing, Kindle, Career Choice, Fire tablets, Fire TV, Amazon Echo, Alexa, Just Walk Out technology, Amazon Studios, and The Climate Pledge are some of the things pioneered by Amazon.</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3120680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0470-D7BA-8721-55EB-674100AF877D}"/>
              </a:ext>
            </a:extLst>
          </p:cNvPr>
          <p:cNvSpPr>
            <a:spLocks noGrp="1"/>
          </p:cNvSpPr>
          <p:nvPr>
            <p:ph type="title"/>
          </p:nvPr>
        </p:nvSpPr>
        <p:spPr/>
        <p:txBody>
          <a:bodyPr/>
          <a:lstStyle/>
          <a:p>
            <a:r>
              <a:rPr lang="en-CA" sz="4800" b="1" u="sng" kern="100" dirty="0">
                <a:effectLst/>
                <a:latin typeface="Century Gothic" panose="020B0502020202020204" pitchFamily="34" charset="0"/>
                <a:ea typeface="Calibri" panose="020F0502020204030204" pitchFamily="34" charset="0"/>
                <a:cs typeface="Mangal" panose="02040503050203030202" pitchFamily="18" charset="0"/>
              </a:rPr>
              <a:t>Product and services </a:t>
            </a:r>
            <a:br>
              <a:rPr lang="en-US" sz="1800" b="1" u="sng" kern="100" dirty="0">
                <a:effectLst/>
                <a:latin typeface="Calibri" panose="020F0502020204030204" pitchFamily="34" charset="0"/>
                <a:ea typeface="Calibri" panose="020F0502020204030204" pitchFamily="34" charset="0"/>
                <a:cs typeface="Mangal" panose="02040503050203030202" pitchFamily="18" charset="0"/>
              </a:rPr>
            </a:br>
            <a:endParaRPr lang="en-US" b="1" u="sng" dirty="0"/>
          </a:p>
        </p:txBody>
      </p:sp>
      <p:sp>
        <p:nvSpPr>
          <p:cNvPr id="3" name="Content Placeholder 2">
            <a:extLst>
              <a:ext uri="{FF2B5EF4-FFF2-40B4-BE49-F238E27FC236}">
                <a16:creationId xmlns:a16="http://schemas.microsoft.com/office/drawing/2014/main" id="{2622B671-588B-CD5F-4A77-FDE96E87911E}"/>
              </a:ext>
            </a:extLst>
          </p:cNvPr>
          <p:cNvSpPr>
            <a:spLocks noGrp="1"/>
          </p:cNvSpPr>
          <p:nvPr>
            <p:ph sz="half" idx="1"/>
          </p:nvPr>
        </p:nvSpPr>
        <p:spPr>
          <a:xfrm>
            <a:off x="1141410" y="2097088"/>
            <a:ext cx="6202070" cy="4416834"/>
          </a:xfrm>
        </p:spPr>
        <p:txBody>
          <a:bodyPr>
            <a:normAutofit lnSpcReduction="10000"/>
          </a:bodyPr>
          <a:lstStyle/>
          <a:p>
            <a:r>
              <a:rPr lang="en-CA" kern="100" dirty="0">
                <a:effectLst/>
                <a:latin typeface="Calibri" panose="020F0502020204030204" pitchFamily="34" charset="0"/>
                <a:ea typeface="Calibri" panose="020F0502020204030204" pitchFamily="34" charset="0"/>
                <a:cs typeface="Mangal" panose="02040503050203030202" pitchFamily="18" charset="0"/>
              </a:rPr>
              <a:t>Every day, we invent on behalf of our customers, partners, and communities. </a:t>
            </a:r>
          </a:p>
          <a:p>
            <a:r>
              <a:rPr lang="en-CA" kern="100" dirty="0">
                <a:effectLst/>
                <a:latin typeface="Calibri" panose="020F0502020204030204" pitchFamily="34" charset="0"/>
                <a:ea typeface="Calibri" panose="020F0502020204030204" pitchFamily="34" charset="0"/>
                <a:cs typeface="Mangal" panose="02040503050203030202" pitchFamily="18" charset="0"/>
              </a:rPr>
              <a:t>Our vision is ambient intelligence, which uses artificial intelligence (AI) to weave together devices and services in a way that offers more value than any one product could on its own—at home or on the go. </a:t>
            </a:r>
          </a:p>
          <a:p>
            <a:r>
              <a:rPr lang="en-CA" kern="100" dirty="0">
                <a:effectLst/>
                <a:latin typeface="Calibri" panose="020F0502020204030204" pitchFamily="34" charset="0"/>
                <a:ea typeface="Calibri" panose="020F0502020204030204" pitchFamily="34" charset="0"/>
                <a:cs typeface="Mangal" panose="02040503050203030202" pitchFamily="18" charset="0"/>
              </a:rPr>
              <a:t>Our customers inspire us, and they’ve been at the heart of how we invent and evolve our products.</a:t>
            </a:r>
            <a:endParaRPr lang="en-US" kern="100" dirty="0">
              <a:effectLst/>
              <a:latin typeface="Calibri" panose="020F0502020204030204" pitchFamily="34" charset="0"/>
              <a:ea typeface="Calibri" panose="020F0502020204030204" pitchFamily="34" charset="0"/>
              <a:cs typeface="Mangal" panose="02040503050203030202" pitchFamily="18" charset="0"/>
            </a:endParaRPr>
          </a:p>
          <a:p>
            <a:endParaRPr lang="en-US" sz="3200" dirty="0"/>
          </a:p>
        </p:txBody>
      </p:sp>
      <p:pic>
        <p:nvPicPr>
          <p:cNvPr id="6" name="Content Placeholder 5">
            <a:extLst>
              <a:ext uri="{FF2B5EF4-FFF2-40B4-BE49-F238E27FC236}">
                <a16:creationId xmlns:a16="http://schemas.microsoft.com/office/drawing/2014/main" id="{CC1F8B19-B7A6-3635-3F38-951119EFA64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059919" y="2095705"/>
            <a:ext cx="3487566" cy="2209800"/>
          </a:xfrm>
        </p:spPr>
      </p:pic>
    </p:spTree>
    <p:extLst>
      <p:ext uri="{BB962C8B-B14F-4D97-AF65-F5344CB8AC3E}">
        <p14:creationId xmlns:p14="http://schemas.microsoft.com/office/powerpoint/2010/main" val="3848433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939E-06C2-4C6B-D347-C8169F3D70BA}"/>
              </a:ext>
            </a:extLst>
          </p:cNvPr>
          <p:cNvSpPr>
            <a:spLocks noGrp="1"/>
          </p:cNvSpPr>
          <p:nvPr>
            <p:ph type="title"/>
          </p:nvPr>
        </p:nvSpPr>
        <p:spPr>
          <a:xfrm>
            <a:off x="1484311" y="67182"/>
            <a:ext cx="10018713" cy="1999269"/>
          </a:xfrm>
        </p:spPr>
        <p:txBody>
          <a:bodyPr>
            <a:normAutofit/>
          </a:bodyPr>
          <a:lstStyle/>
          <a:p>
            <a:r>
              <a:rPr lang="en-CA" sz="4800" b="1" u="sng" kern="100" dirty="0">
                <a:effectLst/>
                <a:latin typeface="Century Gothic" panose="020B0502020202020204" pitchFamily="34" charset="0"/>
                <a:ea typeface="Calibri" panose="020F0502020204030204" pitchFamily="34" charset="0"/>
                <a:cs typeface="Mangal" panose="02040503050203030202" pitchFamily="18" charset="0"/>
              </a:rPr>
              <a:t>CULTURE</a:t>
            </a:r>
            <a:r>
              <a:rPr lang="en-CA" sz="4800" kern="100" dirty="0">
                <a:effectLst/>
                <a:latin typeface="Century Gothic" panose="020B0502020202020204" pitchFamily="34" charset="0"/>
                <a:ea typeface="Calibri" panose="020F0502020204030204" pitchFamily="34" charset="0"/>
                <a:cs typeface="Mangal" panose="02040503050203030202" pitchFamily="18" charset="0"/>
              </a:rPr>
              <a:t> </a:t>
            </a:r>
            <a:br>
              <a:rPr lang="en-US" sz="4800" kern="100" dirty="0">
                <a:effectLst/>
                <a:latin typeface="Century Gothic" panose="020B0502020202020204" pitchFamily="34" charset="0"/>
                <a:ea typeface="Calibri" panose="020F0502020204030204" pitchFamily="34" charset="0"/>
                <a:cs typeface="Mangal" panose="02040503050203030202" pitchFamily="18" charset="0"/>
              </a:rPr>
            </a:br>
            <a:endParaRPr lang="en-US" sz="4800"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B9FA7A20-021D-0EEE-2146-3688F77708F7}"/>
              </a:ext>
            </a:extLst>
          </p:cNvPr>
          <p:cNvSpPr>
            <a:spLocks noGrp="1"/>
          </p:cNvSpPr>
          <p:nvPr>
            <p:ph sz="half" idx="1"/>
          </p:nvPr>
        </p:nvSpPr>
        <p:spPr>
          <a:xfrm>
            <a:off x="1141410" y="1574275"/>
            <a:ext cx="8558771" cy="5005633"/>
          </a:xfrm>
        </p:spPr>
        <p:txBody>
          <a:bodyPr>
            <a:normAutofit fontScale="92500" lnSpcReduction="20000"/>
          </a:bodyPr>
          <a:lstStyle/>
          <a:p>
            <a:r>
              <a:rPr lang="en-CA" sz="1800" kern="100" dirty="0">
                <a:effectLst/>
                <a:latin typeface="Calibri" panose="020F0502020204030204" pitchFamily="34" charset="0"/>
                <a:ea typeface="Calibri" panose="020F0502020204030204" pitchFamily="34" charset="0"/>
                <a:cs typeface="Mangal" panose="02040503050203030202" pitchFamily="18" charset="0"/>
              </a:rPr>
              <a:t>Amazon's commitment to diversity, equity, and inclusion (DEI) is deeply embedded in its corporate culture and operations. </a:t>
            </a:r>
          </a:p>
          <a:p>
            <a:r>
              <a:rPr lang="en-CA" sz="1800" kern="100" dirty="0">
                <a:effectLst/>
                <a:latin typeface="Calibri" panose="020F0502020204030204" pitchFamily="34" charset="0"/>
                <a:ea typeface="Calibri" panose="020F0502020204030204" pitchFamily="34" charset="0"/>
                <a:cs typeface="Mangal" panose="02040503050203030202" pitchFamily="18" charset="0"/>
              </a:rPr>
              <a:t>Guided by its 16 Leadership Principles, Amazon prioritizes diverse perspectives, learning, and trust-building. </a:t>
            </a:r>
          </a:p>
          <a:p>
            <a:r>
              <a:rPr lang="en-CA" sz="1800" kern="100" dirty="0">
                <a:effectLst/>
                <a:latin typeface="Calibri" panose="020F0502020204030204" pitchFamily="34" charset="0"/>
                <a:ea typeface="Calibri" panose="020F0502020204030204" pitchFamily="34" charset="0"/>
                <a:cs typeface="Mangal" panose="02040503050203030202" pitchFamily="18" charset="0"/>
              </a:rPr>
              <a:t>Leaders actively create a safer, more diverse, and inclusive work environment while leading with empathy and fostering fun. </a:t>
            </a:r>
          </a:p>
          <a:p>
            <a:r>
              <a:rPr lang="en-CA" sz="1800" kern="100" dirty="0">
                <a:effectLst/>
                <a:latin typeface="Calibri" panose="020F0502020204030204" pitchFamily="34" charset="0"/>
                <a:ea typeface="Calibri" panose="020F0502020204030204" pitchFamily="34" charset="0"/>
                <a:cs typeface="Mangal" panose="02040503050203030202" pitchFamily="18" charset="0"/>
              </a:rPr>
              <a:t>The company's vision is to be Earth's best employer and incorporates DEI into its efforts to build inclusive teams. </a:t>
            </a:r>
          </a:p>
          <a:p>
            <a:r>
              <a:rPr lang="en-CA" sz="1800" kern="100" dirty="0">
                <a:effectLst/>
                <a:latin typeface="Calibri" panose="020F0502020204030204" pitchFamily="34" charset="0"/>
                <a:ea typeface="Calibri" panose="020F0502020204030204" pitchFamily="34" charset="0"/>
                <a:cs typeface="Mangal" panose="02040503050203030202" pitchFamily="18" charset="0"/>
              </a:rPr>
              <a:t>Amazon invests in communities, supports underrepresented entrepreneurs, and offers skills training. </a:t>
            </a:r>
          </a:p>
          <a:p>
            <a:r>
              <a:rPr lang="en-CA" sz="1800" kern="100" dirty="0">
                <a:effectLst/>
                <a:latin typeface="Calibri" panose="020F0502020204030204" pitchFamily="34" charset="0"/>
                <a:ea typeface="Calibri" panose="020F0502020204030204" pitchFamily="34" charset="0"/>
                <a:cs typeface="Mangal" panose="02040503050203030202" pitchFamily="18" charset="0"/>
              </a:rPr>
              <a:t>It also emphasizes developing diverse leaders and mentorship programs to increase representation. </a:t>
            </a:r>
          </a:p>
          <a:p>
            <a:r>
              <a:rPr lang="en-CA" sz="1800" kern="100" dirty="0">
                <a:effectLst/>
                <a:latin typeface="Calibri" panose="020F0502020204030204" pitchFamily="34" charset="0"/>
                <a:ea typeface="Calibri" panose="020F0502020204030204" pitchFamily="34" charset="0"/>
                <a:cs typeface="Mangal" panose="02040503050203030202" pitchFamily="18" charset="0"/>
              </a:rPr>
              <a:t>Affinity groups celebrate inclusivity, and the company actively promotes gender equity, supports Indigenous communities, and engages with the LGBTQIA+ community. </a:t>
            </a:r>
          </a:p>
          <a:p>
            <a:r>
              <a:rPr lang="en-CA" sz="1800" kern="100" dirty="0">
                <a:effectLst/>
                <a:latin typeface="Calibri" panose="020F0502020204030204" pitchFamily="34" charset="0"/>
                <a:ea typeface="Calibri" panose="020F0502020204030204" pitchFamily="34" charset="0"/>
                <a:cs typeface="Mangal" panose="02040503050203030202" pitchFamily="18" charset="0"/>
              </a:rPr>
              <a:t>Amazon is dedicated to improving accessibility, supporting veterans and military families, and leveraging AI to accelerate progress. </a:t>
            </a:r>
          </a:p>
          <a:p>
            <a:r>
              <a:rPr lang="en-CA" sz="1800" kern="100" dirty="0">
                <a:effectLst/>
                <a:latin typeface="Calibri" panose="020F0502020204030204" pitchFamily="34" charset="0"/>
                <a:ea typeface="Calibri" panose="020F0502020204030204" pitchFamily="34" charset="0"/>
                <a:cs typeface="Mangal" panose="02040503050203030202" pitchFamily="18" charset="0"/>
              </a:rPr>
              <a:t>These efforts have earned Amazon recognition and awards for its commitment to advancing DEI globally.</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pic>
        <p:nvPicPr>
          <p:cNvPr id="6" name="Content Placeholder 5">
            <a:extLst>
              <a:ext uri="{FF2B5EF4-FFF2-40B4-BE49-F238E27FC236}">
                <a16:creationId xmlns:a16="http://schemas.microsoft.com/office/drawing/2014/main" id="{ACD777A8-51FF-8FDE-6462-0F7E1516E5D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693340" y="2066451"/>
            <a:ext cx="2498660" cy="2371217"/>
          </a:xfrm>
        </p:spPr>
      </p:pic>
    </p:spTree>
    <p:extLst>
      <p:ext uri="{BB962C8B-B14F-4D97-AF65-F5344CB8AC3E}">
        <p14:creationId xmlns:p14="http://schemas.microsoft.com/office/powerpoint/2010/main" val="850025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FAEB-F2D2-CE1F-DC21-7EC3A712FF86}"/>
              </a:ext>
            </a:extLst>
          </p:cNvPr>
          <p:cNvSpPr>
            <a:spLocks noGrp="1"/>
          </p:cNvSpPr>
          <p:nvPr>
            <p:ph type="title"/>
          </p:nvPr>
        </p:nvSpPr>
        <p:spPr/>
        <p:txBody>
          <a:bodyPr/>
          <a:lstStyle/>
          <a:p>
            <a:r>
              <a:rPr lang="en-US" b="1" u="sng" dirty="0"/>
              <a:t>CLIENTS &amp; IMPACTS</a:t>
            </a:r>
          </a:p>
        </p:txBody>
      </p:sp>
      <p:pic>
        <p:nvPicPr>
          <p:cNvPr id="6" name="Content Placeholder 5">
            <a:extLst>
              <a:ext uri="{FF2B5EF4-FFF2-40B4-BE49-F238E27FC236}">
                <a16:creationId xmlns:a16="http://schemas.microsoft.com/office/drawing/2014/main" id="{1C0BDB5E-6CFE-ED40-8733-EEDD3593F4A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87260" y="2014194"/>
            <a:ext cx="2619375" cy="1743075"/>
          </a:xfrm>
        </p:spPr>
      </p:pic>
      <p:pic>
        <p:nvPicPr>
          <p:cNvPr id="9" name="Content Placeholder 8">
            <a:extLst>
              <a:ext uri="{FF2B5EF4-FFF2-40B4-BE49-F238E27FC236}">
                <a16:creationId xmlns:a16="http://schemas.microsoft.com/office/drawing/2014/main" id="{726C24D0-F3A5-46AE-4A4E-6E363A6D494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874319" y="1814168"/>
            <a:ext cx="2143125" cy="1943101"/>
          </a:xfrm>
        </p:spPr>
      </p:pic>
      <p:sp>
        <p:nvSpPr>
          <p:cNvPr id="7" name="TextBox 6">
            <a:extLst>
              <a:ext uri="{FF2B5EF4-FFF2-40B4-BE49-F238E27FC236}">
                <a16:creationId xmlns:a16="http://schemas.microsoft.com/office/drawing/2014/main" id="{011E9ABF-F3EC-8274-7C8B-80939ECF63CB}"/>
              </a:ext>
            </a:extLst>
          </p:cNvPr>
          <p:cNvSpPr txBox="1"/>
          <p:nvPr/>
        </p:nvSpPr>
        <p:spPr>
          <a:xfrm>
            <a:off x="527901" y="3846194"/>
            <a:ext cx="4656841" cy="2352695"/>
          </a:xfrm>
          <a:prstGeom prst="rect">
            <a:avLst/>
          </a:prstGeom>
          <a:noFill/>
        </p:spPr>
        <p:txBody>
          <a:bodyPr wrap="square" rtlCol="0">
            <a:spAutoFit/>
          </a:bodyPr>
          <a:lstStyle/>
          <a:p>
            <a:pPr marL="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Mangal" panose="02040503050203030202" pitchFamily="18" charset="0"/>
              </a:rPr>
              <a:t>Clients:</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Symbol" panose="05050102010706020507" pitchFamily="18" charset="2"/>
              <a:buChar char=""/>
            </a:pPr>
            <a:r>
              <a:rPr lang="en-CA" sz="1800" kern="100" dirty="0">
                <a:effectLst/>
                <a:latin typeface="Calibri" panose="020F0502020204030204" pitchFamily="34" charset="0"/>
                <a:ea typeface="Calibri" panose="020F0502020204030204" pitchFamily="34" charset="0"/>
                <a:cs typeface="Mangal" panose="02040503050203030202" pitchFamily="18" charset="0"/>
              </a:rPr>
              <a:t>Millions of individual customers worldwide.</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Symbol" panose="05050102010706020507" pitchFamily="18" charset="2"/>
              <a:buChar char=""/>
            </a:pPr>
            <a:r>
              <a:rPr lang="en-CA" sz="1800" kern="100" dirty="0">
                <a:effectLst/>
                <a:latin typeface="Calibri" panose="020F0502020204030204" pitchFamily="34" charset="0"/>
                <a:ea typeface="Calibri" panose="020F0502020204030204" pitchFamily="34" charset="0"/>
                <a:cs typeface="Mangal" panose="02040503050203030202" pitchFamily="18" charset="0"/>
              </a:rPr>
              <a:t>Sellers and businesses using Amazon's platform.</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Symbol" panose="05050102010706020507" pitchFamily="18" charset="2"/>
              <a:buChar char=""/>
            </a:pPr>
            <a:r>
              <a:rPr lang="en-CA" sz="1800" kern="100" dirty="0">
                <a:effectLst/>
                <a:latin typeface="Calibri" panose="020F0502020204030204" pitchFamily="34" charset="0"/>
                <a:ea typeface="Calibri" panose="020F0502020204030204" pitchFamily="34" charset="0"/>
                <a:cs typeface="Mangal" panose="02040503050203030202" pitchFamily="18" charset="0"/>
              </a:rPr>
              <a:t>AWS clients including startups and enterprises.</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
        <p:nvSpPr>
          <p:cNvPr id="10" name="TextBox 9">
            <a:extLst>
              <a:ext uri="{FF2B5EF4-FFF2-40B4-BE49-F238E27FC236}">
                <a16:creationId xmlns:a16="http://schemas.microsoft.com/office/drawing/2014/main" id="{9A0084F3-184A-A223-6E4D-283575C11E9B}"/>
              </a:ext>
            </a:extLst>
          </p:cNvPr>
          <p:cNvSpPr txBox="1"/>
          <p:nvPr/>
        </p:nvSpPr>
        <p:spPr>
          <a:xfrm>
            <a:off x="6372520" y="3846195"/>
            <a:ext cx="5291579" cy="2056332"/>
          </a:xfrm>
          <a:prstGeom prst="rect">
            <a:avLst/>
          </a:prstGeom>
          <a:noFill/>
        </p:spPr>
        <p:txBody>
          <a:bodyPr wrap="square" rtlCol="0">
            <a:spAutoFit/>
          </a:bodyPr>
          <a:lstStyle/>
          <a:p>
            <a:pPr marL="0" marR="0">
              <a:lnSpc>
                <a:spcPct val="107000"/>
              </a:lnSpc>
              <a:spcBef>
                <a:spcPts val="0"/>
              </a:spcBef>
              <a:spcAft>
                <a:spcPts val="800"/>
              </a:spcAft>
            </a:pPr>
            <a:r>
              <a:rPr lang="en-CA" sz="1800" kern="100" dirty="0">
                <a:effectLst/>
                <a:latin typeface="Calibri" panose="020F0502020204030204" pitchFamily="34" charset="0"/>
                <a:ea typeface="Calibri" panose="020F0502020204030204" pitchFamily="34" charset="0"/>
                <a:cs typeface="Mangal" panose="02040503050203030202" pitchFamily="18" charset="0"/>
              </a:rPr>
              <a:t>Impact:</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Symbol" panose="05050102010706020507" pitchFamily="18" charset="2"/>
              <a:buChar char=""/>
            </a:pPr>
            <a:r>
              <a:rPr lang="en-CA" sz="1800" kern="100" dirty="0">
                <a:effectLst/>
                <a:latin typeface="Calibri" panose="020F0502020204030204" pitchFamily="34" charset="0"/>
                <a:ea typeface="Calibri" panose="020F0502020204030204" pitchFamily="34" charset="0"/>
                <a:cs typeface="Mangal" panose="02040503050203030202" pitchFamily="18" charset="0"/>
              </a:rPr>
              <a:t>Enabling small businesses to reach a global audience.</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Symbol" panose="05050102010706020507" pitchFamily="18" charset="2"/>
              <a:buChar char=""/>
            </a:pPr>
            <a:r>
              <a:rPr lang="en-CA" sz="1800" kern="100" dirty="0">
                <a:effectLst/>
                <a:latin typeface="Calibri" panose="020F0502020204030204" pitchFamily="34" charset="0"/>
                <a:ea typeface="Calibri" panose="020F0502020204030204" pitchFamily="34" charset="0"/>
                <a:cs typeface="Mangal" panose="02040503050203030202" pitchFamily="18" charset="0"/>
              </a:rPr>
              <a:t>Shaping e-commerce and online services.</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Symbol" panose="05050102010706020507" pitchFamily="18" charset="2"/>
              <a:buChar char=""/>
            </a:pPr>
            <a:r>
              <a:rPr lang="en-CA" sz="1800" kern="100" dirty="0">
                <a:effectLst/>
                <a:latin typeface="Calibri" panose="020F0502020204030204" pitchFamily="34" charset="0"/>
                <a:ea typeface="Calibri" panose="020F0502020204030204" pitchFamily="34" charset="0"/>
                <a:cs typeface="Mangal" panose="02040503050203030202" pitchFamily="18" charset="0"/>
              </a:rPr>
              <a:t>Environmental initiatives like The Climate Pledge.</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4286897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E740B-B82E-E987-34CC-8DF7004EB9DE}"/>
              </a:ext>
            </a:extLst>
          </p:cNvPr>
          <p:cNvSpPr>
            <a:spLocks noGrp="1"/>
          </p:cNvSpPr>
          <p:nvPr>
            <p:ph type="ctrTitle"/>
          </p:nvPr>
        </p:nvSpPr>
        <p:spPr/>
        <p:txBody>
          <a:bodyPr/>
          <a:lstStyle/>
          <a:p>
            <a:r>
              <a:rPr lang="en-US" b="1" u="sng" dirty="0"/>
              <a:t>REFERENCES:</a:t>
            </a:r>
          </a:p>
        </p:txBody>
      </p:sp>
      <p:sp>
        <p:nvSpPr>
          <p:cNvPr id="3" name="Subtitle 2">
            <a:extLst>
              <a:ext uri="{FF2B5EF4-FFF2-40B4-BE49-F238E27FC236}">
                <a16:creationId xmlns:a16="http://schemas.microsoft.com/office/drawing/2014/main" id="{AADE3FCD-978D-E312-228D-0A1773C355BC}"/>
              </a:ext>
            </a:extLst>
          </p:cNvPr>
          <p:cNvSpPr>
            <a:spLocks noGrp="1"/>
          </p:cNvSpPr>
          <p:nvPr>
            <p:ph type="subTitle" idx="1"/>
          </p:nvPr>
        </p:nvSpPr>
        <p:spPr/>
        <p:txBody>
          <a:bodyPr/>
          <a:lstStyle/>
          <a:p>
            <a:pPr algn="r"/>
            <a:r>
              <a:rPr lang="en-CA" sz="1800" u="sng"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hlinkClick r:id="rId2">
                  <a:extLst>
                    <a:ext uri="{A12FA001-AC4F-418D-AE19-62706E023703}">
                      <ahyp:hlinkClr xmlns:ahyp="http://schemas.microsoft.com/office/drawing/2018/hyperlinkcolor" val="tx"/>
                    </a:ext>
                  </a:extLst>
                </a:hlinkClick>
              </a:rPr>
              <a:t>Amazon Devices &amp; Services (aboutamazon.com)</a:t>
            </a:r>
            <a:endParaRPr lang="en-US"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algn="r"/>
            <a:endParaRPr lang="en-US" dirty="0">
              <a:solidFill>
                <a:schemeClr val="bg1"/>
              </a:solidFill>
            </a:endParaRPr>
          </a:p>
        </p:txBody>
      </p:sp>
    </p:spTree>
    <p:extLst>
      <p:ext uri="{BB962C8B-B14F-4D97-AF65-F5344CB8AC3E}">
        <p14:creationId xmlns:p14="http://schemas.microsoft.com/office/powerpoint/2010/main" val="383593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BE1E-AD66-06CF-0F19-A21B0B2AB995}"/>
              </a:ext>
            </a:extLst>
          </p:cNvPr>
          <p:cNvSpPr>
            <a:spLocks noGrp="1"/>
          </p:cNvSpPr>
          <p:nvPr>
            <p:ph type="title"/>
          </p:nvPr>
        </p:nvSpPr>
        <p:spPr>
          <a:xfrm>
            <a:off x="0" y="885582"/>
            <a:ext cx="10396882" cy="1151965"/>
          </a:xfrm>
        </p:spPr>
        <p:txBody>
          <a:bodyPr/>
          <a:lstStyle/>
          <a:p>
            <a:r>
              <a:rPr lang="en-US" b="1" u="sng" dirty="0"/>
              <a:t>SUCCESS STORY OF AMAZON:</a:t>
            </a:r>
            <a:endParaRPr lang="en-US" dirty="0"/>
          </a:p>
        </p:txBody>
      </p:sp>
      <p:sp>
        <p:nvSpPr>
          <p:cNvPr id="3" name="Content Placeholder 2">
            <a:extLst>
              <a:ext uri="{FF2B5EF4-FFF2-40B4-BE49-F238E27FC236}">
                <a16:creationId xmlns:a16="http://schemas.microsoft.com/office/drawing/2014/main" id="{DE78D5BE-31FC-CBD1-116F-8442C516540E}"/>
              </a:ext>
            </a:extLst>
          </p:cNvPr>
          <p:cNvSpPr>
            <a:spLocks noGrp="1"/>
          </p:cNvSpPr>
          <p:nvPr>
            <p:ph sz="quarter" idx="13"/>
          </p:nvPr>
        </p:nvSpPr>
        <p:spPr>
          <a:xfrm>
            <a:off x="195607" y="2478175"/>
            <a:ext cx="7845458" cy="3311189"/>
          </a:xfrm>
        </p:spPr>
        <p:txBody>
          <a:bodyPr>
            <a:normAutofit/>
          </a:bodyPr>
          <a:lstStyle/>
          <a:p>
            <a:r>
              <a:rPr lang="en-CA" sz="2000" kern="100" dirty="0">
                <a:effectLst/>
                <a:latin typeface="Calibri" panose="020F0502020204030204" pitchFamily="34" charset="0"/>
                <a:ea typeface="Calibri" panose="020F0502020204030204" pitchFamily="34" charset="0"/>
                <a:cs typeface="Mangal" panose="02040503050203030202" pitchFamily="18" charset="0"/>
              </a:rPr>
              <a:t>Amazon is founded by jeff Bezos as an online store in 1994 after quitting his job to focus on his initial idea. </a:t>
            </a:r>
          </a:p>
          <a:p>
            <a:r>
              <a:rPr lang="en-CA" sz="2000" kern="100" dirty="0">
                <a:effectLst/>
                <a:latin typeface="Calibri" panose="020F0502020204030204" pitchFamily="34" charset="0"/>
                <a:ea typeface="Calibri" panose="020F0502020204030204" pitchFamily="34" charset="0"/>
                <a:cs typeface="Mangal" panose="02040503050203030202" pitchFamily="18" charset="0"/>
              </a:rPr>
              <a:t>Later in the late 1900s and early 2000s, growing to become a major internet retailer platform in North America and Europe.</a:t>
            </a:r>
          </a:p>
          <a:p>
            <a:r>
              <a:rPr lang="en-CA" sz="2000" kern="100" dirty="0">
                <a:effectLst/>
                <a:latin typeface="Calibri" panose="020F0502020204030204" pitchFamily="34" charset="0"/>
                <a:ea typeface="Calibri" panose="020F0502020204030204" pitchFamily="34" charset="0"/>
                <a:cs typeface="Mangal" panose="02040503050203030202" pitchFamily="18" charset="0"/>
              </a:rPr>
              <a:t>gradually expanded its business Worldwide and the introduction of Amazon Web services expanded the scope of its services to include cloud computing, revolutionary online shopping.</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a:p>
            <a:endParaRPr lang="en-US" dirty="0"/>
          </a:p>
        </p:txBody>
      </p:sp>
      <p:pic>
        <p:nvPicPr>
          <p:cNvPr id="5" name="Picture 4">
            <a:extLst>
              <a:ext uri="{FF2B5EF4-FFF2-40B4-BE49-F238E27FC236}">
                <a16:creationId xmlns:a16="http://schemas.microsoft.com/office/drawing/2014/main" id="{1A463242-0EB1-C5FE-A260-607BF4AF9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6417" y="73058"/>
            <a:ext cx="3125769" cy="1964489"/>
          </a:xfrm>
          <a:prstGeom prst="rect">
            <a:avLst/>
          </a:prstGeom>
        </p:spPr>
      </p:pic>
    </p:spTree>
    <p:extLst>
      <p:ext uri="{BB962C8B-B14F-4D97-AF65-F5344CB8AC3E}">
        <p14:creationId xmlns:p14="http://schemas.microsoft.com/office/powerpoint/2010/main" val="3856019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6A76-B24D-888A-60E8-D50CD068E4C0}"/>
              </a:ext>
            </a:extLst>
          </p:cNvPr>
          <p:cNvSpPr>
            <a:spLocks noGrp="1"/>
          </p:cNvSpPr>
          <p:nvPr>
            <p:ph type="title"/>
          </p:nvPr>
        </p:nvSpPr>
        <p:spPr>
          <a:xfrm>
            <a:off x="0" y="66161"/>
            <a:ext cx="8534400" cy="2205699"/>
          </a:xfrm>
        </p:spPr>
        <p:txBody>
          <a:bodyPr>
            <a:normAutofit/>
          </a:bodyPr>
          <a:lstStyle/>
          <a:p>
            <a:r>
              <a:rPr lang="en-US" b="1" u="sng" dirty="0"/>
              <a:t>SUCCESS STORY OF AMAZON:</a:t>
            </a:r>
            <a:br>
              <a:rPr lang="en-US" b="1" u="sng" dirty="0"/>
            </a:br>
            <a:br>
              <a:rPr lang="en-US" b="1" u="sng" dirty="0"/>
            </a:br>
            <a:r>
              <a:rPr lang="en-CA" sz="1800" u="sng"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Key factors that contributed to Amazon's remarkable success include:</a:t>
            </a:r>
            <a:br>
              <a:rPr lang="en-US" sz="1800" u="sng" kern="100" dirty="0">
                <a:effectLst/>
                <a:latin typeface="Calibri" panose="020F0502020204030204" pitchFamily="34" charset="0"/>
                <a:ea typeface="Calibri" panose="020F0502020204030204" pitchFamily="34" charset="0"/>
                <a:cs typeface="Mangal" panose="02040503050203030202" pitchFamily="18" charset="0"/>
              </a:rPr>
            </a:br>
            <a:endParaRPr lang="en-US" u="sng" dirty="0"/>
          </a:p>
        </p:txBody>
      </p:sp>
      <p:sp>
        <p:nvSpPr>
          <p:cNvPr id="3" name="Content Placeholder 2">
            <a:extLst>
              <a:ext uri="{FF2B5EF4-FFF2-40B4-BE49-F238E27FC236}">
                <a16:creationId xmlns:a16="http://schemas.microsoft.com/office/drawing/2014/main" id="{B7304E00-1D8F-91FF-E1DB-D3F80760C609}"/>
              </a:ext>
            </a:extLst>
          </p:cNvPr>
          <p:cNvSpPr>
            <a:spLocks noGrp="1"/>
          </p:cNvSpPr>
          <p:nvPr>
            <p:ph sz="half" idx="1"/>
          </p:nvPr>
        </p:nvSpPr>
        <p:spPr>
          <a:xfrm>
            <a:off x="0" y="1762813"/>
            <a:ext cx="5207086" cy="5095187"/>
          </a:xfrm>
        </p:spPr>
        <p:txBody>
          <a:bodyPr>
            <a:normAutofit fontScale="92500" lnSpcReduction="10000"/>
          </a:bodyPr>
          <a:lstStyle/>
          <a:p>
            <a:pPr marL="342900" marR="0" lvl="0" indent="-342900">
              <a:lnSpc>
                <a:spcPct val="107000"/>
              </a:lnSpc>
              <a:spcBef>
                <a:spcPts val="0"/>
              </a:spcBef>
              <a:spcAft>
                <a:spcPts val="0"/>
              </a:spcAft>
              <a:buFont typeface="Symbol" panose="05050102010706020507" pitchFamily="18" charset="2"/>
              <a:buChar char=""/>
            </a:pPr>
            <a:r>
              <a:rPr lang="en-CA" sz="18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Early Internet Adoption: Amazon capitalized on the power of the internet, establishing a strong online presence early on, which became a significant advantage.</a:t>
            </a:r>
            <a:endParaRPr lang="en-US" sz="18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Symbol" panose="05050102010706020507" pitchFamily="18" charset="2"/>
              <a:buChar char=""/>
            </a:pPr>
            <a:r>
              <a:rPr lang="en-CA" sz="18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Customer-Centric Approach: Amazon's focus on providing an exceptional customer experience, with features like simple and seamless interfaces, customization options, and fast shipping, helped build customer loyalty.</a:t>
            </a:r>
            <a:endParaRPr lang="en-US" sz="18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Symbol" panose="05050102010706020507" pitchFamily="18" charset="2"/>
              <a:buChar char=""/>
            </a:pPr>
            <a:r>
              <a:rPr lang="en-CA" sz="18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Innovation and Adaptability: Amazon's willingness to innovate, experiment with new ideas, and enhance the customer experience led to the introduction of services like Amazon Prime and technologies like Alexa.</a:t>
            </a:r>
            <a:endParaRPr lang="en-US" sz="18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Symbol" panose="05050102010706020507" pitchFamily="18" charset="2"/>
              <a:buChar char=""/>
            </a:pPr>
            <a:r>
              <a:rPr lang="en-CA" sz="18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Diverse Offerings: Starting as an online bookstore, Amazon expanded its product offerings to include DVDs, CDs, and a wide range of other products, catering to various markets and verticals.</a:t>
            </a:r>
            <a:endParaRPr lang="en-US" sz="1800"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endParaRPr>
          </a:p>
          <a:p>
            <a:endParaRPr lang="en-US" dirty="0">
              <a:solidFill>
                <a:schemeClr val="accent1"/>
              </a:solidFill>
            </a:endParaRPr>
          </a:p>
        </p:txBody>
      </p:sp>
      <p:sp>
        <p:nvSpPr>
          <p:cNvPr id="4" name="Content Placeholder 3">
            <a:extLst>
              <a:ext uri="{FF2B5EF4-FFF2-40B4-BE49-F238E27FC236}">
                <a16:creationId xmlns:a16="http://schemas.microsoft.com/office/drawing/2014/main" id="{1A797364-19A8-8B8F-7055-BA485B820B0F}"/>
              </a:ext>
            </a:extLst>
          </p:cNvPr>
          <p:cNvSpPr>
            <a:spLocks noGrp="1"/>
          </p:cNvSpPr>
          <p:nvPr>
            <p:ph sz="half" idx="2"/>
          </p:nvPr>
        </p:nvSpPr>
        <p:spPr>
          <a:xfrm>
            <a:off x="6315959" y="443059"/>
            <a:ext cx="5467546" cy="5778631"/>
          </a:xfrm>
        </p:spPr>
        <p:txBody>
          <a:bodyPr>
            <a:normAutofit fontScale="92500" lnSpcReduction="10000"/>
          </a:bodyPr>
          <a:lstStyle/>
          <a:p>
            <a:pPr marL="342900" marR="0" lvl="0" indent="-342900">
              <a:lnSpc>
                <a:spcPct val="107000"/>
              </a:lnSpc>
              <a:spcBef>
                <a:spcPts val="0"/>
              </a:spcBef>
              <a:spcAft>
                <a:spcPts val="0"/>
              </a:spcAft>
              <a:buFont typeface="Symbol" panose="05050102010706020507" pitchFamily="18" charset="2"/>
              <a:buChar char=""/>
            </a:pPr>
            <a:r>
              <a:rPr lang="en-CA" sz="1800" kern="100" dirty="0">
                <a:effectLst/>
                <a:latin typeface="Calibri" panose="020F0502020204030204" pitchFamily="34" charset="0"/>
                <a:ea typeface="Calibri" panose="020F0502020204030204" pitchFamily="34" charset="0"/>
                <a:cs typeface="Mangal" panose="02040503050203030202" pitchFamily="18" charset="0"/>
              </a:rPr>
              <a:t>Amazon Web Services (AWS): The introduction of AWS allowed Amazon to provide cloud computing and services to various sectors globally, further diversifying its business.</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Symbol" panose="05050102010706020507" pitchFamily="18" charset="2"/>
              <a:buChar char=""/>
            </a:pPr>
            <a:r>
              <a:rPr lang="en-CA" sz="1800" kern="100" dirty="0">
                <a:effectLst/>
                <a:latin typeface="Calibri" panose="020F0502020204030204" pitchFamily="34" charset="0"/>
                <a:ea typeface="Calibri" panose="020F0502020204030204" pitchFamily="34" charset="0"/>
                <a:cs typeface="Mangal" panose="02040503050203030202" pitchFamily="18" charset="0"/>
              </a:rPr>
              <a:t>Focus on Efficiency: Amazon's continuous efforts to improve its business operations and enhance efficiency contributed to its growth and success.</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Symbol" panose="05050102010706020507" pitchFamily="18" charset="2"/>
              <a:buChar char=""/>
            </a:pPr>
            <a:r>
              <a:rPr lang="en-CA" sz="1800" kern="100" dirty="0">
                <a:effectLst/>
                <a:latin typeface="Calibri" panose="020F0502020204030204" pitchFamily="34" charset="0"/>
                <a:ea typeface="Calibri" panose="020F0502020204030204" pitchFamily="34" charset="0"/>
                <a:cs typeface="Mangal" panose="02040503050203030202" pitchFamily="18" charset="0"/>
              </a:rPr>
              <a:t>Commitment to Promises: Amazon's consistent delivery on its promises, from low prices to reliable shipping, built trust among customers.</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pic>
        <p:nvPicPr>
          <p:cNvPr id="8" name="Picture 7">
            <a:extLst>
              <a:ext uri="{FF2B5EF4-FFF2-40B4-BE49-F238E27FC236}">
                <a16:creationId xmlns:a16="http://schemas.microsoft.com/office/drawing/2014/main" id="{3CE5F793-CCA6-2948-09FF-539FB0DC3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6005" y="66161"/>
            <a:ext cx="2857500" cy="1600200"/>
          </a:xfrm>
          <a:prstGeom prst="rect">
            <a:avLst/>
          </a:prstGeom>
        </p:spPr>
      </p:pic>
    </p:spTree>
    <p:extLst>
      <p:ext uri="{BB962C8B-B14F-4D97-AF65-F5344CB8AC3E}">
        <p14:creationId xmlns:p14="http://schemas.microsoft.com/office/powerpoint/2010/main" val="3893350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0191C-BAE8-04A1-DA4A-9A33DE6D72ED}"/>
              </a:ext>
            </a:extLst>
          </p:cNvPr>
          <p:cNvSpPr>
            <a:spLocks noGrp="1"/>
          </p:cNvSpPr>
          <p:nvPr>
            <p:ph type="title"/>
          </p:nvPr>
        </p:nvSpPr>
        <p:spPr>
          <a:xfrm>
            <a:off x="571091" y="537501"/>
            <a:ext cx="8534400" cy="1507067"/>
          </a:xfrm>
        </p:spPr>
        <p:txBody>
          <a:bodyPr/>
          <a:lstStyle/>
          <a:p>
            <a:r>
              <a:rPr lang="en-US" b="1" u="sng" dirty="0"/>
              <a:t>SUCCESS STORY OF AMAZON:</a:t>
            </a:r>
            <a:endParaRPr lang="en-US" dirty="0"/>
          </a:p>
        </p:txBody>
      </p:sp>
      <p:sp>
        <p:nvSpPr>
          <p:cNvPr id="3" name="Content Placeholder 2">
            <a:extLst>
              <a:ext uri="{FF2B5EF4-FFF2-40B4-BE49-F238E27FC236}">
                <a16:creationId xmlns:a16="http://schemas.microsoft.com/office/drawing/2014/main" id="{48C5E076-8A46-639D-DFDF-5D797817DD0B}"/>
              </a:ext>
            </a:extLst>
          </p:cNvPr>
          <p:cNvSpPr>
            <a:spLocks noGrp="1"/>
          </p:cNvSpPr>
          <p:nvPr>
            <p:ph idx="1"/>
          </p:nvPr>
        </p:nvSpPr>
        <p:spPr>
          <a:xfrm>
            <a:off x="325995" y="1706251"/>
            <a:ext cx="8534400" cy="3987539"/>
          </a:xfrm>
        </p:spPr>
        <p:txBody>
          <a:bodyPr/>
          <a:lstStyle/>
          <a:p>
            <a:r>
              <a:rPr lang="en-CA" sz="1800" kern="100" dirty="0">
                <a:effectLst/>
                <a:latin typeface="Calibri" panose="020F0502020204030204" pitchFamily="34" charset="0"/>
                <a:ea typeface="Calibri" panose="020F0502020204030204" pitchFamily="34" charset="0"/>
                <a:cs typeface="Mangal" panose="02040503050203030202" pitchFamily="18" charset="0"/>
              </a:rPr>
              <a:t>Amazon's journey to becoming a trillion-dollar eCommerce empire can be attributed to a strategic blend of customer-centric focus, a vast product range, cutting-edge technology, exceptional customer support, rapid delivery, innovative sales strategies, competitive pricing, global reach, consumer safety assurance, Kindle publishing, and a talented user experience (UX) team.</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pic>
        <p:nvPicPr>
          <p:cNvPr id="5" name="Picture 4">
            <a:extLst>
              <a:ext uri="{FF2B5EF4-FFF2-40B4-BE49-F238E27FC236}">
                <a16:creationId xmlns:a16="http://schemas.microsoft.com/office/drawing/2014/main" id="{8E6B6B6E-3726-F501-9E23-7D6CA8700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013" y="126896"/>
            <a:ext cx="3560991" cy="1758465"/>
          </a:xfrm>
          <a:prstGeom prst="rect">
            <a:avLst/>
          </a:prstGeom>
        </p:spPr>
      </p:pic>
      <p:sp>
        <p:nvSpPr>
          <p:cNvPr id="6" name="TextBox 5">
            <a:extLst>
              <a:ext uri="{FF2B5EF4-FFF2-40B4-BE49-F238E27FC236}">
                <a16:creationId xmlns:a16="http://schemas.microsoft.com/office/drawing/2014/main" id="{84F94720-9080-1079-4669-3CDD129A6DE1}"/>
              </a:ext>
            </a:extLst>
          </p:cNvPr>
          <p:cNvSpPr txBox="1"/>
          <p:nvPr/>
        </p:nvSpPr>
        <p:spPr>
          <a:xfrm>
            <a:off x="4937740" y="5063004"/>
            <a:ext cx="9992411" cy="646331"/>
          </a:xfrm>
          <a:prstGeom prst="rect">
            <a:avLst/>
          </a:prstGeom>
          <a:noFill/>
        </p:spPr>
        <p:txBody>
          <a:bodyPr wrap="square" rtlCol="0">
            <a:spAutoFit/>
          </a:bodyPr>
          <a:lstStyle/>
          <a:p>
            <a:r>
              <a:rPr lang="en-US" dirty="0">
                <a:solidFill>
                  <a:schemeClr val="accent1"/>
                </a:solidFill>
              </a:rPr>
              <a:t>Reference:</a:t>
            </a:r>
          </a:p>
          <a:p>
            <a:r>
              <a:rPr lang="en-US" dirty="0">
                <a:solidFill>
                  <a:schemeClr val="accent1"/>
                </a:solidFill>
              </a:rPr>
              <a:t>https://wedevs.com/amp/blog/413420/amazon-success-story/</a:t>
            </a:r>
          </a:p>
        </p:txBody>
      </p:sp>
    </p:spTree>
    <p:extLst>
      <p:ext uri="{BB962C8B-B14F-4D97-AF65-F5344CB8AC3E}">
        <p14:creationId xmlns:p14="http://schemas.microsoft.com/office/powerpoint/2010/main" val="1512731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3.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4.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ppt/theme/theme5.xml><?xml version="1.0" encoding="utf-8"?>
<a:theme xmlns:a="http://schemas.openxmlformats.org/drawingml/2006/main" name="1_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6.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TM03457475[[fn=Frame]]</Template>
  <TotalTime>72</TotalTime>
  <Words>813</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9</vt:i4>
      </vt:variant>
    </vt:vector>
  </HeadingPairs>
  <TitlesOfParts>
    <vt:vector size="23" baseType="lpstr">
      <vt:lpstr>Arial</vt:lpstr>
      <vt:lpstr>Calibri</vt:lpstr>
      <vt:lpstr>Century Gothic</vt:lpstr>
      <vt:lpstr>Corbel</vt:lpstr>
      <vt:lpstr>Symbol</vt:lpstr>
      <vt:lpstr>Tw Cen MT</vt:lpstr>
      <vt:lpstr>Wingdings 2</vt:lpstr>
      <vt:lpstr>Wingdings 3</vt:lpstr>
      <vt:lpstr>Savon</vt:lpstr>
      <vt:lpstr>Parallax</vt:lpstr>
      <vt:lpstr>Circuit</vt:lpstr>
      <vt:lpstr>Frame</vt:lpstr>
      <vt:lpstr>1_Frame</vt:lpstr>
      <vt:lpstr>Slice</vt:lpstr>
      <vt:lpstr>Major Assignment</vt:lpstr>
      <vt:lpstr>Vision and Values</vt:lpstr>
      <vt:lpstr>Product and services  </vt:lpstr>
      <vt:lpstr>CULTURE  </vt:lpstr>
      <vt:lpstr>CLIENTS &amp; IMPACTS</vt:lpstr>
      <vt:lpstr>REFERENCES:</vt:lpstr>
      <vt:lpstr>SUCCESS STORY OF AMAZON:</vt:lpstr>
      <vt:lpstr>SUCCESS STORY OF AMAZON:  Key factors that contributed to Amazon's remarkable success include: </vt:lpstr>
      <vt:lpstr>SUCCESS STORY OF AMAZON: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Slidedoc Report</dc:title>
  <dc:creator>Priyanka Khetarpal</dc:creator>
  <cp:lastModifiedBy>Neron Parmar</cp:lastModifiedBy>
  <cp:revision>2</cp:revision>
  <dcterms:created xsi:type="dcterms:W3CDTF">2023-08-09T18:24:30Z</dcterms:created>
  <dcterms:modified xsi:type="dcterms:W3CDTF">2023-08-09T23:36:31Z</dcterms:modified>
</cp:coreProperties>
</file>