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name is Nick Ferritto, and my teammates are Patrick Liem, Sean Morton, and Riley Gabbard. We are </a:t>
            </a:r>
            <a:r>
              <a:rPr lang="en"/>
              <a:t>presenting</a:t>
            </a:r>
            <a:r>
              <a:rPr lang="en"/>
              <a:t> on our Distributed Storage Database that we’ve been working on for our senior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f0d94a9d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f0d94a9d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kind of side project, we also worked on designing and implementing a blockchain-based system designed to allow a police station to request for patients to be picked up by ambulances. The problem was that in some countries, ambulances do not have sufficient incentives to do their job as well as they can, because they do not have any guarantee of payment. So, this smart contract allowed police stations to post information about patients that needed to be picked up, and would allow ambulances to be automatically paid upon completion of the job.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Automatic payment: Since the entire system is a smart contract that is run on the Ethereum blockchain, we can enable automatic payments from the police station to the ambulance drivers once the job is done.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Blind bidding system: In order to determine the reward for jobs, the police station posts the maximum amount they are willing to pay, and all interested ambulances bid the lowest amount they are willing to do the job for. The lowest bid gets the job. The contract also has a specially designed system for salting and hashing the bids in way that they cannot be seen by other ambulances.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Verified actors: While smart contracts on the Ethereum blockchain are public, the contract has a simple “role” system that only allows verified Ethereum addresses to participate in the contract, which ensures that only real police stations will post jobs, and only real ambulances can accept jobs.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Database tie-in: The smart contract written was only a proof-of-concept for this kind of system, and stored all important data on the Ethereum blockchain, which is expensive. In the future, it is possible for the contract to instead store important data in an off-chain database system, such as the Cassandra database system we designed and implemented for the main part of the project.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f0d94a9d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f0d94a9d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there are a few areas in which we could have improved.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issue we had was concerned with the scope of the project. Originally, our project did not include all parts of the system, and more features became requested over time. It probably would have been easier to plan and map out the whole project if we had clearly defined the final goals of the project early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thing we could have improved on were some of our project management processes. We </a:t>
            </a:r>
            <a:r>
              <a:rPr lang="en"/>
              <a:t>didn't</a:t>
            </a:r>
            <a:r>
              <a:rPr lang="en"/>
              <a:t> start using the Gitlab board until a few weeks into the project, and we did not always use it </a:t>
            </a:r>
            <a:r>
              <a:rPr lang="en"/>
              <a:t>religiously. Using the board more often may have been helpful to keep everyone on the same page about what to work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it may have been helpful to have more inter-group communication. While we didn’t have any problems with communication, it may have been productive to have more check-ins with the team to help clear any blockers that team members were having trouble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working on the project was a great experience, and provided a lot of valuable insight into the creation of a software solution from start to finish.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0d94a9d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0d94a9d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an emergency situation, communication is vital. In a natural disaster, first responders rely on receiving information quickly. For example, first responders may have to find victims and upload information about these patients to a database so that the data can be used for treatment later. However, in a large-scale natural disaster situation, networking infrastructure may be damaged and connection to the internet could be unstable. In these types of situations, a mobile edge network is often deployed. A Mobile Edge Network is a network that is set closer to the client to allow for better and more consistent connection. In our situation, it allows for a </a:t>
            </a:r>
            <a:r>
              <a:rPr lang="en"/>
              <a:t>consistent</a:t>
            </a:r>
            <a:r>
              <a:rPr lang="en"/>
              <a:t> local network connection with occasional connection to the internet. We were tasked with implementing a database that would be suitable for such scenarios.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f0d94a9d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f0d94a9d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vision for this project is to have a robust distributed storage system that can be maintained by a network of devices that form a mobile edge network. The database should not have any single points of failure, and should remain functional even if some nodes fail. The database should be accessible by mobile phones in range of the mobile edge.</a:t>
            </a:r>
            <a:endParaRPr/>
          </a:p>
          <a:p>
            <a:pPr indent="0" lvl="0" marL="0" rtl="0" algn="l">
              <a:spcBef>
                <a:spcPts val="0"/>
              </a:spcBef>
              <a:spcAft>
                <a:spcPts val="0"/>
              </a:spcAft>
              <a:buNone/>
            </a:pPr>
            <a:r>
              <a:rPr lang="en"/>
              <a:t>There is also a visual Network Manager. This would give a </a:t>
            </a:r>
            <a:r>
              <a:rPr lang="en"/>
              <a:t>individual</a:t>
            </a:r>
            <a:r>
              <a:rPr lang="en"/>
              <a:t> a simple and useful gui that would allow that individual to manage the network. It would allow the user to inspect the cluster of nodes, manage database roles, and more.</a:t>
            </a:r>
            <a:endParaRPr/>
          </a:p>
          <a:p>
            <a:pPr indent="0" lvl="0" marL="0" rtl="0" algn="l">
              <a:spcBef>
                <a:spcPts val="0"/>
              </a:spcBef>
              <a:spcAft>
                <a:spcPts val="0"/>
              </a:spcAft>
              <a:buNone/>
            </a:pPr>
            <a:r>
              <a:rPr lang="en"/>
              <a:t>We also worked on a smart contract system. This is a </a:t>
            </a:r>
            <a:r>
              <a:rPr lang="en"/>
              <a:t>blockchain</a:t>
            </a:r>
            <a:r>
              <a:rPr lang="en"/>
              <a:t> based system that would be used by police stations to give </a:t>
            </a:r>
            <a:r>
              <a:rPr lang="en"/>
              <a:t>patient</a:t>
            </a:r>
            <a:r>
              <a:rPr lang="en"/>
              <a:t> pick up requests to ambulances with automatic payment.</a:t>
            </a:r>
            <a:endParaRPr/>
          </a:p>
          <a:p>
            <a:pPr indent="0" lvl="0" marL="0" rtl="0" algn="l">
              <a:spcBef>
                <a:spcPts val="0"/>
              </a:spcBef>
              <a:spcAft>
                <a:spcPts val="0"/>
              </a:spcAft>
              <a:buNone/>
            </a:pPr>
            <a:r>
              <a:rPr lang="en"/>
              <a:t>We’ll touch on each of these topics more in the rest of the presentation.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f0d94a9d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f0d94a9d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Patrick </a:t>
            </a:r>
            <a:r>
              <a:rPr lang="en"/>
              <a:t>worked</a:t>
            </a:r>
            <a:r>
              <a:rPr lang="en"/>
              <a:t> on the </a:t>
            </a:r>
            <a:r>
              <a:rPr lang="en"/>
              <a:t>blockchain</a:t>
            </a:r>
            <a:r>
              <a:rPr lang="en"/>
              <a:t> smart contract as well as the service discovery portion of the </a:t>
            </a:r>
            <a:r>
              <a:rPr lang="en"/>
              <a:t>distributed</a:t>
            </a:r>
            <a:r>
              <a:rPr lang="en"/>
              <a:t> database. </a:t>
            </a:r>
            <a:endParaRPr/>
          </a:p>
          <a:p>
            <a:pPr indent="0" lvl="0" marL="0" rtl="0" algn="l">
              <a:spcBef>
                <a:spcPts val="0"/>
              </a:spcBef>
              <a:spcAft>
                <a:spcPts val="0"/>
              </a:spcAft>
              <a:buNone/>
            </a:pPr>
            <a:r>
              <a:rPr lang="en"/>
              <a:t>Sean worked on the visual manager GUI and set up </a:t>
            </a:r>
            <a:r>
              <a:rPr lang="en"/>
              <a:t>security</a:t>
            </a:r>
            <a:r>
              <a:rPr lang="en"/>
              <a:t> roles</a:t>
            </a:r>
            <a:endParaRPr/>
          </a:p>
          <a:p>
            <a:pPr indent="0" lvl="0" marL="0" rtl="0" algn="l">
              <a:spcBef>
                <a:spcPts val="0"/>
              </a:spcBef>
              <a:spcAft>
                <a:spcPts val="0"/>
              </a:spcAft>
              <a:buNone/>
            </a:pPr>
            <a:r>
              <a:rPr lang="en"/>
              <a:t>Riley worked on the installation and configuration of Cassandra. She also worked on the functions for writing cql statements.</a:t>
            </a:r>
            <a:endParaRPr/>
          </a:p>
          <a:p>
            <a:pPr indent="0" lvl="0" marL="0" rtl="0" algn="l">
              <a:spcBef>
                <a:spcPts val="0"/>
              </a:spcBef>
              <a:spcAft>
                <a:spcPts val="0"/>
              </a:spcAft>
              <a:buNone/>
            </a:pPr>
            <a:r>
              <a:rPr lang="en"/>
              <a:t>I worked on the visual manager as well as the set up of the Raspberry Pi servers.</a:t>
            </a:r>
            <a:endParaRPr/>
          </a:p>
          <a:p>
            <a:pPr indent="0" lvl="0" marL="0" rtl="0" algn="l">
              <a:spcBef>
                <a:spcPts val="0"/>
              </a:spcBef>
              <a:spcAft>
                <a:spcPts val="0"/>
              </a:spcAft>
              <a:buNone/>
            </a:pPr>
            <a:r>
              <a:rPr lang="en"/>
              <a:t>Now I’m going to pass it off to Riley to talk more about the Distributed Database.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f0d94a9d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f0d94a9d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Rough draft of script:</a:t>
            </a:r>
            <a:endParaRPr/>
          </a:p>
          <a:p>
            <a:pPr indent="0" lvl="0" marL="0" rtl="0" algn="l">
              <a:spcBef>
                <a:spcPts val="0"/>
              </a:spcBef>
              <a:spcAft>
                <a:spcPts val="0"/>
              </a:spcAft>
              <a:buNone/>
            </a:pPr>
            <a:r>
              <a:rPr lang="en"/>
              <a:t>We ended up choosing to use the Apache Cassandra database system in conjunction with an Avahi service. In order to configure our database nodes, we install and configure Cassandra to run our database. We then install and configure Avahi, which allows us to broadcast our Cassandra node’s IP and port across our local network via the zeroconf protocol. We chose to use this solution for a variety of reasons.</a:t>
            </a:r>
            <a:endParaRPr/>
          </a:p>
          <a:p>
            <a:pPr indent="0" lvl="0" marL="0" rtl="0" algn="l">
              <a:spcBef>
                <a:spcPts val="0"/>
              </a:spcBef>
              <a:spcAft>
                <a:spcPts val="0"/>
              </a:spcAft>
              <a:buNone/>
            </a:pPr>
            <a:r>
              <a:rPr lang="en"/>
              <a:t>Fault-tolerant: Even if some nodes fail, the database can be maintained across the remaining nodes</a:t>
            </a:r>
            <a:endParaRPr/>
          </a:p>
          <a:p>
            <a:pPr indent="0" lvl="0" marL="0" rtl="0" algn="l">
              <a:spcBef>
                <a:spcPts val="0"/>
              </a:spcBef>
              <a:spcAft>
                <a:spcPts val="0"/>
              </a:spcAft>
              <a:buNone/>
            </a:pPr>
            <a:r>
              <a:rPr lang="en"/>
              <a:t>Durable: Even when large numbers of nodes go down, data is preserved</a:t>
            </a:r>
            <a:endParaRPr/>
          </a:p>
          <a:p>
            <a:pPr indent="0" lvl="0" marL="0" rtl="0" algn="l">
              <a:spcBef>
                <a:spcPts val="0"/>
              </a:spcBef>
              <a:spcAft>
                <a:spcPts val="0"/>
              </a:spcAft>
              <a:buNone/>
            </a:pPr>
            <a:r>
              <a:rPr lang="en"/>
              <a:t>Decentralized: There is no single point of failure in the network, since all nodes are identical</a:t>
            </a:r>
            <a:endParaRPr/>
          </a:p>
          <a:p>
            <a:pPr indent="0" lvl="0" marL="0" rtl="0" algn="l">
              <a:spcBef>
                <a:spcPts val="0"/>
              </a:spcBef>
              <a:spcAft>
                <a:spcPts val="0"/>
              </a:spcAft>
              <a:buNone/>
            </a:pPr>
            <a:r>
              <a:rPr lang="en"/>
              <a:t>Mature: Cassandra is an established database that has a lot of documentation in place, making implementation relatively smooth</a:t>
            </a:r>
            <a:endParaRPr/>
          </a:p>
          <a:p>
            <a:pPr indent="0" lvl="0" marL="0" rtl="0" algn="l">
              <a:spcBef>
                <a:spcPts val="0"/>
              </a:spcBef>
              <a:spcAft>
                <a:spcPts val="0"/>
              </a:spcAft>
              <a:buNone/>
            </a:pPr>
            <a:r>
              <a:rPr lang="en"/>
              <a:t>Control: Cassandra is highly configurable, and the nodes and database can be tweaked to fit our purposes.</a:t>
            </a:r>
            <a:endParaRPr/>
          </a:p>
          <a:p>
            <a:pPr indent="0" lvl="0" marL="0" rtl="0" algn="l">
              <a:spcBef>
                <a:spcPts val="0"/>
              </a:spcBef>
              <a:spcAft>
                <a:spcPts val="0"/>
              </a:spcAft>
              <a:buNone/>
            </a:pPr>
            <a:r>
              <a:rPr lang="en"/>
              <a:t>Support for role-based permissions: We needed a way to restrict access to certain data based on users, so having good permissions controls was important to us</a:t>
            </a:r>
            <a:endParaRPr/>
          </a:p>
          <a:p>
            <a:pPr indent="0" lvl="0" marL="0" rtl="0" algn="l">
              <a:spcBef>
                <a:spcPts val="0"/>
              </a:spcBef>
              <a:spcAft>
                <a:spcPts val="0"/>
              </a:spcAft>
              <a:buNone/>
            </a:pPr>
            <a:r>
              <a:rPr lang="en"/>
              <a:t>Discoverable on a local network: We needed to have a way for first responders entering the mobile edge network to be able to locate a running Cassandra node to access the database.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f0d94a9d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f0d94a9d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Some of the distributed data storage ideas that we explored but eventually did not pursue included running a blockchain, using some kind of implementation of IPFS, or using another database system such as Bigtable, Dynamo, Azure Storage, or HBase. However, none of these solutions fit what we were looking for as well as Cassandra.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Testing was also sometimes difficult. Originally, we had 4 nodes running on Miami’s network: 2 Openstack servers, and 2 Raspberry Pis that Dr. Bhunia provided. However, the service discovery part of our project involved sending multicast DNS packets to the router, which would be communicated to all of the devices on the network. For reasons that we were unable to completely figure out, this did not work on Miami’s network, probably due to some kind of security issues that might be raised if we were able to do this. Instead, we had to get a router and create our own private network on which we could test the service discovery part.</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f0d94a9d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f0d94a9d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t>
            </a:r>
            <a:r>
              <a:rPr lang="en"/>
              <a:t>completing</a:t>
            </a:r>
            <a:r>
              <a:rPr lang="en"/>
              <a:t> most of our research into distributed databases, learning our system, and creating some documentation for configuring features in Cassandra, we </a:t>
            </a:r>
            <a:r>
              <a:rPr lang="en"/>
              <a:t>were</a:t>
            </a:r>
            <a:r>
              <a:rPr lang="en"/>
              <a:t> tasked with creating a demo application and a user interface for the database. </a:t>
            </a:r>
            <a:endParaRPr/>
          </a:p>
          <a:p>
            <a:pPr indent="0" lvl="0" marL="0" rtl="0" algn="l">
              <a:spcBef>
                <a:spcPts val="0"/>
              </a:spcBef>
              <a:spcAft>
                <a:spcPts val="0"/>
              </a:spcAft>
              <a:buNone/>
            </a:pPr>
            <a:r>
              <a:rPr lang="en"/>
              <a:t>This application also was created as a means to help test some aspects of the database, primarily for displaying the status of specific nodes, and whether different nodes are discoverable by the local agent. In addition to the network monitoring, our client also wanted a demo for viewing and managing roles, similar to what a system manager would do. Obviously there are many more features that a system manager would need to fully manage roles in a deployed system, but for our application we’re limited to displaying the available roles, displaying and filtering the permissions of roles, and some basic role creation features. To access these role creation features, the user is also required to login to a super user account that was set up previously by an administrator. </a:t>
            </a:r>
            <a:endParaRPr/>
          </a:p>
          <a:p>
            <a:pPr indent="0" lvl="0" marL="0" rtl="0" algn="l">
              <a:spcBef>
                <a:spcPts val="0"/>
              </a:spcBef>
              <a:spcAft>
                <a:spcPts val="0"/>
              </a:spcAft>
              <a:buNone/>
            </a:pPr>
            <a:r>
              <a:rPr lang="en"/>
              <a:t>After talking about some of the hurdles in our development I’ll show a short demo of the finished application.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0d94a9d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0d94a9d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Probably the biggest challenge when transitioning to the development of this application was limiting the scope. With a lot of projects feature creep is something you always need to be aware of, and especially in this case where the requirements weren’t defined at all at first. This application wasn’t in our original project description and as this was only introduced two or three weeks into the second semester, so we had to limit the features we aimed to include in our final product. Switching gears from primarily research and database configuration to developing a java application also took some time. Estimating how much time some of these features would take to complete was also a difficulty. To remedy these problems we communicated our concerns and spent part of a meeting formally defining our requirements and had him prioritize some of these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had to start thinking about some UI and application design, which is not something we had been considering when doing strictly database development. There was also the usual learning curves when picking the libraries and frameworks we were using to </a:t>
            </a:r>
            <a:r>
              <a:rPr lang="en"/>
              <a:t>develop</a:t>
            </a:r>
            <a:r>
              <a:rPr lang="en"/>
              <a:t> the application and interface with Cassandra. Most of us had experience building web applications but hadn’t spent time doing Java UI work apart from learning basic Swing in our introductory classes. Some of the more technical challenges </a:t>
            </a:r>
            <a:r>
              <a:rPr lang="en"/>
              <a:t>included</a:t>
            </a:r>
            <a:r>
              <a:rPr lang="en"/>
              <a:t> integrating service discovery, so discovering local Cassandra nodes within the application, as well as resolving configuration issues for role creation.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2d24e8c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2d24e8c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CoCC Distributed Storage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Patrick Liem, Sean Morton, Riley Gabbard, Nick Ferritto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Smart Contract Key Features</a:t>
            </a:r>
            <a:endParaRPr b="1"/>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Automatic payment</a:t>
            </a:r>
            <a:endParaRPr sz="1500"/>
          </a:p>
          <a:p>
            <a:pPr indent="-323850" lvl="0" marL="457200" rtl="0" algn="l">
              <a:spcBef>
                <a:spcPts val="0"/>
              </a:spcBef>
              <a:spcAft>
                <a:spcPts val="0"/>
              </a:spcAft>
              <a:buSzPts val="1500"/>
              <a:buChar char="●"/>
            </a:pPr>
            <a:r>
              <a:rPr lang="en" sz="1500"/>
              <a:t>Blind bidding system</a:t>
            </a:r>
            <a:endParaRPr sz="1500"/>
          </a:p>
          <a:p>
            <a:pPr indent="-323850" lvl="0" marL="457200" rtl="0" algn="l">
              <a:spcBef>
                <a:spcPts val="0"/>
              </a:spcBef>
              <a:spcAft>
                <a:spcPts val="0"/>
              </a:spcAft>
              <a:buSzPts val="1500"/>
              <a:buChar char="●"/>
            </a:pPr>
            <a:r>
              <a:rPr lang="en" sz="1500"/>
              <a:t>Only allows verified actors to participate</a:t>
            </a:r>
            <a:endParaRPr sz="1500"/>
          </a:p>
          <a:p>
            <a:pPr indent="-323850" lvl="0" marL="457200" rtl="0" algn="l">
              <a:spcBef>
                <a:spcPts val="0"/>
              </a:spcBef>
              <a:spcAft>
                <a:spcPts val="0"/>
              </a:spcAft>
              <a:buSzPts val="1500"/>
              <a:buChar char="●"/>
            </a:pPr>
            <a:r>
              <a:rPr lang="en" sz="1500"/>
              <a:t>Potential future tie-in to the database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Reflection</a:t>
            </a:r>
            <a:endParaRPr b="1"/>
          </a:p>
        </p:txBody>
      </p:sp>
      <p:sp>
        <p:nvSpPr>
          <p:cNvPr id="194" name="Google Shape;19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Overall, we have met the requirements laid out for us. We learned a lot about networks, servers, working on a team and much more. </a:t>
            </a:r>
            <a:endParaRPr sz="1500"/>
          </a:p>
          <a:p>
            <a:pPr indent="0" lvl="0" marL="0" rtl="0" algn="l">
              <a:spcBef>
                <a:spcPts val="1200"/>
              </a:spcBef>
              <a:spcAft>
                <a:spcPts val="0"/>
              </a:spcAft>
              <a:buNone/>
            </a:pPr>
            <a:r>
              <a:rPr lang="en" sz="1500"/>
              <a:t>Areas of Improvement: </a:t>
            </a:r>
            <a:endParaRPr sz="1500"/>
          </a:p>
          <a:p>
            <a:pPr indent="-323850" lvl="0" marL="457200" rtl="0" algn="l">
              <a:spcBef>
                <a:spcPts val="1200"/>
              </a:spcBef>
              <a:spcAft>
                <a:spcPts val="0"/>
              </a:spcAft>
              <a:buSzPts val="1500"/>
              <a:buChar char="●"/>
            </a:pPr>
            <a:r>
              <a:rPr lang="en" sz="1500"/>
              <a:t>Clearly define scope of project and stick to it.</a:t>
            </a:r>
            <a:endParaRPr sz="1500"/>
          </a:p>
          <a:p>
            <a:pPr indent="-323850" lvl="0" marL="457200" rtl="0" algn="l">
              <a:spcBef>
                <a:spcPts val="0"/>
              </a:spcBef>
              <a:spcAft>
                <a:spcPts val="0"/>
              </a:spcAft>
              <a:buSzPts val="1500"/>
              <a:buChar char="●"/>
            </a:pPr>
            <a:r>
              <a:rPr lang="en" sz="1500"/>
              <a:t>Using Gitlab, especially early on.</a:t>
            </a:r>
            <a:endParaRPr sz="1500"/>
          </a:p>
          <a:p>
            <a:pPr indent="-323850" lvl="0" marL="457200" rtl="0" algn="l">
              <a:spcBef>
                <a:spcPts val="0"/>
              </a:spcBef>
              <a:spcAft>
                <a:spcPts val="0"/>
              </a:spcAft>
              <a:buSzPts val="1500"/>
              <a:buChar char="●"/>
            </a:pPr>
            <a:r>
              <a:rPr lang="en" sz="1500"/>
              <a:t>Communication.</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 Statement</a:t>
            </a:r>
            <a:endParaRPr b="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In an emergency situation, communication is very important.</a:t>
            </a:r>
            <a:endParaRPr sz="1500"/>
          </a:p>
          <a:p>
            <a:pPr indent="-323850" lvl="0" marL="457200" rtl="0" algn="l">
              <a:spcBef>
                <a:spcPts val="0"/>
              </a:spcBef>
              <a:spcAft>
                <a:spcPts val="0"/>
              </a:spcAft>
              <a:buSzPts val="1500"/>
              <a:buChar char="●"/>
            </a:pPr>
            <a:r>
              <a:rPr lang="en" sz="1500"/>
              <a:t>However, in large-scale natural disaster situations, networking infrastructure may be unstable. </a:t>
            </a:r>
            <a:endParaRPr sz="1500"/>
          </a:p>
          <a:p>
            <a:pPr indent="-323850" lvl="0" marL="457200" rtl="0" algn="l">
              <a:spcBef>
                <a:spcPts val="0"/>
              </a:spcBef>
              <a:spcAft>
                <a:spcPts val="0"/>
              </a:spcAft>
              <a:buSzPts val="1500"/>
              <a:buChar char="●"/>
            </a:pPr>
            <a:r>
              <a:rPr lang="en" sz="1500"/>
              <a:t>In these types of situations, a mobile edge network is often deployed, </a:t>
            </a:r>
            <a:endParaRPr sz="1500"/>
          </a:p>
          <a:p>
            <a:pPr indent="-323850" lvl="0" marL="457200" rtl="0" algn="l">
              <a:spcBef>
                <a:spcPts val="0"/>
              </a:spcBef>
              <a:spcAft>
                <a:spcPts val="0"/>
              </a:spcAft>
              <a:buSzPts val="1500"/>
              <a:buChar char="●"/>
            </a:pPr>
            <a:r>
              <a:rPr lang="en" sz="1500"/>
              <a:t>We were tasked with implementing a database that would be suitable for such scenarios. </a:t>
            </a:r>
            <a:endParaRPr sz="1500"/>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Project Overview</a:t>
            </a:r>
            <a:endParaRPr b="1"/>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Distributed database implementation that allows nodes to be discovered on a local network</a:t>
            </a:r>
            <a:endParaRPr sz="1500"/>
          </a:p>
          <a:p>
            <a:pPr indent="-323850" lvl="0" marL="457200" rtl="0" algn="l">
              <a:spcBef>
                <a:spcPts val="0"/>
              </a:spcBef>
              <a:spcAft>
                <a:spcPts val="0"/>
              </a:spcAft>
              <a:buSzPts val="1500"/>
              <a:buChar char="●"/>
            </a:pPr>
            <a:r>
              <a:rPr lang="en" sz="1500"/>
              <a:t>Network manager GUI tool used for inspecting the health of the cluster, and managing database roles</a:t>
            </a:r>
            <a:endParaRPr sz="1500"/>
          </a:p>
          <a:p>
            <a:pPr indent="-323850" lvl="0" marL="457200" rtl="0" algn="l">
              <a:spcBef>
                <a:spcPts val="0"/>
              </a:spcBef>
              <a:spcAft>
                <a:spcPts val="0"/>
              </a:spcAft>
              <a:buSzPts val="1500"/>
              <a:buChar char="●"/>
            </a:pPr>
            <a:r>
              <a:rPr lang="en" sz="1500"/>
              <a:t>Smart contract for police stations to give patient pick-up requests to ambulances with automatic payment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Team Organization</a:t>
            </a:r>
            <a:endParaRPr b="1"/>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Patrick Liem: Worked on the smart contract and the service discovery part of the distributed </a:t>
            </a:r>
            <a:r>
              <a:rPr lang="en" sz="1500"/>
              <a:t>database</a:t>
            </a:r>
            <a:r>
              <a:rPr lang="en" sz="1500"/>
              <a:t> implementation.</a:t>
            </a:r>
            <a:endParaRPr sz="1500"/>
          </a:p>
          <a:p>
            <a:pPr indent="-323850" lvl="0" marL="457200" rtl="0" algn="l">
              <a:spcBef>
                <a:spcPts val="0"/>
              </a:spcBef>
              <a:spcAft>
                <a:spcPts val="0"/>
              </a:spcAft>
              <a:buSzPts val="1500"/>
              <a:buChar char="●"/>
            </a:pPr>
            <a:r>
              <a:rPr lang="en" sz="1500"/>
              <a:t>Sean Morton: Worked on the </a:t>
            </a:r>
            <a:r>
              <a:rPr lang="en" sz="1500"/>
              <a:t>visual manager and set up security roles</a:t>
            </a:r>
            <a:endParaRPr sz="1500"/>
          </a:p>
          <a:p>
            <a:pPr indent="-323850" lvl="0" marL="457200" rtl="0" algn="l">
              <a:spcBef>
                <a:spcPts val="0"/>
              </a:spcBef>
              <a:spcAft>
                <a:spcPts val="0"/>
              </a:spcAft>
              <a:buSzPts val="1500"/>
              <a:buChar char="●"/>
            </a:pPr>
            <a:r>
              <a:rPr lang="en" sz="1500"/>
              <a:t>Riley Gabbard: Worked on installation/configuration of Cassandra &amp; functions for writing cql statements</a:t>
            </a:r>
            <a:endParaRPr sz="1500"/>
          </a:p>
          <a:p>
            <a:pPr indent="-323850" lvl="0" marL="457200" rtl="0" algn="l">
              <a:spcBef>
                <a:spcPts val="0"/>
              </a:spcBef>
              <a:spcAft>
                <a:spcPts val="0"/>
              </a:spcAft>
              <a:buSzPts val="1500"/>
              <a:buChar char="●"/>
            </a:pPr>
            <a:r>
              <a:rPr lang="en" sz="1500"/>
              <a:t>Nick Ferritto: Worked on the visual manager and set up of Raspberry Pi servers.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Distributed Database Key Features</a:t>
            </a:r>
            <a:endParaRPr b="1"/>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Fault-tolerant</a:t>
            </a:r>
            <a:endParaRPr sz="1500"/>
          </a:p>
          <a:p>
            <a:pPr indent="-323850" lvl="0" marL="457200" rtl="0" algn="l">
              <a:spcBef>
                <a:spcPts val="0"/>
              </a:spcBef>
              <a:spcAft>
                <a:spcPts val="0"/>
              </a:spcAft>
              <a:buSzPts val="1500"/>
              <a:buChar char="●"/>
            </a:pPr>
            <a:r>
              <a:rPr lang="en" sz="1500"/>
              <a:t>Durable</a:t>
            </a:r>
            <a:endParaRPr sz="1500"/>
          </a:p>
          <a:p>
            <a:pPr indent="-323850" lvl="0" marL="457200" rtl="0" algn="l">
              <a:spcBef>
                <a:spcPts val="0"/>
              </a:spcBef>
              <a:spcAft>
                <a:spcPts val="0"/>
              </a:spcAft>
              <a:buSzPts val="1500"/>
              <a:buChar char="●"/>
            </a:pPr>
            <a:r>
              <a:rPr lang="en" sz="1500"/>
              <a:t>Decentralized</a:t>
            </a:r>
            <a:endParaRPr sz="1500"/>
          </a:p>
          <a:p>
            <a:pPr indent="-323850" lvl="0" marL="457200" rtl="0" algn="l">
              <a:spcBef>
                <a:spcPts val="0"/>
              </a:spcBef>
              <a:spcAft>
                <a:spcPts val="0"/>
              </a:spcAft>
              <a:buSzPts val="1500"/>
              <a:buChar char="●"/>
            </a:pPr>
            <a:r>
              <a:rPr lang="en" sz="1500"/>
              <a:t>Mature</a:t>
            </a:r>
            <a:endParaRPr sz="1500"/>
          </a:p>
          <a:p>
            <a:pPr indent="-323850" lvl="0" marL="457200" rtl="0" algn="l">
              <a:spcBef>
                <a:spcPts val="0"/>
              </a:spcBef>
              <a:spcAft>
                <a:spcPts val="0"/>
              </a:spcAft>
              <a:buSzPts val="1500"/>
              <a:buChar char="●"/>
            </a:pPr>
            <a:r>
              <a:rPr lang="en" sz="1500"/>
              <a:t>Control</a:t>
            </a:r>
            <a:endParaRPr sz="1500"/>
          </a:p>
          <a:p>
            <a:pPr indent="-323850" lvl="0" marL="457200" rtl="0" algn="l">
              <a:spcBef>
                <a:spcPts val="0"/>
              </a:spcBef>
              <a:spcAft>
                <a:spcPts val="0"/>
              </a:spcAft>
              <a:buSzPts val="1500"/>
              <a:buChar char="●"/>
            </a:pPr>
            <a:r>
              <a:rPr lang="en" sz="1500"/>
              <a:t>Support for role-based permissions</a:t>
            </a:r>
            <a:endParaRPr sz="1500"/>
          </a:p>
          <a:p>
            <a:pPr indent="-323850" lvl="0" marL="457200" rtl="0" algn="l">
              <a:spcBef>
                <a:spcPts val="0"/>
              </a:spcBef>
              <a:spcAft>
                <a:spcPts val="0"/>
              </a:spcAft>
              <a:buSzPts val="1500"/>
              <a:buChar char="●"/>
            </a:pPr>
            <a:r>
              <a:rPr lang="en" sz="1500"/>
              <a:t>Discoverable on  a local network</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Distributed Database Challenges</a:t>
            </a:r>
            <a:endParaRPr b="1"/>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Learning about many databases/data storage mechanisms that we had not seen before</a:t>
            </a:r>
            <a:endParaRPr sz="1500"/>
          </a:p>
          <a:p>
            <a:pPr indent="-323850" lvl="0" marL="457200" rtl="0" algn="l">
              <a:spcBef>
                <a:spcPts val="0"/>
              </a:spcBef>
              <a:spcAft>
                <a:spcPts val="0"/>
              </a:spcAft>
              <a:buSzPts val="1500"/>
              <a:buChar char="●"/>
            </a:pPr>
            <a:r>
              <a:rPr lang="en" sz="1500"/>
              <a:t>Researching the pros and cons of each storage mechanism</a:t>
            </a:r>
            <a:endParaRPr sz="1500"/>
          </a:p>
          <a:p>
            <a:pPr indent="-323850" lvl="0" marL="457200" rtl="0" algn="l">
              <a:spcBef>
                <a:spcPts val="0"/>
              </a:spcBef>
              <a:spcAft>
                <a:spcPts val="0"/>
              </a:spcAft>
              <a:buSzPts val="1500"/>
              <a:buChar char="●"/>
            </a:pPr>
            <a:r>
              <a:rPr lang="en" sz="1500"/>
              <a:t>Finding a solution that covered all of our use cases</a:t>
            </a:r>
            <a:endParaRPr sz="1500"/>
          </a:p>
          <a:p>
            <a:pPr indent="-323850" lvl="0" marL="457200" rtl="0" algn="l">
              <a:spcBef>
                <a:spcPts val="0"/>
              </a:spcBef>
              <a:spcAft>
                <a:spcPts val="0"/>
              </a:spcAft>
              <a:buSzPts val="1500"/>
              <a:buChar char="●"/>
            </a:pPr>
            <a:r>
              <a:rPr lang="en" sz="1500"/>
              <a:t>Issues with testing, especially concerning the service discovery part</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Network Manager Key Features</a:t>
            </a:r>
            <a:endParaRPr b="1"/>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Display all the network nodes along with their correlating IP address and Status</a:t>
            </a:r>
            <a:endParaRPr sz="1500"/>
          </a:p>
          <a:p>
            <a:pPr indent="-323850" lvl="0" marL="457200" rtl="0" algn="l">
              <a:spcBef>
                <a:spcPts val="0"/>
              </a:spcBef>
              <a:spcAft>
                <a:spcPts val="0"/>
              </a:spcAft>
              <a:buSzPts val="1500"/>
              <a:buChar char="●"/>
            </a:pPr>
            <a:r>
              <a:rPr lang="en" sz="1500"/>
              <a:t>Login</a:t>
            </a:r>
            <a:endParaRPr sz="1500"/>
          </a:p>
          <a:p>
            <a:pPr indent="-323850" lvl="0" marL="457200" rtl="0" algn="l">
              <a:spcBef>
                <a:spcPts val="0"/>
              </a:spcBef>
              <a:spcAft>
                <a:spcPts val="0"/>
              </a:spcAft>
              <a:buSzPts val="1500"/>
              <a:buChar char="●"/>
            </a:pPr>
            <a:r>
              <a:rPr lang="en" sz="1500"/>
              <a:t>Show all roles</a:t>
            </a:r>
            <a:endParaRPr sz="1500"/>
          </a:p>
          <a:p>
            <a:pPr indent="-323850" lvl="0" marL="457200" rtl="0" algn="l">
              <a:spcBef>
                <a:spcPts val="0"/>
              </a:spcBef>
              <a:spcAft>
                <a:spcPts val="0"/>
              </a:spcAft>
              <a:buSzPts val="1500"/>
              <a:buChar char="●"/>
            </a:pPr>
            <a:r>
              <a:rPr lang="en" sz="1500"/>
              <a:t>Display the permissions of each role</a:t>
            </a:r>
            <a:endParaRPr sz="1500"/>
          </a:p>
          <a:p>
            <a:pPr indent="-323850" lvl="0" marL="457200" rtl="0" algn="l">
              <a:spcBef>
                <a:spcPts val="0"/>
              </a:spcBef>
              <a:spcAft>
                <a:spcPts val="0"/>
              </a:spcAft>
              <a:buSzPts val="1500"/>
              <a:buChar char="●"/>
            </a:pPr>
            <a:r>
              <a:rPr lang="en" sz="1500"/>
              <a:t>Create roles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Network Manager Challenges</a:t>
            </a:r>
            <a:endParaRPr b="1"/>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Limiting scope</a:t>
            </a:r>
            <a:endParaRPr sz="1400"/>
          </a:p>
          <a:p>
            <a:pPr indent="-317500" lvl="1" marL="914400" rtl="0" algn="l">
              <a:spcBef>
                <a:spcPts val="0"/>
              </a:spcBef>
              <a:spcAft>
                <a:spcPts val="0"/>
              </a:spcAft>
              <a:buSzPts val="1400"/>
              <a:buChar char="○"/>
            </a:pPr>
            <a:r>
              <a:rPr lang="en" sz="1400"/>
              <a:t>Defining requirements</a:t>
            </a:r>
            <a:endParaRPr sz="1400"/>
          </a:p>
          <a:p>
            <a:pPr indent="-317500" lvl="1" marL="914400" rtl="0" algn="l">
              <a:spcBef>
                <a:spcPts val="0"/>
              </a:spcBef>
              <a:spcAft>
                <a:spcPts val="0"/>
              </a:spcAft>
              <a:buSzPts val="1400"/>
              <a:buChar char="○"/>
            </a:pPr>
            <a:r>
              <a:rPr lang="en" sz="1400"/>
              <a:t>Time</a:t>
            </a:r>
            <a:endParaRPr sz="1400"/>
          </a:p>
          <a:p>
            <a:pPr indent="-317500" lvl="0" marL="457200" rtl="0" algn="l">
              <a:spcBef>
                <a:spcPts val="0"/>
              </a:spcBef>
              <a:spcAft>
                <a:spcPts val="0"/>
              </a:spcAft>
              <a:buSzPts val="1400"/>
              <a:buChar char="●"/>
            </a:pPr>
            <a:r>
              <a:rPr lang="en" sz="1400"/>
              <a:t>UI and Application design</a:t>
            </a:r>
            <a:endParaRPr sz="1400"/>
          </a:p>
          <a:p>
            <a:pPr indent="-317500" lvl="0" marL="457200" rtl="0" algn="l">
              <a:spcBef>
                <a:spcPts val="0"/>
              </a:spcBef>
              <a:spcAft>
                <a:spcPts val="0"/>
              </a:spcAft>
              <a:buSzPts val="1400"/>
              <a:buChar char="●"/>
            </a:pPr>
            <a:r>
              <a:rPr lang="en" sz="1400"/>
              <a:t>Specific Technology Hurdles</a:t>
            </a:r>
            <a:endParaRPr sz="1400"/>
          </a:p>
          <a:p>
            <a:pPr indent="-317500" lvl="1" marL="914400" rtl="0" algn="l">
              <a:spcBef>
                <a:spcPts val="0"/>
              </a:spcBef>
              <a:spcAft>
                <a:spcPts val="0"/>
              </a:spcAft>
              <a:buSzPts val="1400"/>
              <a:buChar char="○"/>
            </a:pPr>
            <a:r>
              <a:rPr lang="en" sz="1400"/>
              <a:t>Learning libraries and frameworks </a:t>
            </a:r>
            <a:endParaRPr sz="1400"/>
          </a:p>
          <a:p>
            <a:pPr indent="-317500" lvl="1" marL="914400" rtl="0" algn="l">
              <a:spcBef>
                <a:spcPts val="0"/>
              </a:spcBef>
              <a:spcAft>
                <a:spcPts val="0"/>
              </a:spcAft>
              <a:buSzPts val="1400"/>
              <a:buChar char="○"/>
            </a:pPr>
            <a:r>
              <a:rPr lang="en" sz="1400"/>
              <a:t>Integrating service discovery</a:t>
            </a:r>
            <a:endParaRPr sz="1400"/>
          </a:p>
          <a:p>
            <a:pPr indent="-317500" lvl="1" marL="914400" rtl="0" algn="l">
              <a:spcBef>
                <a:spcPts val="0"/>
              </a:spcBef>
              <a:spcAft>
                <a:spcPts val="0"/>
              </a:spcAft>
              <a:buSzPts val="1400"/>
              <a:buChar char="○"/>
            </a:pPr>
            <a:r>
              <a:rPr lang="en" sz="1400"/>
              <a:t>Role management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Application Demo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