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9" r:id="rId3"/>
    <p:sldId id="296" r:id="rId4"/>
    <p:sldId id="312" r:id="rId5"/>
    <p:sldId id="281" r:id="rId6"/>
    <p:sldId id="298" r:id="rId7"/>
    <p:sldId id="288" r:id="rId8"/>
    <p:sldId id="282" r:id="rId9"/>
    <p:sldId id="299" r:id="rId10"/>
    <p:sldId id="300" r:id="rId11"/>
    <p:sldId id="284" r:id="rId12"/>
    <p:sldId id="294" r:id="rId13"/>
    <p:sldId id="301" r:id="rId14"/>
    <p:sldId id="316" r:id="rId15"/>
    <p:sldId id="302" r:id="rId16"/>
    <p:sldId id="293" r:id="rId17"/>
    <p:sldId id="317" r:id="rId18"/>
    <p:sldId id="304" r:id="rId19"/>
    <p:sldId id="313" r:id="rId20"/>
    <p:sldId id="314" r:id="rId21"/>
    <p:sldId id="305" r:id="rId22"/>
    <p:sldId id="315" r:id="rId23"/>
    <p:sldId id="306" r:id="rId24"/>
    <p:sldId id="285" r:id="rId25"/>
    <p:sldId id="290" r:id="rId26"/>
    <p:sldId id="291" r:id="rId27"/>
    <p:sldId id="286" r:id="rId28"/>
    <p:sldId id="292" r:id="rId29"/>
    <p:sldId id="307" r:id="rId30"/>
    <p:sldId id="308" r:id="rId31"/>
    <p:sldId id="309" r:id="rId32"/>
    <p:sldId id="310" r:id="rId33"/>
    <p:sldId id="311" r:id="rId34"/>
    <p:sldId id="287" r:id="rId35"/>
    <p:sldId id="297" r:id="rId36"/>
    <p:sldId id="295" r:id="rId37"/>
    <p:sldId id="278" r:id="rId3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CE50B2-5544-45FD-8C61-566A2960E129}">
          <p14:sldIdLst>
            <p14:sldId id="256"/>
            <p14:sldId id="259"/>
            <p14:sldId id="296"/>
            <p14:sldId id="312"/>
            <p14:sldId id="281"/>
            <p14:sldId id="298"/>
            <p14:sldId id="288"/>
            <p14:sldId id="282"/>
            <p14:sldId id="299"/>
            <p14:sldId id="300"/>
            <p14:sldId id="284"/>
            <p14:sldId id="294"/>
            <p14:sldId id="301"/>
            <p14:sldId id="316"/>
            <p14:sldId id="302"/>
            <p14:sldId id="293"/>
            <p14:sldId id="317"/>
            <p14:sldId id="304"/>
            <p14:sldId id="313"/>
            <p14:sldId id="314"/>
            <p14:sldId id="305"/>
            <p14:sldId id="315"/>
            <p14:sldId id="306"/>
            <p14:sldId id="285"/>
            <p14:sldId id="290"/>
            <p14:sldId id="291"/>
            <p14:sldId id="286"/>
            <p14:sldId id="292"/>
            <p14:sldId id="307"/>
            <p14:sldId id="308"/>
            <p14:sldId id="309"/>
            <p14:sldId id="310"/>
            <p14:sldId id="311"/>
            <p14:sldId id="287"/>
            <p14:sldId id="297"/>
            <p14:sldId id="295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DDDDDD"/>
    <a:srgbClr val="333399"/>
    <a:srgbClr val="FFFFA3"/>
    <a:srgbClr val="000066"/>
    <a:srgbClr val="3333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79" autoAdjust="0"/>
    <p:restoredTop sz="94660"/>
  </p:normalViewPr>
  <p:slideViewPr>
    <p:cSldViewPr>
      <p:cViewPr varScale="1">
        <p:scale>
          <a:sx n="74" d="100"/>
          <a:sy n="74" d="100"/>
        </p:scale>
        <p:origin x="90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defTabSz="914200">
              <a:defRPr sz="1200"/>
            </a:lvl1pPr>
          </a:lstStyle>
          <a:p>
            <a:pPr>
              <a:defRPr/>
            </a:pPr>
            <a:fld id="{251AAEC2-9967-49E8-8548-5CA7C6D9692C}" type="datetimeFigureOut">
              <a:rPr lang="en-US"/>
              <a:pPr>
                <a:defRPr/>
              </a:pPr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defTabSz="914200">
              <a:defRPr sz="1200"/>
            </a:lvl1pPr>
          </a:lstStyle>
          <a:p>
            <a:pPr>
              <a:defRPr/>
            </a:pPr>
            <a:fld id="{D4651D1D-C487-4C8C-8FB5-C51369478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3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defTabSz="914200">
              <a:defRPr sz="1200"/>
            </a:lvl1pPr>
          </a:lstStyle>
          <a:p>
            <a:pPr>
              <a:defRPr/>
            </a:pPr>
            <a:fld id="{C9042FCE-08B6-4859-B6D3-79AEC46699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37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429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9" name="Picture 11" descr="Panoramic From Rood2-T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9144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905000"/>
            <a:ext cx="8763000" cy="1371600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352800"/>
            <a:ext cx="8991600" cy="53340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400"/>
            </a:lvl1pPr>
          </a:lstStyle>
          <a:p>
            <a:pPr>
              <a:defRPr/>
            </a:pPr>
            <a:fld id="{D5BD2878-37E7-4214-832E-D0B4D4E3C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0055" name="Picture 7" descr="blue strip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6" name="Picture 8" descr="blue strip c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" t="20168"/>
          <a:stretch>
            <a:fillRect/>
          </a:stretch>
        </p:blipFill>
        <p:spPr bwMode="auto">
          <a:xfrm>
            <a:off x="0" y="6556375"/>
            <a:ext cx="91440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8" name="Picture 6" descr="Nevada_Master_stack_slogan_4c lar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4" y="356921"/>
            <a:ext cx="1793875" cy="132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282ADB-FC78-4284-A83E-6E7D21965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7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81000"/>
            <a:ext cx="21336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24840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2AE965-F18C-45F9-8D7D-28F6266D4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7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1775" indent="-231775">
              <a:buFont typeface="Wingdings" pitchFamily="2" charset="2"/>
              <a:buChar char="Ø"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8600" y="6553199"/>
            <a:ext cx="2133600" cy="3048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MILCOM 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199"/>
            <a:ext cx="2895600" cy="3048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 Bhunia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199"/>
            <a:ext cx="2133600" cy="304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9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262DB0-D280-4ACF-B516-4D9C99808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1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191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DD279B-F598-4DB5-8445-92A4C20AB6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9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68D12C-9CC9-43AA-B0EC-49FFCDB80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0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8CEE09-DA8C-4B61-AEB6-A157FE799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5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A42308-F9D6-469D-A4E2-91C14168A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5700AC-E9DB-441B-8D76-A9099474B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7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AC90CA-2EF8-4496-A767-A4FDAC7214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2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81000"/>
            <a:ext cx="739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447800"/>
            <a:ext cx="7696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6770"/>
            <a:ext cx="2133600" cy="30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29031" name="Picture 7" descr="blue strip cop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32" name="Picture 8" descr="blue strip copy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480175"/>
            <a:ext cx="91408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33" name="Picture 9" descr="Nevada_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98426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52400" y="6556770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MILCOM  2014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057400" y="6550223"/>
            <a:ext cx="541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 </a:t>
            </a:r>
            <a:r>
              <a:rPr lang="en-US" sz="1400" dirty="0" err="1" smtClean="0">
                <a:solidFill>
                  <a:schemeClr val="bg1"/>
                </a:solidFill>
              </a:rPr>
              <a:t>Bhunia</a:t>
            </a:r>
            <a:r>
              <a:rPr lang="en-US" sz="1400" dirty="0" smtClean="0">
                <a:solidFill>
                  <a:schemeClr val="bg1"/>
                </a:solidFill>
              </a:rPr>
              <a:t>, S </a:t>
            </a:r>
            <a:r>
              <a:rPr lang="en-US" sz="1400" dirty="0" err="1" smtClean="0">
                <a:solidFill>
                  <a:schemeClr val="bg1"/>
                </a:solidFill>
              </a:rPr>
              <a:t>Sengupta</a:t>
            </a:r>
            <a:r>
              <a:rPr lang="en-US" sz="1400" dirty="0" smtClean="0">
                <a:solidFill>
                  <a:schemeClr val="bg1"/>
                </a:solidFill>
              </a:rPr>
              <a:t>, F Vazquez-Abad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b="1">
          <a:solidFill>
            <a:schemeClr val="tx1"/>
          </a:solidFill>
          <a:latin typeface="Perpetua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Perpetua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Perpetua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Perpetua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Perpetua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CR-</a:t>
            </a:r>
            <a:r>
              <a:rPr lang="en-US" dirty="0" err="1" smtClean="0"/>
              <a:t>Honeynet</a:t>
            </a:r>
            <a:r>
              <a:rPr lang="en-US" dirty="0" smtClean="0"/>
              <a:t>: A learning &amp; decoy based Sustenance Mechanism Against Jamming Attack in CRN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505200"/>
            <a:ext cx="8991600" cy="533400"/>
          </a:xfrm>
        </p:spPr>
        <p:txBody>
          <a:bodyPr/>
          <a:lstStyle/>
          <a:p>
            <a:r>
              <a:rPr lang="en-US" dirty="0" err="1" smtClean="0"/>
              <a:t>Suman</a:t>
            </a:r>
            <a:r>
              <a:rPr lang="en-US" dirty="0" smtClean="0"/>
              <a:t> </a:t>
            </a:r>
            <a:r>
              <a:rPr lang="en-US" dirty="0" err="1" smtClean="0"/>
              <a:t>Bhunia</a:t>
            </a:r>
            <a:r>
              <a:rPr lang="en-US" dirty="0" smtClean="0"/>
              <a:t>, </a:t>
            </a:r>
            <a:r>
              <a:rPr lang="en-US" dirty="0" err="1" smtClean="0"/>
              <a:t>Shamik</a:t>
            </a:r>
            <a:r>
              <a:rPr lang="en-US" dirty="0" smtClean="0"/>
              <a:t> </a:t>
            </a:r>
            <a:r>
              <a:rPr lang="en-US" dirty="0" err="1" smtClean="0"/>
              <a:t>Sengupta</a:t>
            </a:r>
            <a:r>
              <a:rPr lang="en-US" dirty="0" smtClean="0"/>
              <a:t>, </a:t>
            </a:r>
            <a:r>
              <a:rPr lang="vi-VN" dirty="0" smtClean="0"/>
              <a:t>Felisa Vazquez-Abad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 Against Jamming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001000" cy="5334000"/>
          </a:xfrm>
        </p:spPr>
        <p:txBody>
          <a:bodyPr/>
          <a:lstStyle/>
          <a:p>
            <a:r>
              <a:rPr lang="en-US" sz="2200" dirty="0" smtClean="0"/>
              <a:t>Channel Surfing</a:t>
            </a:r>
          </a:p>
          <a:p>
            <a:pPr lvl="1"/>
            <a:r>
              <a:rPr lang="en-US" sz="2200" dirty="0"/>
              <a:t>M</a:t>
            </a:r>
            <a:r>
              <a:rPr lang="en-US" sz="2200" dirty="0" smtClean="0"/>
              <a:t>igrate to a channel upon detection </a:t>
            </a:r>
            <a:r>
              <a:rPr lang="en-US" sz="2200" dirty="0"/>
              <a:t>of jamming [9</a:t>
            </a:r>
            <a:r>
              <a:rPr lang="en-US" sz="2200" dirty="0" smtClean="0"/>
              <a:t>]</a:t>
            </a:r>
          </a:p>
          <a:p>
            <a:pPr lvl="1"/>
            <a:r>
              <a:rPr lang="en-US" sz="2200" dirty="0"/>
              <a:t>Proactive frequency hopping [15]</a:t>
            </a:r>
            <a:endParaRPr lang="en-US" sz="2200" dirty="0" smtClean="0"/>
          </a:p>
          <a:p>
            <a:r>
              <a:rPr lang="en-US" sz="2200" dirty="0"/>
              <a:t>Spatial </a:t>
            </a:r>
            <a:r>
              <a:rPr lang="en-US" sz="2200" dirty="0" smtClean="0"/>
              <a:t>Retreat</a:t>
            </a:r>
          </a:p>
          <a:p>
            <a:pPr lvl="1"/>
            <a:r>
              <a:rPr lang="en-US" sz="2200" dirty="0"/>
              <a:t>M</a:t>
            </a:r>
            <a:r>
              <a:rPr lang="en-US" sz="2200" dirty="0" smtClean="0"/>
              <a:t>obile </a:t>
            </a:r>
            <a:r>
              <a:rPr lang="en-US" sz="2200" dirty="0"/>
              <a:t>nodes relocate themselves </a:t>
            </a:r>
            <a:r>
              <a:rPr lang="en-US" sz="2200" dirty="0" smtClean="0"/>
              <a:t>physically </a:t>
            </a:r>
            <a:r>
              <a:rPr lang="en-US" sz="2200" dirty="0"/>
              <a:t>[16] </a:t>
            </a:r>
            <a:endParaRPr lang="en-US" sz="2200" dirty="0" smtClean="0"/>
          </a:p>
          <a:p>
            <a:r>
              <a:rPr lang="en-US" sz="2200" dirty="0" smtClean="0"/>
              <a:t>Mapping </a:t>
            </a:r>
            <a:r>
              <a:rPr lang="en-US" sz="2200" dirty="0"/>
              <a:t>Jammed </a:t>
            </a:r>
            <a:r>
              <a:rPr lang="en-US" sz="2200" dirty="0" smtClean="0"/>
              <a:t>Region</a:t>
            </a:r>
          </a:p>
          <a:p>
            <a:pPr lvl="1"/>
            <a:r>
              <a:rPr lang="en-US" sz="2200" dirty="0" smtClean="0"/>
              <a:t>Multi-hop </a:t>
            </a:r>
            <a:r>
              <a:rPr lang="en-US" sz="2200" dirty="0"/>
              <a:t>and intensely populated </a:t>
            </a:r>
            <a:r>
              <a:rPr lang="en-US" sz="2200" dirty="0" smtClean="0"/>
              <a:t>CRN</a:t>
            </a:r>
          </a:p>
          <a:p>
            <a:pPr lvl="1"/>
            <a:r>
              <a:rPr lang="en-US" sz="2200" dirty="0" smtClean="0"/>
              <a:t>Avoid </a:t>
            </a:r>
            <a:r>
              <a:rPr lang="en-US" sz="2200" dirty="0"/>
              <a:t>jammed links [17]</a:t>
            </a:r>
            <a:endParaRPr lang="en-US" sz="2200" dirty="0" smtClean="0"/>
          </a:p>
          <a:p>
            <a:r>
              <a:rPr lang="en-US" sz="2200" dirty="0" smtClean="0"/>
              <a:t>Spread Spectrum</a:t>
            </a:r>
          </a:p>
          <a:p>
            <a:pPr lvl="1"/>
            <a:r>
              <a:rPr lang="en-US" sz="2200" dirty="0"/>
              <a:t>low bandwidth data stream </a:t>
            </a:r>
            <a:r>
              <a:rPr lang="en-US" sz="2200" dirty="0" smtClean="0"/>
              <a:t>uses higher </a:t>
            </a:r>
            <a:r>
              <a:rPr lang="en-US" sz="2200" dirty="0"/>
              <a:t>bandwidth </a:t>
            </a:r>
            <a:r>
              <a:rPr lang="en-US" sz="2200" dirty="0" smtClean="0"/>
              <a:t>channel</a:t>
            </a:r>
          </a:p>
          <a:p>
            <a:r>
              <a:rPr lang="en-US" sz="2200" dirty="0" smtClean="0"/>
              <a:t>Honeypot</a:t>
            </a:r>
          </a:p>
          <a:p>
            <a:pPr lvl="1"/>
            <a:r>
              <a:rPr lang="en-US" sz="2200" dirty="0" smtClean="0"/>
              <a:t>single </a:t>
            </a:r>
            <a:r>
              <a:rPr lang="en-US" sz="2200" dirty="0" smtClean="0"/>
              <a:t>channel honeypot </a:t>
            </a:r>
            <a:r>
              <a:rPr lang="en-US" sz="2200" dirty="0"/>
              <a:t>based channel surfing </a:t>
            </a:r>
            <a:r>
              <a:rPr lang="en-US" sz="2200" dirty="0" smtClean="0"/>
              <a:t>has </a:t>
            </a:r>
            <a:r>
              <a:rPr lang="en-US" sz="2200" dirty="0"/>
              <a:t>been proposed </a:t>
            </a:r>
            <a:r>
              <a:rPr lang="en-US" sz="2200" dirty="0" smtClean="0"/>
              <a:t>[</a:t>
            </a:r>
            <a:r>
              <a:rPr lang="en-US" sz="2200" dirty="0"/>
              <a:t>8</a:t>
            </a:r>
            <a:r>
              <a:rPr lang="en-US" sz="2200" dirty="0" smtClean="0"/>
              <a:t>]</a:t>
            </a:r>
          </a:p>
          <a:p>
            <a:pPr lvl="1"/>
            <a:r>
              <a:rPr lang="en-US" sz="2200" dirty="0"/>
              <a:t>upon detection </a:t>
            </a:r>
            <a:r>
              <a:rPr lang="en-US" sz="2200" dirty="0" smtClean="0"/>
              <a:t>of attack</a:t>
            </a:r>
            <a:r>
              <a:rPr lang="en-US" sz="2200" dirty="0"/>
              <a:t>, the network switches its channel</a:t>
            </a:r>
          </a:p>
          <a:p>
            <a:pPr lvl="1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37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attackers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consider three types of attacker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Targets </a:t>
            </a:r>
            <a:r>
              <a:rPr lang="en-US" dirty="0"/>
              <a:t>a particular channel.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Targets specific SU transmission characteristic(s).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Randomly </a:t>
            </a:r>
            <a:r>
              <a:rPr lang="en-US" dirty="0" smtClean="0"/>
              <a:t>targets </a:t>
            </a:r>
            <a:r>
              <a:rPr lang="en-US" dirty="0"/>
              <a:t>channel with active SU </a:t>
            </a:r>
            <a:r>
              <a:rPr lang="en-US" dirty="0" smtClean="0"/>
              <a:t>transmission.</a:t>
            </a:r>
          </a:p>
          <a:p>
            <a:pPr marL="460375" indent="-514350"/>
            <a:r>
              <a:rPr lang="en-US" dirty="0" smtClean="0"/>
              <a:t>Type </a:t>
            </a:r>
            <a:r>
              <a:rPr lang="en-US" dirty="0"/>
              <a:t>I and III causes less harm </a:t>
            </a:r>
            <a:r>
              <a:rPr lang="en-US" dirty="0" smtClean="0"/>
              <a:t>on a </a:t>
            </a:r>
            <a:r>
              <a:rPr lang="en-US" dirty="0"/>
              <a:t>CRN as it does not search for the best communication </a:t>
            </a:r>
            <a:endParaRPr lang="en-US" dirty="0" smtClean="0"/>
          </a:p>
          <a:p>
            <a:pPr marL="460375" indent="-514350"/>
            <a:r>
              <a:rPr lang="en-US" dirty="0" smtClean="0"/>
              <a:t>From CRN’s point of view, targeted transmission characteristic </a:t>
            </a:r>
            <a:r>
              <a:rPr lang="en-US" dirty="0"/>
              <a:t>space </a:t>
            </a:r>
            <a:r>
              <a:rPr lang="en-US" dirty="0" smtClean="0"/>
              <a:t>of an attacker can be obtained </a:t>
            </a:r>
            <a:r>
              <a:rPr lang="en-US" dirty="0"/>
              <a:t>by two </a:t>
            </a:r>
            <a:r>
              <a:rPr lang="en-US" dirty="0" smtClean="0"/>
              <a:t>methods</a:t>
            </a:r>
          </a:p>
          <a:p>
            <a:pPr marL="971550" lvl="1" indent="-514350"/>
            <a:r>
              <a:rPr lang="en-US" dirty="0" smtClean="0"/>
              <a:t> </a:t>
            </a:r>
            <a:r>
              <a:rPr lang="en-US" dirty="0"/>
              <a:t>manually by domain experts </a:t>
            </a:r>
            <a:endParaRPr lang="en-US" dirty="0" smtClean="0"/>
          </a:p>
          <a:p>
            <a:pPr marL="971550" lvl="1" indent="-514350"/>
            <a:r>
              <a:rPr lang="en-US" dirty="0" smtClean="0"/>
              <a:t>automatic </a:t>
            </a:r>
            <a:r>
              <a:rPr lang="en-US" dirty="0"/>
              <a:t>learning from data </a:t>
            </a:r>
            <a:r>
              <a:rPr lang="en-US" dirty="0" smtClean="0"/>
              <a:t>obtained over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72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CRN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SUs scan </a:t>
            </a:r>
            <a:r>
              <a:rPr lang="en-US" dirty="0" smtClean="0"/>
              <a:t>for free </a:t>
            </a:r>
            <a:r>
              <a:rPr lang="en-US" dirty="0"/>
              <a:t>channels in the sensing </a:t>
            </a:r>
            <a:r>
              <a:rPr lang="en-US" dirty="0" smtClean="0"/>
              <a:t>period</a:t>
            </a:r>
          </a:p>
          <a:p>
            <a:r>
              <a:rPr lang="en-US" dirty="0" smtClean="0"/>
              <a:t>Central Controller assigns channel to each SU</a:t>
            </a:r>
          </a:p>
          <a:p>
            <a:r>
              <a:rPr lang="en-US" dirty="0" smtClean="0"/>
              <a:t>SUs use this channel for data transmission in Transmission period </a:t>
            </a:r>
            <a:endParaRPr lang="en-US" dirty="0"/>
          </a:p>
          <a:p>
            <a:r>
              <a:rPr lang="en-US" dirty="0" smtClean="0"/>
              <a:t>SUs cannot </a:t>
            </a:r>
            <a:r>
              <a:rPr lang="en-US" dirty="0"/>
              <a:t>switch its channel during the transmission </a:t>
            </a:r>
            <a:r>
              <a:rPr lang="en-US" dirty="0" smtClean="0"/>
              <a:t>period</a:t>
            </a:r>
          </a:p>
          <a:p>
            <a:r>
              <a:rPr lang="en-US" dirty="0"/>
              <a:t>Upon being attacked, </a:t>
            </a:r>
            <a:r>
              <a:rPr lang="en-US" dirty="0" smtClean="0"/>
              <a:t>all data </a:t>
            </a:r>
            <a:r>
              <a:rPr lang="en-US" dirty="0"/>
              <a:t>packets transmitted by the SU are lost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026" name="Picture 2" descr="Z:\milcom2014\Presentation\pic\cognitive_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0"/>
            <a:ext cx="507023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980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from </a:t>
            </a:r>
            <a:r>
              <a:rPr lang="en-US" dirty="0" smtClean="0"/>
              <a:t>Honeypot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5181600"/>
          </a:xfrm>
        </p:spPr>
        <p:txBody>
          <a:bodyPr/>
          <a:lstStyle/>
          <a:p>
            <a:r>
              <a:rPr lang="en-US" dirty="0" smtClean="0"/>
              <a:t>Honeypot is a security </a:t>
            </a:r>
            <a:r>
              <a:rPr lang="en-US" dirty="0" smtClean="0"/>
              <a:t>resource, </a:t>
            </a:r>
            <a:r>
              <a:rPr lang="en-US" dirty="0"/>
              <a:t>value lies in being probed, </a:t>
            </a:r>
            <a:r>
              <a:rPr lang="en-US" dirty="0" smtClean="0"/>
              <a:t>attacked or compromised. 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as a camouflaging security tool </a:t>
            </a:r>
            <a:endParaRPr lang="en-US" dirty="0" smtClean="0"/>
          </a:p>
          <a:p>
            <a:pPr lvl="1"/>
            <a:r>
              <a:rPr lang="en-US" dirty="0" smtClean="0"/>
              <a:t>lure </a:t>
            </a:r>
            <a:r>
              <a:rPr lang="en-US" dirty="0"/>
              <a:t>the attacker giving them a false </a:t>
            </a:r>
            <a:r>
              <a:rPr lang="en-US" dirty="0" smtClean="0"/>
              <a:t>sense of </a:t>
            </a:r>
            <a:r>
              <a:rPr lang="en-US" dirty="0"/>
              <a:t>satisfaction </a:t>
            </a:r>
            <a:endParaRPr lang="en-US" dirty="0" smtClean="0"/>
          </a:p>
          <a:p>
            <a:pPr lvl="1"/>
            <a:r>
              <a:rPr lang="en-US" dirty="0" smtClean="0"/>
              <a:t>retrieve </a:t>
            </a:r>
            <a:r>
              <a:rPr lang="en-US" dirty="0"/>
              <a:t>valuable </a:t>
            </a:r>
            <a:r>
              <a:rPr lang="en-US" dirty="0" smtClean="0"/>
              <a:t>information about </a:t>
            </a:r>
            <a:r>
              <a:rPr lang="en-US" dirty="0"/>
              <a:t>the </a:t>
            </a:r>
            <a:r>
              <a:rPr lang="en-US" dirty="0" smtClean="0"/>
              <a:t>attacker</a:t>
            </a:r>
          </a:p>
          <a:p>
            <a:r>
              <a:rPr lang="en-US" dirty="0" smtClean="0"/>
              <a:t>In wireless medium, hard to get attacker’s signature</a:t>
            </a:r>
          </a:p>
          <a:p>
            <a:r>
              <a:rPr lang="en-US" dirty="0" smtClean="0"/>
              <a:t>Intelligent Attacker choose target with certain </a:t>
            </a:r>
            <a:r>
              <a:rPr lang="en-US" dirty="0" smtClean="0"/>
              <a:t>criteria</a:t>
            </a:r>
          </a:p>
          <a:p>
            <a:pPr lvl="1"/>
            <a:r>
              <a:rPr lang="en-US" dirty="0" smtClean="0"/>
              <a:t>highest </a:t>
            </a:r>
            <a:r>
              <a:rPr lang="en-US" dirty="0"/>
              <a:t>transmission </a:t>
            </a:r>
            <a:r>
              <a:rPr lang="en-US" dirty="0" smtClean="0"/>
              <a:t>power, highest </a:t>
            </a:r>
            <a:r>
              <a:rPr lang="en-US" dirty="0"/>
              <a:t>data rate, modulation scheme, packet inter arrival time, quality of route with end-to-end acknowledgments, </a:t>
            </a:r>
            <a:r>
              <a:rPr lang="en-US" dirty="0" err="1"/>
              <a:t>etc</a:t>
            </a:r>
            <a:r>
              <a:rPr lang="en-US" dirty="0"/>
              <a:t> [5], [7].</a:t>
            </a:r>
          </a:p>
          <a:p>
            <a:r>
              <a:rPr lang="en-US" dirty="0" smtClean="0"/>
              <a:t>CR-</a:t>
            </a:r>
            <a:r>
              <a:rPr lang="en-US" dirty="0" err="1" smtClean="0"/>
              <a:t>Honeynet</a:t>
            </a:r>
            <a:r>
              <a:rPr lang="en-US" dirty="0" smtClean="0"/>
              <a:t> </a:t>
            </a:r>
            <a:r>
              <a:rPr lang="en-US" dirty="0" smtClean="0"/>
              <a:t>aims to exploit this fact</a:t>
            </a:r>
          </a:p>
          <a:p>
            <a:r>
              <a:rPr lang="en-US" dirty="0" err="1" smtClean="0"/>
              <a:t>Honeynode</a:t>
            </a:r>
            <a:r>
              <a:rPr lang="en-US" dirty="0" smtClean="0"/>
              <a:t> acts to lure the attacker by adapting suitable transmission characteristics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83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CR-</a:t>
            </a:r>
            <a:r>
              <a:rPr lang="en-US" dirty="0" err="1" smtClean="0"/>
              <a:t>Honeynet</a:t>
            </a:r>
            <a:r>
              <a:rPr lang="en-US" dirty="0" smtClean="0"/>
              <a:t> </a:t>
            </a:r>
            <a:r>
              <a:rPr lang="en-US" dirty="0"/>
              <a:t>Defense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696200" cy="4876800"/>
          </a:xfrm>
        </p:spPr>
        <p:txBody>
          <a:bodyPr/>
          <a:lstStyle/>
          <a:p>
            <a:r>
              <a:rPr lang="en-US" dirty="0" smtClean="0"/>
              <a:t>Assigns </a:t>
            </a:r>
            <a:r>
              <a:rPr lang="en-US" dirty="0"/>
              <a:t>the role of </a:t>
            </a:r>
            <a:r>
              <a:rPr lang="en-US" dirty="0" err="1"/>
              <a:t>honeynode</a:t>
            </a:r>
            <a:r>
              <a:rPr lang="en-US" dirty="0"/>
              <a:t> to a </a:t>
            </a:r>
            <a:r>
              <a:rPr lang="en-US" dirty="0" smtClean="0"/>
              <a:t>SU at </a:t>
            </a:r>
            <a:r>
              <a:rPr lang="en-US" dirty="0"/>
              <a:t>the beginning of each transmission </a:t>
            </a:r>
            <a:r>
              <a:rPr lang="en-US" dirty="0" smtClean="0"/>
              <a:t>period</a:t>
            </a:r>
          </a:p>
          <a:p>
            <a:r>
              <a:rPr lang="en-US" dirty="0" err="1" smtClean="0"/>
              <a:t>Honeynode</a:t>
            </a:r>
            <a:r>
              <a:rPr lang="en-US" dirty="0" smtClean="0"/>
              <a:t> doesn’t </a:t>
            </a:r>
            <a:r>
              <a:rPr lang="en-US" dirty="0"/>
              <a:t>transmit </a:t>
            </a:r>
            <a:r>
              <a:rPr lang="en-US" dirty="0" smtClean="0"/>
              <a:t>its packets</a:t>
            </a:r>
            <a:r>
              <a:rPr lang="en-US" dirty="0"/>
              <a:t>, instead, it queues all its incoming packets and </a:t>
            </a:r>
            <a:r>
              <a:rPr lang="en-US" dirty="0" smtClean="0"/>
              <a:t>transmits </a:t>
            </a:r>
            <a:r>
              <a:rPr lang="en-US" dirty="0"/>
              <a:t>garbage data </a:t>
            </a:r>
            <a:r>
              <a:rPr lang="en-US" dirty="0" smtClean="0"/>
              <a:t>packets</a:t>
            </a:r>
          </a:p>
          <a:p>
            <a:r>
              <a:rPr lang="en-US" dirty="0" smtClean="0"/>
              <a:t>Transmission characteristics of </a:t>
            </a:r>
            <a:r>
              <a:rPr lang="en-US" dirty="0" err="1" smtClean="0"/>
              <a:t>Honeynode</a:t>
            </a:r>
            <a:r>
              <a:rPr lang="en-US" dirty="0" smtClean="0"/>
              <a:t> lure the attacker</a:t>
            </a:r>
          </a:p>
          <a:p>
            <a:r>
              <a:rPr lang="en-US" dirty="0" smtClean="0"/>
              <a:t>Some attacks happen on legitimate SUs due to</a:t>
            </a:r>
          </a:p>
          <a:p>
            <a:pPr lvl="1"/>
            <a:r>
              <a:rPr lang="en-US" dirty="0" smtClean="0"/>
              <a:t>Attacker’s strategy change</a:t>
            </a:r>
          </a:p>
          <a:p>
            <a:pPr lvl="1"/>
            <a:r>
              <a:rPr lang="en-US" dirty="0" smtClean="0"/>
              <a:t>Error in sensing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09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Allocation by Central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858000" cy="4694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4081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Honeynode</a:t>
            </a:r>
            <a:r>
              <a:rPr lang="en-US" dirty="0" smtClean="0"/>
              <a:t> </a:t>
            </a:r>
            <a:r>
              <a:rPr lang="en-US" dirty="0"/>
              <a:t>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564569"/>
              </p:ext>
            </p:extLst>
          </p:nvPr>
        </p:nvGraphicFramePr>
        <p:xfrm>
          <a:off x="1431701" y="1371600"/>
          <a:ext cx="7255098" cy="480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699"/>
                <a:gridCol w="5105399"/>
              </a:tblGrid>
              <a:tr h="4860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Attacker type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Honeynet</a:t>
                      </a:r>
                      <a:r>
                        <a:rPr lang="en-US" sz="2400" dirty="0" smtClean="0"/>
                        <a:t> strategies</a:t>
                      </a:r>
                      <a:endParaRPr lang="en-US" sz="2400" dirty="0"/>
                    </a:p>
                  </a:txBody>
                  <a:tcPr/>
                </a:tc>
              </a:tr>
              <a:tr h="8389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Type-I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vulnerable channel will be assigned to the </a:t>
                      </a:r>
                      <a:r>
                        <a:rPr lang="en-US" sz="2400" dirty="0" err="1" smtClean="0"/>
                        <a:t>honeynode</a:t>
                      </a:r>
                      <a:endParaRPr lang="en-US" sz="2400" dirty="0"/>
                    </a:p>
                  </a:txBody>
                  <a:tcPr/>
                </a:tc>
              </a:tr>
              <a:tr h="11984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Type-II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actual target property should be learned and used as a lure for the </a:t>
                      </a:r>
                      <a:r>
                        <a:rPr lang="en-US" sz="2400" dirty="0" err="1" smtClean="0"/>
                        <a:t>honeynode</a:t>
                      </a:r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</a:tr>
              <a:tr h="22771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Type-III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special </a:t>
                      </a:r>
                      <a:r>
                        <a:rPr lang="en-US" sz="2400" dirty="0" err="1" smtClean="0"/>
                        <a:t>honeynode</a:t>
                      </a:r>
                      <a:r>
                        <a:rPr lang="en-US" sz="2400" dirty="0" smtClean="0"/>
                        <a:t> strategy that delays all but the </a:t>
                      </a:r>
                      <a:r>
                        <a:rPr lang="en-US" sz="2400" dirty="0" err="1" smtClean="0"/>
                        <a:t>honeynode’s</a:t>
                      </a:r>
                      <a:r>
                        <a:rPr lang="en-US" sz="2400" dirty="0" smtClean="0"/>
                        <a:t> transmissions in order to reduce the number of vulnerable channels to 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850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Honeynet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4724400"/>
          </a:xfrm>
        </p:spPr>
        <p:txBody>
          <a:bodyPr/>
          <a:lstStyle/>
          <a:p>
            <a:r>
              <a:rPr lang="en-US" dirty="0" smtClean="0"/>
              <a:t>Attractiveness of </a:t>
            </a:r>
            <a:r>
              <a:rPr lang="en-US" dirty="0" err="1" smtClean="0"/>
              <a:t>Honeynet</a:t>
            </a:r>
            <a:r>
              <a:rPr lang="en-US" dirty="0"/>
              <a:t> (ξ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probability that the </a:t>
            </a:r>
            <a:r>
              <a:rPr lang="en-US" dirty="0" err="1"/>
              <a:t>honeynode</a:t>
            </a:r>
            <a:r>
              <a:rPr lang="en-US" dirty="0"/>
              <a:t> transmission is attacked, conditional on observing a jamming attack</a:t>
            </a:r>
            <a:r>
              <a:rPr lang="en-US" dirty="0" smtClean="0"/>
              <a:t>.</a:t>
            </a:r>
          </a:p>
          <a:p>
            <a:r>
              <a:rPr lang="en-US" dirty="0" err="1"/>
              <a:t>Honeynode</a:t>
            </a:r>
            <a:r>
              <a:rPr lang="en-US" dirty="0"/>
              <a:t> allocation results </a:t>
            </a:r>
            <a:r>
              <a:rPr lang="en-US" dirty="0" smtClean="0"/>
              <a:t>in more </a:t>
            </a:r>
            <a:r>
              <a:rPr lang="en-US" dirty="0"/>
              <a:t>delay as well as packet </a:t>
            </a:r>
            <a:r>
              <a:rPr lang="en-US" dirty="0" smtClean="0"/>
              <a:t>drop</a:t>
            </a:r>
          </a:p>
          <a:p>
            <a:r>
              <a:rPr lang="en-US" dirty="0"/>
              <a:t>With probability (1- </a:t>
            </a:r>
            <a:r>
              <a:rPr lang="en-US" dirty="0" smtClean="0"/>
              <a:t>ξ), legitimate SUs are attacked</a:t>
            </a:r>
          </a:p>
          <a:p>
            <a:r>
              <a:rPr lang="en-US" dirty="0" smtClean="0"/>
              <a:t>The </a:t>
            </a:r>
            <a:r>
              <a:rPr lang="en-US" dirty="0"/>
              <a:t>threshold</a:t>
            </a:r>
            <a:r>
              <a:rPr lang="en-US" b="1" dirty="0"/>
              <a:t>, lowest attractiveness of the </a:t>
            </a:r>
            <a:r>
              <a:rPr lang="en-US" b="1" dirty="0" err="1"/>
              <a:t>honeynet</a:t>
            </a:r>
            <a:r>
              <a:rPr lang="en-US" b="1" dirty="0"/>
              <a:t> </a:t>
            </a:r>
            <a:r>
              <a:rPr lang="en-US" dirty="0"/>
              <a:t>(ξ ∗ ) </a:t>
            </a:r>
            <a:r>
              <a:rPr lang="en-US" dirty="0" smtClean="0"/>
              <a:t>is the </a:t>
            </a:r>
            <a:r>
              <a:rPr lang="en-US" dirty="0"/>
              <a:t>value where the net gain is </a:t>
            </a:r>
            <a:r>
              <a:rPr lang="en-US" dirty="0" smtClean="0"/>
              <a:t>zero</a:t>
            </a:r>
          </a:p>
          <a:p>
            <a:pPr lvl="1"/>
            <a:r>
              <a:rPr lang="en-US" dirty="0" smtClean="0"/>
              <a:t>Compromise Delay and Packet loss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94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denote the probability of attacking </a:t>
            </a:r>
            <a:r>
              <a:rPr lang="en-US" dirty="0" smtClean="0"/>
              <a:t>the communication </a:t>
            </a:r>
            <a:r>
              <a:rPr lang="en-US" dirty="0"/>
              <a:t>with the target </a:t>
            </a:r>
            <a:r>
              <a:rPr lang="en-US" dirty="0" smtClean="0"/>
              <a:t>characteristics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d</a:t>
            </a:r>
            <a:r>
              <a:rPr lang="en-US" dirty="0" smtClean="0"/>
              <a:t> be the target transmission characteristics space</a:t>
            </a:r>
          </a:p>
          <a:p>
            <a:r>
              <a:rPr lang="en-US" dirty="0" smtClean="0"/>
              <a:t>We define </a:t>
            </a:r>
          </a:p>
          <a:p>
            <a:r>
              <a:rPr lang="en-US" dirty="0"/>
              <a:t>Let </a:t>
            </a:r>
            <a:r>
              <a:rPr lang="en-US" i="1" dirty="0"/>
              <a:t>α ∈ (0, 1)</a:t>
            </a:r>
            <a:r>
              <a:rPr lang="en-US" dirty="0"/>
              <a:t> be a confidence level for statistical </a:t>
            </a:r>
            <a:r>
              <a:rPr lang="en-US" dirty="0" smtClean="0"/>
              <a:t>significance. Lower the value of </a:t>
            </a:r>
            <a:r>
              <a:rPr lang="en-US" i="1" dirty="0"/>
              <a:t>α</a:t>
            </a:r>
            <a:r>
              <a:rPr lang="en-US" dirty="0" smtClean="0"/>
              <a:t>, higher the confidence level.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65372"/>
            <a:ext cx="1600200" cy="558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986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Attacker’s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learning phase, the </a:t>
            </a:r>
            <a:r>
              <a:rPr lang="en-US" i="1" dirty="0"/>
              <a:t>d</a:t>
            </a:r>
            <a:r>
              <a:rPr lang="en-US" dirty="0"/>
              <a:t> different lures for </a:t>
            </a:r>
            <a:r>
              <a:rPr lang="en-US" dirty="0" smtClean="0"/>
              <a:t>type-II attacks </a:t>
            </a:r>
            <a:r>
              <a:rPr lang="en-US" dirty="0"/>
              <a:t>are assigned to d different communications among </a:t>
            </a:r>
            <a:r>
              <a:rPr lang="en-US" dirty="0" smtClean="0"/>
              <a:t>the available </a:t>
            </a:r>
            <a:r>
              <a:rPr lang="en-US" dirty="0"/>
              <a:t>ones with uniform </a:t>
            </a:r>
            <a:r>
              <a:rPr lang="en-US" dirty="0" smtClean="0"/>
              <a:t>probability and counts number of attacks on them.</a:t>
            </a:r>
          </a:p>
          <a:p>
            <a:r>
              <a:rPr lang="en-US" dirty="0" smtClean="0"/>
              <a:t>The </a:t>
            </a:r>
            <a:r>
              <a:rPr lang="en-US" dirty="0"/>
              <a:t>number of </a:t>
            </a:r>
            <a:r>
              <a:rPr lang="en-US" dirty="0" smtClean="0"/>
              <a:t>tests (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r>
              <a:rPr lang="en-US" dirty="0" smtClean="0"/>
              <a:t>) </a:t>
            </a:r>
            <a:r>
              <a:rPr lang="en-US" dirty="0"/>
              <a:t>to check for type I is thus typically </a:t>
            </a:r>
            <a:r>
              <a:rPr lang="en-US" dirty="0" smtClean="0"/>
              <a:t>very small</a:t>
            </a:r>
            <a:r>
              <a:rPr lang="en-US" dirty="0"/>
              <a:t>. For example, if α = 0.001, d = 2 then 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r>
              <a:rPr lang="en-US" dirty="0" smtClean="0"/>
              <a:t> </a:t>
            </a:r>
            <a:r>
              <a:rPr lang="en-US" dirty="0"/>
              <a:t>= 7, </a:t>
            </a:r>
            <a:r>
              <a:rPr lang="en-US" dirty="0" smtClean="0"/>
              <a:t>for α </a:t>
            </a:r>
            <a:r>
              <a:rPr lang="en-US" dirty="0"/>
              <a:t>= 0.005 and d = 6, 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r>
              <a:rPr lang="en-US" dirty="0" smtClean="0"/>
              <a:t> </a:t>
            </a:r>
            <a:r>
              <a:rPr lang="en-US" dirty="0"/>
              <a:t>= 4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If all attack happens on one channel then the attacker is of type-I.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20767"/>
            <a:ext cx="2819400" cy="45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9313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412152"/>
              </p:ext>
            </p:extLst>
          </p:nvPr>
        </p:nvGraphicFramePr>
        <p:xfrm>
          <a:off x="152400" y="1752600"/>
          <a:ext cx="390525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Acrobat Document" r:id="rId3" imgW="3428866" imgH="2742905" progId="AcroExch.Document.11">
                  <p:embed/>
                </p:oleObj>
              </mc:Choice>
              <mc:Fallback>
                <p:oleObj name="Acrobat Document" r:id="rId3" imgW="3428866" imgH="2742905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752600"/>
                        <a:ext cx="3905250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Attacker’s strategy for Type-II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86200" y="1341437"/>
            <a:ext cx="5181600" cy="46783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b="0" dirty="0"/>
              <a:t>Let α ∈ (0, 1) be a confidence level for statistical </a:t>
            </a:r>
            <a:r>
              <a:rPr lang="en-US" sz="2400" b="0" dirty="0" err="1" smtClean="0"/>
              <a:t>signifi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cance</a:t>
            </a:r>
            <a:r>
              <a:rPr lang="en-US" sz="2400" b="0" dirty="0"/>
              <a:t>. Then under the base model we can calculate the </a:t>
            </a:r>
            <a:r>
              <a:rPr lang="en-US" sz="2400" b="0" dirty="0" smtClean="0"/>
              <a:t>sample size </a:t>
            </a:r>
            <a:r>
              <a:rPr lang="en-US" sz="2400" b="0" dirty="0"/>
              <a:t>required to ensure a probability of correct selection of </a:t>
            </a:r>
            <a:r>
              <a:rPr lang="en-US" sz="2400" b="0" dirty="0" smtClean="0"/>
              <a:t>at least </a:t>
            </a:r>
            <a:r>
              <a:rPr lang="en-US" sz="2400" b="0" dirty="0"/>
              <a:t>1 − α</a:t>
            </a:r>
            <a:r>
              <a:rPr lang="en-US" sz="2400" b="0" dirty="0" smtClean="0"/>
              <a:t>:</a:t>
            </a:r>
          </a:p>
          <a:p>
            <a:pPr>
              <a:buFont typeface="Wingdings" pitchFamily="2" charset="2"/>
              <a:buChar char="Ø"/>
            </a:pPr>
            <a:endParaRPr lang="en-US" sz="2400" b="0" dirty="0"/>
          </a:p>
          <a:p>
            <a:pPr>
              <a:buFont typeface="Wingdings" pitchFamily="2" charset="2"/>
              <a:buChar char="Ø"/>
            </a:pPr>
            <a:endParaRPr lang="en-US" sz="2400" b="0" dirty="0" smtClean="0"/>
          </a:p>
          <a:p>
            <a:pPr>
              <a:buFont typeface="Wingdings" pitchFamily="2" charset="2"/>
              <a:buChar char="Ø"/>
            </a:pPr>
            <a:r>
              <a:rPr lang="en-US" sz="2400" b="0" i="1" dirty="0" smtClean="0"/>
              <a:t>N</a:t>
            </a:r>
            <a:r>
              <a:rPr lang="en-US" sz="2400" b="0" i="1" baseline="30000" dirty="0"/>
              <a:t>* </a:t>
            </a:r>
            <a:r>
              <a:rPr lang="en-US" sz="2400" b="0" i="1" dirty="0" smtClean="0"/>
              <a:t>(</a:t>
            </a:r>
            <a:r>
              <a:rPr lang="el-GR" sz="2400" b="0" i="1" dirty="0" smtClean="0"/>
              <a:t>θ</a:t>
            </a:r>
            <a:r>
              <a:rPr lang="el-GR" sz="2400" b="0" i="1" baseline="30000" dirty="0" smtClean="0"/>
              <a:t>∗</a:t>
            </a:r>
            <a:r>
              <a:rPr lang="el-GR" sz="2400" b="0" i="1" dirty="0" smtClean="0"/>
              <a:t> </a:t>
            </a:r>
            <a:r>
              <a:rPr lang="el-GR" sz="2400" b="0" i="1" dirty="0"/>
              <a:t>, </a:t>
            </a:r>
            <a:r>
              <a:rPr lang="en-US" sz="2400" b="0" i="1" dirty="0"/>
              <a:t>d)</a:t>
            </a:r>
            <a:r>
              <a:rPr lang="en-US" sz="2400" b="0" i="1" baseline="30000" dirty="0"/>
              <a:t> </a:t>
            </a:r>
            <a:r>
              <a:rPr lang="en-US" sz="2400" b="0" dirty="0" smtClean="0"/>
              <a:t>denotes the number of slots required to observe before deciding type-II attacker strategies</a:t>
            </a:r>
          </a:p>
          <a:p>
            <a:pPr>
              <a:buFont typeface="Wingdings" pitchFamily="2" charset="2"/>
              <a:buChar char="Ø"/>
            </a:pPr>
            <a:r>
              <a:rPr lang="en-US" sz="2400" b="0" dirty="0"/>
              <a:t>With </a:t>
            </a:r>
            <a:r>
              <a:rPr lang="en-US" sz="2400" b="0" i="1" dirty="0"/>
              <a:t>d</a:t>
            </a:r>
            <a:r>
              <a:rPr lang="en-US" sz="2400" b="0" dirty="0"/>
              <a:t> = 4 and </a:t>
            </a:r>
            <a:r>
              <a:rPr lang="en-US" sz="2400" b="0" i="1" dirty="0" smtClean="0"/>
              <a:t>ξ</a:t>
            </a:r>
            <a:r>
              <a:rPr lang="en-US" sz="2400" b="0" i="1" baseline="30000" dirty="0" smtClean="0"/>
              <a:t>∗</a:t>
            </a:r>
            <a:r>
              <a:rPr lang="en-US" sz="2400" b="0" dirty="0" smtClean="0"/>
              <a:t> </a:t>
            </a:r>
            <a:r>
              <a:rPr lang="en-US" sz="2400" b="0" dirty="0"/>
              <a:t>= </a:t>
            </a:r>
            <a:r>
              <a:rPr lang="en-US" sz="2400" b="0" dirty="0" smtClean="0"/>
              <a:t>0.6, the </a:t>
            </a:r>
            <a:r>
              <a:rPr lang="en-US" sz="2400" b="0" dirty="0"/>
              <a:t>probability of correct selection after </a:t>
            </a:r>
            <a:r>
              <a:rPr lang="en-US" sz="2400" b="0" i="1" dirty="0"/>
              <a:t>N</a:t>
            </a:r>
            <a:r>
              <a:rPr lang="en-US" sz="2400" b="0" i="1" baseline="30000" dirty="0"/>
              <a:t>* </a:t>
            </a:r>
            <a:r>
              <a:rPr lang="en-US" sz="2400" b="0" dirty="0" smtClean="0"/>
              <a:t>= </a:t>
            </a:r>
            <a:r>
              <a:rPr lang="en-US" sz="2400" b="0" dirty="0"/>
              <a:t>15 samples </a:t>
            </a:r>
            <a:r>
              <a:rPr lang="en-US" sz="2400" b="0" dirty="0" smtClean="0"/>
              <a:t>is 0.985</a:t>
            </a:r>
            <a:r>
              <a:rPr lang="en-US" sz="2400" b="0" dirty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2400" b="0" dirty="0" smtClean="0"/>
          </a:p>
          <a:p>
            <a:pPr>
              <a:buFont typeface="Wingdings" pitchFamily="2" charset="2"/>
              <a:buChar char="Ø"/>
            </a:pPr>
            <a:endParaRPr lang="en-US" sz="2400" b="0" dirty="0" smtClean="0"/>
          </a:p>
          <a:p>
            <a:endParaRPr lang="en-US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3429000"/>
            <a:ext cx="5181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8108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target transmission characteristics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observing for </a:t>
            </a:r>
            <a:r>
              <a:rPr lang="en-US" i="1" dirty="0"/>
              <a:t>N</a:t>
            </a:r>
            <a:r>
              <a:rPr lang="en-US" i="1" baseline="30000" dirty="0"/>
              <a:t>* </a:t>
            </a:r>
            <a:r>
              <a:rPr lang="en-US" i="1" dirty="0"/>
              <a:t>(</a:t>
            </a:r>
            <a:r>
              <a:rPr lang="el-GR" i="1" dirty="0"/>
              <a:t>θ</a:t>
            </a:r>
            <a:r>
              <a:rPr lang="el-GR" i="1" baseline="30000" dirty="0" smtClean="0"/>
              <a:t>∗</a:t>
            </a:r>
            <a:r>
              <a:rPr lang="el-GR" i="1" dirty="0" smtClean="0"/>
              <a:t>,</a:t>
            </a:r>
            <a:r>
              <a:rPr lang="en-US" i="1" dirty="0" smtClean="0"/>
              <a:t>d</a:t>
            </a:r>
            <a:r>
              <a:rPr lang="en-US" i="1" dirty="0"/>
              <a:t>)</a:t>
            </a:r>
            <a:r>
              <a:rPr lang="en-US" i="1" baseline="30000" dirty="0"/>
              <a:t> </a:t>
            </a:r>
            <a:r>
              <a:rPr lang="en-US" i="1" baseline="30000" dirty="0" smtClean="0"/>
              <a:t> </a:t>
            </a:r>
            <a:r>
              <a:rPr lang="en-US" dirty="0" smtClean="0"/>
              <a:t>slots, we </a:t>
            </a:r>
            <a:r>
              <a:rPr lang="en-US" dirty="0"/>
              <a:t>declare having learned that the strategy is of </a:t>
            </a:r>
            <a:r>
              <a:rPr lang="en-US" dirty="0" smtClean="0"/>
              <a:t>type II </a:t>
            </a:r>
            <a:r>
              <a:rPr lang="en-US" dirty="0"/>
              <a:t>and we identify the </a:t>
            </a:r>
            <a:r>
              <a:rPr lang="en-US" dirty="0" smtClean="0"/>
              <a:t>lure if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From this time onwards, we </a:t>
            </a:r>
            <a:r>
              <a:rPr lang="en-US" dirty="0" smtClean="0"/>
              <a:t>use the </a:t>
            </a:r>
            <a:r>
              <a:rPr lang="en-US" dirty="0" err="1"/>
              <a:t>honeynode</a:t>
            </a:r>
            <a:r>
              <a:rPr lang="en-US" dirty="0"/>
              <a:t> with that lure and start the monitoring phase</a:t>
            </a:r>
            <a:r>
              <a:rPr lang="en-US" dirty="0" smtClean="0"/>
              <a:t>.</a:t>
            </a:r>
          </a:p>
          <a:p>
            <a:r>
              <a:rPr lang="en-US" dirty="0"/>
              <a:t>If </a:t>
            </a:r>
            <a:r>
              <a:rPr lang="en-US" dirty="0" smtClean="0"/>
              <a:t>the equation does </a:t>
            </a:r>
            <a:r>
              <a:rPr lang="en-US" dirty="0"/>
              <a:t>not hold, </a:t>
            </a:r>
            <a:r>
              <a:rPr lang="en-US" dirty="0" smtClean="0"/>
              <a:t>attacker is of type-III</a:t>
            </a:r>
          </a:p>
          <a:p>
            <a:pPr lvl="1"/>
            <a:r>
              <a:rPr lang="en-US" dirty="0" smtClean="0"/>
              <a:t>use the special </a:t>
            </a:r>
            <a:r>
              <a:rPr lang="en-US" dirty="0" err="1"/>
              <a:t>honeynode</a:t>
            </a:r>
            <a:r>
              <a:rPr lang="en-US" dirty="0"/>
              <a:t> </a:t>
            </a:r>
            <a:r>
              <a:rPr lang="en-US" dirty="0" smtClean="0"/>
              <a:t>allocation</a:t>
            </a:r>
          </a:p>
          <a:p>
            <a:pPr lvl="1"/>
            <a:r>
              <a:rPr lang="en-US" dirty="0" smtClean="0"/>
              <a:t>delay </a:t>
            </a:r>
            <a:r>
              <a:rPr lang="en-US" dirty="0"/>
              <a:t>all </a:t>
            </a:r>
            <a:r>
              <a:rPr lang="en-US" dirty="0" smtClean="0"/>
              <a:t>other SUs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D279B-F598-4DB5-8445-92A4C20AB63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2819400" cy="706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7073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Regime change detection: monitoring phase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r>
              <a:rPr lang="en-US" dirty="0" smtClean="0"/>
              <a:t> </a:t>
            </a:r>
            <a:r>
              <a:rPr lang="en-US" dirty="0"/>
              <a:t>learning </a:t>
            </a:r>
            <a:r>
              <a:rPr lang="en-US" dirty="0" smtClean="0"/>
              <a:t>period, </a:t>
            </a:r>
            <a:r>
              <a:rPr lang="en-US" dirty="0" err="1" smtClean="0"/>
              <a:t>honeynode</a:t>
            </a:r>
            <a:r>
              <a:rPr lang="en-US" dirty="0" smtClean="0"/>
              <a:t> is </a:t>
            </a:r>
            <a:r>
              <a:rPr lang="en-US" dirty="0" err="1" smtClean="0"/>
              <a:t>deplyed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honeynet</a:t>
            </a:r>
            <a:r>
              <a:rPr lang="en-US" dirty="0"/>
              <a:t> keeps monitoring the </a:t>
            </a:r>
            <a:r>
              <a:rPr lang="en-US" dirty="0" smtClean="0"/>
              <a:t>attack counts</a:t>
            </a:r>
          </a:p>
          <a:p>
            <a:r>
              <a:rPr lang="en-US" dirty="0"/>
              <a:t>If </a:t>
            </a:r>
            <a:r>
              <a:rPr lang="en-US" dirty="0" smtClean="0"/>
              <a:t>type-I attacker, </a:t>
            </a:r>
            <a:r>
              <a:rPr lang="en-US" dirty="0" smtClean="0"/>
              <a:t>then </a:t>
            </a:r>
            <a:r>
              <a:rPr lang="en-US" dirty="0" err="1" smtClean="0"/>
              <a:t>honeynet</a:t>
            </a:r>
            <a:r>
              <a:rPr lang="en-US" dirty="0" smtClean="0"/>
              <a:t> restarts </a:t>
            </a:r>
            <a:r>
              <a:rPr lang="en-US" dirty="0" smtClean="0"/>
              <a:t>learning phase upon detection of attack on a different channel</a:t>
            </a:r>
          </a:p>
          <a:p>
            <a:r>
              <a:rPr lang="en-US" dirty="0"/>
              <a:t>If </a:t>
            </a:r>
            <a:r>
              <a:rPr lang="en-US" dirty="0" smtClean="0"/>
              <a:t>type-II attacker, </a:t>
            </a:r>
            <a:r>
              <a:rPr lang="en-US" dirty="0" err="1" smtClean="0"/>
              <a:t>honeynet</a:t>
            </a:r>
            <a:r>
              <a:rPr lang="en-US" dirty="0" smtClean="0"/>
              <a:t> </a:t>
            </a:r>
            <a:r>
              <a:rPr lang="en-US" dirty="0"/>
              <a:t>uses sliding window averages to test for </a:t>
            </a:r>
            <a:r>
              <a:rPr lang="en-US" dirty="0" smtClean="0"/>
              <a:t>regime changes.</a:t>
            </a:r>
          </a:p>
          <a:p>
            <a:pPr lvl="1"/>
            <a:r>
              <a:rPr lang="en-US" dirty="0"/>
              <a:t>Given a window of size </a:t>
            </a:r>
            <a:r>
              <a:rPr lang="en-US" i="1" dirty="0" smtClean="0"/>
              <a:t>w</a:t>
            </a:r>
            <a:r>
              <a:rPr lang="en-US" dirty="0" smtClean="0"/>
              <a:t>, </a:t>
            </a:r>
            <a:r>
              <a:rPr lang="en-US" dirty="0"/>
              <a:t>let </a:t>
            </a:r>
            <a:r>
              <a:rPr lang="en-US" i="1" dirty="0"/>
              <a:t>ξ  </a:t>
            </a:r>
            <a:r>
              <a:rPr lang="en-US" i="1" dirty="0" smtClean="0"/>
              <a:t>̃</a:t>
            </a:r>
            <a:r>
              <a:rPr lang="en-US" i="1" baseline="-25000" dirty="0" smtClean="0"/>
              <a:t>w</a:t>
            </a:r>
            <a:r>
              <a:rPr lang="en-US" i="1" dirty="0" smtClean="0"/>
              <a:t>(k</a:t>
            </a:r>
            <a:r>
              <a:rPr lang="en-US" i="1" dirty="0"/>
              <a:t>) </a:t>
            </a:r>
            <a:r>
              <a:rPr lang="en-US" dirty="0"/>
              <a:t>be the </a:t>
            </a:r>
            <a:r>
              <a:rPr lang="en-US" dirty="0" smtClean="0"/>
              <a:t>estimate of p</a:t>
            </a:r>
            <a:r>
              <a:rPr lang="en-US" baseline="-25000" dirty="0"/>
              <a:t>1 </a:t>
            </a:r>
            <a:r>
              <a:rPr lang="en-US" dirty="0"/>
              <a:t>for </a:t>
            </a:r>
            <a:r>
              <a:rPr lang="en-US" dirty="0" smtClean="0"/>
              <a:t>k time slots. </a:t>
            </a:r>
          </a:p>
          <a:p>
            <a:pPr lvl="1"/>
            <a:r>
              <a:rPr lang="en-US" i="1" dirty="0"/>
              <a:t>L(k</a:t>
            </a:r>
            <a:r>
              <a:rPr lang="en-US" i="1" dirty="0" smtClean="0"/>
              <a:t>) </a:t>
            </a:r>
            <a:r>
              <a:rPr lang="en-US" dirty="0" smtClean="0"/>
              <a:t>is calculated as</a:t>
            </a:r>
          </a:p>
          <a:p>
            <a:pPr lvl="1"/>
            <a:r>
              <a:rPr lang="en-US" dirty="0"/>
              <a:t>As soon as </a:t>
            </a:r>
            <a:r>
              <a:rPr lang="en-US" i="1" dirty="0"/>
              <a:t>ξ  ̃</a:t>
            </a:r>
            <a:r>
              <a:rPr lang="en-US" i="1" baseline="-25000" dirty="0"/>
              <a:t>w</a:t>
            </a:r>
            <a:r>
              <a:rPr lang="en-US" i="1" dirty="0"/>
              <a:t>(k)&lt; L(k), </a:t>
            </a:r>
            <a:r>
              <a:rPr lang="en-US" dirty="0"/>
              <a:t>the </a:t>
            </a:r>
            <a:r>
              <a:rPr lang="en-US" dirty="0" err="1"/>
              <a:t>honeynet</a:t>
            </a:r>
            <a:r>
              <a:rPr lang="en-US" dirty="0"/>
              <a:t> declares a change of regime and restarts the learning phase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D279B-F598-4DB5-8445-92A4C20AB63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72000"/>
            <a:ext cx="2971800" cy="62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056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4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</a:t>
            </a:r>
            <a:r>
              <a:rPr lang="en-US" dirty="0" err="1" smtClean="0"/>
              <a:t>Honeynet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1188296"/>
            <a:ext cx="6324599" cy="5308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9450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Attacker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18493"/>
            <a:ext cx="6248400" cy="366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298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1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696200" cy="5105400"/>
          </a:xfrm>
        </p:spPr>
        <p:txBody>
          <a:bodyPr/>
          <a:lstStyle/>
          <a:p>
            <a:r>
              <a:rPr lang="en-US" dirty="0" smtClean="0"/>
              <a:t>Coded tick </a:t>
            </a:r>
            <a:r>
              <a:rPr lang="en-US" dirty="0"/>
              <a:t>based </a:t>
            </a:r>
            <a:r>
              <a:rPr lang="en-US" dirty="0" smtClean="0"/>
              <a:t>simulator</a:t>
            </a:r>
          </a:p>
          <a:p>
            <a:r>
              <a:rPr lang="en-US" dirty="0"/>
              <a:t>20 SUs and 1 </a:t>
            </a:r>
            <a:r>
              <a:rPr lang="en-US" dirty="0" smtClean="0"/>
              <a:t>attacker</a:t>
            </a:r>
          </a:p>
          <a:p>
            <a:r>
              <a:rPr lang="en-US" dirty="0"/>
              <a:t>The CR-</a:t>
            </a:r>
            <a:r>
              <a:rPr lang="en-US" dirty="0" err="1"/>
              <a:t>Honeynet</a:t>
            </a:r>
            <a:r>
              <a:rPr lang="en-US" dirty="0"/>
              <a:t> dedicates 1 SU </a:t>
            </a:r>
            <a:r>
              <a:rPr lang="en-US" dirty="0" smtClean="0"/>
              <a:t>as </a:t>
            </a:r>
            <a:r>
              <a:rPr lang="en-US" dirty="0" err="1" smtClean="0"/>
              <a:t>honeynode</a:t>
            </a:r>
            <a:r>
              <a:rPr lang="en-US" dirty="0" smtClean="0"/>
              <a:t> </a:t>
            </a:r>
            <a:r>
              <a:rPr lang="en-US" dirty="0"/>
              <a:t>in each slot</a:t>
            </a:r>
            <a:r>
              <a:rPr lang="en-US" dirty="0" smtClean="0"/>
              <a:t>.</a:t>
            </a:r>
          </a:p>
          <a:p>
            <a:r>
              <a:rPr lang="en-US" dirty="0"/>
              <a:t>All SUs generate </a:t>
            </a:r>
            <a:r>
              <a:rPr lang="en-US" dirty="0" smtClean="0"/>
              <a:t>packets in </a:t>
            </a:r>
            <a:r>
              <a:rPr lang="en-US" dirty="0"/>
              <a:t>accordance with Poisson </a:t>
            </a:r>
            <a:r>
              <a:rPr lang="en-US" dirty="0" smtClean="0"/>
              <a:t>process</a:t>
            </a:r>
          </a:p>
          <a:p>
            <a:r>
              <a:rPr lang="en-US" dirty="0"/>
              <a:t>Packet </a:t>
            </a:r>
            <a:r>
              <a:rPr lang="en-US" dirty="0" smtClean="0"/>
              <a:t>transmission time: </a:t>
            </a:r>
            <a:r>
              <a:rPr lang="en-US" dirty="0"/>
              <a:t>uniform distribution of 0.1 - 1.7 </a:t>
            </a:r>
            <a:r>
              <a:rPr lang="en-US" dirty="0" err="1"/>
              <a:t>ms</a:t>
            </a:r>
            <a:r>
              <a:rPr lang="en-US" dirty="0" err="1" smtClean="0"/>
              <a:t>.</a:t>
            </a:r>
            <a:endParaRPr lang="en-US" dirty="0" smtClean="0"/>
          </a:p>
          <a:p>
            <a:r>
              <a:rPr lang="en-US" dirty="0" smtClean="0"/>
              <a:t>Sensing Period: </a:t>
            </a:r>
            <a:r>
              <a:rPr lang="en-US" dirty="0"/>
              <a:t>50 </a:t>
            </a:r>
            <a:r>
              <a:rPr lang="en-US" dirty="0" err="1" smtClean="0"/>
              <a:t>ms</a:t>
            </a:r>
            <a:r>
              <a:rPr lang="en-US" dirty="0" smtClean="0"/>
              <a:t>, Transmission Period: 950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Attacker </a:t>
            </a:r>
            <a:r>
              <a:rPr lang="en-US" dirty="0"/>
              <a:t>has target transmission characteristics (d) space as </a:t>
            </a:r>
            <a:r>
              <a:rPr lang="en-US" dirty="0" smtClean="0"/>
              <a:t>4</a:t>
            </a:r>
          </a:p>
          <a:p>
            <a:r>
              <a:rPr lang="en-US" dirty="0"/>
              <a:t>attractiveness threshold (ξ ∗ </a:t>
            </a:r>
            <a:r>
              <a:rPr lang="en-US" dirty="0" smtClean="0"/>
              <a:t>) is </a:t>
            </a:r>
            <a:r>
              <a:rPr lang="en-US" dirty="0"/>
              <a:t>considered as 0.6</a:t>
            </a:r>
            <a:r>
              <a:rPr lang="en-US" dirty="0" smtClean="0"/>
              <a:t>.</a:t>
            </a:r>
          </a:p>
          <a:p>
            <a:r>
              <a:rPr lang="en-US" dirty="0"/>
              <a:t>Type-I learning horizon </a:t>
            </a:r>
            <a:r>
              <a:rPr lang="en-US" i="1" dirty="0"/>
              <a:t>(</a:t>
            </a:r>
            <a:r>
              <a:rPr lang="en-US" i="1" dirty="0" smtClean="0"/>
              <a:t>n</a:t>
            </a:r>
            <a:r>
              <a:rPr lang="en-US" i="1" baseline="-25000" dirty="0" smtClean="0"/>
              <a:t>0</a:t>
            </a:r>
            <a:r>
              <a:rPr lang="en-US" i="1" dirty="0" smtClean="0"/>
              <a:t>)</a:t>
            </a:r>
            <a:r>
              <a:rPr lang="en-US" dirty="0" smtClean="0"/>
              <a:t> is calculated as 5</a:t>
            </a:r>
          </a:p>
          <a:p>
            <a:r>
              <a:rPr lang="en-US" dirty="0" smtClean="0"/>
              <a:t>Type-II </a:t>
            </a:r>
            <a:r>
              <a:rPr lang="en-US" dirty="0"/>
              <a:t>learning horizon </a:t>
            </a:r>
            <a:r>
              <a:rPr lang="en-US" dirty="0" smtClean="0"/>
              <a:t>(</a:t>
            </a:r>
            <a:r>
              <a:rPr lang="en-US" i="1" dirty="0"/>
              <a:t>N</a:t>
            </a:r>
            <a:r>
              <a:rPr lang="en-US" i="1" baseline="30000" dirty="0"/>
              <a:t>*</a:t>
            </a:r>
            <a:r>
              <a:rPr lang="en-US" dirty="0" smtClean="0"/>
              <a:t>) is calculated as15</a:t>
            </a:r>
          </a:p>
          <a:p>
            <a:r>
              <a:rPr lang="en-US" dirty="0"/>
              <a:t>Simulation time </a:t>
            </a:r>
            <a:r>
              <a:rPr lang="en-US" dirty="0" smtClean="0"/>
              <a:t>: </a:t>
            </a:r>
            <a:r>
              <a:rPr lang="en-US" dirty="0"/>
              <a:t>5,000,000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Warm-up time</a:t>
            </a:r>
            <a:r>
              <a:rPr lang="en-US" dirty="0"/>
              <a:t>: 100,000 </a:t>
            </a:r>
            <a:r>
              <a:rPr lang="en-US" dirty="0" err="1"/>
              <a:t>ms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41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447800"/>
            <a:ext cx="3505200" cy="4876800"/>
          </a:xfrm>
        </p:spPr>
        <p:txBody>
          <a:bodyPr/>
          <a:lstStyle/>
          <a:p>
            <a:r>
              <a:rPr lang="en-US" dirty="0"/>
              <a:t>attacker with type II strategy is aiming for lure </a:t>
            </a:r>
            <a:r>
              <a:rPr lang="en-US" dirty="0" smtClean="0"/>
              <a:t>2</a:t>
            </a:r>
          </a:p>
          <a:p>
            <a:r>
              <a:rPr lang="en-US" dirty="0"/>
              <a:t>Lure 2 </a:t>
            </a:r>
            <a:r>
              <a:rPr lang="en-US" dirty="0" smtClean="0"/>
              <a:t>is actually </a:t>
            </a:r>
            <a:r>
              <a:rPr lang="en-US" dirty="0"/>
              <a:t>attacked with a probability 0.8</a:t>
            </a:r>
            <a:r>
              <a:rPr lang="en-US" dirty="0" smtClean="0"/>
              <a:t>.</a:t>
            </a:r>
          </a:p>
          <a:p>
            <a:r>
              <a:rPr lang="en-US" dirty="0"/>
              <a:t>The actual attacks </a:t>
            </a:r>
            <a:r>
              <a:rPr lang="en-US" dirty="0" smtClean="0"/>
              <a:t>on the </a:t>
            </a:r>
            <a:r>
              <a:rPr lang="en-US" dirty="0"/>
              <a:t>various lures are shown on the upper subplot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smtClean="0"/>
              <a:t>middle subplot </a:t>
            </a:r>
            <a:r>
              <a:rPr lang="en-US" dirty="0"/>
              <a:t>depicts </a:t>
            </a:r>
            <a:r>
              <a:rPr lang="en-US" i="1" dirty="0" smtClean="0"/>
              <a:t>Pˆ</a:t>
            </a:r>
            <a:r>
              <a:rPr lang="en-US" dirty="0" smtClean="0"/>
              <a:t> </a:t>
            </a:r>
            <a:r>
              <a:rPr lang="en-US" dirty="0"/>
              <a:t>for the different lures</a:t>
            </a:r>
            <a:endParaRPr lang="en-US" dirty="0" smtClean="0"/>
          </a:p>
          <a:p>
            <a:r>
              <a:rPr lang="en-US" dirty="0"/>
              <a:t>The third subplot </a:t>
            </a:r>
            <a:r>
              <a:rPr lang="en-US" dirty="0" smtClean="0"/>
              <a:t>provides CI 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14" y="1828800"/>
            <a:ext cx="5437214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5334001"/>
            <a:ext cx="2057400" cy="43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62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Radio </a:t>
            </a:r>
            <a:r>
              <a:rPr lang="en-US" dirty="0" smtClean="0"/>
              <a:t>Network (CRN)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447800"/>
            <a:ext cx="4876800" cy="4876800"/>
          </a:xfrm>
        </p:spPr>
        <p:txBody>
          <a:bodyPr/>
          <a:lstStyle/>
          <a:p>
            <a:r>
              <a:rPr lang="en-US" dirty="0" smtClean="0"/>
              <a:t>allows </a:t>
            </a:r>
            <a:r>
              <a:rPr lang="en-US" dirty="0"/>
              <a:t>secondary user (SU) to use a spectrum </a:t>
            </a:r>
            <a:r>
              <a:rPr lang="en-US" dirty="0" smtClean="0"/>
              <a:t>when primary </a:t>
            </a:r>
            <a:r>
              <a:rPr lang="en-US" dirty="0"/>
              <a:t>user (PU) is </a:t>
            </a:r>
            <a:r>
              <a:rPr lang="en-US" dirty="0" smtClean="0"/>
              <a:t> absent</a:t>
            </a:r>
            <a:endParaRPr lang="en-US" dirty="0"/>
          </a:p>
          <a:p>
            <a:r>
              <a:rPr lang="en-US" dirty="0"/>
              <a:t>SUs sense for free channels in sensing period and can transmit on </a:t>
            </a:r>
            <a:r>
              <a:rPr lang="en-US" dirty="0" smtClean="0"/>
              <a:t>a channel </a:t>
            </a:r>
            <a:r>
              <a:rPr lang="en-US" dirty="0"/>
              <a:t>on transmission </a:t>
            </a:r>
            <a:r>
              <a:rPr lang="en-US" dirty="0" smtClean="0"/>
              <a:t>period.</a:t>
            </a:r>
            <a:endParaRPr lang="en-US" dirty="0"/>
          </a:p>
          <a:p>
            <a:r>
              <a:rPr lang="en-US" dirty="0" smtClean="0"/>
              <a:t>all </a:t>
            </a:r>
            <a:r>
              <a:rPr lang="en-US" dirty="0"/>
              <a:t>SUs are synchronous for this cognitive </a:t>
            </a:r>
            <a:r>
              <a:rPr lang="en-US" dirty="0" smtClean="0"/>
              <a:t>cycle.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366292"/>
              </p:ext>
            </p:extLst>
          </p:nvPr>
        </p:nvGraphicFramePr>
        <p:xfrm>
          <a:off x="914400" y="2286000"/>
          <a:ext cx="2714625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Acrobat Document" r:id="rId3" imgW="2714381" imgH="2514329" progId="AcroExch.Document.11">
                  <p:embed/>
                </p:oleObj>
              </mc:Choice>
              <mc:Fallback>
                <p:oleObj name="Acrobat Document" r:id="rId3" imgW="2714381" imgH="2514329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286000"/>
                        <a:ext cx="2714625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33600"/>
            <a:ext cx="3886200" cy="335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332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4876800" cy="4876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7391400" cy="1143000"/>
          </a:xfrm>
        </p:spPr>
        <p:txBody>
          <a:bodyPr/>
          <a:lstStyle/>
          <a:p>
            <a:r>
              <a:rPr lang="en-US" dirty="0" err="1"/>
              <a:t>Honeynet</a:t>
            </a:r>
            <a:r>
              <a:rPr lang="en-US" dirty="0"/>
              <a:t> Learning phase corresponding to </a:t>
            </a:r>
            <a:r>
              <a:rPr lang="en-US" dirty="0" smtClean="0"/>
              <a:t>attacker’s strategy </a:t>
            </a:r>
            <a:r>
              <a:rPr lang="en-US" dirty="0"/>
              <a:t>change from I to II and then to III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724400" y="1752600"/>
            <a:ext cx="4267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 b="0">
                <a:solidFill>
                  <a:schemeClr val="tx1"/>
                </a:solidFill>
                <a:latin typeface="Perpetua" pitchFamily="18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Yellow, green and red colors indicate </a:t>
            </a:r>
            <a:r>
              <a:rPr lang="en-US" dirty="0" smtClean="0"/>
              <a:t>type-I, type-II </a:t>
            </a:r>
            <a:r>
              <a:rPr lang="en-US" dirty="0"/>
              <a:t>and type-III attacking strategies respectively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4 types </a:t>
            </a:r>
            <a:r>
              <a:rPr lang="en-US" dirty="0"/>
              <a:t>of </a:t>
            </a:r>
            <a:r>
              <a:rPr lang="en-US" dirty="0" smtClean="0"/>
              <a:t>lure</a:t>
            </a:r>
          </a:p>
          <a:p>
            <a:r>
              <a:rPr lang="en-US" dirty="0"/>
              <a:t>Middle subplots give </a:t>
            </a:r>
            <a:r>
              <a:rPr lang="en-US" dirty="0" err="1" smtClean="0"/>
              <a:t>honeynet’s</a:t>
            </a:r>
            <a:r>
              <a:rPr lang="en-US" dirty="0" smtClean="0"/>
              <a:t> </a:t>
            </a:r>
            <a:r>
              <a:rPr lang="en-US" dirty="0"/>
              <a:t>observation of </a:t>
            </a:r>
            <a:r>
              <a:rPr lang="en-US" i="1" dirty="0" smtClean="0"/>
              <a:t>pˆ</a:t>
            </a:r>
          </a:p>
          <a:p>
            <a:r>
              <a:rPr lang="en-US" dirty="0" err="1"/>
              <a:t>honeynet</a:t>
            </a:r>
            <a:r>
              <a:rPr lang="en-US" dirty="0"/>
              <a:t> learns the change of </a:t>
            </a:r>
            <a:r>
              <a:rPr lang="en-US" dirty="0" smtClean="0"/>
              <a:t>strategy of </a:t>
            </a:r>
            <a:r>
              <a:rPr lang="en-US" dirty="0"/>
              <a:t>attacker </a:t>
            </a:r>
            <a:r>
              <a:rPr lang="en-US" dirty="0" smtClean="0"/>
              <a:t>dynamically within 2 time slots</a:t>
            </a:r>
          </a:p>
          <a:p>
            <a:endParaRPr lang="en-US" i="1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26123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4876800" cy="4876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7391400" cy="1143000"/>
          </a:xfrm>
        </p:spPr>
        <p:txBody>
          <a:bodyPr/>
          <a:lstStyle/>
          <a:p>
            <a:r>
              <a:rPr lang="en-US" dirty="0" err="1"/>
              <a:t>Honeynet</a:t>
            </a:r>
            <a:r>
              <a:rPr lang="en-US" dirty="0"/>
              <a:t> Learning phase corresponding to attacker </a:t>
            </a:r>
            <a:r>
              <a:rPr lang="en-US" dirty="0" smtClean="0"/>
              <a:t>of type </a:t>
            </a:r>
            <a:r>
              <a:rPr lang="en-US" dirty="0"/>
              <a:t>II and attacker is changing its </a:t>
            </a:r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0" y="1981200"/>
            <a:ext cx="4267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 b="0">
                <a:solidFill>
                  <a:schemeClr val="tx1"/>
                </a:solidFill>
                <a:latin typeface="Perpetua" pitchFamily="18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Attacker targeted SU transmission </a:t>
            </a:r>
            <a:r>
              <a:rPr lang="en-US" dirty="0" smtClean="0"/>
              <a:t>characteristics dynamically.</a:t>
            </a:r>
          </a:p>
          <a:p>
            <a:r>
              <a:rPr lang="en-US" dirty="0"/>
              <a:t>For the first phase, attacker aims characteristics </a:t>
            </a:r>
            <a:r>
              <a:rPr lang="en-US" dirty="0" smtClean="0"/>
              <a:t>1and </a:t>
            </a:r>
            <a:r>
              <a:rPr lang="en-US" dirty="0"/>
              <a:t>then 2 and then 3</a:t>
            </a:r>
            <a:r>
              <a:rPr lang="en-US" dirty="0" smtClean="0"/>
              <a:t>.</a:t>
            </a:r>
          </a:p>
          <a:p>
            <a:r>
              <a:rPr lang="en-US" dirty="0" err="1"/>
              <a:t>honeynet</a:t>
            </a:r>
            <a:r>
              <a:rPr lang="en-US" dirty="0"/>
              <a:t> detect attack strategy change after 3 iteration in </a:t>
            </a:r>
            <a:r>
              <a:rPr lang="en-US" dirty="0" smtClean="0"/>
              <a:t>the first </a:t>
            </a:r>
            <a:r>
              <a:rPr lang="en-US" dirty="0"/>
              <a:t>case and after 2 iterations in the second one.</a:t>
            </a:r>
          </a:p>
        </p:txBody>
      </p:sp>
    </p:spTree>
    <p:extLst>
      <p:ext uri="{BB962C8B-B14F-4D97-AF65-F5344CB8AC3E}">
        <p14:creationId xmlns:p14="http://schemas.microsoft.com/office/powerpoint/2010/main" val="2090313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797847"/>
            <a:ext cx="4333875" cy="384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Regime change detection delay for type II attacker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905000"/>
            <a:ext cx="4876800" cy="3733800"/>
          </a:xfrm>
        </p:spPr>
        <p:txBody>
          <a:bodyPr/>
          <a:lstStyle/>
          <a:p>
            <a:r>
              <a:rPr lang="en-US" dirty="0" smtClean="0"/>
              <a:t>attacker </a:t>
            </a:r>
            <a:r>
              <a:rPr lang="en-US" dirty="0"/>
              <a:t>of type-II strategy is attacking </a:t>
            </a:r>
            <a:r>
              <a:rPr lang="en-US" dirty="0" smtClean="0"/>
              <a:t>a particular </a:t>
            </a:r>
            <a:r>
              <a:rPr lang="en-US" dirty="0"/>
              <a:t>lure with probability </a:t>
            </a:r>
            <a:r>
              <a:rPr lang="en-US" dirty="0" smtClean="0"/>
              <a:t>ζ</a:t>
            </a:r>
          </a:p>
          <a:p>
            <a:r>
              <a:rPr lang="en-US" dirty="0"/>
              <a:t>the simulation is </a:t>
            </a:r>
            <a:r>
              <a:rPr lang="en-US" dirty="0" smtClean="0"/>
              <a:t>run for </a:t>
            </a:r>
            <a:r>
              <a:rPr lang="en-US" dirty="0"/>
              <a:t>100,000 </a:t>
            </a:r>
            <a:r>
              <a:rPr lang="en-US" dirty="0" smtClean="0"/>
              <a:t>slots</a:t>
            </a:r>
          </a:p>
          <a:p>
            <a:r>
              <a:rPr lang="en-US" dirty="0"/>
              <a:t>attacker is changing its targeted transmission </a:t>
            </a:r>
            <a:r>
              <a:rPr lang="en-US" dirty="0" smtClean="0"/>
              <a:t>characteristics randomly </a:t>
            </a:r>
            <a:r>
              <a:rPr lang="en-US" dirty="0"/>
              <a:t>with mean interval of 100 steps</a:t>
            </a:r>
            <a:r>
              <a:rPr lang="en-US" dirty="0" smtClean="0"/>
              <a:t>.</a:t>
            </a:r>
          </a:p>
          <a:p>
            <a:r>
              <a:rPr lang="en-US" dirty="0"/>
              <a:t>window size w = 5 provide optimal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89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09750"/>
            <a:ext cx="4848225" cy="393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system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799" y="1447800"/>
            <a:ext cx="4191001" cy="4876800"/>
          </a:xfrm>
        </p:spPr>
        <p:txBody>
          <a:bodyPr/>
          <a:lstStyle/>
          <a:p>
            <a:r>
              <a:rPr lang="en-US" dirty="0"/>
              <a:t>Event Driven </a:t>
            </a:r>
            <a:r>
              <a:rPr lang="en-US" dirty="0" smtClean="0"/>
              <a:t>Simulation</a:t>
            </a:r>
          </a:p>
          <a:p>
            <a:r>
              <a:rPr lang="en-US" dirty="0" smtClean="0"/>
              <a:t>20 </a:t>
            </a:r>
            <a:r>
              <a:rPr lang="en-US" dirty="0"/>
              <a:t>SUs </a:t>
            </a:r>
            <a:r>
              <a:rPr lang="en-US" dirty="0" smtClean="0"/>
              <a:t>with </a:t>
            </a:r>
            <a:r>
              <a:rPr lang="en-US" dirty="0"/>
              <a:t>ξ = 0.8</a:t>
            </a:r>
            <a:r>
              <a:rPr lang="en-US" dirty="0" smtClean="0"/>
              <a:t>.</a:t>
            </a:r>
          </a:p>
          <a:p>
            <a:r>
              <a:rPr lang="en-US" dirty="0"/>
              <a:t>for all values of λ, with </a:t>
            </a:r>
            <a:r>
              <a:rPr lang="en-US" dirty="0" smtClean="0"/>
              <a:t>CR-</a:t>
            </a:r>
            <a:r>
              <a:rPr lang="en-US" dirty="0" err="1" smtClean="0"/>
              <a:t>Honeynet</a:t>
            </a:r>
            <a:r>
              <a:rPr lang="en-US" dirty="0" smtClean="0"/>
              <a:t> </a:t>
            </a:r>
            <a:r>
              <a:rPr lang="en-US" dirty="0"/>
              <a:t>the average packet dropping probability is 0.01,</a:t>
            </a:r>
          </a:p>
          <a:p>
            <a:r>
              <a:rPr lang="en-US" dirty="0" smtClean="0"/>
              <a:t>Without </a:t>
            </a:r>
            <a:r>
              <a:rPr lang="en-US" dirty="0" err="1"/>
              <a:t>honeynet</a:t>
            </a:r>
            <a:r>
              <a:rPr lang="en-US" dirty="0"/>
              <a:t> results packet dropping </a:t>
            </a:r>
            <a:r>
              <a:rPr lang="en-US" dirty="0" smtClean="0"/>
              <a:t>probability of </a:t>
            </a:r>
            <a:r>
              <a:rPr lang="en-US" dirty="0"/>
              <a:t>0.05 </a:t>
            </a:r>
            <a:r>
              <a:rPr lang="en-US" dirty="0" smtClean="0"/>
              <a:t>.</a:t>
            </a:r>
          </a:p>
          <a:p>
            <a:r>
              <a:rPr lang="en-US" dirty="0"/>
              <a:t>Better packet delivery ratio is achieved at the cost of higher packet </a:t>
            </a:r>
            <a:r>
              <a:rPr lang="en-US" dirty="0" smtClean="0"/>
              <a:t>delay.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11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24800" cy="4876800"/>
          </a:xfrm>
        </p:spPr>
        <p:txBody>
          <a:bodyPr/>
          <a:lstStyle/>
          <a:p>
            <a:r>
              <a:rPr lang="en-US" b="0" dirty="0" smtClean="0"/>
              <a:t>Propose </a:t>
            </a:r>
            <a:r>
              <a:rPr lang="en-US" b="0" dirty="0"/>
              <a:t>CR-</a:t>
            </a:r>
            <a:r>
              <a:rPr lang="en-US" b="0" dirty="0" err="1"/>
              <a:t>Honeynet</a:t>
            </a:r>
            <a:r>
              <a:rPr lang="en-US" b="0" dirty="0"/>
              <a:t>, a CRN </a:t>
            </a:r>
            <a:r>
              <a:rPr lang="en-US" b="0" dirty="0" smtClean="0"/>
              <a:t>sustenance mechanism to avoid jamming based </a:t>
            </a:r>
            <a:r>
              <a:rPr lang="en-US" b="0" dirty="0" err="1" smtClean="0"/>
              <a:t>DoS</a:t>
            </a:r>
            <a:r>
              <a:rPr lang="en-US" b="0" dirty="0" smtClean="0"/>
              <a:t> attack in CRN.</a:t>
            </a:r>
          </a:p>
          <a:p>
            <a:pPr lvl="1"/>
            <a:r>
              <a:rPr lang="en-US" dirty="0" smtClean="0"/>
              <a:t>intelligent </a:t>
            </a:r>
            <a:r>
              <a:rPr lang="en-US" dirty="0" smtClean="0"/>
              <a:t>attacker </a:t>
            </a:r>
            <a:r>
              <a:rPr lang="en-US" dirty="0"/>
              <a:t>aims for certain transmission </a:t>
            </a:r>
            <a:r>
              <a:rPr lang="en-US" dirty="0" smtClean="0"/>
              <a:t>characteristics </a:t>
            </a:r>
          </a:p>
          <a:p>
            <a:pPr lvl="1"/>
            <a:r>
              <a:rPr lang="en-US" dirty="0" smtClean="0"/>
              <a:t>CR-</a:t>
            </a:r>
            <a:r>
              <a:rPr lang="en-US" dirty="0" err="1" smtClean="0"/>
              <a:t>honeynet</a:t>
            </a:r>
            <a:r>
              <a:rPr lang="en-US" dirty="0" smtClean="0"/>
              <a:t> </a:t>
            </a:r>
            <a:r>
              <a:rPr lang="en-US" dirty="0" smtClean="0"/>
              <a:t>confidently </a:t>
            </a:r>
            <a:r>
              <a:rPr lang="en-US" dirty="0" smtClean="0"/>
              <a:t>learns attacker’s </a:t>
            </a:r>
            <a:r>
              <a:rPr lang="en-US" dirty="0"/>
              <a:t>strategy and dynamically </a:t>
            </a:r>
            <a:r>
              <a:rPr lang="en-US" dirty="0" smtClean="0"/>
              <a:t>evolve with </a:t>
            </a:r>
            <a:r>
              <a:rPr lang="en-US" dirty="0"/>
              <a:t>attacker’s strategy </a:t>
            </a:r>
            <a:r>
              <a:rPr lang="en-US" dirty="0" smtClean="0"/>
              <a:t>change</a:t>
            </a:r>
          </a:p>
          <a:p>
            <a:pPr lvl="1"/>
            <a:r>
              <a:rPr lang="en-US" dirty="0" smtClean="0"/>
              <a:t>Efficiently lures </a:t>
            </a:r>
            <a:r>
              <a:rPr lang="en-US" dirty="0"/>
              <a:t>the attacker towards attacking the active </a:t>
            </a:r>
            <a:r>
              <a:rPr lang="en-US" dirty="0" smtClean="0"/>
              <a:t>decoy</a:t>
            </a:r>
            <a:endParaRPr lang="en-US" dirty="0" smtClean="0"/>
          </a:p>
          <a:p>
            <a:r>
              <a:rPr lang="en-US" b="0" dirty="0" smtClean="0"/>
              <a:t>Future Work</a:t>
            </a:r>
          </a:p>
          <a:p>
            <a:pPr lvl="1"/>
            <a:r>
              <a:rPr lang="en-US" dirty="0" smtClean="0"/>
              <a:t>Use active lures during learning phase</a:t>
            </a:r>
          </a:p>
          <a:p>
            <a:pPr lvl="1"/>
            <a:r>
              <a:rPr lang="en-US" dirty="0" smtClean="0"/>
              <a:t>Multiple attacker</a:t>
            </a:r>
          </a:p>
          <a:p>
            <a:pPr lvl="1"/>
            <a:r>
              <a:rPr lang="en-US" dirty="0" smtClean="0"/>
              <a:t>Attacker targeting combination of transmission 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35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553325" cy="4876800"/>
          </a:xfrm>
        </p:spPr>
        <p:txBody>
          <a:bodyPr/>
          <a:lstStyle/>
          <a:p>
            <a:r>
              <a:rPr lang="en-US" dirty="0"/>
              <a:t>This research was supported by NSF CAREER grant </a:t>
            </a:r>
            <a:r>
              <a:rPr lang="en-US" dirty="0" smtClean="0"/>
              <a:t>CNS </a:t>
            </a:r>
            <a:r>
              <a:rPr lang="en-US" dirty="0"/>
              <a:t>#1346600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98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42308-F9D6-469D-A4E2-91C14168A14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2514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Franklin Gothic Book" pitchFamily="34" charset="0"/>
                <a:ea typeface="+mj-ea"/>
                <a:cs typeface="+mj-cs"/>
              </a:defRPr>
            </a:lvl1pPr>
            <a:lvl2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 You!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848600" cy="4876800"/>
          </a:xfrm>
        </p:spPr>
        <p:txBody>
          <a:bodyPr/>
          <a:lstStyle/>
          <a:p>
            <a:r>
              <a:rPr lang="en-US" dirty="0"/>
              <a:t>The “open” philosophy of the cognitive radio </a:t>
            </a:r>
            <a:r>
              <a:rPr lang="en-US" dirty="0" smtClean="0"/>
              <a:t>paradigm makes </a:t>
            </a:r>
            <a:r>
              <a:rPr lang="en-US" dirty="0"/>
              <a:t>CRN susceptible to Jamming based </a:t>
            </a:r>
            <a:r>
              <a:rPr lang="en-US" dirty="0" err="1" smtClean="0"/>
              <a:t>DoS</a:t>
            </a:r>
            <a:r>
              <a:rPr lang="en-US" dirty="0" smtClean="0"/>
              <a:t> attacks.</a:t>
            </a:r>
          </a:p>
          <a:p>
            <a:r>
              <a:rPr lang="en-US" dirty="0" smtClean="0"/>
              <a:t>Intelligent </a:t>
            </a:r>
            <a:r>
              <a:rPr lang="en-US" dirty="0"/>
              <a:t>attacker </a:t>
            </a:r>
            <a:r>
              <a:rPr lang="en-US" dirty="0" smtClean="0"/>
              <a:t>determines </a:t>
            </a:r>
            <a:r>
              <a:rPr lang="en-US" dirty="0" smtClean="0"/>
              <a:t>highest impacting </a:t>
            </a:r>
            <a:r>
              <a:rPr lang="en-US" dirty="0"/>
              <a:t>communication by observing certain </a:t>
            </a:r>
            <a:r>
              <a:rPr lang="en-US" dirty="0" smtClean="0"/>
              <a:t>transmission characteristics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propose CR-</a:t>
            </a:r>
            <a:r>
              <a:rPr lang="en-US" dirty="0" err="1"/>
              <a:t>Honeynet</a:t>
            </a:r>
            <a:r>
              <a:rPr lang="en-US" dirty="0"/>
              <a:t>, a </a:t>
            </a:r>
            <a:r>
              <a:rPr lang="en-US" dirty="0" err="1"/>
              <a:t>honeynet</a:t>
            </a:r>
            <a:r>
              <a:rPr lang="en-US" dirty="0"/>
              <a:t> </a:t>
            </a:r>
            <a:r>
              <a:rPr lang="en-US" dirty="0" smtClean="0"/>
              <a:t>based defense </a:t>
            </a:r>
            <a:r>
              <a:rPr lang="en-US" dirty="0"/>
              <a:t>mechanism where the CRN passively learns the </a:t>
            </a:r>
            <a:r>
              <a:rPr lang="en-US" dirty="0" smtClean="0"/>
              <a:t>strategy </a:t>
            </a:r>
            <a:r>
              <a:rPr lang="en-US" dirty="0"/>
              <a:t>of the attacker using stochastic learning, and then </a:t>
            </a:r>
            <a:r>
              <a:rPr lang="en-US" dirty="0" smtClean="0"/>
              <a:t>place an </a:t>
            </a:r>
            <a:r>
              <a:rPr lang="en-US" dirty="0"/>
              <a:t>active decoy namely </a:t>
            </a:r>
            <a:r>
              <a:rPr lang="en-US" dirty="0" err="1"/>
              <a:t>honeynode</a:t>
            </a:r>
            <a:r>
              <a:rPr lang="en-US" dirty="0"/>
              <a:t> to entice the </a:t>
            </a:r>
            <a:r>
              <a:rPr lang="en-US" dirty="0" smtClean="0"/>
              <a:t>attacker for </a:t>
            </a:r>
            <a:r>
              <a:rPr lang="en-US" dirty="0"/>
              <a:t>jamming the </a:t>
            </a:r>
            <a:r>
              <a:rPr lang="en-US" dirty="0" err="1"/>
              <a:t>honeynode</a:t>
            </a:r>
            <a:r>
              <a:rPr lang="en-US" dirty="0"/>
              <a:t> transmission.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Jamming based </a:t>
            </a:r>
            <a:r>
              <a:rPr lang="en-US" dirty="0" err="1"/>
              <a:t>DoS</a:t>
            </a:r>
            <a:r>
              <a:rPr lang="en-US" dirty="0"/>
              <a:t>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7696200" cy="5029200"/>
          </a:xfrm>
        </p:spPr>
        <p:txBody>
          <a:bodyPr/>
          <a:lstStyle/>
          <a:p>
            <a:r>
              <a:rPr lang="en-US" b="0" dirty="0" smtClean="0"/>
              <a:t>wireless medium </a:t>
            </a:r>
            <a:r>
              <a:rPr lang="en-US" b="0" dirty="0"/>
              <a:t>is vulnerable to jamming based denial of service attack</a:t>
            </a:r>
            <a:r>
              <a:rPr lang="en-US" b="0" dirty="0" smtClean="0"/>
              <a:t>.</a:t>
            </a:r>
          </a:p>
          <a:p>
            <a:r>
              <a:rPr lang="en-US" dirty="0" smtClean="0"/>
              <a:t>PU protection mechanism well defined.</a:t>
            </a:r>
            <a:endParaRPr lang="en-US" b="0" dirty="0"/>
          </a:p>
          <a:p>
            <a:r>
              <a:rPr lang="en-US" b="0" dirty="0" smtClean="0"/>
              <a:t>SUs </a:t>
            </a:r>
            <a:r>
              <a:rPr lang="en-US" b="0" dirty="0"/>
              <a:t>are left </a:t>
            </a:r>
            <a:r>
              <a:rPr lang="en-US" b="0" dirty="0" smtClean="0"/>
              <a:t>vulnerable</a:t>
            </a:r>
            <a:endParaRPr lang="en-US" b="0" dirty="0" smtClean="0"/>
          </a:p>
          <a:p>
            <a:r>
              <a:rPr lang="en-US" b="0" dirty="0" smtClean="0"/>
              <a:t>Attacker </a:t>
            </a:r>
            <a:r>
              <a:rPr lang="en-US" b="0" dirty="0"/>
              <a:t>emits jamming signal to create high </a:t>
            </a:r>
            <a:r>
              <a:rPr lang="en-US" b="0" dirty="0" smtClean="0"/>
              <a:t>interference</a:t>
            </a:r>
            <a:endParaRPr lang="en-US" b="0" dirty="0"/>
          </a:p>
          <a:p>
            <a:r>
              <a:rPr lang="en-US" b="0" dirty="0"/>
              <a:t>Advancement in </a:t>
            </a:r>
            <a:r>
              <a:rPr lang="en-US" b="0" dirty="0" smtClean="0"/>
              <a:t>SDR </a:t>
            </a:r>
            <a:r>
              <a:rPr lang="en-US" b="0" dirty="0"/>
              <a:t>and </a:t>
            </a:r>
            <a:r>
              <a:rPr lang="en-US" b="0" dirty="0" smtClean="0"/>
              <a:t>DSA </a:t>
            </a:r>
            <a:r>
              <a:rPr lang="en-US" b="0" dirty="0"/>
              <a:t>makes it even </a:t>
            </a:r>
            <a:r>
              <a:rPr lang="en-US" b="0" dirty="0" smtClean="0"/>
              <a:t>easier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/>
          <a:p>
            <a:r>
              <a:rPr lang="en-US" dirty="0"/>
              <a:t>Jamming attack example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533400" y="4763159"/>
            <a:ext cx="4040188" cy="639762"/>
          </a:xfrm>
        </p:spPr>
        <p:txBody>
          <a:bodyPr/>
          <a:lstStyle/>
          <a:p>
            <a:pPr algn="ctr"/>
            <a:r>
              <a:rPr lang="en-US" dirty="0"/>
              <a:t>PSD of normal data</a:t>
            </a:r>
          </a:p>
          <a:p>
            <a:pPr algn="ctr"/>
            <a:r>
              <a:rPr lang="en-US" dirty="0"/>
              <a:t>communication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4040188" cy="2282555"/>
          </a:xfrm>
        </p:spPr>
      </p:pic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4648200" y="4800600"/>
            <a:ext cx="4041775" cy="639762"/>
          </a:xfrm>
        </p:spPr>
        <p:txBody>
          <a:bodyPr/>
          <a:lstStyle/>
          <a:p>
            <a:pPr algn="ctr"/>
            <a:r>
              <a:rPr lang="en-US" dirty="0"/>
              <a:t>PSD of narrow band</a:t>
            </a:r>
          </a:p>
          <a:p>
            <a:pPr algn="ctr"/>
            <a:r>
              <a:rPr lang="en-US" dirty="0"/>
              <a:t>jamming signal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213027"/>
            <a:ext cx="4041775" cy="227610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4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of Jamming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Noise </a:t>
            </a:r>
            <a:r>
              <a:rPr lang="en-US" dirty="0"/>
              <a:t>in wireless </a:t>
            </a:r>
            <a:r>
              <a:rPr lang="en-US" dirty="0" smtClean="0"/>
              <a:t>medium makes </a:t>
            </a:r>
            <a:r>
              <a:rPr lang="en-US" dirty="0"/>
              <a:t>detection of </a:t>
            </a:r>
            <a:r>
              <a:rPr lang="en-US" dirty="0" smtClean="0"/>
              <a:t>jamming  critical.</a:t>
            </a:r>
          </a:p>
          <a:p>
            <a:r>
              <a:rPr lang="en-US" dirty="0"/>
              <a:t>D</a:t>
            </a:r>
            <a:r>
              <a:rPr lang="en-US" dirty="0" smtClean="0"/>
              <a:t>ifficult </a:t>
            </a:r>
            <a:r>
              <a:rPr lang="en-US" dirty="0"/>
              <a:t>to correctly detect </a:t>
            </a:r>
            <a:r>
              <a:rPr lang="en-US" dirty="0" smtClean="0"/>
              <a:t>jamming based </a:t>
            </a:r>
            <a:r>
              <a:rPr lang="en-US" dirty="0"/>
              <a:t>on a single system parameter [5</a:t>
            </a:r>
            <a:r>
              <a:rPr lang="en-US" dirty="0" smtClean="0"/>
              <a:t>].</a:t>
            </a:r>
          </a:p>
          <a:p>
            <a:r>
              <a:rPr lang="en-US" dirty="0" smtClean="0"/>
              <a:t>Solutions:</a:t>
            </a:r>
          </a:p>
          <a:p>
            <a:pPr lvl="1"/>
            <a:r>
              <a:rPr lang="en-US" dirty="0" smtClean="0"/>
              <a:t>[</a:t>
            </a:r>
            <a:r>
              <a:rPr lang="en-US" dirty="0"/>
              <a:t>13] </a:t>
            </a:r>
            <a:r>
              <a:rPr lang="en-US" dirty="0" smtClean="0"/>
              <a:t>classified </a:t>
            </a:r>
            <a:r>
              <a:rPr lang="en-US" dirty="0"/>
              <a:t>spectrum usage anomaly detection data fusion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/>
              <a:t>A cross layer detection mechanism </a:t>
            </a:r>
            <a:r>
              <a:rPr lang="en-US" dirty="0" smtClean="0"/>
              <a:t>to map jammed region has been proposed in </a:t>
            </a:r>
            <a:r>
              <a:rPr lang="en-US" dirty="0"/>
              <a:t>[14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60180"/>
      </p:ext>
    </p:extLst>
  </p:cSld>
  <p:clrMapOvr>
    <a:masterClrMapping/>
  </p:clrMapOvr>
</p:sld>
</file>

<file path=ppt/theme/theme1.xml><?xml version="1.0" encoding="utf-8"?>
<a:theme xmlns:a="http://schemas.openxmlformats.org/drawingml/2006/main" name="UNR-Landscape">
  <a:themeElements>
    <a:clrScheme name="2_UNR-landscap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UNR-landscap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UNR-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UNR-Landscape</Template>
  <TotalTime>3479</TotalTime>
  <Words>1772</Words>
  <Application>Microsoft Office PowerPoint</Application>
  <PresentationFormat>On-screen Show (4:3)</PresentationFormat>
  <Paragraphs>268</Paragraphs>
  <Slides>37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Perpetua</vt:lpstr>
      <vt:lpstr>Times New Roman</vt:lpstr>
      <vt:lpstr>Wingdings</vt:lpstr>
      <vt:lpstr>UNR-Landscape</vt:lpstr>
      <vt:lpstr>Acrobat Document</vt:lpstr>
      <vt:lpstr>CR-Honeynet: A learning &amp; decoy based Sustenance Mechanism Against Jamming Attack in CRN</vt:lpstr>
      <vt:lpstr>Outline</vt:lpstr>
      <vt:lpstr>Cognitive Radio Network (CRN)</vt:lpstr>
      <vt:lpstr>Aim of the paper</vt:lpstr>
      <vt:lpstr>Outline</vt:lpstr>
      <vt:lpstr>Jamming based DoS attack</vt:lpstr>
      <vt:lpstr>Jamming attack example</vt:lpstr>
      <vt:lpstr>Outline</vt:lpstr>
      <vt:lpstr>Detection of Jamming</vt:lpstr>
      <vt:lpstr>Defense Against Jamming</vt:lpstr>
      <vt:lpstr>Outline</vt:lpstr>
      <vt:lpstr>Model for attackers</vt:lpstr>
      <vt:lpstr>CRN Assumptions</vt:lpstr>
      <vt:lpstr>Difference from Honeypot</vt:lpstr>
      <vt:lpstr>CR-Honeynet Defense mechanism</vt:lpstr>
      <vt:lpstr>Channel Allocation by Central Controller</vt:lpstr>
      <vt:lpstr>Honeynode strategies</vt:lpstr>
      <vt:lpstr>Benefits of Honeynet</vt:lpstr>
      <vt:lpstr>Stochastic Model</vt:lpstr>
      <vt:lpstr>Learning Attacker’s type</vt:lpstr>
      <vt:lpstr>Learning Attacker’s strategy for Type-II</vt:lpstr>
      <vt:lpstr>Learning target transmission characteristics</vt:lpstr>
      <vt:lpstr>Regime change detection: monitoring phase</vt:lpstr>
      <vt:lpstr>Outline</vt:lpstr>
      <vt:lpstr>Algorithm for Honeynet</vt:lpstr>
      <vt:lpstr>Algorithm for Attacker</vt:lpstr>
      <vt:lpstr>Outline</vt:lpstr>
      <vt:lpstr>Simulator</vt:lpstr>
      <vt:lpstr>Example of Learning</vt:lpstr>
      <vt:lpstr>Honeynet Learning phase corresponding to attacker’s strategy change from I to II and then to III</vt:lpstr>
      <vt:lpstr>Honeynet Learning phase corresponding to attacker of type II and attacker is changing its target</vt:lpstr>
      <vt:lpstr>Regime change detection delay for type II attacker</vt:lpstr>
      <vt:lpstr>Overall system performance</vt:lpstr>
      <vt:lpstr>Outline</vt:lpstr>
      <vt:lpstr>Conclusion and Future Work</vt:lpstr>
      <vt:lpstr>Acknowledgement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</dc:creator>
  <cp:lastModifiedBy>sbhunia</cp:lastModifiedBy>
  <cp:revision>41</cp:revision>
  <dcterms:created xsi:type="dcterms:W3CDTF">2014-09-19T19:46:11Z</dcterms:created>
  <dcterms:modified xsi:type="dcterms:W3CDTF">2014-10-07T17:05:42Z</dcterms:modified>
</cp:coreProperties>
</file>