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344" r:id="rId4"/>
    <p:sldId id="296" r:id="rId5"/>
    <p:sldId id="318" r:id="rId6"/>
    <p:sldId id="298" r:id="rId7"/>
    <p:sldId id="312" r:id="rId8"/>
    <p:sldId id="319" r:id="rId9"/>
    <p:sldId id="325" r:id="rId10"/>
    <p:sldId id="347" r:id="rId11"/>
    <p:sldId id="320" r:id="rId12"/>
    <p:sldId id="326" r:id="rId13"/>
    <p:sldId id="327" r:id="rId14"/>
    <p:sldId id="328" r:id="rId15"/>
    <p:sldId id="329" r:id="rId16"/>
    <p:sldId id="321" r:id="rId17"/>
    <p:sldId id="332" r:id="rId18"/>
    <p:sldId id="330" r:id="rId19"/>
    <p:sldId id="334" r:id="rId20"/>
    <p:sldId id="335" r:id="rId21"/>
    <p:sldId id="322" r:id="rId22"/>
    <p:sldId id="333" r:id="rId23"/>
    <p:sldId id="337" r:id="rId24"/>
    <p:sldId id="323" r:id="rId25"/>
    <p:sldId id="336" r:id="rId26"/>
    <p:sldId id="338" r:id="rId27"/>
    <p:sldId id="339" r:id="rId28"/>
    <p:sldId id="340" r:id="rId29"/>
    <p:sldId id="324" r:id="rId30"/>
    <p:sldId id="341" r:id="rId31"/>
    <p:sldId id="342" r:id="rId32"/>
    <p:sldId id="278" r:id="rId33"/>
    <p:sldId id="346" r:id="rId34"/>
    <p:sldId id="345" r:id="rId35"/>
  </p:sldIdLst>
  <p:sldSz cx="9144000" cy="6858000" type="screen4x3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CE50B2-5544-45FD-8C61-566A2960E129}">
          <p14:sldIdLst>
            <p14:sldId id="256"/>
            <p14:sldId id="259"/>
            <p14:sldId id="344"/>
            <p14:sldId id="296"/>
            <p14:sldId id="318"/>
            <p14:sldId id="298"/>
            <p14:sldId id="312"/>
            <p14:sldId id="319"/>
            <p14:sldId id="325"/>
            <p14:sldId id="347"/>
            <p14:sldId id="320"/>
            <p14:sldId id="326"/>
            <p14:sldId id="327"/>
            <p14:sldId id="328"/>
            <p14:sldId id="329"/>
            <p14:sldId id="321"/>
            <p14:sldId id="332"/>
            <p14:sldId id="330"/>
            <p14:sldId id="334"/>
            <p14:sldId id="335"/>
            <p14:sldId id="322"/>
            <p14:sldId id="333"/>
            <p14:sldId id="337"/>
            <p14:sldId id="323"/>
            <p14:sldId id="336"/>
            <p14:sldId id="338"/>
            <p14:sldId id="339"/>
            <p14:sldId id="340"/>
            <p14:sldId id="324"/>
            <p14:sldId id="341"/>
            <p14:sldId id="342"/>
            <p14:sldId id="278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333399"/>
    <a:srgbClr val="800000"/>
    <a:srgbClr val="DDDDDD"/>
    <a:srgbClr val="FFFFA3"/>
    <a:srgbClr val="3333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 autoAdjust="0"/>
    <p:restoredTop sz="95238" autoAdjust="0"/>
  </p:normalViewPr>
  <p:slideViewPr>
    <p:cSldViewPr>
      <p:cViewPr varScale="1">
        <p:scale>
          <a:sx n="92" d="100"/>
          <a:sy n="92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251AAEC2-9967-49E8-8548-5CA7C6D9692C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D4651D1D-C487-4C8C-8FB5-C51369478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37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0" y="3258019"/>
            <a:ext cx="7437120" cy="308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C9042FCE-08B6-4859-B6D3-79AEC4669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7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429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2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27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4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9" name="Picture 11" descr="Panoramic From Rood2-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371600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52800"/>
            <a:ext cx="8991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MILCOM 2015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S Bhunia, V Behzadan, S Sengupta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D5BD2878-37E7-4214-832E-D0B4D4E3C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0055" name="Picture 7" descr="blue strip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8" descr="blue strip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t="20168"/>
          <a:stretch>
            <a:fillRect/>
          </a:stretch>
        </p:blipFill>
        <p:spPr bwMode="auto">
          <a:xfrm>
            <a:off x="0" y="6556375"/>
            <a:ext cx="9144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8" name="Picture 6" descr="Nevada_Master_stack_slogan_4c lar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4" y="356921"/>
            <a:ext cx="1793875" cy="13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82ADB-FC78-4284-A83E-6E7D21965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81000"/>
            <a:ext cx="21336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2484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2AE965-F18C-45F9-8D7D-28F6266D4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buFont typeface="Wingdings" pitchFamily="2" charset="2"/>
              <a:buChar char="Ø"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199"/>
            <a:ext cx="2133600" cy="304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262DB0-D280-4ACF-B516-4D9C99808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DD279B-F598-4DB5-8445-92A4C20AB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8D12C-9CC9-43AA-B0EC-49FFCDB80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8CEE09-DA8C-4B61-AEB6-A157FE799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MILCOM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Bhunia, V Behzadan, S Sengupta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A42308-F9D6-469D-A4E2-91C14168A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5700AC-E9DB-441B-8D76-A9099474B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MILCOM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Bhunia, V Behzadan, S Sengupta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AC90CA-2EF8-4496-A767-A4FDAC721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6770"/>
            <a:ext cx="2133600" cy="30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9031" name="Picture 7" descr="blue strip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2" name="Picture 8" descr="blue strip cop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480175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3" name="Picture 9" descr="Nevada_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8426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290421" y="656604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MILCOM 2015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26278" y="6561826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 Bhunia, V </a:t>
            </a:r>
            <a:r>
              <a:rPr lang="en-US" sz="1400" dirty="0" err="1" smtClean="0">
                <a:solidFill>
                  <a:schemeClr val="bg1"/>
                </a:solidFill>
              </a:rPr>
              <a:t>Behzadan</a:t>
            </a:r>
            <a:r>
              <a:rPr lang="en-US" sz="1400" dirty="0" smtClean="0">
                <a:solidFill>
                  <a:schemeClr val="bg1"/>
                </a:solidFill>
              </a:rPr>
              <a:t>, S </a:t>
            </a:r>
            <a:r>
              <a:rPr lang="en-US" sz="1400" dirty="0" err="1" smtClean="0">
                <a:solidFill>
                  <a:schemeClr val="bg1"/>
                </a:solidFill>
              </a:rPr>
              <a:t>Sengupta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43000" y="-2977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Enhancement of Spectrum Utilization in Non-Contiguous DSA with Online Defragmentation</a:t>
            </a:r>
            <a:endParaRPr lang="en-US" sz="14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tx1"/>
          </a:solidFill>
          <a:latin typeface="Perpetua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Perpetua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Perpetua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Perpetua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Perpetua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33797"/>
            <a:ext cx="9144000" cy="1371600"/>
          </a:xfrm>
        </p:spPr>
        <p:txBody>
          <a:bodyPr/>
          <a:lstStyle/>
          <a:p>
            <a:r>
              <a:rPr lang="en-US" dirty="0"/>
              <a:t>Enhancement of Spectrum Utilization </a:t>
            </a:r>
            <a:r>
              <a:rPr lang="en-US" dirty="0" smtClean="0"/>
              <a:t>in Non-Contiguous </a:t>
            </a:r>
            <a:r>
              <a:rPr lang="en-US" dirty="0"/>
              <a:t>DSA with Online Defragmentation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048000"/>
            <a:ext cx="9117874" cy="533400"/>
          </a:xfrm>
        </p:spPr>
        <p:txBody>
          <a:bodyPr/>
          <a:lstStyle/>
          <a:p>
            <a:r>
              <a:rPr lang="en-US" dirty="0" smtClean="0"/>
              <a:t>Suman Bhunia, </a:t>
            </a:r>
            <a:r>
              <a:rPr lang="en-US" dirty="0" err="1"/>
              <a:t>Vahid</a:t>
            </a:r>
            <a:r>
              <a:rPr lang="en-US" dirty="0"/>
              <a:t> </a:t>
            </a:r>
            <a:r>
              <a:rPr lang="en-US" dirty="0" err="1" smtClean="0"/>
              <a:t>Behzadan</a:t>
            </a:r>
            <a:r>
              <a:rPr lang="en-US" dirty="0" smtClean="0"/>
              <a:t> and </a:t>
            </a:r>
            <a:r>
              <a:rPr lang="en-US" dirty="0" err="1" smtClean="0"/>
              <a:t>Shamik</a:t>
            </a:r>
            <a:r>
              <a:rPr lang="en-US" dirty="0" smtClean="0"/>
              <a:t> </a:t>
            </a:r>
            <a:r>
              <a:rPr lang="en-US" dirty="0" err="1" smtClean="0"/>
              <a:t>Sengupta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3657600"/>
            <a:ext cx="9117874" cy="44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Perpetua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rgbClr val="000066"/>
                </a:solidFill>
              </a:rPr>
              <a:t>Supported by NSF CAREER grant CNS #1346600</a:t>
            </a:r>
            <a:endParaRPr lang="en-US" b="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696200" cy="2667000"/>
          </a:xfrm>
        </p:spPr>
        <p:txBody>
          <a:bodyPr/>
          <a:lstStyle/>
          <a:p>
            <a:r>
              <a:rPr lang="en-US" sz="2000" dirty="0" err="1"/>
              <a:t>Jello</a:t>
            </a:r>
            <a:r>
              <a:rPr lang="en-US" sz="2000" dirty="0"/>
              <a:t>: A MAC Overlay for Dynamic Spectrum </a:t>
            </a:r>
            <a:r>
              <a:rPr lang="en-US" sz="2000" dirty="0" smtClean="0"/>
              <a:t>Sharing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Distributed NC OFDM prototype</a:t>
            </a:r>
          </a:p>
          <a:p>
            <a:pPr lvl="1"/>
            <a:r>
              <a:rPr lang="en-US" sz="2000" dirty="0" smtClean="0"/>
              <a:t>Distributed defragmentation triggered by other SU departure</a:t>
            </a:r>
          </a:p>
          <a:p>
            <a:pPr lvl="1"/>
            <a:r>
              <a:rPr lang="en-US" sz="2000" dirty="0" smtClean="0"/>
              <a:t>Limited sensing window</a:t>
            </a:r>
          </a:p>
          <a:p>
            <a:pPr lvl="1"/>
            <a:r>
              <a:rPr lang="en-US" sz="2000" dirty="0" smtClean="0"/>
              <a:t>Homogenous spectrum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4400" y="4363375"/>
            <a:ext cx="7696200" cy="249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Perpetua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en-US" sz="1600" kern="0" smtClean="0"/>
              <a:t>L</a:t>
            </a:r>
            <a:r>
              <a:rPr lang="en-US" sz="1600" kern="0" dirty="0"/>
              <a:t>. Yang, W. </a:t>
            </a:r>
            <a:r>
              <a:rPr lang="en-US" sz="1600" kern="0" dirty="0" err="1"/>
              <a:t>Hou</a:t>
            </a:r>
            <a:r>
              <a:rPr lang="en-US" sz="1600" kern="0" dirty="0"/>
              <a:t>, L. Cao, B. Y. Zhao, and H. Zheng, “Supporting demanding wireless applications with frequency-agile radios.,” in Pro- </a:t>
            </a:r>
            <a:r>
              <a:rPr lang="en-US" sz="1600" kern="0" dirty="0" err="1"/>
              <a:t>ceedings</a:t>
            </a:r>
            <a:r>
              <a:rPr lang="en-US" sz="1600" kern="0" dirty="0"/>
              <a:t> of the 7th USENIX Conference on Networked Systems Design and Implementation, NSDI 2010, pp. 65–80, 2010. </a:t>
            </a:r>
          </a:p>
          <a:p>
            <a:pPr lvl="2"/>
            <a:endParaRPr lang="en-US" kern="0" baseline="30000" dirty="0"/>
          </a:p>
        </p:txBody>
      </p:sp>
    </p:spTree>
    <p:extLst>
      <p:ext uri="{BB962C8B-B14F-4D97-AF65-F5344CB8AC3E}">
        <p14:creationId xmlns:p14="http://schemas.microsoft.com/office/powerpoint/2010/main" val="526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Formulaion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Rate matrix</a:t>
            </a:r>
          </a:p>
          <a:p>
            <a:endParaRPr lang="en-US" dirty="0"/>
          </a:p>
          <a:p>
            <a:r>
              <a:rPr lang="en-US" dirty="0" smtClean="0"/>
              <a:t>Spectrum assignment matrix: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Define </a:t>
            </a:r>
            <a:r>
              <a:rPr lang="en-US" dirty="0" smtClean="0"/>
              <a:t>three (N×C) matrices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Data-subcarrier </a:t>
            </a:r>
            <a:r>
              <a:rPr lang="en-US" dirty="0"/>
              <a:t>assignment </a:t>
            </a:r>
            <a:r>
              <a:rPr lang="en-US" dirty="0" smtClean="0"/>
              <a:t>matrix (D)</a:t>
            </a:r>
          </a:p>
          <a:p>
            <a:pPr lvl="1"/>
            <a:r>
              <a:rPr lang="en-US" dirty="0" smtClean="0"/>
              <a:t>Pilot-subcarrier </a:t>
            </a:r>
            <a:r>
              <a:rPr lang="en-US" dirty="0"/>
              <a:t>assignment </a:t>
            </a:r>
            <a:r>
              <a:rPr lang="en-US" dirty="0" smtClean="0"/>
              <a:t>matrix (P)</a:t>
            </a:r>
          </a:p>
          <a:p>
            <a:pPr lvl="1"/>
            <a:r>
              <a:rPr lang="en-US" dirty="0" smtClean="0"/>
              <a:t>Guard-subcarrier assignment matrix (G)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371600"/>
            <a:ext cx="3429000" cy="785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819763"/>
            <a:ext cx="4861416" cy="10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 smtClean="0"/>
              <a:t>Formulaion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achieved:</a:t>
            </a:r>
          </a:p>
          <a:p>
            <a:endParaRPr lang="en-US" dirty="0"/>
          </a:p>
          <a:p>
            <a:r>
              <a:rPr lang="en-US" dirty="0" smtClean="0"/>
              <a:t>Cross Channel Interference Matrix: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Constraint for interference: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638800" cy="376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743200"/>
            <a:ext cx="3609975" cy="912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572000"/>
            <a:ext cx="3048000" cy="5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5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09699"/>
            <a:ext cx="5787000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400" y="2049482"/>
            <a:ext cx="327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Interference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Demand satisfaction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Prevent overlapping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Transmission BW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Power consumption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Interface limitation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Theorem: </a:t>
            </a:r>
            <a:r>
              <a:rPr lang="en-US" sz="2000" dirty="0" smtClean="0"/>
              <a:t>The </a:t>
            </a:r>
            <a:r>
              <a:rPr lang="en-US" sz="2000" dirty="0"/>
              <a:t>throughput maximization problem </a:t>
            </a:r>
            <a:r>
              <a:rPr lang="en-US" sz="2000" dirty="0" smtClean="0"/>
              <a:t>is NP-hard </a:t>
            </a:r>
            <a:r>
              <a:rPr lang="en-US" sz="2000" dirty="0"/>
              <a:t>even if there is no PU present.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No cross channel interference</a:t>
            </a:r>
          </a:p>
          <a:p>
            <a:pPr lvl="1"/>
            <a:r>
              <a:rPr lang="en-US" dirty="0" smtClean="0"/>
              <a:t>Each subcarrier provides same data rate</a:t>
            </a:r>
          </a:p>
          <a:p>
            <a:pPr lvl="1"/>
            <a:r>
              <a:rPr lang="en-US" dirty="0" smtClean="0"/>
              <a:t>SUs </a:t>
            </a:r>
            <a:r>
              <a:rPr lang="en-US" dirty="0"/>
              <a:t>have different data rate </a:t>
            </a:r>
            <a:r>
              <a:rPr lang="en-US" dirty="0" smtClean="0"/>
              <a:t>demand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SU can be </a:t>
            </a:r>
            <a:r>
              <a:rPr lang="en-US" dirty="0" smtClean="0"/>
              <a:t>allocated with </a:t>
            </a:r>
            <a:r>
              <a:rPr lang="en-US" dirty="0"/>
              <a:t>spectrum </a:t>
            </a:r>
            <a:r>
              <a:rPr lang="en-US" dirty="0" err="1" smtClean="0"/>
              <a:t>iff</a:t>
            </a:r>
            <a:r>
              <a:rPr lang="en-US" dirty="0" smtClean="0"/>
              <a:t> its </a:t>
            </a:r>
            <a:r>
              <a:rPr lang="en-US" dirty="0"/>
              <a:t>demand is met</a:t>
            </a:r>
          </a:p>
          <a:p>
            <a:r>
              <a:rPr lang="en-US" dirty="0"/>
              <a:t>T</a:t>
            </a:r>
            <a:r>
              <a:rPr lang="en-US" dirty="0" smtClean="0"/>
              <a:t>he goal is </a:t>
            </a:r>
            <a:r>
              <a:rPr lang="en-US" dirty="0"/>
              <a:t>to maximize total throughput of the system</a:t>
            </a:r>
          </a:p>
          <a:p>
            <a:r>
              <a:rPr lang="en-US" dirty="0" smtClean="0"/>
              <a:t>reduction </a:t>
            </a:r>
            <a:r>
              <a:rPr lang="en-US" dirty="0"/>
              <a:t>of the 0-1 </a:t>
            </a:r>
            <a:r>
              <a:rPr lang="en-US" dirty="0" smtClean="0"/>
              <a:t>knap sack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Spectrum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controller supervises </a:t>
            </a:r>
            <a:r>
              <a:rPr lang="en-US" dirty="0"/>
              <a:t>the spectrum </a:t>
            </a:r>
            <a:r>
              <a:rPr lang="en-US" dirty="0" smtClean="0"/>
              <a:t>allocation</a:t>
            </a:r>
          </a:p>
          <a:p>
            <a:r>
              <a:rPr lang="en-US" dirty="0" smtClean="0"/>
              <a:t>Uses dedicated </a:t>
            </a:r>
            <a:r>
              <a:rPr lang="en-US" dirty="0"/>
              <a:t>out-of-band common </a:t>
            </a:r>
            <a:r>
              <a:rPr lang="en-US" dirty="0" smtClean="0"/>
              <a:t>control channel </a:t>
            </a:r>
            <a:r>
              <a:rPr lang="en-US" dirty="0"/>
              <a:t>(CCC)</a:t>
            </a:r>
          </a:p>
          <a:p>
            <a:r>
              <a:rPr lang="en-US" dirty="0" smtClean="0"/>
              <a:t>SUs periodically </a:t>
            </a:r>
            <a:r>
              <a:rPr lang="en-US" dirty="0"/>
              <a:t>sense the spectrum and send the spectrum </a:t>
            </a:r>
            <a:r>
              <a:rPr lang="en-US" dirty="0" smtClean="0"/>
              <a:t>usage map </a:t>
            </a:r>
            <a:r>
              <a:rPr lang="en-US" dirty="0"/>
              <a:t>to the </a:t>
            </a:r>
            <a:r>
              <a:rPr lang="en-US" dirty="0" smtClean="0"/>
              <a:t>controller</a:t>
            </a:r>
          </a:p>
          <a:p>
            <a:r>
              <a:rPr lang="en-US" dirty="0"/>
              <a:t>SU also notifies the controller </a:t>
            </a:r>
            <a:r>
              <a:rPr lang="en-US" dirty="0" smtClean="0"/>
              <a:t>of its </a:t>
            </a:r>
            <a:r>
              <a:rPr lang="en-US" dirty="0"/>
              <a:t>throughput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Controller has two states:</a:t>
            </a:r>
          </a:p>
          <a:p>
            <a:pPr lvl="1"/>
            <a:r>
              <a:rPr lang="en-US" dirty="0"/>
              <a:t>Steady </a:t>
            </a:r>
            <a:r>
              <a:rPr lang="en-US" dirty="0" smtClean="0"/>
              <a:t>state</a:t>
            </a:r>
          </a:p>
          <a:p>
            <a:pPr lvl="1"/>
            <a:r>
              <a:rPr lang="en-US" dirty="0"/>
              <a:t>Arrangement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1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Spectrum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530023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56038"/>
            <a:ext cx="5859000" cy="425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Centralized Method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142999"/>
            <a:ext cx="4800600" cy="54101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 Schema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400" y="1447800"/>
            <a:ext cx="4312800" cy="4876800"/>
          </a:xfrm>
        </p:spPr>
        <p:txBody>
          <a:bodyPr/>
          <a:lstStyle/>
          <a:p>
            <a:r>
              <a:rPr lang="en-US" dirty="0" err="1"/>
              <a:t>GNURadio</a:t>
            </a:r>
            <a:r>
              <a:rPr lang="en-US" dirty="0"/>
              <a:t> </a:t>
            </a:r>
            <a:r>
              <a:rPr lang="en-US" dirty="0" smtClean="0"/>
              <a:t>controlled USRP</a:t>
            </a:r>
          </a:p>
          <a:p>
            <a:r>
              <a:rPr lang="en-US" dirty="0"/>
              <a:t>200 KHz </a:t>
            </a:r>
            <a:r>
              <a:rPr lang="en-US" dirty="0" smtClean="0"/>
              <a:t>band </a:t>
            </a:r>
          </a:p>
          <a:p>
            <a:r>
              <a:rPr lang="en-US" dirty="0" smtClean="0"/>
              <a:t>256 </a:t>
            </a:r>
            <a:r>
              <a:rPr lang="en-US" dirty="0"/>
              <a:t>subcarriers of 781.25 </a:t>
            </a:r>
            <a:r>
              <a:rPr lang="en-US" dirty="0" smtClean="0"/>
              <a:t>Hz</a:t>
            </a:r>
          </a:p>
          <a:p>
            <a:r>
              <a:rPr lang="en-US" dirty="0"/>
              <a:t>minimum of 28 </a:t>
            </a:r>
            <a:r>
              <a:rPr lang="en-US" dirty="0" smtClean="0"/>
              <a:t>subcarriers</a:t>
            </a:r>
          </a:p>
          <a:p>
            <a:r>
              <a:rPr lang="en-US" dirty="0" smtClean="0"/>
              <a:t>Filtering </a:t>
            </a:r>
            <a:r>
              <a:rPr lang="en-US" dirty="0" smtClean="0"/>
              <a:t>and windowing – degrade OFDM signal, not agile enough </a:t>
            </a:r>
            <a:endParaRPr lang="en-US" dirty="0" smtClean="0"/>
          </a:p>
          <a:p>
            <a:r>
              <a:rPr lang="en-US" dirty="0" smtClean="0"/>
              <a:t>Unutilized </a:t>
            </a:r>
            <a:r>
              <a:rPr lang="en-US" dirty="0" smtClean="0"/>
              <a:t>subcarriers are required as guard bands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6" y="1447800"/>
            <a:ext cx="4297800" cy="31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45941"/>
              </p:ext>
            </p:extLst>
          </p:nvPr>
        </p:nvGraphicFramePr>
        <p:xfrm>
          <a:off x="494440" y="2112053"/>
          <a:ext cx="3581400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Acrobat Document" r:id="rId3" imgW="3323880" imgH="2863800" progId="AcroExch.Document.11">
                  <p:embed/>
                </p:oleObj>
              </mc:Choice>
              <mc:Fallback>
                <p:oleObj name="Acrobat Document" r:id="rId3" imgW="3323880" imgH="28638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440" y="2112053"/>
                        <a:ext cx="3581400" cy="286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4786"/>
              </p:ext>
            </p:extLst>
          </p:nvPr>
        </p:nvGraphicFramePr>
        <p:xfrm>
          <a:off x="4971535" y="1066800"/>
          <a:ext cx="3124200" cy="260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Acrobat Document" r:id="rId5" imgW="3330000" imgH="2775960" progId="AcroExch.Document.11">
                  <p:embed/>
                </p:oleObj>
              </mc:Choice>
              <mc:Fallback>
                <p:oleObj name="Acrobat Document" r:id="rId5" imgW="3330000" imgH="277596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1535" y="1066800"/>
                        <a:ext cx="3124200" cy="2604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821362"/>
              </p:ext>
            </p:extLst>
          </p:nvPr>
        </p:nvGraphicFramePr>
        <p:xfrm>
          <a:off x="5041385" y="3962400"/>
          <a:ext cx="3054350" cy="252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Acrobat Document" r:id="rId7" imgW="3359880" imgH="2775960" progId="AcroExch.Document.11">
                  <p:embed/>
                </p:oleObj>
              </mc:Choice>
              <mc:Fallback>
                <p:oleObj name="Acrobat Document" r:id="rId7" imgW="3359880" imgH="277596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1385" y="3962400"/>
                        <a:ext cx="3054350" cy="2524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98205" y="501110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Received Signal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596610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 spectrum allocation of </a:t>
            </a:r>
            <a:r>
              <a:rPr lang="en-US" i="1" dirty="0" smtClean="0"/>
              <a:t>B </a:t>
            </a:r>
            <a:r>
              <a:rPr lang="en-US" dirty="0" smtClean="0"/>
              <a:t>: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1235112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 spectrum allocation of </a:t>
            </a:r>
            <a:r>
              <a:rPr lang="en-US" i="1" dirty="0" smtClean="0"/>
              <a:t>A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0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0"/>
            <a:ext cx="7084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399"/>
            <a:ext cx="4343400" cy="403860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19600" y="1447800"/>
            <a:ext cx="4419600" cy="4876800"/>
          </a:xfrm>
        </p:spPr>
        <p:txBody>
          <a:bodyPr/>
          <a:lstStyle/>
          <a:p>
            <a:r>
              <a:rPr lang="en-US" dirty="0" smtClean="0"/>
              <a:t>Throughput </a:t>
            </a:r>
            <a:r>
              <a:rPr lang="en-US" dirty="0"/>
              <a:t>obtained </a:t>
            </a:r>
            <a:r>
              <a:rPr lang="en-US" dirty="0" smtClean="0"/>
              <a:t>for the network</a:t>
            </a:r>
          </a:p>
          <a:p>
            <a:r>
              <a:rPr lang="en-US" dirty="0"/>
              <a:t>compare </a:t>
            </a:r>
            <a:r>
              <a:rPr lang="en-US" dirty="0" smtClean="0"/>
              <a:t>with CCASA</a:t>
            </a:r>
          </a:p>
          <a:p>
            <a:r>
              <a:rPr lang="en-US" dirty="0"/>
              <a:t>CCSA does not consider </a:t>
            </a:r>
            <a:r>
              <a:rPr lang="en-US" dirty="0" smtClean="0"/>
              <a:t>the waste </a:t>
            </a:r>
            <a:r>
              <a:rPr lang="en-US" dirty="0"/>
              <a:t>of </a:t>
            </a:r>
            <a:r>
              <a:rPr lang="en-US" dirty="0" smtClean="0"/>
              <a:t>spectrum</a:t>
            </a:r>
          </a:p>
          <a:p>
            <a:r>
              <a:rPr lang="en-US" dirty="0"/>
              <a:t>throughput increases </a:t>
            </a:r>
            <a:r>
              <a:rPr lang="en-US" dirty="0" smtClean="0"/>
              <a:t>linearly until a saturation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447800"/>
                <a:ext cx="4038600" cy="4876800"/>
              </a:xfrm>
            </p:spPr>
            <p:txBody>
              <a:bodyPr/>
              <a:lstStyle/>
              <a:p>
                <a:r>
                  <a:rPr lang="en-US" dirty="0" smtClean="0"/>
                  <a:t>Spectral efficiency for centralized method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allocated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data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subcarriers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allocated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subcarriers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447800"/>
                <a:ext cx="4038600" cy="4876800"/>
              </a:xfrm>
              <a:blipFill rotWithShape="0">
                <a:blip r:embed="rId2"/>
                <a:stretch>
                  <a:fillRect l="-2115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47800"/>
            <a:ext cx="4800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1447800"/>
            <a:ext cx="4284000" cy="4495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447800"/>
            <a:ext cx="4343400" cy="4876800"/>
          </a:xfrm>
        </p:spPr>
        <p:txBody>
          <a:bodyPr/>
          <a:lstStyle/>
          <a:p>
            <a:r>
              <a:rPr lang="en-US" dirty="0" smtClean="0"/>
              <a:t>Throughput </a:t>
            </a:r>
            <a:r>
              <a:rPr lang="en-US" dirty="0"/>
              <a:t>achieved for the entire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Significantly </a:t>
            </a:r>
            <a:r>
              <a:rPr lang="en-US" dirty="0"/>
              <a:t>better performance in comparison with </a:t>
            </a:r>
            <a:r>
              <a:rPr lang="en-US" dirty="0" err="1" smtClean="0"/>
              <a:t>Jello</a:t>
            </a:r>
            <a:endParaRPr lang="en-US" dirty="0" smtClean="0"/>
          </a:p>
          <a:p>
            <a:r>
              <a:rPr lang="en-US" dirty="0" smtClean="0"/>
              <a:t>With high no. of nodes, the throughput of decentralized method decreases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Dynamic Spectrum Access?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098" name="Picture 2" descr="http://upload.wikimedia.org/wikipedia/commons/4/45/United_States_Frequency_Allocations_Chart_2003_-_The_Radio_Spectr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462128" cy="54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70750"/>
            <a:ext cx="8206691" cy="47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Defragmentation </a:t>
            </a:r>
            <a:r>
              <a:rPr lang="en-US" dirty="0" smtClean="0"/>
              <a:t>is </a:t>
            </a:r>
            <a:r>
              <a:rPr lang="en-US" dirty="0"/>
              <a:t>proposed </a:t>
            </a:r>
            <a:r>
              <a:rPr lang="en-US" dirty="0" smtClean="0"/>
              <a:t>as a </a:t>
            </a:r>
            <a:r>
              <a:rPr lang="en-US" dirty="0"/>
              <a:t>method of increasing spectrum </a:t>
            </a:r>
            <a:r>
              <a:rPr lang="en-US" dirty="0" smtClean="0"/>
              <a:t>utilization</a:t>
            </a:r>
          </a:p>
          <a:p>
            <a:r>
              <a:rPr lang="en-US" dirty="0"/>
              <a:t>Efficiency of </a:t>
            </a:r>
            <a:r>
              <a:rPr lang="en-US" dirty="0" smtClean="0"/>
              <a:t>this method </a:t>
            </a:r>
            <a:r>
              <a:rPr lang="en-US" dirty="0"/>
              <a:t>was investigated in three different </a:t>
            </a:r>
            <a:r>
              <a:rPr lang="en-US" dirty="0" smtClean="0"/>
              <a:t>network scenarios:</a:t>
            </a:r>
          </a:p>
          <a:p>
            <a:pPr lvl="1"/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Distributed </a:t>
            </a:r>
          </a:p>
          <a:p>
            <a:pPr lvl="1"/>
            <a:r>
              <a:rPr lang="en-US" dirty="0" smtClean="0"/>
              <a:t>Semi-centralized.</a:t>
            </a:r>
          </a:p>
          <a:p>
            <a:r>
              <a:rPr lang="en-US" dirty="0" smtClean="0"/>
              <a:t>proof-of-concept prototype</a:t>
            </a:r>
          </a:p>
          <a:p>
            <a:r>
              <a:rPr lang="en-US" dirty="0" smtClean="0"/>
              <a:t>Regardless </a:t>
            </a:r>
            <a:r>
              <a:rPr lang="en-US" dirty="0"/>
              <a:t>of scenario, defragmentation provides </a:t>
            </a:r>
            <a:r>
              <a:rPr lang="en-US" dirty="0" smtClean="0"/>
              <a:t>better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2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implementation of the proposed algorithms in </a:t>
            </a:r>
            <a:r>
              <a:rPr lang="en-US" dirty="0" err="1" smtClean="0"/>
              <a:t>testbed</a:t>
            </a:r>
            <a:endParaRPr lang="en-US" dirty="0" smtClean="0"/>
          </a:p>
          <a:p>
            <a:r>
              <a:rPr lang="en-US" dirty="0" smtClean="0"/>
              <a:t>Optimization of guard bandwidth</a:t>
            </a:r>
          </a:p>
          <a:p>
            <a:r>
              <a:rPr lang="en-US" dirty="0" smtClean="0"/>
              <a:t>Heterogeneity of subcarriers </a:t>
            </a:r>
          </a:p>
          <a:p>
            <a:r>
              <a:rPr lang="en-US" smtClean="0"/>
              <a:t>Adaptive </a:t>
            </a:r>
            <a:r>
              <a:rPr lang="en-US" dirty="0" smtClean="0"/>
              <a:t>defragmentation based on spatial considerations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8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42308-F9D6-469D-A4E2-91C14168A1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2514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Franklin Gothic Book" pitchFamily="34" charset="0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42308-F9D6-469D-A4E2-91C14168A1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2514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Franklin Gothic Book" pitchFamily="34" charset="0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1000"/>
            <a:ext cx="44958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Non-Contiguous DSA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696200" cy="2594882"/>
          </a:xfrm>
        </p:spPr>
        <p:txBody>
          <a:bodyPr/>
          <a:lstStyle/>
          <a:p>
            <a:r>
              <a:rPr lang="en-US" dirty="0" smtClean="0"/>
              <a:t> Dynamic RF environment </a:t>
            </a:r>
          </a:p>
          <a:p>
            <a:pPr lvl="1"/>
            <a:r>
              <a:rPr lang="en-US" dirty="0" smtClean="0"/>
              <a:t>Dynamic spectrum requirement</a:t>
            </a:r>
          </a:p>
          <a:p>
            <a:pPr lvl="1"/>
            <a:r>
              <a:rPr lang="en-US" dirty="0" smtClean="0"/>
              <a:t>Sometimes single spectrum opportunities are not adequate to support users’ requirements</a:t>
            </a:r>
          </a:p>
          <a:p>
            <a:r>
              <a:rPr lang="en-US" dirty="0" smtClean="0"/>
              <a:t>Allocation of spectrum in the form of non-contiguous blocks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NC-DSA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76400"/>
            <a:ext cx="4191000" cy="4648200"/>
          </a:xfrm>
        </p:spPr>
        <p:txBody>
          <a:bodyPr/>
          <a:lstStyle/>
          <a:p>
            <a:r>
              <a:rPr lang="en-US" b="0" dirty="0" smtClean="0"/>
              <a:t>PUs have priority </a:t>
            </a:r>
            <a:r>
              <a:rPr lang="en-US" dirty="0" smtClean="0"/>
              <a:t>in spectrum acquirement</a:t>
            </a:r>
          </a:p>
          <a:p>
            <a:r>
              <a:rPr lang="en-US" dirty="0" smtClean="0"/>
              <a:t>SUs (red, green and blue) change their spectrum with PU activity</a:t>
            </a:r>
          </a:p>
          <a:p>
            <a:r>
              <a:rPr lang="en-US" b="0" dirty="0" smtClean="0"/>
              <a:t>Increases fragments</a:t>
            </a:r>
          </a:p>
          <a:p>
            <a:r>
              <a:rPr lang="en-US" b="0" dirty="0" smtClean="0"/>
              <a:t>Overhead due to guard bands (yellow)</a:t>
            </a:r>
          </a:p>
          <a:p>
            <a:r>
              <a:rPr lang="en-US" b="0" dirty="0" smtClean="0"/>
              <a:t>Defragmentation minimizes the spectrum wastage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81200"/>
            <a:ext cx="4572000" cy="30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848600" cy="4876800"/>
          </a:xfrm>
        </p:spPr>
        <p:txBody>
          <a:bodyPr/>
          <a:lstStyle/>
          <a:p>
            <a:r>
              <a:rPr lang="en-US" dirty="0" err="1" smtClean="0"/>
              <a:t>Sinc</a:t>
            </a:r>
            <a:r>
              <a:rPr lang="en-US" dirty="0" smtClean="0"/>
              <a:t> type pulses lead to large </a:t>
            </a:r>
            <a:r>
              <a:rPr lang="en-US" dirty="0" err="1" smtClean="0"/>
              <a:t>sidelobes</a:t>
            </a:r>
            <a:r>
              <a:rPr lang="en-US" dirty="0" smtClean="0"/>
              <a:t> - out of band transmission </a:t>
            </a:r>
          </a:p>
          <a:p>
            <a:r>
              <a:rPr lang="en-US" dirty="0" smtClean="0"/>
              <a:t>Guard bands to protect fragments</a:t>
            </a:r>
            <a:endParaRPr lang="en-US" dirty="0" smtClean="0"/>
          </a:p>
          <a:p>
            <a:r>
              <a:rPr lang="en-US" dirty="0" smtClean="0"/>
              <a:t>Opportunistic NC </a:t>
            </a:r>
            <a:r>
              <a:rPr lang="en-US" dirty="0"/>
              <a:t>spectrum allocation increases number of spectrum fragments</a:t>
            </a:r>
          </a:p>
          <a:p>
            <a:r>
              <a:rPr lang="en-US" dirty="0" smtClean="0"/>
              <a:t>Increasing </a:t>
            </a:r>
            <a:r>
              <a:rPr lang="en-US" dirty="0"/>
              <a:t>f</a:t>
            </a:r>
            <a:r>
              <a:rPr lang="en-US" dirty="0" smtClean="0"/>
              <a:t>ragments increase spectrum wastage by guard bands</a:t>
            </a:r>
          </a:p>
          <a:p>
            <a:r>
              <a:rPr lang="en-US" dirty="0" smtClean="0"/>
              <a:t>This paper investigates </a:t>
            </a:r>
          </a:p>
          <a:p>
            <a:pPr lvl="1"/>
            <a:r>
              <a:rPr lang="en-US" dirty="0" smtClean="0"/>
              <a:t>The cost of wastage due to guard bands</a:t>
            </a:r>
          </a:p>
          <a:p>
            <a:pPr lvl="1"/>
            <a:r>
              <a:rPr lang="en-US" dirty="0" smtClean="0"/>
              <a:t>Overhead of coordination in NC DSA</a:t>
            </a:r>
          </a:p>
          <a:p>
            <a:pPr lvl="1"/>
            <a:r>
              <a:rPr lang="en-US" dirty="0" smtClean="0"/>
              <a:t>Mitigation techniques</a:t>
            </a:r>
            <a:endParaRPr lang="en-US" dirty="0"/>
          </a:p>
          <a:p>
            <a:r>
              <a:rPr lang="en-US" dirty="0" smtClean="0"/>
              <a:t>Proposes </a:t>
            </a:r>
            <a:r>
              <a:rPr lang="en-US" dirty="0"/>
              <a:t>Online Spectrum Defragmentation </a:t>
            </a:r>
            <a:r>
              <a:rPr lang="en-US" dirty="0" smtClean="0"/>
              <a:t>as an </a:t>
            </a:r>
            <a:r>
              <a:rPr lang="en-US" dirty="0"/>
              <a:t>effective </a:t>
            </a:r>
            <a:r>
              <a:rPr lang="en-US" dirty="0" smtClean="0"/>
              <a:t>solution </a:t>
            </a:r>
            <a:r>
              <a:rPr lang="en-US" dirty="0"/>
              <a:t>to wastage of spectrum due to </a:t>
            </a:r>
            <a:r>
              <a:rPr lang="en-US" dirty="0" smtClean="0"/>
              <a:t>guard bands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6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696200" cy="3429000"/>
          </a:xfrm>
        </p:spPr>
        <p:txBody>
          <a:bodyPr/>
          <a:lstStyle/>
          <a:p>
            <a:r>
              <a:rPr lang="en-US" sz="2000" dirty="0"/>
              <a:t>Aggregation Aware Spectrum Assignment (AASA</a:t>
            </a:r>
            <a:r>
              <a:rPr lang="en-US" sz="2000" dirty="0" smtClean="0"/>
              <a:t>) </a:t>
            </a:r>
            <a:r>
              <a:rPr lang="en-US" sz="2000" baseline="30000" dirty="0" smtClean="0"/>
              <a:t>1</a:t>
            </a:r>
          </a:p>
          <a:p>
            <a:pPr lvl="1"/>
            <a:r>
              <a:rPr lang="en-US" sz="2000" dirty="0" smtClean="0"/>
              <a:t>All </a:t>
            </a:r>
            <a:r>
              <a:rPr lang="en-US" sz="2000" dirty="0"/>
              <a:t>users require the same amount </a:t>
            </a:r>
            <a:r>
              <a:rPr lang="en-US" sz="2000" dirty="0" smtClean="0"/>
              <a:t>of spectrum</a:t>
            </a:r>
          </a:p>
          <a:p>
            <a:pPr lvl="1"/>
            <a:r>
              <a:rPr lang="en-US" sz="2000" dirty="0" smtClean="0"/>
              <a:t>Uses first-fit </a:t>
            </a:r>
            <a:r>
              <a:rPr lang="en-US" sz="2000" dirty="0"/>
              <a:t>approach for channel assignments</a:t>
            </a:r>
          </a:p>
          <a:p>
            <a:r>
              <a:rPr lang="en-US" sz="2000" dirty="0" smtClean="0"/>
              <a:t>Maximum Satisfactory Algorithm </a:t>
            </a:r>
            <a:r>
              <a:rPr lang="en-US" sz="2000" dirty="0"/>
              <a:t>(MSA</a:t>
            </a:r>
            <a:r>
              <a:rPr lang="en-US" sz="2000" dirty="0" smtClean="0"/>
              <a:t>) </a:t>
            </a:r>
            <a:r>
              <a:rPr lang="en-US" sz="2000" baseline="30000" dirty="0" smtClean="0"/>
              <a:t>2</a:t>
            </a:r>
          </a:p>
          <a:p>
            <a:pPr lvl="1"/>
            <a:r>
              <a:rPr lang="en-US" sz="2000" dirty="0"/>
              <a:t>users may have different spectrum </a:t>
            </a:r>
            <a:r>
              <a:rPr lang="en-US" sz="2000" dirty="0" smtClean="0"/>
              <a:t>requirements</a:t>
            </a:r>
          </a:p>
          <a:p>
            <a:pPr lvl="1"/>
            <a:r>
              <a:rPr lang="en-US" sz="2000" dirty="0" smtClean="0"/>
              <a:t>Uses best-fit </a:t>
            </a:r>
            <a:r>
              <a:rPr lang="en-US" sz="2000" dirty="0"/>
              <a:t>algorithm</a:t>
            </a:r>
          </a:p>
          <a:p>
            <a:r>
              <a:rPr lang="en-US" sz="2000" dirty="0" smtClean="0"/>
              <a:t>Channel </a:t>
            </a:r>
            <a:r>
              <a:rPr lang="en-US" sz="2000" dirty="0"/>
              <a:t>Characteristic Aware Spectrum </a:t>
            </a:r>
            <a:r>
              <a:rPr lang="en-US" sz="2000" dirty="0" smtClean="0"/>
              <a:t>Aggregation algorithm </a:t>
            </a:r>
            <a:r>
              <a:rPr lang="en-US" sz="2000" dirty="0"/>
              <a:t>(CCASA</a:t>
            </a:r>
            <a:r>
              <a:rPr lang="en-US" sz="2000" dirty="0" smtClean="0"/>
              <a:t>) </a:t>
            </a:r>
            <a:r>
              <a:rPr lang="en-US" sz="2000" baseline="30000" dirty="0" smtClean="0"/>
              <a:t>3</a:t>
            </a:r>
          </a:p>
          <a:p>
            <a:pPr lvl="1"/>
            <a:r>
              <a:rPr lang="en-US" sz="2000" dirty="0" smtClean="0"/>
              <a:t>Considers </a:t>
            </a:r>
            <a:r>
              <a:rPr lang="en-US" sz="2000" dirty="0"/>
              <a:t>the heterogeneity of data carrying capacity in </a:t>
            </a:r>
            <a:r>
              <a:rPr lang="en-US" sz="2000" dirty="0" smtClean="0"/>
              <a:t>spectrum</a:t>
            </a:r>
          </a:p>
          <a:p>
            <a:pPr lvl="1"/>
            <a:r>
              <a:rPr lang="en-US" sz="2000" dirty="0" smtClean="0"/>
              <a:t>Uses sliding window method</a:t>
            </a:r>
            <a:endParaRPr lang="en-US" sz="2000" dirty="0"/>
          </a:p>
          <a:p>
            <a:pPr lvl="2"/>
            <a:endParaRPr lang="en-US" sz="2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05800" y="4572000"/>
            <a:ext cx="769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Perpetua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40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4363375"/>
            <a:ext cx="7696200" cy="249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Perpetua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en-US" sz="1400" kern="0" dirty="0"/>
              <a:t>D. Chen, Q. Zhang, and W. </a:t>
            </a:r>
            <a:r>
              <a:rPr lang="en-US" sz="1400" kern="0" dirty="0" err="1"/>
              <a:t>Jia</a:t>
            </a:r>
            <a:r>
              <a:rPr lang="en-US" sz="1400" kern="0" dirty="0"/>
              <a:t>, “Aggregation aware spectrum assignment in cognitive ad-hoc networks,” in 3</a:t>
            </a:r>
            <a:r>
              <a:rPr lang="en-US" sz="1400" kern="0" baseline="30000" dirty="0"/>
              <a:t>rd</a:t>
            </a:r>
            <a:r>
              <a:rPr lang="en-US" sz="1400" kern="0" dirty="0"/>
              <a:t> International Conference on </a:t>
            </a:r>
            <a:r>
              <a:rPr lang="en-US" sz="1400" kern="0" dirty="0" smtClean="0"/>
              <a:t> Cognitive </a:t>
            </a:r>
            <a:r>
              <a:rPr lang="en-US" sz="1400" kern="0" dirty="0"/>
              <a:t>Radio Oriented Wireless Networks and Communications, 2008. </a:t>
            </a:r>
            <a:r>
              <a:rPr lang="en-US" sz="1400" kern="0" dirty="0" err="1"/>
              <a:t>CrownCom</a:t>
            </a:r>
            <a:r>
              <a:rPr lang="en-US" sz="1400" kern="0" dirty="0"/>
              <a:t> </a:t>
            </a:r>
            <a:r>
              <a:rPr lang="en-US" sz="1400" kern="0" dirty="0" smtClean="0"/>
              <a:t>2008, </a:t>
            </a:r>
            <a:r>
              <a:rPr lang="en-US" sz="1400" kern="0" dirty="0"/>
              <a:t>pp. 1–6, IEEE, 2008.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kern="0" dirty="0"/>
              <a:t>F. Huang, W. Wang, H. Luo, G. Yu, and Z. Zhang, “Prediction based spectrum aggregation with hardware limitation in cognitive radio networks,” in IEEE 71st Vehicular Technology Conference (VTC 2010-Spring), </a:t>
            </a:r>
            <a:r>
              <a:rPr lang="en-US" sz="1400" kern="0" dirty="0" smtClean="0"/>
              <a:t>2010, </a:t>
            </a:r>
            <a:r>
              <a:rPr lang="en-US" sz="1400" kern="0" dirty="0"/>
              <a:t>pp. 1–5, IEEE, 2010.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kern="0" dirty="0"/>
              <a:t>J. Lin, L. Shen, N. </a:t>
            </a:r>
            <a:r>
              <a:rPr lang="en-US" sz="1400" kern="0" dirty="0" err="1"/>
              <a:t>Bao</a:t>
            </a:r>
            <a:r>
              <a:rPr lang="en-US" sz="1400" kern="0" dirty="0"/>
              <a:t>, B. Su, Z. Deng, and D. Wang, “Channel characteristic aware spectrum aggregation algorithm in cognitive radio networks,” in IEEE 36</a:t>
            </a:r>
            <a:r>
              <a:rPr lang="en-US" sz="1400" kern="0" baseline="30000" dirty="0"/>
              <a:t>th</a:t>
            </a:r>
            <a:r>
              <a:rPr lang="en-US" sz="1400" kern="0" dirty="0"/>
              <a:t> Conference on Local Computer Networks (LCN), </a:t>
            </a:r>
            <a:r>
              <a:rPr lang="en-US" sz="1400" kern="0" dirty="0" smtClean="0"/>
              <a:t>2011, </a:t>
            </a:r>
            <a:r>
              <a:rPr lang="en-US" sz="1400" kern="0" dirty="0"/>
              <a:t>pp. 634–639, IEEE, 2011.</a:t>
            </a:r>
          </a:p>
          <a:p>
            <a:pPr lvl="2"/>
            <a:endParaRPr lang="en-US" sz="2000" kern="0" baseline="30000" dirty="0"/>
          </a:p>
        </p:txBody>
      </p:sp>
    </p:spTree>
    <p:extLst>
      <p:ext uri="{BB962C8B-B14F-4D97-AF65-F5344CB8AC3E}">
        <p14:creationId xmlns:p14="http://schemas.microsoft.com/office/powerpoint/2010/main" val="40691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uiExpand="1" build="p"/>
    </p:bldLst>
  </p:timing>
</p:sld>
</file>

<file path=ppt/theme/theme1.xml><?xml version="1.0" encoding="utf-8"?>
<a:theme xmlns:a="http://schemas.openxmlformats.org/drawingml/2006/main" name="UNR-Landscape">
  <a:themeElements>
    <a:clrScheme name="2_UNR-landsca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UNR-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UNR-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UNR-Landscape</Template>
  <TotalTime>4198</TotalTime>
  <Words>1007</Words>
  <Application>Microsoft Macintosh PowerPoint</Application>
  <PresentationFormat>On-screen Show (4:3)</PresentationFormat>
  <Paragraphs>250</Paragraphs>
  <Slides>34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Andalus</vt:lpstr>
      <vt:lpstr>Arial</vt:lpstr>
      <vt:lpstr>Cambria Math</vt:lpstr>
      <vt:lpstr>Perpetua</vt:lpstr>
      <vt:lpstr>Times New Roman</vt:lpstr>
      <vt:lpstr>Wingdings</vt:lpstr>
      <vt:lpstr>UNR-Landscape</vt:lpstr>
      <vt:lpstr>Acrobat Document</vt:lpstr>
      <vt:lpstr>Enhancement of Spectrum Utilization in Non-Contiguous DSA with Online Defragmentation</vt:lpstr>
      <vt:lpstr>Outline</vt:lpstr>
      <vt:lpstr>Why Dynamic Spectrum Access?</vt:lpstr>
      <vt:lpstr>Non-Contiguous DSA</vt:lpstr>
      <vt:lpstr>Outline</vt:lpstr>
      <vt:lpstr>NC-DSA  </vt:lpstr>
      <vt:lpstr>Problem Statement</vt:lpstr>
      <vt:lpstr>Outline</vt:lpstr>
      <vt:lpstr>Some related works</vt:lpstr>
      <vt:lpstr>Related Works…</vt:lpstr>
      <vt:lpstr>Outline</vt:lpstr>
      <vt:lpstr>Problem Formulaion </vt:lpstr>
      <vt:lpstr>Problem Formulaion…</vt:lpstr>
      <vt:lpstr>Optimization Problem</vt:lpstr>
      <vt:lpstr>Theorem: The throughput maximization problem is NP-hard even if there is no PU present.</vt:lpstr>
      <vt:lpstr>Outline</vt:lpstr>
      <vt:lpstr>Centralized Spectrum Allocation</vt:lpstr>
      <vt:lpstr>Centralized Spectrum Allocation</vt:lpstr>
      <vt:lpstr>Distributed Method</vt:lpstr>
      <vt:lpstr>Semi Centralized Method</vt:lpstr>
      <vt:lpstr>Outline</vt:lpstr>
      <vt:lpstr>Prototype Schema </vt:lpstr>
      <vt:lpstr>Spectrum Usage</vt:lpstr>
      <vt:lpstr>Outline</vt:lpstr>
      <vt:lpstr>Simulation Parameters</vt:lpstr>
      <vt:lpstr>Simulation Results</vt:lpstr>
      <vt:lpstr>Simulation Results</vt:lpstr>
      <vt:lpstr>Simulation Results</vt:lpstr>
      <vt:lpstr>Outline</vt:lpstr>
      <vt:lpstr>Conclusion</vt:lpstr>
      <vt:lpstr>Future Works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</dc:creator>
  <cp:lastModifiedBy>Suman Bhunia</cp:lastModifiedBy>
  <cp:revision>93</cp:revision>
  <cp:lastPrinted>2015-10-26T02:54:00Z</cp:lastPrinted>
  <dcterms:created xsi:type="dcterms:W3CDTF">2014-09-19T19:46:11Z</dcterms:created>
  <dcterms:modified xsi:type="dcterms:W3CDTF">2015-10-26T17:32:17Z</dcterms:modified>
</cp:coreProperties>
</file>