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48" r:id="rId3"/>
    <p:sldId id="257" r:id="rId4"/>
    <p:sldId id="329" r:id="rId5"/>
    <p:sldId id="343" r:id="rId6"/>
    <p:sldId id="260" r:id="rId7"/>
    <p:sldId id="354" r:id="rId8"/>
    <p:sldId id="355" r:id="rId9"/>
    <p:sldId id="356" r:id="rId10"/>
    <p:sldId id="357" r:id="rId11"/>
    <p:sldId id="358" r:id="rId12"/>
    <p:sldId id="359" r:id="rId13"/>
    <p:sldId id="272" r:id="rId14"/>
    <p:sldId id="361" r:id="rId15"/>
    <p:sldId id="362" r:id="rId16"/>
    <p:sldId id="363" r:id="rId17"/>
    <p:sldId id="360" r:id="rId18"/>
    <p:sldId id="293" r:id="rId19"/>
    <p:sldId id="35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80"/>
    </p:cViewPr>
  </p:outlineViewPr>
  <p:notesTextViewPr>
    <p:cViewPr>
      <p:scale>
        <a:sx n="3" d="2"/>
        <a:sy n="3" d="2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CDAF3-4EB7-4956-AFB6-D6BA5E6B2A99}" type="datetimeFigureOut">
              <a:rPr lang="en-US" smtClean="0"/>
              <a:pPr/>
              <a:t>01-Nov-16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C1E3-79C6-4057-BB4B-D0EE010B7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613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C1E3-79C6-4057-BB4B-D0EE010B732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517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C1E3-79C6-4057-BB4B-D0EE010B732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0542-5E4E-4904-BF51-BCE9A38B33D3}" type="datetime1">
              <a:rPr lang="en-US" smtClean="0"/>
              <a:pPr/>
              <a:t>01-Nov-16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86B2-39D0-42EC-9FB6-502ABE79E14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vada_Master_stack_slogan_4c lar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1000"/>
            <a:ext cx="1793875" cy="132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2200" y="304800"/>
            <a:ext cx="1905000" cy="12250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9006-17D1-4D41-8224-0EA3725F8A5A}" type="datetime1">
              <a:rPr lang="en-US" smtClean="0"/>
              <a:pPr/>
              <a:t>01-Nov-16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University of Nevada, Reno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86B2-39D0-42EC-9FB6-502ABE79E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1B7AC-39A7-430F-AF88-013E9B67DD9D}" type="datetime1">
              <a:rPr lang="en-US" smtClean="0"/>
              <a:pPr/>
              <a:t>01-Nov-16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University of Nevada, Reno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86B2-39D0-42EC-9FB6-502ABE79E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8A5-DF5C-46EE-A154-4BD85F8704C8}" type="datetime1">
              <a:rPr lang="en-US" smtClean="0"/>
              <a:pPr/>
              <a:t>01-Nov-16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86B2-39D0-42EC-9FB6-502ABE79E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0D61-A038-4A0D-AD5F-DB363CB5663F}" type="datetime1">
              <a:rPr lang="en-US" smtClean="0"/>
              <a:pPr/>
              <a:t>01-Nov-16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86B2-39D0-42EC-9FB6-502ABE79E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D90C-8E80-47B2-B791-93C36F2E511B}" type="datetime1">
              <a:rPr lang="en-US" smtClean="0"/>
              <a:pPr/>
              <a:t>01-Nov-16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86B2-39D0-42EC-9FB6-502ABE79E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ACC-CBD0-4C26-9540-0090C3D00F83}" type="datetime1">
              <a:rPr lang="en-US" smtClean="0"/>
              <a:pPr/>
              <a:t>01-Nov-16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University of Nevada, Reno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86B2-39D0-42EC-9FB6-502ABE79E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872B-0FDE-4828-84DD-B9148C50453D}" type="datetime1">
              <a:rPr lang="en-US" smtClean="0"/>
              <a:pPr/>
              <a:t>01-Nov-16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University of Nevada, Reno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86B2-39D0-42EC-9FB6-502ABE79E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28D4-0476-4B00-A58F-D77A1A9F16E2}" type="datetime1">
              <a:rPr lang="en-US" smtClean="0"/>
              <a:pPr/>
              <a:t>01-Nov-16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University of Nevada, Reno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86B2-39D0-42EC-9FB6-502ABE79E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FBEA-07B0-48CF-8F80-7AF8A9389F6D}" type="datetime1">
              <a:rPr lang="en-US" smtClean="0"/>
              <a:pPr/>
              <a:t>01-Nov-16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University of Nevada, Reno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86B2-39D0-42EC-9FB6-502ABE79E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6634-CEB2-43D6-81C4-6793F7FD1E0B}" type="datetime1">
              <a:rPr lang="en-US" smtClean="0"/>
              <a:pPr/>
              <a:t>01-Nov-16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University of Nevada, Reno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86B2-39D0-42EC-9FB6-502ABE79E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92124-48C0-4624-9524-6F93E00A03DC}" type="datetime1">
              <a:rPr lang="en-US" smtClean="0"/>
              <a:pPr/>
              <a:t>01-Nov-16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186B2-39D0-42EC-9FB6-502ABE79E14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457201" y="228601"/>
            <a:ext cx="609599" cy="593540"/>
          </a:xfrm>
          <a:prstGeom prst="rect">
            <a:avLst/>
          </a:prstGeom>
        </p:spPr>
      </p:pic>
      <p:pic>
        <p:nvPicPr>
          <p:cNvPr id="10" name="Picture 9" descr="Nevada_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86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hyperlink" Target="http://www.nanoelectronics.jp/freestuffs/large/led.jp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1524000"/>
            <a:ext cx="82296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LOS Discovery in 3D for Highly Directional Transceivers</a:t>
            </a:r>
          </a:p>
          <a:p>
            <a:pPr algn="ctr"/>
            <a:endParaRPr lang="en-US" sz="4000" dirty="0" smtClean="0">
              <a:solidFill>
                <a:schemeClr val="tx2"/>
              </a:solidFill>
              <a:latin typeface="Candara" panose="020E0502030303020204" pitchFamily="34" charset="0"/>
              <a:cs typeface="Times New Roman" pitchFamily="18" charset="0"/>
            </a:endParaRPr>
          </a:p>
          <a:p>
            <a:pPr algn="ctr"/>
            <a:r>
              <a:rPr lang="en-US" sz="1600" dirty="0" smtClean="0">
                <a:latin typeface="Candara" panose="020E0502030303020204" pitchFamily="34" charset="0"/>
                <a:cs typeface="Times New Roman" panose="02020603050405020304" pitchFamily="18" charset="0"/>
              </a:rPr>
              <a:t>Mahmudur Khan</a:t>
            </a:r>
            <a:r>
              <a:rPr lang="en-US" sz="1600" i="1" dirty="0" smtClean="0">
                <a:latin typeface="Candara" panose="020E0502030303020204" pitchFamily="34" charset="0"/>
                <a:cs typeface="Times New Roman" panose="02020603050405020304" pitchFamily="18" charset="0"/>
              </a:rPr>
              <a:t>∗</a:t>
            </a:r>
            <a:r>
              <a:rPr lang="en-US" sz="1600" dirty="0" smtClean="0">
                <a:latin typeface="Candara" panose="020E0502030303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Candara" panose="020E0502030303020204" pitchFamily="34" charset="0"/>
                <a:cs typeface="Times New Roman" panose="02020603050405020304" pitchFamily="18" charset="0"/>
              </a:rPr>
              <a:t>Suman</a:t>
            </a:r>
            <a:r>
              <a:rPr lang="en-US" sz="1600" dirty="0" smtClean="0">
                <a:latin typeface="Candara" panose="020E0502030303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Candara" panose="020E0502030303020204" pitchFamily="34" charset="0"/>
                <a:cs typeface="Times New Roman" panose="02020603050405020304" pitchFamily="18" charset="0"/>
              </a:rPr>
              <a:t>Bhunia</a:t>
            </a:r>
            <a:r>
              <a:rPr lang="en-US" sz="1600" dirty="0" smtClean="0">
                <a:latin typeface="Candara" panose="020E0502030303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smtClean="0">
                <a:latin typeface="Candara" panose="020E0502030303020204" pitchFamily="34" charset="0"/>
                <a:cs typeface="Times New Roman" panose="02020603050405020304" pitchFamily="18" charset="0"/>
              </a:rPr>
              <a:t>‡</a:t>
            </a:r>
            <a:r>
              <a:rPr lang="en-US" sz="1600" dirty="0" smtClean="0">
                <a:latin typeface="Candara" panose="020E0502030303020204" pitchFamily="34" charset="0"/>
                <a:cs typeface="Times New Roman" panose="02020603050405020304" pitchFamily="18" charset="0"/>
              </a:rPr>
              <a:t>, Murat </a:t>
            </a:r>
            <a:r>
              <a:rPr lang="en-US" sz="1600" dirty="0" err="1" smtClean="0">
                <a:latin typeface="Candara" panose="020E0502030303020204" pitchFamily="34" charset="0"/>
                <a:cs typeface="Times New Roman" panose="02020603050405020304" pitchFamily="18" charset="0"/>
              </a:rPr>
              <a:t>Yuksel</a:t>
            </a:r>
            <a:r>
              <a:rPr lang="en-US" sz="1600" i="1" dirty="0" smtClean="0">
                <a:latin typeface="Candara" panose="020E0502030303020204" pitchFamily="34" charset="0"/>
                <a:cs typeface="Times New Roman" panose="02020603050405020304" pitchFamily="18" charset="0"/>
              </a:rPr>
              <a:t> ∗</a:t>
            </a:r>
            <a:r>
              <a:rPr lang="en-US" sz="1600" dirty="0" smtClean="0">
                <a:latin typeface="Candara" panose="020E0502030303020204" pitchFamily="34" charset="0"/>
                <a:cs typeface="Times New Roman" panose="02020603050405020304" pitchFamily="18" charset="0"/>
              </a:rPr>
              <a:t>, and </a:t>
            </a:r>
            <a:r>
              <a:rPr lang="en-US" sz="1600" dirty="0" err="1" smtClean="0">
                <a:latin typeface="Candara" panose="020E0502030303020204" pitchFamily="34" charset="0"/>
                <a:cs typeface="Times New Roman" panose="02020603050405020304" pitchFamily="18" charset="0"/>
              </a:rPr>
              <a:t>Shamik</a:t>
            </a:r>
            <a:r>
              <a:rPr lang="en-US" sz="1600" dirty="0" smtClean="0">
                <a:latin typeface="Candara" panose="020E0502030303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Candara" panose="020E0502030303020204" pitchFamily="34" charset="0"/>
                <a:cs typeface="Times New Roman" panose="02020603050405020304" pitchFamily="18" charset="0"/>
              </a:rPr>
              <a:t>Sengupta</a:t>
            </a:r>
            <a:r>
              <a:rPr lang="en-US" sz="1600" i="1" dirty="0" smtClean="0">
                <a:latin typeface="Candara" panose="020E0502030303020204" pitchFamily="34" charset="0"/>
                <a:cs typeface="Times New Roman" panose="02020603050405020304" pitchFamily="18" charset="0"/>
              </a:rPr>
              <a:t> ‡ </a:t>
            </a:r>
          </a:p>
          <a:p>
            <a:pPr algn="ctr"/>
            <a:r>
              <a:rPr lang="en-US" sz="1600" i="1" dirty="0" smtClean="0">
                <a:latin typeface="Candara" panose="020E0502030303020204" pitchFamily="34" charset="0"/>
                <a:cs typeface="Times New Roman" panose="02020603050405020304" pitchFamily="18" charset="0"/>
              </a:rPr>
              <a:t>∗ Electrical and Computer Engineering, </a:t>
            </a:r>
            <a:r>
              <a:rPr lang="en-US" sz="1600" dirty="0" smtClean="0">
                <a:latin typeface="Candara" panose="020E0502030303020204" pitchFamily="34" charset="0"/>
                <a:cs typeface="Times New Roman" panose="02020603050405020304" pitchFamily="18" charset="0"/>
              </a:rPr>
              <a:t>University of Central Florida</a:t>
            </a:r>
          </a:p>
          <a:p>
            <a:pPr algn="ctr"/>
            <a:r>
              <a:rPr lang="en-US" sz="1600" i="1" dirty="0" smtClean="0">
                <a:latin typeface="Candara" panose="020E0502030303020204" pitchFamily="34" charset="0"/>
                <a:cs typeface="Times New Roman" panose="02020603050405020304" pitchFamily="18" charset="0"/>
              </a:rPr>
              <a:t>‡Computer Science and Engineering, </a:t>
            </a:r>
            <a:r>
              <a:rPr lang="en-US" sz="1600" dirty="0" smtClean="0">
                <a:latin typeface="Candara" panose="020E0502030303020204" pitchFamily="34" charset="0"/>
                <a:cs typeface="Times New Roman" panose="02020603050405020304" pitchFamily="18" charset="0"/>
              </a:rPr>
              <a:t>University of Nevada, Reno</a:t>
            </a:r>
            <a:endParaRPr lang="en-US" sz="2400" b="1" dirty="0" smtClean="0">
              <a:latin typeface="Candara" panose="020E0502030303020204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9EE9-9D00-464B-AECE-76B528759B46}" type="datetime1">
              <a:rPr lang="en-US" smtClean="0"/>
              <a:pPr/>
              <a:t>01-Nov-16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86B2-39D0-42EC-9FB6-502ABE79E14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LOS Discovery in 3D</a:t>
            </a:r>
            <a:endParaRPr lang="en-US" sz="4000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362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ndara" panose="020E0502030303020204" pitchFamily="34" charset="0"/>
              </a:rPr>
              <a:t>Rotational Speed</a:t>
            </a:r>
          </a:p>
          <a:p>
            <a:pPr>
              <a:buNone/>
            </a:pPr>
            <a:r>
              <a:rPr lang="en-US" sz="2400" dirty="0" smtClean="0">
                <a:latin typeface="Candara" panose="020E0502030303020204" pitchFamily="34" charset="0"/>
              </a:rPr>
              <a:t>	</a:t>
            </a:r>
            <a:r>
              <a:rPr lang="el-GR" sz="2400" dirty="0" smtClean="0">
                <a:latin typeface="Candara" panose="020E0502030303020204" pitchFamily="34" charset="0"/>
              </a:rPr>
              <a:t>ω</a:t>
            </a:r>
            <a:r>
              <a:rPr lang="en-US" sz="2400" dirty="0" smtClean="0">
                <a:latin typeface="Candara" panose="020E0502030303020204" pitchFamily="34" charset="0"/>
              </a:rPr>
              <a:t> ≤ </a:t>
            </a:r>
            <a:r>
              <a:rPr lang="el-GR" sz="2400" dirty="0" smtClean="0">
                <a:latin typeface="Candara" panose="020E0502030303020204" pitchFamily="34" charset="0"/>
              </a:rPr>
              <a:t>β</a:t>
            </a:r>
            <a:r>
              <a:rPr lang="en-US" sz="2400" dirty="0" smtClean="0">
                <a:latin typeface="Candara" panose="020E0502030303020204" pitchFamily="34" charset="0"/>
              </a:rPr>
              <a:t>/√2</a:t>
            </a:r>
            <a:r>
              <a:rPr lang="el-GR" sz="2400" dirty="0" smtClean="0">
                <a:latin typeface="Candara" panose="020E0502030303020204" pitchFamily="34" charset="0"/>
              </a:rPr>
              <a:t>τ</a:t>
            </a:r>
            <a:endParaRPr lang="en-US" sz="2400" dirty="0" smtClean="0">
              <a:latin typeface="Candara" panose="020E0502030303020204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Candara" panose="020E0502030303020204" pitchFamily="34" charset="0"/>
              </a:rPr>
              <a:t>	</a:t>
            </a:r>
            <a:r>
              <a:rPr lang="el-GR" sz="2400" dirty="0" smtClean="0">
                <a:latin typeface="Candara" panose="020E0502030303020204" pitchFamily="34" charset="0"/>
              </a:rPr>
              <a:t> τ</a:t>
            </a:r>
            <a:r>
              <a:rPr lang="en-US" sz="2400" dirty="0" smtClean="0">
                <a:latin typeface="Candara" panose="020E0502030303020204" pitchFamily="34" charset="0"/>
              </a:rPr>
              <a:t> = </a:t>
            </a:r>
            <a:r>
              <a:rPr lang="en-US" sz="2400" dirty="0" err="1" smtClean="0">
                <a:latin typeface="Candara" panose="020E0502030303020204" pitchFamily="34" charset="0"/>
              </a:rPr>
              <a:t>t</a:t>
            </a:r>
            <a:r>
              <a:rPr lang="en-US" sz="2400" baseline="-25000" dirty="0" err="1" smtClean="0">
                <a:latin typeface="Candara" panose="020E0502030303020204" pitchFamily="34" charset="0"/>
              </a:rPr>
              <a:t>tran</a:t>
            </a:r>
            <a:r>
              <a:rPr lang="en-US" sz="2400" dirty="0" smtClean="0">
                <a:latin typeface="Candara" panose="020E0502030303020204" pitchFamily="34" charset="0"/>
              </a:rPr>
              <a:t> + 3*</a:t>
            </a:r>
            <a:r>
              <a:rPr lang="en-US" sz="2400" dirty="0" err="1" smtClean="0">
                <a:latin typeface="Candara" panose="020E0502030303020204" pitchFamily="34" charset="0"/>
              </a:rPr>
              <a:t>t</a:t>
            </a:r>
            <a:r>
              <a:rPr lang="en-US" sz="2400" baseline="-25000" dirty="0" err="1" smtClean="0">
                <a:latin typeface="Candara" panose="020E0502030303020204" pitchFamily="34" charset="0"/>
              </a:rPr>
              <a:t>prop</a:t>
            </a:r>
            <a:r>
              <a:rPr lang="en-US" sz="2400" dirty="0" smtClean="0">
                <a:latin typeface="Candara" panose="020E0502030303020204" pitchFamily="34" charset="0"/>
              </a:rPr>
              <a:t> + 2*</a:t>
            </a:r>
            <a:r>
              <a:rPr lang="en-US" sz="2400" baseline="-25000" dirty="0" err="1" smtClean="0">
                <a:latin typeface="Candara" panose="020E0502030303020204" pitchFamily="34" charset="0"/>
              </a:rPr>
              <a:t>tproc</a:t>
            </a:r>
            <a:endParaRPr lang="en-US" sz="2400" baseline="-25000" dirty="0" smtClean="0">
              <a:latin typeface="Candara" panose="020E0502030303020204" pitchFamily="34" charset="0"/>
            </a:endParaRPr>
          </a:p>
          <a:p>
            <a:pPr>
              <a:buNone/>
            </a:pPr>
            <a:endParaRPr lang="en-US" sz="3000" dirty="0" smtClean="0">
              <a:latin typeface="Candara" panose="020E0502030303020204" pitchFamily="34" charset="0"/>
            </a:endParaRPr>
          </a:p>
          <a:p>
            <a:pPr>
              <a:buNone/>
            </a:pPr>
            <a:endParaRPr lang="en-US" sz="3600" dirty="0" smtClean="0">
              <a:latin typeface="Candara" panose="020E0502030303020204" pitchFamily="34" charset="0"/>
            </a:endParaRPr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7FE4-CA48-45FE-B9CD-20597FA77916}" type="datetime1">
              <a:rPr lang="en-US" smtClean="0"/>
              <a:pPr/>
              <a:t>01-Nov-16</a:t>
            </a:fld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86B2-39D0-42EC-9FB6-502ABE79E14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066800"/>
            <a:ext cx="3048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505200"/>
            <a:ext cx="3341755" cy="28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3657600"/>
            <a:ext cx="3352800" cy="2759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LOS Discovery in 3D</a:t>
            </a:r>
            <a:endParaRPr lang="en-US" sz="4000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7620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>
                <a:latin typeface="Candara" panose="020E0502030303020204" pitchFamily="34" charset="0"/>
              </a:rPr>
              <a:t>Modified Helix</a:t>
            </a:r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7FE4-CA48-45FE-B9CD-20597FA77916}" type="datetime1">
              <a:rPr lang="en-US" smtClean="0"/>
              <a:pPr/>
              <a:t>01-Nov-16</a:t>
            </a:fld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86B2-39D0-42EC-9FB6-502ABE79E14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752600"/>
            <a:ext cx="2590799" cy="2482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981200" y="4267200"/>
          <a:ext cx="2667000" cy="2590800"/>
        </p:xfrm>
        <a:graphic>
          <a:graphicData uri="http://schemas.openxmlformats.org/presentationml/2006/ole">
            <p:oleObj spid="_x0000_s1026" name="Acrobat Document" r:id="rId4" imgW="3543244" imgH="3276454" progId="AcroExch.Document.11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029200" y="4495800"/>
          <a:ext cx="2895600" cy="2214961"/>
        </p:xfrm>
        <a:graphic>
          <a:graphicData uri="http://schemas.openxmlformats.org/presentationml/2006/ole">
            <p:oleObj spid="_x0000_s1027" name="Acrobat Document" r:id="rId5" imgW="4781463" imgH="3657600" progId="AcroExch.Document.11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029200" y="1905000"/>
          <a:ext cx="2884856" cy="2209800"/>
        </p:xfrm>
        <a:graphic>
          <a:graphicData uri="http://schemas.openxmlformats.org/presentationml/2006/ole">
            <p:oleObj spid="_x0000_s1028" name="Acrobat Document" r:id="rId6" imgW="4762297" imgH="3647882" progId="AcroExch.Document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LOS Discovery in 3D</a:t>
            </a:r>
            <a:endParaRPr lang="en-US" sz="4000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7620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>
                <a:latin typeface="Candara" panose="020E0502030303020204" pitchFamily="34" charset="0"/>
              </a:rPr>
              <a:t>Modified Helix</a:t>
            </a:r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7FE4-CA48-45FE-B9CD-20597FA77916}" type="datetime1">
              <a:rPr lang="en-US" smtClean="0"/>
              <a:pPr/>
              <a:t>01-Nov-16</a:t>
            </a:fld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86B2-39D0-42EC-9FB6-502ABE79E144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2057400" y="1828800"/>
          <a:ext cx="2537361" cy="2290763"/>
        </p:xfrm>
        <a:graphic>
          <a:graphicData uri="http://schemas.openxmlformats.org/presentationml/2006/ole">
            <p:oleObj spid="_x0000_s2054" name="Acrobat Document" r:id="rId3" imgW="3724104" imgH="3362293" progId="AcroExch.Document.11">
              <p:embed/>
            </p:oleObj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4953000" y="2133600"/>
          <a:ext cx="2667000" cy="1869058"/>
        </p:xfrm>
        <a:graphic>
          <a:graphicData uri="http://schemas.openxmlformats.org/presentationml/2006/ole">
            <p:oleObj spid="_x0000_s2055" name="Acrobat Document" r:id="rId4" imgW="4772015" imgH="3647882" progId="AcroExch.Document.11">
              <p:embed/>
            </p:oleObj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1752600" y="4114800"/>
          <a:ext cx="2843213" cy="2572779"/>
        </p:xfrm>
        <a:graphic>
          <a:graphicData uri="http://schemas.openxmlformats.org/presentationml/2006/ole">
            <p:oleObj spid="_x0000_s2056" name="Acrobat Document" r:id="rId5" imgW="3705208" imgH="3352575" progId="AcroExch.Document.11">
              <p:embed/>
            </p:oleObj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4876800" y="4267200"/>
          <a:ext cx="2767013" cy="2137393"/>
        </p:xfrm>
        <a:graphic>
          <a:graphicData uri="http://schemas.openxmlformats.org/presentationml/2006/ole">
            <p:oleObj spid="_x0000_s2057" name="Acrobat Document" r:id="rId6" imgW="4772015" imgH="3685943" progId="AcroExch.Document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Candara" panose="020E0502030303020204" pitchFamily="34" charset="0"/>
              </a:rPr>
              <a:t>Simulations and Results</a:t>
            </a:r>
            <a:endParaRPr lang="en-US" b="1" dirty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508" y="1219200"/>
            <a:ext cx="8379691" cy="484981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Candara" panose="020E0502030303020204" pitchFamily="34" charset="0"/>
              </a:rPr>
              <a:t>MATLAB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Candara" panose="020E0502030303020204" pitchFamily="34" charset="0"/>
              </a:rPr>
              <a:t>Nodes at random positions</a:t>
            </a:r>
          </a:p>
          <a:p>
            <a:pPr algn="just"/>
            <a:r>
              <a:rPr lang="en-US" dirty="0" smtClean="0">
                <a:latin typeface="Candara" panose="020E0502030303020204" pitchFamily="34" charset="0"/>
              </a:rPr>
              <a:t>Divergence angle, </a:t>
            </a:r>
            <a:r>
              <a:rPr lang="el-GR" dirty="0" smtClean="0">
                <a:latin typeface="Candara" panose="020E0502030303020204" pitchFamily="34" charset="0"/>
              </a:rPr>
              <a:t>β</a:t>
            </a:r>
            <a:r>
              <a:rPr lang="en-US" dirty="0" smtClean="0">
                <a:latin typeface="Candara" panose="020E0502030303020204" pitchFamily="34" charset="0"/>
              </a:rPr>
              <a:t> </a:t>
            </a:r>
            <a:r>
              <a:rPr lang="en-US" dirty="0" smtClean="0">
                <a:latin typeface="Candara" panose="020E0502030303020204" pitchFamily="34" charset="0"/>
              </a:rPr>
              <a:t>(3</a:t>
            </a:r>
            <a:r>
              <a:rPr lang="en-US" baseline="30000" dirty="0" smtClean="0">
                <a:latin typeface="Candara" panose="020E0502030303020204" pitchFamily="34" charset="0"/>
              </a:rPr>
              <a:t>o</a:t>
            </a:r>
            <a:r>
              <a:rPr lang="en-US" dirty="0" smtClean="0">
                <a:latin typeface="Candara" panose="020E0502030303020204" pitchFamily="34" charset="0"/>
              </a:rPr>
              <a:t>, 5</a:t>
            </a:r>
            <a:r>
              <a:rPr lang="en-US" baseline="30000" dirty="0" smtClean="0">
                <a:latin typeface="Candara" panose="020E0502030303020204" pitchFamily="34" charset="0"/>
              </a:rPr>
              <a:t>o</a:t>
            </a:r>
            <a:r>
              <a:rPr lang="en-US" dirty="0" smtClean="0">
                <a:latin typeface="Candara" panose="020E0502030303020204" pitchFamily="34" charset="0"/>
              </a:rPr>
              <a:t>, 7.5</a:t>
            </a:r>
            <a:r>
              <a:rPr lang="en-US" baseline="30000" dirty="0" smtClean="0">
                <a:latin typeface="Candara" panose="020E0502030303020204" pitchFamily="34" charset="0"/>
              </a:rPr>
              <a:t>o</a:t>
            </a:r>
            <a:r>
              <a:rPr lang="en-US" dirty="0" smtClean="0">
                <a:latin typeface="Candara" panose="020E0502030303020204" pitchFamily="34" charset="0"/>
              </a:rPr>
              <a:t>, 12</a:t>
            </a:r>
            <a:r>
              <a:rPr lang="en-US" baseline="30000" dirty="0" smtClean="0">
                <a:latin typeface="Candara" panose="020E0502030303020204" pitchFamily="34" charset="0"/>
              </a:rPr>
              <a:t>o</a:t>
            </a:r>
            <a:r>
              <a:rPr lang="en-US" dirty="0" smtClean="0">
                <a:latin typeface="Candara" panose="020E0502030303020204" pitchFamily="34" charset="0"/>
              </a:rPr>
              <a:t>)</a:t>
            </a:r>
          </a:p>
          <a:p>
            <a:pPr algn="just"/>
            <a:r>
              <a:rPr lang="en-US" dirty="0" smtClean="0">
                <a:latin typeface="Candara" panose="020E0502030303020204" pitchFamily="34" charset="0"/>
              </a:rPr>
              <a:t>Angular speed, </a:t>
            </a:r>
            <a:r>
              <a:rPr lang="el-GR" dirty="0" smtClean="0">
                <a:latin typeface="Candara" panose="020E0502030303020204" pitchFamily="34" charset="0"/>
              </a:rPr>
              <a:t>ω</a:t>
            </a:r>
            <a:r>
              <a:rPr lang="en-US" dirty="0" smtClean="0">
                <a:latin typeface="Candara" panose="020E0502030303020204" pitchFamily="34" charset="0"/>
              </a:rPr>
              <a:t> (30rpm – </a:t>
            </a:r>
            <a:r>
              <a:rPr lang="en-US" dirty="0" smtClean="0">
                <a:latin typeface="Candara" panose="020E0502030303020204" pitchFamily="34" charset="0"/>
              </a:rPr>
              <a:t>1200rpm)</a:t>
            </a:r>
          </a:p>
          <a:p>
            <a:pPr algn="just"/>
            <a:r>
              <a:rPr lang="en-US" dirty="0" smtClean="0">
                <a:latin typeface="Candara" panose="020E0502030303020204" pitchFamily="34" charset="0"/>
              </a:rPr>
              <a:t>50,000 runs for each (</a:t>
            </a:r>
            <a:r>
              <a:rPr lang="el-GR" dirty="0" smtClean="0">
                <a:latin typeface="Candara" panose="020E0502030303020204" pitchFamily="34" charset="0"/>
              </a:rPr>
              <a:t>β</a:t>
            </a:r>
            <a:r>
              <a:rPr lang="en-US" dirty="0" smtClean="0">
                <a:latin typeface="Candara" panose="020E0502030303020204" pitchFamily="34" charset="0"/>
              </a:rPr>
              <a:t>, </a:t>
            </a:r>
            <a:r>
              <a:rPr lang="el-GR" dirty="0" smtClean="0">
                <a:latin typeface="Candara" panose="020E0502030303020204" pitchFamily="34" charset="0"/>
              </a:rPr>
              <a:t>ω</a:t>
            </a:r>
            <a:r>
              <a:rPr lang="en-US" dirty="0" smtClean="0">
                <a:latin typeface="Candara" panose="020E0502030303020204" pitchFamily="34" charset="0"/>
              </a:rPr>
              <a:t>) pair</a:t>
            </a:r>
            <a:endParaRPr lang="en-US" dirty="0" smtClean="0">
              <a:latin typeface="Candara" panose="020E0502030303020204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CCE1-289E-4849-8FD2-C30B9A319AAB}" type="datetime1">
              <a:rPr lang="en-US" smtClean="0"/>
              <a:pPr/>
              <a:t>01-Nov-16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86B2-39D0-42EC-9FB6-502ABE79E14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Candara" panose="020E0502030303020204" pitchFamily="34" charset="0"/>
              </a:rPr>
              <a:t>Simulations and Results</a:t>
            </a:r>
            <a:endParaRPr lang="en-US" b="1" dirty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508" y="1219200"/>
            <a:ext cx="8379691" cy="484981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Candara" panose="020E0502030303020204" pitchFamily="34" charset="0"/>
              </a:rPr>
              <a:t>Neighbor discovery time reduces with increase in </a:t>
            </a:r>
            <a:r>
              <a:rPr lang="el-GR" dirty="0" smtClean="0">
                <a:latin typeface="Candara" panose="020E0502030303020204" pitchFamily="34" charset="0"/>
              </a:rPr>
              <a:t>θ</a:t>
            </a:r>
            <a:r>
              <a:rPr lang="en-US" dirty="0" smtClean="0">
                <a:latin typeface="Candara" panose="020E0502030303020204" pitchFamily="34" charset="0"/>
              </a:rPr>
              <a:t> </a:t>
            </a:r>
            <a:endParaRPr lang="en-US" dirty="0" smtClean="0">
              <a:latin typeface="Candara" panose="020E0502030303020204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CCE1-289E-4849-8FD2-C30B9A319AAB}" type="datetime1">
              <a:rPr lang="en-US" smtClean="0"/>
              <a:pPr/>
              <a:t>01-Nov-16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86B2-39D0-42EC-9FB6-502ABE79E144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219200" y="2895600"/>
          <a:ext cx="7162344" cy="3124200"/>
        </p:xfrm>
        <a:graphic>
          <a:graphicData uri="http://schemas.openxmlformats.org/presentationml/2006/ole">
            <p:oleObj spid="_x0000_s27650" name="Acrobat Document" r:id="rId3" imgW="10372478" imgH="4524357" progId="AcroExch.Document.11">
              <p:embed/>
            </p:oleObj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0800000">
            <a:off x="2133600" y="3735388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76600" y="3429000"/>
            <a:ext cx="241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Larger </a:t>
            </a:r>
            <a:r>
              <a:rPr lang="en-US" dirty="0" err="1" smtClean="0"/>
              <a:t>divegence</a:t>
            </a:r>
            <a:r>
              <a:rPr lang="en-US" dirty="0" smtClean="0"/>
              <a:t> angle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057400" y="45720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0400" y="4265612"/>
            <a:ext cx="23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Smaller discovery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Candara" panose="020E0502030303020204" pitchFamily="34" charset="0"/>
              </a:rPr>
              <a:t>Simulations and Results</a:t>
            </a:r>
            <a:endParaRPr lang="en-US" b="1" dirty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508" y="1219200"/>
            <a:ext cx="8379691" cy="484981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Candara" panose="020E0502030303020204" pitchFamily="34" charset="0"/>
              </a:rPr>
              <a:t>Neighbor discovery time reduces with increase in </a:t>
            </a:r>
            <a:r>
              <a:rPr lang="el-GR" dirty="0" smtClean="0">
                <a:latin typeface="Candara" panose="020E0502030303020204" pitchFamily="34" charset="0"/>
              </a:rPr>
              <a:t>ω</a:t>
            </a:r>
            <a:endParaRPr lang="en-US" dirty="0" smtClean="0">
              <a:latin typeface="Candara" panose="020E0502030303020204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CCE1-289E-4849-8FD2-C30B9A319AAB}" type="datetime1">
              <a:rPr lang="en-US" smtClean="0"/>
              <a:pPr/>
              <a:t>01-Nov-16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86B2-39D0-42EC-9FB6-502ABE79E14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667000"/>
            <a:ext cx="6180049" cy="372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>
            <a:off x="609600" y="3124200"/>
            <a:ext cx="2057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0" y="2819400"/>
            <a:ext cx="241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Larger </a:t>
            </a:r>
            <a:r>
              <a:rPr lang="en-US" dirty="0" err="1" smtClean="0"/>
              <a:t>divegence</a:t>
            </a:r>
            <a:r>
              <a:rPr lang="en-US" dirty="0" smtClean="0"/>
              <a:t> angle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514600" y="3657600"/>
            <a:ext cx="259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19400" y="3352800"/>
            <a:ext cx="1559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Faster rotation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2438400" y="4419600"/>
            <a:ext cx="259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43200" y="4114800"/>
            <a:ext cx="23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Smaller discovery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Candara" panose="020E0502030303020204" pitchFamily="34" charset="0"/>
              </a:rPr>
              <a:t>Simulations and Results</a:t>
            </a:r>
            <a:endParaRPr lang="en-US" b="1" dirty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508" y="1219200"/>
            <a:ext cx="8379691" cy="484981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Candara" panose="020E0502030303020204" pitchFamily="34" charset="0"/>
              </a:rPr>
              <a:t>Neighbor discovery time reduces with increase in </a:t>
            </a:r>
            <a:r>
              <a:rPr lang="el-GR" dirty="0" smtClean="0">
                <a:latin typeface="Candara" panose="020E0502030303020204" pitchFamily="34" charset="0"/>
              </a:rPr>
              <a:t>β</a:t>
            </a:r>
            <a:r>
              <a:rPr lang="en-US" dirty="0" smtClean="0">
                <a:latin typeface="Candara" panose="020E0502030303020204" pitchFamily="34" charset="0"/>
              </a:rPr>
              <a:t> and </a:t>
            </a:r>
            <a:r>
              <a:rPr lang="el-GR" dirty="0" smtClean="0">
                <a:latin typeface="Candara" panose="020E0502030303020204" pitchFamily="34" charset="0"/>
              </a:rPr>
              <a:t>ω</a:t>
            </a:r>
            <a:r>
              <a:rPr lang="en-US" dirty="0" smtClean="0">
                <a:latin typeface="Candara" panose="020E0502030303020204" pitchFamily="34" charset="0"/>
              </a:rPr>
              <a:t> (where, </a:t>
            </a:r>
            <a:r>
              <a:rPr lang="el-GR" dirty="0" smtClean="0">
                <a:latin typeface="Candara" panose="020E0502030303020204" pitchFamily="34" charset="0"/>
              </a:rPr>
              <a:t>ω</a:t>
            </a:r>
            <a:r>
              <a:rPr lang="en-US" dirty="0" smtClean="0">
                <a:latin typeface="Candara" panose="020E0502030303020204" pitchFamily="34" charset="0"/>
              </a:rPr>
              <a:t> = </a:t>
            </a:r>
            <a:r>
              <a:rPr lang="el-GR" dirty="0" smtClean="0">
                <a:latin typeface="Candara" panose="020E0502030303020204" pitchFamily="34" charset="0"/>
              </a:rPr>
              <a:t>β</a:t>
            </a:r>
            <a:r>
              <a:rPr lang="en-US" dirty="0" smtClean="0">
                <a:latin typeface="Candara" panose="020E0502030303020204" pitchFamily="34" charset="0"/>
              </a:rPr>
              <a:t>/√2</a:t>
            </a:r>
            <a:r>
              <a:rPr lang="el-GR" dirty="0" smtClean="0">
                <a:latin typeface="Candara" panose="020E0502030303020204" pitchFamily="34" charset="0"/>
              </a:rPr>
              <a:t>τ</a:t>
            </a:r>
            <a:r>
              <a:rPr lang="en-US" dirty="0" smtClean="0">
                <a:latin typeface="Candara" panose="020E0502030303020204" pitchFamily="34" charset="0"/>
              </a:rPr>
              <a:t>)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CCE1-289E-4849-8FD2-C30B9A319AAB}" type="datetime1">
              <a:rPr lang="en-US" smtClean="0"/>
              <a:pPr/>
              <a:t>01-Nov-16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86B2-39D0-42EC-9FB6-502ABE79E144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676400" y="2819400"/>
          <a:ext cx="6096000" cy="3451225"/>
        </p:xfrm>
        <a:graphic>
          <a:graphicData uri="http://schemas.openxmlformats.org/presentationml/2006/ole">
            <p:oleObj spid="_x0000_s29699" name="Acrobat Document" r:id="rId3" imgW="10228571" imgH="5792008" progId="AcroExch.Document.11">
              <p:embed/>
            </p:oleObj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10800000">
            <a:off x="2209800" y="3429000"/>
            <a:ext cx="3657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4600" y="3048000"/>
            <a:ext cx="225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Larger </a:t>
            </a:r>
            <a:r>
              <a:rPr lang="el-GR" dirty="0" smtClean="0">
                <a:latin typeface="Candara" panose="020E0502030303020204" pitchFamily="34" charset="0"/>
              </a:rPr>
              <a:t>β</a:t>
            </a:r>
            <a:r>
              <a:rPr lang="en-US" dirty="0" smtClean="0">
                <a:latin typeface="Candara" panose="020E0502030303020204" pitchFamily="34" charset="0"/>
              </a:rPr>
              <a:t> and faster </a:t>
            </a:r>
            <a:r>
              <a:rPr lang="el-GR" dirty="0" smtClean="0">
                <a:latin typeface="Candara" panose="020E0502030303020204" pitchFamily="34" charset="0"/>
              </a:rPr>
              <a:t>ω</a:t>
            </a:r>
            <a:r>
              <a:rPr lang="en-US" dirty="0" smtClean="0">
                <a:latin typeface="Candara" panose="020E0502030303020204" pitchFamily="34" charset="0"/>
              </a:rPr>
              <a:t>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438400" y="4038600"/>
            <a:ext cx="259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67000" y="3657600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Faster LOS discovery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Candara" panose="020E0502030303020204" pitchFamily="34" charset="0"/>
              </a:rPr>
              <a:t>Future Work</a:t>
            </a:r>
            <a:endParaRPr lang="en-US" b="1" dirty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508" y="1219200"/>
            <a:ext cx="8379691" cy="484981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Candara" panose="020E0502030303020204" pitchFamily="34" charset="0"/>
              </a:rPr>
              <a:t>Develop neighbor discovery algorithm for:</a:t>
            </a:r>
          </a:p>
          <a:p>
            <a:pPr lvl="1" algn="just">
              <a:buFontTx/>
              <a:buChar char="-"/>
            </a:pPr>
            <a:r>
              <a:rPr lang="en-US" dirty="0" smtClean="0">
                <a:latin typeface="Candara" panose="020E0502030303020204" pitchFamily="34" charset="0"/>
              </a:rPr>
              <a:t>Mobile nodes</a:t>
            </a:r>
            <a:endParaRPr lang="en-US" dirty="0" smtClean="0">
              <a:latin typeface="Candara" panose="020E0502030303020204" pitchFamily="34" charset="0"/>
            </a:endParaRPr>
          </a:p>
          <a:p>
            <a:pPr lvl="1" algn="just">
              <a:buFontTx/>
              <a:buChar char="-"/>
            </a:pPr>
            <a:r>
              <a:rPr lang="en-US" dirty="0" smtClean="0">
                <a:latin typeface="Candara" panose="020E0502030303020204" pitchFamily="34" charset="0"/>
              </a:rPr>
              <a:t>Multiple neighbors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Candara" panose="020E0502030303020204" pitchFamily="34" charset="0"/>
              </a:rPr>
              <a:t>Develop prototype and perform real test-bed experiments.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CCE1-289E-4849-8FD2-C30B9A319AAB}" type="datetime1">
              <a:rPr lang="en-US" smtClean="0"/>
              <a:pPr/>
              <a:t>01-Nov-16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86B2-39D0-42EC-9FB6-502ABE79E14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 You!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AFD2-3E7A-44F9-88FA-D0A4BF2148F4}" type="datetime1">
              <a:rPr lang="en-US" smtClean="0"/>
              <a:pPr/>
              <a:t>01-Nov-16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86B2-39D0-42EC-9FB6-502ABE79E14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92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AFD2-3E7A-44F9-88FA-D0A4BF2148F4}" type="datetime1">
              <a:rPr lang="en-US" smtClean="0"/>
              <a:pPr/>
              <a:t>01-Nov-16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86B2-39D0-42EC-9FB6-502ABE79E14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1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Directional Transceivers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 Radiates or receives greater power in specific directions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Radio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High gain antenna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Free-Space-Optical (FSO)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Transmitter (Laser Diodes, LEDs, VCSELs)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Receiver (</a:t>
            </a:r>
            <a:r>
              <a:rPr lang="en-US" sz="2600" dirty="0" err="1" smtClean="0">
                <a:latin typeface="Candara" panose="020E0502030303020204" pitchFamily="34" charset="0"/>
              </a:rPr>
              <a:t>Photodetector</a:t>
            </a:r>
            <a:r>
              <a:rPr lang="en-US" sz="2600" dirty="0" smtClean="0"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8A5-DF5C-46EE-A154-4BD85F8704C8}" type="datetime1">
              <a:rPr lang="en-US" smtClean="0"/>
              <a:pPr/>
              <a:t>01-Nov-16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86B2-39D0-42EC-9FB6-502ABE79E14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3" descr="fso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895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181600" y="2590800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>
                <a:latin typeface="Candara" charset="0"/>
                <a:ea typeface="Candara" charset="0"/>
                <a:cs typeface="Candara" charset="0"/>
              </a:rPr>
              <a:t>Lasers…</a:t>
            </a:r>
          </a:p>
        </p:txBody>
      </p:sp>
      <p:pic>
        <p:nvPicPr>
          <p:cNvPr id="9" name="Picture 5" descr="led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410200"/>
            <a:ext cx="1233488" cy="105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181600" y="51054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>
                <a:latin typeface="Candara" charset="0"/>
                <a:ea typeface="Candara" charset="0"/>
                <a:cs typeface="Candara" charset="0"/>
              </a:rPr>
              <a:t>LEDs…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239000" y="4343400"/>
            <a:ext cx="1536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 err="1">
                <a:latin typeface="Candara" charset="0"/>
                <a:ea typeface="Candara" charset="0"/>
                <a:cs typeface="Candara" charset="0"/>
              </a:rPr>
              <a:t>IrDAs</a:t>
            </a:r>
            <a:r>
              <a:rPr lang="en-US" b="1" dirty="0">
                <a:latin typeface="Candara" charset="0"/>
                <a:ea typeface="Candara" charset="0"/>
                <a:cs typeface="Candara" charset="0"/>
              </a:rPr>
              <a:t>…</a:t>
            </a:r>
          </a:p>
        </p:txBody>
      </p:sp>
      <p:pic>
        <p:nvPicPr>
          <p:cNvPr id="12" name="Picture 17" descr="ir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6482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239000" y="25908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>
                <a:latin typeface="Candara" charset="0"/>
                <a:ea typeface="Candara" charset="0"/>
                <a:cs typeface="Candara" charset="0"/>
              </a:rPr>
              <a:t>VCSELs…</a:t>
            </a:r>
          </a:p>
        </p:txBody>
      </p:sp>
      <p:pic>
        <p:nvPicPr>
          <p:cNvPr id="14" name="Picture 12" descr="VCSE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895600"/>
            <a:ext cx="1514475" cy="138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742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andara" panose="020E0502030303020204" pitchFamily="34" charset="0"/>
              </a:rPr>
              <a:t>Advantages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3076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Candara" panose="020E0502030303020204" pitchFamily="34" charset="0"/>
              </a:rPr>
              <a:t>Avoids unwanted interference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Candara" panose="020E0502030303020204" pitchFamily="34" charset="0"/>
              </a:rPr>
              <a:t>Low </a:t>
            </a:r>
            <a:r>
              <a:rPr lang="en-US" dirty="0">
                <a:latin typeface="Candara" panose="020E0502030303020204" pitchFamily="34" charset="0"/>
              </a:rPr>
              <a:t>probability of </a:t>
            </a:r>
            <a:r>
              <a:rPr lang="en-US" dirty="0" smtClean="0">
                <a:latin typeface="Candara" panose="020E0502030303020204" pitchFamily="34" charset="0"/>
              </a:rPr>
              <a:t>interception and detection.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Candara" panose="020E0502030303020204" pitchFamily="34" charset="0"/>
              </a:rPr>
              <a:t>Lower probability of </a:t>
            </a:r>
            <a:r>
              <a:rPr lang="en-US" dirty="0" smtClean="0">
                <a:latin typeface="Candara" panose="020E0502030303020204" pitchFamily="34" charset="0"/>
              </a:rPr>
              <a:t>jamming</a:t>
            </a:r>
          </a:p>
          <a:p>
            <a:pPr lvl="1" algn="ctr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Ideal for military applications</a:t>
            </a:r>
            <a:endParaRPr lang="en-US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Candara" panose="020E0502030303020204" pitchFamily="34" charset="0"/>
              </a:rPr>
              <a:t>Improves spatial reuse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Candara" panose="020E0502030303020204" pitchFamily="34" charset="0"/>
              </a:rPr>
              <a:t>Higher data transfer rates (10Gbps using FSO)</a:t>
            </a:r>
            <a:endParaRPr lang="en-US" dirty="0">
              <a:latin typeface="Candara" panose="020E0502030303020204" pitchFamily="34" charset="0"/>
            </a:endParaRPr>
          </a:p>
          <a:p>
            <a:pPr lvl="1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F084-6C8D-44B2-8A3B-A17139E5B77B}" type="datetime1">
              <a:rPr lang="en-US" smtClean="0"/>
              <a:pPr/>
              <a:t>01-Nov-16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86B2-39D0-42EC-9FB6-502ABE79E14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Difficulties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ndara" panose="020E0502030303020204" pitchFamily="34" charset="0"/>
              </a:rPr>
              <a:t>Requires Line-of-Sight (LOS)</a:t>
            </a:r>
          </a:p>
          <a:p>
            <a:pPr lvl="1"/>
            <a:r>
              <a:rPr lang="en-US" sz="2400" dirty="0" smtClean="0">
                <a:latin typeface="Candara" panose="020E0502030303020204" pitchFamily="34" charset="0"/>
              </a:rPr>
              <a:t>Transmitter and Receiver must be aligned</a:t>
            </a:r>
          </a:p>
          <a:p>
            <a:pPr lvl="1"/>
            <a:r>
              <a:rPr lang="en-US" sz="2400" dirty="0">
                <a:latin typeface="Candara" panose="020E0502030303020204" pitchFamily="34" charset="0"/>
              </a:rPr>
              <a:t>Any obstruction or poor weather (fog, heavy rain/snow) can increase BER in a </a:t>
            </a:r>
            <a:r>
              <a:rPr lang="en-US" sz="2400" dirty="0" err="1">
                <a:latin typeface="Candara" panose="020E0502030303020204" pitchFamily="34" charset="0"/>
              </a:rPr>
              <a:t>bursty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smtClean="0">
                <a:latin typeface="Candara" panose="020E0502030303020204" pitchFamily="34" charset="0"/>
              </a:rPr>
              <a:t>manner</a:t>
            </a:r>
          </a:p>
          <a:p>
            <a:pPr lvl="1">
              <a:buNone/>
            </a:pPr>
            <a:endParaRPr lang="en-US" sz="2400" dirty="0" smtClean="0">
              <a:latin typeface="Candara" panose="020E0502030303020204" pitchFamily="34" charset="0"/>
            </a:endParaRPr>
          </a:p>
          <a:p>
            <a:r>
              <a:rPr lang="en-US" sz="2400" dirty="0" smtClean="0">
                <a:latin typeface="Candara" panose="020E0502030303020204" pitchFamily="34" charset="0"/>
              </a:rPr>
              <a:t>Vulnerable against </a:t>
            </a:r>
            <a:r>
              <a:rPr lang="en-US" sz="2400" dirty="0">
                <a:latin typeface="Candara" panose="020E0502030303020204" pitchFamily="34" charset="0"/>
              </a:rPr>
              <a:t>mobility</a:t>
            </a:r>
            <a:endParaRPr lang="en-US" sz="2400" dirty="0" smtClean="0">
              <a:latin typeface="Candara" panose="020E0502030303020204" pitchFamily="34" charset="0"/>
            </a:endParaRPr>
          </a:p>
          <a:p>
            <a:pPr lvl="1"/>
            <a:r>
              <a:rPr lang="en-US" sz="2400" dirty="0">
                <a:latin typeface="Candara" panose="020E0502030303020204" pitchFamily="34" charset="0"/>
              </a:rPr>
              <a:t>LOS alignment must be </a:t>
            </a:r>
            <a:r>
              <a:rPr lang="en-US" sz="2400" dirty="0" smtClean="0">
                <a:latin typeface="Candara" panose="020E0502030303020204" pitchFamily="34" charset="0"/>
              </a:rPr>
              <a:t>maintained </a:t>
            </a:r>
            <a:r>
              <a:rPr lang="en-US" sz="2400" dirty="0">
                <a:latin typeface="Candara" panose="020E0502030303020204" pitchFamily="34" charset="0"/>
              </a:rPr>
              <a:t>with mobility or sway!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8A5-DF5C-46EE-A154-4BD85F8704C8}" type="datetime1">
              <a:rPr lang="en-US" smtClean="0"/>
              <a:pPr/>
              <a:t>01-Nov-16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86B2-39D0-42EC-9FB6-502ABE79E1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33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Candara" panose="020E0502030303020204" pitchFamily="34" charset="0"/>
              </a:rPr>
              <a:t>Problem Statement and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632228"/>
            <a:ext cx="8229600" cy="411479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Two UAVs/ </a:t>
            </a:r>
            <a:r>
              <a:rPr lang="en-US" dirty="0" err="1" smtClean="0">
                <a:latin typeface="Candara" panose="020E0502030303020204" pitchFamily="34" charset="0"/>
              </a:rPr>
              <a:t>Quadcopters</a:t>
            </a:r>
            <a:endParaRPr lang="en-US" dirty="0" smtClean="0">
              <a:latin typeface="Candara" panose="020E0502030303020204" pitchFamily="34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Observation behind enemy lines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Monitoring disaster area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endParaRPr lang="en-US" baseline="30000" dirty="0" smtClean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r>
              <a:rPr lang="en-US" dirty="0" smtClean="0">
                <a:latin typeface="Candara" panose="020E0502030303020204" pitchFamily="34" charset="0"/>
              </a:rPr>
              <a:t>Hovering in 3D space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GPS-free environment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Supplementary </a:t>
            </a:r>
            <a:r>
              <a:rPr lang="en-US" dirty="0" err="1" smtClean="0">
                <a:latin typeface="Candara" panose="020E0502030303020204" pitchFamily="34" charset="0"/>
              </a:rPr>
              <a:t>omni</a:t>
            </a:r>
            <a:r>
              <a:rPr lang="en-US" dirty="0" smtClean="0">
                <a:latin typeface="Candara" panose="020E0502030303020204" pitchFamily="34" charset="0"/>
              </a:rPr>
              <a:t>-directional </a:t>
            </a:r>
          </a:p>
          <a:p>
            <a:pPr>
              <a:buNone/>
            </a:pPr>
            <a:r>
              <a:rPr lang="en-US" dirty="0" smtClean="0">
                <a:latin typeface="Candara" panose="020E0502030303020204" pitchFamily="34" charset="0"/>
              </a:rPr>
              <a:t>	RF channel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Equipped with</a:t>
            </a:r>
            <a:endParaRPr lang="en-US" dirty="0">
              <a:latin typeface="Candara" panose="020E0502030303020204" pitchFamily="34" charset="0"/>
            </a:endParaRPr>
          </a:p>
          <a:p>
            <a:pPr lvl="1"/>
            <a:r>
              <a:rPr lang="en-US" dirty="0">
                <a:latin typeface="Candara" panose="020E0502030303020204" pitchFamily="34" charset="0"/>
              </a:rPr>
              <a:t>A mechanically steerable </a:t>
            </a:r>
            <a:r>
              <a:rPr lang="en-US" dirty="0" smtClean="0">
                <a:latin typeface="Candara" panose="020E0502030303020204" pitchFamily="34" charset="0"/>
              </a:rPr>
              <a:t>head/arm</a:t>
            </a:r>
            <a:endParaRPr lang="en-US" dirty="0">
              <a:latin typeface="Candara" panose="020E0502030303020204" pitchFamily="34" charset="0"/>
            </a:endParaRP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Highly directional transceivers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Half-duplex or full-duplex mode of communication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8A5-DF5C-46EE-A154-4BD85F8704C8}" type="datetime1">
              <a:rPr lang="en-US" smtClean="0"/>
              <a:pPr/>
              <a:t>01-Nov-16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86B2-39D0-42EC-9FB6-502ABE79E14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1127" y="1447801"/>
            <a:ext cx="367780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4690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LOS Discovery in 3D</a:t>
            </a:r>
            <a:endParaRPr lang="en-US" sz="4000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54" y="1981200"/>
            <a:ext cx="8229600" cy="4114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Directional transceiver orientation </a:t>
            </a:r>
          </a:p>
          <a:p>
            <a:pPr>
              <a:buNone/>
            </a:pPr>
            <a:r>
              <a:rPr lang="en-US" sz="2400" dirty="0" smtClean="0">
                <a:latin typeface="Candara" panose="020E0502030303020204" pitchFamily="34" charset="0"/>
              </a:rPr>
              <a:t>		r = √(x</a:t>
            </a:r>
            <a:r>
              <a:rPr lang="en-US" sz="2400" baseline="30000" dirty="0" smtClean="0">
                <a:latin typeface="Candara" panose="020E0502030303020204" pitchFamily="34" charset="0"/>
              </a:rPr>
              <a:t>2</a:t>
            </a:r>
            <a:r>
              <a:rPr lang="en-US" sz="2400" dirty="0" smtClean="0">
                <a:latin typeface="Candara" panose="020E0502030303020204" pitchFamily="34" charset="0"/>
              </a:rPr>
              <a:t>+y</a:t>
            </a:r>
            <a:r>
              <a:rPr lang="en-US" sz="2400" baseline="30000" dirty="0" smtClean="0">
                <a:latin typeface="Candara" panose="020E0502030303020204" pitchFamily="34" charset="0"/>
              </a:rPr>
              <a:t>2</a:t>
            </a:r>
            <a:r>
              <a:rPr lang="en-US" sz="2400" dirty="0" smtClean="0">
                <a:latin typeface="Candara" panose="020E0502030303020204" pitchFamily="34" charset="0"/>
              </a:rPr>
              <a:t>+z</a:t>
            </a:r>
            <a:r>
              <a:rPr lang="en-US" sz="2400" baseline="30000" dirty="0" smtClean="0">
                <a:latin typeface="Candara" panose="020E0502030303020204" pitchFamily="34" charset="0"/>
              </a:rPr>
              <a:t>2</a:t>
            </a:r>
            <a:r>
              <a:rPr lang="en-US" sz="2400" dirty="0" smtClean="0">
                <a:latin typeface="Candara" panose="020E0502030303020204" pitchFamily="34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andara" panose="020E0502030303020204" pitchFamily="34" charset="0"/>
              </a:rPr>
              <a:t>		</a:t>
            </a:r>
            <a:r>
              <a:rPr lang="el-GR" sz="2400" dirty="0" smtClean="0">
                <a:latin typeface="Candara" panose="020E0502030303020204" pitchFamily="34" charset="0"/>
              </a:rPr>
              <a:t>θ</a:t>
            </a:r>
            <a:r>
              <a:rPr lang="en-US" sz="2400" dirty="0" smtClean="0">
                <a:latin typeface="Candara" panose="020E0502030303020204" pitchFamily="34" charset="0"/>
              </a:rPr>
              <a:t> = </a:t>
            </a:r>
            <a:r>
              <a:rPr lang="en-US" sz="2400" dirty="0" err="1" smtClean="0">
                <a:latin typeface="Candara" panose="020E0502030303020204" pitchFamily="34" charset="0"/>
              </a:rPr>
              <a:t>arccos</a:t>
            </a:r>
            <a:r>
              <a:rPr lang="en-US" sz="2400" dirty="0" smtClean="0">
                <a:latin typeface="Candara" panose="020E0502030303020204" pitchFamily="34" charset="0"/>
              </a:rPr>
              <a:t>(z/r)</a:t>
            </a:r>
          </a:p>
          <a:p>
            <a:pPr>
              <a:buNone/>
            </a:pPr>
            <a:r>
              <a:rPr lang="en-US" sz="2400" dirty="0" smtClean="0">
                <a:latin typeface="Candara" panose="020E0502030303020204" pitchFamily="34" charset="0"/>
              </a:rPr>
              <a:t>		</a:t>
            </a:r>
            <a:r>
              <a:rPr lang="el-GR" sz="2400" dirty="0" smtClean="0">
                <a:latin typeface="Candara" panose="020E0502030303020204" pitchFamily="34" charset="0"/>
              </a:rPr>
              <a:t>Φ</a:t>
            </a:r>
            <a:r>
              <a:rPr lang="en-US" sz="2400" dirty="0" smtClean="0">
                <a:latin typeface="Candara" panose="020E0502030303020204" pitchFamily="34" charset="0"/>
              </a:rPr>
              <a:t> = </a:t>
            </a:r>
            <a:r>
              <a:rPr lang="en-US" sz="2400" dirty="0" err="1" smtClean="0">
                <a:latin typeface="Candara" panose="020E0502030303020204" pitchFamily="34" charset="0"/>
              </a:rPr>
              <a:t>arctan</a:t>
            </a:r>
            <a:r>
              <a:rPr lang="en-US" sz="2400" dirty="0" smtClean="0">
                <a:latin typeface="Candara" panose="020E0502030303020204" pitchFamily="34" charset="0"/>
              </a:rPr>
              <a:t> (y/x)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7FE4-CA48-45FE-B9CD-20597FA77916}" type="datetime1">
              <a:rPr lang="en-US" smtClean="0"/>
              <a:pPr/>
              <a:t>01-Nov-16</a:t>
            </a:fld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86B2-39D0-42EC-9FB6-502ABE79E14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2667000"/>
            <a:ext cx="4514850" cy="3450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LOS Discovery in 3D</a:t>
            </a:r>
            <a:endParaRPr lang="en-US" sz="4000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4384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>
                <a:latin typeface="Candara" panose="020E0502030303020204" pitchFamily="34" charset="0"/>
              </a:rPr>
              <a:t>Two stages of neighbor discovery </a:t>
            </a:r>
          </a:p>
          <a:p>
            <a:pPr lvl="1"/>
            <a:r>
              <a:rPr lang="en-US" sz="3600" dirty="0" smtClean="0">
                <a:latin typeface="Candara" panose="020E0502030303020204" pitchFamily="34" charset="0"/>
              </a:rPr>
              <a:t>Initialization</a:t>
            </a:r>
          </a:p>
          <a:p>
            <a:pPr lvl="1"/>
            <a:r>
              <a:rPr lang="en-US" sz="3600" dirty="0" smtClean="0">
                <a:latin typeface="Candara" panose="020E0502030303020204" pitchFamily="34" charset="0"/>
              </a:rPr>
              <a:t>3D scanning</a:t>
            </a:r>
          </a:p>
          <a:p>
            <a:pPr>
              <a:buNone/>
            </a:pPr>
            <a:r>
              <a:rPr lang="en-US" sz="2400" dirty="0" smtClean="0">
                <a:latin typeface="Candara" panose="020E0502030303020204" pitchFamily="34" charset="0"/>
              </a:rPr>
              <a:t>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7FE4-CA48-45FE-B9CD-20597FA77916}" type="datetime1">
              <a:rPr lang="en-US" smtClean="0"/>
              <a:pPr/>
              <a:t>01-Nov-16</a:t>
            </a:fld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86B2-39D0-42EC-9FB6-502ABE79E14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LOS Discovery in 3D</a:t>
            </a:r>
            <a:endParaRPr lang="en-US" sz="4000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03860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latin typeface="Candara" panose="020E0502030303020204" pitchFamily="34" charset="0"/>
              </a:rPr>
              <a:t>Initialization</a:t>
            </a:r>
          </a:p>
          <a:p>
            <a:pPr lvl="1"/>
            <a:r>
              <a:rPr lang="en-US" sz="3000" dirty="0" smtClean="0">
                <a:latin typeface="Candara" panose="020E0502030303020204" pitchFamily="34" charset="0"/>
              </a:rPr>
              <a:t>Use </a:t>
            </a:r>
            <a:r>
              <a:rPr lang="en-US" sz="3000" dirty="0" err="1" smtClean="0">
                <a:latin typeface="Candara" panose="020E0502030303020204" pitchFamily="34" charset="0"/>
              </a:rPr>
              <a:t>omni</a:t>
            </a:r>
            <a:r>
              <a:rPr lang="en-US" sz="3000" dirty="0" smtClean="0">
                <a:latin typeface="Candara" panose="020E0502030303020204" pitchFamily="34" charset="0"/>
              </a:rPr>
              <a:t>-directional RF </a:t>
            </a:r>
          </a:p>
          <a:p>
            <a:pPr lvl="1"/>
            <a:r>
              <a:rPr lang="en-US" sz="3000" dirty="0" smtClean="0">
                <a:latin typeface="Candara" panose="020E0502030303020204" pitchFamily="34" charset="0"/>
              </a:rPr>
              <a:t>Determine existence of neighbor</a:t>
            </a:r>
          </a:p>
          <a:p>
            <a:pPr lvl="1"/>
            <a:r>
              <a:rPr lang="en-US" sz="3000" dirty="0" smtClean="0">
                <a:latin typeface="Candara" panose="020E0502030303020204" pitchFamily="34" charset="0"/>
              </a:rPr>
              <a:t>No GPS, location information not shared</a:t>
            </a:r>
          </a:p>
          <a:p>
            <a:pPr lvl="1"/>
            <a:r>
              <a:rPr lang="en-US" sz="3000" dirty="0" smtClean="0">
                <a:latin typeface="Candara" panose="020E0502030303020204" pitchFamily="34" charset="0"/>
              </a:rPr>
              <a:t>Agrees on starting time of 3D scanning</a:t>
            </a:r>
          </a:p>
          <a:p>
            <a:pPr lvl="1"/>
            <a:r>
              <a:rPr lang="en-US" sz="3000" dirty="0" smtClean="0">
                <a:latin typeface="Candara" panose="020E0502030303020204" pitchFamily="34" charset="0"/>
              </a:rPr>
              <a:t>Agrees on angular speed, </a:t>
            </a:r>
            <a:r>
              <a:rPr lang="el-GR" sz="3000" dirty="0" smtClean="0">
                <a:latin typeface="Candara" panose="020E0502030303020204" pitchFamily="34" charset="0"/>
              </a:rPr>
              <a:t>ω</a:t>
            </a:r>
            <a:r>
              <a:rPr lang="en-US" sz="3000" dirty="0" smtClean="0">
                <a:latin typeface="Candara" panose="020E0502030303020204" pitchFamily="34" charset="0"/>
              </a:rPr>
              <a:t> (</a:t>
            </a:r>
            <a:r>
              <a:rPr lang="en-US" sz="3000" dirty="0" err="1" smtClean="0">
                <a:latin typeface="Candara" panose="020E0502030303020204" pitchFamily="34" charset="0"/>
              </a:rPr>
              <a:t>rad</a:t>
            </a:r>
            <a:r>
              <a:rPr lang="en-US" sz="3000" dirty="0" smtClean="0">
                <a:latin typeface="Candara" panose="020E0502030303020204" pitchFamily="34" charset="0"/>
              </a:rPr>
              <a:t>/s or deg/s)</a:t>
            </a:r>
          </a:p>
          <a:p>
            <a:pPr>
              <a:buNone/>
            </a:pPr>
            <a:r>
              <a:rPr lang="en-US" sz="2400" dirty="0" smtClean="0">
                <a:latin typeface="Candara" panose="020E0502030303020204" pitchFamily="34" charset="0"/>
              </a:rPr>
              <a:t>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7FE4-CA48-45FE-B9CD-20597FA77916}" type="datetime1">
              <a:rPr lang="en-US" smtClean="0"/>
              <a:pPr/>
              <a:t>01-Nov-16</a:t>
            </a:fld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86B2-39D0-42EC-9FB6-502ABE79E14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LOS Discovery in 3D</a:t>
            </a:r>
            <a:endParaRPr lang="en-US" sz="4000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ndara" panose="020E0502030303020204" pitchFamily="34" charset="0"/>
              </a:rPr>
              <a:t>3D scanning</a:t>
            </a:r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7FE4-CA48-45FE-B9CD-20597FA77916}" type="datetime1">
              <a:rPr lang="en-US" smtClean="0"/>
              <a:pPr/>
              <a:t>01-Nov-16</a:t>
            </a:fld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86B2-39D0-42EC-9FB6-502ABE79E14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05000"/>
            <a:ext cx="5737741" cy="4366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434</Words>
  <Application>Microsoft Office PowerPoint</Application>
  <PresentationFormat>On-screen Show (4:3)</PresentationFormat>
  <Paragraphs>137</Paragraphs>
  <Slides>19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Acrobat Document</vt:lpstr>
      <vt:lpstr>Adobe Acrobat Document</vt:lpstr>
      <vt:lpstr>Slide 1</vt:lpstr>
      <vt:lpstr>Directional Transceivers</vt:lpstr>
      <vt:lpstr>Advantages</vt:lpstr>
      <vt:lpstr>Difficulties</vt:lpstr>
      <vt:lpstr>Problem Statement and Assumptions</vt:lpstr>
      <vt:lpstr>LOS Discovery in 3D</vt:lpstr>
      <vt:lpstr>LOS Discovery in 3D</vt:lpstr>
      <vt:lpstr>LOS Discovery in 3D</vt:lpstr>
      <vt:lpstr>LOS Discovery in 3D</vt:lpstr>
      <vt:lpstr>LOS Discovery in 3D</vt:lpstr>
      <vt:lpstr>LOS Discovery in 3D</vt:lpstr>
      <vt:lpstr>LOS Discovery in 3D</vt:lpstr>
      <vt:lpstr>Simulations and Results</vt:lpstr>
      <vt:lpstr>Simulations and Results</vt:lpstr>
      <vt:lpstr>Simulations and Results</vt:lpstr>
      <vt:lpstr>Simulations and Results</vt:lpstr>
      <vt:lpstr>Future Work</vt:lpstr>
      <vt:lpstr>Thank  You!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Hemel</dc:creator>
  <cp:lastModifiedBy>Hemel</cp:lastModifiedBy>
  <cp:revision>702</cp:revision>
  <dcterms:created xsi:type="dcterms:W3CDTF">2013-11-22T09:03:35Z</dcterms:created>
  <dcterms:modified xsi:type="dcterms:W3CDTF">2016-11-01T07:23:15Z</dcterms:modified>
</cp:coreProperties>
</file>