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021137" y="9721850"/>
            <a:ext cx="3043237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49675" lIns="99000" spcFirstLastPara="1" rIns="99000" wrap="square" tIns="49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n"/>
          <p:cNvSpPr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n"/>
          <p:cNvSpPr txBox="1"/>
          <p:nvPr>
            <p:ph idx="10" type="dt"/>
          </p:nvPr>
        </p:nvSpPr>
        <p:spPr>
          <a:xfrm>
            <a:off x="4021137" y="0"/>
            <a:ext cx="3043237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746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n"/>
          <p:cNvSpPr/>
          <p:nvPr>
            <p:ph idx="2" type="sldImg"/>
          </p:nvPr>
        </p:nvSpPr>
        <p:spPr>
          <a:xfrm>
            <a:off x="992187" y="768350"/>
            <a:ext cx="5081587" cy="380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8" name="Google Shape;28;n"/>
          <p:cNvSpPr txBox="1"/>
          <p:nvPr>
            <p:ph idx="1" type="body"/>
          </p:nvPr>
        </p:nvSpPr>
        <p:spPr>
          <a:xfrm>
            <a:off x="709612" y="4860925"/>
            <a:ext cx="56467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n"/>
          <p:cNvSpPr/>
          <p:nvPr/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n"/>
          <p:cNvSpPr txBox="1"/>
          <p:nvPr>
            <p:ph idx="3" type="sldNum"/>
          </p:nvPr>
        </p:nvSpPr>
        <p:spPr>
          <a:xfrm>
            <a:off x="4021137" y="9721850"/>
            <a:ext cx="3043237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49675" lIns="99000" spcFirstLastPara="1" rIns="99000" wrap="square" tIns="49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675" lIns="99000" spcFirstLastPara="1" rIns="99000" wrap="square" tIns="49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3" name="Google Shape;43;p4:notes"/>
          <p:cNvSpPr/>
          <p:nvPr>
            <p:ph idx="2" type="sldImg"/>
          </p:nvPr>
        </p:nvSpPr>
        <p:spPr>
          <a:xfrm>
            <a:off x="992187" y="777875"/>
            <a:ext cx="5113337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4" name="Google Shape;44;p4:notes"/>
          <p:cNvSpPr/>
          <p:nvPr/>
        </p:nvSpPr>
        <p:spPr>
          <a:xfrm>
            <a:off x="709612" y="4860925"/>
            <a:ext cx="5670550" cy="459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:notes"/>
          <p:cNvSpPr txBox="1"/>
          <p:nvPr>
            <p:ph idx="1" type="body"/>
          </p:nvPr>
        </p:nvSpPr>
        <p:spPr>
          <a:xfrm>
            <a:off x="709612" y="4860925"/>
            <a:ext cx="5646737" cy="45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675" lIns="99000" spcFirstLastPara="1" rIns="99000" wrap="square" tIns="49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31" name="Google Shape;131;p18:notes"/>
          <p:cNvSpPr/>
          <p:nvPr>
            <p:ph idx="2" type="sldImg"/>
          </p:nvPr>
        </p:nvSpPr>
        <p:spPr>
          <a:xfrm>
            <a:off x="992187" y="777875"/>
            <a:ext cx="5113337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2" name="Google Shape;132;p18:notes"/>
          <p:cNvSpPr/>
          <p:nvPr/>
        </p:nvSpPr>
        <p:spPr>
          <a:xfrm>
            <a:off x="709612" y="4860925"/>
            <a:ext cx="5670550" cy="459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:notes"/>
          <p:cNvSpPr txBox="1"/>
          <p:nvPr>
            <p:ph idx="1" type="body"/>
          </p:nvPr>
        </p:nvSpPr>
        <p:spPr>
          <a:xfrm>
            <a:off x="709612" y="4860925"/>
            <a:ext cx="5646737" cy="45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675" lIns="99000" spcFirstLastPara="1" rIns="99000" wrap="square" tIns="49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41" name="Google Shape;141;p20:notes"/>
          <p:cNvSpPr/>
          <p:nvPr>
            <p:ph idx="2" type="sldImg"/>
          </p:nvPr>
        </p:nvSpPr>
        <p:spPr>
          <a:xfrm>
            <a:off x="992187" y="777875"/>
            <a:ext cx="5113337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2" name="Google Shape;142;p20:notes"/>
          <p:cNvSpPr/>
          <p:nvPr/>
        </p:nvSpPr>
        <p:spPr>
          <a:xfrm>
            <a:off x="709612" y="4860925"/>
            <a:ext cx="5670550" cy="459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0:notes"/>
          <p:cNvSpPr txBox="1"/>
          <p:nvPr>
            <p:ph idx="1" type="body"/>
          </p:nvPr>
        </p:nvSpPr>
        <p:spPr>
          <a:xfrm>
            <a:off x="709612" y="4860925"/>
            <a:ext cx="5646737" cy="45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675" lIns="99000" spcFirstLastPara="1" rIns="99000" wrap="square" tIns="49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52" name="Google Shape;152;p22:notes"/>
          <p:cNvSpPr/>
          <p:nvPr>
            <p:ph idx="2" type="sldImg"/>
          </p:nvPr>
        </p:nvSpPr>
        <p:spPr>
          <a:xfrm>
            <a:off x="992187" y="777875"/>
            <a:ext cx="5113337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3" name="Google Shape;153;p22:notes"/>
          <p:cNvSpPr/>
          <p:nvPr/>
        </p:nvSpPr>
        <p:spPr>
          <a:xfrm>
            <a:off x="709612" y="4860925"/>
            <a:ext cx="5670550" cy="459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2:notes"/>
          <p:cNvSpPr txBox="1"/>
          <p:nvPr>
            <p:ph idx="1" type="body"/>
          </p:nvPr>
        </p:nvSpPr>
        <p:spPr>
          <a:xfrm>
            <a:off x="709612" y="4860925"/>
            <a:ext cx="5646737" cy="45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675" lIns="99000" spcFirstLastPara="1" rIns="99000" wrap="square" tIns="49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62" name="Google Shape;162;p24:notes"/>
          <p:cNvSpPr/>
          <p:nvPr>
            <p:ph idx="2" type="sldImg"/>
          </p:nvPr>
        </p:nvSpPr>
        <p:spPr>
          <a:xfrm>
            <a:off x="992187" y="777875"/>
            <a:ext cx="5113337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3" name="Google Shape;163;p24:notes"/>
          <p:cNvSpPr/>
          <p:nvPr/>
        </p:nvSpPr>
        <p:spPr>
          <a:xfrm>
            <a:off x="709612" y="4860925"/>
            <a:ext cx="5670550" cy="459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4:notes"/>
          <p:cNvSpPr txBox="1"/>
          <p:nvPr>
            <p:ph idx="1" type="body"/>
          </p:nvPr>
        </p:nvSpPr>
        <p:spPr>
          <a:xfrm>
            <a:off x="709612" y="4860925"/>
            <a:ext cx="5646737" cy="45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675" lIns="99000" spcFirstLastPara="1" rIns="99000" wrap="square" tIns="49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72" name="Google Shape;172;p26:notes"/>
          <p:cNvSpPr/>
          <p:nvPr>
            <p:ph idx="2" type="sldImg"/>
          </p:nvPr>
        </p:nvSpPr>
        <p:spPr>
          <a:xfrm>
            <a:off x="992187" y="777875"/>
            <a:ext cx="5113337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3" name="Google Shape;173;p26:notes"/>
          <p:cNvSpPr/>
          <p:nvPr/>
        </p:nvSpPr>
        <p:spPr>
          <a:xfrm>
            <a:off x="709612" y="4860925"/>
            <a:ext cx="5670550" cy="459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6:notes"/>
          <p:cNvSpPr txBox="1"/>
          <p:nvPr>
            <p:ph idx="1" type="body"/>
          </p:nvPr>
        </p:nvSpPr>
        <p:spPr>
          <a:xfrm>
            <a:off x="709612" y="4860925"/>
            <a:ext cx="5646737" cy="45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675" lIns="99000" spcFirstLastPara="1" rIns="99000" wrap="square" tIns="49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82" name="Google Shape;182;p28:notes"/>
          <p:cNvSpPr/>
          <p:nvPr>
            <p:ph idx="2" type="sldImg"/>
          </p:nvPr>
        </p:nvSpPr>
        <p:spPr>
          <a:xfrm>
            <a:off x="992187" y="777875"/>
            <a:ext cx="5113337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3" name="Google Shape;183;p28:notes"/>
          <p:cNvSpPr/>
          <p:nvPr/>
        </p:nvSpPr>
        <p:spPr>
          <a:xfrm>
            <a:off x="709612" y="4860925"/>
            <a:ext cx="5670550" cy="459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8:notes"/>
          <p:cNvSpPr txBox="1"/>
          <p:nvPr>
            <p:ph idx="1" type="body"/>
          </p:nvPr>
        </p:nvSpPr>
        <p:spPr>
          <a:xfrm>
            <a:off x="709612" y="4860925"/>
            <a:ext cx="5646737" cy="45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675" lIns="99000" spcFirstLastPara="1" rIns="99000" wrap="square" tIns="49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92" name="Google Shape;192;p30:notes"/>
          <p:cNvSpPr/>
          <p:nvPr>
            <p:ph idx="2" type="sldImg"/>
          </p:nvPr>
        </p:nvSpPr>
        <p:spPr>
          <a:xfrm>
            <a:off x="992187" y="777875"/>
            <a:ext cx="5113337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3" name="Google Shape;193;p30:notes"/>
          <p:cNvSpPr/>
          <p:nvPr/>
        </p:nvSpPr>
        <p:spPr>
          <a:xfrm>
            <a:off x="709612" y="4860925"/>
            <a:ext cx="5670550" cy="459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0:notes"/>
          <p:cNvSpPr txBox="1"/>
          <p:nvPr>
            <p:ph idx="1" type="body"/>
          </p:nvPr>
        </p:nvSpPr>
        <p:spPr>
          <a:xfrm>
            <a:off x="709612" y="4860925"/>
            <a:ext cx="5646737" cy="45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675" lIns="99000" spcFirstLastPara="1" rIns="99000" wrap="square" tIns="49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53" name="Google Shape;53;p6:notes"/>
          <p:cNvSpPr/>
          <p:nvPr>
            <p:ph idx="2" type="sldImg"/>
          </p:nvPr>
        </p:nvSpPr>
        <p:spPr>
          <a:xfrm>
            <a:off x="992187" y="777875"/>
            <a:ext cx="5113337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4" name="Google Shape;54;p6:notes"/>
          <p:cNvSpPr/>
          <p:nvPr/>
        </p:nvSpPr>
        <p:spPr>
          <a:xfrm>
            <a:off x="709612" y="4860925"/>
            <a:ext cx="5670550" cy="459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6:notes"/>
          <p:cNvSpPr txBox="1"/>
          <p:nvPr>
            <p:ph idx="1" type="body"/>
          </p:nvPr>
        </p:nvSpPr>
        <p:spPr>
          <a:xfrm>
            <a:off x="709612" y="4860925"/>
            <a:ext cx="5646737" cy="45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675" lIns="99000" spcFirstLastPara="1" rIns="99000" wrap="square" tIns="49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64" name="Google Shape;64;p8:notes"/>
          <p:cNvSpPr/>
          <p:nvPr>
            <p:ph idx="2" type="sldImg"/>
          </p:nvPr>
        </p:nvSpPr>
        <p:spPr>
          <a:xfrm>
            <a:off x="992187" y="777875"/>
            <a:ext cx="5113337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5" name="Google Shape;65;p8:notes"/>
          <p:cNvSpPr/>
          <p:nvPr/>
        </p:nvSpPr>
        <p:spPr>
          <a:xfrm>
            <a:off x="709612" y="4860925"/>
            <a:ext cx="5670550" cy="459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:notes"/>
          <p:cNvSpPr txBox="1"/>
          <p:nvPr>
            <p:ph idx="1" type="body"/>
          </p:nvPr>
        </p:nvSpPr>
        <p:spPr>
          <a:xfrm>
            <a:off x="709612" y="4860925"/>
            <a:ext cx="5646737" cy="45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675" lIns="99000" spcFirstLastPara="1" rIns="99000" wrap="square" tIns="49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77" name="Google Shape;77;p10:notes"/>
          <p:cNvSpPr/>
          <p:nvPr>
            <p:ph idx="2" type="sldImg"/>
          </p:nvPr>
        </p:nvSpPr>
        <p:spPr>
          <a:xfrm>
            <a:off x="992187" y="777875"/>
            <a:ext cx="5113337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8" name="Google Shape;78;p10:notes"/>
          <p:cNvSpPr/>
          <p:nvPr/>
        </p:nvSpPr>
        <p:spPr>
          <a:xfrm>
            <a:off x="709612" y="4860925"/>
            <a:ext cx="5670550" cy="459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:notes"/>
          <p:cNvSpPr txBox="1"/>
          <p:nvPr>
            <p:ph idx="1" type="body"/>
          </p:nvPr>
        </p:nvSpPr>
        <p:spPr>
          <a:xfrm>
            <a:off x="709612" y="4860925"/>
            <a:ext cx="5646737" cy="45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a5e557fd_0_0:notes"/>
          <p:cNvSpPr txBox="1"/>
          <p:nvPr>
            <p:ph idx="12" type="sldNum"/>
          </p:nvPr>
        </p:nvSpPr>
        <p:spPr>
          <a:xfrm>
            <a:off x="4021137" y="9721850"/>
            <a:ext cx="3043200" cy="477900"/>
          </a:xfrm>
          <a:prstGeom prst="rect">
            <a:avLst/>
          </a:prstGeom>
        </p:spPr>
        <p:txBody>
          <a:bodyPr anchorCtr="0" anchor="b" bIns="49675" lIns="99000" spcFirstLastPara="1" rIns="99000" wrap="square" tIns="4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87" name="Google Shape;87;gea5e557fd_0_0:notes"/>
          <p:cNvSpPr/>
          <p:nvPr>
            <p:ph idx="2" type="sldImg"/>
          </p:nvPr>
        </p:nvSpPr>
        <p:spPr>
          <a:xfrm>
            <a:off x="992187" y="768350"/>
            <a:ext cx="5081700" cy="3803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a5e557fd_0_0:notes"/>
          <p:cNvSpPr txBox="1"/>
          <p:nvPr>
            <p:ph idx="1" type="body"/>
          </p:nvPr>
        </p:nvSpPr>
        <p:spPr>
          <a:xfrm>
            <a:off x="709612" y="4860925"/>
            <a:ext cx="5646600" cy="45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ea5e557fd_0_0:notes"/>
          <p:cNvSpPr txBox="1"/>
          <p:nvPr>
            <p:ph idx="3" type="sldNum"/>
          </p:nvPr>
        </p:nvSpPr>
        <p:spPr>
          <a:xfrm>
            <a:off x="4021137" y="9721850"/>
            <a:ext cx="3043200" cy="477900"/>
          </a:xfrm>
          <a:prstGeom prst="rect">
            <a:avLst/>
          </a:prstGeom>
        </p:spPr>
        <p:txBody>
          <a:bodyPr anchorCtr="0" anchor="b" bIns="49675" lIns="99000" spcFirstLastPara="1" rIns="99000" wrap="square" tIns="49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a5d480db_0_0:notes"/>
          <p:cNvSpPr txBox="1"/>
          <p:nvPr>
            <p:ph idx="12" type="sldNum"/>
          </p:nvPr>
        </p:nvSpPr>
        <p:spPr>
          <a:xfrm>
            <a:off x="4021137" y="9721850"/>
            <a:ext cx="3043200" cy="477900"/>
          </a:xfrm>
          <a:prstGeom prst="rect">
            <a:avLst/>
          </a:prstGeom>
        </p:spPr>
        <p:txBody>
          <a:bodyPr anchorCtr="0" anchor="b" bIns="49675" lIns="99000" spcFirstLastPara="1" rIns="99000" wrap="square" tIns="4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93" name="Google Shape;93;gea5d480db_0_0:notes"/>
          <p:cNvSpPr/>
          <p:nvPr>
            <p:ph idx="2" type="sldImg"/>
          </p:nvPr>
        </p:nvSpPr>
        <p:spPr>
          <a:xfrm>
            <a:off x="992187" y="768350"/>
            <a:ext cx="5081700" cy="3803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a5d480db_0_0:notes"/>
          <p:cNvSpPr txBox="1"/>
          <p:nvPr>
            <p:ph idx="1" type="body"/>
          </p:nvPr>
        </p:nvSpPr>
        <p:spPr>
          <a:xfrm>
            <a:off x="709612" y="4860925"/>
            <a:ext cx="5646600" cy="45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ea5d480db_0_0:notes"/>
          <p:cNvSpPr txBox="1"/>
          <p:nvPr>
            <p:ph idx="3" type="sldNum"/>
          </p:nvPr>
        </p:nvSpPr>
        <p:spPr>
          <a:xfrm>
            <a:off x="4021137" y="9721850"/>
            <a:ext cx="3043200" cy="477900"/>
          </a:xfrm>
          <a:prstGeom prst="rect">
            <a:avLst/>
          </a:prstGeom>
        </p:spPr>
        <p:txBody>
          <a:bodyPr anchorCtr="0" anchor="b" bIns="49675" lIns="99000" spcFirstLastPara="1" rIns="99000" wrap="square" tIns="49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675" lIns="99000" spcFirstLastPara="1" rIns="99000" wrap="square" tIns="49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00" name="Google Shape;100;p12:notes"/>
          <p:cNvSpPr/>
          <p:nvPr>
            <p:ph idx="2" type="sldImg"/>
          </p:nvPr>
        </p:nvSpPr>
        <p:spPr>
          <a:xfrm>
            <a:off x="992187" y="777875"/>
            <a:ext cx="5113337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1" name="Google Shape;101;p12:notes"/>
          <p:cNvSpPr/>
          <p:nvPr/>
        </p:nvSpPr>
        <p:spPr>
          <a:xfrm>
            <a:off x="709612" y="4860925"/>
            <a:ext cx="5670550" cy="459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2:notes"/>
          <p:cNvSpPr txBox="1"/>
          <p:nvPr>
            <p:ph idx="1" type="body"/>
          </p:nvPr>
        </p:nvSpPr>
        <p:spPr>
          <a:xfrm>
            <a:off x="709612" y="4860925"/>
            <a:ext cx="5646737" cy="45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675" lIns="99000" spcFirstLastPara="1" rIns="99000" wrap="square" tIns="49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10" name="Google Shape;110;p14:notes"/>
          <p:cNvSpPr/>
          <p:nvPr>
            <p:ph idx="2" type="sldImg"/>
          </p:nvPr>
        </p:nvSpPr>
        <p:spPr>
          <a:xfrm>
            <a:off x="992187" y="777875"/>
            <a:ext cx="5113337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1" name="Google Shape;111;p14:notes"/>
          <p:cNvSpPr/>
          <p:nvPr/>
        </p:nvSpPr>
        <p:spPr>
          <a:xfrm>
            <a:off x="709612" y="4860925"/>
            <a:ext cx="5670550" cy="459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:notes"/>
          <p:cNvSpPr txBox="1"/>
          <p:nvPr>
            <p:ph idx="1" type="body"/>
          </p:nvPr>
        </p:nvSpPr>
        <p:spPr>
          <a:xfrm>
            <a:off x="709612" y="4860925"/>
            <a:ext cx="5646737" cy="45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675" lIns="99000" spcFirstLastPara="1" rIns="99000" wrap="square" tIns="49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20" name="Google Shape;120;p16:notes"/>
          <p:cNvSpPr/>
          <p:nvPr>
            <p:ph idx="2" type="sldImg"/>
          </p:nvPr>
        </p:nvSpPr>
        <p:spPr>
          <a:xfrm>
            <a:off x="992187" y="777875"/>
            <a:ext cx="5113337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1" name="Google Shape;121;p16:notes"/>
          <p:cNvSpPr/>
          <p:nvPr/>
        </p:nvSpPr>
        <p:spPr>
          <a:xfrm>
            <a:off x="709612" y="4860925"/>
            <a:ext cx="5670550" cy="459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:notes"/>
          <p:cNvSpPr txBox="1"/>
          <p:nvPr>
            <p:ph idx="1" type="body"/>
          </p:nvPr>
        </p:nvSpPr>
        <p:spPr>
          <a:xfrm>
            <a:off x="709612" y="4860925"/>
            <a:ext cx="5646737" cy="45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/>
          <p:nvPr>
            <p:ph idx="10" type="dt"/>
          </p:nvPr>
        </p:nvSpPr>
        <p:spPr>
          <a:xfrm>
            <a:off x="457200" y="6353175"/>
            <a:ext cx="2100262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2"/>
          <p:cNvSpPr txBox="1"/>
          <p:nvPr>
            <p:ph idx="12" type="sldNum"/>
          </p:nvPr>
        </p:nvSpPr>
        <p:spPr>
          <a:xfrm>
            <a:off x="6553200" y="6353175"/>
            <a:ext cx="2100262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"/>
          <p:cNvSpPr txBox="1"/>
          <p:nvPr>
            <p:ph type="title"/>
          </p:nvPr>
        </p:nvSpPr>
        <p:spPr>
          <a:xfrm>
            <a:off x="457200" y="128587"/>
            <a:ext cx="8196262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746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514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429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4800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6629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"/>
          <p:cNvSpPr txBox="1"/>
          <p:nvPr>
            <p:ph idx="1" type="body"/>
          </p:nvPr>
        </p:nvSpPr>
        <p:spPr>
          <a:xfrm>
            <a:off x="457200" y="1600200"/>
            <a:ext cx="8196262" cy="4492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"/>
          <p:cNvSpPr txBox="1"/>
          <p:nvPr>
            <p:ph idx="10" type="dt"/>
          </p:nvPr>
        </p:nvSpPr>
        <p:spPr>
          <a:xfrm>
            <a:off x="457200" y="6353175"/>
            <a:ext cx="2100262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"/>
          <p:cNvSpPr/>
          <p:nvPr/>
        </p:nvSpPr>
        <p:spPr>
          <a:xfrm>
            <a:off x="3124200" y="6354762"/>
            <a:ext cx="28956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>
            <p:ph idx="12" type="sldNum"/>
          </p:nvPr>
        </p:nvSpPr>
        <p:spPr>
          <a:xfrm>
            <a:off x="6553200" y="6353175"/>
            <a:ext cx="2100262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codecademy.co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/>
          <p:nvPr/>
        </p:nvSpPr>
        <p:spPr>
          <a:xfrm>
            <a:off x="-195262" y="2024062"/>
            <a:ext cx="9469437" cy="1731962"/>
          </a:xfrm>
          <a:prstGeom prst="rect">
            <a:avLst/>
          </a:prstGeom>
          <a:solidFill>
            <a:srgbClr val="1F497D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 txBox="1"/>
          <p:nvPr/>
        </p:nvSpPr>
        <p:spPr>
          <a:xfrm>
            <a:off x="-228600" y="1927225"/>
            <a:ext cx="9796462" cy="152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0675" lIns="81700" spcFirstLastPara="1" rIns="81700" wrap="square" tIns="40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Algoritmos e Estrutura de Dados</a:t>
            </a:r>
            <a:endParaRPr/>
          </a:p>
        </p:txBody>
      </p:sp>
      <p:sp>
        <p:nvSpPr>
          <p:cNvPr id="49" name="Google Shape;49;p3"/>
          <p:cNvSpPr txBox="1"/>
          <p:nvPr/>
        </p:nvSpPr>
        <p:spPr>
          <a:xfrm>
            <a:off x="1306512" y="4148137"/>
            <a:ext cx="6856412" cy="1468437"/>
          </a:xfrm>
          <a:prstGeom prst="rect">
            <a:avLst/>
          </a:prstGeom>
          <a:noFill/>
          <a:ln>
            <a:noFill/>
          </a:ln>
        </p:spPr>
        <p:txBody>
          <a:bodyPr anchorCtr="0" anchor="t" bIns="40675" lIns="81700" spcFirstLastPara="1" rIns="81700" wrap="square" tIns="40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Bruno Feres de Souza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Calibri"/>
              <a:buNone/>
            </a:pPr>
            <a:r>
              <a:rPr b="0" i="1" lang="en-US" sz="1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bferes@gmail.com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Universidade Federal do Maranhão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Bacharelado em Ciência e Tecnologia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3"/>
          <p:cNvSpPr txBox="1"/>
          <p:nvPr/>
        </p:nvSpPr>
        <p:spPr>
          <a:xfrm>
            <a:off x="3494087" y="6073775"/>
            <a:ext cx="2330450" cy="31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0675" lIns="81700" spcFirstLastPara="1" rIns="81700" wrap="square" tIns="40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° semestre de 2015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"/>
          <p:cNvSpPr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2"/>
          <p:cNvSpPr/>
          <p:nvPr/>
        </p:nvSpPr>
        <p:spPr>
          <a:xfrm>
            <a:off x="0" y="-26987"/>
            <a:ext cx="9144000" cy="1412875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2"/>
          <p:cNvSpPr txBox="1"/>
          <p:nvPr/>
        </p:nvSpPr>
        <p:spPr>
          <a:xfrm>
            <a:off x="457200" y="1254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Computação no BCT</a:t>
            </a:r>
            <a:endParaRPr/>
          </a:p>
        </p:txBody>
      </p:sp>
      <p:sp>
        <p:nvSpPr>
          <p:cNvPr id="138" name="Google Shape;138;p12"/>
          <p:cNvSpPr txBox="1"/>
          <p:nvPr/>
        </p:nvSpPr>
        <p:spPr>
          <a:xfrm>
            <a:off x="457200" y="1562100"/>
            <a:ext cx="8594725" cy="493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3525" lvl="0" marL="37782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3525" lvl="0" marL="377825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 disciplina: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Char char="■"/>
            </a:pPr>
            <a:r>
              <a:rPr b="1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Primeira unidade (a)</a:t>
            </a:r>
            <a:endParaRPr/>
          </a:p>
          <a:p>
            <a:pPr indent="-277177" lvl="3" marL="16002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Conceitos básicos em Python: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77177" lvl="3" marL="16002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Listas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77177" lvl="3" marL="16002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Tuplas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77177" lvl="3" marL="16002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Strings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77177" lvl="3" marL="16002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Dicionários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77177" lvl="3" marL="16002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6666FF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600" lvl="4" marL="20574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4" marL="20574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8762" lvl="1" marL="741362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8762" lvl="1" marL="741362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8762" lvl="1" marL="741362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3"/>
          <p:cNvSpPr/>
          <p:nvPr/>
        </p:nvSpPr>
        <p:spPr>
          <a:xfrm>
            <a:off x="0" y="-26987"/>
            <a:ext cx="9144000" cy="1412875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3"/>
          <p:cNvSpPr txBox="1"/>
          <p:nvPr/>
        </p:nvSpPr>
        <p:spPr>
          <a:xfrm>
            <a:off x="457200" y="1254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Computação no BCT</a:t>
            </a:r>
            <a:endParaRPr/>
          </a:p>
        </p:txBody>
      </p:sp>
      <p:sp>
        <p:nvSpPr>
          <p:cNvPr id="148" name="Google Shape;148;p13"/>
          <p:cNvSpPr txBox="1"/>
          <p:nvPr/>
        </p:nvSpPr>
        <p:spPr>
          <a:xfrm>
            <a:off x="457200" y="1562100"/>
            <a:ext cx="8686800" cy="493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3525" lvl="0" marL="37782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3525" lvl="0" marL="377825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 disciplina: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Char char="■"/>
            </a:pPr>
            <a:r>
              <a:rPr b="1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Primeira unidade (b)</a:t>
            </a:r>
            <a:endParaRPr/>
          </a:p>
          <a:p>
            <a:pPr indent="-228600" lvl="3" marL="16002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Char char="■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Avaliação:</a:t>
            </a:r>
            <a:endParaRPr/>
          </a:p>
          <a:p>
            <a:pPr indent="-263525" lvl="0" marL="377825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70%: Prova escrita individual em </a:t>
            </a:r>
            <a:r>
              <a:rPr b="0" i="0" lang="en-US" sz="2200" u="none" cap="none" strike="noStrike">
                <a:solidFill>
                  <a:srgbClr val="FF3333"/>
                </a:solidFill>
                <a:latin typeface="Calibri"/>
                <a:ea typeface="Calibri"/>
                <a:cs typeface="Calibri"/>
                <a:sym typeface="Calibri"/>
              </a:rPr>
              <a:t>19-01-2016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							30%:  Trabalho individual em </a:t>
            </a:r>
            <a:r>
              <a:rPr b="0" i="0" lang="en-US" sz="2200" u="none" cap="none" strike="noStrike">
                <a:solidFill>
                  <a:srgbClr val="FF3333"/>
                </a:solidFill>
                <a:latin typeface="Calibri"/>
                <a:ea typeface="Calibri"/>
                <a:cs typeface="Calibri"/>
                <a:sym typeface="Calibri"/>
              </a:rPr>
              <a:t>21-01-2016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28600" lvl="4" marL="20574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4" marL="20574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4" marL="20574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8762" lvl="1" marL="741362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8762" lvl="1" marL="741362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8762" lvl="1" marL="741362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3"/>
          <p:cNvSpPr txBox="1"/>
          <p:nvPr/>
        </p:nvSpPr>
        <p:spPr>
          <a:xfrm>
            <a:off x="1875225" y="4109425"/>
            <a:ext cx="6459600" cy="1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➔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Curso de Python em </a:t>
            </a:r>
            <a:r>
              <a:rPr b="1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www.codecademy.com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➔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 de entrega e de avaliação a definir.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4"/>
          <p:cNvSpPr/>
          <p:nvPr/>
        </p:nvSpPr>
        <p:spPr>
          <a:xfrm>
            <a:off x="0" y="-26987"/>
            <a:ext cx="9144000" cy="1412875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 txBox="1"/>
          <p:nvPr/>
        </p:nvSpPr>
        <p:spPr>
          <a:xfrm>
            <a:off x="457200" y="1254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Computação no BCT</a:t>
            </a:r>
            <a:endParaRPr/>
          </a:p>
        </p:txBody>
      </p:sp>
      <p:sp>
        <p:nvSpPr>
          <p:cNvPr id="159" name="Google Shape;159;p14"/>
          <p:cNvSpPr txBox="1"/>
          <p:nvPr/>
        </p:nvSpPr>
        <p:spPr>
          <a:xfrm>
            <a:off x="457200" y="1562100"/>
            <a:ext cx="8594725" cy="493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3525" lvl="0" marL="37782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3525" lvl="0" marL="377825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 disciplina: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Char char="■"/>
            </a:pPr>
            <a:r>
              <a:rPr b="1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Segunda unidade (a)</a:t>
            </a:r>
            <a:endParaRPr/>
          </a:p>
          <a:p>
            <a:pPr indent="-228600" lvl="3" marL="16002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Char char="■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EDs básicas e suas implementações</a:t>
            </a:r>
            <a:endParaRPr/>
          </a:p>
          <a:p>
            <a:pPr indent="-228600" lvl="4" marL="20574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AutoNum type="arabicPeriod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Listas</a:t>
            </a:r>
            <a:endParaRPr/>
          </a:p>
          <a:p>
            <a:pPr indent="-228600" lvl="4" marL="20574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AutoNum type="arabicPeriod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Filas</a:t>
            </a:r>
            <a:endParaRPr/>
          </a:p>
          <a:p>
            <a:pPr indent="-228600" lvl="4" marL="20574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AutoNum type="arabicPeriod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Pilhas</a:t>
            </a:r>
            <a:endParaRPr/>
          </a:p>
          <a:p>
            <a:pPr indent="-228600" lvl="4" marL="20574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4" marL="20574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8762" lvl="1" marL="741362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8762" lvl="1" marL="741362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8762" lvl="1" marL="741362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0" y="-26987"/>
            <a:ext cx="9144000" cy="1412875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5"/>
          <p:cNvSpPr txBox="1"/>
          <p:nvPr/>
        </p:nvSpPr>
        <p:spPr>
          <a:xfrm>
            <a:off x="457200" y="1254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Computação no BCT</a:t>
            </a:r>
            <a:endParaRPr/>
          </a:p>
        </p:txBody>
      </p:sp>
      <p:sp>
        <p:nvSpPr>
          <p:cNvPr id="169" name="Google Shape;169;p15"/>
          <p:cNvSpPr txBox="1"/>
          <p:nvPr/>
        </p:nvSpPr>
        <p:spPr>
          <a:xfrm>
            <a:off x="457200" y="1562100"/>
            <a:ext cx="8594725" cy="493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3525" lvl="0" marL="37782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3525" lvl="0" marL="377825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 disciplina: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Char char="■"/>
            </a:pPr>
            <a:r>
              <a:rPr b="1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Segunda unidade (b)</a:t>
            </a:r>
            <a:endParaRPr/>
          </a:p>
          <a:p>
            <a:pPr indent="-228600" lvl="3" marL="16002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Char char="■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Avaliação: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100%: Prova escrita individual em </a:t>
            </a:r>
            <a:r>
              <a:rPr b="0" i="0" lang="en-US" sz="2200" u="none" cap="none" strike="noStrike">
                <a:solidFill>
                  <a:srgbClr val="FF3333"/>
                </a:solidFill>
                <a:latin typeface="Calibri"/>
                <a:ea typeface="Calibri"/>
                <a:cs typeface="Calibri"/>
                <a:sym typeface="Calibri"/>
              </a:rPr>
              <a:t>23-02-2015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28600" lvl="4" marL="20574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4" marL="20574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8762" lvl="1" marL="741362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8762" lvl="1" marL="741362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8762" lvl="1" marL="741362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0" y="-26987"/>
            <a:ext cx="9144000" cy="1412875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6"/>
          <p:cNvSpPr txBox="1"/>
          <p:nvPr/>
        </p:nvSpPr>
        <p:spPr>
          <a:xfrm>
            <a:off x="457200" y="1254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Computação no BCT</a:t>
            </a:r>
            <a:endParaRPr/>
          </a:p>
        </p:txBody>
      </p:sp>
      <p:sp>
        <p:nvSpPr>
          <p:cNvPr id="179" name="Google Shape;179;p16"/>
          <p:cNvSpPr txBox="1"/>
          <p:nvPr/>
        </p:nvSpPr>
        <p:spPr>
          <a:xfrm>
            <a:off x="457200" y="1562100"/>
            <a:ext cx="8594725" cy="493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3525" lvl="0" marL="37782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3525" lvl="0" marL="377825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 disciplina: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Char char="■"/>
            </a:pPr>
            <a:r>
              <a:rPr b="1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Terceira unidade (a)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Char char="■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EDs básicas e suas implementações</a:t>
            </a:r>
            <a:endParaRPr/>
          </a:p>
          <a:p>
            <a:pPr indent="-228600" lvl="4" marL="2057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AutoNum type="arabicPeriod" startAt="4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Árvores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Char char="■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Ordenação</a:t>
            </a:r>
            <a:endParaRPr/>
          </a:p>
          <a:p>
            <a:pPr indent="-228600" lvl="4" marL="2057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3525" lvl="0" marL="3778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8762" lvl="1" marL="741362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8762" lvl="1" marL="741362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8762" lvl="1" marL="741362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7"/>
          <p:cNvSpPr/>
          <p:nvPr/>
        </p:nvSpPr>
        <p:spPr>
          <a:xfrm>
            <a:off x="0" y="-26987"/>
            <a:ext cx="9144000" cy="1412875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457200" y="1254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Computação no BCT</a:t>
            </a:r>
            <a:endParaRPr/>
          </a:p>
        </p:txBody>
      </p:sp>
      <p:sp>
        <p:nvSpPr>
          <p:cNvPr id="189" name="Google Shape;189;p17"/>
          <p:cNvSpPr txBox="1"/>
          <p:nvPr/>
        </p:nvSpPr>
        <p:spPr>
          <a:xfrm>
            <a:off x="457200" y="1562100"/>
            <a:ext cx="8686800" cy="493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3525" lvl="0" marL="37782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3525" lvl="0" marL="377825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 disciplina: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Char char="■"/>
            </a:pPr>
            <a:r>
              <a:rPr b="1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Terceira unidade (b)</a:t>
            </a:r>
            <a:endParaRPr/>
          </a:p>
          <a:p>
            <a:pPr indent="-228600" lvl="3" marL="16002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Char char="■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Avaliação:</a:t>
            </a:r>
            <a:endParaRPr/>
          </a:p>
          <a:p>
            <a:pPr indent="-263525" lvl="0" marL="377825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70%: Prova escrita individual em </a:t>
            </a:r>
            <a:r>
              <a:rPr b="0" i="0" lang="en-US" sz="2200" u="none" cap="none" strike="noStrike">
                <a:solidFill>
                  <a:srgbClr val="FF3333"/>
                </a:solidFill>
                <a:latin typeface="Calibri"/>
                <a:ea typeface="Calibri"/>
                <a:cs typeface="Calibri"/>
                <a:sym typeface="Calibri"/>
              </a:rPr>
              <a:t>24-03-2016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							30%:  Trabalho individual em </a:t>
            </a:r>
            <a:r>
              <a:rPr b="0" i="0" lang="en-US" sz="2200" u="none" cap="none" strike="noStrike">
                <a:solidFill>
                  <a:srgbClr val="FF3333"/>
                </a:solidFill>
                <a:latin typeface="Calibri"/>
                <a:ea typeface="Calibri"/>
                <a:cs typeface="Calibri"/>
                <a:sym typeface="Calibri"/>
              </a:rPr>
              <a:t>24-03-2016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28600" lvl="4" marL="20574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4" marL="20574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4" marL="20574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8762" lvl="1" marL="741362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8762" lvl="1" marL="741362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8762" lvl="1" marL="741362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-26987"/>
            <a:ext cx="9144000" cy="1412875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457200" y="1254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Computação no BCT</a:t>
            </a:r>
            <a:endParaRPr/>
          </a:p>
        </p:txBody>
      </p:sp>
      <p:sp>
        <p:nvSpPr>
          <p:cNvPr id="199" name="Google Shape;199;p18"/>
          <p:cNvSpPr txBox="1"/>
          <p:nvPr/>
        </p:nvSpPr>
        <p:spPr>
          <a:xfrm>
            <a:off x="457200" y="1562100"/>
            <a:ext cx="8228012" cy="493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3525" lvl="0" marL="37782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3525" lvl="0" marL="377825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 disciplina:</a:t>
            </a:r>
            <a:endParaRPr/>
          </a:p>
          <a:p>
            <a:pPr indent="-258762" lvl="1" marL="741362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8762" lvl="1" marL="741362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8762" lvl="1" marL="741362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5" y="2722562"/>
            <a:ext cx="914400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0" y="-26987"/>
            <a:ext cx="9144000" cy="1412875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457200" y="1254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Computação no BCT</a:t>
            </a:r>
            <a:endParaRPr/>
          </a:p>
        </p:txBody>
      </p:sp>
      <p:sp>
        <p:nvSpPr>
          <p:cNvPr id="60" name="Google Shape;60;p4"/>
          <p:cNvSpPr txBox="1"/>
          <p:nvPr/>
        </p:nvSpPr>
        <p:spPr>
          <a:xfrm>
            <a:off x="457200" y="1604962"/>
            <a:ext cx="8228012" cy="493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3525" lvl="0" marL="37782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3525" lvl="0" marL="377825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Estrutura do curso</a:t>
            </a:r>
            <a:endParaRPr/>
          </a:p>
          <a:p>
            <a:pPr indent="-263525" lvl="0" marL="377825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8762" lvl="1" marL="741362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8762" lvl="1" marL="741362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8075" y="2562225"/>
            <a:ext cx="4572000" cy="3929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"/>
          <p:cNvSpPr/>
          <p:nvPr/>
        </p:nvSpPr>
        <p:spPr>
          <a:xfrm>
            <a:off x="0" y="-26987"/>
            <a:ext cx="9144000" cy="1412875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5"/>
          <p:cNvSpPr txBox="1"/>
          <p:nvPr/>
        </p:nvSpPr>
        <p:spPr>
          <a:xfrm>
            <a:off x="457200" y="1254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Computação no BCT</a:t>
            </a:r>
            <a:endParaRPr/>
          </a:p>
        </p:txBody>
      </p:sp>
      <p:sp>
        <p:nvSpPr>
          <p:cNvPr id="71" name="Google Shape;71;p5"/>
          <p:cNvSpPr txBox="1"/>
          <p:nvPr/>
        </p:nvSpPr>
        <p:spPr>
          <a:xfrm>
            <a:off x="457200" y="1604962"/>
            <a:ext cx="8228012" cy="493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3525" lvl="0" marL="37782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3525" lvl="0" marL="377825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Estrutura do curso</a:t>
            </a:r>
            <a:endParaRPr/>
          </a:p>
          <a:p>
            <a:pPr indent="-263525" lvl="0" marL="377825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8762" lvl="1" marL="741362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8762" lvl="1" marL="741362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275" y="2508250"/>
            <a:ext cx="8412162" cy="4075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5"/>
          <p:cNvCxnSpPr/>
          <p:nvPr/>
        </p:nvCxnSpPr>
        <p:spPr>
          <a:xfrm>
            <a:off x="766762" y="4424362"/>
            <a:ext cx="366712" cy="1587"/>
          </a:xfrm>
          <a:prstGeom prst="straightConnector1">
            <a:avLst/>
          </a:prstGeom>
          <a:noFill/>
          <a:ln cap="flat" cmpd="sng" w="183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" name="Google Shape;74;p5"/>
          <p:cNvCxnSpPr/>
          <p:nvPr/>
        </p:nvCxnSpPr>
        <p:spPr>
          <a:xfrm>
            <a:off x="766762" y="6189662"/>
            <a:ext cx="366712" cy="1587"/>
          </a:xfrm>
          <a:prstGeom prst="straightConnector1">
            <a:avLst/>
          </a:prstGeom>
          <a:noFill/>
          <a:ln cap="flat" cmpd="sng" w="183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0" y="-26987"/>
            <a:ext cx="9144000" cy="1412875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6"/>
          <p:cNvSpPr txBox="1"/>
          <p:nvPr/>
        </p:nvSpPr>
        <p:spPr>
          <a:xfrm>
            <a:off x="457200" y="1254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Computação no BCT</a:t>
            </a:r>
            <a:endParaRPr/>
          </a:p>
        </p:txBody>
      </p:sp>
      <p:sp>
        <p:nvSpPr>
          <p:cNvPr id="84" name="Google Shape;84;p6"/>
          <p:cNvSpPr txBox="1"/>
          <p:nvPr/>
        </p:nvSpPr>
        <p:spPr>
          <a:xfrm>
            <a:off x="457200" y="1562100"/>
            <a:ext cx="8228012" cy="493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3525" lvl="0" marL="37782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3525" lvl="0" marL="377825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 disciplina:</a:t>
            </a:r>
            <a:endParaRPr/>
          </a:p>
          <a:p>
            <a:pPr indent="-254000" lvl="1" marL="7112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Nome: Algoritmos e Estrutura de Dados</a:t>
            </a:r>
            <a:endParaRPr/>
          </a:p>
          <a:p>
            <a:pPr indent="-254000" lvl="1" marL="7112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Código: CCCT0013</a:t>
            </a:r>
            <a:endParaRPr/>
          </a:p>
          <a:p>
            <a:pPr indent="-254000" lvl="1" marL="7112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Aconselhada no segundo semestre</a:t>
            </a:r>
            <a:endParaRPr/>
          </a:p>
          <a:p>
            <a:pPr indent="-254000" lvl="1" marL="7112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Carga horária total: 60h [Teoria e prática]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 semanas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dias</a:t>
            </a:r>
            <a:endParaRPr/>
          </a:p>
          <a:p>
            <a:pPr indent="-254000" lvl="1" marL="7112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Atividades extraclasses (estudo, discussão, trabalhos): obrigatório!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SIGAA! (avisos, datas, tarefas, material)</a:t>
            </a:r>
            <a:endParaRPr/>
          </a:p>
          <a:p>
            <a:pPr indent="-263525" lvl="0" marL="377825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3525" lvl="0" marL="377825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1" marL="7112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1" marL="7112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600" y="1008900"/>
            <a:ext cx="3289925" cy="50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0" y="-26987"/>
            <a:ext cx="9144000" cy="1412875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9"/>
          <p:cNvSpPr txBox="1"/>
          <p:nvPr/>
        </p:nvSpPr>
        <p:spPr>
          <a:xfrm>
            <a:off x="457200" y="1254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Computação no BCT</a:t>
            </a:r>
            <a:endParaRPr/>
          </a:p>
        </p:txBody>
      </p:sp>
      <p:sp>
        <p:nvSpPr>
          <p:cNvPr id="107" name="Google Shape;107;p9"/>
          <p:cNvSpPr txBox="1"/>
          <p:nvPr/>
        </p:nvSpPr>
        <p:spPr>
          <a:xfrm>
            <a:off x="457200" y="1562100"/>
            <a:ext cx="8228012" cy="493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3525" lvl="0" marL="37782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3525" lvl="0" marL="377825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 disciplina:</a:t>
            </a:r>
            <a:endParaRPr/>
          </a:p>
          <a:p>
            <a:pPr indent="-254000" lvl="1" marL="7112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Número de avaliações: 3</a:t>
            </a:r>
            <a:endParaRPr/>
          </a:p>
          <a:p>
            <a:pPr indent="-254000" lvl="1" marL="7112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Avaliação: (prova e/ou trabalhos)</a:t>
            </a:r>
            <a:endParaRPr/>
          </a:p>
          <a:p>
            <a:pPr indent="-254000" lvl="1" marL="7112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Média: 7.0</a:t>
            </a:r>
            <a:endParaRPr/>
          </a:p>
          <a:p>
            <a:pPr indent="-254000" lvl="1" marL="7112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Provas extras: 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Reposição: repõe a menor. nota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Final: quem faz: 4.0&lt;= media &lt;7.0; quanto precisa: 12-média.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-254000" lvl="1" marL="7112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Presença requerida: 75%</a:t>
            </a:r>
            <a:endParaRPr/>
          </a:p>
          <a:p>
            <a:pPr indent="-254000" lvl="1" marL="7112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Atendimento online semanal: 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-mail.</a:t>
            </a:r>
            <a:endParaRPr/>
          </a:p>
          <a:p>
            <a:pPr indent="-254000" lvl="1" marL="7112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Atendimento presencial semanal: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Quarta-feira, de 14:00 às 16:00.</a:t>
            </a:r>
            <a:endParaRPr/>
          </a:p>
          <a:p>
            <a:pPr indent="-254000" lvl="1" marL="7112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1" marL="7112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1" marL="7112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0"/>
          <p:cNvSpPr/>
          <p:nvPr/>
        </p:nvSpPr>
        <p:spPr>
          <a:xfrm>
            <a:off x="0" y="-26987"/>
            <a:ext cx="9144000" cy="1412875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0"/>
          <p:cNvSpPr txBox="1"/>
          <p:nvPr/>
        </p:nvSpPr>
        <p:spPr>
          <a:xfrm>
            <a:off x="457200" y="1254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Computação no BCT</a:t>
            </a:r>
            <a:endParaRPr/>
          </a:p>
        </p:txBody>
      </p:sp>
      <p:sp>
        <p:nvSpPr>
          <p:cNvPr id="117" name="Google Shape;117;p10"/>
          <p:cNvSpPr txBox="1"/>
          <p:nvPr/>
        </p:nvSpPr>
        <p:spPr>
          <a:xfrm>
            <a:off x="457200" y="1562100"/>
            <a:ext cx="8228012" cy="493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3525" lvl="0" marL="37782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3525" lvl="0" marL="377825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 disciplina:</a:t>
            </a:r>
            <a:endParaRPr/>
          </a:p>
          <a:p>
            <a:pPr indent="-258762" lvl="1" marL="715962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–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Objetivos: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Compreensão dos principais Tipos Abstratos de Dados (</a:t>
            </a:r>
            <a:r>
              <a:rPr b="1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TADs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Familiarização com as Estruturas de Dados (</a:t>
            </a:r>
            <a:r>
              <a:rPr b="1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EDs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que são utilizadas para representar as TADs na memória do computador.</a:t>
            </a:r>
            <a:endParaRPr/>
          </a:p>
          <a:p>
            <a:pPr indent="-258762" lvl="1" marL="715962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–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Ao final do curso, espera-se: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Proficiência na implementação das várias EDs, conhecendo o contexto de aplicação, as vantagens e as desvantagens de cada uma.</a:t>
            </a:r>
            <a:endParaRPr/>
          </a:p>
          <a:p>
            <a:pPr indent="-258762" lvl="1" marL="715962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8762" lvl="1" marL="715962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1"/>
          <p:cNvSpPr/>
          <p:nvPr/>
        </p:nvSpPr>
        <p:spPr>
          <a:xfrm>
            <a:off x="0" y="-26987"/>
            <a:ext cx="9144000" cy="1412875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1"/>
          <p:cNvSpPr txBox="1"/>
          <p:nvPr/>
        </p:nvSpPr>
        <p:spPr>
          <a:xfrm>
            <a:off x="457200" y="1254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Computação no BCT</a:t>
            </a:r>
            <a:endParaRPr/>
          </a:p>
        </p:txBody>
      </p:sp>
      <p:sp>
        <p:nvSpPr>
          <p:cNvPr id="127" name="Google Shape;127;p11"/>
          <p:cNvSpPr txBox="1"/>
          <p:nvPr/>
        </p:nvSpPr>
        <p:spPr>
          <a:xfrm>
            <a:off x="457200" y="1562100"/>
            <a:ext cx="8228012" cy="493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3525" lvl="0" marL="37782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3525" lvl="0" marL="377825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 disciplina:</a:t>
            </a:r>
            <a:endParaRPr/>
          </a:p>
          <a:p>
            <a:pPr indent="-257175" lvl="1" marL="727075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1" marL="727075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1" marL="727075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1" marL="727075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5" y="3003550"/>
            <a:ext cx="9144000" cy="17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