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64" r:id="rId6"/>
    <p:sldId id="260" r:id="rId7"/>
    <p:sldId id="266" r:id="rId8"/>
    <p:sldId id="263" r:id="rId9"/>
    <p:sldId id="271" r:id="rId10"/>
    <p:sldId id="261" r:id="rId11"/>
    <p:sldId id="262" r:id="rId12"/>
    <p:sldId id="267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4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8A4D0-5E33-EA41-BC3E-717E2CF0BFD0}" type="datetime1">
              <a:rPr lang="en-US" smtClean="0"/>
              <a:t>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author: prasad.pulikal@gess.ethz.ch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CE42-413D-A548-BAE1-40CAB96A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744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A36AC-0A70-E14A-AD22-51FAB6B9D711}" type="datetime1">
              <a:rPr lang="en-US" smtClean="0"/>
              <a:t>16/11/15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ETH Zürich, author: prasad.pulikal@gess.ethz.ch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AEBAE-D0D8-7E41-8929-0F9107F1C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19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AEBAE-D0D8-7E41-8929-0F9107F1CDA0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author: prasad.pulikal@gess.ethz.ch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1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ETH Zürich, author: prasad.pulikal@gess.ethz.ch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AEBAE-D0D8-7E41-8929-0F9107F1C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17989"/>
            <a:ext cx="8915400" cy="658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5"/>
            <a:ext cx="8001000" cy="286758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7824-2366-B646-9D82-1AA12C26FB92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1536192"/>
            <a:ext cx="3427413" cy="3154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529334"/>
            <a:ext cx="457200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98971330-2ADC-3547-A350-17C412707A10}" type="datetime1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034A-2917-CE47-AE7B-9E328E859982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2217A1B5-83C0-854A-917D-54D7B0AC02FA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847165"/>
            <a:ext cx="3986784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86100"/>
            <a:ext cx="8915400" cy="658368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51729"/>
            <a:ext cx="8001000" cy="139177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47764A90-A220-E946-A659-2DE45E4F75DD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6601968" cy="223570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847165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1971877"/>
            <a:ext cx="1371600" cy="111099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F39E-8C81-094B-81E7-AD1A376894E9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847165"/>
            <a:ext cx="914400" cy="4149959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301003"/>
            <a:ext cx="6426200" cy="340672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E65B-C714-714F-90B3-16C6ACA5029D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6D89-5AAD-B144-8A94-2AA145B5D59B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69076"/>
            <a:ext cx="8915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57700"/>
            <a:ext cx="8001000" cy="6858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3B26-BDC2-194F-8CE1-A069C9157E8E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847165"/>
            <a:ext cx="7988300" cy="29146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00299"/>
            <a:ext cx="8915400" cy="17145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13455"/>
            <a:ext cx="8001000" cy="58293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5907-79B4-DC4E-BA77-045C7D986ED0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1946672"/>
            <a:ext cx="3566160" cy="27610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84AE61B6-17FC-1244-B3AB-B0423AE67495}" type="datetime1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1513285"/>
            <a:ext cx="3566160" cy="65841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2299447"/>
            <a:ext cx="3566160" cy="240828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4C0376A7-0BAB-3C47-9885-08AB38229D50}" type="datetime1">
              <a:rPr lang="en-US" smtClean="0"/>
              <a:t>16/11/15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41195"/>
            <a:ext cx="2895600" cy="273844"/>
          </a:xfrm>
        </p:spPr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178424"/>
            <a:ext cx="3383280" cy="1191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FCD7-872E-8244-94A3-9104B98E2640}" type="datetime1">
              <a:rPr lang="en-US" smtClean="0"/>
              <a:t>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EA18-01E7-F848-84C8-4A533ECC7296}" type="datetime1">
              <a:rPr lang="en-US" smtClean="0"/>
              <a:t>16/11/15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534"/>
            <a:ext cx="8915400" cy="6858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1943101"/>
            <a:ext cx="3566160" cy="276463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1529333"/>
            <a:ext cx="3566160" cy="3168396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41195"/>
            <a:ext cx="2133600" cy="273844"/>
          </a:xfrm>
        </p:spPr>
        <p:txBody>
          <a:bodyPr/>
          <a:lstStyle/>
          <a:p>
            <a:fld id="{BC8152E3-D5B7-504A-8A58-C3AB0A2AD7E6}" type="datetime1">
              <a:rPr lang="en-US" smtClean="0"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842892"/>
            <a:ext cx="8913813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946672"/>
            <a:ext cx="7610476" cy="275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4119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D8A107-4E80-D141-8EDD-E63D35C7DA5F}" type="datetime1">
              <a:rPr lang="en-US" smtClean="0"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41195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© ETH Zürich, COSS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4926807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371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5006340"/>
            <a:ext cx="7999413" cy="1371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7NHOCpvFI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armpulse.net" TargetMode="External"/><Relationship Id="rId3" Type="http://schemas.openxmlformats.org/officeDocument/2006/relationships/hyperlink" Target="https://play.google.com/store/apps/details?id=ch.ethz.coss.nervous.pul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93333"/>
            <a:ext cx="8915400" cy="58302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SwarmPulse</a:t>
            </a:r>
            <a:r>
              <a:rPr lang="en-US" dirty="0" smtClean="0"/>
              <a:t>  </a:t>
            </a:r>
            <a:r>
              <a:rPr lang="en-US" sz="1800" i="1" dirty="0" smtClean="0">
                <a:latin typeface="Bradley Hand Bold"/>
                <a:cs typeface="Bradley Hand Bold"/>
              </a:rPr>
              <a:t>mapping </a:t>
            </a:r>
            <a:r>
              <a:rPr lang="en-US" sz="1800" i="1" dirty="0">
                <a:latin typeface="Bradley Hand Bold"/>
                <a:cs typeface="Bradley Hand Bold"/>
              </a:rPr>
              <a:t>the world </a:t>
            </a:r>
            <a:r>
              <a:rPr lang="en-US" sz="1800" i="1" dirty="0" smtClean="0">
                <a:latin typeface="Bradley Hand Bold"/>
                <a:cs typeface="Bradley Hand Bold"/>
              </a:rPr>
              <a:t>together….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75916"/>
            <a:ext cx="8001000" cy="565122"/>
          </a:xfrm>
        </p:spPr>
        <p:txBody>
          <a:bodyPr/>
          <a:lstStyle/>
          <a:p>
            <a:r>
              <a:rPr lang="en-US" dirty="0" err="1" smtClean="0">
                <a:latin typeface="Bradley Hand Bold"/>
                <a:cs typeface="Bradley Hand Bold"/>
              </a:rPr>
              <a:t>www.Swarmpulse.net</a:t>
            </a:r>
            <a:endParaRPr lang="en-US" dirty="0">
              <a:latin typeface="Bradley Hand Bold"/>
              <a:cs typeface="Bradley Hand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689" y="4931813"/>
            <a:ext cx="2531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Nunito-Regular"/>
                <a:cs typeface="Nunito-Regular"/>
              </a:rPr>
              <a:t>a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  <a:latin typeface="Nunito-Regular"/>
                <a:cs typeface="Nunito-Regular"/>
              </a:rPr>
              <a:t>uthor: prasad.pulikal@gess.ethz.ch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Nunito-Regular"/>
              <a:cs typeface="Nunito-Regular"/>
            </a:endParaRPr>
          </a:p>
        </p:txBody>
      </p:sp>
      <p:pic>
        <p:nvPicPr>
          <p:cNvPr id="5" name="Picture 4" descr="web_hi_res_5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58" y="95134"/>
            <a:ext cx="1664057" cy="1664057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10655" y="4937920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8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1514593" y="620890"/>
            <a:ext cx="809037" cy="22577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16"/>
              <a:gd name="adj6" fmla="val -83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Layers</a:t>
            </a:r>
            <a:endParaRPr lang="en-US" sz="1200" dirty="0"/>
          </a:p>
        </p:txBody>
      </p:sp>
      <p:sp>
        <p:nvSpPr>
          <p:cNvPr id="11" name="Line Callout 2 10"/>
          <p:cNvSpPr/>
          <p:nvPr/>
        </p:nvSpPr>
        <p:spPr>
          <a:xfrm>
            <a:off x="2824104" y="4684419"/>
            <a:ext cx="4278489" cy="4609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990"/>
              <a:gd name="adj6" fmla="val -4488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Time-Machine.</a:t>
            </a:r>
          </a:p>
          <a:p>
            <a:pPr algn="ctr"/>
            <a:r>
              <a:rPr lang="en-US" sz="1200" dirty="0" smtClean="0"/>
              <a:t>(Select Date &amp; Time to visualize data from the past)</a:t>
            </a:r>
            <a:endParaRPr lang="en-US" sz="1200" dirty="0"/>
          </a:p>
        </p:txBody>
      </p:sp>
      <p:sp>
        <p:nvSpPr>
          <p:cNvPr id="12" name="Line Callout 2 11"/>
          <p:cNvSpPr/>
          <p:nvPr/>
        </p:nvSpPr>
        <p:spPr>
          <a:xfrm>
            <a:off x="5597407" y="1403584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75255"/>
              <a:gd name="adj6" fmla="val 14369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Real-time or Time-Machine </a:t>
            </a:r>
            <a:r>
              <a:rPr lang="en-US" sz="1200" smtClean="0"/>
              <a:t>button / indicator</a:t>
            </a:r>
            <a:endParaRPr lang="en-US" sz="1200" dirty="0"/>
          </a:p>
        </p:txBody>
      </p:sp>
      <p:sp>
        <p:nvSpPr>
          <p:cNvPr id="13" name="Line Callout 2 12"/>
          <p:cNvSpPr/>
          <p:nvPr/>
        </p:nvSpPr>
        <p:spPr>
          <a:xfrm>
            <a:off x="4018845" y="846668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-24235"/>
              <a:gd name="adj6" fmla="val 20594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Server Connection Status Indicator</a:t>
            </a:r>
            <a:endParaRPr lang="en-US" sz="1200" dirty="0"/>
          </a:p>
        </p:txBody>
      </p:sp>
      <p:sp>
        <p:nvSpPr>
          <p:cNvPr id="14" name="Line Callout 2 13"/>
          <p:cNvSpPr/>
          <p:nvPr/>
        </p:nvSpPr>
        <p:spPr>
          <a:xfrm>
            <a:off x="5276614" y="276576"/>
            <a:ext cx="2372549" cy="460963"/>
          </a:xfrm>
          <a:prstGeom prst="borderCallout2">
            <a:avLst>
              <a:gd name="adj1" fmla="val 33036"/>
              <a:gd name="adj2" fmla="val 102132"/>
              <a:gd name="adj3" fmla="val 20791"/>
              <a:gd name="adj4" fmla="val 129845"/>
              <a:gd name="adj5" fmla="val 49235"/>
              <a:gd name="adj6" fmla="val 15479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Mobile App button</a:t>
            </a:r>
            <a:endParaRPr lang="en-US" sz="1200" dirty="0"/>
          </a:p>
        </p:txBody>
      </p:sp>
      <p:sp>
        <p:nvSpPr>
          <p:cNvPr id="8" name="Line Callout 2 7"/>
          <p:cNvSpPr/>
          <p:nvPr/>
        </p:nvSpPr>
        <p:spPr>
          <a:xfrm>
            <a:off x="782697" y="3012253"/>
            <a:ext cx="1333970" cy="4026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657"/>
              <a:gd name="adj6" fmla="val -452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Sensor values &amp; Colors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585" y="8654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1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978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973" y="517408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7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44" y="799630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49" y="799630"/>
            <a:ext cx="2023988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srgbClr val="000000">
                <a:alpha val="43000"/>
              </a:srgbClr>
            </a:outerShdw>
            <a:softEdge rad="12700"/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3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Sample Video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05186" y="3461926"/>
            <a:ext cx="585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=i7NHOCpvFIY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38391"/>
            <a:ext cx="8913813" cy="685800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579799"/>
            <a:ext cx="7610476" cy="27530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Built as part of a research initiative at the ETH Zurich, </a:t>
            </a:r>
            <a:r>
              <a:rPr lang="en-US" dirty="0"/>
              <a:t>Professorship of Computational Social Science (COSS)</a:t>
            </a:r>
            <a:endParaRPr lang="en-US" dirty="0" smtClean="0"/>
          </a:p>
          <a:p>
            <a:pPr algn="just"/>
            <a:r>
              <a:rPr lang="en-US" dirty="0" smtClean="0"/>
              <a:t>Part of the </a:t>
            </a:r>
            <a:r>
              <a:rPr lang="en-US" dirty="0"/>
              <a:t>Planetary Nervous </a:t>
            </a:r>
            <a:r>
              <a:rPr lang="en-US" dirty="0" smtClean="0"/>
              <a:t>System platform, a </a:t>
            </a:r>
            <a:r>
              <a:rPr lang="en-US" dirty="0"/>
              <a:t>large-scale distributed research platform that provides real-time social sensing services as a public good</a:t>
            </a:r>
            <a:endParaRPr lang="en-US" dirty="0" smtClean="0"/>
          </a:p>
          <a:p>
            <a:pPr algn="just"/>
            <a:r>
              <a:rPr lang="en-US" dirty="0" smtClean="0"/>
              <a:t>Allows users to visualize and anonymously share data and digital content (sensors values, media, web links etc.)</a:t>
            </a:r>
          </a:p>
          <a:p>
            <a:pPr algn="just"/>
            <a:r>
              <a:rPr lang="en-US" dirty="0" smtClean="0"/>
              <a:t>User generated content and data.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5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System Architecture</a:t>
            </a:r>
            <a:endParaRPr lang="en-US" sz="25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2" y="1091264"/>
            <a:ext cx="8332130" cy="381108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0588" y="83980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82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297286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297286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Current</a:t>
            </a:r>
          </a:p>
          <a:p>
            <a:pPr algn="r"/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959556" y="983087"/>
            <a:ext cx="7892813" cy="4012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Real-time view</a:t>
            </a:r>
          </a:p>
          <a:p>
            <a:pPr lvl="1" algn="just"/>
            <a:r>
              <a:rPr lang="en-US" dirty="0" smtClean="0"/>
              <a:t>Visualize data as it is shared by users in real time. </a:t>
            </a:r>
            <a:endParaRPr lang="en-US" dirty="0"/>
          </a:p>
          <a:p>
            <a:pPr lvl="1" algn="just"/>
            <a:r>
              <a:rPr lang="en-US" dirty="0" smtClean="0"/>
              <a:t>Markers are cleared from the map after 5 minutes (300 seconds) to avoid the possibility of large amount of data being shown on the map.</a:t>
            </a:r>
          </a:p>
          <a:p>
            <a:pPr algn="just"/>
            <a:r>
              <a:rPr lang="en-US" dirty="0" smtClean="0"/>
              <a:t>Time-Machine </a:t>
            </a:r>
          </a:p>
          <a:p>
            <a:pPr lvl="1" algn="just"/>
            <a:r>
              <a:rPr lang="en-US" dirty="0" smtClean="0"/>
              <a:t>Go back in time to view data as was shared by users at specific times.</a:t>
            </a:r>
          </a:p>
          <a:p>
            <a:pPr lvl="1" algn="just"/>
            <a:r>
              <a:rPr lang="en-US" dirty="0" smtClean="0"/>
              <a:t>Time range is limited to 30 minutes window period from the start time chosen by the user.</a:t>
            </a:r>
          </a:p>
          <a:p>
            <a:pPr algn="just"/>
            <a:r>
              <a:rPr lang="en-US" dirty="0" smtClean="0"/>
              <a:t>Sensors</a:t>
            </a:r>
          </a:p>
          <a:p>
            <a:pPr lvl="1" algn="just"/>
            <a:r>
              <a:rPr lang="en-US" dirty="0" smtClean="0"/>
              <a:t>Light, Noise</a:t>
            </a:r>
          </a:p>
          <a:p>
            <a:pPr lvl="1" algn="just"/>
            <a:r>
              <a:rPr lang="en-US" dirty="0" smtClean="0"/>
              <a:t>Visualize light and noise levels at various geo locations.</a:t>
            </a:r>
          </a:p>
          <a:p>
            <a:pPr algn="just"/>
            <a:r>
              <a:rPr lang="en-US" dirty="0" smtClean="0"/>
              <a:t>Sharing</a:t>
            </a:r>
          </a:p>
          <a:p>
            <a:pPr lvl="1" algn="just"/>
            <a:r>
              <a:rPr lang="en-US" dirty="0" smtClean="0"/>
              <a:t>Text Message and web links.</a:t>
            </a:r>
          </a:p>
          <a:p>
            <a:pPr lvl="1" algn="just"/>
            <a:r>
              <a:rPr lang="en-US" dirty="0" smtClean="0"/>
              <a:t>Share links, favorites websites directly from external apps and browser on Android and </a:t>
            </a:r>
            <a:r>
              <a:rPr lang="en-US" dirty="0" err="1" smtClean="0"/>
              <a:t>iOS</a:t>
            </a:r>
            <a:r>
              <a:rPr lang="en-US" dirty="0" smtClean="0"/>
              <a:t> devices.</a:t>
            </a:r>
          </a:p>
          <a:p>
            <a:pPr lvl="1" algn="just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0588" y="83980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4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842892"/>
            <a:ext cx="4534369" cy="6858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for sharing of images, audio and video clips of limited duration.</a:t>
            </a:r>
          </a:p>
          <a:p>
            <a:r>
              <a:rPr lang="en-US" dirty="0" smtClean="0"/>
              <a:t>Rate Shared content.</a:t>
            </a:r>
          </a:p>
          <a:p>
            <a:r>
              <a:rPr lang="en-US" dirty="0" smtClean="0"/>
              <a:t>Report inappropriate content.</a:t>
            </a:r>
          </a:p>
          <a:p>
            <a:r>
              <a:rPr lang="en-US" dirty="0" smtClean="0"/>
              <a:t>Data Volatility – Allow for users to choose how long their data remains on the server.</a:t>
            </a:r>
          </a:p>
          <a:p>
            <a:r>
              <a:rPr lang="en-US" dirty="0" smtClean="0"/>
              <a:t>Auto Upload of Sensor data at specific time intervals.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534370" y="842892"/>
            <a:ext cx="4534369" cy="6858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 lnSpcReduction="1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To be implemented</a:t>
            </a:r>
          </a:p>
          <a:p>
            <a:pPr algn="r"/>
            <a:r>
              <a:rPr lang="en-US" sz="2000" dirty="0" smtClean="0"/>
              <a:t>in version 2.0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2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092"/>
            <a:ext cx="8913813" cy="685800"/>
          </a:xfrm>
        </p:spPr>
        <p:txBody>
          <a:bodyPr/>
          <a:lstStyle/>
          <a:p>
            <a:r>
              <a:rPr lang="en-US" dirty="0" smtClean="0"/>
              <a:t>How – to?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1001535" y="977709"/>
            <a:ext cx="7841428" cy="27530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Mobile Client Download (Android only):</a:t>
            </a:r>
          </a:p>
          <a:p>
            <a:pPr lvl="1"/>
            <a:r>
              <a:rPr lang="en-US" dirty="0" smtClean="0"/>
              <a:t>On you mobile phone, </a:t>
            </a:r>
            <a:r>
              <a:rPr lang="en-US" dirty="0"/>
              <a:t>u</a:t>
            </a:r>
            <a:r>
              <a:rPr lang="en-US" dirty="0" smtClean="0"/>
              <a:t>se the download mobile app button in the right corner on the website at </a:t>
            </a:r>
            <a:r>
              <a:rPr lang="en-US" dirty="0" smtClean="0">
                <a:hlinkClick r:id="rId2"/>
              </a:rPr>
              <a:t>www.swarmpulse.net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Visit the following URL on your android phone:</a:t>
            </a:r>
          </a:p>
          <a:p>
            <a:pPr marL="698500" lvl="2" indent="0">
              <a:buNone/>
            </a:pPr>
            <a:r>
              <a:rPr lang="en-US" dirty="0">
                <a:hlinkClick r:id="rId3"/>
              </a:rPr>
              <a:t>https://play.google.com/store/apps/details?id=</a:t>
            </a:r>
            <a:r>
              <a:rPr lang="en-US" dirty="0" smtClean="0">
                <a:hlinkClick r:id="rId3"/>
              </a:rPr>
              <a:t>ch.ethz.coss.nervous.pulse</a:t>
            </a:r>
            <a:endParaRPr lang="en-US" dirty="0" smtClean="0"/>
          </a:p>
          <a:p>
            <a:pPr marL="698500" lvl="2" indent="0">
              <a:buNone/>
            </a:pPr>
            <a:endParaRPr lang="en-US" dirty="0"/>
          </a:p>
          <a:p>
            <a:pPr marL="635000" lvl="1" indent="-285750"/>
            <a:r>
              <a:rPr lang="en-US" dirty="0" smtClean="0"/>
              <a:t>Website for visualization:</a:t>
            </a:r>
          </a:p>
          <a:p>
            <a:pPr marL="349250" lvl="1" indent="0">
              <a:buNone/>
            </a:pPr>
            <a:r>
              <a:rPr lang="en-US" dirty="0" smtClean="0"/>
              <a:t>	View website at: </a:t>
            </a:r>
            <a:r>
              <a:rPr lang="en-US" dirty="0" smtClean="0">
                <a:hlinkClick r:id="rId2"/>
              </a:rPr>
              <a:t>www.swarmpulse.net</a:t>
            </a:r>
            <a:endParaRPr lang="en-US" dirty="0" smtClean="0"/>
          </a:p>
          <a:p>
            <a:pPr marL="34925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16077"/>
            <a:ext cx="8913813" cy="6858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884298" y="1001877"/>
            <a:ext cx="7518400" cy="3602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Web Browsers limitations</a:t>
            </a:r>
          </a:p>
          <a:p>
            <a:pPr lvl="1" algn="just"/>
            <a:r>
              <a:rPr lang="en-US" dirty="0"/>
              <a:t>Large amount of data </a:t>
            </a:r>
            <a:r>
              <a:rPr lang="en-US" dirty="0" smtClean="0"/>
              <a:t>(&gt; 20000 markers) causes </a:t>
            </a:r>
            <a:r>
              <a:rPr lang="en-US" dirty="0"/>
              <a:t>problems with the browser performance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To avoid this Clusters have been used to group together markers that are close. This is useful to an extent i.e. 60000 markers.</a:t>
            </a:r>
          </a:p>
          <a:p>
            <a:pPr lvl="1" algn="just"/>
            <a:r>
              <a:rPr lang="en-US" dirty="0" smtClean="0"/>
              <a:t>Secondly the pulse of the system is set to 5 minutes, i.e. data is removed after 5 minutes in Real-Time view and in the Time-Machine view the results are limited to only 30 minutes from the start time chosen by the user.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20588" y="95423"/>
            <a:ext cx="2895600" cy="273844"/>
          </a:xfrm>
        </p:spPr>
        <p:txBody>
          <a:bodyPr/>
          <a:lstStyle/>
          <a:p>
            <a:r>
              <a:rPr lang="en-US" dirty="0" smtClean="0"/>
              <a:t>© ETH Zürich, COSS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0374"/>
            <a:ext cx="8913813" cy="685800"/>
          </a:xfrm>
        </p:spPr>
        <p:txBody>
          <a:bodyPr/>
          <a:lstStyle/>
          <a:p>
            <a:pPr algn="ctr"/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4444" y="3254963"/>
            <a:ext cx="284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 &amp; Mobile Client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7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8023" cy="5143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ETH Zürich, COSS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3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</TotalTime>
  <Words>576</Words>
  <Application>Microsoft Macintosh PowerPoint</Application>
  <PresentationFormat>On-screen Show (16:9)</PresentationFormat>
  <Paragraphs>74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Perception</vt:lpstr>
      <vt:lpstr>SwarmPulse  mapping the world together….</vt:lpstr>
      <vt:lpstr>What is it?</vt:lpstr>
      <vt:lpstr>System Architecture</vt:lpstr>
      <vt:lpstr>Features</vt:lpstr>
      <vt:lpstr>Features</vt:lpstr>
      <vt:lpstr>How – to?</vt:lpstr>
      <vt:lpstr>Limitations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Video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</dc:title>
  <dc:creator>Mitarbeiter</dc:creator>
  <cp:lastModifiedBy>Prasad Pulikal</cp:lastModifiedBy>
  <cp:revision>173</cp:revision>
  <cp:lastPrinted>2015-10-28T09:36:28Z</cp:lastPrinted>
  <dcterms:created xsi:type="dcterms:W3CDTF">2015-10-07T10:11:08Z</dcterms:created>
  <dcterms:modified xsi:type="dcterms:W3CDTF">2015-11-16T12:32:10Z</dcterms:modified>
</cp:coreProperties>
</file>