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64" r:id="rId6"/>
    <p:sldId id="260" r:id="rId7"/>
    <p:sldId id="266" r:id="rId8"/>
    <p:sldId id="263" r:id="rId9"/>
    <p:sldId id="271" r:id="rId10"/>
    <p:sldId id="261" r:id="rId11"/>
    <p:sldId id="262" r:id="rId12"/>
    <p:sldId id="267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7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8A4D0-5E33-EA41-BC3E-717E2CF0BFD0}" type="datetime1">
              <a:rPr lang="en-US" smtClean="0"/>
              <a:t>02/12/15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author: prasad.pulikal@gess.ethz.ch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CE42-413D-A548-BAE1-40CAB96A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74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A36AC-0A70-E14A-AD22-51FAB6B9D711}" type="datetime1">
              <a:rPr lang="en-US" smtClean="0"/>
              <a:t>02/12/15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author: prasad.pulikal@gess.ethz.ch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AEBAE-D0D8-7E41-8929-0F9107F1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19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EBAE-D0D8-7E41-8929-0F9107F1CDA0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author: prasad.pulikal@gess.ethz.ch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author: prasad.pulikal@gess.ethz.ch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AEBAE-D0D8-7E41-8929-0F9107F1C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7824-2366-B646-9D82-1AA12C26FB92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98971330-2ADC-3547-A350-17C412707A10}" type="datetime1">
              <a:rPr lang="en-US" smtClean="0"/>
              <a:t>02/12/15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34A-2917-CE47-AE7B-9E328E859982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17A1B5-83C0-854A-917D-54D7B0AC02FA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47764A90-A220-E946-A659-2DE45E4F75DD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F39E-8C81-094B-81E7-AD1A376894E9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65B-C714-714F-90B3-16C6ACA5029D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6D89-5AAD-B144-8A94-2AA145B5D59B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3B26-BDC2-194F-8CE1-A069C9157E8E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5907-79B4-DC4E-BA77-045C7D986ED0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4AE61B6-17FC-1244-B3AB-B0423AE67495}" type="datetime1">
              <a:rPr lang="en-US" smtClean="0"/>
              <a:t>02/12/15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4C0376A7-0BAB-3C47-9885-08AB38229D50}" type="datetime1">
              <a:rPr lang="en-US" smtClean="0"/>
              <a:t>02/12/15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FCD7-872E-8244-94A3-9104B98E2640}" type="datetime1">
              <a:rPr lang="en-US" smtClean="0"/>
              <a:t>02/12/15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EA18-01E7-F848-84C8-4A533ECC7296}" type="datetime1">
              <a:rPr lang="en-US" smtClean="0"/>
              <a:t>02/12/15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BC8152E3-D5B7-504A-8A58-C3AB0A2AD7E6}" type="datetime1">
              <a:rPr lang="en-US" smtClean="0"/>
              <a:t>02/12/15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D8A107-4E80-D141-8EDD-E63D35C7DA5F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lU_3XKqWe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h.ethz.coss.nervous.pulse" TargetMode="External"/><Relationship Id="rId4" Type="http://schemas.openxmlformats.org/officeDocument/2006/relationships/hyperlink" Target="https://itunes.apple.com/us/app/swarmpulse/id1053129873?mt=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armpulse.ne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93333"/>
            <a:ext cx="8915400" cy="58302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SwarmPulse</a:t>
            </a:r>
            <a:r>
              <a:rPr lang="en-US" dirty="0" smtClean="0"/>
              <a:t>  </a:t>
            </a:r>
            <a:r>
              <a:rPr lang="en-US" sz="1800" i="1" dirty="0" smtClean="0">
                <a:latin typeface="Bradley Hand Bold"/>
                <a:cs typeface="Bradley Hand Bold"/>
              </a:rPr>
              <a:t>mapping </a:t>
            </a:r>
            <a:r>
              <a:rPr lang="en-US" sz="1800" i="1" dirty="0">
                <a:latin typeface="Bradley Hand Bold"/>
                <a:cs typeface="Bradley Hand Bold"/>
              </a:rPr>
              <a:t>the world </a:t>
            </a:r>
            <a:r>
              <a:rPr lang="en-US" sz="1800" i="1" dirty="0" smtClean="0">
                <a:latin typeface="Bradley Hand Bold"/>
                <a:cs typeface="Bradley Hand Bold"/>
              </a:rPr>
              <a:t>together….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6"/>
            <a:ext cx="8001000" cy="565122"/>
          </a:xfrm>
        </p:spPr>
        <p:txBody>
          <a:bodyPr/>
          <a:lstStyle/>
          <a:p>
            <a:r>
              <a:rPr lang="en-US" dirty="0" err="1" smtClean="0">
                <a:latin typeface="Bradley Hand Bold"/>
                <a:cs typeface="Bradley Hand Bold"/>
              </a:rPr>
              <a:t>www.Swarmpulse.net</a:t>
            </a:r>
            <a:endParaRPr lang="en-US" dirty="0">
              <a:latin typeface="Bradley Hand Bold"/>
              <a:cs typeface="Bradley Hand Bold"/>
            </a:endParaRPr>
          </a:p>
        </p:txBody>
      </p:sp>
      <p:pic>
        <p:nvPicPr>
          <p:cNvPr id="5" name="Picture 4" descr="web_hi_res_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58" y="95134"/>
            <a:ext cx="1664057" cy="166405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10655" y="4937920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2060" y="4925300"/>
            <a:ext cx="2536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Nunito-Black"/>
                <a:cs typeface="Nunito-Black"/>
              </a:rPr>
              <a:t>a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Nunito-Black"/>
                <a:cs typeface="Nunito-Black"/>
              </a:rPr>
              <a:t>uthor</a:t>
            </a:r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  <a:latin typeface="Nunito-Black"/>
                <a:cs typeface="Nunito-Black"/>
              </a:rPr>
              <a:t>: prasad.pulikal@gess.ethz.ch</a:t>
            </a:r>
            <a:endParaRPr lang="en-US" sz="1100" i="1" dirty="0">
              <a:solidFill>
                <a:schemeClr val="bg1">
                  <a:lumMod val="75000"/>
                </a:schemeClr>
              </a:solidFill>
              <a:latin typeface="Nunito-Black"/>
              <a:cs typeface="Nunito-Black"/>
            </a:endParaRPr>
          </a:p>
        </p:txBody>
      </p:sp>
    </p:spTree>
    <p:extLst>
      <p:ext uri="{BB962C8B-B14F-4D97-AF65-F5344CB8AC3E}">
        <p14:creationId xmlns:p14="http://schemas.microsoft.com/office/powerpoint/2010/main" val="22753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1514593" y="620890"/>
            <a:ext cx="809037" cy="2257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16"/>
              <a:gd name="adj6" fmla="val -83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Layers</a:t>
            </a:r>
            <a:endParaRPr lang="en-US" sz="1200" dirty="0"/>
          </a:p>
        </p:txBody>
      </p:sp>
      <p:sp>
        <p:nvSpPr>
          <p:cNvPr id="11" name="Line Callout 2 10"/>
          <p:cNvSpPr/>
          <p:nvPr/>
        </p:nvSpPr>
        <p:spPr>
          <a:xfrm>
            <a:off x="2824104" y="4684419"/>
            <a:ext cx="4278489" cy="4609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90"/>
              <a:gd name="adj6" fmla="val -448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Time-Machine.</a:t>
            </a:r>
          </a:p>
          <a:p>
            <a:pPr algn="ctr"/>
            <a:r>
              <a:rPr lang="en-US" sz="1200" dirty="0" smtClean="0"/>
              <a:t>(Select Date &amp; Time to visualize data from the past)</a:t>
            </a:r>
            <a:endParaRPr lang="en-US" sz="1200" dirty="0"/>
          </a:p>
        </p:txBody>
      </p:sp>
      <p:sp>
        <p:nvSpPr>
          <p:cNvPr id="12" name="Line Callout 2 11"/>
          <p:cNvSpPr/>
          <p:nvPr/>
        </p:nvSpPr>
        <p:spPr>
          <a:xfrm>
            <a:off x="5597407" y="1403584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75255"/>
              <a:gd name="adj6" fmla="val 1436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or Time-Machine </a:t>
            </a:r>
            <a:r>
              <a:rPr lang="en-US" sz="1200" smtClean="0"/>
              <a:t>button / indicator</a:t>
            </a:r>
            <a:endParaRPr lang="en-US" sz="1200" dirty="0"/>
          </a:p>
        </p:txBody>
      </p:sp>
      <p:sp>
        <p:nvSpPr>
          <p:cNvPr id="13" name="Line Callout 2 12"/>
          <p:cNvSpPr/>
          <p:nvPr/>
        </p:nvSpPr>
        <p:spPr>
          <a:xfrm>
            <a:off x="4018845" y="846668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24235"/>
              <a:gd name="adj6" fmla="val 20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Server Connection Status Indicator</a:t>
            </a:r>
            <a:endParaRPr lang="en-US" sz="1200" dirty="0"/>
          </a:p>
        </p:txBody>
      </p:sp>
      <p:sp>
        <p:nvSpPr>
          <p:cNvPr id="14" name="Line Callout 2 13"/>
          <p:cNvSpPr/>
          <p:nvPr/>
        </p:nvSpPr>
        <p:spPr>
          <a:xfrm>
            <a:off x="5276614" y="276576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49235"/>
              <a:gd name="adj6" fmla="val 1547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Mobile App button</a:t>
            </a:r>
            <a:endParaRPr lang="en-US" sz="1200" dirty="0"/>
          </a:p>
        </p:txBody>
      </p:sp>
      <p:sp>
        <p:nvSpPr>
          <p:cNvPr id="8" name="Line Callout 2 7"/>
          <p:cNvSpPr/>
          <p:nvPr/>
        </p:nvSpPr>
        <p:spPr>
          <a:xfrm>
            <a:off x="782697" y="3012253"/>
            <a:ext cx="1333970" cy="4026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657"/>
              <a:gd name="adj6" fmla="val -452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values &amp; Colors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585" y="865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1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978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73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7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44" y="799630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49" y="799630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Sample Video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7561" y="1350551"/>
            <a:ext cx="3549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https://youtu.be/</a:t>
            </a:r>
            <a:r>
              <a:rPr lang="en-US" dirty="0" smtClean="0">
                <a:hlinkClick r:id="rId2"/>
              </a:rPr>
              <a:t>lU_3XKqWesE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38391"/>
            <a:ext cx="8913813" cy="685800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579799"/>
            <a:ext cx="7610476" cy="27530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Built as part of a research initiative at the ETH Zurich, </a:t>
            </a:r>
            <a:r>
              <a:rPr lang="en-US" dirty="0"/>
              <a:t>Professorship of Computational Social Science (COSS)</a:t>
            </a:r>
            <a:endParaRPr lang="en-US" dirty="0" smtClean="0"/>
          </a:p>
          <a:p>
            <a:pPr algn="just"/>
            <a:r>
              <a:rPr lang="en-US" dirty="0" smtClean="0"/>
              <a:t>Part of the </a:t>
            </a:r>
            <a:r>
              <a:rPr lang="en-US" dirty="0"/>
              <a:t>Planetary Nervous </a:t>
            </a:r>
            <a:r>
              <a:rPr lang="en-US" dirty="0" smtClean="0"/>
              <a:t>System platform, a </a:t>
            </a:r>
            <a:r>
              <a:rPr lang="en-US" dirty="0"/>
              <a:t>large-scale distributed research platform that provides real-time social sensing services as a public good</a:t>
            </a:r>
            <a:endParaRPr lang="en-US" dirty="0" smtClean="0"/>
          </a:p>
          <a:p>
            <a:pPr algn="just"/>
            <a:r>
              <a:rPr lang="en-US" dirty="0" smtClean="0"/>
              <a:t>Allows users to visualize and anonymously share data and digital content (sensors values, media, web links etc.)</a:t>
            </a:r>
          </a:p>
          <a:p>
            <a:pPr algn="just"/>
            <a:r>
              <a:rPr lang="en-US" dirty="0" smtClean="0"/>
              <a:t>User generated content and data.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5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System Architecture</a:t>
            </a:r>
            <a:endParaRPr lang="en-US" sz="25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1091264"/>
            <a:ext cx="8332130" cy="381108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0588" y="83980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8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Current</a:t>
            </a:r>
          </a:p>
          <a:p>
            <a:pPr algn="r"/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59556" y="983087"/>
            <a:ext cx="7892813" cy="4012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Real-time view</a:t>
            </a:r>
          </a:p>
          <a:p>
            <a:pPr lvl="1" algn="just"/>
            <a:r>
              <a:rPr lang="en-US" dirty="0" smtClean="0"/>
              <a:t>Visualize data as it is shared by users in real time. </a:t>
            </a:r>
            <a:endParaRPr lang="en-US" dirty="0"/>
          </a:p>
          <a:p>
            <a:pPr lvl="1" algn="just"/>
            <a:r>
              <a:rPr lang="en-US" dirty="0" smtClean="0"/>
              <a:t>Markers are cleared from the map after 5 minutes (300 seconds) to avoid the possibility of large amount of data being shown on the map.</a:t>
            </a:r>
          </a:p>
          <a:p>
            <a:pPr algn="just"/>
            <a:r>
              <a:rPr lang="en-US" dirty="0" smtClean="0"/>
              <a:t>Time-Machine </a:t>
            </a:r>
          </a:p>
          <a:p>
            <a:pPr lvl="1" algn="just"/>
            <a:r>
              <a:rPr lang="en-US" dirty="0" smtClean="0"/>
              <a:t>Go back in time to view data as was shared by users at specific times.</a:t>
            </a:r>
          </a:p>
          <a:p>
            <a:pPr lvl="1" algn="just"/>
            <a:r>
              <a:rPr lang="en-US" dirty="0" smtClean="0"/>
              <a:t>Time range is limited to 30 minutes window period from the start time chosen by the user.</a:t>
            </a:r>
          </a:p>
          <a:p>
            <a:pPr algn="just"/>
            <a:r>
              <a:rPr lang="en-US" dirty="0" smtClean="0"/>
              <a:t>Sensors</a:t>
            </a:r>
          </a:p>
          <a:p>
            <a:pPr lvl="1" algn="just"/>
            <a:r>
              <a:rPr lang="en-US" dirty="0" smtClean="0"/>
              <a:t>Light, Noise</a:t>
            </a:r>
          </a:p>
          <a:p>
            <a:pPr lvl="1" algn="just"/>
            <a:r>
              <a:rPr lang="en-US" dirty="0" smtClean="0"/>
              <a:t>Visualize light and noise levels at various geo locations.</a:t>
            </a:r>
          </a:p>
          <a:p>
            <a:pPr algn="just"/>
            <a:r>
              <a:rPr lang="en-US" dirty="0" smtClean="0"/>
              <a:t>Sharing</a:t>
            </a:r>
          </a:p>
          <a:p>
            <a:pPr lvl="1" algn="just"/>
            <a:r>
              <a:rPr lang="en-US" dirty="0" smtClean="0"/>
              <a:t>Text Message and web links.</a:t>
            </a:r>
          </a:p>
          <a:p>
            <a:pPr lvl="1" algn="just"/>
            <a:r>
              <a:rPr lang="en-US" dirty="0" smtClean="0"/>
              <a:t>Share links, favorites websites directly from external apps and browser on Android and iOS devices.</a:t>
            </a:r>
            <a:endParaRPr lang="en-US" dirty="0"/>
          </a:p>
          <a:p>
            <a:pPr algn="just"/>
            <a:r>
              <a:rPr lang="en-US" dirty="0"/>
              <a:t>Data </a:t>
            </a:r>
            <a:r>
              <a:rPr lang="en-US" dirty="0" smtClean="0"/>
              <a:t>Retention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Allow for users to choose how long their data remains on the server.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0588" y="83980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842892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for sharing of images, audio and video clips of limited duration.</a:t>
            </a:r>
          </a:p>
          <a:p>
            <a:r>
              <a:rPr lang="en-US" dirty="0" smtClean="0"/>
              <a:t>Rate Shared content.</a:t>
            </a:r>
          </a:p>
          <a:p>
            <a:r>
              <a:rPr lang="en-US" dirty="0" smtClean="0"/>
              <a:t>Report inappropriate content. Auto Upload of Sensor data at specific time intervals.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842892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lnSpcReduction="1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To be implemented</a:t>
            </a:r>
          </a:p>
          <a:p>
            <a:pPr algn="r"/>
            <a:r>
              <a:rPr lang="en-US" sz="2000" dirty="0" smtClean="0"/>
              <a:t>in version 2.0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092"/>
            <a:ext cx="8913813" cy="685800"/>
          </a:xfrm>
        </p:spPr>
        <p:txBody>
          <a:bodyPr/>
          <a:lstStyle/>
          <a:p>
            <a:r>
              <a:rPr lang="en-US" dirty="0" smtClean="0"/>
              <a:t>How – to?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001535" y="977709"/>
            <a:ext cx="7841428" cy="275307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Mobile Client Download (Android &amp; </a:t>
            </a:r>
            <a:r>
              <a:rPr lang="en-US" dirty="0" err="1" smtClean="0"/>
              <a:t>iOS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On you mobile phone, </a:t>
            </a:r>
            <a:r>
              <a:rPr lang="en-US" dirty="0"/>
              <a:t>u</a:t>
            </a:r>
            <a:r>
              <a:rPr lang="en-US" dirty="0" smtClean="0"/>
              <a:t>se the download mobile app button in the right corner on the website at </a:t>
            </a:r>
            <a:r>
              <a:rPr lang="en-US" dirty="0" smtClean="0">
                <a:hlinkClick r:id="rId2"/>
              </a:rPr>
              <a:t>www.swarmpulse.net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Visit the following URL on your 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ndroid phone / tablet:</a:t>
            </a:r>
          </a:p>
          <a:p>
            <a:pPr marL="1035050" lvl="3" indent="0">
              <a:buNone/>
            </a:pPr>
            <a:r>
              <a:rPr lang="en-US" dirty="0">
                <a:hlinkClick r:id="rId3"/>
              </a:rPr>
              <a:t>https://play.google.com/store/apps/details?id=</a:t>
            </a:r>
            <a:r>
              <a:rPr lang="en-US" dirty="0" smtClean="0">
                <a:hlinkClick r:id="rId3"/>
              </a:rPr>
              <a:t>ch.ethz.coss.nervous.pulse</a:t>
            </a:r>
            <a:endParaRPr lang="en-US" dirty="0" smtClean="0"/>
          </a:p>
          <a:p>
            <a:pPr marL="984250" lvl="2" indent="-285750"/>
            <a:r>
              <a:rPr lang="en-US" dirty="0" smtClean="0"/>
              <a:t>iPhone / </a:t>
            </a:r>
            <a:r>
              <a:rPr lang="en-US" dirty="0" err="1" smtClean="0"/>
              <a:t>iPad</a:t>
            </a:r>
            <a:r>
              <a:rPr lang="en-US" dirty="0" smtClean="0"/>
              <a:t>:</a:t>
            </a:r>
          </a:p>
          <a:p>
            <a:pPr marL="1035050" lvl="3" indent="0">
              <a:buNone/>
            </a:pPr>
            <a:r>
              <a:rPr lang="en-US" dirty="0">
                <a:hlinkClick r:id="rId4"/>
              </a:rPr>
              <a:t>https://itunes.apple.com/us/app/swarmpulse/id1053129873?mt=</a:t>
            </a:r>
            <a:r>
              <a:rPr lang="en-US" dirty="0" smtClean="0">
                <a:hlinkClick r:id="rId4"/>
              </a:rPr>
              <a:t>8</a:t>
            </a:r>
            <a:endParaRPr lang="en-US" dirty="0" smtClean="0"/>
          </a:p>
          <a:p>
            <a:pPr marL="984250" lvl="2" indent="-285750"/>
            <a:endParaRPr lang="en-US" dirty="0" smtClean="0"/>
          </a:p>
          <a:p>
            <a:pPr marL="984250" lvl="2" indent="-285750"/>
            <a:endParaRPr lang="en-US" dirty="0" smtClean="0"/>
          </a:p>
          <a:p>
            <a:pPr marL="698500" lvl="2" indent="0">
              <a:buNone/>
            </a:pPr>
            <a:endParaRPr lang="en-US" dirty="0"/>
          </a:p>
          <a:p>
            <a:pPr marL="292100" indent="-285750"/>
            <a:r>
              <a:rPr lang="en-US" dirty="0" smtClean="0"/>
              <a:t>Website for visualization:</a:t>
            </a:r>
          </a:p>
          <a:p>
            <a:pPr marL="349250" lvl="1" indent="0">
              <a:buNone/>
            </a:pPr>
            <a:r>
              <a:rPr lang="en-US" dirty="0" smtClean="0"/>
              <a:t>	View website at: </a:t>
            </a:r>
            <a:r>
              <a:rPr lang="en-US" dirty="0" smtClean="0">
                <a:hlinkClick r:id="rId2"/>
              </a:rPr>
              <a:t>www.swarmpulse.net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-56981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0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16077"/>
            <a:ext cx="8913813" cy="6858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84298" y="1001877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Web Browsers limitations</a:t>
            </a:r>
          </a:p>
          <a:p>
            <a:pPr lvl="1" algn="just"/>
            <a:r>
              <a:rPr lang="en-US" dirty="0"/>
              <a:t>Large amount of data </a:t>
            </a:r>
            <a:r>
              <a:rPr lang="en-US" dirty="0" smtClean="0"/>
              <a:t>(&gt; 20000 markers) causes </a:t>
            </a:r>
            <a:r>
              <a:rPr lang="en-US" dirty="0"/>
              <a:t>problems with the browser performance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To avoid this Clusters have been used to group together markers that are close. This is useful to an extent i.e. 60000 markers.</a:t>
            </a:r>
          </a:p>
          <a:p>
            <a:pPr lvl="1" algn="just"/>
            <a:r>
              <a:rPr lang="en-US" dirty="0" smtClean="0"/>
              <a:t>Secondly the pulse of the system is set to 5 minutes, i.e. data is removed after 5 minutes in Real-Time view and in the Time-Machine view the results are limited to only 30 minutes from the start time chosen by the user.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95423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444" y="3254963"/>
            <a:ext cx="284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&amp; Mobile Client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18023" cy="5143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3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2959</TotalTime>
  <Words>597</Words>
  <Application>Microsoft Macintosh PowerPoint</Application>
  <PresentationFormat>On-screen Show (16:9)</PresentationFormat>
  <Paragraphs>79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SwarmPulse  mapping the world together….</vt:lpstr>
      <vt:lpstr>What is it?</vt:lpstr>
      <vt:lpstr>System Architecture</vt:lpstr>
      <vt:lpstr>Features</vt:lpstr>
      <vt:lpstr>Features</vt:lpstr>
      <vt:lpstr>How – to?</vt:lpstr>
      <vt:lpstr>Limitations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Video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</dc:title>
  <dc:creator>Mitarbeiter</dc:creator>
  <cp:lastModifiedBy>Prasad Pulikal</cp:lastModifiedBy>
  <cp:revision>192</cp:revision>
  <cp:lastPrinted>2015-10-28T09:36:28Z</cp:lastPrinted>
  <dcterms:created xsi:type="dcterms:W3CDTF">2015-10-07T10:11:08Z</dcterms:created>
  <dcterms:modified xsi:type="dcterms:W3CDTF">2015-12-02T11:22:47Z</dcterms:modified>
</cp:coreProperties>
</file>