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8269-91AC-414B-976E-F28E4D622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Analysis of Home Credit Group’s Credit Default Risk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297E-599A-4512-9F99-5CC4C1E1E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Nirav P. Sheth</a:t>
            </a:r>
          </a:p>
        </p:txBody>
      </p:sp>
    </p:spTree>
    <p:extLst>
      <p:ext uri="{BB962C8B-B14F-4D97-AF65-F5344CB8AC3E}">
        <p14:creationId xmlns:p14="http://schemas.microsoft.com/office/powerpoint/2010/main" val="304914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586-033C-4FA0-9C5D-35E69B7B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8" y="433431"/>
            <a:ext cx="9905998" cy="10550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EF9E-766B-4212-B8D5-56FFEDEF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98" y="1745628"/>
            <a:ext cx="4621824" cy="3813908"/>
          </a:xfrm>
        </p:spPr>
        <p:txBody>
          <a:bodyPr anchor="t"/>
          <a:lstStyle/>
          <a:p>
            <a:r>
              <a:rPr lang="en-US" dirty="0"/>
              <a:t>Client: Home Credit Group</a:t>
            </a:r>
          </a:p>
          <a:p>
            <a:r>
              <a:rPr lang="en-US" dirty="0"/>
              <a:t>Purpose: open mortgages services available to the unbanked population</a:t>
            </a:r>
          </a:p>
          <a:p>
            <a:r>
              <a:rPr lang="en-US" dirty="0"/>
              <a:t>Goal: Create predictive model to decide whether to provide the loan</a:t>
            </a:r>
          </a:p>
          <a:p>
            <a:pPr lvl="1"/>
            <a:r>
              <a:rPr lang="en-US" dirty="0" err="1"/>
              <a:t>Atleast</a:t>
            </a:r>
            <a:r>
              <a:rPr lang="en-US" dirty="0"/>
              <a:t> less than national Average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C8C3AF1-A3CC-4AB1-B827-2BA1E0EC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06" y="1745628"/>
            <a:ext cx="3842992" cy="23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3280-D98C-4DB9-980C-DF8D3D43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92" y="256095"/>
            <a:ext cx="9905998" cy="1322895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1B4E-FF59-4F1E-874A-939524A4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5171"/>
            <a:ext cx="9905998" cy="3656029"/>
          </a:xfrm>
        </p:spPr>
        <p:txBody>
          <a:bodyPr anchor="t"/>
          <a:lstStyle/>
          <a:p>
            <a:r>
              <a:rPr lang="en-US" dirty="0"/>
              <a:t>Train Dataset: </a:t>
            </a:r>
          </a:p>
          <a:p>
            <a:pPr lvl="1"/>
            <a:r>
              <a:rPr lang="en-US" dirty="0"/>
              <a:t>308K Client Applications with financial, behavioral, time-based, and descriptive information</a:t>
            </a:r>
          </a:p>
          <a:p>
            <a:r>
              <a:rPr lang="en-US" dirty="0"/>
              <a:t>Previous Credit Data:</a:t>
            </a:r>
          </a:p>
          <a:p>
            <a:pPr lvl="1"/>
            <a:r>
              <a:rPr lang="en-US" dirty="0"/>
              <a:t>Previous Application: information if Client had previous application</a:t>
            </a:r>
          </a:p>
          <a:p>
            <a:pPr lvl="1"/>
            <a:r>
              <a:rPr lang="en-US" dirty="0"/>
              <a:t>13.8M rows of data from Credit Bureau</a:t>
            </a:r>
          </a:p>
          <a:p>
            <a:pPr lvl="2"/>
            <a:r>
              <a:rPr lang="en-US" dirty="0"/>
              <a:t>50% of Client application available via Credit Bureau</a:t>
            </a:r>
          </a:p>
          <a:p>
            <a:pPr lvl="1"/>
            <a:r>
              <a:rPr lang="en-US" dirty="0"/>
              <a:t>Installment Payments: Credit History Information on payments on Loans</a:t>
            </a:r>
          </a:p>
          <a:p>
            <a:pPr lvl="2"/>
            <a:r>
              <a:rPr lang="en-US" dirty="0"/>
              <a:t>Helps to check any </a:t>
            </a:r>
            <a:r>
              <a:rPr lang="en-US" dirty="0" err="1"/>
              <a:t>mispayments</a:t>
            </a:r>
            <a:r>
              <a:rPr lang="en-US" dirty="0"/>
              <a:t> for current 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3280-D98C-4DB9-980C-DF8D3D43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92" y="256095"/>
            <a:ext cx="9905998" cy="1322895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1B4E-FF59-4F1E-874A-939524A4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5171"/>
            <a:ext cx="9905998" cy="4381635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u="sng" dirty="0"/>
              <a:t>Aggregating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Historical Datasets needed to be aggregated due to 1 to many relationships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dirty="0" err="1"/>
              <a:t>Pivot_table</a:t>
            </a:r>
            <a:r>
              <a:rPr lang="en-US" dirty="0"/>
              <a:t> method with </a:t>
            </a:r>
            <a:r>
              <a:rPr lang="en-US" dirty="0" err="1"/>
              <a:t>numpy.mean</a:t>
            </a:r>
            <a:r>
              <a:rPr lang="en-US" dirty="0"/>
              <a:t>, sum, and count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Merging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Left Merged Application Train with aggregated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Dummying Categorical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Used pandas </a:t>
            </a:r>
            <a:r>
              <a:rPr lang="en-US" dirty="0" err="1"/>
              <a:t>get_dummies</a:t>
            </a:r>
            <a:r>
              <a:rPr lang="en-US" dirty="0"/>
              <a:t> to convert categorical columns into numerical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Feature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dirty="0" err="1"/>
              <a:t>SelectFromModel</a:t>
            </a:r>
            <a:r>
              <a:rPr lang="en-US" dirty="0"/>
              <a:t> with </a:t>
            </a:r>
            <a:r>
              <a:rPr lang="en-US" dirty="0" err="1"/>
              <a:t>LassoCV</a:t>
            </a:r>
            <a:r>
              <a:rPr lang="en-US" dirty="0"/>
              <a:t> as classifier to find top 15 columns</a:t>
            </a:r>
          </a:p>
        </p:txBody>
      </p:sp>
    </p:spTree>
    <p:extLst>
      <p:ext uri="{BB962C8B-B14F-4D97-AF65-F5344CB8AC3E}">
        <p14:creationId xmlns:p14="http://schemas.microsoft.com/office/powerpoint/2010/main" val="59726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4092-91C6-4051-8381-0C629F24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10739674" cy="1035377"/>
          </a:xfrm>
        </p:spPr>
        <p:txBody>
          <a:bodyPr>
            <a:normAutofit/>
          </a:bodyPr>
          <a:lstStyle/>
          <a:p>
            <a:r>
              <a:rPr lang="en-US" sz="2800" dirty="0"/>
              <a:t>Client Application: Target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F9A9-61E2-44CB-8C9C-78908B59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082536"/>
            <a:ext cx="5691620" cy="3974185"/>
          </a:xfrm>
        </p:spPr>
        <p:txBody>
          <a:bodyPr anchor="t">
            <a:normAutofit/>
          </a:bodyPr>
          <a:lstStyle/>
          <a:p>
            <a:r>
              <a:rPr lang="en-US" sz="1800" dirty="0"/>
              <a:t>TARGET Column: </a:t>
            </a:r>
          </a:p>
          <a:p>
            <a:pPr lvl="1"/>
            <a:r>
              <a:rPr lang="en-US" sz="1600" dirty="0"/>
              <a:t>0: Payment on time (93% of the sample)</a:t>
            </a:r>
          </a:p>
          <a:p>
            <a:pPr lvl="1"/>
            <a:r>
              <a:rPr lang="en-US" sz="1600" dirty="0"/>
              <a:t>1: Delinquency &gt;30+ days (7% of the sample)</a:t>
            </a:r>
          </a:p>
          <a:p>
            <a:endParaRPr lang="en-US" sz="1800" dirty="0"/>
          </a:p>
          <a:p>
            <a:r>
              <a:rPr lang="en-US" sz="1800" dirty="0"/>
              <a:t>US Average Delinquency rate: 4.4% </a:t>
            </a:r>
          </a:p>
          <a:p>
            <a:endParaRPr lang="en-US" sz="1800" dirty="0"/>
          </a:p>
          <a:p>
            <a:r>
              <a:rPr lang="en-US" sz="1800" dirty="0"/>
              <a:t>While it looks low, it is still quite large compared to National average</a:t>
            </a:r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184669-A97E-4193-971D-A260834D57EC}"/>
              </a:ext>
            </a:extLst>
          </p:cNvPr>
          <p:cNvGrpSpPr/>
          <p:nvPr/>
        </p:nvGrpSpPr>
        <p:grpSpPr>
          <a:xfrm>
            <a:off x="6961097" y="2013848"/>
            <a:ext cx="4574696" cy="3254188"/>
            <a:chOff x="6986182" y="1542238"/>
            <a:chExt cx="4562626" cy="3091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EAE097-F55C-4C77-87C3-E525DDED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6182" y="1542238"/>
              <a:ext cx="4562626" cy="3091177"/>
            </a:xfrm>
            <a:prstGeom prst="roundRect">
              <a:avLst>
                <a:gd name="adj" fmla="val 3517"/>
              </a:avLst>
            </a:prstGeom>
            <a:ln w="38100">
              <a:gradFill flip="none" rotWithShape="1">
                <a:gsLst>
                  <a:gs pos="0">
                    <a:srgbClr val="363D46"/>
                  </a:gs>
                  <a:gs pos="100000">
                    <a:srgbClr val="363D46">
                      <a:lumMod val="75000"/>
                    </a:srgbClr>
                  </a:gs>
                </a:gsLst>
                <a:lin ang="5400000" scaled="0"/>
                <a:tileRect/>
              </a:gradFill>
            </a:ln>
            <a:effectLst>
              <a:innerShdw blurRad="57150" dist="38100" dir="14460000">
                <a:srgbClr val="000000">
                  <a:alpha val="70000"/>
                </a:srgbClr>
              </a:inn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F6D44-946B-43F6-9FF8-ED1945F6435B}"/>
                </a:ext>
              </a:extLst>
            </p:cNvPr>
            <p:cNvSpPr txBox="1"/>
            <p:nvPr/>
          </p:nvSpPr>
          <p:spPr>
            <a:xfrm>
              <a:off x="8936537" y="4264083"/>
              <a:ext cx="1357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2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0AC6-5B1B-4597-B503-D3AA959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4618020" cy="1905000"/>
          </a:xfrm>
        </p:spPr>
        <p:txBody>
          <a:bodyPr>
            <a:normAutofit/>
          </a:bodyPr>
          <a:lstStyle/>
          <a:p>
            <a:r>
              <a:rPr lang="en-US" sz="2800" dirty="0"/>
              <a:t>Correlation analysis vs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6C45-0883-47F2-AE53-B3450DC5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1" y="2666999"/>
            <a:ext cx="505293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3 Columns of interest:</a:t>
            </a:r>
          </a:p>
          <a:p>
            <a:pPr lvl="1"/>
            <a:r>
              <a:rPr lang="en-US" sz="1600" dirty="0" err="1"/>
              <a:t>Days_BIRTH</a:t>
            </a:r>
            <a:r>
              <a:rPr lang="en-US" sz="1600" dirty="0"/>
              <a:t>: Years Old</a:t>
            </a:r>
          </a:p>
          <a:p>
            <a:pPr lvl="1"/>
            <a:r>
              <a:rPr lang="en-US" sz="1600" dirty="0"/>
              <a:t>DAYS_LAST_PHONE_CHANGE: time since last phone change</a:t>
            </a:r>
          </a:p>
          <a:p>
            <a:pPr lvl="1"/>
            <a:r>
              <a:rPr lang="en-US" sz="1600" dirty="0"/>
              <a:t>DAYS_ID_PUBLISH: Time since id change</a:t>
            </a:r>
          </a:p>
          <a:p>
            <a:pPr lvl="1"/>
            <a:endParaRPr lang="en-US" sz="16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7DFF49-315B-40BF-B9B5-DE284080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00" y="1743901"/>
            <a:ext cx="5675514" cy="356138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6603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0606-C196-4D35-9ED5-9FD5263C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71" y="143167"/>
            <a:ext cx="9905998" cy="770641"/>
          </a:xfrm>
        </p:spPr>
        <p:txBody>
          <a:bodyPr/>
          <a:lstStyle/>
          <a:p>
            <a:r>
              <a:rPr lang="en-US" dirty="0"/>
              <a:t>TARGET vs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B575-A568-4DC3-9DFC-1B7E1723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82" y="913808"/>
            <a:ext cx="4333656" cy="301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3EB22-7C35-4A4D-BBA8-E6D9874DB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49" y="173828"/>
            <a:ext cx="4708938" cy="3255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39BCA-7500-43BB-AB63-58F13A49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49" y="3586429"/>
            <a:ext cx="4683235" cy="3097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790284-1219-422D-AD95-E7138E25041D}"/>
              </a:ext>
            </a:extLst>
          </p:cNvPr>
          <p:cNvSpPr txBox="1"/>
          <p:nvPr/>
        </p:nvSpPr>
        <p:spPr>
          <a:xfrm>
            <a:off x="551866" y="4186106"/>
            <a:ext cx="636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Delinquency         as Age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Delinquency           as ID_PUBLISH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/>
              <a:t>Delinquency           as DAYS_LAST_PHONE_CHANGE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7099794-CB08-418D-B228-A6F2BDE1193C}"/>
              </a:ext>
            </a:extLst>
          </p:cNvPr>
          <p:cNvSpPr/>
          <p:nvPr/>
        </p:nvSpPr>
        <p:spPr>
          <a:xfrm rot="10800000">
            <a:off x="2525087" y="4375156"/>
            <a:ext cx="360726" cy="2854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5752BB1-654E-439B-AF92-A923725F467A}"/>
              </a:ext>
            </a:extLst>
          </p:cNvPr>
          <p:cNvSpPr/>
          <p:nvPr/>
        </p:nvSpPr>
        <p:spPr>
          <a:xfrm rot="10800000">
            <a:off x="2525087" y="4922820"/>
            <a:ext cx="360726" cy="2854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8A0B86E-1033-4051-A574-E82FCFC816E3}"/>
              </a:ext>
            </a:extLst>
          </p:cNvPr>
          <p:cNvSpPr/>
          <p:nvPr/>
        </p:nvSpPr>
        <p:spPr>
          <a:xfrm rot="10800000">
            <a:off x="2525087" y="5470484"/>
            <a:ext cx="360726" cy="2854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4C20E52-5627-49D9-A6CD-9CA02A2BB8A8}"/>
              </a:ext>
            </a:extLst>
          </p:cNvPr>
          <p:cNvSpPr/>
          <p:nvPr/>
        </p:nvSpPr>
        <p:spPr>
          <a:xfrm>
            <a:off x="3843556" y="4375156"/>
            <a:ext cx="360726" cy="285442"/>
          </a:xfrm>
          <a:prstGeom prst="downArrow">
            <a:avLst/>
          </a:prstGeom>
          <a:solidFill>
            <a:srgbClr val="FF5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E4BA6D6-06FE-4DF8-8A7C-E820F6E77F4B}"/>
              </a:ext>
            </a:extLst>
          </p:cNvPr>
          <p:cNvSpPr/>
          <p:nvPr/>
        </p:nvSpPr>
        <p:spPr>
          <a:xfrm rot="10800000">
            <a:off x="4718807" y="4896603"/>
            <a:ext cx="360726" cy="2854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FFD22EC-FFA0-4642-84C0-BE0E745892F1}"/>
              </a:ext>
            </a:extLst>
          </p:cNvPr>
          <p:cNvSpPr/>
          <p:nvPr/>
        </p:nvSpPr>
        <p:spPr>
          <a:xfrm rot="10800000">
            <a:off x="6702362" y="5463830"/>
            <a:ext cx="360726" cy="2854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7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Analysis of Home Credit Group’s Credit Default Risk  </vt:lpstr>
      <vt:lpstr>Introduction</vt:lpstr>
      <vt:lpstr>Data SET</vt:lpstr>
      <vt:lpstr>Data Cleaning</vt:lpstr>
      <vt:lpstr>Client Application: Target Column</vt:lpstr>
      <vt:lpstr>Correlation analysis vs Target</vt:lpstr>
      <vt:lpstr>TARGET vs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Home Credit Group’s Credit Default Risk  </dc:title>
  <dc:creator>Nirav Sheth</dc:creator>
  <cp:lastModifiedBy>Nirav Sheth</cp:lastModifiedBy>
  <cp:revision>3</cp:revision>
  <dcterms:created xsi:type="dcterms:W3CDTF">2018-08-11T22:49:25Z</dcterms:created>
  <dcterms:modified xsi:type="dcterms:W3CDTF">2018-08-11T23:15:53Z</dcterms:modified>
</cp:coreProperties>
</file>