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8" r:id="rId1"/>
  </p:sldMasterIdLst>
  <p:notesMasterIdLst>
    <p:notesMasterId r:id="rId31"/>
  </p:notesMasterIdLst>
  <p:handoutMasterIdLst>
    <p:handoutMasterId r:id="rId32"/>
  </p:handoutMasterIdLst>
  <p:sldIdLst>
    <p:sldId id="257" r:id="rId2"/>
    <p:sldId id="280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1" r:id="rId23"/>
    <p:sldId id="282" r:id="rId24"/>
    <p:sldId id="287" r:id="rId25"/>
    <p:sldId id="283" r:id="rId26"/>
    <p:sldId id="288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304AA8-458A-485E-B54A-08278928096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5BFD45A-1D59-45FE-86C4-E109365BD146}">
      <dgm:prSet/>
      <dgm:spPr/>
      <dgm:t>
        <a:bodyPr/>
        <a:lstStyle/>
        <a:p>
          <a:r>
            <a:rPr lang="en-US" b="1" dirty="0"/>
            <a:t>ABSTRACT</a:t>
          </a:r>
          <a:endParaRPr lang="en-US" dirty="0"/>
        </a:p>
      </dgm:t>
    </dgm:pt>
    <dgm:pt modelId="{9209F9F7-4CE2-458B-A6AA-36F9573ED85E}" type="parTrans" cxnId="{CB6A419B-0A49-4211-ABF7-D7BA350A9D56}">
      <dgm:prSet/>
      <dgm:spPr/>
      <dgm:t>
        <a:bodyPr/>
        <a:lstStyle/>
        <a:p>
          <a:endParaRPr lang="en-US"/>
        </a:p>
      </dgm:t>
    </dgm:pt>
    <dgm:pt modelId="{1125ADF8-281F-496F-BE90-C415335AFBF5}" type="sibTrans" cxnId="{CB6A419B-0A49-4211-ABF7-D7BA350A9D56}">
      <dgm:prSet/>
      <dgm:spPr/>
      <dgm:t>
        <a:bodyPr/>
        <a:lstStyle/>
        <a:p>
          <a:endParaRPr lang="en-US"/>
        </a:p>
      </dgm:t>
    </dgm:pt>
    <dgm:pt modelId="{F515ACCE-69D8-4362-AC3C-4D933BB9343E}">
      <dgm:prSet/>
      <dgm:spPr/>
      <dgm:t>
        <a:bodyPr/>
        <a:lstStyle/>
        <a:p>
          <a:r>
            <a:rPr lang="en-US" b="1" dirty="0"/>
            <a:t>INTRODUCTION</a:t>
          </a:r>
          <a:endParaRPr lang="en-US" dirty="0"/>
        </a:p>
      </dgm:t>
    </dgm:pt>
    <dgm:pt modelId="{F2151252-5426-4020-97C4-DF0D2B4B8B4B}" type="parTrans" cxnId="{45E21D60-3523-4292-96F6-899E8D6EFB3B}">
      <dgm:prSet/>
      <dgm:spPr/>
      <dgm:t>
        <a:bodyPr/>
        <a:lstStyle/>
        <a:p>
          <a:endParaRPr lang="en-US"/>
        </a:p>
      </dgm:t>
    </dgm:pt>
    <dgm:pt modelId="{2653A25E-FEA0-4040-8E93-57D6236FCE3A}" type="sibTrans" cxnId="{45E21D60-3523-4292-96F6-899E8D6EFB3B}">
      <dgm:prSet/>
      <dgm:spPr/>
      <dgm:t>
        <a:bodyPr/>
        <a:lstStyle/>
        <a:p>
          <a:endParaRPr lang="en-US"/>
        </a:p>
      </dgm:t>
    </dgm:pt>
    <dgm:pt modelId="{B11C518C-BDCD-4CF0-8E8D-ACAA1D6BB09F}">
      <dgm:prSet/>
      <dgm:spPr/>
      <dgm:t>
        <a:bodyPr/>
        <a:lstStyle/>
        <a:p>
          <a:r>
            <a:rPr lang="en-US" b="1"/>
            <a:t>SPARSELAND AND K-SVD</a:t>
          </a:r>
          <a:endParaRPr lang="en-US"/>
        </a:p>
      </dgm:t>
    </dgm:pt>
    <dgm:pt modelId="{DC1AEA9C-EA32-4146-AED1-C9ED7D8B68B4}" type="parTrans" cxnId="{300149B4-3586-4B0B-B623-26B22E748664}">
      <dgm:prSet/>
      <dgm:spPr/>
      <dgm:t>
        <a:bodyPr/>
        <a:lstStyle/>
        <a:p>
          <a:endParaRPr lang="en-US"/>
        </a:p>
      </dgm:t>
    </dgm:pt>
    <dgm:pt modelId="{050F1F01-FE9C-41F4-B140-C3CE9DE55570}" type="sibTrans" cxnId="{300149B4-3586-4B0B-B623-26B22E748664}">
      <dgm:prSet/>
      <dgm:spPr/>
      <dgm:t>
        <a:bodyPr/>
        <a:lstStyle/>
        <a:p>
          <a:endParaRPr lang="en-US"/>
        </a:p>
      </dgm:t>
    </dgm:pt>
    <dgm:pt modelId="{FF8D91B6-0108-4F0F-8AE0-DB3291AEAB66}">
      <dgm:prSet/>
      <dgm:spPr/>
      <dgm:t>
        <a:bodyPr/>
        <a:lstStyle/>
        <a:p>
          <a:r>
            <a:rPr lang="en-US" b="1" dirty="0"/>
            <a:t>THE PROPOSED ALGORITHM</a:t>
          </a:r>
          <a:endParaRPr lang="en-US" dirty="0"/>
        </a:p>
      </dgm:t>
    </dgm:pt>
    <dgm:pt modelId="{069041C5-8CDA-4BDD-A84E-6F96684B25FF}" type="parTrans" cxnId="{9EBF0B32-8429-4F1C-A0D8-204D7BC19552}">
      <dgm:prSet/>
      <dgm:spPr/>
      <dgm:t>
        <a:bodyPr/>
        <a:lstStyle/>
        <a:p>
          <a:endParaRPr lang="en-US"/>
        </a:p>
      </dgm:t>
    </dgm:pt>
    <dgm:pt modelId="{5216E386-54C8-4184-9619-A9B67A38CF62}" type="sibTrans" cxnId="{9EBF0B32-8429-4F1C-A0D8-204D7BC19552}">
      <dgm:prSet/>
      <dgm:spPr/>
      <dgm:t>
        <a:bodyPr/>
        <a:lstStyle/>
        <a:p>
          <a:endParaRPr lang="en-US"/>
        </a:p>
      </dgm:t>
    </dgm:pt>
    <dgm:pt modelId="{4B904475-73EE-4372-9472-E23258EF0CBD}">
      <dgm:prSet/>
      <dgm:spPr/>
      <dgm:t>
        <a:bodyPr/>
        <a:lstStyle/>
        <a:p>
          <a:r>
            <a:rPr lang="en-US" b="1"/>
            <a:t>ORIGINAL EXPERIMENTS WITH THE PROPOSED ALGORITHM</a:t>
          </a:r>
          <a:endParaRPr lang="en-US"/>
        </a:p>
      </dgm:t>
    </dgm:pt>
    <dgm:pt modelId="{AE922CF2-97D9-4611-BD5C-7BBE7C1E3558}" type="parTrans" cxnId="{EB0144B2-7EAB-4B71-AA39-A44271705119}">
      <dgm:prSet/>
      <dgm:spPr/>
      <dgm:t>
        <a:bodyPr/>
        <a:lstStyle/>
        <a:p>
          <a:endParaRPr lang="en-US"/>
        </a:p>
      </dgm:t>
    </dgm:pt>
    <dgm:pt modelId="{6745B7E1-FAFB-4394-934B-5307C17EE3A1}" type="sibTrans" cxnId="{EB0144B2-7EAB-4B71-AA39-A44271705119}">
      <dgm:prSet/>
      <dgm:spPr/>
      <dgm:t>
        <a:bodyPr/>
        <a:lstStyle/>
        <a:p>
          <a:endParaRPr lang="en-US"/>
        </a:p>
      </dgm:t>
    </dgm:pt>
    <dgm:pt modelId="{FF8F0E39-D6B4-4970-B954-29C8955A5EF1}">
      <dgm:prSet/>
      <dgm:spPr/>
      <dgm:t>
        <a:bodyPr/>
        <a:lstStyle/>
        <a:p>
          <a:r>
            <a:rPr lang="en-US" b="1"/>
            <a:t>ALGORITHM IMPLEMENTATION</a:t>
          </a:r>
          <a:endParaRPr lang="en-US"/>
        </a:p>
      </dgm:t>
    </dgm:pt>
    <dgm:pt modelId="{C9BB996E-EF57-43E0-91AB-A2BC315086DD}" type="parTrans" cxnId="{91017360-2056-4CFB-8CCE-2F4BA3BEA0E2}">
      <dgm:prSet/>
      <dgm:spPr/>
      <dgm:t>
        <a:bodyPr/>
        <a:lstStyle/>
        <a:p>
          <a:endParaRPr lang="en-US"/>
        </a:p>
      </dgm:t>
    </dgm:pt>
    <dgm:pt modelId="{74183C53-9C02-42E1-A3E8-1753EC517AD9}" type="sibTrans" cxnId="{91017360-2056-4CFB-8CCE-2F4BA3BEA0E2}">
      <dgm:prSet/>
      <dgm:spPr/>
      <dgm:t>
        <a:bodyPr/>
        <a:lstStyle/>
        <a:p>
          <a:endParaRPr lang="en-US"/>
        </a:p>
      </dgm:t>
    </dgm:pt>
    <dgm:pt modelId="{2858B125-24BB-4A27-9487-B860CBF66151}">
      <dgm:prSet/>
      <dgm:spPr/>
      <dgm:t>
        <a:bodyPr/>
        <a:lstStyle/>
        <a:p>
          <a:r>
            <a:rPr lang="en-US" b="1"/>
            <a:t>ADDITIONAL WORK – PARAMETRIZATION</a:t>
          </a:r>
          <a:endParaRPr lang="en-US"/>
        </a:p>
      </dgm:t>
    </dgm:pt>
    <dgm:pt modelId="{4941922C-7D0B-490D-84A2-159A1354DB98}" type="parTrans" cxnId="{61B1815E-DBB5-49A9-8388-7D8FF21CBFDC}">
      <dgm:prSet/>
      <dgm:spPr/>
      <dgm:t>
        <a:bodyPr/>
        <a:lstStyle/>
        <a:p>
          <a:endParaRPr lang="en-US"/>
        </a:p>
      </dgm:t>
    </dgm:pt>
    <dgm:pt modelId="{464648A6-E974-4C44-86CE-DB1B65ED6334}" type="sibTrans" cxnId="{61B1815E-DBB5-49A9-8388-7D8FF21CBFDC}">
      <dgm:prSet/>
      <dgm:spPr/>
      <dgm:t>
        <a:bodyPr/>
        <a:lstStyle/>
        <a:p>
          <a:endParaRPr lang="en-US"/>
        </a:p>
      </dgm:t>
    </dgm:pt>
    <dgm:pt modelId="{F1C28FFB-55F6-48AA-8D49-A27D35ECB320}">
      <dgm:prSet/>
      <dgm:spPr/>
      <dgm:t>
        <a:bodyPr/>
        <a:lstStyle/>
        <a:p>
          <a:r>
            <a:rPr lang="en-US" b="1" dirty="0"/>
            <a:t>CONCLUSIONS AND FUTURE DIRECTIONS</a:t>
          </a:r>
          <a:endParaRPr lang="en-US" dirty="0"/>
        </a:p>
      </dgm:t>
    </dgm:pt>
    <dgm:pt modelId="{5434657D-1A26-41DE-9154-9C588B491DED}" type="parTrans" cxnId="{EB6ED405-6C9F-4499-B6BF-2640E878C128}">
      <dgm:prSet/>
      <dgm:spPr/>
      <dgm:t>
        <a:bodyPr/>
        <a:lstStyle/>
        <a:p>
          <a:endParaRPr lang="en-US"/>
        </a:p>
      </dgm:t>
    </dgm:pt>
    <dgm:pt modelId="{220B5499-D2BF-4899-9A39-903E452E94D3}" type="sibTrans" cxnId="{EB6ED405-6C9F-4499-B6BF-2640E878C128}">
      <dgm:prSet/>
      <dgm:spPr/>
      <dgm:t>
        <a:bodyPr/>
        <a:lstStyle/>
        <a:p>
          <a:endParaRPr lang="en-US"/>
        </a:p>
      </dgm:t>
    </dgm:pt>
    <dgm:pt modelId="{FB7D75CE-61BE-4837-AE5F-E8E8BF0BF12A}" type="pres">
      <dgm:prSet presAssocID="{1B304AA8-458A-485E-B54A-082789280963}" presName="root" presStyleCnt="0">
        <dgm:presLayoutVars>
          <dgm:dir/>
          <dgm:resizeHandles val="exact"/>
        </dgm:presLayoutVars>
      </dgm:prSet>
      <dgm:spPr/>
    </dgm:pt>
    <dgm:pt modelId="{B0FCFCA7-0DBE-41C6-B12A-D5B8D2748264}" type="pres">
      <dgm:prSet presAssocID="{45BFD45A-1D59-45FE-86C4-E109365BD146}" presName="compNode" presStyleCnt="0"/>
      <dgm:spPr/>
    </dgm:pt>
    <dgm:pt modelId="{07AAD8F1-09E4-4190-A7B7-6D98A177A036}" type="pres">
      <dgm:prSet presAssocID="{45BFD45A-1D59-45FE-86C4-E109365BD146}" presName="bgRect" presStyleLbl="bgShp" presStyleIdx="0" presStyleCnt="8"/>
      <dgm:spPr/>
    </dgm:pt>
    <dgm:pt modelId="{3F939E45-BD7A-4E84-96DA-6958C38C77BF}" type="pres">
      <dgm:prSet presAssocID="{45BFD45A-1D59-45FE-86C4-E109365BD146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2E32E46-C4E8-4813-A9C2-FB33E99AA4B5}" type="pres">
      <dgm:prSet presAssocID="{45BFD45A-1D59-45FE-86C4-E109365BD146}" presName="spaceRect" presStyleCnt="0"/>
      <dgm:spPr/>
    </dgm:pt>
    <dgm:pt modelId="{2A636636-7481-4022-BC35-F835C743FD2A}" type="pres">
      <dgm:prSet presAssocID="{45BFD45A-1D59-45FE-86C4-E109365BD146}" presName="parTx" presStyleLbl="revTx" presStyleIdx="0" presStyleCnt="8">
        <dgm:presLayoutVars>
          <dgm:chMax val="0"/>
          <dgm:chPref val="0"/>
        </dgm:presLayoutVars>
      </dgm:prSet>
      <dgm:spPr/>
    </dgm:pt>
    <dgm:pt modelId="{B99FCA45-BBE5-42D0-8D5B-D4D1FC74F37B}" type="pres">
      <dgm:prSet presAssocID="{1125ADF8-281F-496F-BE90-C415335AFBF5}" presName="sibTrans" presStyleCnt="0"/>
      <dgm:spPr/>
    </dgm:pt>
    <dgm:pt modelId="{12B73624-58AE-4D93-B6AA-BAAB8921F958}" type="pres">
      <dgm:prSet presAssocID="{F515ACCE-69D8-4362-AC3C-4D933BB9343E}" presName="compNode" presStyleCnt="0"/>
      <dgm:spPr/>
    </dgm:pt>
    <dgm:pt modelId="{F5EE2108-C590-444B-BD76-7644262166C2}" type="pres">
      <dgm:prSet presAssocID="{F515ACCE-69D8-4362-AC3C-4D933BB9343E}" presName="bgRect" presStyleLbl="bgShp" presStyleIdx="1" presStyleCnt="8"/>
      <dgm:spPr/>
    </dgm:pt>
    <dgm:pt modelId="{1157046C-53EE-4898-8EAB-9D6D3A5C01FD}" type="pres">
      <dgm:prSet presAssocID="{F515ACCE-69D8-4362-AC3C-4D933BB9343E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E78EF3B3-3585-49BA-B117-C5BA2E119724}" type="pres">
      <dgm:prSet presAssocID="{F515ACCE-69D8-4362-AC3C-4D933BB9343E}" presName="spaceRect" presStyleCnt="0"/>
      <dgm:spPr/>
    </dgm:pt>
    <dgm:pt modelId="{8ABE8733-C44A-42F4-8920-2B1C41716E87}" type="pres">
      <dgm:prSet presAssocID="{F515ACCE-69D8-4362-AC3C-4D933BB9343E}" presName="parTx" presStyleLbl="revTx" presStyleIdx="1" presStyleCnt="8">
        <dgm:presLayoutVars>
          <dgm:chMax val="0"/>
          <dgm:chPref val="0"/>
        </dgm:presLayoutVars>
      </dgm:prSet>
      <dgm:spPr/>
    </dgm:pt>
    <dgm:pt modelId="{F7481F21-4A84-4008-98E5-533CA77BE3BC}" type="pres">
      <dgm:prSet presAssocID="{2653A25E-FEA0-4040-8E93-57D6236FCE3A}" presName="sibTrans" presStyleCnt="0"/>
      <dgm:spPr/>
    </dgm:pt>
    <dgm:pt modelId="{D7C4CD3F-8157-4791-AE7D-EAA99CBD9759}" type="pres">
      <dgm:prSet presAssocID="{B11C518C-BDCD-4CF0-8E8D-ACAA1D6BB09F}" presName="compNode" presStyleCnt="0"/>
      <dgm:spPr/>
    </dgm:pt>
    <dgm:pt modelId="{DE429585-DB5F-417A-8618-E13B671386A3}" type="pres">
      <dgm:prSet presAssocID="{B11C518C-BDCD-4CF0-8E8D-ACAA1D6BB09F}" presName="bgRect" presStyleLbl="bgShp" presStyleIdx="2" presStyleCnt="8"/>
      <dgm:spPr/>
    </dgm:pt>
    <dgm:pt modelId="{6E016AEC-EB93-494E-9CE3-C20BB00A7BBF}" type="pres">
      <dgm:prSet presAssocID="{B11C518C-BDCD-4CF0-8E8D-ACAA1D6BB09F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D61412DD-8500-4D55-BADC-A6BB09DCCBF0}" type="pres">
      <dgm:prSet presAssocID="{B11C518C-BDCD-4CF0-8E8D-ACAA1D6BB09F}" presName="spaceRect" presStyleCnt="0"/>
      <dgm:spPr/>
    </dgm:pt>
    <dgm:pt modelId="{76BF3816-F362-4D4C-BF33-78C592728051}" type="pres">
      <dgm:prSet presAssocID="{B11C518C-BDCD-4CF0-8E8D-ACAA1D6BB09F}" presName="parTx" presStyleLbl="revTx" presStyleIdx="2" presStyleCnt="8">
        <dgm:presLayoutVars>
          <dgm:chMax val="0"/>
          <dgm:chPref val="0"/>
        </dgm:presLayoutVars>
      </dgm:prSet>
      <dgm:spPr/>
    </dgm:pt>
    <dgm:pt modelId="{16AC33A4-1E8A-4B32-985E-7E5A4E0DD181}" type="pres">
      <dgm:prSet presAssocID="{050F1F01-FE9C-41F4-B140-C3CE9DE55570}" presName="sibTrans" presStyleCnt="0"/>
      <dgm:spPr/>
    </dgm:pt>
    <dgm:pt modelId="{B0603844-AE59-4CB9-A07F-F85097F36F53}" type="pres">
      <dgm:prSet presAssocID="{FF8D91B6-0108-4F0F-8AE0-DB3291AEAB66}" presName="compNode" presStyleCnt="0"/>
      <dgm:spPr/>
    </dgm:pt>
    <dgm:pt modelId="{A28C528F-4F13-475F-A93A-6BAC1BC9BAE8}" type="pres">
      <dgm:prSet presAssocID="{FF8D91B6-0108-4F0F-8AE0-DB3291AEAB66}" presName="bgRect" presStyleLbl="bgShp" presStyleIdx="3" presStyleCnt="8"/>
      <dgm:spPr/>
    </dgm:pt>
    <dgm:pt modelId="{F1B451E5-2F96-47A5-8F88-7AA8D73081BB}" type="pres">
      <dgm:prSet presAssocID="{FF8D91B6-0108-4F0F-8AE0-DB3291AEAB66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8522670-979F-482E-B2B4-C6E24D8EA8F9}" type="pres">
      <dgm:prSet presAssocID="{FF8D91B6-0108-4F0F-8AE0-DB3291AEAB66}" presName="spaceRect" presStyleCnt="0"/>
      <dgm:spPr/>
    </dgm:pt>
    <dgm:pt modelId="{1DF0063B-C2C5-4009-B337-79D07DFAABA2}" type="pres">
      <dgm:prSet presAssocID="{FF8D91B6-0108-4F0F-8AE0-DB3291AEAB66}" presName="parTx" presStyleLbl="revTx" presStyleIdx="3" presStyleCnt="8">
        <dgm:presLayoutVars>
          <dgm:chMax val="0"/>
          <dgm:chPref val="0"/>
        </dgm:presLayoutVars>
      </dgm:prSet>
      <dgm:spPr/>
    </dgm:pt>
    <dgm:pt modelId="{FC7C1C0E-F14F-48A6-96AA-71D56C2B3E68}" type="pres">
      <dgm:prSet presAssocID="{5216E386-54C8-4184-9619-A9B67A38CF62}" presName="sibTrans" presStyleCnt="0"/>
      <dgm:spPr/>
    </dgm:pt>
    <dgm:pt modelId="{1EB1CC88-FF69-4077-9F84-C9F44C31FFE3}" type="pres">
      <dgm:prSet presAssocID="{4B904475-73EE-4372-9472-E23258EF0CBD}" presName="compNode" presStyleCnt="0"/>
      <dgm:spPr/>
    </dgm:pt>
    <dgm:pt modelId="{292F46B4-DAD7-45A4-9B75-7FF97133C51F}" type="pres">
      <dgm:prSet presAssocID="{4B904475-73EE-4372-9472-E23258EF0CBD}" presName="bgRect" presStyleLbl="bgShp" presStyleIdx="4" presStyleCnt="8"/>
      <dgm:spPr/>
    </dgm:pt>
    <dgm:pt modelId="{24D03469-8CFA-4152-A770-B5867E948752}" type="pres">
      <dgm:prSet presAssocID="{4B904475-73EE-4372-9472-E23258EF0CBD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6A007D8-95F0-4FFF-90C4-92D8F84895C8}" type="pres">
      <dgm:prSet presAssocID="{4B904475-73EE-4372-9472-E23258EF0CBD}" presName="spaceRect" presStyleCnt="0"/>
      <dgm:spPr/>
    </dgm:pt>
    <dgm:pt modelId="{E02A7FB5-0F8E-4500-857C-56CAFEEFF417}" type="pres">
      <dgm:prSet presAssocID="{4B904475-73EE-4372-9472-E23258EF0CBD}" presName="parTx" presStyleLbl="revTx" presStyleIdx="4" presStyleCnt="8">
        <dgm:presLayoutVars>
          <dgm:chMax val="0"/>
          <dgm:chPref val="0"/>
        </dgm:presLayoutVars>
      </dgm:prSet>
      <dgm:spPr/>
    </dgm:pt>
    <dgm:pt modelId="{1847C8F8-82DF-4553-A67F-A847E77694D4}" type="pres">
      <dgm:prSet presAssocID="{6745B7E1-FAFB-4394-934B-5307C17EE3A1}" presName="sibTrans" presStyleCnt="0"/>
      <dgm:spPr/>
    </dgm:pt>
    <dgm:pt modelId="{86FAB0BA-4820-43B0-9025-78DA77FCC5D2}" type="pres">
      <dgm:prSet presAssocID="{FF8F0E39-D6B4-4970-B954-29C8955A5EF1}" presName="compNode" presStyleCnt="0"/>
      <dgm:spPr/>
    </dgm:pt>
    <dgm:pt modelId="{AA995507-C651-4762-9A5C-F537C2B3C294}" type="pres">
      <dgm:prSet presAssocID="{FF8F0E39-D6B4-4970-B954-29C8955A5EF1}" presName="bgRect" presStyleLbl="bgShp" presStyleIdx="5" presStyleCnt="8"/>
      <dgm:spPr/>
    </dgm:pt>
    <dgm:pt modelId="{06DB650B-8D19-4C51-9E6C-3C79563E3156}" type="pres">
      <dgm:prSet presAssocID="{FF8F0E39-D6B4-4970-B954-29C8955A5EF1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04F58E2-EFAA-4E03-9317-4DE707D2F2EA}" type="pres">
      <dgm:prSet presAssocID="{FF8F0E39-D6B4-4970-B954-29C8955A5EF1}" presName="spaceRect" presStyleCnt="0"/>
      <dgm:spPr/>
    </dgm:pt>
    <dgm:pt modelId="{41CF0FA2-C987-4DB9-9478-B31297150B86}" type="pres">
      <dgm:prSet presAssocID="{FF8F0E39-D6B4-4970-B954-29C8955A5EF1}" presName="parTx" presStyleLbl="revTx" presStyleIdx="5" presStyleCnt="8">
        <dgm:presLayoutVars>
          <dgm:chMax val="0"/>
          <dgm:chPref val="0"/>
        </dgm:presLayoutVars>
      </dgm:prSet>
      <dgm:spPr/>
    </dgm:pt>
    <dgm:pt modelId="{EB61025D-A3EF-4EDE-86E4-2C991EEDB43A}" type="pres">
      <dgm:prSet presAssocID="{74183C53-9C02-42E1-A3E8-1753EC517AD9}" presName="sibTrans" presStyleCnt="0"/>
      <dgm:spPr/>
    </dgm:pt>
    <dgm:pt modelId="{967CE5A2-7775-40C4-938B-B89ECB8D3C68}" type="pres">
      <dgm:prSet presAssocID="{2858B125-24BB-4A27-9487-B860CBF66151}" presName="compNode" presStyleCnt="0"/>
      <dgm:spPr/>
    </dgm:pt>
    <dgm:pt modelId="{D57555BE-9999-4B5A-9013-F4A0A1D58BB7}" type="pres">
      <dgm:prSet presAssocID="{2858B125-24BB-4A27-9487-B860CBF66151}" presName="bgRect" presStyleLbl="bgShp" presStyleIdx="6" presStyleCnt="8"/>
      <dgm:spPr/>
    </dgm:pt>
    <dgm:pt modelId="{A4845151-70FD-4F0C-9EA0-C8A1EC555BFF}" type="pres">
      <dgm:prSet presAssocID="{2858B125-24BB-4A27-9487-B860CBF66151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DAFC3F9E-B3BE-4AED-A7EA-A69E99778A63}" type="pres">
      <dgm:prSet presAssocID="{2858B125-24BB-4A27-9487-B860CBF66151}" presName="spaceRect" presStyleCnt="0"/>
      <dgm:spPr/>
    </dgm:pt>
    <dgm:pt modelId="{5656540A-BB59-4BFC-88C7-E5C3239F7D28}" type="pres">
      <dgm:prSet presAssocID="{2858B125-24BB-4A27-9487-B860CBF66151}" presName="parTx" presStyleLbl="revTx" presStyleIdx="6" presStyleCnt="8">
        <dgm:presLayoutVars>
          <dgm:chMax val="0"/>
          <dgm:chPref val="0"/>
        </dgm:presLayoutVars>
      </dgm:prSet>
      <dgm:spPr/>
    </dgm:pt>
    <dgm:pt modelId="{0FFF9E04-15A7-4102-AD19-494E13CB4050}" type="pres">
      <dgm:prSet presAssocID="{464648A6-E974-4C44-86CE-DB1B65ED6334}" presName="sibTrans" presStyleCnt="0"/>
      <dgm:spPr/>
    </dgm:pt>
    <dgm:pt modelId="{0DC37928-0554-4C89-B7E5-F8DA3D6019D5}" type="pres">
      <dgm:prSet presAssocID="{F1C28FFB-55F6-48AA-8D49-A27D35ECB320}" presName="compNode" presStyleCnt="0"/>
      <dgm:spPr/>
    </dgm:pt>
    <dgm:pt modelId="{B1563A8E-A10A-4DBF-AA7D-296F6D2286BE}" type="pres">
      <dgm:prSet presAssocID="{F1C28FFB-55F6-48AA-8D49-A27D35ECB320}" presName="bgRect" presStyleLbl="bgShp" presStyleIdx="7" presStyleCnt="8"/>
      <dgm:spPr/>
    </dgm:pt>
    <dgm:pt modelId="{99659B30-EBB9-4915-A2A2-0870C894282A}" type="pres">
      <dgm:prSet presAssocID="{F1C28FFB-55F6-48AA-8D49-A27D35ECB320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post"/>
        </a:ext>
      </dgm:extLst>
    </dgm:pt>
    <dgm:pt modelId="{CE8F2818-CBA2-452F-8758-87CAA64E6D40}" type="pres">
      <dgm:prSet presAssocID="{F1C28FFB-55F6-48AA-8D49-A27D35ECB320}" presName="spaceRect" presStyleCnt="0"/>
      <dgm:spPr/>
    </dgm:pt>
    <dgm:pt modelId="{BDA395E5-0BE6-4A8C-A4A2-46C9272D7920}" type="pres">
      <dgm:prSet presAssocID="{F1C28FFB-55F6-48AA-8D49-A27D35ECB320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EB6ED405-6C9F-4499-B6BF-2640E878C128}" srcId="{1B304AA8-458A-485E-B54A-082789280963}" destId="{F1C28FFB-55F6-48AA-8D49-A27D35ECB320}" srcOrd="7" destOrd="0" parTransId="{5434657D-1A26-41DE-9154-9C588B491DED}" sibTransId="{220B5499-D2BF-4899-9A39-903E452E94D3}"/>
    <dgm:cxn modelId="{2E2DC511-550E-459B-9298-83981DD68F8E}" type="presOf" srcId="{4B904475-73EE-4372-9472-E23258EF0CBD}" destId="{E02A7FB5-0F8E-4500-857C-56CAFEEFF417}" srcOrd="0" destOrd="0" presId="urn:microsoft.com/office/officeart/2018/2/layout/IconVerticalSolidList"/>
    <dgm:cxn modelId="{0B39351F-E9D4-4307-9A9F-2C23751AD947}" type="presOf" srcId="{FF8D91B6-0108-4F0F-8AE0-DB3291AEAB66}" destId="{1DF0063B-C2C5-4009-B337-79D07DFAABA2}" srcOrd="0" destOrd="0" presId="urn:microsoft.com/office/officeart/2018/2/layout/IconVerticalSolidList"/>
    <dgm:cxn modelId="{9EBF0B32-8429-4F1C-A0D8-204D7BC19552}" srcId="{1B304AA8-458A-485E-B54A-082789280963}" destId="{FF8D91B6-0108-4F0F-8AE0-DB3291AEAB66}" srcOrd="3" destOrd="0" parTransId="{069041C5-8CDA-4BDD-A84E-6F96684B25FF}" sibTransId="{5216E386-54C8-4184-9619-A9B67A38CF62}"/>
    <dgm:cxn modelId="{61B1815E-DBB5-49A9-8388-7D8FF21CBFDC}" srcId="{1B304AA8-458A-485E-B54A-082789280963}" destId="{2858B125-24BB-4A27-9487-B860CBF66151}" srcOrd="6" destOrd="0" parTransId="{4941922C-7D0B-490D-84A2-159A1354DB98}" sibTransId="{464648A6-E974-4C44-86CE-DB1B65ED6334}"/>
    <dgm:cxn modelId="{45E21D60-3523-4292-96F6-899E8D6EFB3B}" srcId="{1B304AA8-458A-485E-B54A-082789280963}" destId="{F515ACCE-69D8-4362-AC3C-4D933BB9343E}" srcOrd="1" destOrd="0" parTransId="{F2151252-5426-4020-97C4-DF0D2B4B8B4B}" sibTransId="{2653A25E-FEA0-4040-8E93-57D6236FCE3A}"/>
    <dgm:cxn modelId="{91017360-2056-4CFB-8CCE-2F4BA3BEA0E2}" srcId="{1B304AA8-458A-485E-B54A-082789280963}" destId="{FF8F0E39-D6B4-4970-B954-29C8955A5EF1}" srcOrd="5" destOrd="0" parTransId="{C9BB996E-EF57-43E0-91AB-A2BC315086DD}" sibTransId="{74183C53-9C02-42E1-A3E8-1753EC517AD9}"/>
    <dgm:cxn modelId="{56BE4247-2D09-4D46-B7A2-991E0F00CF38}" type="presOf" srcId="{F515ACCE-69D8-4362-AC3C-4D933BB9343E}" destId="{8ABE8733-C44A-42F4-8920-2B1C41716E87}" srcOrd="0" destOrd="0" presId="urn:microsoft.com/office/officeart/2018/2/layout/IconVerticalSolidList"/>
    <dgm:cxn modelId="{A9513D69-88EB-4537-868F-9B9174C29B94}" type="presOf" srcId="{FF8F0E39-D6B4-4970-B954-29C8955A5EF1}" destId="{41CF0FA2-C987-4DB9-9478-B31297150B86}" srcOrd="0" destOrd="0" presId="urn:microsoft.com/office/officeart/2018/2/layout/IconVerticalSolidList"/>
    <dgm:cxn modelId="{F4C43A89-6E4A-4D25-AD8E-88E201DAAD12}" type="presOf" srcId="{2858B125-24BB-4A27-9487-B860CBF66151}" destId="{5656540A-BB59-4BFC-88C7-E5C3239F7D28}" srcOrd="0" destOrd="0" presId="urn:microsoft.com/office/officeart/2018/2/layout/IconVerticalSolidList"/>
    <dgm:cxn modelId="{48FB3F95-D087-4E73-B9B5-ACF07200FC05}" type="presOf" srcId="{1B304AA8-458A-485E-B54A-082789280963}" destId="{FB7D75CE-61BE-4837-AE5F-E8E8BF0BF12A}" srcOrd="0" destOrd="0" presId="urn:microsoft.com/office/officeart/2018/2/layout/IconVerticalSolidList"/>
    <dgm:cxn modelId="{CB6A419B-0A49-4211-ABF7-D7BA350A9D56}" srcId="{1B304AA8-458A-485E-B54A-082789280963}" destId="{45BFD45A-1D59-45FE-86C4-E109365BD146}" srcOrd="0" destOrd="0" parTransId="{9209F9F7-4CE2-458B-A6AA-36F9573ED85E}" sibTransId="{1125ADF8-281F-496F-BE90-C415335AFBF5}"/>
    <dgm:cxn modelId="{EB0144B2-7EAB-4B71-AA39-A44271705119}" srcId="{1B304AA8-458A-485E-B54A-082789280963}" destId="{4B904475-73EE-4372-9472-E23258EF0CBD}" srcOrd="4" destOrd="0" parTransId="{AE922CF2-97D9-4611-BD5C-7BBE7C1E3558}" sibTransId="{6745B7E1-FAFB-4394-934B-5307C17EE3A1}"/>
    <dgm:cxn modelId="{300149B4-3586-4B0B-B623-26B22E748664}" srcId="{1B304AA8-458A-485E-B54A-082789280963}" destId="{B11C518C-BDCD-4CF0-8E8D-ACAA1D6BB09F}" srcOrd="2" destOrd="0" parTransId="{DC1AEA9C-EA32-4146-AED1-C9ED7D8B68B4}" sibTransId="{050F1F01-FE9C-41F4-B140-C3CE9DE55570}"/>
    <dgm:cxn modelId="{167E64B5-D76A-4476-9334-8A54092824E1}" type="presOf" srcId="{B11C518C-BDCD-4CF0-8E8D-ACAA1D6BB09F}" destId="{76BF3816-F362-4D4C-BF33-78C592728051}" srcOrd="0" destOrd="0" presId="urn:microsoft.com/office/officeart/2018/2/layout/IconVerticalSolidList"/>
    <dgm:cxn modelId="{6C0702BA-A744-4147-A7E6-3C2929F1605B}" type="presOf" srcId="{45BFD45A-1D59-45FE-86C4-E109365BD146}" destId="{2A636636-7481-4022-BC35-F835C743FD2A}" srcOrd="0" destOrd="0" presId="urn:microsoft.com/office/officeart/2018/2/layout/IconVerticalSolidList"/>
    <dgm:cxn modelId="{2A042DD7-6752-428A-95F5-5A767C4B6043}" type="presOf" srcId="{F1C28FFB-55F6-48AA-8D49-A27D35ECB320}" destId="{BDA395E5-0BE6-4A8C-A4A2-46C9272D7920}" srcOrd="0" destOrd="0" presId="urn:microsoft.com/office/officeart/2018/2/layout/IconVerticalSolidList"/>
    <dgm:cxn modelId="{14BC3B84-0092-408C-97A6-A109F292A0F0}" type="presParOf" srcId="{FB7D75CE-61BE-4837-AE5F-E8E8BF0BF12A}" destId="{B0FCFCA7-0DBE-41C6-B12A-D5B8D2748264}" srcOrd="0" destOrd="0" presId="urn:microsoft.com/office/officeart/2018/2/layout/IconVerticalSolidList"/>
    <dgm:cxn modelId="{FC3C1A3E-258A-4839-84F2-38766A6BBD5A}" type="presParOf" srcId="{B0FCFCA7-0DBE-41C6-B12A-D5B8D2748264}" destId="{07AAD8F1-09E4-4190-A7B7-6D98A177A036}" srcOrd="0" destOrd="0" presId="urn:microsoft.com/office/officeart/2018/2/layout/IconVerticalSolidList"/>
    <dgm:cxn modelId="{F6575781-BB81-4F7B-A642-8051C9A8667D}" type="presParOf" srcId="{B0FCFCA7-0DBE-41C6-B12A-D5B8D2748264}" destId="{3F939E45-BD7A-4E84-96DA-6958C38C77BF}" srcOrd="1" destOrd="0" presId="urn:microsoft.com/office/officeart/2018/2/layout/IconVerticalSolidList"/>
    <dgm:cxn modelId="{94E3D29F-8F5F-4923-8B9D-79EF73787A98}" type="presParOf" srcId="{B0FCFCA7-0DBE-41C6-B12A-D5B8D2748264}" destId="{E2E32E46-C4E8-4813-A9C2-FB33E99AA4B5}" srcOrd="2" destOrd="0" presId="urn:microsoft.com/office/officeart/2018/2/layout/IconVerticalSolidList"/>
    <dgm:cxn modelId="{9DC63EC4-FD33-49BA-89B5-A907A2956E6D}" type="presParOf" srcId="{B0FCFCA7-0DBE-41C6-B12A-D5B8D2748264}" destId="{2A636636-7481-4022-BC35-F835C743FD2A}" srcOrd="3" destOrd="0" presId="urn:microsoft.com/office/officeart/2018/2/layout/IconVerticalSolidList"/>
    <dgm:cxn modelId="{BA6F213C-50B8-4F6C-8744-6FD5CEBE02D1}" type="presParOf" srcId="{FB7D75CE-61BE-4837-AE5F-E8E8BF0BF12A}" destId="{B99FCA45-BBE5-42D0-8D5B-D4D1FC74F37B}" srcOrd="1" destOrd="0" presId="urn:microsoft.com/office/officeart/2018/2/layout/IconVerticalSolidList"/>
    <dgm:cxn modelId="{FDAB076D-0674-4BBB-8954-EBC3FE028BEE}" type="presParOf" srcId="{FB7D75CE-61BE-4837-AE5F-E8E8BF0BF12A}" destId="{12B73624-58AE-4D93-B6AA-BAAB8921F958}" srcOrd="2" destOrd="0" presId="urn:microsoft.com/office/officeart/2018/2/layout/IconVerticalSolidList"/>
    <dgm:cxn modelId="{2E979D39-D47E-4152-B2DD-2CBB55E1BE35}" type="presParOf" srcId="{12B73624-58AE-4D93-B6AA-BAAB8921F958}" destId="{F5EE2108-C590-444B-BD76-7644262166C2}" srcOrd="0" destOrd="0" presId="urn:microsoft.com/office/officeart/2018/2/layout/IconVerticalSolidList"/>
    <dgm:cxn modelId="{4D93505A-87BC-402B-B404-FA7415E4A1F3}" type="presParOf" srcId="{12B73624-58AE-4D93-B6AA-BAAB8921F958}" destId="{1157046C-53EE-4898-8EAB-9D6D3A5C01FD}" srcOrd="1" destOrd="0" presId="urn:microsoft.com/office/officeart/2018/2/layout/IconVerticalSolidList"/>
    <dgm:cxn modelId="{144ECB01-D27D-4E33-9F81-580DF2CA639D}" type="presParOf" srcId="{12B73624-58AE-4D93-B6AA-BAAB8921F958}" destId="{E78EF3B3-3585-49BA-B117-C5BA2E119724}" srcOrd="2" destOrd="0" presId="urn:microsoft.com/office/officeart/2018/2/layout/IconVerticalSolidList"/>
    <dgm:cxn modelId="{E5DA7837-13FD-4E02-A56E-759BED514509}" type="presParOf" srcId="{12B73624-58AE-4D93-B6AA-BAAB8921F958}" destId="{8ABE8733-C44A-42F4-8920-2B1C41716E87}" srcOrd="3" destOrd="0" presId="urn:microsoft.com/office/officeart/2018/2/layout/IconVerticalSolidList"/>
    <dgm:cxn modelId="{E740098B-2A16-40DF-AF0C-5AF39691956B}" type="presParOf" srcId="{FB7D75CE-61BE-4837-AE5F-E8E8BF0BF12A}" destId="{F7481F21-4A84-4008-98E5-533CA77BE3BC}" srcOrd="3" destOrd="0" presId="urn:microsoft.com/office/officeart/2018/2/layout/IconVerticalSolidList"/>
    <dgm:cxn modelId="{80163808-DE3D-4419-BCC4-7EF72914DA52}" type="presParOf" srcId="{FB7D75CE-61BE-4837-AE5F-E8E8BF0BF12A}" destId="{D7C4CD3F-8157-4791-AE7D-EAA99CBD9759}" srcOrd="4" destOrd="0" presId="urn:microsoft.com/office/officeart/2018/2/layout/IconVerticalSolidList"/>
    <dgm:cxn modelId="{71B5DE88-5397-44A2-8280-F9AA2A530237}" type="presParOf" srcId="{D7C4CD3F-8157-4791-AE7D-EAA99CBD9759}" destId="{DE429585-DB5F-417A-8618-E13B671386A3}" srcOrd="0" destOrd="0" presId="urn:microsoft.com/office/officeart/2018/2/layout/IconVerticalSolidList"/>
    <dgm:cxn modelId="{6A0868A0-4AED-4F26-9B2A-FDB40B121B38}" type="presParOf" srcId="{D7C4CD3F-8157-4791-AE7D-EAA99CBD9759}" destId="{6E016AEC-EB93-494E-9CE3-C20BB00A7BBF}" srcOrd="1" destOrd="0" presId="urn:microsoft.com/office/officeart/2018/2/layout/IconVerticalSolidList"/>
    <dgm:cxn modelId="{DCEE4854-3AE5-4F59-A0E3-11E5A0EF0340}" type="presParOf" srcId="{D7C4CD3F-8157-4791-AE7D-EAA99CBD9759}" destId="{D61412DD-8500-4D55-BADC-A6BB09DCCBF0}" srcOrd="2" destOrd="0" presId="urn:microsoft.com/office/officeart/2018/2/layout/IconVerticalSolidList"/>
    <dgm:cxn modelId="{7CB91F45-AB58-4280-9D9B-C90537AF2079}" type="presParOf" srcId="{D7C4CD3F-8157-4791-AE7D-EAA99CBD9759}" destId="{76BF3816-F362-4D4C-BF33-78C592728051}" srcOrd="3" destOrd="0" presId="urn:microsoft.com/office/officeart/2018/2/layout/IconVerticalSolidList"/>
    <dgm:cxn modelId="{D39D3115-11EE-482A-9573-DFC0E4A48CB1}" type="presParOf" srcId="{FB7D75CE-61BE-4837-AE5F-E8E8BF0BF12A}" destId="{16AC33A4-1E8A-4B32-985E-7E5A4E0DD181}" srcOrd="5" destOrd="0" presId="urn:microsoft.com/office/officeart/2018/2/layout/IconVerticalSolidList"/>
    <dgm:cxn modelId="{50BA36A5-1E34-4582-B0F5-3E78B07A1C48}" type="presParOf" srcId="{FB7D75CE-61BE-4837-AE5F-E8E8BF0BF12A}" destId="{B0603844-AE59-4CB9-A07F-F85097F36F53}" srcOrd="6" destOrd="0" presId="urn:microsoft.com/office/officeart/2018/2/layout/IconVerticalSolidList"/>
    <dgm:cxn modelId="{903E5DB5-0981-422D-9D23-42925D49FDB7}" type="presParOf" srcId="{B0603844-AE59-4CB9-A07F-F85097F36F53}" destId="{A28C528F-4F13-475F-A93A-6BAC1BC9BAE8}" srcOrd="0" destOrd="0" presId="urn:microsoft.com/office/officeart/2018/2/layout/IconVerticalSolidList"/>
    <dgm:cxn modelId="{14B4403C-9FB2-4EEC-A014-230D5FD4FFDF}" type="presParOf" srcId="{B0603844-AE59-4CB9-A07F-F85097F36F53}" destId="{F1B451E5-2F96-47A5-8F88-7AA8D73081BB}" srcOrd="1" destOrd="0" presId="urn:microsoft.com/office/officeart/2018/2/layout/IconVerticalSolidList"/>
    <dgm:cxn modelId="{9911D69A-13FD-4C73-8DEA-C7B1E6F88A13}" type="presParOf" srcId="{B0603844-AE59-4CB9-A07F-F85097F36F53}" destId="{28522670-979F-482E-B2B4-C6E24D8EA8F9}" srcOrd="2" destOrd="0" presId="urn:microsoft.com/office/officeart/2018/2/layout/IconVerticalSolidList"/>
    <dgm:cxn modelId="{777AB78D-2436-4018-9EA3-38827C973934}" type="presParOf" srcId="{B0603844-AE59-4CB9-A07F-F85097F36F53}" destId="{1DF0063B-C2C5-4009-B337-79D07DFAABA2}" srcOrd="3" destOrd="0" presId="urn:microsoft.com/office/officeart/2018/2/layout/IconVerticalSolidList"/>
    <dgm:cxn modelId="{A7E0EE90-8E76-489D-8CF6-5F7B053F11F3}" type="presParOf" srcId="{FB7D75CE-61BE-4837-AE5F-E8E8BF0BF12A}" destId="{FC7C1C0E-F14F-48A6-96AA-71D56C2B3E68}" srcOrd="7" destOrd="0" presId="urn:microsoft.com/office/officeart/2018/2/layout/IconVerticalSolidList"/>
    <dgm:cxn modelId="{6FB95811-D199-4C70-B3FE-C1E61622E909}" type="presParOf" srcId="{FB7D75CE-61BE-4837-AE5F-E8E8BF0BF12A}" destId="{1EB1CC88-FF69-4077-9F84-C9F44C31FFE3}" srcOrd="8" destOrd="0" presId="urn:microsoft.com/office/officeart/2018/2/layout/IconVerticalSolidList"/>
    <dgm:cxn modelId="{B16A29DA-D919-4151-922A-7037163FEDDA}" type="presParOf" srcId="{1EB1CC88-FF69-4077-9F84-C9F44C31FFE3}" destId="{292F46B4-DAD7-45A4-9B75-7FF97133C51F}" srcOrd="0" destOrd="0" presId="urn:microsoft.com/office/officeart/2018/2/layout/IconVerticalSolidList"/>
    <dgm:cxn modelId="{CF72CE24-BE6B-44F6-AB9B-4322E3322D61}" type="presParOf" srcId="{1EB1CC88-FF69-4077-9F84-C9F44C31FFE3}" destId="{24D03469-8CFA-4152-A770-B5867E948752}" srcOrd="1" destOrd="0" presId="urn:microsoft.com/office/officeart/2018/2/layout/IconVerticalSolidList"/>
    <dgm:cxn modelId="{6C131B90-21FE-4BE2-AC2A-2C8191E13D4E}" type="presParOf" srcId="{1EB1CC88-FF69-4077-9F84-C9F44C31FFE3}" destId="{16A007D8-95F0-4FFF-90C4-92D8F84895C8}" srcOrd="2" destOrd="0" presId="urn:microsoft.com/office/officeart/2018/2/layout/IconVerticalSolidList"/>
    <dgm:cxn modelId="{1D717FC0-CEF6-45F2-8731-1829C6BC58E1}" type="presParOf" srcId="{1EB1CC88-FF69-4077-9F84-C9F44C31FFE3}" destId="{E02A7FB5-0F8E-4500-857C-56CAFEEFF417}" srcOrd="3" destOrd="0" presId="urn:microsoft.com/office/officeart/2018/2/layout/IconVerticalSolidList"/>
    <dgm:cxn modelId="{C82A1F0C-A7F5-48A1-9B3D-2D8D56FA7116}" type="presParOf" srcId="{FB7D75CE-61BE-4837-AE5F-E8E8BF0BF12A}" destId="{1847C8F8-82DF-4553-A67F-A847E77694D4}" srcOrd="9" destOrd="0" presId="urn:microsoft.com/office/officeart/2018/2/layout/IconVerticalSolidList"/>
    <dgm:cxn modelId="{5BAF8245-990A-4232-BEAA-7804342271B3}" type="presParOf" srcId="{FB7D75CE-61BE-4837-AE5F-E8E8BF0BF12A}" destId="{86FAB0BA-4820-43B0-9025-78DA77FCC5D2}" srcOrd="10" destOrd="0" presId="urn:microsoft.com/office/officeart/2018/2/layout/IconVerticalSolidList"/>
    <dgm:cxn modelId="{91D3A1DA-E895-4D01-809D-F3E8D57B4A29}" type="presParOf" srcId="{86FAB0BA-4820-43B0-9025-78DA77FCC5D2}" destId="{AA995507-C651-4762-9A5C-F537C2B3C294}" srcOrd="0" destOrd="0" presId="urn:microsoft.com/office/officeart/2018/2/layout/IconVerticalSolidList"/>
    <dgm:cxn modelId="{35A21EC2-FF94-4649-B87A-8CBBEA70F219}" type="presParOf" srcId="{86FAB0BA-4820-43B0-9025-78DA77FCC5D2}" destId="{06DB650B-8D19-4C51-9E6C-3C79563E3156}" srcOrd="1" destOrd="0" presId="urn:microsoft.com/office/officeart/2018/2/layout/IconVerticalSolidList"/>
    <dgm:cxn modelId="{9F1DD6D0-80FF-4FD1-857B-42A4B98BD39E}" type="presParOf" srcId="{86FAB0BA-4820-43B0-9025-78DA77FCC5D2}" destId="{D04F58E2-EFAA-4E03-9317-4DE707D2F2EA}" srcOrd="2" destOrd="0" presId="urn:microsoft.com/office/officeart/2018/2/layout/IconVerticalSolidList"/>
    <dgm:cxn modelId="{F12C7751-8C3B-435C-B6CC-37067DC4A43D}" type="presParOf" srcId="{86FAB0BA-4820-43B0-9025-78DA77FCC5D2}" destId="{41CF0FA2-C987-4DB9-9478-B31297150B86}" srcOrd="3" destOrd="0" presId="urn:microsoft.com/office/officeart/2018/2/layout/IconVerticalSolidList"/>
    <dgm:cxn modelId="{431BE48A-9A99-49A8-8532-F43C04AF2B03}" type="presParOf" srcId="{FB7D75CE-61BE-4837-AE5F-E8E8BF0BF12A}" destId="{EB61025D-A3EF-4EDE-86E4-2C991EEDB43A}" srcOrd="11" destOrd="0" presId="urn:microsoft.com/office/officeart/2018/2/layout/IconVerticalSolidList"/>
    <dgm:cxn modelId="{DE8F1FC1-5ADF-428E-BCE0-ADBC0AC3ADAC}" type="presParOf" srcId="{FB7D75CE-61BE-4837-AE5F-E8E8BF0BF12A}" destId="{967CE5A2-7775-40C4-938B-B89ECB8D3C68}" srcOrd="12" destOrd="0" presId="urn:microsoft.com/office/officeart/2018/2/layout/IconVerticalSolidList"/>
    <dgm:cxn modelId="{EF3436F5-504A-45FB-B211-39392552FF37}" type="presParOf" srcId="{967CE5A2-7775-40C4-938B-B89ECB8D3C68}" destId="{D57555BE-9999-4B5A-9013-F4A0A1D58BB7}" srcOrd="0" destOrd="0" presId="urn:microsoft.com/office/officeart/2018/2/layout/IconVerticalSolidList"/>
    <dgm:cxn modelId="{88939D8E-7604-4227-AE5C-6DE4EC7D831C}" type="presParOf" srcId="{967CE5A2-7775-40C4-938B-B89ECB8D3C68}" destId="{A4845151-70FD-4F0C-9EA0-C8A1EC555BFF}" srcOrd="1" destOrd="0" presId="urn:microsoft.com/office/officeart/2018/2/layout/IconVerticalSolidList"/>
    <dgm:cxn modelId="{FCA6881B-C779-4D99-B77A-4E13DE806812}" type="presParOf" srcId="{967CE5A2-7775-40C4-938B-B89ECB8D3C68}" destId="{DAFC3F9E-B3BE-4AED-A7EA-A69E99778A63}" srcOrd="2" destOrd="0" presId="urn:microsoft.com/office/officeart/2018/2/layout/IconVerticalSolidList"/>
    <dgm:cxn modelId="{6716EFAC-7F65-4477-B027-AE106803BCED}" type="presParOf" srcId="{967CE5A2-7775-40C4-938B-B89ECB8D3C68}" destId="{5656540A-BB59-4BFC-88C7-E5C3239F7D28}" srcOrd="3" destOrd="0" presId="urn:microsoft.com/office/officeart/2018/2/layout/IconVerticalSolidList"/>
    <dgm:cxn modelId="{F9336527-EABC-4BBA-B456-7BC6EB9188B5}" type="presParOf" srcId="{FB7D75CE-61BE-4837-AE5F-E8E8BF0BF12A}" destId="{0FFF9E04-15A7-4102-AD19-494E13CB4050}" srcOrd="13" destOrd="0" presId="urn:microsoft.com/office/officeart/2018/2/layout/IconVerticalSolidList"/>
    <dgm:cxn modelId="{7E113B95-B280-4240-97AE-4B7D8D04E80A}" type="presParOf" srcId="{FB7D75CE-61BE-4837-AE5F-E8E8BF0BF12A}" destId="{0DC37928-0554-4C89-B7E5-F8DA3D6019D5}" srcOrd="14" destOrd="0" presId="urn:microsoft.com/office/officeart/2018/2/layout/IconVerticalSolidList"/>
    <dgm:cxn modelId="{9BE0C362-D89A-4BA8-91BB-4A158AA438FD}" type="presParOf" srcId="{0DC37928-0554-4C89-B7E5-F8DA3D6019D5}" destId="{B1563A8E-A10A-4DBF-AA7D-296F6D2286BE}" srcOrd="0" destOrd="0" presId="urn:microsoft.com/office/officeart/2018/2/layout/IconVerticalSolidList"/>
    <dgm:cxn modelId="{BDAA5D35-4ABF-4A5E-93F7-446AE0E00DEA}" type="presParOf" srcId="{0DC37928-0554-4C89-B7E5-F8DA3D6019D5}" destId="{99659B30-EBB9-4915-A2A2-0870C894282A}" srcOrd="1" destOrd="0" presId="urn:microsoft.com/office/officeart/2018/2/layout/IconVerticalSolidList"/>
    <dgm:cxn modelId="{F2A62A1A-B70E-4F89-BFE4-4C383D7DCAEF}" type="presParOf" srcId="{0DC37928-0554-4C89-B7E5-F8DA3D6019D5}" destId="{CE8F2818-CBA2-452F-8758-87CAA64E6D40}" srcOrd="2" destOrd="0" presId="urn:microsoft.com/office/officeart/2018/2/layout/IconVerticalSolidList"/>
    <dgm:cxn modelId="{BF37D573-C6C5-4B4D-B0E2-52100613EEBB}" type="presParOf" srcId="{0DC37928-0554-4C89-B7E5-F8DA3D6019D5}" destId="{BDA395E5-0BE6-4A8C-A4A2-46C9272D79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AD8F1-09E4-4190-A7B7-6D98A177A036}">
      <dsp:nvSpPr>
        <dsp:cNvPr id="0" name=""/>
        <dsp:cNvSpPr/>
      </dsp:nvSpPr>
      <dsp:spPr>
        <a:xfrm>
          <a:off x="0" y="600"/>
          <a:ext cx="6656769" cy="504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39E45-BD7A-4E84-96DA-6958C38C77BF}">
      <dsp:nvSpPr>
        <dsp:cNvPr id="0" name=""/>
        <dsp:cNvSpPr/>
      </dsp:nvSpPr>
      <dsp:spPr>
        <a:xfrm>
          <a:off x="152646" y="114139"/>
          <a:ext cx="277539" cy="2775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636636-7481-4022-BC35-F835C743FD2A}">
      <dsp:nvSpPr>
        <dsp:cNvPr id="0" name=""/>
        <dsp:cNvSpPr/>
      </dsp:nvSpPr>
      <dsp:spPr>
        <a:xfrm>
          <a:off x="582832" y="600"/>
          <a:ext cx="6073936" cy="504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05" tIns="53405" rIns="53405" bIns="5340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ABSTRACT</a:t>
          </a:r>
          <a:endParaRPr lang="en-US" sz="1600" kern="1200" dirty="0"/>
        </a:p>
      </dsp:txBody>
      <dsp:txXfrm>
        <a:off x="582832" y="600"/>
        <a:ext cx="6073936" cy="504616"/>
      </dsp:txXfrm>
    </dsp:sp>
    <dsp:sp modelId="{F5EE2108-C590-444B-BD76-7644262166C2}">
      <dsp:nvSpPr>
        <dsp:cNvPr id="0" name=""/>
        <dsp:cNvSpPr/>
      </dsp:nvSpPr>
      <dsp:spPr>
        <a:xfrm>
          <a:off x="0" y="631371"/>
          <a:ext cx="6656769" cy="504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57046C-53EE-4898-8EAB-9D6D3A5C01FD}">
      <dsp:nvSpPr>
        <dsp:cNvPr id="0" name=""/>
        <dsp:cNvSpPr/>
      </dsp:nvSpPr>
      <dsp:spPr>
        <a:xfrm>
          <a:off x="152646" y="744910"/>
          <a:ext cx="277539" cy="2775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E8733-C44A-42F4-8920-2B1C41716E87}">
      <dsp:nvSpPr>
        <dsp:cNvPr id="0" name=""/>
        <dsp:cNvSpPr/>
      </dsp:nvSpPr>
      <dsp:spPr>
        <a:xfrm>
          <a:off x="582832" y="631371"/>
          <a:ext cx="6073936" cy="504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05" tIns="53405" rIns="53405" bIns="5340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INTRODUCTION</a:t>
          </a:r>
          <a:endParaRPr lang="en-US" sz="1600" kern="1200" dirty="0"/>
        </a:p>
      </dsp:txBody>
      <dsp:txXfrm>
        <a:off x="582832" y="631371"/>
        <a:ext cx="6073936" cy="504616"/>
      </dsp:txXfrm>
    </dsp:sp>
    <dsp:sp modelId="{DE429585-DB5F-417A-8618-E13B671386A3}">
      <dsp:nvSpPr>
        <dsp:cNvPr id="0" name=""/>
        <dsp:cNvSpPr/>
      </dsp:nvSpPr>
      <dsp:spPr>
        <a:xfrm>
          <a:off x="0" y="1262142"/>
          <a:ext cx="6656769" cy="504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016AEC-EB93-494E-9CE3-C20BB00A7BBF}">
      <dsp:nvSpPr>
        <dsp:cNvPr id="0" name=""/>
        <dsp:cNvSpPr/>
      </dsp:nvSpPr>
      <dsp:spPr>
        <a:xfrm>
          <a:off x="152646" y="1375681"/>
          <a:ext cx="277539" cy="2775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BF3816-F362-4D4C-BF33-78C592728051}">
      <dsp:nvSpPr>
        <dsp:cNvPr id="0" name=""/>
        <dsp:cNvSpPr/>
      </dsp:nvSpPr>
      <dsp:spPr>
        <a:xfrm>
          <a:off x="582832" y="1262142"/>
          <a:ext cx="6073936" cy="504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05" tIns="53405" rIns="53405" bIns="5340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SPARSELAND AND K-SVD</a:t>
          </a:r>
          <a:endParaRPr lang="en-US" sz="1600" kern="1200"/>
        </a:p>
      </dsp:txBody>
      <dsp:txXfrm>
        <a:off x="582832" y="1262142"/>
        <a:ext cx="6073936" cy="504616"/>
      </dsp:txXfrm>
    </dsp:sp>
    <dsp:sp modelId="{A28C528F-4F13-475F-A93A-6BAC1BC9BAE8}">
      <dsp:nvSpPr>
        <dsp:cNvPr id="0" name=""/>
        <dsp:cNvSpPr/>
      </dsp:nvSpPr>
      <dsp:spPr>
        <a:xfrm>
          <a:off x="0" y="1892913"/>
          <a:ext cx="6656769" cy="504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B451E5-2F96-47A5-8F88-7AA8D73081BB}">
      <dsp:nvSpPr>
        <dsp:cNvPr id="0" name=""/>
        <dsp:cNvSpPr/>
      </dsp:nvSpPr>
      <dsp:spPr>
        <a:xfrm>
          <a:off x="152646" y="2006452"/>
          <a:ext cx="277539" cy="2775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0063B-C2C5-4009-B337-79D07DFAABA2}">
      <dsp:nvSpPr>
        <dsp:cNvPr id="0" name=""/>
        <dsp:cNvSpPr/>
      </dsp:nvSpPr>
      <dsp:spPr>
        <a:xfrm>
          <a:off x="582832" y="1892913"/>
          <a:ext cx="6073936" cy="504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05" tIns="53405" rIns="53405" bIns="5340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THE PROPOSED ALGORITHM</a:t>
          </a:r>
          <a:endParaRPr lang="en-US" sz="1600" kern="1200" dirty="0"/>
        </a:p>
      </dsp:txBody>
      <dsp:txXfrm>
        <a:off x="582832" y="1892913"/>
        <a:ext cx="6073936" cy="504616"/>
      </dsp:txXfrm>
    </dsp:sp>
    <dsp:sp modelId="{292F46B4-DAD7-45A4-9B75-7FF97133C51F}">
      <dsp:nvSpPr>
        <dsp:cNvPr id="0" name=""/>
        <dsp:cNvSpPr/>
      </dsp:nvSpPr>
      <dsp:spPr>
        <a:xfrm>
          <a:off x="0" y="2523684"/>
          <a:ext cx="6656769" cy="504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D03469-8CFA-4152-A770-B5867E948752}">
      <dsp:nvSpPr>
        <dsp:cNvPr id="0" name=""/>
        <dsp:cNvSpPr/>
      </dsp:nvSpPr>
      <dsp:spPr>
        <a:xfrm>
          <a:off x="152646" y="2637223"/>
          <a:ext cx="277539" cy="27753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A7FB5-0F8E-4500-857C-56CAFEEFF417}">
      <dsp:nvSpPr>
        <dsp:cNvPr id="0" name=""/>
        <dsp:cNvSpPr/>
      </dsp:nvSpPr>
      <dsp:spPr>
        <a:xfrm>
          <a:off x="582832" y="2523684"/>
          <a:ext cx="6073936" cy="504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05" tIns="53405" rIns="53405" bIns="5340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ORIGINAL EXPERIMENTS WITH THE PROPOSED ALGORITHM</a:t>
          </a:r>
          <a:endParaRPr lang="en-US" sz="1600" kern="1200"/>
        </a:p>
      </dsp:txBody>
      <dsp:txXfrm>
        <a:off x="582832" y="2523684"/>
        <a:ext cx="6073936" cy="504616"/>
      </dsp:txXfrm>
    </dsp:sp>
    <dsp:sp modelId="{AA995507-C651-4762-9A5C-F537C2B3C294}">
      <dsp:nvSpPr>
        <dsp:cNvPr id="0" name=""/>
        <dsp:cNvSpPr/>
      </dsp:nvSpPr>
      <dsp:spPr>
        <a:xfrm>
          <a:off x="0" y="3154455"/>
          <a:ext cx="6656769" cy="504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DB650B-8D19-4C51-9E6C-3C79563E3156}">
      <dsp:nvSpPr>
        <dsp:cNvPr id="0" name=""/>
        <dsp:cNvSpPr/>
      </dsp:nvSpPr>
      <dsp:spPr>
        <a:xfrm>
          <a:off x="152646" y="3267994"/>
          <a:ext cx="277539" cy="27753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F0FA2-C987-4DB9-9478-B31297150B86}">
      <dsp:nvSpPr>
        <dsp:cNvPr id="0" name=""/>
        <dsp:cNvSpPr/>
      </dsp:nvSpPr>
      <dsp:spPr>
        <a:xfrm>
          <a:off x="582832" y="3154455"/>
          <a:ext cx="6073936" cy="504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05" tIns="53405" rIns="53405" bIns="5340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ALGORITHM IMPLEMENTATION</a:t>
          </a:r>
          <a:endParaRPr lang="en-US" sz="1600" kern="1200"/>
        </a:p>
      </dsp:txBody>
      <dsp:txXfrm>
        <a:off x="582832" y="3154455"/>
        <a:ext cx="6073936" cy="504616"/>
      </dsp:txXfrm>
    </dsp:sp>
    <dsp:sp modelId="{D57555BE-9999-4B5A-9013-F4A0A1D58BB7}">
      <dsp:nvSpPr>
        <dsp:cNvPr id="0" name=""/>
        <dsp:cNvSpPr/>
      </dsp:nvSpPr>
      <dsp:spPr>
        <a:xfrm>
          <a:off x="0" y="3785226"/>
          <a:ext cx="6656769" cy="504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845151-70FD-4F0C-9EA0-C8A1EC555BFF}">
      <dsp:nvSpPr>
        <dsp:cNvPr id="0" name=""/>
        <dsp:cNvSpPr/>
      </dsp:nvSpPr>
      <dsp:spPr>
        <a:xfrm>
          <a:off x="152646" y="3898765"/>
          <a:ext cx="277539" cy="27753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6540A-BB59-4BFC-88C7-E5C3239F7D28}">
      <dsp:nvSpPr>
        <dsp:cNvPr id="0" name=""/>
        <dsp:cNvSpPr/>
      </dsp:nvSpPr>
      <dsp:spPr>
        <a:xfrm>
          <a:off x="582832" y="3785226"/>
          <a:ext cx="6073936" cy="504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05" tIns="53405" rIns="53405" bIns="5340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ADDITIONAL WORK – PARAMETRIZATION</a:t>
          </a:r>
          <a:endParaRPr lang="en-US" sz="1600" kern="1200"/>
        </a:p>
      </dsp:txBody>
      <dsp:txXfrm>
        <a:off x="582832" y="3785226"/>
        <a:ext cx="6073936" cy="504616"/>
      </dsp:txXfrm>
    </dsp:sp>
    <dsp:sp modelId="{B1563A8E-A10A-4DBF-AA7D-296F6D2286BE}">
      <dsp:nvSpPr>
        <dsp:cNvPr id="0" name=""/>
        <dsp:cNvSpPr/>
      </dsp:nvSpPr>
      <dsp:spPr>
        <a:xfrm>
          <a:off x="0" y="4415997"/>
          <a:ext cx="6656769" cy="504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659B30-EBB9-4915-A2A2-0870C894282A}">
      <dsp:nvSpPr>
        <dsp:cNvPr id="0" name=""/>
        <dsp:cNvSpPr/>
      </dsp:nvSpPr>
      <dsp:spPr>
        <a:xfrm>
          <a:off x="152646" y="4529536"/>
          <a:ext cx="277539" cy="277539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395E5-0BE6-4A8C-A4A2-46C9272D7920}">
      <dsp:nvSpPr>
        <dsp:cNvPr id="0" name=""/>
        <dsp:cNvSpPr/>
      </dsp:nvSpPr>
      <dsp:spPr>
        <a:xfrm>
          <a:off x="582832" y="4415997"/>
          <a:ext cx="6073936" cy="504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05" tIns="53405" rIns="53405" bIns="5340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CONCLUSIONS AND FUTURE DIRECTIONS</a:t>
          </a:r>
          <a:endParaRPr lang="en-US" sz="1600" kern="1200" dirty="0"/>
        </a:p>
      </dsp:txBody>
      <dsp:txXfrm>
        <a:off x="582832" y="4415997"/>
        <a:ext cx="6073936" cy="504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35B16980-6960-4E3B-8ED0-078E6FDD47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r>
              <a:rPr lang="en-US"/>
              <a:t>Technion - CS depatrment</a:t>
            </a:r>
            <a:endParaRPr lang="he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6C40925-C3AC-44A1-8BEE-62991ED17F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73F3F4E-E353-4C81-BFE7-DA1AA7DC4297}" type="datetimeFigureOut">
              <a:rPr lang="he-IL" smtClean="0"/>
              <a:t>י"ב/אייר/תש"פ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6827B80-2CA8-4DEB-B8B4-11F20139EB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74C91F5-5EB6-45BE-B2C0-1D63C1E710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BF050DF-3911-40FF-B58F-0DA47665A3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632277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r>
              <a:rPr lang="en-US"/>
              <a:t>Technion - CS depatrment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FBBF96D-AFE1-42B5-A22C-46117F2573AC}" type="datetimeFigureOut">
              <a:rPr lang="he-IL" smtClean="0"/>
              <a:t>י"ב/אייר/תש"פ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7EDB0F5-2B3A-417F-81AC-B4F5A48C11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381582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6653-DFE5-4AF7-810C-CEE37E11E6DC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1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808-6316-4DF5-84BB-F85401F6E023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48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C2143-B12A-4D3F-9DAF-6FC56B7AA162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9473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27F6-ECA7-48AF-A857-8034E77B05A7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4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0301-3BEE-4641-A053-983A79708BF9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4836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7287-75D4-4FB6-8DDE-4ECC6AA01FC4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06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B54C-5E80-44BD-9CB8-558201980F17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69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2607-29D6-4322-B2A3-3331372F3C57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9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7A52-AD67-4117-88DA-FF9203676754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1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49B5A-6C08-4EAD-8C8C-115A3836B2AB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4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C3EF-38E2-4463-BFDE-4ADEF62EF1F6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58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0B94-C5D0-4D5C-99E2-F440BE509AFA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1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A4DF-C94C-41F2-A8DF-D9213994DCFF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83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4532-88A1-4D13-BC35-48D36F31BDAF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95AE-0611-4CB9-950C-21E52732E314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6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445F1-8A59-4556-8342-905D3B4A43DE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9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F1DBB-1B81-423C-8F15-0946EFA2AAD8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2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hf hdr="0" dt="0"/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ryah/PATCH-DISAGREEMENT-AS-A-WAY-TO-IMPROVE-K-SVD-DENOISING-implementation-and-improvemen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github.com/neryah/PATCH-DISAGREEMENT-AS-A-WAY-TO-IMPROVE-K-SVD-DENOISING-implementation-and-improvement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3F8DA0-365B-4FDA-A01A-031FDA24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524000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PARAMETRIZATION TO PATCH-DISAGREEMENT IN ORDER TO IMPROVE K-SVD DENOISING</a:t>
            </a:r>
            <a:br>
              <a:rPr lang="en-US" dirty="0"/>
            </a:br>
            <a:r>
              <a:rPr lang="en-US" sz="3100" dirty="0" err="1">
                <a:solidFill>
                  <a:schemeClr val="accent6"/>
                </a:solidFill>
              </a:rPr>
              <a:t>Nerya</a:t>
            </a:r>
            <a:r>
              <a:rPr lang="en-US" sz="3100" dirty="0">
                <a:solidFill>
                  <a:schemeClr val="accent6"/>
                </a:solidFill>
              </a:rPr>
              <a:t> </a:t>
            </a:r>
            <a:r>
              <a:rPr lang="en-US" sz="3100" dirty="0" err="1">
                <a:solidFill>
                  <a:schemeClr val="accent6"/>
                </a:solidFill>
              </a:rPr>
              <a:t>Hadad</a:t>
            </a:r>
            <a:r>
              <a:rPr lang="en-US" sz="3100" dirty="0">
                <a:solidFill>
                  <a:schemeClr val="accent6"/>
                </a:solidFill>
              </a:rPr>
              <a:t> and Maxim </a:t>
            </a:r>
            <a:r>
              <a:rPr lang="en-US" sz="3100" dirty="0" err="1">
                <a:solidFill>
                  <a:schemeClr val="accent6"/>
                </a:solidFill>
              </a:rPr>
              <a:t>Lipatrov</a:t>
            </a:r>
            <a:r>
              <a:rPr lang="en-US" sz="3100" dirty="0">
                <a:solidFill>
                  <a:schemeClr val="accent6"/>
                </a:solidFill>
              </a:rPr>
              <a:t> </a:t>
            </a:r>
            <a:br>
              <a:rPr lang="he-IL" sz="2800" dirty="0"/>
            </a:br>
            <a:endParaRPr lang="he-IL" sz="3100" dirty="0">
              <a:solidFill>
                <a:schemeClr val="accent6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18E57F6-87D4-489C-9042-FF7B7E47E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10980"/>
            <a:ext cx="8596668" cy="2223082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sz="3100" dirty="0"/>
              <a:t>Technion - Department of Computer Science</a:t>
            </a:r>
          </a:p>
          <a:p>
            <a:pPr marL="0" indent="0" algn="l">
              <a:buNone/>
            </a:pPr>
            <a:r>
              <a:rPr lang="en-US" sz="3100" dirty="0"/>
              <a:t>Project in Sparse Representations in Signal and Image Processing – 236862 by Prof. Michael Elad </a:t>
            </a:r>
          </a:p>
          <a:p>
            <a:pPr marL="0" indent="0" algn="l">
              <a:buNone/>
            </a:pPr>
            <a:r>
              <a:rPr lang="en-US" sz="3200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https://github.com/neryah/PATCH-DISAGREEMENT-AS-A-WAY-TO-IMPROVE-K-SVD-DENOISING-implementation-and-improvement</a:t>
            </a:r>
            <a:endParaRPr lang="he-IL" sz="3200" dirty="0">
              <a:solidFill>
                <a:schemeClr val="accent3"/>
              </a:solidFill>
            </a:endParaRPr>
          </a:p>
          <a:p>
            <a:pPr algn="l"/>
            <a:endParaRPr lang="en-US" sz="3100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F8D17FE-DDEA-4533-A9AF-E42933CF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DCDACC6-F600-45DF-B0E5-47DE42B88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226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B7F363-4322-4A7F-A59E-0DD088922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SPARSELAND AND K-SVD – sparse estimation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E90368D1-937B-4679-8087-5D3E76522B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Given deteriorated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we will use this model in order to estimate the original input signal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dirty="0"/>
                  <a:t>, where: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our estimation of x.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is the dictionary.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– sparse projection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onto the set of low-dimensional subspaces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		spans, our estimation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 algn="l" rtl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E90368D1-937B-4679-8087-5D3E76522B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A5E2ECB-F30D-4463-9961-56AD4EF3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DB404D1-1D1E-4BBD-88B4-5CF261E3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79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A6739E-2093-4BEB-B463-9FDB6F99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SPARSELAND AND K-SVD – sparse solution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EBE8A72-37D0-4B10-9186-CFFC55846D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as the maximal error bound that we can treat, we will seek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dirty="0"/>
                  <a:t> - solution of: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  <m:r>
                        <a:rPr lang="en-US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 , (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While this is a NP-hard problem, it can be properly approximated, as done in OMP, which used by K-SVD.</a:t>
                </a: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EBE8A72-37D0-4B10-9186-CFFC55846D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3D4A555-2CA0-4D37-88D2-EDD189931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90430EE-0681-41ED-9A76-04642C5A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56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17D6F0-57F8-499C-9FD8-FB4E697E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SPARSELAND AND K-SVD – dictionary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7FE4971-177A-4F86-9014-7CF07D3E3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Universal dictionaries not always give the optimal restoration result for specific task.</a:t>
            </a:r>
          </a:p>
          <a:p>
            <a:pPr marL="0" indent="0" algn="l" rtl="0">
              <a:buNone/>
            </a:pPr>
            <a:r>
              <a:rPr lang="en-US" dirty="0"/>
              <a:t>Better results may be achieved by dictionary learning: adaptation of predefined dictionary to the concrete image or signal.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4EE1656-535A-4290-9AE2-07519437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4566AD7-C32A-4CE9-9AC1-0BE26683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36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B30640A-1D29-4926-A2E5-EB66DCDC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SPARSELAND AND K-SVD – dictionary learning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8A9B989-13DD-498D-9578-9CD6150482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:r>
                  <a:rPr lang="en-US" dirty="0"/>
                  <a:t>One of the steps of K-SVD is a dictionary update by solving the problem: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e>
                    </m:d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𝑆𝑢𝑝𝑝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𝑆𝑢𝑝𝑝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,   (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/>
                  <a:t>where: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is a learned updated dictionary.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𝑆𝑢𝑝𝑝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is the indices of non-zero elements of given vector.</a:t>
                </a:r>
                <a:endParaRPr lang="he-IL" dirty="0"/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Iterating this process of solving equation (3) – “Dictionary update step” with solving equation (2) – “Sparse coding step” – is a well-known Dictionary Learning.</a:t>
                </a: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8A9B989-13DD-498D-9578-9CD6150482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 r="-70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7D0D76F-588F-430E-ACB0-FD5EBA596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084E4A0-05DF-4689-9CD7-466C3EF4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98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720DBE-E935-427A-9051-3CF0D4DC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SPARSELAND AND K-SVD - </a:t>
            </a:r>
            <a:r>
              <a:rPr lang="en-US" dirty="0"/>
              <a:t>K-SVD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3A7FFA1-A713-4BDA-B9E2-219B3AF709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As seen, K-SVD is patch-based algorithm.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It iterate as just described. Then, it reconstructing the denoised image by weighted-averaging the resulting patches. 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It approximates the solution of the following problem: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𝑎𝑟𝑔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solidFill>
                                                    <a:schemeClr val="accent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accent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.   ∀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where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denotes the number of image patches.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𝑟𝑐</m:t>
                        </m:r>
                      </m:sup>
                    </m:sSup>
                  </m:oMath>
                </a14:m>
                <a:r>
                  <a:rPr lang="en-US" dirty="0"/>
                  <a:t> extracts the </a:t>
                </a:r>
                <a:r>
                  <a:rPr lang="en-US" dirty="0" err="1"/>
                  <a:t>i'th</a:t>
                </a:r>
                <a:r>
                  <a:rPr lang="en-US" dirty="0"/>
                  <a:t> patch from the global image.</a:t>
                </a: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3A7FFA1-A713-4BDA-B9E2-219B3AF709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AB800ED-E2C2-4DD9-B7C5-D46F9879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68CD1E4-7370-4CA8-A537-408EF3A9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133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43F5A1-BF4C-411D-B289-12038826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PROPOSED ALGORITHM - disagreement patch</a:t>
            </a:r>
            <a:br>
              <a:rPr lang="en-US" dirty="0"/>
            </a:b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7B439EE-67E2-4E31-A553-DCEF799582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As seen, The “</a:t>
                </a:r>
                <a:r>
                  <a:rPr lang="en-US" b="1" dirty="0"/>
                  <a:t>disagreement patch</a:t>
                </a:r>
                <a:r>
                  <a:rPr lang="en-US" dirty="0"/>
                  <a:t>” defined as the difference between local denoised result and its corresponding patch from the global denoised outcome.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Thus, the “disagreement patch” 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iteration of patch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defined as:</a:t>
                </a:r>
                <a:endParaRPr lang="en-US" i="1" dirty="0"/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      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rPr>
                  <a:t>where: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is the locally denoised result (of patch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).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is the corresponding part from the global denoised outcome.</a:t>
                </a: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7B439EE-67E2-4E31-A553-DCEF799582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D3118D2-722D-40E2-9739-37171423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E2E1465-7EF2-451D-B9A4-02451980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66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EDB447-812F-40BD-A75A-13286EBD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PROPOSED ALGORITHM – narrow the local-global gap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AB2CFAA-0BF9-4500-9C33-22CA08F3A3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By subtracting every “disagreement patch” from the corresponding input patch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the overlapping patches encouraged to narrow the gap and get an agreement, in addition to their local denoising.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Thus, the input patch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of next iteration is: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    (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/>
                  <a:t> is local method-noise patch obtained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iteration.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Namely, the algorithm tries to recover a patch from the global estimation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, corrupted by the method-noise patch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AB2CFAA-0BF9-4500-9C33-22CA08F3A3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5C311D1-824C-4255-9567-52B4DF3E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14EA1D4-2954-492B-81D6-55EF57D4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711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D16F42-2ABA-40F9-89CD-165A7DA2C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0999"/>
            <a:ext cx="8596668" cy="741028"/>
          </a:xfrm>
        </p:spPr>
        <p:txBody>
          <a:bodyPr/>
          <a:lstStyle/>
          <a:p>
            <a:r>
              <a:rPr lang="en-US" b="1" dirty="0"/>
              <a:t>THE PROPOSED ALGORITHM - pseudo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C4908FC-DE22-4624-A071-6A5090C38B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889233"/>
                <a:ext cx="8596668" cy="5394011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l" rtl="0">
                  <a:buNone/>
                </a:pPr>
                <a:r>
                  <a:rPr lang="en-US" u="sng" dirty="0"/>
                  <a:t>Initialization</a:t>
                </a:r>
                <a:r>
                  <a:rPr lang="en-US" dirty="0"/>
                  <a:t>:</a:t>
                </a:r>
              </a:p>
              <a:p>
                <a:pPr marL="0" lvl="0" indent="0" algn="l" rtl="0">
                  <a:buNone/>
                </a:pPr>
                <a:r>
                  <a:rPr lang="en-US" dirty="0"/>
                  <a:t>(1.)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 (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.)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– an initial dictionary.</a:t>
                </a:r>
              </a:p>
              <a:p>
                <a:pPr marL="0" indent="0" algn="l" rtl="0">
                  <a:buNone/>
                </a:pPr>
                <a:r>
                  <a:rPr lang="en-US" u="sng" dirty="0"/>
                  <a:t>Repeat</a:t>
                </a:r>
                <a:r>
                  <a:rPr lang="en-US" dirty="0"/>
                  <a:t>: Until maximal restoration quality is obtained (else go to 1).</a:t>
                </a:r>
              </a:p>
              <a:p>
                <a:pPr marL="0" lvl="0" indent="0" algn="l" rtl="0">
                  <a:buNone/>
                </a:pPr>
                <a:r>
                  <a:rPr lang="en-US" dirty="0"/>
                  <a:t>1. Sparse coding step: using the OMP, compute as in equation (2):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lvl="0" indent="0" algn="l" rtl="0">
                  <a:buNone/>
                </a:pPr>
                <a:r>
                  <a:rPr lang="en-US" dirty="0"/>
                  <a:t>2. Dictionary update step, solve equation (3):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𝑆𝑢𝑝𝑝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𝑆𝑢𝑝𝑝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	In practice,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 is obtained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by K-SVD.</a:t>
                </a:r>
              </a:p>
              <a:p>
                <a:pPr marL="0" lvl="0" indent="0" algn="l" rtl="0">
                  <a:buNone/>
                </a:pPr>
                <a:r>
                  <a:rPr lang="en-US" dirty="0"/>
                  <a:t>3. Image reconstruction step, solve: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	which is basically the averaging of the denoised patches on the overlaps, followed by a weighted 	average with the noisy image.</a:t>
                </a:r>
              </a:p>
              <a:p>
                <a:pPr marL="0" lvl="0" indent="0" algn="l" rtl="0">
                  <a:buNone/>
                </a:pPr>
                <a:r>
                  <a:rPr lang="en-US" dirty="0"/>
                  <a:t>4. Disagreement-update step, compute as in equation (4),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	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 algn="l" rtl="0">
                  <a:buNone/>
                </a:pPr>
                <a:r>
                  <a:rPr lang="en-US" u="sng" dirty="0"/>
                  <a:t>Output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– the last result.</a:t>
                </a:r>
              </a:p>
              <a:p>
                <a:pPr marL="0" indent="0" algn="l" rtl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C4908FC-DE22-4624-A071-6A5090C38B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889233"/>
                <a:ext cx="8596668" cy="5394011"/>
              </a:xfrm>
              <a:blipFill>
                <a:blip r:embed="rId2"/>
                <a:stretch>
                  <a:fillRect l="-213" t="-1130" b="-621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50880D5-0933-4C33-B17A-765BDF47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06487"/>
            <a:ext cx="6297612" cy="365125"/>
          </a:xfrm>
        </p:spPr>
        <p:txBody>
          <a:bodyPr/>
          <a:lstStyle/>
          <a:p>
            <a:r>
              <a:rPr lang="en-US" dirty="0"/>
              <a:t>236862 Sparse and Redundant Representations by Prof. Michael Elad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A728833-FBF2-4ED6-923F-0497642D4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207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CE05DD2-27BF-4E68-8109-FE6B8FD1E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ORIGINAL EXPERIMENTS WITH THE PROPOSED ALGORITHM – K-SVD comparison</a:t>
            </a:r>
            <a:br>
              <a:rPr lang="en-US" dirty="0"/>
            </a:b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3541734-559C-45BC-8DD0-A7146C0E9A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After obtaining initial dictionary by applying 20 iterations of the K-SVD algorithm: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This algorithm with 30 iterations has been compared to the K-SVD.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Parameters of compression:</a:t>
                </a:r>
              </a:p>
              <a:p>
                <a:pPr algn="l" rtl="0"/>
                <a:r>
                  <a:rPr lang="en-US" dirty="0"/>
                  <a:t>Pictures (6 different).</a:t>
                </a:r>
              </a:p>
              <a:p>
                <a:pPr algn="l" rtl="0"/>
                <a:r>
                  <a:rPr lang="en-US" dirty="0"/>
                  <a:t>Corruption by additive zero-mean Gaussian noise with standard deviation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(6 different std).</a:t>
                </a:r>
              </a:p>
              <a:p>
                <a:pPr marL="0" indent="0" algn="l" rtl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3541734-559C-45BC-8DD0-A7146C0E9A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 r="-70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B0D8256-EEDE-425A-80B8-F05A0837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847A4C8-CA89-468E-8941-3724B601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28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B7C56A9-AD0E-4A7E-9382-4EFCD020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793596" cy="129963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ORIGINAL EXPERIMENTS WITH THE PROPOSED ALGORITHM – results</a:t>
            </a:r>
            <a:endParaRPr lang="he-IL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4A031282-F728-4EFC-AFC3-0E5617E5AB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3754" y="2160590"/>
                <a:ext cx="4392992" cy="3440110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The noise energy of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(5) must be larger than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Thus, the experiments show that using bigger noise energy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&gt;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) leads to better performance.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the chosen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in the above table is giving the best results.</a:t>
                </a: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4A031282-F728-4EFC-AFC3-0E5617E5A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3754" y="2160590"/>
                <a:ext cx="4392992" cy="3440110"/>
              </a:xfrm>
              <a:blipFill>
                <a:blip r:embed="rId2"/>
                <a:stretch>
                  <a:fillRect l="-1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7">
            <a:extLst>
              <a:ext uri="{FF2B5EF4-FFF2-40B4-BE49-F238E27FC236}">
                <a16:creationId xmlns:a16="http://schemas.microsoft.com/office/drawing/2014/main" id="{31C17420-2276-4115-9F9D-22471CD5A9F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95900" y="2778391"/>
            <a:ext cx="6666946" cy="2136510"/>
          </a:xfrm>
          <a:prstGeom prst="rect">
            <a:avLst/>
          </a:prstGeom>
        </p:spPr>
      </p:pic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31BB944-AAA8-4F0A-9BD8-15671BFA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5899" y="6182876"/>
            <a:ext cx="459863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236862 Sparse and Redundant Representations by Prof. Michael Elad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8C4B70C-4561-48F1-87BA-7571D113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161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מציין מיקום תוכן 2">
            <a:extLst>
              <a:ext uri="{FF2B5EF4-FFF2-40B4-BE49-F238E27FC236}">
                <a16:creationId xmlns:a16="http://schemas.microsoft.com/office/drawing/2014/main" id="{35AAABB0-D7A0-4845-B7A5-2A941DC4C77B}"/>
              </a:ext>
            </a:extLst>
          </p:cNvPr>
          <p:cNvSpPr txBox="1">
            <a:spLocks/>
          </p:cNvSpPr>
          <p:nvPr/>
        </p:nvSpPr>
        <p:spPr>
          <a:xfrm>
            <a:off x="5716871" y="2390774"/>
            <a:ext cx="5970303" cy="3876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i="1" dirty="0"/>
              <a:t>The best results per each image and noise level are highlighted.</a:t>
            </a:r>
            <a:endParaRPr lang="en-US" dirty="0"/>
          </a:p>
          <a:p>
            <a:pPr marL="0" indent="0" algn="l" rtl="0">
              <a:buFont typeface="Wingdings 3" charset="2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861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A27254-207B-4B52-973B-03A6D7C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0361372-88A6-412C-961B-5B6974286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Outline</a:t>
            </a:r>
            <a:endParaRPr lang="he-IL" sz="44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3358E8-FEB4-4E5C-903A-92C75E6BD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5FE9BA5-5847-4FF3-960A-4E3AC28E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D98C19-CACB-4DEB-9AA7-5E1D776DB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8EA0C28F-AA7D-46C7-8D8A-CE97E7EB0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50B7A449-3821-4275-97E9-6B1FF91D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15285ED-C1E9-4539-9551-2D9D3B89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A57A772B-029C-402F-8961-04AD1B611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43A98072-A351-47FB-8807-1EEDBF77E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3BC2C561-1ADE-495B-A04A-92DE414F5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E633B79-4994-47EC-9479-56BA3E3A5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6188152-70CA-4742-AA0D-863A7FDB4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3D51CAB-4F9D-45C5-8E05-950EF5582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48" y="6041362"/>
            <a:ext cx="55298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236862 Sparse and Redundant Representations by Prof. Michael Elad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C80284E-76FD-4288-87AE-AA6280E2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9090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7" name="מציין מיקום תוכן 2">
            <a:extLst>
              <a:ext uri="{FF2B5EF4-FFF2-40B4-BE49-F238E27FC236}">
                <a16:creationId xmlns:a16="http://schemas.microsoft.com/office/drawing/2014/main" id="{ECB96B91-CAB5-4BBB-842A-3D512236E7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407324"/>
              </p:ext>
            </p:extLst>
          </p:nvPr>
        </p:nvGraphicFramePr>
        <p:xfrm>
          <a:off x="4876847" y="944563"/>
          <a:ext cx="6656769" cy="492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0051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D5A081-5555-4561-A494-0B6A37A2D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4792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ORIGINAL  EXPERIMENTS WITH THE PROPOSED ALGORITHM – results and conclusions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EB824A1C-E6EE-49F3-ADFE-EFFAAF177D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90"/>
                <a:ext cx="8596668" cy="1320800"/>
              </a:xfrm>
            </p:spPr>
            <p:txBody>
              <a:bodyPr/>
              <a:lstStyle/>
              <a:p>
                <a:pPr algn="l" rtl="0"/>
                <a:r>
                  <a:rPr lang="en-US" dirty="0"/>
                  <a:t>In terms of PSNR the algorithm get the best results compared to K-SVD </a:t>
                </a:r>
                <a:r>
                  <a:rPr lang="en-US" dirty="0">
                    <a:solidFill>
                      <a:schemeClr val="tx1"/>
                    </a:solidFill>
                  </a:rPr>
                  <a:t>for large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l" rtl="0"/>
                <a:r>
                  <a:rPr lang="en-US" dirty="0"/>
                  <a:t>The algorithm improves the recovery of edges (</a:t>
                </a:r>
                <a:r>
                  <a:rPr lang="en-US" dirty="0" err="1"/>
                  <a:t>a+b</a:t>
                </a:r>
                <a:r>
                  <a:rPr lang="en-US" dirty="0"/>
                  <a:t>) and texture areas (</a:t>
                </a:r>
                <a:r>
                  <a:rPr lang="en-US" dirty="0" err="1"/>
                  <a:t>c+d</a:t>
                </a:r>
                <a:r>
                  <a:rPr lang="en-US" dirty="0"/>
                  <a:t>).</a:t>
                </a:r>
              </a:p>
              <a:p>
                <a:pPr marL="0" indent="0" algn="l" rtl="0">
                  <a:buNone/>
                </a:pPr>
                <a:endParaRPr lang="en-US" dirty="0"/>
              </a:p>
              <a:p>
                <a:pPr algn="l" rtl="0"/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EB824A1C-E6EE-49F3-ADFE-EFFAAF177D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90"/>
                <a:ext cx="8596668" cy="1320800"/>
              </a:xfrm>
              <a:blipFill>
                <a:blip r:embed="rId2"/>
                <a:stretch>
                  <a:fillRect l="-142" t="-2765" b="-4654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CC222F3-C629-47B4-B81A-D36A492D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5ADB667-6AD7-4642-AD8C-A95A1FC6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08F2757B-42DA-4DDF-92BE-F3795903F64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5599" y="3765059"/>
            <a:ext cx="4344798" cy="2130093"/>
          </a:xfrm>
          <a:prstGeom prst="rect">
            <a:avLst/>
          </a:prstGeom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CDC2748B-4225-42CC-A6E8-BAE646B386B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36732" y="3765058"/>
            <a:ext cx="4344799" cy="213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57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655B10-998A-40DE-907B-F52FA1DD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ALGORITHM IMPLEMENTATION - differences</a:t>
            </a:r>
            <a:r>
              <a:rPr lang="he-IL" b="1" dirty="0"/>
              <a:t> </a:t>
            </a:r>
            <a:br>
              <a:rPr lang="en-US" b="1" dirty="0"/>
            </a:br>
            <a:br>
              <a:rPr lang="en-US" dirty="0"/>
            </a:b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94E840C-1224-47EB-9060-4D263811AE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dirty="0"/>
                  <a:t>There might be some different between the original results\code (which we don’t have) and our implementation, for examples:</a:t>
                </a:r>
              </a:p>
              <a:p>
                <a:pPr algn="l" rtl="0"/>
                <a:r>
                  <a:rPr lang="en-US" dirty="0"/>
                  <a:t>The input pictures might be slightly different or in another resolution.</a:t>
                </a:r>
              </a:p>
              <a:p>
                <a:pPr algn="l" rtl="0"/>
                <a:r>
                  <a:rPr lang="en-US" dirty="0"/>
                  <a:t>Denoising steps and exact implementation of K-SVD and disagreement:</a:t>
                </a:r>
              </a:p>
              <a:p>
                <a:pPr lvl="1" algn="l" rtl="0"/>
                <a:r>
                  <a:rPr lang="en-US" dirty="0"/>
                  <a:t>Patch size,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initial dictionary.</a:t>
                </a:r>
              </a:p>
              <a:p>
                <a:pPr lvl="1" algn="l" rtl="0"/>
                <a:r>
                  <a:rPr lang="en-US" dirty="0"/>
                  <a:t>Error-constrained OMP instead of sparsity-constrained.</a:t>
                </a:r>
              </a:p>
              <a:p>
                <a:pPr marL="457200" lvl="1" indent="0" algn="l" rtl="0">
                  <a:buNone/>
                </a:pPr>
                <a:endParaRPr lang="en-US" dirty="0"/>
              </a:p>
              <a:p>
                <a:pPr marL="457200" lvl="1" indent="0" algn="l" rtl="0">
                  <a:buNone/>
                </a:pPr>
                <a:r>
                  <a:rPr lang="en-US" dirty="0"/>
                  <a:t>Thus the best results might come with different noise energy and be different.</a:t>
                </a:r>
              </a:p>
              <a:p>
                <a:pPr marL="457200" lvl="1" indent="0" algn="l" rtl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94E840C-1224-47EB-9060-4D263811A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 r="-141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DB58E47-4394-4F0D-9FE9-3DFF6E6C4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DD344F5-DFCD-45C7-A018-FFE940BE1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98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6EA1C9E-E1FA-44EC-A88E-78A1F625C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dirty="0"/>
              <a:t>ALGORITHM IMPLEMENTATION – results comparison</a:t>
            </a:r>
            <a:endParaRPr lang="he-IL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F6E8B9DD-1C1B-4856-8688-22966B3BBC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993" y="2088859"/>
                <a:ext cx="3936230" cy="460334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As in the original paper: </a:t>
                </a:r>
              </a:p>
              <a:p>
                <a:pPr algn="l" rtl="0"/>
                <a:r>
                  <a:rPr lang="en-US" dirty="0">
                    <a:solidFill>
                      <a:schemeClr val="bg1"/>
                    </a:solidFill>
                  </a:rPr>
                  <a:t>Bigger noise level =&gt; smaller gain.</a:t>
                </a:r>
              </a:p>
              <a:p>
                <a:pPr algn="l" rtl="0"/>
                <a:r>
                  <a:rPr lang="en-US" dirty="0">
                    <a:solidFill>
                      <a:schemeClr val="bg1"/>
                    </a:solidFill>
                  </a:rPr>
                  <a:t>Average result: in general, the bigger the initial noise level, the better the improvement.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Differences:</a:t>
                </a:r>
              </a:p>
              <a:p>
                <a:pPr algn="l" rtl="0"/>
                <a:r>
                  <a:rPr lang="en-US" dirty="0">
                    <a:solidFill>
                      <a:schemeClr val="bg1"/>
                    </a:solidFill>
                  </a:rPr>
                  <a:t>In our case the average improvement is bigger than in original paper.</a:t>
                </a:r>
              </a:p>
              <a:p>
                <a:pPr algn="l" rtl="0"/>
                <a:r>
                  <a:rPr lang="en-US" dirty="0">
                    <a:solidFill>
                      <a:schemeClr val="bg1"/>
                    </a:solidFill>
                  </a:rPr>
                  <a:t>Every sigma is bigger(1.12 - 1.16, compare to 1.02 - 1.12 in the original paper).</a:t>
                </a:r>
              </a:p>
              <a:p>
                <a:pPr algn="l" rtl="0"/>
                <a:r>
                  <a:rPr lang="en-US" dirty="0">
                    <a:solidFill>
                      <a:schemeClr val="bg1"/>
                    </a:solidFill>
                  </a:rPr>
                  <a:t>One case of no improvement: Both in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but different picture.</a:t>
                </a: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F6E8B9DD-1C1B-4856-8688-22966B3BBC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993" y="2088859"/>
                <a:ext cx="3936230" cy="4603343"/>
              </a:xfrm>
              <a:blipFill>
                <a:blip r:embed="rId2"/>
                <a:stretch>
                  <a:fillRect l="-1084" t="-1060" r="-139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0890C61-0B8E-4125-A917-DF4120C7C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5899" y="6182876"/>
            <a:ext cx="459863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236862 Sparse and Redundant Representations by Prof. Michael Elad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DE33FB6-C80B-422A-A451-7069101EA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161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28C0E357-9137-4C7C-84F0-DA5B549C6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803" y="2476500"/>
            <a:ext cx="7496626" cy="261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84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C4A5A5-776B-4EAE-9599-17C55E73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ADDITIONAL WORK – PARAMETRIZATION - </a:t>
            </a:r>
            <a:r>
              <a:rPr lang="en-US" dirty="0"/>
              <a:t>multiplier of disagreement-patches</a:t>
            </a:r>
            <a:br>
              <a:rPr lang="en-US" dirty="0"/>
            </a:b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B8584B6-02F4-466E-8F72-431E88695D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We turned to question how the disagreement-patches values influence the denoising result.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We defined the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as an additional multiplier of disagreement-patches.</a:t>
                </a:r>
              </a:p>
              <a:p>
                <a:pPr marL="0" indent="0" algn="l">
                  <a:buNone/>
                </a:pPr>
                <a:r>
                  <a:rPr lang="en-US" dirty="0"/>
                  <a:t>Thus, the Disagreement-Update step in Algorithm 1 is now:</a:t>
                </a: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Notice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mean that the resulting algorithm is K-SVD in every iteration, while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is the current algorithm.</a:t>
                </a: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B8584B6-02F4-466E-8F72-431E88695D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4F50CCB-0838-4D77-98E3-BC07FF2E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DD1F9FC-1DB1-486F-ACCF-D035721CD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919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267EEE4-6354-4F1C-9484-951F0EB92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0"/>
            <a:ext cx="121856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76D76BF-7B30-49FE-9D2E-8DEC2CD29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768" y="609600"/>
            <a:ext cx="5498361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ADDITIONAL WORK – PARAMETRIZATION – first research</a:t>
            </a:r>
            <a:endParaRPr lang="he-IL" sz="2800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0E5A83F9-E6B8-40BD-9C0D-9A6F15650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A72F901-78F5-429E-B14A-12E673CFB4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89769" y="2160589"/>
                <a:ext cx="6163773" cy="3880773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dirty="0"/>
                  <a:t>We tried various values between 0 and 2, with step of 0.1.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First, for 2 of the most different pictures: Barbara and Fingerprint.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We used fixed concrete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=20 and gain 1.16.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As can be seen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=1 is not the best option. There is still a space for improvement up to 0.1 more in terms of PSNR.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providing the peak improvement was not the same for both pictures – about 0.4 for Barbara and about 1.3 for Fingerprint.</a:t>
                </a: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A72F901-78F5-429E-B14A-12E673CFB4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9769" y="2160589"/>
                <a:ext cx="6163773" cy="3880773"/>
              </a:xfrm>
              <a:blipFill>
                <a:blip r:embed="rId2"/>
                <a:stretch>
                  <a:fillRect l="-791" t="-942" r="-29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E7B128A-B3F4-47BB-8913-27E6D623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6594" y="6041362"/>
            <a:ext cx="383641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236862 Sparse and Redundant Representations by Prof. Michael Elad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4D661FA-39AA-4A57-AE6B-C56D0EA98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0204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90C226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rgbClr val="90C226"/>
              </a:solidFill>
            </a:endParaRPr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235EA887-6802-4840-A6E9-F324A5D4CA5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661" y="3448424"/>
            <a:ext cx="4657340" cy="3448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F18F0133-4786-43FB-8C55-84EB1C528A8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660" y="0"/>
            <a:ext cx="4657340" cy="3448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4841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כותרת 1">
                <a:extLst>
                  <a:ext uri="{FF2B5EF4-FFF2-40B4-BE49-F238E27FC236}">
                    <a16:creationId xmlns:a16="http://schemas.microsoft.com/office/drawing/2014/main" id="{76C51141-55CC-4818-9629-C7ABECFF137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73754" y="643467"/>
                <a:ext cx="4203045" cy="1375608"/>
              </a:xfrm>
            </p:spPr>
            <p:txBody>
              <a:bodyPr anchor="ctr"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3100" b="1" dirty="0">
                    <a:solidFill>
                      <a:schemeClr val="accent1"/>
                    </a:solidFill>
                  </a:rPr>
                  <a:t>ADDITIONAL WORK – PARAMETRIZATION – determine </a:t>
                </a:r>
                <a14:m>
                  <m:oMath xmlns:m="http://schemas.openxmlformats.org/officeDocument/2006/math">
                    <m:r>
                      <a:rPr lang="en-US" sz="31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 value</a:t>
                </a:r>
                <a:endParaRPr lang="he-IL" sz="31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כותרת 1">
                <a:extLst>
                  <a:ext uri="{FF2B5EF4-FFF2-40B4-BE49-F238E27FC236}">
                    <a16:creationId xmlns:a16="http://schemas.microsoft.com/office/drawing/2014/main" id="{76C51141-55CC-4818-9629-C7ABECFF13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73754" y="643467"/>
                <a:ext cx="4203045" cy="1375608"/>
              </a:xfrm>
              <a:blipFill>
                <a:blip r:embed="rId2"/>
                <a:stretch>
                  <a:fillRect l="-3483" t="-8889" b="-1377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0C6C0BD-C2BD-43FF-B9AB-5510D55C66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507" y="2049824"/>
                <a:ext cx="4469748" cy="4164709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After seeing that different pictures might get different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for the best PSNR: we decided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will be tuned with the best average PSNR result of all the pictures, for fixed concrete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=</a:t>
                </a:r>
                <a:r>
                  <a:rPr lang="en-US" i="1" dirty="0">
                    <a:solidFill>
                      <a:schemeClr val="bg1"/>
                    </a:solidFill>
                  </a:rPr>
                  <a:t> 20 and gain 1.16</a:t>
                </a:r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We tried various values between 0 and 2, with step of 0.1.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As can be seen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=0.8 is giving the best results: extra improvement of 0.05 </a:t>
                </a:r>
                <a:r>
                  <a:rPr lang="en-US" dirty="0" err="1">
                    <a:solidFill>
                      <a:schemeClr val="bg1"/>
                    </a:solidFill>
                  </a:rPr>
                  <a:t>dB.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While this improvement is not big, the results imply that the original algorithm can be improved.</a:t>
                </a:r>
              </a:p>
              <a:p>
                <a:pPr marL="0" indent="0" rtl="0">
                  <a:buNone/>
                </a:pPr>
                <a:endParaRPr lang="he-IL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0C6C0BD-C2BD-43FF-B9AB-5510D55C66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507" y="2049824"/>
                <a:ext cx="4469748" cy="4164709"/>
              </a:xfrm>
              <a:blipFill>
                <a:blip r:embed="rId3"/>
                <a:stretch>
                  <a:fillRect l="-1090" t="-878" r="-2452" b="-893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12" descr="תמונה שמכילה טקסט, מפה&#10;&#10;התיאור נוצר באופן אוטומטי">
            <a:extLst>
              <a:ext uri="{FF2B5EF4-FFF2-40B4-BE49-F238E27FC236}">
                <a16:creationId xmlns:a16="http://schemas.microsoft.com/office/drawing/2014/main" id="{0902FC33-8E4F-4F67-AB29-76F52B61453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1249614"/>
            <a:ext cx="5143500" cy="4346256"/>
          </a:xfrm>
          <a:prstGeom prst="rect">
            <a:avLst/>
          </a:prstGeom>
          <a:noFill/>
        </p:spPr>
      </p:pic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1CC51A5-4BBE-45DE-AB2A-FB085746E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5899" y="6182876"/>
            <a:ext cx="459863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236862 Sparse and Redundant Representations by Prof. Michael Elad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BD27C9C-4C1B-4DA2-A74D-913F178E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161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881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כותרת 1">
                <a:extLst>
                  <a:ext uri="{FF2B5EF4-FFF2-40B4-BE49-F238E27FC236}">
                    <a16:creationId xmlns:a16="http://schemas.microsoft.com/office/drawing/2014/main" id="{FB62545E-8151-4F09-9928-86CBB006DD2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73754" y="643467"/>
                <a:ext cx="4203045" cy="1375608"/>
              </a:xfrm>
            </p:spPr>
            <p:txBody>
              <a:bodyPr anchor="ctr"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300" b="1" dirty="0">
                    <a:solidFill>
                      <a:schemeClr val="accent1"/>
                    </a:solidFill>
                  </a:rPr>
                  <a:t>ADDITIONAL WORK – PARAMETRIZATION – correlation between </a:t>
                </a:r>
                <a14:m>
                  <m:oMath xmlns:m="http://schemas.openxmlformats.org/officeDocument/2006/math">
                    <m:r>
                      <a:rPr lang="en-US" sz="23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3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he-IL" sz="23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כותרת 1">
                <a:extLst>
                  <a:ext uri="{FF2B5EF4-FFF2-40B4-BE49-F238E27FC236}">
                    <a16:creationId xmlns:a16="http://schemas.microsoft.com/office/drawing/2014/main" id="{FB62545E-8151-4F09-9928-86CBB006DD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73754" y="643467"/>
                <a:ext cx="4203045" cy="1375608"/>
              </a:xfrm>
              <a:blipFill>
                <a:blip r:embed="rId2"/>
                <a:stretch>
                  <a:fillRect l="-203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ADB2708-C086-4FFA-8ECA-21CD432A73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3753" y="2160589"/>
                <a:ext cx="4469749" cy="4053943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The above results are based 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=</a:t>
                </a:r>
                <a:r>
                  <a:rPr lang="en-US" i="1" dirty="0">
                    <a:solidFill>
                      <a:schemeClr val="bg1"/>
                    </a:solidFill>
                  </a:rPr>
                  <a:t> 20 which gives us the best improvement 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=0.8</a:t>
                </a:r>
                <a:r>
                  <a:rPr lang="en-US" i="1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In purpose to find out if this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works only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=</a:t>
                </a:r>
                <a:r>
                  <a:rPr lang="en-US" i="1" dirty="0">
                    <a:solidFill>
                      <a:schemeClr val="bg1"/>
                    </a:solidFill>
                  </a:rPr>
                  <a:t> 20 or isn’t much correlated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we run the same code for all 6 images and 3 different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While for Fingerprint picture it’s seem correlated, we can see that this is not the case for the average case.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imply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mainly depends on the image textures.</a:t>
                </a:r>
                <a:endParaRPr lang="he-IL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ADB2708-C086-4FFA-8ECA-21CD432A73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3753" y="2160589"/>
                <a:ext cx="4469749" cy="4053943"/>
              </a:xfrm>
              <a:blipFill>
                <a:blip r:embed="rId3"/>
                <a:stretch>
                  <a:fillRect l="-1228" t="-902" r="-177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תמונה 5" descr="תמונה שמכילה טקסט, מפה&#10;&#10;התיאור נוצר באופן אוטומטי">
            <a:extLst>
              <a:ext uri="{FF2B5EF4-FFF2-40B4-BE49-F238E27FC236}">
                <a16:creationId xmlns:a16="http://schemas.microsoft.com/office/drawing/2014/main" id="{0813B05E-DB6B-4506-8A1B-FB3A8B343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121" y="972608"/>
            <a:ext cx="4753260" cy="4900269"/>
          </a:xfrm>
          <a:prstGeom prst="rect">
            <a:avLst/>
          </a:prstGeom>
        </p:spPr>
      </p:pic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5C9AD04-BAC1-41B3-B8D2-A9A5785E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5899" y="6182876"/>
            <a:ext cx="459863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236862 Sparse and Redundant Representations by Prof. Michael Elad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FC6782A-7FFC-4D67-ADC8-E45D1D6B8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161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31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1B663D-BACE-4EF0-AEB4-DBBB9891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CONCLUSIONS AND FUTURE DIRECTIONS - summary</a:t>
            </a:r>
            <a:br>
              <a:rPr lang="en-US" dirty="0"/>
            </a:b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DE7883C-124A-402B-AEF4-5FB534929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dirty="0"/>
                  <a:t>Our work in short:</a:t>
                </a:r>
              </a:p>
              <a:p>
                <a:pPr algn="l" rtl="0"/>
                <a:r>
                  <a:rPr lang="en-US" dirty="0"/>
                  <a:t>Paper summary with comments regarding what we learned in the course. </a:t>
                </a:r>
              </a:p>
              <a:p>
                <a:pPr algn="l" rtl="0"/>
                <a:r>
                  <a:rPr lang="en-US" dirty="0"/>
                  <a:t>Implementation of the algorithms K-SVD and “Sharing the disagreement”.</a:t>
                </a:r>
              </a:p>
              <a:p>
                <a:pPr algn="l" rtl="0"/>
                <a:r>
                  <a:rPr lang="en-US" dirty="0"/>
                  <a:t>Same experiments as in original paper in purpose to get the same results.</a:t>
                </a:r>
              </a:p>
              <a:p>
                <a:pPr algn="l" rtl="0"/>
                <a:r>
                  <a:rPr lang="en-US" dirty="0"/>
                  <a:t>Proposed a small parametrization to the “Sharing the disagreement”.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 We learned a lot as a result and succeeded in both implementing the above algorithms and getting the almost same results as authors of original paper.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We showed that default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=1 is not the best in most cases.</a:t>
                </a:r>
              </a:p>
              <a:p>
                <a:pPr marL="0" indent="0" algn="l" rtl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DE7883C-124A-402B-AEF4-5FB534929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B3EC399-18B2-49E4-BCA6-01BC86D8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5A17D2B-A26D-4ADF-8497-38E2BE0D0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72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ECA8DE-8D43-4685-8C6A-B07F3BE09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 AND FUTURE DIRECTIONS - </a:t>
            </a:r>
            <a:r>
              <a:rPr lang="en-US" dirty="0"/>
              <a:t>future directions and </a:t>
            </a:r>
            <a:r>
              <a:rPr lang="en-US" dirty="0" err="1"/>
              <a:t>url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8BD151A6-5171-4990-86F8-CE0EA73E3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 we get the best average improvement of PSNR, but it is not the best for every picture. Thus, different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for different pictures can get better results.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Looking on the results images and dictionaries implies that best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vary depending on image textures.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Possible future direction is to build some kind of texture analyzer, possibly AI-based, which can predict the near-best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l" rtl="0">
                  <a:buNone/>
                </a:pPr>
                <a:r>
                  <a:rPr lang="en-US" sz="2000" dirty="0">
                    <a:solidFill>
                      <a:srgbClr val="FFC000"/>
                    </a:solidFill>
                  </a:rPr>
                  <a:t>All the work is on the next URL:</a:t>
                </a:r>
              </a:p>
              <a:p>
                <a:pPr marL="0" indent="0" algn="l" rtl="0">
                  <a:buNone/>
                </a:pPr>
                <a:r>
                  <a:rPr lang="en-US" sz="2000" dirty="0">
                    <a:hlinkClick r:id="rId2"/>
                  </a:rPr>
                  <a:t>https://github.com/neryah/PATCH-DISAGREEMENT-AS-A-WAY-TO-IMPROVE-K-SVD-DENOISING-implementation-and-improvement</a:t>
                </a:r>
                <a:endParaRPr lang="he-IL" sz="2000" dirty="0"/>
              </a:p>
              <a:p>
                <a:pPr marL="0" indent="0" algn="l" rtl="0">
                  <a:buNone/>
                </a:pPr>
                <a:endParaRPr lang="he-IL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8BD151A6-5171-4990-86F8-CE0EA73E3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09" t="-942" b="-455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7BFC458-D8DE-4833-949B-CE5E7A229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2BA9C72-A612-412A-8917-3CB6A853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429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025938-3F66-42E2-8009-4901FC119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References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76EBFA4-E148-4103-9FAD-A202BC100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4513"/>
            <a:ext cx="8596668" cy="4336849"/>
          </a:xfrm>
        </p:spPr>
        <p:txBody>
          <a:bodyPr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US" dirty="0"/>
              <a:t>[1] Y. Romano and M. </a:t>
            </a:r>
            <a:r>
              <a:rPr lang="en-US" dirty="0" err="1"/>
              <a:t>Elad</a:t>
            </a:r>
            <a:r>
              <a:rPr lang="en-US" dirty="0"/>
              <a:t>, Patch-Disagreement and a Way to Improve K-SVD Denoising, ICASSP, Brisbane, Australia, April 19-24, 2015.</a:t>
            </a:r>
          </a:p>
          <a:p>
            <a:pPr marL="0" indent="0" algn="l" rtl="0">
              <a:buNone/>
            </a:pPr>
            <a:r>
              <a:rPr lang="en-US" dirty="0"/>
              <a:t>[2] Le Hou, Dimitris Samaras, Tahsin M. </a:t>
            </a:r>
            <a:r>
              <a:rPr lang="en-US" dirty="0" err="1"/>
              <a:t>Kurc</a:t>
            </a:r>
            <a:r>
              <a:rPr lang="en-US" dirty="0"/>
              <a:t>, Yi Gao, James E. Davis, Joel H. </a:t>
            </a:r>
            <a:r>
              <a:rPr lang="en-US" dirty="0" err="1"/>
              <a:t>Saltz</a:t>
            </a:r>
            <a:r>
              <a:rPr lang="en-US" dirty="0"/>
              <a:t>; The IEEE Conference on Computer Vision and Pattern Recognition (CVPR), 2016, pp. 2424-2433</a:t>
            </a:r>
          </a:p>
          <a:p>
            <a:pPr marL="0" indent="0" algn="l" rtl="0">
              <a:buNone/>
            </a:pPr>
            <a:r>
              <a:rPr lang="en-US" dirty="0"/>
              <a:t>[3] PATCH-BASED IMAGE INTERPOLATION: ALGORITHMS AND APPLICATIONS, Xin Li, Lane Dept. of Computer Science and Electrical Engineering, West Virginia University, 2008</a:t>
            </a:r>
          </a:p>
          <a:p>
            <a:pPr marL="0" indent="0" algn="l" rtl="0">
              <a:buNone/>
            </a:pPr>
            <a:r>
              <a:rPr lang="en-US" dirty="0"/>
              <a:t>[4] Patch-Based Image Inpainting with Generative Adversarial Networks, </a:t>
            </a:r>
            <a:r>
              <a:rPr lang="en-US" dirty="0" err="1"/>
              <a:t>Ugur</a:t>
            </a:r>
            <a:r>
              <a:rPr lang="en-US" dirty="0"/>
              <a:t> Demir, </a:t>
            </a:r>
            <a:r>
              <a:rPr lang="en-US" dirty="0" err="1"/>
              <a:t>Gözde</a:t>
            </a:r>
            <a:r>
              <a:rPr lang="en-US" dirty="0"/>
              <a:t> B. </a:t>
            </a:r>
            <a:r>
              <a:rPr lang="en-US" dirty="0" err="1"/>
              <a:t>Ünal</a:t>
            </a:r>
            <a:r>
              <a:rPr lang="en-US" dirty="0"/>
              <a:t> , </a:t>
            </a:r>
            <a:r>
              <a:rPr lang="en-US" dirty="0" err="1"/>
              <a:t>ArXiv</a:t>
            </a:r>
            <a:r>
              <a:rPr lang="en-US" dirty="0"/>
              <a:t> 2018</a:t>
            </a:r>
          </a:p>
          <a:p>
            <a:pPr marL="0" indent="0" algn="l" rtl="0">
              <a:buNone/>
            </a:pPr>
            <a:r>
              <a:rPr lang="en-US" dirty="0"/>
              <a:t>[5] M. </a:t>
            </a:r>
            <a:r>
              <a:rPr lang="en-US" dirty="0" err="1"/>
              <a:t>Aharon</a:t>
            </a:r>
            <a:r>
              <a:rPr lang="en-US" dirty="0"/>
              <a:t>, M. </a:t>
            </a:r>
            <a:r>
              <a:rPr lang="en-US" dirty="0" err="1"/>
              <a:t>Elad</a:t>
            </a:r>
            <a:r>
              <a:rPr lang="en-US" dirty="0"/>
              <a:t>, and A.M. </a:t>
            </a:r>
            <a:r>
              <a:rPr lang="en-US" dirty="0" err="1"/>
              <a:t>Bruckstein</a:t>
            </a:r>
            <a:r>
              <a:rPr lang="en-US" dirty="0"/>
              <a:t>, The K-SVD Algorithm, Proceedings of SPARSE05, Rennes, France, November 2005.</a:t>
            </a:r>
          </a:p>
          <a:p>
            <a:pPr marL="0" indent="0" algn="l" rtl="0">
              <a:buNone/>
            </a:pPr>
            <a:r>
              <a:rPr lang="en-US" dirty="0"/>
              <a:t>[6] Y. Romano and M. </a:t>
            </a:r>
            <a:r>
              <a:rPr lang="en-US" dirty="0" err="1"/>
              <a:t>Elad</a:t>
            </a:r>
            <a:r>
              <a:rPr lang="en-US" dirty="0"/>
              <a:t>, “Improving K-SVD denoising by post-processing its method-noise,” in IEEE Int. Conf. on Image Proc., Sept 2013, pp. 435–439.</a:t>
            </a:r>
          </a:p>
          <a:p>
            <a:pPr marL="0" indent="0" algn="l" rtl="0">
              <a:buNone/>
            </a:pPr>
            <a:r>
              <a:rPr lang="en-US" dirty="0"/>
              <a:t>[7] J. </a:t>
            </a:r>
            <a:r>
              <a:rPr lang="en-US" dirty="0" err="1"/>
              <a:t>Sulam</a:t>
            </a:r>
            <a:r>
              <a:rPr lang="en-US" dirty="0"/>
              <a:t> and M. </a:t>
            </a:r>
            <a:r>
              <a:rPr lang="en-US" dirty="0" err="1"/>
              <a:t>Elad</a:t>
            </a:r>
            <a:r>
              <a:rPr lang="en-US" dirty="0"/>
              <a:t>, “Expected patch log likelihood with a sparse prior,” in submitted to </a:t>
            </a:r>
            <a:r>
              <a:rPr lang="en-US" dirty="0" err="1"/>
              <a:t>EnergyMinimization</a:t>
            </a:r>
            <a:r>
              <a:rPr lang="en-US" dirty="0"/>
              <a:t>-Methods workshop, Hong-Kong, January 13-16 2015. </a:t>
            </a:r>
          </a:p>
          <a:p>
            <a:pPr marL="0" indent="0" algn="l" rtl="0">
              <a:buNone/>
            </a:pPr>
            <a:r>
              <a:rPr lang="en-US" dirty="0"/>
              <a:t>[8] D. Zoran and Y. Weiss, “From learning models of natural image patches to whole image restoration,” in IEEE Int. Conf. on Computer Vision, 2011, pp. 479–486.</a:t>
            </a:r>
          </a:p>
          <a:p>
            <a:pPr marL="0" indent="0" algn="l" rtl="0">
              <a:buNone/>
            </a:pPr>
            <a:r>
              <a:rPr lang="en-US" dirty="0"/>
              <a:t>[9] SOS Boosting for Image Deblurring Algorithms, </a:t>
            </a:r>
            <a:r>
              <a:rPr lang="en-US" dirty="0" err="1"/>
              <a:t>M.Elad</a:t>
            </a:r>
            <a:r>
              <a:rPr lang="en-US" dirty="0"/>
              <a:t>, </a:t>
            </a:r>
            <a:r>
              <a:rPr lang="en-US" dirty="0" err="1"/>
              <a:t>Y.Romano</a:t>
            </a:r>
            <a:r>
              <a:rPr lang="en-US" dirty="0"/>
              <a:t>, </a:t>
            </a:r>
            <a:r>
              <a:rPr lang="en-US" dirty="0" err="1"/>
              <a:t>S.Peled</a:t>
            </a:r>
            <a:r>
              <a:rPr lang="en-US" dirty="0"/>
              <a:t>, 2018.</a:t>
            </a:r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3C89992-C28B-4C35-83C8-8266603A0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DB14B6D-5929-4FC0-B6E8-6DB9194B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0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91484C-CAB8-4920-A582-1A3AE92F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768BDD9-957F-4A5B-9784-64F7FAD4B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dirty="0"/>
              <a:t>This is a presentation for the summary of the paper “PATCH-DISAGREEMENT AS A WAY TO IMPROVE K-SVD DENOISING” by Elad and Romano, extended by our remarks and descriptions.</a:t>
            </a:r>
          </a:p>
          <a:p>
            <a:pPr marL="0" indent="0" algn="l">
              <a:buNone/>
            </a:pPr>
            <a:r>
              <a:rPr lang="en-US" sz="2000" dirty="0"/>
              <a:t>In Addition, we propose parametrization in order to extend the original work, adds simulations to reproduce the paper’s results and possibly reach slightly better results by tuning the introduced parameters.</a:t>
            </a:r>
            <a:endParaRPr lang="he-IL" sz="2000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C0AE811-9F37-472A-8F68-28A6F9F80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6D40C5B-73FA-42EF-A8DB-7DEE4EF05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0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2328B3-6870-4871-88A0-5B80A0EFA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INTRODUCTION - </a:t>
            </a:r>
            <a:r>
              <a:rPr lang="en-US" dirty="0"/>
              <a:t>image denoising with degradation model </a:t>
            </a:r>
            <a:br>
              <a:rPr lang="en-US" dirty="0"/>
            </a:b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0573387-3B91-431F-A90F-E9743B1719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dirty="0"/>
                  <a:t>This paper deal with image denoising.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We’ll use a degradation model of the form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),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  <a:r>
                  <a:rPr lang="en-US" dirty="0"/>
                  <a:t> is a given known (deteriorated) image.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x</a:t>
                </a:r>
                <a:r>
                  <a:rPr lang="en-US" dirty="0"/>
                  <a:t> is an original image.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v</a:t>
                </a:r>
                <a:r>
                  <a:rPr lang="en-US" dirty="0"/>
                  <a:t> is an additional zero-mean Gaussian noise independent to x, which is the popular noise in image processing.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The denoising process is a seeking for approximation of the original image x.</a:t>
                </a:r>
              </a:p>
              <a:p>
                <a:pPr marL="0" indent="0" algn="l" rtl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0573387-3B91-431F-A90F-E9743B1719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3411521-D46A-4D7C-A722-3555360B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B03B3B0-4350-4230-919A-91F1CA65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1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1316A14-1A2E-43EA-85C3-0FFE01B4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- </a:t>
            </a:r>
            <a:r>
              <a:rPr lang="en-US" dirty="0"/>
              <a:t>Patch-based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A5D7C3A-25D1-4DD4-ABFE-2DB387CE6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We will deal with the above problem using Patch-based methods.</a:t>
            </a:r>
          </a:p>
          <a:p>
            <a:pPr marL="0" indent="0" algn="l" rtl="0">
              <a:buNone/>
            </a:pPr>
            <a:r>
              <a:rPr lang="en-US" dirty="0"/>
              <a:t>Patch-based methods became very popular in last 20 years in all fields of image and signal processing, and might be helpful because:</a:t>
            </a:r>
          </a:p>
          <a:p>
            <a:pPr algn="l" rtl="0"/>
            <a:r>
              <a:rPr lang="en-US" dirty="0"/>
              <a:t>The input signal can be effectively large and can be processed if divided to patches.</a:t>
            </a:r>
          </a:p>
          <a:p>
            <a:pPr algn="l" rtl="0"/>
            <a:r>
              <a:rPr lang="en-US" dirty="0"/>
              <a:t>Neighbor pixels share the same information.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This paper suggest method to deal with main disadvantage of patch-based methods: the gap between the local processing of patches and the global image recovery. If we processes the patches independently, we loosing the relations between “neighbors” patches.</a:t>
            </a:r>
            <a:endParaRPr lang="he-IL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B8B137F-E333-4ADB-BC6F-4422138B5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C45F916-B4A0-4F6B-B196-F78AA26F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1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04EE47-9316-4F6E-9830-956BA4FB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- </a:t>
            </a:r>
            <a:r>
              <a:rPr lang="en-US" dirty="0"/>
              <a:t>K-SVD in short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764461C-9E19-466C-AA51-EB5BAB2E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Many denoising algorithms in field of signal and image processing are patch-based, but we will give a special attention to K-SVD.</a:t>
            </a:r>
          </a:p>
          <a:p>
            <a:pPr marL="0" indent="0" algn="l" rtl="0">
              <a:buNone/>
            </a:pPr>
            <a:r>
              <a:rPr lang="en-US" dirty="0"/>
              <a:t>In nutshell: </a:t>
            </a:r>
          </a:p>
          <a:p>
            <a:pPr algn="l" rtl="0"/>
            <a:r>
              <a:rPr lang="en-US" dirty="0"/>
              <a:t>It takes overlapping patches from the image and processes each patch assuming it can be represented as a sparse linear combination of elements of redundant dictionary. </a:t>
            </a:r>
          </a:p>
          <a:p>
            <a:pPr algn="l" rtl="0"/>
            <a:r>
              <a:rPr lang="en-US" dirty="0"/>
              <a:t>Restoring each patch by using this sparse model. </a:t>
            </a:r>
          </a:p>
          <a:p>
            <a:pPr algn="l" rtl="0"/>
            <a:r>
              <a:rPr lang="en-US" dirty="0"/>
              <a:t>Reconstructing the full image by averaging the overlapping patches.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After 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sparseland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” introduction, we will see K-SVD in more detail.</a:t>
            </a:r>
            <a:endParaRPr lang="he-I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183B23E-899F-40E9-8AD9-7B4E77A9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E9D8796-4939-4DD3-AD8D-F3FAB8C5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8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A5398C-40AE-4E5F-A14B-F833F6C2E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– </a:t>
            </a:r>
            <a:r>
              <a:rPr lang="en-US" dirty="0"/>
              <a:t>disagreement patch 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1ECE0C5-A26B-460C-AD1C-D55FAF0C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The “</a:t>
            </a:r>
            <a:r>
              <a:rPr lang="en-US" b="1" dirty="0"/>
              <a:t>disagreement patch</a:t>
            </a:r>
            <a:r>
              <a:rPr lang="en-US" dirty="0"/>
              <a:t>” defined as the difference between local denoised result from some patch and its corresponding patch from the global denoised outcome.</a:t>
            </a:r>
          </a:p>
          <a:p>
            <a:pPr marL="0" indent="0" algn="l" rtl="0">
              <a:buNone/>
            </a:pPr>
            <a:r>
              <a:rPr lang="en-US" dirty="0"/>
              <a:t>The disagreement patch represent the gap between the local processing of patches and the global image recovery. Hence, it’s can be used to overcome the disadvantage of patch-based methods and improve the results.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After 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sparseland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” introduction, we will see the “disagreement patch” in more detail.</a:t>
            </a:r>
            <a:endParaRPr lang="he-IL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69437AA-178F-4286-BAE2-7A5D0550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54F8901-64EA-485E-A59C-8FBB62C6E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83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9B6DE9-9E5C-4292-8A94-AF59FCA3E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b="1" dirty="0"/>
              <a:t>INTRODUCTION – local-global solution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81FEAB4-9D41-42D0-A6FC-32D571DF8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5526729" cy="3979512"/>
          </a:xfrm>
        </p:spPr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US" dirty="0"/>
              <a:t>By “share the disagreement” between these overlapping patches. This can be done by the following iterative procedure, which is basically an addition to K-SVD:</a:t>
            </a:r>
          </a:p>
          <a:p>
            <a:pPr lvl="0" algn="l" rtl="0">
              <a:buFont typeface="+mj-lt"/>
              <a:buAutoNum type="arabicPeriod"/>
            </a:pPr>
            <a:r>
              <a:rPr lang="en-US" dirty="0"/>
              <a:t>Extracting the noisy patches, overlapping, of predefined size, as before.</a:t>
            </a:r>
          </a:p>
          <a:p>
            <a:pPr lvl="0" algn="l" rtl="0">
              <a:buFont typeface="+mj-lt"/>
              <a:buAutoNum type="arabicPeriod"/>
            </a:pPr>
            <a:r>
              <a:rPr lang="en-US" dirty="0"/>
              <a:t>Per patch: if it’s the first iteration, define the disagreement patch as 0, otherwise define it as we mentioned before (for last iteration’s recovery) and subtract it from the noisy input patches.</a:t>
            </a:r>
          </a:p>
          <a:p>
            <a:pPr lvl="0" algn="l" rtl="0">
              <a:buFont typeface="+mj-lt"/>
              <a:buAutoNum type="arabicPeriod"/>
            </a:pPr>
            <a:r>
              <a:rPr lang="en-US" dirty="0"/>
              <a:t>Apply K-SVD on result of the subtraction – for every patch.</a:t>
            </a:r>
          </a:p>
          <a:p>
            <a:pPr lvl="0" algn="l" rtl="0">
              <a:buFont typeface="+mj-lt"/>
              <a:buAutoNum type="arabicPeriod"/>
            </a:pPr>
            <a:r>
              <a:rPr lang="en-US" dirty="0"/>
              <a:t>Reconstruct by averaging the denoised outcome of current iteration.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rtl="0">
              <a:buNone/>
            </a:pPr>
            <a:endParaRPr lang="he-IL" dirty="0"/>
          </a:p>
        </p:txBody>
      </p:sp>
      <p:pic>
        <p:nvPicPr>
          <p:cNvPr id="13" name="Picture 1">
            <a:extLst>
              <a:ext uri="{FF2B5EF4-FFF2-40B4-BE49-F238E27FC236}">
                <a16:creationId xmlns:a16="http://schemas.microsoft.com/office/drawing/2014/main" id="{3D49D71C-E6AE-4BC8-9103-0C4895FE21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10069" y="4474996"/>
            <a:ext cx="4730621" cy="1684876"/>
          </a:xfrm>
          <a:prstGeom prst="rect">
            <a:avLst/>
          </a:prstGeom>
        </p:spPr>
      </p:pic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D0F3A2E-B217-4B81-9F03-431010703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552672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236862 Sparse and Redundant Representations by Prof. Michael Elad</a:t>
            </a:r>
          </a:p>
        </p:txBody>
      </p:sp>
      <p:pic>
        <p:nvPicPr>
          <p:cNvPr id="48" name="תמונה 47" descr="תמונה שמכילה שעון, שלט&#10;&#10;התיאור נוצר באופן אוטומטי">
            <a:extLst>
              <a:ext uri="{FF2B5EF4-FFF2-40B4-BE49-F238E27FC236}">
                <a16:creationId xmlns:a16="http://schemas.microsoft.com/office/drawing/2014/main" id="{823C8304-8662-4637-9173-32248E8EA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069" y="1797556"/>
            <a:ext cx="2674852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2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C4AC0F-BCF4-48F8-ACBD-56AB78D7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SPARSELAND AND K-SVD – sparse assumption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65825DCF-5621-4C7B-BA8A-36A531A39F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“</a:t>
                </a:r>
                <a:r>
                  <a:rPr lang="en-US" dirty="0" err="1"/>
                  <a:t>Sparseland</a:t>
                </a:r>
                <a:r>
                  <a:rPr lang="en-US" dirty="0"/>
                  <a:t>” model of algorithms assumes that a signal can be represented\estimated by a few atoms of a redundant dictionary: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such that: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an input signal.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is dictionary,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leading to redundancy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is a sparse vector.</a:t>
                </a:r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l" rtl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65825DCF-5621-4C7B-BA8A-36A531A39F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77768FA-18A7-43AB-977A-7F8E610F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70494C1-5F28-49F3-BDFB-7750B0FE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81907"/>
      </p:ext>
    </p:extLst>
  </p:cSld>
  <p:clrMapOvr>
    <a:masterClrMapping/>
  </p:clrMapOvr>
</p:sld>
</file>

<file path=ppt/theme/theme1.xml><?xml version="1.0" encoding="utf-8"?>
<a:theme xmlns:a="http://schemas.openxmlformats.org/drawingml/2006/main" name="פיאה">
  <a:themeElements>
    <a:clrScheme name="פיאה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2843</Words>
  <Application>Microsoft Office PowerPoint</Application>
  <PresentationFormat>מסך רחב</PresentationFormat>
  <Paragraphs>248</Paragraphs>
  <Slides>29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Trebuchet MS</vt:lpstr>
      <vt:lpstr>Wingdings 3</vt:lpstr>
      <vt:lpstr>פיאה</vt:lpstr>
      <vt:lpstr>PARAMETRIZATION TO PATCH-DISAGREEMENT IN ORDER TO IMPROVE K-SVD DENOISING Nerya Hadad and Maxim Lipatrov  </vt:lpstr>
      <vt:lpstr>Outline</vt:lpstr>
      <vt:lpstr>ABSTRACT</vt:lpstr>
      <vt:lpstr>INTRODUCTION - image denoising with degradation model  </vt:lpstr>
      <vt:lpstr>INTRODUCTION - Patch-based methods</vt:lpstr>
      <vt:lpstr>INTRODUCTION - K-SVD in short</vt:lpstr>
      <vt:lpstr>INTRODUCTION – disagreement patch </vt:lpstr>
      <vt:lpstr>INTRODUCTION – local-global solution</vt:lpstr>
      <vt:lpstr>SPARSELAND AND K-SVD – sparse assumption</vt:lpstr>
      <vt:lpstr>SPARSELAND AND K-SVD – sparse estimation</vt:lpstr>
      <vt:lpstr>SPARSELAND AND K-SVD – sparse solution</vt:lpstr>
      <vt:lpstr>SPARSELAND AND K-SVD – dictionary</vt:lpstr>
      <vt:lpstr>SPARSELAND AND K-SVD – dictionary learning</vt:lpstr>
      <vt:lpstr>SPARSELAND AND K-SVD - K-SVD</vt:lpstr>
      <vt:lpstr>THE PROPOSED ALGORITHM - disagreement patch </vt:lpstr>
      <vt:lpstr>THE PROPOSED ALGORITHM – narrow the local-global gap</vt:lpstr>
      <vt:lpstr>THE PROPOSED ALGORITHM - pseudo</vt:lpstr>
      <vt:lpstr>ORIGINAL EXPERIMENTS WITH THE PROPOSED ALGORITHM – K-SVD comparison </vt:lpstr>
      <vt:lpstr>ORIGINAL EXPERIMENTS WITH THE PROPOSED ALGORITHM – results</vt:lpstr>
      <vt:lpstr>ORIGINAL  EXPERIMENTS WITH THE PROPOSED ALGORITHM – results and conclusions</vt:lpstr>
      <vt:lpstr>ALGORITHM IMPLEMENTATION - differences   </vt:lpstr>
      <vt:lpstr>ALGORITHM IMPLEMENTATION – results comparison</vt:lpstr>
      <vt:lpstr>ADDITIONAL WORK – PARAMETRIZATION - multiplier of disagreement-patches </vt:lpstr>
      <vt:lpstr>ADDITIONAL WORK – PARAMETRIZATION – first research</vt:lpstr>
      <vt:lpstr>ADDITIONAL WORK – PARAMETRIZATION – determine α value</vt:lpstr>
      <vt:lpstr>ADDITIONAL WORK – PARAMETRIZATION – correlation between σ and α</vt:lpstr>
      <vt:lpstr>CONCLUSIONS AND FUTURE DIRECTIONS - summary </vt:lpstr>
      <vt:lpstr>CONCLUSIONS AND FUTURE DIRECTIONS - future directions and url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PARAMETRIZATION TO PATCH-DISAGREEMENT IN ORDER TO IMPROVE K-SVD DENOISING Nerya Hadad and Maxim Lipatrov  </dc:title>
  <dc:creator>User</dc:creator>
  <cp:lastModifiedBy>User</cp:lastModifiedBy>
  <cp:revision>7</cp:revision>
  <dcterms:created xsi:type="dcterms:W3CDTF">2020-05-06T08:24:47Z</dcterms:created>
  <dcterms:modified xsi:type="dcterms:W3CDTF">2020-05-06T13:40:30Z</dcterms:modified>
</cp:coreProperties>
</file>