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339" r:id="rId5"/>
    <p:sldId id="340" r:id="rId6"/>
    <p:sldId id="316" r:id="rId7"/>
    <p:sldId id="328" r:id="rId8"/>
    <p:sldId id="329" r:id="rId9"/>
    <p:sldId id="330" r:id="rId10"/>
    <p:sldId id="317" r:id="rId11"/>
    <p:sldId id="327" r:id="rId12"/>
    <p:sldId id="331" r:id="rId13"/>
    <p:sldId id="335" r:id="rId14"/>
    <p:sldId id="332" r:id="rId15"/>
    <p:sldId id="333" r:id="rId16"/>
    <p:sldId id="318" r:id="rId17"/>
    <p:sldId id="342" r:id="rId18"/>
    <p:sldId id="341" r:id="rId19"/>
    <p:sldId id="262" r:id="rId2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964B6-ED3D-4ECF-B376-8DFF380A6422}" v="2" dt="2025-01-13T06:00:45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15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ída Villamar Gallardo" userId="357b74a2be48bbcd" providerId="LiveId" clId="{E118C183-47B1-46E9-B3E7-7445C0A8272B}"/>
    <pc:docChg chg="undo custSel modSld">
      <pc:chgData name="Aída Villamar Gallardo" userId="357b74a2be48bbcd" providerId="LiveId" clId="{E118C183-47B1-46E9-B3E7-7445C0A8272B}" dt="2024-05-15T02:56:24.059" v="63"/>
      <pc:docMkLst>
        <pc:docMk/>
      </pc:docMkLst>
      <pc:sldChg chg="modSp mod">
        <pc:chgData name="Aída Villamar Gallardo" userId="357b74a2be48bbcd" providerId="LiveId" clId="{E118C183-47B1-46E9-B3E7-7445C0A8272B}" dt="2024-05-15T02:56:18.979" v="62" actId="1076"/>
        <pc:sldMkLst>
          <pc:docMk/>
          <pc:sldMk cId="2776813002" sldId="265"/>
        </pc:sldMkLst>
      </pc:sldChg>
      <pc:sldChg chg="addSp delSp modSp mod">
        <pc:chgData name="Aída Villamar Gallardo" userId="357b74a2be48bbcd" providerId="LiveId" clId="{E118C183-47B1-46E9-B3E7-7445C0A8272B}" dt="2024-05-15T02:56:24.059" v="63"/>
        <pc:sldMkLst>
          <pc:docMk/>
          <pc:sldMk cId="1156060548" sldId="334"/>
        </pc:sldMkLst>
      </pc:sldChg>
    </pc:docChg>
  </pc:docChgLst>
  <pc:docChgLst>
    <pc:chgData name="Aída Villamar Gallardo" userId="357b74a2be48bbcd" providerId="LiveId" clId="{788964B6-ED3D-4ECF-B376-8DFF380A6422}"/>
    <pc:docChg chg="undo custSel modSld">
      <pc:chgData name="Aída Villamar Gallardo" userId="357b74a2be48bbcd" providerId="LiveId" clId="{788964B6-ED3D-4ECF-B376-8DFF380A6422}" dt="2025-01-13T06:01:48.479" v="158" actId="20577"/>
      <pc:docMkLst>
        <pc:docMk/>
      </pc:docMkLst>
      <pc:sldChg chg="addSp delSp modSp mod">
        <pc:chgData name="Aída Villamar Gallardo" userId="357b74a2be48bbcd" providerId="LiveId" clId="{788964B6-ED3D-4ECF-B376-8DFF380A6422}" dt="2025-01-13T06:00:45.079" v="85"/>
        <pc:sldMkLst>
          <pc:docMk/>
          <pc:sldMk cId="304077421" sldId="327"/>
        </pc:sldMkLst>
        <pc:graphicFrameChg chg="add del mod modGraphic">
          <ac:chgData name="Aída Villamar Gallardo" userId="357b74a2be48bbcd" providerId="LiveId" clId="{788964B6-ED3D-4ECF-B376-8DFF380A6422}" dt="2025-01-13T06:00:35.641" v="84" actId="478"/>
          <ac:graphicFrameMkLst>
            <pc:docMk/>
            <pc:sldMk cId="304077421" sldId="327"/>
            <ac:graphicFrameMk id="2" creationId="{B98A3329-3C2E-8F5E-058C-29601356B925}"/>
          </ac:graphicFrameMkLst>
        </pc:graphicFrameChg>
        <pc:graphicFrameChg chg="add mod">
          <ac:chgData name="Aída Villamar Gallardo" userId="357b74a2be48bbcd" providerId="LiveId" clId="{788964B6-ED3D-4ECF-B376-8DFF380A6422}" dt="2025-01-13T06:00:45.079" v="85"/>
          <ac:graphicFrameMkLst>
            <pc:docMk/>
            <pc:sldMk cId="304077421" sldId="327"/>
            <ac:graphicFrameMk id="3" creationId="{BD92A5F3-B5C6-461B-B74B-F572E9FA1519}"/>
          </ac:graphicFrameMkLst>
        </pc:graphicFrameChg>
      </pc:sldChg>
      <pc:sldChg chg="addSp modSp mod">
        <pc:chgData name="Aída Villamar Gallardo" userId="357b74a2be48bbcd" providerId="LiveId" clId="{788964B6-ED3D-4ECF-B376-8DFF380A6422}" dt="2025-01-13T06:00:18.901" v="83" actId="12385"/>
        <pc:sldMkLst>
          <pc:docMk/>
          <pc:sldMk cId="1017353890" sldId="331"/>
        </pc:sldMkLst>
        <pc:graphicFrameChg chg="add mod modGraphic">
          <ac:chgData name="Aída Villamar Gallardo" userId="357b74a2be48bbcd" providerId="LiveId" clId="{788964B6-ED3D-4ECF-B376-8DFF380A6422}" dt="2025-01-13T06:00:18.901" v="83" actId="12385"/>
          <ac:graphicFrameMkLst>
            <pc:docMk/>
            <pc:sldMk cId="1017353890" sldId="331"/>
            <ac:graphicFrameMk id="2" creationId="{26816D39-CFF6-1F31-DCE1-3AF5520D6C74}"/>
          </ac:graphicFrameMkLst>
        </pc:graphicFrameChg>
      </pc:sldChg>
      <pc:sldChg chg="modSp mod">
        <pc:chgData name="Aída Villamar Gallardo" userId="357b74a2be48bbcd" providerId="LiveId" clId="{788964B6-ED3D-4ECF-B376-8DFF380A6422}" dt="2025-01-13T06:01:48.479" v="158" actId="20577"/>
        <pc:sldMkLst>
          <pc:docMk/>
          <pc:sldMk cId="612201530" sldId="335"/>
        </pc:sldMkLst>
        <pc:spChg chg="mod">
          <ac:chgData name="Aída Villamar Gallardo" userId="357b74a2be48bbcd" providerId="LiveId" clId="{788964B6-ED3D-4ECF-B376-8DFF380A6422}" dt="2025-01-13T06:01:48.479" v="158" actId="20577"/>
          <ac:spMkLst>
            <pc:docMk/>
            <pc:sldMk cId="612201530" sldId="335"/>
            <ac:spMk id="7" creationId="{3921C715-32F8-B700-6507-4045B4712F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DE7FC-17D1-49DE-AC2F-03193F2DB9A4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9F8D-912A-4810-886B-A5175ABCD94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843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E6BEA-2D9D-4BF3-947B-64046A75F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B83BDC-AB9C-4835-BA0D-CBA60BE1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11B367-8645-4707-83E0-A4599FF4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38F201-F713-43FF-979B-1394BD4A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CA397E-E738-4B14-8F51-F8E897CA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696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CFFDE-A2C1-499B-A639-35602782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71B62F-B345-45CF-B4BD-AB5CCC35D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C4078-2284-4BF9-A13A-4088098F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210896-E5A3-4BB2-8DC1-7676B28B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316239-5399-4940-A830-460029F8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657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EC8224-CF49-4C93-846B-09203D13E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27E0DF-2EFF-4316-B7E7-65C2B9B1F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C4964E-BB80-4A7C-94FB-DF655887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79479E-FE9D-46F1-BAD7-A2F975C7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62E92-6BCD-442D-9A31-58AA285D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905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61AD9-93B2-4DC8-ACA4-AE3F12DE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D13CF-2335-46B2-BF84-4A29E4AB8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A670B3-C5BD-4277-8A83-8D6BC07E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7E21F1-D248-46AD-9FB6-9A2FF656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BCB31-2324-4F63-8FFF-E48866C6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35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9EE92-C0FC-4139-B836-619382BE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908E06-FFFB-422D-B8C7-C8C7A3DF0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9C7C8-58A2-4AA3-844A-0CFA2F77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3F0E2F-44FE-47E4-97BC-197F148F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04E5F0-ECF6-422F-8EC9-2E7F63EB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967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1EED0-736A-4EA9-91A1-E5D59FCF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6082CE-FC93-434B-A1BD-DE77BEC57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9DCA79-E5A9-41DE-B7BF-D31F8C1D6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2AC8D4-19FC-4C3F-86F5-29C00579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6E8219-C0A1-4ACA-AB2C-12D14206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E51D7F-BEE2-472C-B756-294BC006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894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418D6-CB03-4C97-807C-AFFE511B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F5FB5D-6AD0-47EB-B0E9-9CCA3522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110066-CCE7-432B-987F-87C14C1A6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B83986-DDD6-44C1-B4C7-9ECA4F2DD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7DD1F1-16B4-4DA9-BD4B-CF8127BAA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207419-408E-4210-BBA7-B2DD8F6D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72F961-A1E6-4107-B6C5-DA4EFA05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DC0DA3-DF72-4576-B0D4-18E86496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065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E8699-AEF1-4D67-A780-33952A29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AD30B0-B741-48FF-AD41-6D9B135B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579839-61DE-42D7-8012-77504866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84A444-BD03-42E7-BC79-3366182A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815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CA49BD-FDDB-4F93-A16E-83BB112F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32CB1B-DD50-4508-9010-8EC8DB32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A1B60E-97A9-42BF-8D8B-F38FC8F6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040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A6D64-9F64-4924-88FC-04A81673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96553-2B43-419B-A003-748AA9AC7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19A351-E7FB-4F41-BFFB-D9CBA8E7C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EC6409-7E60-4ABF-BFFF-40F42B2A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7FE4F4-2DB5-4933-8317-25A9C2DF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D562F7-9145-46E7-ADB1-040A7E18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674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2FA45-1276-4F4B-81A7-7497DB8E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7663E3-54C4-45F7-8F34-9D51DBC7F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0A7FD-20B4-430A-AACC-206EA341B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279020-4267-47CC-925E-ED612062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9B544A-7536-4BC6-B1F3-EEF532DB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17F95C-B5ED-42E0-AD68-28AAD44E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79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47AEA1-7C5D-49A2-892D-A1EA0C71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0AE86C-CD1B-43E0-AAB7-53822C98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0E4567-6874-4998-92EC-CFBA75F5D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09BDC-13AA-421B-BBB8-2560D9CC26FD}" type="datetimeFigureOut">
              <a:rPr lang="es-CL" smtClean="0"/>
              <a:t>17-05-2025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356F1-9A76-4818-8655-3CBF2C6F4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A482DF-EFE1-4EE2-B642-30571E4BD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BACEA-B116-418D-B1FC-1A5584DE282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467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6FA2DCA0-8EEB-2133-A0E8-AC8E1DA54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69" r="9" b="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7E43567-B2ED-9AD0-CD41-BC35B4D35D0A}"/>
              </a:ext>
            </a:extLst>
          </p:cNvPr>
          <p:cNvSpPr/>
          <p:nvPr/>
        </p:nvSpPr>
        <p:spPr>
          <a:xfrm>
            <a:off x="326105" y="0"/>
            <a:ext cx="12192000" cy="6857999"/>
          </a:xfrm>
          <a:prstGeom prst="rect">
            <a:avLst/>
          </a:prstGeom>
          <a:solidFill>
            <a:srgbClr val="0000FF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EC64BF2-4396-3019-E3DE-BF2D2347929D}"/>
              </a:ext>
            </a:extLst>
          </p:cNvPr>
          <p:cNvSpPr txBox="1">
            <a:spLocks/>
          </p:cNvSpPr>
          <p:nvPr/>
        </p:nvSpPr>
        <p:spPr>
          <a:xfrm>
            <a:off x="2071007" y="1531620"/>
            <a:ext cx="7507333" cy="12846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bg1"/>
                </a:solidFill>
              </a:rPr>
              <a:t>PRESENTACIÓN DE DEFENSA DE PROYECTO DE TÍTULO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37D7B0A-4780-85A8-AFC5-7AA32D3B109E}"/>
              </a:ext>
            </a:extLst>
          </p:cNvPr>
          <p:cNvSpPr txBox="1">
            <a:spLocks/>
          </p:cNvSpPr>
          <p:nvPr/>
        </p:nvSpPr>
        <p:spPr>
          <a:xfrm>
            <a:off x="1028701" y="3064092"/>
            <a:ext cx="10241192" cy="142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solidFill>
                  <a:schemeClr val="bg1"/>
                </a:solidFill>
              </a:rPr>
              <a:t>Sistema Web para el Control y Gestión de Recursos en </a:t>
            </a:r>
            <a:r>
              <a:rPr lang="es-MX" sz="2800" dirty="0" smtClean="0">
                <a:solidFill>
                  <a:schemeClr val="bg1"/>
                </a:solidFill>
              </a:rPr>
              <a:t>la</a:t>
            </a:r>
          </a:p>
          <a:p>
            <a:r>
              <a:rPr lang="es-MX" sz="2800" dirty="0" smtClean="0">
                <a:solidFill>
                  <a:schemeClr val="bg1"/>
                </a:solidFill>
              </a:rPr>
              <a:t> </a:t>
            </a:r>
            <a:r>
              <a:rPr lang="es-MX" sz="2800" dirty="0">
                <a:solidFill>
                  <a:schemeClr val="bg1"/>
                </a:solidFill>
              </a:rPr>
              <a:t>Escuela Gabriela Mistral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7D96054-C1B1-9C9B-C15A-348ADB205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6105" y="240248"/>
            <a:ext cx="3021678" cy="763602"/>
          </a:xfrm>
          <a:prstGeom prst="rect">
            <a:avLst/>
          </a:prstGeom>
        </p:spPr>
      </p:pic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23931EB5-A13F-2159-C021-4CF79909E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05" y="5687985"/>
            <a:ext cx="2121057" cy="737569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A97FD6-C30E-F2C6-C064-8C9D9B790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847" y="4473511"/>
            <a:ext cx="4206153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NOMBRE ESTUDIANTE: </a:t>
            </a:r>
            <a:endParaRPr kumimoji="0" lang="es-E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CARRERA</a:t>
            </a:r>
            <a:r>
              <a:rPr lang="es-ES" sz="2000" dirty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: Técnico en </a:t>
            </a:r>
            <a:r>
              <a:rPr lang="es-ES" sz="2000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Informática</a:t>
            </a:r>
            <a:endParaRPr lang="en-US" sz="2000" dirty="0"/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SEDE: CED 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PROFESOR </a:t>
            </a:r>
            <a:r>
              <a:rPr kumimoji="0" lang="es-E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DEL MÓDULO: </a:t>
            </a:r>
            <a:r>
              <a:rPr lang="es-ES" sz="2000" dirty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 </a:t>
            </a:r>
            <a:endParaRPr lang="es-ES" sz="2000" dirty="0" smtClean="0">
              <a:solidFill>
                <a:schemeClr val="bg1"/>
              </a:solidFill>
              <a:ea typeface="Calibri" pitchFamily="34" charset="0"/>
              <a:cs typeface="Arial" pitchFamily="34" charset="0"/>
            </a:endParaRPr>
          </a:p>
          <a:p>
            <a:pPr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000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 </a:t>
            </a:r>
            <a:r>
              <a:rPr lang="es-ES" sz="2000" dirty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Nicolás Andrés Sotelo Silva </a:t>
            </a:r>
            <a:endParaRPr lang="es-ES" sz="2000" dirty="0">
              <a:solidFill>
                <a:schemeClr val="bg1"/>
              </a:solidFill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AC98A-07EE-CD54-40E7-50D85538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045" y="6240888"/>
            <a:ext cx="1635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b="1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17</a:t>
            </a:r>
            <a:r>
              <a:rPr lang="pt-BR" b="1" dirty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 </a:t>
            </a:r>
            <a:r>
              <a:rPr lang="pt-BR" b="1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MAYO</a:t>
            </a:r>
            <a:r>
              <a:rPr kumimoji="0" lang="pt-BR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2025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808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Modelo Relacional</a:t>
            </a:r>
          </a:p>
        </p:txBody>
      </p:sp>
      <p:pic>
        <p:nvPicPr>
          <p:cNvPr id="9" name="Imagen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107" y="1908393"/>
            <a:ext cx="6881813" cy="47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0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Aspectos de Implementación</a:t>
            </a:r>
          </a:p>
        </p:txBody>
      </p:sp>
      <p:sp>
        <p:nvSpPr>
          <p:cNvPr id="2" name="CuadroTexto 2">
            <a:extLst>
              <a:ext uri="{FF2B5EF4-FFF2-40B4-BE49-F238E27FC236}">
                <a16:creationId xmlns:a16="http://schemas.microsoft.com/office/drawing/2014/main" id="{82341BE7-DDBD-D724-067C-64CFD695D0B7}"/>
              </a:ext>
            </a:extLst>
          </p:cNvPr>
          <p:cNvSpPr txBox="1"/>
          <p:nvPr/>
        </p:nvSpPr>
        <p:spPr>
          <a:xfrm>
            <a:off x="465868" y="2001104"/>
            <a:ext cx="1037303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endParaRPr lang="es-ES" sz="1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endParaRPr lang="es-ES" sz="1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11580" y="2380593"/>
            <a:ext cx="646938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Lenguaje: PHP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 HTML, CSS, JavaScript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Entorno: XAMPP en Windows 10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Diseño sin frameworks (CSS puro)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 de Datos: MySQL</a:t>
            </a:r>
          </a:p>
        </p:txBody>
      </p:sp>
    </p:spTree>
    <p:extLst>
      <p:ext uri="{BB962C8B-B14F-4D97-AF65-F5344CB8AC3E}">
        <p14:creationId xmlns:p14="http://schemas.microsoft.com/office/powerpoint/2010/main" val="7287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Aspectos de Implementación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57300" y="2472377"/>
            <a:ext cx="653796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Validaciones en frontend/backend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Roles diferenciados por usuario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errores y trazabilidad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REST interna (PHP + JSON)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Contraseñas cifradas</a:t>
            </a:r>
          </a:p>
        </p:txBody>
      </p:sp>
    </p:spTree>
    <p:extLst>
      <p:ext uri="{BB962C8B-B14F-4D97-AF65-F5344CB8AC3E}">
        <p14:creationId xmlns:p14="http://schemas.microsoft.com/office/powerpoint/2010/main" val="287440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Conclusiones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2820" y="1936258"/>
            <a:ext cx="1198918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Herramienta funcional y adaptable.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Aprendí a integrar desarrollo, seguridad y experiencia de usuario.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Proyecto con impacto real y valor humano.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resolvió un problema real de la escuela.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MX" altLang="en-US" sz="2800" dirty="0" smtClean="0">
                <a:latin typeface="Arial" panose="020B0604020202020204" pitchFamily="34" charset="0"/>
              </a:rPr>
              <a:t>Demostrar que a pesar de los miedos podemos ganar grandes batallas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6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 smtClean="0"/>
              <a:t>Agradecimientos </a:t>
            </a:r>
            <a:endParaRPr lang="es-CL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7600" y="2468131"/>
            <a:ext cx="899224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800" dirty="0" smtClean="0"/>
              <a:t>Mi defensa </a:t>
            </a:r>
            <a:r>
              <a:rPr lang="es-MX" sz="2800" dirty="0"/>
              <a:t>no es solo una exposición técnica, también es el cierre de un camino personal y académico.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74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6FA2DCA0-8EEB-2133-A0E8-AC8E1DA54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69" r="9" b="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7E43567-B2ED-9AD0-CD41-BC35B4D35D0A}"/>
              </a:ext>
            </a:extLst>
          </p:cNvPr>
          <p:cNvSpPr/>
          <p:nvPr/>
        </p:nvSpPr>
        <p:spPr>
          <a:xfrm>
            <a:off x="326105" y="0"/>
            <a:ext cx="12192000" cy="6857999"/>
          </a:xfrm>
          <a:prstGeom prst="rect">
            <a:avLst/>
          </a:prstGeom>
          <a:solidFill>
            <a:srgbClr val="0000FF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EC64BF2-4396-3019-E3DE-BF2D2347929D}"/>
              </a:ext>
            </a:extLst>
          </p:cNvPr>
          <p:cNvSpPr txBox="1">
            <a:spLocks/>
          </p:cNvSpPr>
          <p:nvPr/>
        </p:nvSpPr>
        <p:spPr>
          <a:xfrm>
            <a:off x="2071007" y="1531620"/>
            <a:ext cx="7507333" cy="12846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bg1"/>
                </a:solidFill>
              </a:rPr>
              <a:t>PRESENTACIÓN DE DEFENSA DE PROYECTO DE TÍTULO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37D7B0A-4780-85A8-AFC5-7AA32D3B109E}"/>
              </a:ext>
            </a:extLst>
          </p:cNvPr>
          <p:cNvSpPr txBox="1">
            <a:spLocks/>
          </p:cNvSpPr>
          <p:nvPr/>
        </p:nvSpPr>
        <p:spPr>
          <a:xfrm>
            <a:off x="1028701" y="3064092"/>
            <a:ext cx="10241192" cy="142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>
                <a:solidFill>
                  <a:schemeClr val="bg1"/>
                </a:solidFill>
              </a:rPr>
              <a:t>Sistema Web para el Control y Gestión de Recursos en </a:t>
            </a:r>
            <a:r>
              <a:rPr lang="es-MX" sz="2800" dirty="0" smtClean="0">
                <a:solidFill>
                  <a:schemeClr val="bg1"/>
                </a:solidFill>
              </a:rPr>
              <a:t>la</a:t>
            </a:r>
          </a:p>
          <a:p>
            <a:r>
              <a:rPr lang="es-MX" sz="2800" dirty="0" smtClean="0">
                <a:solidFill>
                  <a:schemeClr val="bg1"/>
                </a:solidFill>
              </a:rPr>
              <a:t> </a:t>
            </a:r>
            <a:r>
              <a:rPr lang="es-MX" sz="2800" dirty="0">
                <a:solidFill>
                  <a:schemeClr val="bg1"/>
                </a:solidFill>
              </a:rPr>
              <a:t>Escuela Gabriela Mistral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7D96054-C1B1-9C9B-C15A-348ADB205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6105" y="240248"/>
            <a:ext cx="3021678" cy="763602"/>
          </a:xfrm>
          <a:prstGeom prst="rect">
            <a:avLst/>
          </a:prstGeom>
        </p:spPr>
      </p:pic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23931EB5-A13F-2159-C021-4CF79909E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05" y="5687985"/>
            <a:ext cx="2121057" cy="737569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A97FD6-C30E-F2C6-C064-8C9D9B790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847" y="4473511"/>
            <a:ext cx="4206153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NOMBRE ESTUDIANTE: </a:t>
            </a:r>
            <a:endParaRPr kumimoji="0" lang="es-E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CARRERA</a:t>
            </a:r>
            <a:r>
              <a:rPr lang="es-ES" sz="2000" dirty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: Técnico en </a:t>
            </a:r>
            <a:r>
              <a:rPr lang="es-ES" sz="2000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Informática</a:t>
            </a:r>
            <a:endParaRPr lang="en-US" sz="2000" dirty="0"/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SEDE: CED 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PROFESOR </a:t>
            </a:r>
            <a:r>
              <a:rPr kumimoji="0" lang="es-E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DEL MÓDULO: </a:t>
            </a:r>
            <a:r>
              <a:rPr lang="es-ES" sz="2000" dirty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 </a:t>
            </a:r>
            <a:endParaRPr lang="es-ES" sz="2000" dirty="0" smtClean="0">
              <a:solidFill>
                <a:schemeClr val="bg1"/>
              </a:solidFill>
              <a:ea typeface="Calibri" pitchFamily="34" charset="0"/>
              <a:cs typeface="Arial" pitchFamily="34" charset="0"/>
            </a:endParaRPr>
          </a:p>
          <a:p>
            <a:pPr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000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 </a:t>
            </a:r>
            <a:r>
              <a:rPr lang="es-ES" sz="2000" dirty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Nicolás Andrés Sotelo Silva </a:t>
            </a:r>
            <a:endParaRPr lang="es-ES" sz="2000" dirty="0">
              <a:solidFill>
                <a:schemeClr val="bg1"/>
              </a:solidFill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AC98A-07EE-CD54-40E7-50D85538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045" y="6240888"/>
            <a:ext cx="1635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800" b="1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17</a:t>
            </a:r>
            <a:r>
              <a:rPr lang="pt-BR" b="1" dirty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 </a:t>
            </a:r>
            <a:r>
              <a:rPr lang="pt-BR" b="1" dirty="0" smtClean="0">
                <a:solidFill>
                  <a:schemeClr val="bg1"/>
                </a:solidFill>
                <a:ea typeface="Calibri" pitchFamily="34" charset="0"/>
                <a:cs typeface="Arial" pitchFamily="34" charset="0"/>
              </a:rPr>
              <a:t>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MAYO</a:t>
            </a:r>
            <a:r>
              <a:rPr kumimoji="0" lang="pt-BR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Calibri" pitchFamily="34" charset="0"/>
                <a:cs typeface="Arial" pitchFamily="34" charset="0"/>
              </a:rPr>
              <a:t>2025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9467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A413A8DE-395B-1347-1A7E-D8B166528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>
            <a:off x="407104" y="502919"/>
            <a:ext cx="1311205" cy="2008655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6CAB045D-58B4-B34E-1A5D-541C1204E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65504" y="4632959"/>
            <a:ext cx="1311205" cy="2008655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7F791906-35AA-8711-CFF8-BD7822A95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21" y="5751646"/>
            <a:ext cx="2121057" cy="737569"/>
          </a:xfrm>
          <a:prstGeom prst="rect">
            <a:avLst/>
          </a:prstGeom>
          <a:ln w="3175">
            <a:miter lim="400000"/>
          </a:ln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A478811A-A8DC-9F86-05E9-E2844C2FFA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508491" y="2299527"/>
            <a:ext cx="6455666" cy="16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2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EE6EC2-D40D-435B-BF2D-13E33B0AEB31}"/>
              </a:ext>
            </a:extLst>
          </p:cNvPr>
          <p:cNvSpPr txBox="1"/>
          <p:nvPr/>
        </p:nvSpPr>
        <p:spPr>
          <a:xfrm>
            <a:off x="1257300" y="3497580"/>
            <a:ext cx="1060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Sistema Web para el Control y Gestión de Recursos en la Escuela Gabriela Mistral</a:t>
            </a:r>
            <a:endParaRPr lang="es-CL" sz="24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88C537-2766-4BC3-AD43-7AC43C6C1806}"/>
              </a:ext>
            </a:extLst>
          </p:cNvPr>
          <p:cNvSpPr txBox="1"/>
          <p:nvPr/>
        </p:nvSpPr>
        <p:spPr>
          <a:xfrm>
            <a:off x="7394713" y="5141512"/>
            <a:ext cx="41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Nery Espinoza Palma</a:t>
            </a:r>
            <a:endParaRPr lang="es-CL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D5F4FB-75D7-ED2E-D023-A91DA6443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76" y="521916"/>
            <a:ext cx="7489448" cy="23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9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/>
              <a:t>Introducción</a:t>
            </a:r>
            <a:endParaRPr lang="es-CL" b="1" dirty="0"/>
          </a:p>
        </p:txBody>
      </p:sp>
      <p:sp>
        <p:nvSpPr>
          <p:cNvPr id="2" name="CuadroTexto 2">
            <a:extLst>
              <a:ext uri="{FF2B5EF4-FFF2-40B4-BE49-F238E27FC236}">
                <a16:creationId xmlns:a16="http://schemas.microsoft.com/office/drawing/2014/main" id="{5BDAE1F1-50E2-6F34-2D76-9C2225091C64}"/>
              </a:ext>
            </a:extLst>
          </p:cNvPr>
          <p:cNvSpPr txBox="1"/>
          <p:nvPr/>
        </p:nvSpPr>
        <p:spPr>
          <a:xfrm>
            <a:off x="531182" y="1879714"/>
            <a:ext cx="10373038" cy="4655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  <a:defRPr sz="1800"/>
            </a:pPr>
            <a:r>
              <a:rPr lang="es-MX" sz="2000" dirty="0"/>
              <a:t>El sistema de Gestión de Materiales y Recursos es una aplicación web desarrollada para optimizar el control y seguimiento de los recursos internos en la Escuela Gabriela Mistral, donde me desempeñaba laboralmente.</a:t>
            </a:r>
          </a:p>
          <a:p>
            <a:pPr>
              <a:spcAft>
                <a:spcPts val="500"/>
              </a:spcAft>
              <a:defRPr sz="1800"/>
            </a:pPr>
            <a:endParaRPr lang="es-MX" sz="900" dirty="0"/>
          </a:p>
          <a:p>
            <a:pPr>
              <a:spcAft>
                <a:spcPts val="500"/>
              </a:spcAft>
              <a:defRPr sz="1800"/>
            </a:pPr>
            <a:r>
              <a:rPr lang="es-MX" sz="2000" dirty="0"/>
              <a:t>Esta herramienta permite gestionar de forma eficiente el inventario y las entregas de productos como materiales de aseo y útiles escolares, con registros por usuario, área y fechas, aportando claridad, orden y trazabilidad.</a:t>
            </a:r>
          </a:p>
          <a:p>
            <a:pPr>
              <a:spcAft>
                <a:spcPts val="500"/>
              </a:spcAft>
              <a:defRPr sz="1800"/>
            </a:pPr>
            <a:endParaRPr lang="es-MX" sz="1000" dirty="0"/>
          </a:p>
          <a:p>
            <a:pPr>
              <a:spcAft>
                <a:spcPts val="500"/>
              </a:spcAft>
              <a:defRPr sz="1800"/>
            </a:pPr>
            <a:r>
              <a:rPr lang="es-MX" sz="2000" dirty="0"/>
              <a:t>En esta presentación se abordarán: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pPr>
            <a:r>
              <a:rPr lang="es-MX" sz="2000" dirty="0" smtClean="0"/>
              <a:t>Problemática </a:t>
            </a:r>
            <a:r>
              <a:rPr lang="es-MX" sz="2000" dirty="0"/>
              <a:t>y contexto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pPr>
            <a:r>
              <a:rPr lang="es-MX" sz="2000" dirty="0" smtClean="0"/>
              <a:t>Solución </a:t>
            </a:r>
            <a:r>
              <a:rPr lang="es-MX" sz="2000" dirty="0"/>
              <a:t>propuesta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pPr>
            <a:r>
              <a:rPr lang="es-MX" sz="2000" dirty="0" smtClean="0"/>
              <a:t>Objetivos</a:t>
            </a:r>
            <a:r>
              <a:rPr lang="es-MX" sz="2000" dirty="0"/>
              <a:t>, alcances y limitaciones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pPr>
            <a:r>
              <a:rPr lang="es-MX" sz="2000" dirty="0" smtClean="0"/>
              <a:t>Requerimientos </a:t>
            </a:r>
            <a:r>
              <a:rPr lang="es-MX" sz="2000" dirty="0"/>
              <a:t>del sistema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pPr>
            <a:r>
              <a:rPr lang="es-MX" sz="2000" dirty="0" smtClean="0"/>
              <a:t>Aspectos </a:t>
            </a:r>
            <a:r>
              <a:rPr lang="es-MX" sz="2000" dirty="0"/>
              <a:t>técnicos y resultados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32592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Situación Actual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1182" y="1756621"/>
            <a:ext cx="1109671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la Escuela Gabriela Mistral no existe un sistema que registre con claridad los materiales de aseo y útiles escolares entregados.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se cuenta con información detallada de qué productos se entregan, a quién, ni en qué fecha.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Esto genera: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Pérdidas frecuentes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Compras innecesarias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Alecto directamente a docentes, asistentes y personal de aseo, interrumpiendo actividades escolares esenciales.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Desorganización y retrasos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hay trazabilidad ni una planificación eficiente de stock y entregas.</a:t>
            </a:r>
          </a:p>
        </p:txBody>
      </p:sp>
    </p:spTree>
    <p:extLst>
      <p:ext uri="{BB962C8B-B14F-4D97-AF65-F5344CB8AC3E}">
        <p14:creationId xmlns:p14="http://schemas.microsoft.com/office/powerpoint/2010/main" val="186060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Alternativa de Solución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20368" y="2490395"/>
            <a:ext cx="820291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Desarrollo de sistema web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Funcionalidades principales: stock, entregas, reportes, alertas</a:t>
            </a:r>
          </a:p>
        </p:txBody>
      </p:sp>
    </p:spTree>
    <p:extLst>
      <p:ext uri="{BB962C8B-B14F-4D97-AF65-F5344CB8AC3E}">
        <p14:creationId xmlns:p14="http://schemas.microsoft.com/office/powerpoint/2010/main" val="4064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Alternativa de Solución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03035" y="2619392"/>
            <a:ext cx="686117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Análisis de factibilidad técnica y operativa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Tecnología usada (PHP, MySQL, XAMPP, HTML/CSS)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 disponibles</a:t>
            </a:r>
          </a:p>
        </p:txBody>
      </p:sp>
    </p:spTree>
    <p:extLst>
      <p:ext uri="{BB962C8B-B14F-4D97-AF65-F5344CB8AC3E}">
        <p14:creationId xmlns:p14="http://schemas.microsoft.com/office/powerpoint/2010/main" val="58746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Descripción del Sistema de Información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8550" y="2293032"/>
            <a:ext cx="94715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Características del sistema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Perfiles de usuarios (administrador / funcionario)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 funcional del sistema</a:t>
            </a:r>
          </a:p>
        </p:txBody>
      </p:sp>
    </p:spTree>
    <p:extLst>
      <p:ext uri="{BB962C8B-B14F-4D97-AF65-F5344CB8AC3E}">
        <p14:creationId xmlns:p14="http://schemas.microsoft.com/office/powerpoint/2010/main" val="164499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Requerimientos Funcionales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D92A5F3-B5C6-461B-B74B-F572E9FA1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84475"/>
              </p:ext>
            </p:extLst>
          </p:nvPr>
        </p:nvGraphicFramePr>
        <p:xfrm>
          <a:off x="1885003" y="2199093"/>
          <a:ext cx="8421993" cy="253546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0913">
                  <a:extLst>
                    <a:ext uri="{9D8B030D-6E8A-4147-A177-3AD203B41FA5}">
                      <a16:colId xmlns:a16="http://schemas.microsoft.com/office/drawing/2014/main" val="3316921318"/>
                    </a:ext>
                  </a:extLst>
                </a:gridCol>
                <a:gridCol w="6971080">
                  <a:extLst>
                    <a:ext uri="{9D8B030D-6E8A-4147-A177-3AD203B41FA5}">
                      <a16:colId xmlns:a16="http://schemas.microsoft.com/office/drawing/2014/main" val="2372827922"/>
                    </a:ext>
                  </a:extLst>
                </a:gridCol>
              </a:tblGrid>
              <a:tr h="68126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NOMBRE REQUERIMIENTO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87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RF-1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Inicio de sesión por rol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0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RF-2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Registrar productos y entregas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RF-3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Consultar stock y solicitudes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0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RF-4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Generar reportes</a:t>
                      </a:r>
                      <a:endParaRPr lang="es-C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10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RF-5</a:t>
                      </a:r>
                      <a:endParaRPr kumimoji="0" lang="es-C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Alertas por stock bajo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43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7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joven sentado en una silla con una computadora portátil&#10;&#10;Descripción generada automáticamente con confianza media">
            <a:extLst>
              <a:ext uri="{FF2B5EF4-FFF2-40B4-BE49-F238E27FC236}">
                <a16:creationId xmlns:a16="http://schemas.microsoft.com/office/drawing/2014/main" id="{117A1ED2-E578-2730-AEC7-06001BF43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1975" r="4644" b="19156"/>
          <a:stretch/>
        </p:blipFill>
        <p:spPr>
          <a:xfrm>
            <a:off x="0" y="-1"/>
            <a:ext cx="12192000" cy="7946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D77E991-F887-3581-9423-DCD45B4C7CC2}"/>
              </a:ext>
            </a:extLst>
          </p:cNvPr>
          <p:cNvSpPr/>
          <p:nvPr/>
        </p:nvSpPr>
        <p:spPr>
          <a:xfrm>
            <a:off x="0" y="-1"/>
            <a:ext cx="12192000" cy="794658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DE19D83-D10D-A952-366B-49EAA20BA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528679" y="240248"/>
            <a:ext cx="1414463" cy="357446"/>
          </a:xfrm>
          <a:prstGeom prst="rect">
            <a:avLst/>
          </a:prstGeom>
        </p:spPr>
      </p:pic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3921C715-32F8-B700-6507-4045B4712F81}"/>
              </a:ext>
            </a:extLst>
          </p:cNvPr>
          <p:cNvSpPr txBox="1">
            <a:spLocks/>
          </p:cNvSpPr>
          <p:nvPr/>
        </p:nvSpPr>
        <p:spPr>
          <a:xfrm>
            <a:off x="531182" y="1179296"/>
            <a:ext cx="7804547" cy="729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b="1" dirty="0"/>
              <a:t>Requerimientos No Funcionales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6816D39-CFF6-1F31-DCE1-3AF5520D6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70279"/>
              </p:ext>
            </p:extLst>
          </p:nvPr>
        </p:nvGraphicFramePr>
        <p:xfrm>
          <a:off x="531182" y="1653082"/>
          <a:ext cx="11117968" cy="26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94825">
                  <a:extLst>
                    <a:ext uri="{9D8B030D-6E8A-4147-A177-3AD203B41FA5}">
                      <a16:colId xmlns:a16="http://schemas.microsoft.com/office/drawing/2014/main" val="33169213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72827922"/>
                    </a:ext>
                  </a:extLst>
                </a:gridCol>
                <a:gridCol w="9114863">
                  <a:extLst>
                    <a:ext uri="{9D8B030D-6E8A-4147-A177-3AD203B41FA5}">
                      <a16:colId xmlns:a16="http://schemas.microsoft.com/office/drawing/2014/main" val="3808882583"/>
                    </a:ext>
                  </a:extLst>
                </a:gridCol>
              </a:tblGrid>
              <a:tr h="67300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s-CL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NOMBRE REQUERIMIENTO</a:t>
                      </a:r>
                      <a:endParaRPr lang="es-CL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8872128"/>
                  </a:ext>
                </a:extLst>
              </a:tr>
              <a:tr h="3557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RNF-1</a:t>
                      </a:r>
                      <a:endParaRPr lang="es-CL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Accesible vía navegador web</a:t>
                      </a:r>
                      <a:endParaRPr lang="es-CL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5401518"/>
                  </a:ext>
                </a:extLst>
              </a:tr>
              <a:tr h="35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RNF-2</a:t>
                      </a:r>
                      <a:endParaRPr kumimoji="0" lang="es-CL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Diseño responsivo</a:t>
                      </a:r>
                      <a:endParaRPr lang="es-CL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382027"/>
                  </a:ext>
                </a:extLst>
              </a:tr>
              <a:tr h="35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RNF-3</a:t>
                      </a:r>
                      <a:endParaRPr kumimoji="0" lang="es-CL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Seguridad: password_hash, SQL seguro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8901101"/>
                  </a:ext>
                </a:extLst>
              </a:tr>
              <a:tr h="35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RNF-4</a:t>
                      </a:r>
                      <a:endParaRPr kumimoji="0" lang="es-CL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Validaciones en formularios</a:t>
                      </a:r>
                      <a:endParaRPr lang="es-CL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8100633"/>
                  </a:ext>
                </a:extLst>
              </a:tr>
              <a:tr h="3557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RNF-5</a:t>
                      </a:r>
                      <a:endParaRPr kumimoji="0" lang="es-CL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Disponibilidad 95% con respaldos</a:t>
                      </a:r>
                      <a:endParaRPr lang="es-E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543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353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2BF554D0E05547ABD9A3E06B57AE99" ma:contentTypeVersion="8" ma:contentTypeDescription="Create a new document." ma:contentTypeScope="" ma:versionID="1f2540f5498c6a48300fbcee9aab225b">
  <xsd:schema xmlns:xsd="http://www.w3.org/2001/XMLSchema" xmlns:xs="http://www.w3.org/2001/XMLSchema" xmlns:p="http://schemas.microsoft.com/office/2006/metadata/properties" xmlns:ns3="2af75790-831c-46f2-bc59-a75ef625ca76" targetNamespace="http://schemas.microsoft.com/office/2006/metadata/properties" ma:root="true" ma:fieldsID="3157228da61959dfe565e864d48f592f" ns3:_="">
    <xsd:import namespace="2af75790-831c-46f2-bc59-a75ef625ca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f75790-831c-46f2-bc59-a75ef625ca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8AA106-8602-4AAC-AB13-E0E9982B4F22}">
  <ds:schemaRefs>
    <ds:schemaRef ds:uri="2af75790-831c-46f2-bc59-a75ef625ca76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99C00A-B1E2-4B95-8259-BE52BFDFB5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9934BC-E6E4-45A3-9386-9C7935B1FB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f75790-831c-46f2-bc59-a75ef625ca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529</Words>
  <Application>Microsoft Office PowerPoint</Application>
  <PresentationFormat>Panorámica</PresentationFormat>
  <Paragraphs>99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Escuela</dc:title>
  <dc:creator>Ignacio Navarrete</dc:creator>
  <cp:lastModifiedBy>Nery</cp:lastModifiedBy>
  <cp:revision>158</cp:revision>
  <dcterms:created xsi:type="dcterms:W3CDTF">2019-08-09T13:48:41Z</dcterms:created>
  <dcterms:modified xsi:type="dcterms:W3CDTF">2025-05-18T03:09:19Z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0x010100222BF554D0E05547ABD9A3E06B57AE99</vt:lpwstr>
  </property>
</Properties>
</file>