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9"/>
  </p:notesMasterIdLst>
  <p:sldIdLst>
    <p:sldId id="257" r:id="rId2"/>
    <p:sldId id="259" r:id="rId3"/>
    <p:sldId id="262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4B0F27-780B-4112-9A15-6792BCEC9C4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1962EC5-4430-43F9-814B-E740410DDEE9}">
      <dgm:prSet/>
      <dgm:spPr/>
      <dgm:t>
        <a:bodyPr/>
        <a:lstStyle/>
        <a:p>
          <a:r>
            <a:rPr lang="es-CO"/>
            <a:t>Se realizo dos agrupamientos:</a:t>
          </a:r>
          <a:endParaRPr lang="en-US"/>
        </a:p>
      </dgm:t>
    </dgm:pt>
    <dgm:pt modelId="{0CC262CF-1D7D-48B0-B977-BFA3A58C5C12}" type="parTrans" cxnId="{029B8BE5-3B54-4BD6-8FF3-63B252F77461}">
      <dgm:prSet/>
      <dgm:spPr/>
      <dgm:t>
        <a:bodyPr/>
        <a:lstStyle/>
        <a:p>
          <a:endParaRPr lang="en-US"/>
        </a:p>
      </dgm:t>
    </dgm:pt>
    <dgm:pt modelId="{8F681BDE-8FC9-43A3-BFD7-27C4B15CC9C7}" type="sibTrans" cxnId="{029B8BE5-3B54-4BD6-8FF3-63B252F77461}">
      <dgm:prSet/>
      <dgm:spPr/>
      <dgm:t>
        <a:bodyPr/>
        <a:lstStyle/>
        <a:p>
          <a:endParaRPr lang="en-US"/>
        </a:p>
      </dgm:t>
    </dgm:pt>
    <dgm:pt modelId="{FC3FA7EF-0EE4-4EFB-9661-9F53FA3F87FF}">
      <dgm:prSet/>
      <dgm:spPr/>
      <dgm:t>
        <a:bodyPr/>
        <a:lstStyle/>
        <a:p>
          <a:r>
            <a:rPr lang="es-CO"/>
            <a:t>Por centros de salud</a:t>
          </a:r>
          <a:endParaRPr lang="en-US"/>
        </a:p>
      </dgm:t>
    </dgm:pt>
    <dgm:pt modelId="{50170E36-4776-411B-8C59-8633DF3566F6}" type="parTrans" cxnId="{38A574DC-88F8-4AE7-B9F2-D94F66593E3A}">
      <dgm:prSet/>
      <dgm:spPr/>
      <dgm:t>
        <a:bodyPr/>
        <a:lstStyle/>
        <a:p>
          <a:endParaRPr lang="en-US"/>
        </a:p>
      </dgm:t>
    </dgm:pt>
    <dgm:pt modelId="{B8D79875-4E79-4B74-95CF-9B31DBEBA3E6}" type="sibTrans" cxnId="{38A574DC-88F8-4AE7-B9F2-D94F66593E3A}">
      <dgm:prSet/>
      <dgm:spPr/>
      <dgm:t>
        <a:bodyPr/>
        <a:lstStyle/>
        <a:p>
          <a:endParaRPr lang="en-US"/>
        </a:p>
      </dgm:t>
    </dgm:pt>
    <dgm:pt modelId="{39961962-EC74-4002-A10A-8DABC26F02F0}">
      <dgm:prSet/>
      <dgm:spPr/>
      <dgm:t>
        <a:bodyPr/>
        <a:lstStyle/>
        <a:p>
          <a:r>
            <a:rPr lang="es-CO"/>
            <a:t>Por variables de estudio</a:t>
          </a:r>
          <a:endParaRPr lang="en-US"/>
        </a:p>
      </dgm:t>
    </dgm:pt>
    <dgm:pt modelId="{B84665AD-9828-4F80-8072-0DBE2C6C3DE0}" type="parTrans" cxnId="{85D7C5FB-6BAA-4C13-BF9E-011A9F3602ED}">
      <dgm:prSet/>
      <dgm:spPr/>
      <dgm:t>
        <a:bodyPr/>
        <a:lstStyle/>
        <a:p>
          <a:endParaRPr lang="en-US"/>
        </a:p>
      </dgm:t>
    </dgm:pt>
    <dgm:pt modelId="{176B13FF-A12D-40A8-8DD5-4D88819FEE81}" type="sibTrans" cxnId="{85D7C5FB-6BAA-4C13-BF9E-011A9F3602ED}">
      <dgm:prSet/>
      <dgm:spPr/>
      <dgm:t>
        <a:bodyPr/>
        <a:lstStyle/>
        <a:p>
          <a:endParaRPr lang="en-US"/>
        </a:p>
      </dgm:t>
    </dgm:pt>
    <dgm:pt modelId="{E1F90929-2602-47C3-A025-43B58F8CEDE8}" type="pres">
      <dgm:prSet presAssocID="{3A4B0F27-780B-4112-9A15-6792BCEC9C4D}" presName="linear" presStyleCnt="0">
        <dgm:presLayoutVars>
          <dgm:animLvl val="lvl"/>
          <dgm:resizeHandles val="exact"/>
        </dgm:presLayoutVars>
      </dgm:prSet>
      <dgm:spPr/>
    </dgm:pt>
    <dgm:pt modelId="{BB753E10-F706-4161-98FF-58024120EC1D}" type="pres">
      <dgm:prSet presAssocID="{81962EC5-4430-43F9-814B-E740410DDEE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E99B6F2-773F-4570-8E4F-C51F1D95E830}" type="pres">
      <dgm:prSet presAssocID="{8F681BDE-8FC9-43A3-BFD7-27C4B15CC9C7}" presName="spacer" presStyleCnt="0"/>
      <dgm:spPr/>
    </dgm:pt>
    <dgm:pt modelId="{3A51775D-809D-4B16-9CC1-C1F92E17E29A}" type="pres">
      <dgm:prSet presAssocID="{FC3FA7EF-0EE4-4EFB-9661-9F53FA3F87F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D6CBB7-1E8F-4459-8102-9A9A0096E6B7}" type="pres">
      <dgm:prSet presAssocID="{B8D79875-4E79-4B74-95CF-9B31DBEBA3E6}" presName="spacer" presStyleCnt="0"/>
      <dgm:spPr/>
    </dgm:pt>
    <dgm:pt modelId="{C54E2AB4-EF10-4881-98AA-F416672D8126}" type="pres">
      <dgm:prSet presAssocID="{39961962-EC74-4002-A10A-8DABC26F02F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B184104-00C6-4480-B8CE-1A0C655BFF8B}" type="presOf" srcId="{FC3FA7EF-0EE4-4EFB-9661-9F53FA3F87FF}" destId="{3A51775D-809D-4B16-9CC1-C1F92E17E29A}" srcOrd="0" destOrd="0" presId="urn:microsoft.com/office/officeart/2005/8/layout/vList2"/>
    <dgm:cxn modelId="{63660206-F92C-4C45-B81B-CCBCDF7A99B8}" type="presOf" srcId="{39961962-EC74-4002-A10A-8DABC26F02F0}" destId="{C54E2AB4-EF10-4881-98AA-F416672D8126}" srcOrd="0" destOrd="0" presId="urn:microsoft.com/office/officeart/2005/8/layout/vList2"/>
    <dgm:cxn modelId="{4031DE6C-E318-4378-A214-D1CFABB3DA4E}" type="presOf" srcId="{81962EC5-4430-43F9-814B-E740410DDEE9}" destId="{BB753E10-F706-4161-98FF-58024120EC1D}" srcOrd="0" destOrd="0" presId="urn:microsoft.com/office/officeart/2005/8/layout/vList2"/>
    <dgm:cxn modelId="{40228588-B131-478F-A6FB-BE6DBBE75FCF}" type="presOf" srcId="{3A4B0F27-780B-4112-9A15-6792BCEC9C4D}" destId="{E1F90929-2602-47C3-A025-43B58F8CEDE8}" srcOrd="0" destOrd="0" presId="urn:microsoft.com/office/officeart/2005/8/layout/vList2"/>
    <dgm:cxn modelId="{38A574DC-88F8-4AE7-B9F2-D94F66593E3A}" srcId="{3A4B0F27-780B-4112-9A15-6792BCEC9C4D}" destId="{FC3FA7EF-0EE4-4EFB-9661-9F53FA3F87FF}" srcOrd="1" destOrd="0" parTransId="{50170E36-4776-411B-8C59-8633DF3566F6}" sibTransId="{B8D79875-4E79-4B74-95CF-9B31DBEBA3E6}"/>
    <dgm:cxn modelId="{029B8BE5-3B54-4BD6-8FF3-63B252F77461}" srcId="{3A4B0F27-780B-4112-9A15-6792BCEC9C4D}" destId="{81962EC5-4430-43F9-814B-E740410DDEE9}" srcOrd="0" destOrd="0" parTransId="{0CC262CF-1D7D-48B0-B977-BFA3A58C5C12}" sibTransId="{8F681BDE-8FC9-43A3-BFD7-27C4B15CC9C7}"/>
    <dgm:cxn modelId="{85D7C5FB-6BAA-4C13-BF9E-011A9F3602ED}" srcId="{3A4B0F27-780B-4112-9A15-6792BCEC9C4D}" destId="{39961962-EC74-4002-A10A-8DABC26F02F0}" srcOrd="2" destOrd="0" parTransId="{B84665AD-9828-4F80-8072-0DBE2C6C3DE0}" sibTransId="{176B13FF-A12D-40A8-8DD5-4D88819FEE81}"/>
    <dgm:cxn modelId="{3C421B34-245F-4B2F-AD1E-8BE296181B23}" type="presParOf" srcId="{E1F90929-2602-47C3-A025-43B58F8CEDE8}" destId="{BB753E10-F706-4161-98FF-58024120EC1D}" srcOrd="0" destOrd="0" presId="urn:microsoft.com/office/officeart/2005/8/layout/vList2"/>
    <dgm:cxn modelId="{0CD848FA-66BF-463B-A24D-B9CA1AB95CE6}" type="presParOf" srcId="{E1F90929-2602-47C3-A025-43B58F8CEDE8}" destId="{3E99B6F2-773F-4570-8E4F-C51F1D95E830}" srcOrd="1" destOrd="0" presId="urn:microsoft.com/office/officeart/2005/8/layout/vList2"/>
    <dgm:cxn modelId="{A3E2AF28-A62C-461C-8B85-B6C0D5DACAE9}" type="presParOf" srcId="{E1F90929-2602-47C3-A025-43B58F8CEDE8}" destId="{3A51775D-809D-4B16-9CC1-C1F92E17E29A}" srcOrd="2" destOrd="0" presId="urn:microsoft.com/office/officeart/2005/8/layout/vList2"/>
    <dgm:cxn modelId="{B821B625-B71D-4726-A01D-31A9C28E8E81}" type="presParOf" srcId="{E1F90929-2602-47C3-A025-43B58F8CEDE8}" destId="{1DD6CBB7-1E8F-4459-8102-9A9A0096E6B7}" srcOrd="3" destOrd="0" presId="urn:microsoft.com/office/officeart/2005/8/layout/vList2"/>
    <dgm:cxn modelId="{50CC8A4B-929C-4A5C-A1D8-DDC369039300}" type="presParOf" srcId="{E1F90929-2602-47C3-A025-43B58F8CEDE8}" destId="{C54E2AB4-EF10-4881-98AA-F416672D812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53E10-F706-4161-98FF-58024120EC1D}">
      <dsp:nvSpPr>
        <dsp:cNvPr id="0" name=""/>
        <dsp:cNvSpPr/>
      </dsp:nvSpPr>
      <dsp:spPr>
        <a:xfrm>
          <a:off x="0" y="5289"/>
          <a:ext cx="6832212" cy="16707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200" kern="1200"/>
            <a:t>Se realizo dos agrupamientos:</a:t>
          </a:r>
          <a:endParaRPr lang="en-US" sz="4200" kern="1200"/>
        </a:p>
      </dsp:txBody>
      <dsp:txXfrm>
        <a:off x="81560" y="86849"/>
        <a:ext cx="6669092" cy="1507639"/>
      </dsp:txXfrm>
    </dsp:sp>
    <dsp:sp modelId="{3A51775D-809D-4B16-9CC1-C1F92E17E29A}">
      <dsp:nvSpPr>
        <dsp:cNvPr id="0" name=""/>
        <dsp:cNvSpPr/>
      </dsp:nvSpPr>
      <dsp:spPr>
        <a:xfrm>
          <a:off x="0" y="1797009"/>
          <a:ext cx="6832212" cy="1670759"/>
        </a:xfrm>
        <a:prstGeom prst="roundRect">
          <a:avLst/>
        </a:prstGeom>
        <a:gradFill rotWithShape="0">
          <a:gsLst>
            <a:gs pos="0">
              <a:schemeClr val="accent2">
                <a:hueOff val="226582"/>
                <a:satOff val="-23996"/>
                <a:lumOff val="-588"/>
                <a:alphaOff val="0"/>
                <a:tint val="96000"/>
                <a:lumMod val="104000"/>
              </a:schemeClr>
            </a:gs>
            <a:gs pos="100000">
              <a:schemeClr val="accent2">
                <a:hueOff val="226582"/>
                <a:satOff val="-23996"/>
                <a:lumOff val="-58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200" kern="1200"/>
            <a:t>Por centros de salud</a:t>
          </a:r>
          <a:endParaRPr lang="en-US" sz="4200" kern="1200"/>
        </a:p>
      </dsp:txBody>
      <dsp:txXfrm>
        <a:off x="81560" y="1878569"/>
        <a:ext cx="6669092" cy="1507639"/>
      </dsp:txXfrm>
    </dsp:sp>
    <dsp:sp modelId="{C54E2AB4-EF10-4881-98AA-F416672D8126}">
      <dsp:nvSpPr>
        <dsp:cNvPr id="0" name=""/>
        <dsp:cNvSpPr/>
      </dsp:nvSpPr>
      <dsp:spPr>
        <a:xfrm>
          <a:off x="0" y="3588729"/>
          <a:ext cx="6832212" cy="1670759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200" kern="1200"/>
            <a:t>Por variables de estudio</a:t>
          </a:r>
          <a:endParaRPr lang="en-US" sz="4200" kern="1200"/>
        </a:p>
      </dsp:txBody>
      <dsp:txXfrm>
        <a:off x="81560" y="3670289"/>
        <a:ext cx="6669092" cy="1507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7F2E1-ABCB-4A24-92FB-E148585A56A7}" type="datetimeFigureOut">
              <a:rPr lang="es-CO" smtClean="0"/>
              <a:t>18/10/2019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96B46-B880-431C-9280-15C76012FC8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4133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Dos agrupamientos:</a:t>
            </a:r>
          </a:p>
          <a:p>
            <a:r>
              <a:rPr lang="es-ES" dirty="0"/>
              <a:t>	Por centros de salud:</a:t>
            </a:r>
          </a:p>
          <a:p>
            <a:r>
              <a:rPr lang="es-ES" dirty="0"/>
              <a:t>		Cada centro de salud se caracterizaba por sus resultados en las variables de estudio.</a:t>
            </a:r>
          </a:p>
          <a:p>
            <a:r>
              <a:rPr lang="es-ES" dirty="0"/>
              <a:t>		y estos se agrupaban de acuerdo a que tan parecidos eran </a:t>
            </a:r>
            <a:r>
              <a:rPr lang="es-ES" dirty="0" err="1"/>
              <a:t>segun</a:t>
            </a:r>
            <a:r>
              <a:rPr lang="es-ES" dirty="0"/>
              <a:t> los resultados.</a:t>
            </a:r>
          </a:p>
          <a:p>
            <a:r>
              <a:rPr lang="es-ES" dirty="0"/>
              <a:t>	Por variables de estudio:</a:t>
            </a:r>
          </a:p>
          <a:p>
            <a:r>
              <a:rPr lang="es-ES" dirty="0"/>
              <a:t>		Cada variable de estudio se caracterizaba por sus resultados en los centros de salud.</a:t>
            </a:r>
          </a:p>
          <a:p>
            <a:r>
              <a:rPr lang="es-ES" dirty="0"/>
              <a:t>		y estas se agrupaban de acuerdo a que tan parecidas eran </a:t>
            </a:r>
            <a:r>
              <a:rPr lang="es-ES" dirty="0" err="1"/>
              <a:t>segun</a:t>
            </a:r>
            <a:r>
              <a:rPr lang="es-ES" dirty="0"/>
              <a:t> los resultados.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96B46-B880-431C-9280-15C76012FC81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898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7BD0-8F54-4208-B181-7F160F79315C}" type="datetimeFigureOut">
              <a:rPr lang="es-CO" smtClean="0"/>
              <a:t>18/10/2019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97976D7-0C05-4E1A-98B7-E3F933335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169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7BD0-8F54-4208-B181-7F160F79315C}" type="datetimeFigureOut">
              <a:rPr lang="es-CO" smtClean="0"/>
              <a:t>18/10/2019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7976D7-0C05-4E1A-98B7-E3F933335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537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7BD0-8F54-4208-B181-7F160F79315C}" type="datetimeFigureOut">
              <a:rPr lang="es-CO" smtClean="0"/>
              <a:t>18/10/2019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7976D7-0C05-4E1A-98B7-E3F933335F95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537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7BD0-8F54-4208-B181-7F160F79315C}" type="datetimeFigureOut">
              <a:rPr lang="es-CO" smtClean="0"/>
              <a:t>18/10/2019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7976D7-0C05-4E1A-98B7-E3F933335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9510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7BD0-8F54-4208-B181-7F160F79315C}" type="datetimeFigureOut">
              <a:rPr lang="es-CO" smtClean="0"/>
              <a:t>18/10/2019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7976D7-0C05-4E1A-98B7-E3F933335F95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3061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7BD0-8F54-4208-B181-7F160F79315C}" type="datetimeFigureOut">
              <a:rPr lang="es-CO" smtClean="0"/>
              <a:t>18/10/2019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7976D7-0C05-4E1A-98B7-E3F933335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9136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7BD0-8F54-4208-B181-7F160F79315C}" type="datetimeFigureOut">
              <a:rPr lang="es-CO" smtClean="0"/>
              <a:t>18/10/2019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76D7-0C05-4E1A-98B7-E3F933335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5627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7BD0-8F54-4208-B181-7F160F79315C}" type="datetimeFigureOut">
              <a:rPr lang="es-CO" smtClean="0"/>
              <a:t>18/10/2019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76D7-0C05-4E1A-98B7-E3F933335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751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7BD0-8F54-4208-B181-7F160F79315C}" type="datetimeFigureOut">
              <a:rPr lang="es-CO" smtClean="0"/>
              <a:t>18/10/2019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76D7-0C05-4E1A-98B7-E3F933335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504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7BD0-8F54-4208-B181-7F160F79315C}" type="datetimeFigureOut">
              <a:rPr lang="es-CO" smtClean="0"/>
              <a:t>18/10/2019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7976D7-0C05-4E1A-98B7-E3F933335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379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7BD0-8F54-4208-B181-7F160F79315C}" type="datetimeFigureOut">
              <a:rPr lang="es-CO" smtClean="0"/>
              <a:t>18/10/2019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7976D7-0C05-4E1A-98B7-E3F933335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339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7BD0-8F54-4208-B181-7F160F79315C}" type="datetimeFigureOut">
              <a:rPr lang="es-CO" smtClean="0"/>
              <a:t>18/10/2019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7976D7-0C05-4E1A-98B7-E3F933335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50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7BD0-8F54-4208-B181-7F160F79315C}" type="datetimeFigureOut">
              <a:rPr lang="es-CO" smtClean="0"/>
              <a:t>18/10/2019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76D7-0C05-4E1A-98B7-E3F933335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179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7BD0-8F54-4208-B181-7F160F79315C}" type="datetimeFigureOut">
              <a:rPr lang="es-CO" smtClean="0"/>
              <a:t>18/10/2019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76D7-0C05-4E1A-98B7-E3F933335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615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7BD0-8F54-4208-B181-7F160F79315C}" type="datetimeFigureOut">
              <a:rPr lang="es-CO" smtClean="0"/>
              <a:t>18/10/2019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76D7-0C05-4E1A-98B7-E3F933335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591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7BD0-8F54-4208-B181-7F160F79315C}" type="datetimeFigureOut">
              <a:rPr lang="es-CO" smtClean="0"/>
              <a:t>18/10/2019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7976D7-0C05-4E1A-98B7-E3F933335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413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07BD0-8F54-4208-B181-7F160F79315C}" type="datetimeFigureOut">
              <a:rPr lang="es-CO" smtClean="0"/>
              <a:t>18/10/2019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97976D7-0C05-4E1A-98B7-E3F933335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244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A9FA27-2F9F-4E5C-BF41-2023664B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s-CO" sz="3200">
                <a:solidFill>
                  <a:schemeClr val="bg1"/>
                </a:solidFill>
              </a:rPr>
              <a:t>Análisis de los centros de salud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2D04BCC-80ED-4803-883C-66B0550B06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684610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630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94786B-555A-4105-BEE7-DEDEBD4F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s-CO">
                <a:solidFill>
                  <a:schemeClr val="tx2">
                    <a:lumMod val="75000"/>
                  </a:schemeClr>
                </a:solidFill>
              </a:rPr>
              <a:t>Análisis de los centros de salud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7545DD-3157-4BA0-8762-B5910DF38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Se utilizaron dos algoritmos de agrupamiento:</a:t>
            </a:r>
          </a:p>
          <a:p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K-</a:t>
            </a:r>
            <a:r>
              <a:rPr lang="es-CO" dirty="0" err="1">
                <a:solidFill>
                  <a:schemeClr val="tx2">
                    <a:lumMod val="75000"/>
                  </a:schemeClr>
                </a:solidFill>
              </a:rPr>
              <a:t>means</a:t>
            </a: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K-</a:t>
            </a:r>
            <a:r>
              <a:rPr lang="es-CO" dirty="0" err="1">
                <a:solidFill>
                  <a:schemeClr val="tx2">
                    <a:lumMod val="75000"/>
                  </a:schemeClr>
                </a:solidFill>
              </a:rPr>
              <a:t>medoids</a:t>
            </a: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Se utilizaron tres medidas de evaluación:</a:t>
            </a:r>
          </a:p>
          <a:p>
            <a:r>
              <a:rPr lang="es-CO" dirty="0" err="1">
                <a:solidFill>
                  <a:schemeClr val="tx2">
                    <a:lumMod val="75000"/>
                  </a:schemeClr>
                </a:solidFill>
              </a:rPr>
              <a:t>Silhouette</a:t>
            </a: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 score</a:t>
            </a:r>
          </a:p>
          <a:p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Homogeneidad interna y heterogeneidad externa (Balance)</a:t>
            </a:r>
          </a:p>
        </p:txBody>
      </p:sp>
    </p:spTree>
    <p:extLst>
      <p:ext uri="{BB962C8B-B14F-4D97-AF65-F5344CB8AC3E}">
        <p14:creationId xmlns:p14="http://schemas.microsoft.com/office/powerpoint/2010/main" val="215235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18D1A-B674-4EDE-8CB4-237CFE17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Agrupamiento por centros de salud:</a:t>
            </a:r>
            <a:br>
              <a:rPr lang="es-CO" dirty="0"/>
            </a:br>
            <a:r>
              <a:rPr lang="es-CO" dirty="0"/>
              <a:t>Resultados relevantes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352535-107D-4A18-9D3A-04B27EB71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888591"/>
            <a:ext cx="3867859" cy="497058"/>
          </a:xfrm>
        </p:spPr>
        <p:txBody>
          <a:bodyPr/>
          <a:lstStyle/>
          <a:p>
            <a:r>
              <a:rPr lang="es-CO" dirty="0"/>
              <a:t>Mejor agrupamiento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3B896F3-41AE-488B-B84C-986A149C9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125526"/>
              </p:ext>
            </p:extLst>
          </p:nvPr>
        </p:nvGraphicFramePr>
        <p:xfrm>
          <a:off x="321212" y="2628900"/>
          <a:ext cx="11549576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166">
                  <a:extLst>
                    <a:ext uri="{9D8B030D-6E8A-4147-A177-3AD203B41FA5}">
                      <a16:colId xmlns:a16="http://schemas.microsoft.com/office/drawing/2014/main" val="1125624697"/>
                    </a:ext>
                  </a:extLst>
                </a:gridCol>
                <a:gridCol w="10337410">
                  <a:extLst>
                    <a:ext uri="{9D8B030D-6E8A-4147-A177-3AD203B41FA5}">
                      <a16:colId xmlns:a16="http://schemas.microsoft.com/office/drawing/2014/main" val="756898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Grupos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Centros de salud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92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Grupo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Buitrera, </a:t>
                      </a:r>
                      <a:r>
                        <a:rPr lang="es-CO" dirty="0" err="1"/>
                        <a:t>Guachene</a:t>
                      </a:r>
                      <a:r>
                        <a:rPr lang="es-CO" dirty="0"/>
                        <a:t>, </a:t>
                      </a:r>
                      <a:r>
                        <a:rPr lang="es-CO" dirty="0" err="1"/>
                        <a:t>Melendez</a:t>
                      </a:r>
                      <a:r>
                        <a:rPr lang="es-CO" dirty="0"/>
                        <a:t>, Montebello, Prado,  </a:t>
                      </a:r>
                      <a:r>
                        <a:rPr lang="es-CO" dirty="0" err="1"/>
                        <a:t>Siloe</a:t>
                      </a:r>
                      <a:r>
                        <a:rPr lang="es-CO" dirty="0"/>
                        <a:t>, Terron Colorado, Torres, Hospital Cañaveralejo.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50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Grupo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Hospital Guapi, Hospital Luis </a:t>
                      </a:r>
                      <a:r>
                        <a:rPr lang="es-CO" dirty="0" err="1"/>
                        <a:t>Ablanque</a:t>
                      </a:r>
                      <a:r>
                        <a:rPr lang="es-CO" dirty="0"/>
                        <a:t> de la </a:t>
                      </a:r>
                      <a:r>
                        <a:rPr lang="es-CO" dirty="0" err="1"/>
                        <a:t>Plata,Hospital</a:t>
                      </a:r>
                      <a:r>
                        <a:rPr lang="es-CO" dirty="0"/>
                        <a:t> Puerto Merizalde.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48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Grupo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Buenos Aires, Corinto, Miranda, </a:t>
                      </a:r>
                      <a:r>
                        <a:rPr lang="es-CO" dirty="0" err="1"/>
                        <a:t>Quilisalud</a:t>
                      </a:r>
                      <a:r>
                        <a:rPr lang="es-CO" dirty="0"/>
                        <a:t> Antonio Nariño, </a:t>
                      </a:r>
                      <a:r>
                        <a:rPr lang="es-CO" dirty="0" err="1"/>
                        <a:t>Quilisalud</a:t>
                      </a:r>
                      <a:r>
                        <a:rPr lang="es-CO" dirty="0"/>
                        <a:t> Centro, </a:t>
                      </a:r>
                      <a:r>
                        <a:rPr lang="es-CO" dirty="0" err="1"/>
                        <a:t>Quilisalud</a:t>
                      </a:r>
                      <a:r>
                        <a:rPr lang="es-CO" dirty="0"/>
                        <a:t> Morales Duque, Hospital francisco de paula Santander.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09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Grupo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Caloto, Calipso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32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Grupo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Centro de salud Bahía solano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66827"/>
                  </a:ext>
                </a:extLst>
              </a:tr>
            </a:tbl>
          </a:graphicData>
        </a:graphic>
      </p:graphicFrame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A6B66970-9F9D-408C-B46F-F0F39D4A2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881375"/>
              </p:ext>
            </p:extLst>
          </p:nvPr>
        </p:nvGraphicFramePr>
        <p:xfrm>
          <a:off x="862818" y="6116320"/>
          <a:ext cx="104663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8788">
                  <a:extLst>
                    <a:ext uri="{9D8B030D-6E8A-4147-A177-3AD203B41FA5}">
                      <a16:colId xmlns:a16="http://schemas.microsoft.com/office/drawing/2014/main" val="150946067"/>
                    </a:ext>
                  </a:extLst>
                </a:gridCol>
                <a:gridCol w="3488788">
                  <a:extLst>
                    <a:ext uri="{9D8B030D-6E8A-4147-A177-3AD203B41FA5}">
                      <a16:colId xmlns:a16="http://schemas.microsoft.com/office/drawing/2014/main" val="676785584"/>
                    </a:ext>
                  </a:extLst>
                </a:gridCol>
                <a:gridCol w="3488788">
                  <a:extLst>
                    <a:ext uri="{9D8B030D-6E8A-4147-A177-3AD203B41FA5}">
                      <a16:colId xmlns:a16="http://schemas.microsoft.com/office/drawing/2014/main" val="389412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Silhouette</a:t>
                      </a:r>
                      <a:r>
                        <a:rPr lang="es-CO" dirty="0"/>
                        <a:t> score promedio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Homogeneidad interna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Heterogeneidad externa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78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0.4240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0.8521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3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05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79EED-957E-4489-917D-7FBC27621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Agrupamiento por centros de salud:</a:t>
            </a:r>
            <a:br>
              <a:rPr lang="es-CO" dirty="0"/>
            </a:br>
            <a:r>
              <a:rPr lang="es-CO" dirty="0"/>
              <a:t>Resultados relevantes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15F860EF-B2F2-4046-865F-2E1853EA1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233448"/>
              </p:ext>
            </p:extLst>
          </p:nvPr>
        </p:nvGraphicFramePr>
        <p:xfrm>
          <a:off x="520504" y="3429000"/>
          <a:ext cx="115355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7754">
                  <a:extLst>
                    <a:ext uri="{9D8B030D-6E8A-4147-A177-3AD203B41FA5}">
                      <a16:colId xmlns:a16="http://schemas.microsoft.com/office/drawing/2014/main" val="3353599233"/>
                    </a:ext>
                  </a:extLst>
                </a:gridCol>
                <a:gridCol w="5767754">
                  <a:extLst>
                    <a:ext uri="{9D8B030D-6E8A-4147-A177-3AD203B41FA5}">
                      <a16:colId xmlns:a16="http://schemas.microsoft.com/office/drawing/2014/main" val="184090531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CO" dirty="0"/>
                        <a:t> Grupo 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09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Centros de salud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/>
                        <a:t>Caloto,Calipso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4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Homogeneidad interna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5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Heterogeneidad externa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0.3254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55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Silhouette</a:t>
                      </a:r>
                      <a:r>
                        <a:rPr lang="es-CO" dirty="0"/>
                        <a:t> score (En el mejor agrupamiento)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57882"/>
                  </a:ext>
                </a:extLst>
              </a:tr>
            </a:tbl>
          </a:graphicData>
        </a:graphic>
      </p:graphicFrame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FDE5BA66-5AE7-48BB-A236-5A4D55070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1687" cy="806548"/>
          </a:xfrm>
        </p:spPr>
        <p:txBody>
          <a:bodyPr>
            <a:normAutofit/>
          </a:bodyPr>
          <a:lstStyle/>
          <a:p>
            <a:r>
              <a:rPr lang="es-CO" dirty="0"/>
              <a:t>Grupo de centros de salud con mayor similitud interna y diferenciación externa.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40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00AFF-76D3-4321-9331-67926E79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Agrupamiento por centros de salud:</a:t>
            </a:r>
            <a:br>
              <a:rPr lang="es-CO" dirty="0"/>
            </a:br>
            <a:r>
              <a:rPr lang="es-CO" dirty="0"/>
              <a:t>Resultados relevantes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182B1E-C7E0-4F6D-8638-0857061E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525194"/>
          </a:xfrm>
        </p:spPr>
        <p:txBody>
          <a:bodyPr/>
          <a:lstStyle/>
          <a:p>
            <a:r>
              <a:rPr lang="es-CO" dirty="0"/>
              <a:t>Centro de salud atípico, muy diferente a los demás centros de salud.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380DD615-71ED-404B-AC4B-1C314C6BE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062763"/>
              </p:ext>
            </p:extLst>
          </p:nvPr>
        </p:nvGraphicFramePr>
        <p:xfrm>
          <a:off x="520504" y="3429000"/>
          <a:ext cx="115355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7754">
                  <a:extLst>
                    <a:ext uri="{9D8B030D-6E8A-4147-A177-3AD203B41FA5}">
                      <a16:colId xmlns:a16="http://schemas.microsoft.com/office/drawing/2014/main" val="3353599233"/>
                    </a:ext>
                  </a:extLst>
                </a:gridCol>
                <a:gridCol w="5767754">
                  <a:extLst>
                    <a:ext uri="{9D8B030D-6E8A-4147-A177-3AD203B41FA5}">
                      <a16:colId xmlns:a16="http://schemas.microsoft.com/office/drawing/2014/main" val="184090531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CO" dirty="0"/>
                        <a:t>Grupo 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09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Centro de salud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Centro de salud Bahía solano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4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Heterogeneidad externa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0.3891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55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49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4D9ED-35BD-4FC3-9ABB-0BA1DBEB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Agrupamiento por variables de estudio:</a:t>
            </a:r>
            <a:br>
              <a:rPr lang="es-CO" dirty="0"/>
            </a:br>
            <a:r>
              <a:rPr lang="es-CO" dirty="0"/>
              <a:t>Resultados relevantes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6A3710-6FC2-4935-8E7E-0D62D2A8F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95976"/>
            <a:ext cx="2967526" cy="426720"/>
          </a:xfrm>
        </p:spPr>
        <p:txBody>
          <a:bodyPr/>
          <a:lstStyle/>
          <a:p>
            <a:r>
              <a:rPr lang="es-CO" dirty="0"/>
              <a:t>Mejor agrupamiento</a:t>
            </a:r>
          </a:p>
          <a:p>
            <a:endParaRPr lang="es-CO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160FCB97-0193-41B4-8C7B-5E7E88802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967020"/>
              </p:ext>
            </p:extLst>
          </p:nvPr>
        </p:nvGraphicFramePr>
        <p:xfrm>
          <a:off x="801858" y="2731346"/>
          <a:ext cx="11000936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025">
                  <a:extLst>
                    <a:ext uri="{9D8B030D-6E8A-4147-A177-3AD203B41FA5}">
                      <a16:colId xmlns:a16="http://schemas.microsoft.com/office/drawing/2014/main" val="3071283446"/>
                    </a:ext>
                  </a:extLst>
                </a:gridCol>
                <a:gridCol w="9748911">
                  <a:extLst>
                    <a:ext uri="{9D8B030D-6E8A-4147-A177-3AD203B41FA5}">
                      <a16:colId xmlns:a16="http://schemas.microsoft.com/office/drawing/2014/main" val="1806595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Grupos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Variables de estudio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27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Grupo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Stocks de aprendizaje Individual, organizacional y stocks de enseñanza colectiva 1 y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2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Grupo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Stock orientación exploratoria, explotadora, stocks de enseñanza colectiva 3 y 4, y stocks de enseñanza individual.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448338"/>
                  </a:ext>
                </a:extLst>
              </a:tr>
            </a:tbl>
          </a:graphicData>
        </a:graphic>
      </p:graphicFrame>
      <p:graphicFrame>
        <p:nvGraphicFramePr>
          <p:cNvPr id="8" name="Tabla 6">
            <a:extLst>
              <a:ext uri="{FF2B5EF4-FFF2-40B4-BE49-F238E27FC236}">
                <a16:creationId xmlns:a16="http://schemas.microsoft.com/office/drawing/2014/main" id="{B00F6EF9-DB2B-4729-A753-F48B126F0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991781"/>
              </p:ext>
            </p:extLst>
          </p:nvPr>
        </p:nvGraphicFramePr>
        <p:xfrm>
          <a:off x="862818" y="6116320"/>
          <a:ext cx="104663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8788">
                  <a:extLst>
                    <a:ext uri="{9D8B030D-6E8A-4147-A177-3AD203B41FA5}">
                      <a16:colId xmlns:a16="http://schemas.microsoft.com/office/drawing/2014/main" val="150946067"/>
                    </a:ext>
                  </a:extLst>
                </a:gridCol>
                <a:gridCol w="3488788">
                  <a:extLst>
                    <a:ext uri="{9D8B030D-6E8A-4147-A177-3AD203B41FA5}">
                      <a16:colId xmlns:a16="http://schemas.microsoft.com/office/drawing/2014/main" val="676785584"/>
                    </a:ext>
                  </a:extLst>
                </a:gridCol>
                <a:gridCol w="3488788">
                  <a:extLst>
                    <a:ext uri="{9D8B030D-6E8A-4147-A177-3AD203B41FA5}">
                      <a16:colId xmlns:a16="http://schemas.microsoft.com/office/drawing/2014/main" val="389412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Silhouette</a:t>
                      </a:r>
                      <a:r>
                        <a:rPr lang="es-CO" dirty="0"/>
                        <a:t> score promedio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Homogeneidad interna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Heterogeneidad externa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78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0.3694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0.6893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0.3604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3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47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CBEFC-DA20-465E-873F-36FA285C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Agrupamiento por variables de estudio:</a:t>
            </a:r>
            <a:br>
              <a:rPr lang="es-CO" dirty="0"/>
            </a:br>
            <a:r>
              <a:rPr lang="es-CO" dirty="0"/>
              <a:t>Resultados relevantes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961A1B-75BC-497C-BDCF-AADEDE92C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736209"/>
          </a:xfrm>
        </p:spPr>
        <p:txBody>
          <a:bodyPr/>
          <a:lstStyle/>
          <a:p>
            <a:r>
              <a:rPr lang="es-CO" dirty="0"/>
              <a:t>Grupo de variables de estudio con mayor similitud interna y diferenciación externa.</a:t>
            </a:r>
          </a:p>
          <a:p>
            <a:endParaRPr lang="es-CO" dirty="0"/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27368CD9-6205-4BEA-9C0A-E7568B3AF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432246"/>
              </p:ext>
            </p:extLst>
          </p:nvPr>
        </p:nvGraphicFramePr>
        <p:xfrm>
          <a:off x="520504" y="3429000"/>
          <a:ext cx="115355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7754">
                  <a:extLst>
                    <a:ext uri="{9D8B030D-6E8A-4147-A177-3AD203B41FA5}">
                      <a16:colId xmlns:a16="http://schemas.microsoft.com/office/drawing/2014/main" val="3353599233"/>
                    </a:ext>
                  </a:extLst>
                </a:gridCol>
                <a:gridCol w="5767754">
                  <a:extLst>
                    <a:ext uri="{9D8B030D-6E8A-4147-A177-3AD203B41FA5}">
                      <a16:colId xmlns:a16="http://schemas.microsoft.com/office/drawing/2014/main" val="184090531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CO" dirty="0"/>
                        <a:t> Agrupación de 5 grupos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09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Variables de estudio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Stocks de aprendizaje individual 1 ,2 y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4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Homogeneidad interna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0.8219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5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Heterogeneidad externa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0.2510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55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Silhouette</a:t>
                      </a:r>
                      <a:r>
                        <a:rPr lang="es-CO" dirty="0"/>
                        <a:t>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0,4621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57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03902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340</Words>
  <Application>Microsoft Office PowerPoint</Application>
  <PresentationFormat>Panorámica</PresentationFormat>
  <Paragraphs>82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Espiral</vt:lpstr>
      <vt:lpstr>Análisis de los centros de salud</vt:lpstr>
      <vt:lpstr>Análisis de los centros de salud</vt:lpstr>
      <vt:lpstr>Agrupamiento por centros de salud: Resultados relevantes</vt:lpstr>
      <vt:lpstr>Agrupamiento por centros de salud: Resultados relevantes</vt:lpstr>
      <vt:lpstr>Agrupamiento por centros de salud: Resultados relevantes</vt:lpstr>
      <vt:lpstr>Agrupamiento por variables de estudio: Resultados relevantes</vt:lpstr>
      <vt:lpstr>Agrupamiento por variables de estudio: Resultados relevantes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los centros de salud</dc:title>
  <dc:creator>asus</dc:creator>
  <cp:lastModifiedBy>asus</cp:lastModifiedBy>
  <cp:revision>20</cp:revision>
  <dcterms:created xsi:type="dcterms:W3CDTF">2019-10-17T12:52:41Z</dcterms:created>
  <dcterms:modified xsi:type="dcterms:W3CDTF">2019-10-18T17:19:13Z</dcterms:modified>
</cp:coreProperties>
</file>