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8b1f79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8b1f79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48b1f79e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48b1f79e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8b1f79e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8b1f79e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8b1f79e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8b1f79e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8b1f79e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8b1f79e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8b1f79ef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8b1f79ef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8b1f79e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8b1f79e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20600" y="653025"/>
            <a:ext cx="4643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Evaluating Compositionality of Sentence</a:t>
            </a:r>
            <a:endParaRPr/>
          </a:p>
          <a:p>
            <a:pPr indent="0" lvl="0" marL="0" rtl="0" algn="l">
              <a:spcBef>
                <a:spcPts val="0"/>
              </a:spcBef>
              <a:spcAft>
                <a:spcPts val="0"/>
              </a:spcAft>
              <a:buClr>
                <a:schemeClr val="dk1"/>
              </a:buClr>
              <a:buSzPts val="1100"/>
              <a:buFont typeface="Arial"/>
              <a:buNone/>
            </a:pPr>
            <a:r>
              <a:rPr lang="en"/>
              <a:t>Representation Model</a:t>
            </a:r>
            <a:endParaRPr/>
          </a:p>
          <a:p>
            <a:pPr indent="0" lvl="0" marL="0" rtl="0" algn="l">
              <a:spcBef>
                <a:spcPts val="0"/>
              </a:spcBef>
              <a:spcAft>
                <a:spcPts val="0"/>
              </a:spcAft>
              <a:buClr>
                <a:schemeClr val="dk1"/>
              </a:buClr>
              <a:buSzPts val="1100"/>
              <a:buFont typeface="Arial"/>
              <a:buNone/>
            </a:pPr>
            <a:r>
              <a:rPr lang="en"/>
              <a:t>Group 11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Khadija-Tul-Kobra</a:t>
            </a:r>
            <a:endParaRPr/>
          </a:p>
          <a:p>
            <a:pPr indent="0" lvl="0" marL="0" rtl="0" algn="l">
              <a:spcBef>
                <a:spcPts val="0"/>
              </a:spcBef>
              <a:spcAft>
                <a:spcPts val="0"/>
              </a:spcAft>
              <a:buClr>
                <a:schemeClr val="dk1"/>
              </a:buClr>
              <a:buSzPts val="1100"/>
              <a:buFont typeface="Arial"/>
              <a:buNone/>
            </a:pPr>
            <a:r>
              <a:rPr lang="en"/>
              <a:t>ID:17301018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Farhan Shahoriar</a:t>
            </a:r>
            <a:endParaRPr/>
          </a:p>
          <a:p>
            <a:pPr indent="0" lvl="0" marL="0" rtl="0" algn="l">
              <a:spcBef>
                <a:spcPts val="0"/>
              </a:spcBef>
              <a:spcAft>
                <a:spcPts val="0"/>
              </a:spcAft>
              <a:buClr>
                <a:schemeClr val="dk1"/>
              </a:buClr>
              <a:buSzPts val="1100"/>
              <a:buFont typeface="Arial"/>
              <a:buNone/>
            </a:pPr>
            <a:r>
              <a:rPr lang="en"/>
              <a:t>ID:18101682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Avijit GHaramy</a:t>
            </a:r>
            <a:endParaRPr/>
          </a:p>
          <a:p>
            <a:pPr indent="0" lvl="0" marL="0" rtl="0" algn="l">
              <a:spcBef>
                <a:spcPts val="0"/>
              </a:spcBef>
              <a:spcAft>
                <a:spcPts val="0"/>
              </a:spcAft>
              <a:buClr>
                <a:schemeClr val="dk1"/>
              </a:buClr>
              <a:buSzPts val="1100"/>
              <a:buFont typeface="Arial"/>
              <a:buNone/>
            </a:pPr>
            <a:r>
              <a:rPr lang="en"/>
              <a:t>ID:19101519</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749425" y="604650"/>
            <a:ext cx="46437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solidFill>
                  <a:schemeClr val="dk1"/>
                </a:solidFill>
              </a:rPr>
              <a:t>Introduction</a:t>
            </a:r>
            <a:endParaRPr b="1" sz="20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Language is inherently compositional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Shows the way human solve problems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Propose evaluation metrics for compositional understanding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2000">
                <a:solidFill>
                  <a:schemeClr val="dk1"/>
                </a:solidFill>
              </a:rPr>
              <a:t>Related work</a:t>
            </a:r>
            <a:endParaRPr b="1" sz="20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semantic understanding (Ettinger et al.,2016),</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lexical composition (Shwartz and Dagan,2019), synonym substitution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(Hupkes et al., 2020),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divergence (Keysers et al., 2020)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Generalization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efficiency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interpretability.</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0" r="0" t="0"/>
          <a:stretch/>
        </p:blipFill>
        <p:spPr>
          <a:xfrm>
            <a:off x="152400" y="152400"/>
            <a:ext cx="7962925" cy="323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rotWithShape="1">
          <a:blip r:embed="rId3">
            <a:alphaModFix/>
          </a:blip>
          <a:srcRect b="0" l="0" r="0" t="0"/>
          <a:stretch/>
        </p:blipFill>
        <p:spPr>
          <a:xfrm>
            <a:off x="152400" y="152400"/>
            <a:ext cx="706164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Times New Roman"/>
              <a:buNone/>
            </a:pPr>
            <a:r>
              <a:rPr b="1" lang="en" sz="2060"/>
              <a:t>Tree Reconstruction Error (TRE)</a:t>
            </a:r>
            <a:endParaRPr sz="2060"/>
          </a:p>
          <a:p>
            <a:pPr indent="0" lvl="0" marL="0" rtl="0" algn="l">
              <a:spcBef>
                <a:spcPts val="0"/>
              </a:spcBef>
              <a:spcAft>
                <a:spcPts val="0"/>
              </a:spcAft>
              <a:buSzPts val="990"/>
              <a:buNone/>
            </a:pPr>
            <a:r>
              <a:t/>
            </a:r>
            <a:endParaRPr sz="2520"/>
          </a:p>
        </p:txBody>
      </p:sp>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153219" lvl="0" marL="228600" rtl="0" algn="l">
              <a:lnSpc>
                <a:spcPct val="90000"/>
              </a:lnSpc>
              <a:spcBef>
                <a:spcPts val="0"/>
              </a:spcBef>
              <a:spcAft>
                <a:spcPts val="0"/>
              </a:spcAft>
              <a:buClr>
                <a:schemeClr val="dk1"/>
              </a:buClr>
              <a:buSzPct val="100000"/>
              <a:buChar char="•"/>
            </a:pPr>
            <a:r>
              <a:rPr lang="en" sz="2838">
                <a:solidFill>
                  <a:schemeClr val="dk1"/>
                </a:solidFill>
              </a:rPr>
              <a:t>Tree Impurity</a:t>
            </a:r>
            <a:endParaRPr sz="1638">
              <a:solidFill>
                <a:schemeClr val="dk1"/>
              </a:solidFill>
            </a:endParaRPr>
          </a:p>
          <a:p>
            <a:pPr indent="0" lvl="0" marL="0" rtl="0" algn="l">
              <a:lnSpc>
                <a:spcPct val="90000"/>
              </a:lnSpc>
              <a:spcBef>
                <a:spcPts val="1000"/>
              </a:spcBef>
              <a:spcAft>
                <a:spcPts val="0"/>
              </a:spcAft>
              <a:buClr>
                <a:schemeClr val="dk1"/>
              </a:buClr>
              <a:buSzPct val="100000"/>
              <a:buFont typeface="Arial"/>
              <a:buNone/>
            </a:pPr>
            <a:r>
              <a:rPr lang="en" sz="2800">
                <a:solidFill>
                  <a:schemeClr val="dk1"/>
                </a:solidFill>
              </a:rPr>
              <a:t>To compute the Tree Impurity, we take the absolute difference between the root label and the average of all phrase labels within a tree.</a:t>
            </a:r>
            <a:endParaRPr sz="2800">
              <a:solidFill>
                <a:schemeClr val="dk1"/>
              </a:solidFill>
            </a:endParaRPr>
          </a:p>
          <a:p>
            <a:pPr indent="0" lvl="0" marL="0" rtl="0" algn="l">
              <a:lnSpc>
                <a:spcPct val="90000"/>
              </a:lnSpc>
              <a:spcBef>
                <a:spcPts val="1000"/>
              </a:spcBef>
              <a:spcAft>
                <a:spcPts val="0"/>
              </a:spcAft>
              <a:buClr>
                <a:schemeClr val="dk1"/>
              </a:buClr>
              <a:buSzPct val="100000"/>
              <a:buFont typeface="Arial"/>
              <a:buNone/>
            </a:pPr>
            <a:r>
              <a:t/>
            </a:r>
            <a:endParaRPr sz="2800">
              <a:solidFill>
                <a:schemeClr val="dk1"/>
              </a:solidFill>
            </a:endParaRPr>
          </a:p>
          <a:p>
            <a:pPr indent="-134783" lvl="0" marL="228600" rtl="0" algn="l">
              <a:lnSpc>
                <a:spcPct val="90000"/>
              </a:lnSpc>
              <a:spcBef>
                <a:spcPts val="1000"/>
              </a:spcBef>
              <a:spcAft>
                <a:spcPts val="0"/>
              </a:spcAft>
              <a:buClr>
                <a:schemeClr val="dk1"/>
              </a:buClr>
              <a:buSzPct val="100000"/>
              <a:buChar char="•"/>
            </a:pPr>
            <a:r>
              <a:rPr lang="en" sz="2497">
                <a:solidFill>
                  <a:schemeClr val="dk1"/>
                </a:solidFill>
              </a:rPr>
              <a:t>Weighted Node Switching (WNS)</a:t>
            </a:r>
            <a:endParaRPr sz="1297">
              <a:solidFill>
                <a:schemeClr val="dk1"/>
              </a:solidFill>
            </a:endParaRPr>
          </a:p>
          <a:p>
            <a:pPr indent="0" lvl="0" marL="0" rtl="0" algn="l">
              <a:lnSpc>
                <a:spcPct val="90000"/>
              </a:lnSpc>
              <a:spcBef>
                <a:spcPts val="1000"/>
              </a:spcBef>
              <a:spcAft>
                <a:spcPts val="0"/>
              </a:spcAft>
              <a:buClr>
                <a:schemeClr val="dk1"/>
              </a:buClr>
              <a:buSzPct val="100000"/>
              <a:buFont typeface="Arial"/>
              <a:buNone/>
            </a:pPr>
            <a:r>
              <a:rPr lang="en" sz="3000">
                <a:solidFill>
                  <a:schemeClr val="dk1"/>
                </a:solidFill>
              </a:rPr>
              <a:t>for every subtree where both children have a sentiment label, we calculate the absolute difference between the sentiment label of the root of the subtree and the average sentiment labels of its children</a:t>
            </a:r>
            <a:r>
              <a:rPr lang="en" sz="4000">
                <a:solidFill>
                  <a:schemeClr val="dk1"/>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Times New Roman"/>
              <a:buNone/>
            </a:pPr>
            <a:r>
              <a:rPr b="1" lang="en" sz="2000"/>
              <a:t>Experimental Results</a:t>
            </a:r>
            <a:endParaRPr sz="2000"/>
          </a:p>
          <a:p>
            <a:pPr indent="0" lvl="0" marL="0" rtl="0" algn="l">
              <a:spcBef>
                <a:spcPts val="0"/>
              </a:spcBef>
              <a:spcAft>
                <a:spcPts val="0"/>
              </a:spcAft>
              <a:buSzPts val="990"/>
              <a:buNone/>
            </a:pPr>
            <a:r>
              <a:t/>
            </a:r>
            <a:endParaRPr sz="2000"/>
          </a:p>
        </p:txBody>
      </p:sp>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58750" lvl="0" marL="228600" rtl="0" algn="l">
              <a:lnSpc>
                <a:spcPct val="90000"/>
              </a:lnSpc>
              <a:spcBef>
                <a:spcPts val="0"/>
              </a:spcBef>
              <a:spcAft>
                <a:spcPts val="0"/>
              </a:spcAft>
              <a:buClr>
                <a:schemeClr val="dk1"/>
              </a:buClr>
              <a:buSzPts val="1700"/>
              <a:buChar char="•"/>
            </a:pPr>
            <a:r>
              <a:rPr lang="en" sz="1700">
                <a:solidFill>
                  <a:schemeClr val="dk1"/>
                </a:solidFill>
                <a:latin typeface="Times New Roman"/>
                <a:ea typeface="Times New Roman"/>
                <a:cs typeface="Times New Roman"/>
                <a:sym typeface="Times New Roman"/>
              </a:rPr>
              <a:t>Using TRE, they evaluated the compositionality of sentence representations from BERT (Devlin et al., 2019), ELMo (Peters et al., 2018), Universal Sentence Encoder (USE) deep averaging network (DAN) and USE Transformer (Cer et al., 2018).</a:t>
            </a:r>
            <a:endParaRPr sz="1700">
              <a:solidFill>
                <a:schemeClr val="dk1"/>
              </a:solidFill>
              <a:latin typeface="Calibri"/>
              <a:ea typeface="Calibri"/>
              <a:cs typeface="Calibri"/>
              <a:sym typeface="Calibri"/>
            </a:endParaRPr>
          </a:p>
          <a:p>
            <a:pPr indent="-158750" lvl="0" marL="228600" rtl="0" algn="l">
              <a:lnSpc>
                <a:spcPct val="90000"/>
              </a:lnSpc>
              <a:spcBef>
                <a:spcPts val="1000"/>
              </a:spcBef>
              <a:spcAft>
                <a:spcPts val="0"/>
              </a:spcAft>
              <a:buClr>
                <a:schemeClr val="dk1"/>
              </a:buClr>
              <a:buSzPts val="1700"/>
              <a:buChar char="•"/>
            </a:pPr>
            <a:r>
              <a:rPr lang="en" sz="1700">
                <a:solidFill>
                  <a:schemeClr val="dk1"/>
                </a:solidFill>
                <a:latin typeface="Times New Roman"/>
                <a:ea typeface="Times New Roman"/>
                <a:cs typeface="Times New Roman"/>
                <a:sym typeface="Times New Roman"/>
              </a:rPr>
              <a:t>The lower the value of TRE, the more compositional a given phrase or sentence is.</a:t>
            </a:r>
            <a:endParaRPr sz="17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82" name="Google Shape;82;p18"/>
          <p:cNvPicPr preferRelativeResize="0"/>
          <p:nvPr/>
        </p:nvPicPr>
        <p:blipFill rotWithShape="1">
          <a:blip r:embed="rId3">
            <a:alphaModFix/>
          </a:blip>
          <a:srcRect b="0" l="0" r="0" t="0"/>
          <a:stretch/>
        </p:blipFill>
        <p:spPr>
          <a:xfrm>
            <a:off x="2344201" y="2571752"/>
            <a:ext cx="3484575" cy="18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1152475"/>
            <a:ext cx="6637500" cy="3066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b="1" lang="en" sz="8000">
                <a:solidFill>
                  <a:schemeClr val="dk1"/>
                </a:solidFill>
              </a:rPr>
              <a:t>Discussion</a:t>
            </a:r>
            <a:endParaRPr b="1" sz="8000">
              <a:solidFill>
                <a:schemeClr val="dk1"/>
              </a:solidFill>
            </a:endParaRPr>
          </a:p>
          <a:p>
            <a:pPr indent="-296862" lvl="0" marL="457200" rtl="0" algn="l">
              <a:spcBef>
                <a:spcPts val="1200"/>
              </a:spcBef>
              <a:spcAft>
                <a:spcPts val="0"/>
              </a:spcAft>
              <a:buClr>
                <a:schemeClr val="dk1"/>
              </a:buClr>
              <a:buSzPct val="100000"/>
              <a:buChar char="●"/>
            </a:pPr>
            <a:r>
              <a:rPr lang="en" sz="4300">
                <a:solidFill>
                  <a:schemeClr val="dk1"/>
                </a:solidFill>
              </a:rPr>
              <a:t>PSS and TRE have differing results but could be measuring different types of compositionality:where TRE is mor</a:t>
            </a:r>
            <a:r>
              <a:rPr lang="en" sz="4300">
                <a:solidFill>
                  <a:schemeClr val="dk1"/>
                </a:solidFill>
              </a:rPr>
              <a:t>e </a:t>
            </a:r>
            <a:r>
              <a:rPr lang="en" sz="4300">
                <a:solidFill>
                  <a:schemeClr val="dk1"/>
                </a:solidFill>
              </a:rPr>
              <a:t>ontological and PSS is more functional</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Similar phrases in vector space can have opposite effect </a:t>
            </a:r>
            <a:r>
              <a:rPr lang="en" sz="4300">
                <a:solidFill>
                  <a:schemeClr val="dk1"/>
                </a:solidFill>
              </a:rPr>
              <a:t>on </a:t>
            </a:r>
            <a:r>
              <a:rPr lang="en" sz="4300">
                <a:solidFill>
                  <a:schemeClr val="dk1"/>
                </a:solidFill>
              </a:rPr>
              <a:t>sentiment</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PSS is the better metric to determine compositionality</a:t>
            </a:r>
            <a:endParaRPr sz="4300">
              <a:solidFill>
                <a:schemeClr val="dk1"/>
              </a:solidFill>
            </a:endParaRPr>
          </a:p>
          <a:p>
            <a:pPr indent="0" lvl="0" marL="0" rtl="0" algn="l">
              <a:spcBef>
                <a:spcPts val="1200"/>
              </a:spcBef>
              <a:spcAft>
                <a:spcPts val="0"/>
              </a:spcAft>
              <a:buClr>
                <a:schemeClr val="dk1"/>
              </a:buClr>
              <a:buSzPts val="275"/>
              <a:buFont typeface="Arial"/>
              <a:buNone/>
            </a:pPr>
            <a:r>
              <a:rPr b="1" lang="en" sz="8000">
                <a:solidFill>
                  <a:schemeClr val="dk1"/>
                </a:solidFill>
              </a:rPr>
              <a:t>Conclusion</a:t>
            </a:r>
            <a:endParaRPr b="1" sz="8000">
              <a:solidFill>
                <a:schemeClr val="dk1"/>
              </a:solidFill>
            </a:endParaRPr>
          </a:p>
          <a:p>
            <a:pPr indent="-296862" lvl="0" marL="457200" rtl="0" algn="l">
              <a:spcBef>
                <a:spcPts val="1200"/>
              </a:spcBef>
              <a:spcAft>
                <a:spcPts val="0"/>
              </a:spcAft>
              <a:buClr>
                <a:schemeClr val="dk1"/>
              </a:buClr>
              <a:buSzPct val="100000"/>
              <a:buChar char="●"/>
            </a:pPr>
            <a:r>
              <a:rPr lang="en" sz="4300">
                <a:solidFill>
                  <a:schemeClr val="dk1"/>
                </a:solidFill>
              </a:rPr>
              <a:t>contribution was proposing polarity switching as a possible measure of compositionality</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For TRE came up with a heuristic approximation of a compositional score for a sentence</a:t>
            </a:r>
            <a:endParaRPr sz="4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2243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