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495F-F1AC-44BB-8C35-5ED6DD6261D6}" type="datetimeFigureOut">
              <a:rPr lang="es-AR" smtClean="0"/>
              <a:pPr/>
              <a:t>20/10/2009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F46F0C3-2F3C-4D62-A3FF-0F9F80A68DD6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495F-F1AC-44BB-8C35-5ED6DD6261D6}" type="datetimeFigureOut">
              <a:rPr lang="es-AR" smtClean="0"/>
              <a:pPr/>
              <a:t>20/10/2009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F0C3-2F3C-4D62-A3FF-0F9F80A68DD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495F-F1AC-44BB-8C35-5ED6DD6261D6}" type="datetimeFigureOut">
              <a:rPr lang="es-AR" smtClean="0"/>
              <a:pPr/>
              <a:t>20/10/2009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F0C3-2F3C-4D62-A3FF-0F9F80A68DD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495F-F1AC-44BB-8C35-5ED6DD6261D6}" type="datetimeFigureOut">
              <a:rPr lang="es-AR" smtClean="0"/>
              <a:pPr/>
              <a:t>20/10/2009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F0C3-2F3C-4D62-A3FF-0F9F80A68DD6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495F-F1AC-44BB-8C35-5ED6DD6261D6}" type="datetimeFigureOut">
              <a:rPr lang="es-AR" smtClean="0"/>
              <a:pPr/>
              <a:t>20/10/2009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F46F0C3-2F3C-4D62-A3FF-0F9F80A68DD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495F-F1AC-44BB-8C35-5ED6DD6261D6}" type="datetimeFigureOut">
              <a:rPr lang="es-AR" smtClean="0"/>
              <a:pPr/>
              <a:t>20/10/2009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F0C3-2F3C-4D62-A3FF-0F9F80A68DD6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495F-F1AC-44BB-8C35-5ED6DD6261D6}" type="datetimeFigureOut">
              <a:rPr lang="es-AR" smtClean="0"/>
              <a:pPr/>
              <a:t>20/10/2009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F0C3-2F3C-4D62-A3FF-0F9F80A68DD6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495F-F1AC-44BB-8C35-5ED6DD6261D6}" type="datetimeFigureOut">
              <a:rPr lang="es-AR" smtClean="0"/>
              <a:pPr/>
              <a:t>20/10/2009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F0C3-2F3C-4D62-A3FF-0F9F80A68DD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495F-F1AC-44BB-8C35-5ED6DD6261D6}" type="datetimeFigureOut">
              <a:rPr lang="es-AR" smtClean="0"/>
              <a:pPr/>
              <a:t>20/10/2009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F0C3-2F3C-4D62-A3FF-0F9F80A68DD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495F-F1AC-44BB-8C35-5ED6DD6261D6}" type="datetimeFigureOut">
              <a:rPr lang="es-AR" smtClean="0"/>
              <a:pPr/>
              <a:t>20/10/2009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F0C3-2F3C-4D62-A3FF-0F9F80A68DD6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495F-F1AC-44BB-8C35-5ED6DD6261D6}" type="datetimeFigureOut">
              <a:rPr lang="es-AR" smtClean="0"/>
              <a:pPr/>
              <a:t>20/10/2009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F46F0C3-2F3C-4D62-A3FF-0F9F80A68DD6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6E495F-F1AC-44BB-8C35-5ED6DD6261D6}" type="datetimeFigureOut">
              <a:rPr lang="es-AR" smtClean="0"/>
              <a:pPr/>
              <a:t>20/10/2009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F46F0C3-2F3C-4D62-A3FF-0F9F80A68DD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Dinámica de una sustancia en el organismo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Realimentación en variables de estado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La función de realimentación en  este caso depende de las variables de estado.</a:t>
            </a: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Determinamos </a:t>
            </a:r>
            <a:r>
              <a:rPr lang="el-GR" b="1" dirty="0" smtClean="0"/>
              <a:t>β</a:t>
            </a:r>
            <a:r>
              <a:rPr lang="es-MX" b="1" dirty="0" smtClean="0"/>
              <a:t>1</a:t>
            </a:r>
            <a:r>
              <a:rPr lang="es-MX" dirty="0" smtClean="0"/>
              <a:t> y </a:t>
            </a:r>
            <a:r>
              <a:rPr lang="el-GR" b="1" dirty="0" smtClean="0"/>
              <a:t>β</a:t>
            </a:r>
            <a:r>
              <a:rPr lang="es-MX" b="1" dirty="0" smtClean="0"/>
              <a:t>2</a:t>
            </a:r>
            <a:r>
              <a:rPr lang="es-MX" dirty="0" smtClean="0"/>
              <a:t> para que la concentración de la sustancia se estabilice sin oscilaciones.</a:t>
            </a:r>
            <a:endParaRPr lang="el-GR" dirty="0" smtClean="0"/>
          </a:p>
          <a:p>
            <a:endParaRPr lang="es-MX" dirty="0" smtClean="0"/>
          </a:p>
          <a:p>
            <a:endParaRPr lang="es-AR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1214414" y="2357430"/>
          <a:ext cx="5786478" cy="878305"/>
        </p:xfrm>
        <a:graphic>
          <a:graphicData uri="http://schemas.openxmlformats.org/presentationml/2006/ole">
            <p:oleObj spid="_x0000_s21506" name="Ecuación" r:id="rId3" imgW="142236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Determinación de </a:t>
            </a:r>
            <a:r>
              <a:rPr lang="el-GR" dirty="0" smtClean="0"/>
              <a:t>β</a:t>
            </a:r>
            <a:r>
              <a:rPr lang="es-MX" dirty="0" smtClean="0"/>
              <a:t>1 y </a:t>
            </a:r>
            <a:r>
              <a:rPr lang="el-GR" dirty="0" smtClean="0"/>
              <a:t>β</a:t>
            </a:r>
            <a:r>
              <a:rPr lang="es-MX" dirty="0" smtClean="0"/>
              <a:t>2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38720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Tomamos el modelo a lazo cerrado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Donde </a:t>
            </a:r>
            <a:r>
              <a:rPr lang="es-MX" b="1" dirty="0" smtClean="0"/>
              <a:t>r(t)</a:t>
            </a:r>
            <a:r>
              <a:rPr lang="es-MX" dirty="0" smtClean="0"/>
              <a:t> es el valor deseado de 30 mol</a:t>
            </a:r>
          </a:p>
          <a:p>
            <a:r>
              <a:rPr lang="es-MX" dirty="0" smtClean="0"/>
              <a:t>Buscamos la ecuación característica</a:t>
            </a:r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2428860" y="1785926"/>
          <a:ext cx="4158285" cy="2592178"/>
        </p:xfrm>
        <a:graphic>
          <a:graphicData uri="http://schemas.openxmlformats.org/presentationml/2006/ole">
            <p:oleObj spid="_x0000_s22530" name="Ecuación" r:id="rId3" imgW="1600200" imgH="137160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Elección de </a:t>
            </a:r>
            <a:r>
              <a:rPr lang="es-MX" dirty="0" err="1" smtClean="0"/>
              <a:t>autovalores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Condiciones para los </a:t>
            </a:r>
            <a:r>
              <a:rPr lang="es-MX" dirty="0" err="1" smtClean="0"/>
              <a:t>autovalores</a:t>
            </a:r>
            <a:r>
              <a:rPr lang="es-MX" dirty="0" smtClean="0"/>
              <a:t>:</a:t>
            </a:r>
          </a:p>
          <a:p>
            <a:pPr lvl="1"/>
            <a:r>
              <a:rPr lang="es-MX" dirty="0" smtClean="0"/>
              <a:t>Tienen que ser negativos (para que el sistema sea estable)</a:t>
            </a:r>
          </a:p>
          <a:p>
            <a:pPr lvl="1"/>
            <a:r>
              <a:rPr lang="es-MX" dirty="0" smtClean="0"/>
              <a:t>Sin parte imaginaria (para que no oscile</a:t>
            </a:r>
            <a:r>
              <a:rPr lang="es-MX" dirty="0" smtClean="0"/>
              <a:t>)</a:t>
            </a:r>
          </a:p>
          <a:p>
            <a:r>
              <a:rPr lang="es-MX" dirty="0" smtClean="0"/>
              <a:t>Elegimos estos </a:t>
            </a:r>
            <a:r>
              <a:rPr lang="es-MX" dirty="0" err="1" smtClean="0"/>
              <a:t>autovalores</a:t>
            </a:r>
            <a:r>
              <a:rPr lang="es-MX" dirty="0" smtClean="0"/>
              <a:t>:</a:t>
            </a: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Del polinomio característico obtenemos los siguientes </a:t>
            </a:r>
            <a:r>
              <a:rPr lang="el-GR" b="1" dirty="0" smtClean="0"/>
              <a:t>β</a:t>
            </a:r>
            <a:r>
              <a:rPr lang="es-MX" b="1" dirty="0" smtClean="0"/>
              <a:t>1</a:t>
            </a:r>
            <a:r>
              <a:rPr lang="es-MX" dirty="0" smtClean="0"/>
              <a:t> y </a:t>
            </a:r>
            <a:r>
              <a:rPr lang="el-GR" b="1" dirty="0" smtClean="0"/>
              <a:t>β</a:t>
            </a:r>
            <a:r>
              <a:rPr lang="es-MX" b="1" dirty="0" smtClean="0"/>
              <a:t>2</a:t>
            </a:r>
            <a:r>
              <a:rPr lang="es-MX" dirty="0" smtClean="0"/>
              <a:t> </a:t>
            </a:r>
            <a:endParaRPr lang="es-MX" dirty="0" smtClean="0"/>
          </a:p>
          <a:p>
            <a:endParaRPr lang="es-MX" dirty="0" smtClean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1500166" y="3286124"/>
          <a:ext cx="5357850" cy="835628"/>
        </p:xfrm>
        <a:graphic>
          <a:graphicData uri="http://schemas.openxmlformats.org/presentationml/2006/ole">
            <p:oleObj spid="_x0000_s23554" name="Ecuación" r:id="rId3" imgW="1384200" imgH="215640" progId="Equation.3">
              <p:embed/>
            </p:oleObj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1357290" y="5072074"/>
          <a:ext cx="6151227" cy="893768"/>
        </p:xfrm>
        <a:graphic>
          <a:graphicData uri="http://schemas.openxmlformats.org/presentationml/2006/ole">
            <p:oleObj spid="_x0000_s23556" name="Ecuación" r:id="rId4" imgW="148572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38720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En 1.5 horas, el nivel de concentración se aproxima al nivel buscado.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El nivel de concentración de sustancia en sangre, no presenta oscilaciones.</a:t>
            </a:r>
            <a:endParaRPr lang="es-AR" dirty="0"/>
          </a:p>
        </p:txBody>
      </p:sp>
      <p:pic>
        <p:nvPicPr>
          <p:cNvPr id="4" name="3 Imagen" descr="parte_b_sinbord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7422" y="1785926"/>
            <a:ext cx="4929222" cy="370574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Simulación de realimentación en variables de estado</a:t>
            </a:r>
            <a:endParaRPr lang="es-A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El modelo estudiado es estable</a:t>
            </a:r>
          </a:p>
          <a:p>
            <a:r>
              <a:rPr lang="es-MX" dirty="0" smtClean="0"/>
              <a:t>El modelo que tiene una función de realimentación que depende de K es estable, pero presenta oscilaciones al principio.</a:t>
            </a:r>
          </a:p>
          <a:p>
            <a:r>
              <a:rPr lang="es-MX" dirty="0" smtClean="0"/>
              <a:t>El modelo que tiene una función de realimentación que depende de las variables de estado, no tiene oscilaciones pero se estabiliza </a:t>
            </a:r>
            <a:r>
              <a:rPr lang="es-MX" smtClean="0"/>
              <a:t>más lentamente.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Resumen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El modelo de dos compartimentos</a:t>
            </a:r>
          </a:p>
          <a:p>
            <a:r>
              <a:rPr lang="es-MX" dirty="0" smtClean="0"/>
              <a:t>Análisis de la estabilidad del modelo a lazo abierto</a:t>
            </a:r>
          </a:p>
          <a:p>
            <a:r>
              <a:rPr lang="es-MX" dirty="0" smtClean="0"/>
              <a:t>Simulación del  modelo a lazo cerrado con función de realimentación</a:t>
            </a:r>
          </a:p>
          <a:p>
            <a:endParaRPr lang="es-MX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de 2 compartimentos</a:t>
            </a:r>
            <a:endParaRPr lang="es-AR" dirty="0"/>
          </a:p>
        </p:txBody>
      </p:sp>
      <p:grpSp>
        <p:nvGrpSpPr>
          <p:cNvPr id="28" name="27 Grupo"/>
          <p:cNvGrpSpPr/>
          <p:nvPr/>
        </p:nvGrpSpPr>
        <p:grpSpPr>
          <a:xfrm>
            <a:off x="500034" y="1928802"/>
            <a:ext cx="4357718" cy="3071835"/>
            <a:chOff x="1928794" y="1714487"/>
            <a:chExt cx="4357718" cy="3071835"/>
          </a:xfrm>
        </p:grpSpPr>
        <p:sp>
          <p:nvSpPr>
            <p:cNvPr id="6" name="5 Elipse"/>
            <p:cNvSpPr/>
            <p:nvPr/>
          </p:nvSpPr>
          <p:spPr>
            <a:xfrm>
              <a:off x="1928794" y="2571744"/>
              <a:ext cx="1500198" cy="13573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 smtClean="0"/>
                <a:t>Sangre</a:t>
              </a:r>
            </a:p>
            <a:p>
              <a:pPr algn="ctr"/>
              <a:r>
                <a:rPr lang="es-MX" b="1" dirty="0" smtClean="0"/>
                <a:t>V1</a:t>
              </a:r>
              <a:endParaRPr lang="es-AR" b="1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4786314" y="2571744"/>
              <a:ext cx="1500198" cy="13573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/>
                <a:t>Ó</a:t>
              </a:r>
              <a:r>
                <a:rPr lang="es-MX" b="1" dirty="0" smtClean="0"/>
                <a:t>rgano</a:t>
              </a:r>
            </a:p>
            <a:p>
              <a:pPr algn="ctr"/>
              <a:r>
                <a:rPr lang="es-MX" b="1" dirty="0" smtClean="0"/>
                <a:t>V2</a:t>
              </a:r>
              <a:endParaRPr lang="es-AR" b="1" dirty="0"/>
            </a:p>
          </p:txBody>
        </p:sp>
        <p:cxnSp>
          <p:nvCxnSpPr>
            <p:cNvPr id="11" name="10 Conector recto de flecha"/>
            <p:cNvCxnSpPr>
              <a:stCxn id="6" idx="7"/>
              <a:endCxn id="7" idx="1"/>
            </p:cNvCxnSpPr>
            <p:nvPr/>
          </p:nvCxnSpPr>
          <p:spPr>
            <a:xfrm rot="5400000" flipH="1" flipV="1">
              <a:off x="4107653" y="1872159"/>
              <a:ext cx="1588" cy="17967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>
              <a:stCxn id="7" idx="3"/>
              <a:endCxn id="6" idx="5"/>
            </p:cNvCxnSpPr>
            <p:nvPr/>
          </p:nvCxnSpPr>
          <p:spPr>
            <a:xfrm rot="5400000">
              <a:off x="4107653" y="2831931"/>
              <a:ext cx="1588" cy="17967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/>
            <p:nvPr/>
          </p:nvCxnSpPr>
          <p:spPr>
            <a:xfrm rot="16200000" flipH="1">
              <a:off x="2285984" y="2143115"/>
              <a:ext cx="85725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 rot="16200000" flipH="1">
              <a:off x="2285983" y="4357693"/>
              <a:ext cx="85725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3 CuadroTexto"/>
            <p:cNvSpPr txBox="1"/>
            <p:nvPr/>
          </p:nvSpPr>
          <p:spPr>
            <a:xfrm>
              <a:off x="2786050" y="1857364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/>
                <a:t>u</a:t>
              </a:r>
              <a:endParaRPr lang="es-AR" sz="2400" b="1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3714744" y="2214554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 smtClean="0"/>
                <a:t>k1</a:t>
              </a:r>
              <a:endParaRPr lang="es-AR" sz="2400" b="1" dirty="0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3786182" y="392906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 smtClean="0"/>
                <a:t>k2</a:t>
              </a:r>
              <a:endParaRPr lang="es-AR" sz="2400" b="1" dirty="0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2786050" y="4143380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 smtClean="0"/>
                <a:t>k0</a:t>
              </a:r>
              <a:endParaRPr lang="es-AR" sz="2400" b="1" dirty="0"/>
            </a:p>
          </p:txBody>
        </p:sp>
      </p:grpSp>
      <p:sp>
        <p:nvSpPr>
          <p:cNvPr id="29" name="2 Marcador de contenido"/>
          <p:cNvSpPr>
            <a:spLocks noGrp="1"/>
          </p:cNvSpPr>
          <p:nvPr>
            <p:ph sz="quarter" idx="1"/>
          </p:nvPr>
        </p:nvSpPr>
        <p:spPr>
          <a:xfrm>
            <a:off x="5143504" y="1447800"/>
            <a:ext cx="3543296" cy="4572000"/>
          </a:xfrm>
        </p:spPr>
        <p:txBody>
          <a:bodyPr>
            <a:normAutofit fontScale="92500" lnSpcReduction="10000"/>
          </a:bodyPr>
          <a:lstStyle/>
          <a:p>
            <a:r>
              <a:rPr lang="es-MX" b="1" dirty="0" smtClean="0"/>
              <a:t>u</a:t>
            </a:r>
            <a:r>
              <a:rPr lang="es-MX" dirty="0" smtClean="0"/>
              <a:t>: es el input</a:t>
            </a:r>
          </a:p>
          <a:p>
            <a:r>
              <a:rPr lang="es-MX" b="1" dirty="0" smtClean="0"/>
              <a:t>V1</a:t>
            </a:r>
            <a:r>
              <a:rPr lang="es-MX" dirty="0" smtClean="0"/>
              <a:t> y </a:t>
            </a:r>
            <a:r>
              <a:rPr lang="es-MX" b="1" dirty="0" smtClean="0"/>
              <a:t>V2</a:t>
            </a:r>
            <a:r>
              <a:rPr lang="es-MX" dirty="0" smtClean="0"/>
              <a:t> son los volúmenes de los compartimentos</a:t>
            </a:r>
          </a:p>
          <a:p>
            <a:r>
              <a:rPr lang="es-MX" b="1" dirty="0" smtClean="0"/>
              <a:t>k1</a:t>
            </a:r>
            <a:r>
              <a:rPr lang="es-MX" dirty="0" smtClean="0"/>
              <a:t>:  está  asociado al traspaso de la sustancia desde la sangre hasta el órgano</a:t>
            </a:r>
          </a:p>
          <a:p>
            <a:r>
              <a:rPr lang="es-MX" b="1" dirty="0" smtClean="0"/>
              <a:t>k2</a:t>
            </a:r>
            <a:r>
              <a:rPr lang="es-MX" dirty="0" smtClean="0"/>
              <a:t>: está asociado al traspaso de la sustancia desde el órgano hacia la sangre</a:t>
            </a:r>
          </a:p>
          <a:p>
            <a:r>
              <a:rPr lang="es-MX" b="1" dirty="0" smtClean="0"/>
              <a:t>k0</a:t>
            </a:r>
            <a:r>
              <a:rPr lang="es-MX" dirty="0" smtClean="0"/>
              <a:t>: es la “perdida” del sistema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Modelo de 2 compartimentos (cont.)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b="1" dirty="0" smtClean="0"/>
              <a:t>k1</a:t>
            </a:r>
            <a:r>
              <a:rPr lang="es-MX" dirty="0" smtClean="0"/>
              <a:t> y </a:t>
            </a:r>
            <a:r>
              <a:rPr lang="es-MX" b="1" dirty="0" smtClean="0"/>
              <a:t>k2</a:t>
            </a:r>
            <a:r>
              <a:rPr lang="es-MX" dirty="0" smtClean="0"/>
              <a:t> dependen de las tasas de difusión entre la sangre y el órgano.</a:t>
            </a:r>
          </a:p>
          <a:p>
            <a:r>
              <a:rPr lang="es-MX" dirty="0" smtClean="0"/>
              <a:t>El output del modelo es la concentración en la sangre (</a:t>
            </a:r>
            <a:r>
              <a:rPr lang="es-MX" b="1" dirty="0" smtClean="0"/>
              <a:t>c1</a:t>
            </a:r>
            <a:r>
              <a:rPr lang="es-MX" dirty="0" smtClean="0"/>
              <a:t>), y en el órgano (</a:t>
            </a:r>
            <a:r>
              <a:rPr lang="es-MX" b="1" dirty="0" smtClean="0"/>
              <a:t>c2</a:t>
            </a:r>
            <a:r>
              <a:rPr lang="es-MX" dirty="0" smtClean="0"/>
              <a:t>).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b="1" dirty="0" smtClean="0"/>
              <a:t>b0</a:t>
            </a:r>
            <a:r>
              <a:rPr lang="es-MX" dirty="0" smtClean="0"/>
              <a:t> está asociado al input del sistema</a:t>
            </a:r>
          </a:p>
          <a:p>
            <a:endParaRPr lang="es-AR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1785918" y="2928934"/>
          <a:ext cx="5357850" cy="2335226"/>
        </p:xfrm>
        <a:graphic>
          <a:graphicData uri="http://schemas.openxmlformats.org/presentationml/2006/ole">
            <p:oleObj spid="_x0000_s1026" name="Ecuación" r:id="rId3" imgW="168876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Las ecuaciones del modelo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ChangeAspect="1"/>
          </p:cNvGraphicFramePr>
          <p:nvPr>
            <p:ph sz="quarter" idx="1"/>
          </p:nvPr>
        </p:nvGraphicFramePr>
        <p:xfrm>
          <a:off x="1571604" y="2285992"/>
          <a:ext cx="6076177" cy="2500320"/>
        </p:xfrm>
        <a:graphic>
          <a:graphicData uri="http://schemas.openxmlformats.org/presentationml/2006/ole">
            <p:oleObj spid="_x0000_s2050" name="Ecuación" r:id="rId3" imgW="2070000" imgH="965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estabilidad del modelo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Calculamos los </a:t>
            </a:r>
            <a:r>
              <a:rPr lang="es-MX" dirty="0" err="1" smtClean="0"/>
              <a:t>autovalores</a:t>
            </a:r>
            <a:r>
              <a:rPr lang="es-MX" dirty="0" smtClean="0"/>
              <a:t> asociados a la matriz A del sistema.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Como los </a:t>
            </a:r>
            <a:r>
              <a:rPr lang="es-MX" dirty="0" err="1" smtClean="0"/>
              <a:t>autovalores</a:t>
            </a:r>
            <a:r>
              <a:rPr lang="es-MX" dirty="0" smtClean="0"/>
              <a:t> son negativos, y no tienen parte imaginaria, el modelo es estable.</a:t>
            </a:r>
          </a:p>
          <a:p>
            <a:endParaRPr lang="es-MX" dirty="0" smtClean="0"/>
          </a:p>
          <a:p>
            <a:endParaRPr lang="es-AR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857224" y="2624611"/>
          <a:ext cx="8286776" cy="1626705"/>
        </p:xfrm>
        <a:graphic>
          <a:graphicData uri="http://schemas.openxmlformats.org/presentationml/2006/ole">
            <p:oleObj spid="_x0000_s4098" name="Ecuación" r:id="rId3" imgW="349236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Simulación a lazo abierto</a:t>
            </a:r>
            <a:endParaRPr lang="es-AR" dirty="0"/>
          </a:p>
        </p:txBody>
      </p:sp>
      <p:pic>
        <p:nvPicPr>
          <p:cNvPr id="6" name="5 Marcador de contenido" descr="lazo_abierto.bmp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85918" y="1214422"/>
            <a:ext cx="5175673" cy="3891019"/>
          </a:xfrm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857224" y="5000636"/>
            <a:ext cx="7772400" cy="130491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s-MX" sz="2600" dirty="0" smtClean="0"/>
              <a:t>Concentración inicial de 30 mol.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s-MX" sz="2600" b="1" dirty="0" smtClean="0"/>
              <a:t>x</a:t>
            </a:r>
            <a:r>
              <a:rPr kumimoji="0" lang="es-MX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(t)</a:t>
            </a:r>
            <a:r>
              <a:rPr kumimoji="0" lang="es-MX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 la concentración</a:t>
            </a:r>
            <a:r>
              <a:rPr kumimoji="0" lang="es-MX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sustancia en sangre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s-MX" sz="2600" b="1" noProof="0" dirty="0" smtClean="0"/>
              <a:t>y(t)</a:t>
            </a:r>
            <a:r>
              <a:rPr lang="es-MX" sz="2600" noProof="0" dirty="0" smtClean="0"/>
              <a:t> es la concentración de sustancia en un órgano</a:t>
            </a:r>
            <a:endParaRPr kumimoji="0" lang="es-MX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modelo a lazo cerrado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Tomamos </a:t>
            </a:r>
            <a:r>
              <a:rPr lang="es-MX" b="1" dirty="0" smtClean="0"/>
              <a:t>u</a:t>
            </a:r>
            <a:r>
              <a:rPr lang="es-MX" dirty="0" smtClean="0"/>
              <a:t> como la realimentación del sistema.</a:t>
            </a:r>
          </a:p>
          <a:p>
            <a:r>
              <a:rPr lang="es-MX" b="1" dirty="0" smtClean="0"/>
              <a:t>r(t)</a:t>
            </a:r>
            <a:r>
              <a:rPr lang="es-MX" dirty="0" smtClean="0"/>
              <a:t> es el valor deseado de concentración, 30 mol.</a:t>
            </a:r>
          </a:p>
          <a:p>
            <a:r>
              <a:rPr lang="es-MX" b="1" dirty="0" smtClean="0"/>
              <a:t>y(t)</a:t>
            </a:r>
            <a:r>
              <a:rPr lang="es-MX" dirty="0" smtClean="0"/>
              <a:t> es el valor de concentración medido en el órgano.</a:t>
            </a:r>
          </a:p>
          <a:p>
            <a:endParaRPr lang="es-MX" dirty="0" smtClean="0"/>
          </a:p>
          <a:p>
            <a:endParaRPr lang="es-AR" dirty="0"/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1285852" y="3786190"/>
          <a:ext cx="4893503" cy="673104"/>
        </p:xfrm>
        <a:graphic>
          <a:graphicData uri="http://schemas.openxmlformats.org/presentationml/2006/ole">
            <p:oleObj spid="_x0000_s3076" name="Ecuación" r:id="rId3" imgW="12571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Simulación a lazo cerrado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Estimación de </a:t>
            </a:r>
            <a:r>
              <a:rPr lang="es-MX" b="1" dirty="0" smtClean="0"/>
              <a:t>K</a:t>
            </a:r>
            <a:r>
              <a:rPr lang="es-MX" dirty="0" smtClean="0"/>
              <a:t> experimentalmente.</a:t>
            </a:r>
          </a:p>
          <a:p>
            <a:r>
              <a:rPr lang="es-MX" dirty="0" smtClean="0"/>
              <a:t>Para valores de </a:t>
            </a:r>
            <a:r>
              <a:rPr lang="es-MX" b="1" dirty="0" smtClean="0"/>
              <a:t>K</a:t>
            </a:r>
            <a:r>
              <a:rPr lang="es-MX" dirty="0" smtClean="0"/>
              <a:t> alrededor de 7, el sistema se estabiliza en 1.5 horas </a:t>
            </a:r>
            <a:endParaRPr lang="es-AR" dirty="0"/>
          </a:p>
        </p:txBody>
      </p:sp>
      <p:grpSp>
        <p:nvGrpSpPr>
          <p:cNvPr id="6" name="5 Grupo"/>
          <p:cNvGrpSpPr/>
          <p:nvPr/>
        </p:nvGrpSpPr>
        <p:grpSpPr>
          <a:xfrm>
            <a:off x="652463" y="2857496"/>
            <a:ext cx="7991503" cy="3000396"/>
            <a:chOff x="652463" y="2857496"/>
            <a:chExt cx="7991503" cy="3000396"/>
          </a:xfrm>
        </p:grpSpPr>
        <p:pic>
          <p:nvPicPr>
            <p:cNvPr id="4" name="3 Imagen" descr="sangre_lazo_cerrado.bmp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63" y="2857496"/>
              <a:ext cx="3990975" cy="3000375"/>
            </a:xfrm>
            <a:prstGeom prst="rect">
              <a:avLst/>
            </a:prstGeom>
          </p:spPr>
        </p:pic>
        <p:pic>
          <p:nvPicPr>
            <p:cNvPr id="5" name="4 Imagen" descr="organo_lazo_cerrado.bmp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2991" y="2857517"/>
              <a:ext cx="3990975" cy="30003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402</TotalTime>
  <Words>467</Words>
  <Application>Microsoft Office PowerPoint</Application>
  <PresentationFormat>Presentación en pantalla 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Equidad</vt:lpstr>
      <vt:lpstr>Ecuación</vt:lpstr>
      <vt:lpstr>Microsoft Editor de ecuaciones 3.0</vt:lpstr>
      <vt:lpstr>Dinámica de una sustancia en el organismo</vt:lpstr>
      <vt:lpstr>Resumen</vt:lpstr>
      <vt:lpstr>Modelo de 2 compartimentos</vt:lpstr>
      <vt:lpstr>Modelo de 2 compartimentos (cont.)</vt:lpstr>
      <vt:lpstr>Las ecuaciones del modelo</vt:lpstr>
      <vt:lpstr>La estabilidad del modelo</vt:lpstr>
      <vt:lpstr>Simulación a lazo abierto</vt:lpstr>
      <vt:lpstr>El modelo a lazo cerrado</vt:lpstr>
      <vt:lpstr>Simulación a lazo cerrado</vt:lpstr>
      <vt:lpstr>Realimentación en variables de estado</vt:lpstr>
      <vt:lpstr>Determinación de β1 y β2</vt:lpstr>
      <vt:lpstr>Elección de autovalores</vt:lpstr>
      <vt:lpstr>Simulación de realimentación en variables de estado</vt:lpstr>
      <vt:lpstr>Conclusiones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Dinámica de una sustancia en el organismo</dc:title>
  <dc:creator>Lucila</dc:creator>
  <cp:lastModifiedBy>Lucila</cp:lastModifiedBy>
  <cp:revision>39</cp:revision>
  <dcterms:created xsi:type="dcterms:W3CDTF">2009-10-19T16:22:17Z</dcterms:created>
  <dcterms:modified xsi:type="dcterms:W3CDTF">2009-10-20T15:22:59Z</dcterms:modified>
</cp:coreProperties>
</file>