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Old Standard TT"/>
      <p:regular r:id="rId37"/>
      <p:bold r:id="rId38"/>
      <p: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42C91B-3E1B-4C0B-B458-E03E3D2347A2}">
  <a:tblStyle styleId="{EF42C91B-3E1B-4C0B-B458-E03E3D2347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ldStandardTT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ldStandardTT-italic.fntdata"/><Relationship Id="rId16" Type="http://schemas.openxmlformats.org/officeDocument/2006/relationships/slide" Target="slides/slide10.xml"/><Relationship Id="rId38" Type="http://schemas.openxmlformats.org/officeDocument/2006/relationships/font" Target="fonts/OldStandardT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pcigeomatics.com/geomatica-help/references/pciFunction_r/modeler/M_mlc.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pcigeomatics.com/geomatica-help/references/pciFunction_r/modeler/M_mlc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f238a0e7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f238a0e7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f238a0e7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f238a0e7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http://www.pcigeomatics.com/geomatica-help/references/pciFunction_r/modeler/M_mlc.html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f238a0e7_0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f238a0e7_0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http://www.pcigeomatics.com/geomatica-help/references/pciFunction_r/modeler/M_mlc.html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f238a0e7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f238a0e7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f238a0e7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f238a0e7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f238a0e7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0f238a0e7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Tahn = hyperbolic tahn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Solver = weight optimization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regularization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= weight update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f238a0e7_0_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f238a0e7_0_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f238a0e7_0_1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f238a0e7_0_1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0f238a0e7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0f238a0e7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0f238a0e7_0_1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0f238a0e7_0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f238a0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f238a0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f238a0e7_0_1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f238a0e7_0_1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f238a0e7_0_1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0f238a0e7_0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0f238a0e7_0_1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0f238a0e7_0_1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f238a0e7_0_1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f238a0e7_0_1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f238a0e7_0_1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0f238a0e7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f238a0e7_0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0f238a0e7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f238a0e7_0_1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0f238a0e7_0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0f238a0e7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0f238a0e7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f238a0e7_0_1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f238a0e7_0_1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0f238a0e7_0_1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0f238a0e7_0_1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f238a0e7_0_1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f238a0e7_0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0f238a0e7_0_1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0f238a0e7_0_1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f238a0e7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f238a0e7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f238a0e7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f238a0e7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f238a0e7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f238a0e7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Explained more in Training Samples slide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f238a0e7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f238a0e7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f238a0e7_0_1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f238a0e7_0_1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f238a0e7_0_1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f238a0e7_0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biodivcanada.ca/default.asp?lang=En&amp;n=137E1147-1" TargetMode="External"/><Relationship Id="rId4" Type="http://schemas.openxmlformats.org/officeDocument/2006/relationships/hyperlink" Target="http://www.biodivcanada.ca/default.asp?lang=En&amp;n=137E1147-1" TargetMode="External"/><Relationship Id="rId5" Type="http://schemas.openxmlformats.org/officeDocument/2006/relationships/hyperlink" Target="http://www.pcigeomatics.com/geomatica-help/references/pciFunction_r/modeler/M_mlc.html" TargetMode="External"/><Relationship Id="rId6" Type="http://schemas.openxmlformats.org/officeDocument/2006/relationships/hyperlink" Target="https://doi.org/10.5865/IJKCT.2017.7.1.05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Comparison of Land Classification Algorithms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497 -</a:t>
            </a:r>
            <a:r>
              <a:rPr lang="en"/>
              <a:t> Interdisciplinary Project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Andrea Nesdoly						Supervisor: Dr. Neil Ernst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Samples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900" y="216425"/>
            <a:ext cx="4896948" cy="36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 b="5195" l="0" r="0" t="0"/>
          <a:stretch/>
        </p:blipFill>
        <p:spPr>
          <a:xfrm>
            <a:off x="172700" y="1912850"/>
            <a:ext cx="5924550" cy="29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87900" y="1019200"/>
            <a:ext cx="37842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Bhattacharyya Distance→1.86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Transverse Divergence→1.95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PCI Maximum Likelihood Estimation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Black box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PCI Maximum Likelihood Estimation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if the pixel is within the hyperellipsoid for the class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not assign a NULL class, otherwise calculate the </a:t>
            </a:r>
            <a:r>
              <a:rPr i="1" lang="en"/>
              <a:t>Mahalanobis minimum distance classifier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“a posteriori” with Bayes Rule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Assumes Gaussian distribution for all feature classes [3]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Likelihood Estimation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Very common in remote sensing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Class Mean and Covariance Matrix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Gaussian </a:t>
            </a:r>
            <a:r>
              <a:rPr lang="en"/>
              <a:t>Probability</a:t>
            </a:r>
            <a:r>
              <a:rPr lang="en"/>
              <a:t> Distribution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Assumed Independent and Identical [4,5]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306" y="3452831"/>
            <a:ext cx="4170800" cy="9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750" y="1086325"/>
            <a:ext cx="2962650" cy="21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171600"/>
            <a:ext cx="5455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/>
              <a:t>Kernels: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Radial Basis Function → attempted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Linear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Polynomial → 3rd order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Cost = 1.0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Gamma = 1/Number of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388" y="204788"/>
            <a:ext cx="309562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Network: Multi-Layer Perceptron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hidden Layers: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Activation Functions: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Tahn → 55 nodes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→ 30 nodes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Adam Solver [6]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Alpha = 0.0001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Learning Rate = 0.001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5204" l="0" r="0" t="0"/>
          <a:stretch/>
        </p:blipFill>
        <p:spPr>
          <a:xfrm>
            <a:off x="2853800" y="1378275"/>
            <a:ext cx="6202200" cy="31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Accuracy Assessment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943000"/>
            <a:ext cx="55302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Overall Accuracy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Confusion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Stratified K-fold Cross Validation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Average Accuracy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Average F-measure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Precision, Recall, and F-measure [7]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Producer’s and User’s Accuracy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Probability reference pixel is correctly labelled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Probability a pixel’s classification represents ground truth [8]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Kappa Coefficient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Different from random [9]</a:t>
            </a:r>
            <a:endParaRPr sz="1600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400" y="1896425"/>
            <a:ext cx="2534400" cy="8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Assessment Between Algorithm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McNemar Test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Statistically Significant Difference of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Binary metrics → Contingency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Chi-square Statistic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p-value [10]</a:t>
            </a:r>
            <a:endParaRPr/>
          </a:p>
        </p:txBody>
      </p:sp>
      <p:graphicFrame>
        <p:nvGraphicFramePr>
          <p:cNvPr id="201" name="Google Shape;201;p29"/>
          <p:cNvGraphicFramePr/>
          <p:nvPr/>
        </p:nvGraphicFramePr>
        <p:xfrm>
          <a:off x="3339075" y="29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{EF42C91B-3E1B-4C0B-B458-E03E3D2347A2}</a:tableStyleId>
              </a:tblPr>
              <a:tblGrid>
                <a:gridCol w="1831075"/>
                <a:gridCol w="1831075"/>
                <a:gridCol w="1831075"/>
              </a:tblGrid>
              <a:tr h="3962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Contingency Table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MLA 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MLA 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MLA 1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True/True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True/False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MLA 1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False/True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False/False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5300"/>
            <a:ext cx="4225626" cy="48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75300"/>
            <a:ext cx="4035780" cy="49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>
            <p:ph type="title"/>
          </p:nvPr>
        </p:nvSpPr>
        <p:spPr>
          <a:xfrm>
            <a:off x="3182800" y="2045225"/>
            <a:ext cx="2417400" cy="613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Results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5300"/>
            <a:ext cx="4225626" cy="48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176450"/>
            <a:ext cx="85206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Accuracy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899775"/>
            <a:ext cx="42603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Visual inspection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&gt; 96% overall accuracy 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Ranking: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SVM polynomial 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PCI MLE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SVM linear 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NN identity activation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MLE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NN tahn activation 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29625"/>
            <a:ext cx="4260300" cy="3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Study Area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Accuracy Assessment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Statistical Comparison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500" y="330950"/>
            <a:ext cx="4260300" cy="42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76450"/>
            <a:ext cx="85206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66887" l="0" r="0" t="0"/>
          <a:stretch/>
        </p:blipFill>
        <p:spPr>
          <a:xfrm>
            <a:off x="2759325" y="0"/>
            <a:ext cx="6338438" cy="238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0" t="66887"/>
          <a:stretch/>
        </p:blipFill>
        <p:spPr>
          <a:xfrm>
            <a:off x="2759325" y="2430700"/>
            <a:ext cx="6338438" cy="257211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11700" y="1171600"/>
            <a:ext cx="2844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PCI MLE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Errors → water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NN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Errors →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Lacking Complexity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176450"/>
            <a:ext cx="85206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Accurac</a:t>
            </a:r>
            <a:r>
              <a:rPr lang="en">
                <a:solidFill>
                  <a:schemeClr val="lt1"/>
                </a:solidFill>
              </a:rPr>
              <a:t>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325" y="76200"/>
            <a:ext cx="4035780" cy="49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176450"/>
            <a:ext cx="85206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Accuracy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311700" y="1171600"/>
            <a:ext cx="2844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MLE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Errors → water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SVM</a:t>
            </a:r>
            <a:endParaRPr b="1"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Complex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NN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Errors →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Lacking Complexity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4"/>
          <p:cNvPicPr preferRelativeResize="0"/>
          <p:nvPr/>
        </p:nvPicPr>
        <p:blipFill rotWithShape="1">
          <a:blip r:embed="rId3">
            <a:alphaModFix/>
          </a:blip>
          <a:srcRect b="3147" l="0" r="0" t="0"/>
          <a:stretch/>
        </p:blipFill>
        <p:spPr>
          <a:xfrm>
            <a:off x="3986225" y="519125"/>
            <a:ext cx="4829175" cy="4566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7" name="Google Shape;237;p34"/>
          <p:cNvGraphicFramePr/>
          <p:nvPr/>
        </p:nvGraphicFramePr>
        <p:xfrm>
          <a:off x="190500" y="10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{EF42C91B-3E1B-4C0B-B458-E03E3D2347A2}</a:tableStyleId>
              </a:tblPr>
              <a:tblGrid>
                <a:gridCol w="1242400"/>
                <a:gridCol w="1242400"/>
                <a:gridCol w="1242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MLA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Overall Accuracy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Accuracy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PCI MLE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99.32%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97.38%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96.67%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97.8%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Linear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99.13%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99.44%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Polynomial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99.84%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99.90%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NN Tahn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96.44%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96.06%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NN Identity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97.16%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97.38%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34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K-fold Cross Validation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</a:t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499" y="829623"/>
            <a:ext cx="2890901" cy="23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298" y="2397182"/>
            <a:ext cx="2890900" cy="238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19925"/>
            <a:ext cx="2890900" cy="254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Kappa Coefficient - Producer’s &amp; User’s Accuracy</a:t>
            </a:r>
            <a:endParaRPr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311700" y="894100"/>
            <a:ext cx="420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Kappa Coefficient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PCI MLE → 98.47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MLE →  92.43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Linear → 98.02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Polynomial → 99.63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Tahn → 91.93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Identity → 93.53</a:t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4572000" y="894100"/>
            <a:ext cx="420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Producer’s &amp; User’s Accuracy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Water → 100%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Shrub &amp; Wetland → lowest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SVM Polynomial best overall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NN Tahn worst overall</a:t>
            </a:r>
            <a:endParaRPr/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713" y="3023375"/>
            <a:ext cx="47910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 b="3232" l="0" r="0" t="0"/>
          <a:stretch/>
        </p:blipFill>
        <p:spPr>
          <a:xfrm>
            <a:off x="4152228" y="445025"/>
            <a:ext cx="4858448" cy="46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Precision, Recall, &amp; F-Measure</a:t>
            </a:r>
            <a:endParaRPr/>
          </a:p>
        </p:txBody>
      </p:sp>
      <p:graphicFrame>
        <p:nvGraphicFramePr>
          <p:cNvPr id="261" name="Google Shape;261;p37"/>
          <p:cNvGraphicFramePr/>
          <p:nvPr/>
        </p:nvGraphicFramePr>
        <p:xfrm>
          <a:off x="190500" y="10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{EF42C91B-3E1B-4C0B-B458-E03E3D2347A2}</a:tableStyleId>
              </a:tblPr>
              <a:tblGrid>
                <a:gridCol w="1071625"/>
                <a:gridCol w="923900"/>
                <a:gridCol w="937350"/>
                <a:gridCol w="1028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MLA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Overall 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F-Measure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PCI MLE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99.32%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97.38%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96.67%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97.8%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83.79%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Linear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99.13%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99.44%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96.18%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Polynomial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99.84%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99.90%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98.86%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NN Tahn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96.44%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96.06%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57.58%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NN Identity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97.16%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97.38%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76.96%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McNemar Test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311700" y="1171600"/>
            <a:ext cx="5031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Statistically </a:t>
            </a:r>
            <a:r>
              <a:rPr lang="en"/>
              <a:t>Significantly</a:t>
            </a:r>
            <a:r>
              <a:rPr lang="en"/>
              <a:t> Different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All p-values &lt; 0.001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Pixels classified differently for each MLA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Largest Percent Difference → 26.6%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Smallest Percent Difference → 17.9%</a:t>
            </a:r>
            <a:endParaRPr sz="1600"/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313" y="2571750"/>
            <a:ext cx="313372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313" y="209550"/>
            <a:ext cx="31337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311700" y="1058225"/>
            <a:ext cx="4179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1st: SVM 3rd Order Polynomial was the best across all statistics → </a:t>
            </a:r>
            <a:r>
              <a:rPr i="1" lang="en"/>
              <a:t>Slow Speed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2nd: </a:t>
            </a:r>
            <a:r>
              <a:rPr lang="en"/>
              <a:t>MLE performed well overall → </a:t>
            </a:r>
            <a:r>
              <a:rPr i="1" lang="en"/>
              <a:t>Medium Speed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3rd: NN was the worst across all statistics → </a:t>
            </a:r>
            <a:r>
              <a:rPr i="1" lang="en"/>
              <a:t>Fast Speed</a:t>
            </a:r>
            <a:endParaRPr i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 b="33547" l="55011" r="0" t="33137"/>
          <a:stretch/>
        </p:blipFill>
        <p:spPr>
          <a:xfrm>
            <a:off x="4411125" y="579900"/>
            <a:ext cx="4483250" cy="38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Limitations: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Uneven sample sizes for each feature class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Difficulty finding optimal parameters for SVM and hyperparameters for Neural Network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Computing power/time limited for RBF kernel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Future Studies: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More even distribution of pixels between feature classes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Parameters/hyperparameters taylored to this study area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Exploration of different spectral bands and higher levels products (eg. NDVI) []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to Dr. Neil Ernst for supervising this project, and to David Johnson for his advice during this process.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Special thanks to Dr. Randy Scharien and Terry Evans for giving me a broad understanding of remote sensing throughout my degree; and to Dr. George Tzanetakis and Dr. Alex Thomo for providing a solid base to build my machine learning abilities on.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790600"/>
            <a:ext cx="8269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perform an </a:t>
            </a:r>
            <a:r>
              <a:rPr lang="en"/>
              <a:t>in depth</a:t>
            </a:r>
            <a:r>
              <a:rPr lang="en"/>
              <a:t> assessment between maximum likelihood estimation, support vector machine, and neural networks machine learning algorithms for land cover classification models.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 amt="78000"/>
          </a:blip>
          <a:srcRect b="0" l="1023" r="609" t="0"/>
          <a:stretch/>
        </p:blipFill>
        <p:spPr>
          <a:xfrm>
            <a:off x="93275" y="1898175"/>
            <a:ext cx="8994476" cy="31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Frisk, J. 2011. Guidance for the preparation of ESTR products – land classification scheme. Canadian Biodiversity:  Ecosystem Status and Trends 2010, Technical Thematic Report No. 3. Canadian Councils of Resource Ministers. Ottawa, ON. iv + 34 p.</a:t>
            </a:r>
            <a:r>
              <a:rPr lang="en" sz="10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http://www.biodivcanada.ca/default.asp?lang=En&amp;n=137E1147-1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[2] ESA (2019) Sentinel Online User Guides: https://earth.esa.int/web/sentinel/user-guides/sentinel-2-msi/resolutions/radiometric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[3] PCI Geomatic’s (2018) Maximum Likelihood Classifier: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http://www.pcigeomatics.com/geomatica-help/references/pciFunction_r/modeler/M_mlc.html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[4] Pedregosa et al., (2011) Scikit-learn: Machine Learning in Python. JMLR 12, pp. 2825-2830.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[5] Tzanetakis, G. (2017) Course Slides from SENG 474 Introduction to Machine Learning. University of Victoria.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[6] Kingma, D. &amp; Ba, J. (2015) Adam: A Method for Stochastic Optimization. ICLR conference paper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[7] Di Martino, M., Hernadez, G., Fiori, M., &amp; Fernandex, A.(2013) New framework for optimal classifier design. Pattern Recognition, 46, 2249-2255; doi:https://doi.org/10.1016/j.patcog.2013.01.006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[8] Comber, A.J. (2013) Geographically weighted methods for estimating local surfaces of overall, user and producer accuracies. Remote Sensing Letters, 4:4, 373-380; doi:10.1080/2150704X.2012.736694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[9] Ganbold, G. &amp; Chasia, S. (2017) Comparison between Possibilistic c_means (PCM) and Artificial Neural Network (ANN) Classification Algorithms in Land use/Land cover Classification. International Journal of Knowledge Content Development &amp; Technology, Vol. 7, No.1, 57-78; doi: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https://doi.org/10.5865/IJKCT.2017.7.1.057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2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[10] Li, X., Chen, W., Cheng, X., &amp; Wang, L. (2016) A Comparison of Machine Learning Algorithms for Mapping of Complex Surface-Minded and Agricultural Landscapes Using ZiYuan-3 Stero Satellite Imagery. Remote Sensing, 8, 514; doi:10.3390/rs8060514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3864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</a:t>
            </a:r>
            <a:r>
              <a:rPr lang="en"/>
              <a:t>and development, natural resource management, or impact assessment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Tangible product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Satellites 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Advancements in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PCI Geomatica, Jupyter Notebook,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184" y="1058225"/>
            <a:ext cx="4931666" cy="27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Area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829625"/>
            <a:ext cx="3784200" cy="4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2,890 km</a:t>
            </a:r>
            <a:r>
              <a:rPr baseline="30000" lang="en"/>
              <a:t>2</a:t>
            </a:r>
            <a:endParaRPr baseline="30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28,896,685 pixels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bands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Land Cover Classes </a:t>
            </a:r>
            <a:r>
              <a:rPr lang="en"/>
              <a:t>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Urban/Barren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Shrub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Agriculture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Grassland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Wetland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Water 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4" y="216425"/>
            <a:ext cx="6253352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705000"/>
            <a:ext cx="40128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Sentinel 2A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European</a:t>
            </a:r>
            <a:r>
              <a:rPr lang="en"/>
              <a:t> Space Agency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Level 1C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13 spectral bands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10, 20, and 60 metre spatial </a:t>
            </a:r>
            <a:r>
              <a:rPr lang="en"/>
              <a:t>resolution [2]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500" y="829625"/>
            <a:ext cx="4743300" cy="350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0202">
            <a:off x="2304875" y="240499"/>
            <a:ext cx="1663626" cy="17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688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982025"/>
            <a:ext cx="8520600" cy="3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Preprocessing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Sample Selection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Processing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Land Classification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PCI Maximum Likelihood Estimation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Maximum Likelihood Estimation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Support Vector Machine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Neural Network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Algorithm Accuracy Assessment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Statistical Comparison Between Algorithms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900" y="609600"/>
            <a:ext cx="3744701" cy="373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6173200" y="3714300"/>
            <a:ext cx="2296500" cy="114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Comparison</a:t>
            </a:r>
            <a:endParaRPr b="1" sz="15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2288000" y="452225"/>
            <a:ext cx="3173400" cy="4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Algorithms</a:t>
            </a:r>
            <a:endParaRPr b="1" sz="15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83100" y="827950"/>
            <a:ext cx="2051700" cy="38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b="1" sz="15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08575" y="1217400"/>
            <a:ext cx="1611600" cy="6984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Atmospheric Correction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308575" y="2074975"/>
            <a:ext cx="1611600" cy="6984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Spatial and Spectral Subset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308575" y="2905425"/>
            <a:ext cx="1611600" cy="6984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 Samples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308575" y="3731100"/>
            <a:ext cx="1611600" cy="6984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Train/Test Split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3104550" y="926875"/>
            <a:ext cx="1611600" cy="6984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PCI Maximum Likelihood Estimation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3104550" y="1784450"/>
            <a:ext cx="1611600" cy="6984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Maximum Likelihood Estimation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2368975" y="3536625"/>
            <a:ext cx="1500600" cy="6132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Support Vector Machine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954609" y="3993825"/>
            <a:ext cx="1440900" cy="6132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Neural Network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0" name="Google Shape;120;p20"/>
          <p:cNvGrpSpPr/>
          <p:nvPr/>
        </p:nvGrpSpPr>
        <p:grpSpPr>
          <a:xfrm>
            <a:off x="5595725" y="450950"/>
            <a:ext cx="3491700" cy="3012000"/>
            <a:chOff x="5595725" y="450950"/>
            <a:chExt cx="3491700" cy="3012000"/>
          </a:xfrm>
        </p:grpSpPr>
        <p:sp>
          <p:nvSpPr>
            <p:cNvPr id="121" name="Google Shape;121;p20"/>
            <p:cNvSpPr/>
            <p:nvPr/>
          </p:nvSpPr>
          <p:spPr>
            <a:xfrm>
              <a:off x="5595725" y="450950"/>
              <a:ext cx="3491700" cy="3012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98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Accuracy Assessment</a:t>
              </a:r>
              <a:endParaRPr b="1" sz="1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5676825" y="829625"/>
              <a:ext cx="1611600" cy="698400"/>
            </a:xfrm>
            <a:prstGeom prst="flowChartAlternateProcess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Overall Accuracy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7395248" y="829625"/>
              <a:ext cx="1611600" cy="698400"/>
            </a:xfrm>
            <a:prstGeom prst="flowChartAlternateProcess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Stratified K-Fold Cross Validation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5676820" y="1672150"/>
              <a:ext cx="1611600" cy="698400"/>
            </a:xfrm>
            <a:prstGeom prst="flowChartAlternateProcess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Confusion Matrix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7395250" y="1672150"/>
              <a:ext cx="1611600" cy="698400"/>
            </a:xfrm>
            <a:prstGeom prst="flowChartAlternateProcess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Producer’s &amp; User’s Accuracy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7395250" y="2518745"/>
              <a:ext cx="1611600" cy="698400"/>
            </a:xfrm>
            <a:prstGeom prst="flowChartAlternateProcess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Kappa Coefficient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5676825" y="2514663"/>
              <a:ext cx="1611600" cy="698400"/>
            </a:xfrm>
            <a:prstGeom prst="flowChartAlternateProcess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Precision, Recall, F-Measure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>
            <a:off x="6535775" y="4082313"/>
            <a:ext cx="1611600" cy="6984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McNemar Test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258462" y="2642025"/>
            <a:ext cx="1303800" cy="6984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Parameter optimization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 flipH="1">
            <a:off x="200100" y="985575"/>
            <a:ext cx="30900" cy="3480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" name="Google Shape;131;p20"/>
          <p:cNvCxnSpPr>
            <a:stCxn id="114" idx="3"/>
            <a:endCxn id="116" idx="1"/>
          </p:cNvCxnSpPr>
          <p:nvPr/>
        </p:nvCxnSpPr>
        <p:spPr>
          <a:xfrm flipH="1" rot="10800000">
            <a:off x="1920175" y="1276125"/>
            <a:ext cx="1184400" cy="197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" name="Google Shape;132;p20"/>
          <p:cNvCxnSpPr>
            <a:stCxn id="115" idx="3"/>
            <a:endCxn id="117" idx="1"/>
          </p:cNvCxnSpPr>
          <p:nvPr/>
        </p:nvCxnSpPr>
        <p:spPr>
          <a:xfrm flipH="1" rot="10800000">
            <a:off x="1920175" y="2133600"/>
            <a:ext cx="1184400" cy="194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>
            <a:stCxn id="115" idx="3"/>
            <a:endCxn id="118" idx="1"/>
          </p:cNvCxnSpPr>
          <p:nvPr/>
        </p:nvCxnSpPr>
        <p:spPr>
          <a:xfrm flipH="1" rot="10800000">
            <a:off x="1920175" y="3843300"/>
            <a:ext cx="448800" cy="23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>
            <a:stCxn id="115" idx="3"/>
            <a:endCxn id="119" idx="1"/>
          </p:cNvCxnSpPr>
          <p:nvPr/>
        </p:nvCxnSpPr>
        <p:spPr>
          <a:xfrm>
            <a:off x="1920175" y="4080300"/>
            <a:ext cx="2034300" cy="22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>
            <a:endCxn id="119" idx="0"/>
          </p:cNvCxnSpPr>
          <p:nvPr/>
        </p:nvCxnSpPr>
        <p:spPr>
          <a:xfrm flipH="1" rot="-5400000">
            <a:off x="4136559" y="3455325"/>
            <a:ext cx="990900" cy="86100"/>
          </a:xfrm>
          <a:prstGeom prst="bentConnector3">
            <a:avLst>
              <a:gd fmla="val -1552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" name="Google Shape;136;p20"/>
          <p:cNvCxnSpPr>
            <a:stCxn id="129" idx="1"/>
            <a:endCxn id="118" idx="0"/>
          </p:cNvCxnSpPr>
          <p:nvPr/>
        </p:nvCxnSpPr>
        <p:spPr>
          <a:xfrm flipH="1">
            <a:off x="3119262" y="2991225"/>
            <a:ext cx="139200" cy="5454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7" name="Google Shape;137;p20"/>
          <p:cNvSpPr/>
          <p:nvPr/>
        </p:nvSpPr>
        <p:spPr>
          <a:xfrm>
            <a:off x="4729900" y="1625275"/>
            <a:ext cx="968700" cy="9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Model’s Output</a:t>
            </a:r>
            <a:endParaRPr sz="10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446499" y="3835075"/>
            <a:ext cx="968700" cy="9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Model ‘s Output</a:t>
            </a:r>
            <a:endParaRPr sz="10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3688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943000"/>
            <a:ext cx="37842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Preprocessing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Atmospheric Correction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Spatial and Spectral Subset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	Training Sample Selection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Homogenous 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Spectral Signature Separability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	Processing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Train/Test Split of 70%/30%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900" y="216425"/>
            <a:ext cx="4896948" cy="368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