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: Глушко Богдан Сергійович, 08.05.2023р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Автор: Глушко Богдан Сергійович, 08.05.2023р.</a:t>
            </a:r>
          </a:p>
        </p:txBody>
      </p:sp>
      <p:sp>
        <p:nvSpPr>
          <p:cNvPr id="152" name="Фрактальний Аналіз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Фрактальний Аналіз </a:t>
            </a:r>
          </a:p>
          <a:p>
            <a:pPr/>
            <a:r>
              <a:t>Часових Рядів:</a:t>
            </a:r>
          </a:p>
        </p:txBody>
      </p:sp>
      <p:sp>
        <p:nvSpPr>
          <p:cNvPr id="153" name="Розробка мови програмування та системи взаємодії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Розробка мови програмування та системи взаємодії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Замість завершенн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Замість завершення</a:t>
            </a:r>
          </a:p>
        </p:txBody>
      </p:sp>
      <p:sp>
        <p:nvSpPr>
          <p:cNvPr id="205" name="Висновк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Висновки</a:t>
            </a:r>
          </a:p>
        </p:txBody>
      </p:sp>
      <p:sp>
        <p:nvSpPr>
          <p:cNvPr id="206" name="Поточний результат - готова до використання та розвитку система,…"/>
          <p:cNvSpPr txBox="1"/>
          <p:nvPr>
            <p:ph type="body" sz="half" idx="1"/>
          </p:nvPr>
        </p:nvSpPr>
        <p:spPr>
          <a:xfrm>
            <a:off x="1206500" y="4248504"/>
            <a:ext cx="21971000" cy="35067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30000"/>
              </a:lnSpc>
            </a:pPr>
            <a:r>
              <a:rPr b="1"/>
              <a:t>Поточний результат</a:t>
            </a:r>
            <a:r>
              <a:t> - готова до використання та розвитку </a:t>
            </a:r>
            <a:r>
              <a:rPr b="1"/>
              <a:t>система</a:t>
            </a:r>
            <a:r>
              <a:t>,</a:t>
            </a:r>
          </a:p>
          <a:p>
            <a:pPr>
              <a:lnSpc>
                <a:spcPct val="30000"/>
              </a:lnSpc>
            </a:pPr>
            <a:r>
              <a:t>Доступна у закритому </a:t>
            </a:r>
            <a:r>
              <a:rPr b="1"/>
              <a:t>проектному середовищі</a:t>
            </a:r>
            <a:r>
              <a:t>,</a:t>
            </a:r>
          </a:p>
          <a:p>
            <a:pPr>
              <a:lnSpc>
                <a:spcPct val="30000"/>
              </a:lnSpc>
            </a:pPr>
            <a:r>
              <a:t>Із можливостями </a:t>
            </a:r>
            <a:r>
              <a:rPr b="1"/>
              <a:t>доповнення</a:t>
            </a:r>
            <a:r>
              <a:t> додатковими модулями та функціями,</a:t>
            </a:r>
          </a:p>
          <a:p>
            <a:pPr>
              <a:lnSpc>
                <a:spcPct val="30000"/>
              </a:lnSpc>
            </a:pPr>
            <a:r>
              <a:t>А також автоматичним </a:t>
            </a:r>
            <a:r>
              <a:rPr b="1"/>
              <a:t>оновленням</a:t>
            </a:r>
            <a:r>
              <a:t> актуальних </a:t>
            </a:r>
            <a:r>
              <a:rPr b="1"/>
              <a:t>модулів</a:t>
            </a:r>
            <a:r>
              <a:t>.</a:t>
            </a:r>
          </a:p>
        </p:txBody>
      </p:sp>
      <p:sp>
        <p:nvSpPr>
          <p:cNvPr id="207" name="Подальші плани - адаптація запит-команд на рівень розширюваної парадигми,…"/>
          <p:cNvSpPr txBox="1"/>
          <p:nvPr/>
        </p:nvSpPr>
        <p:spPr>
          <a:xfrm>
            <a:off x="1206499" y="9446618"/>
            <a:ext cx="21971001" cy="350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80000"/>
              </a:lnSpc>
              <a:spcBef>
                <a:spcPts val="4300"/>
              </a:spcBef>
              <a:buSzPct val="123000"/>
              <a:buChar char="•"/>
              <a:defRPr sz="4800"/>
            </a:pPr>
            <a:r>
              <a:rPr b="1"/>
              <a:t>Подальші плани </a:t>
            </a:r>
            <a:r>
              <a:t>- адаптація запит-команд на рівень розширюваної парадигми,</a:t>
            </a:r>
          </a:p>
          <a:p>
            <a:pPr marL="609600" indent="-609600" algn="l">
              <a:lnSpc>
                <a:spcPct val="30000"/>
              </a:lnSpc>
              <a:spcBef>
                <a:spcPts val="1500"/>
              </a:spcBef>
              <a:buSzPct val="123000"/>
              <a:buChar char="•"/>
              <a:defRPr sz="4800"/>
            </a:pPr>
            <a:r>
              <a:t>Із викоремленням Language Core в окрему сутність, </a:t>
            </a:r>
          </a:p>
          <a:p>
            <a:pPr marL="609600" indent="-609600" algn="l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/>
            </a:pPr>
            <a:r>
              <a:t>А також доданням можливостей адаптивного аналізу та прогнозування.</a:t>
            </a:r>
          </a:p>
        </p:txBody>
      </p:sp>
      <p:sp>
        <p:nvSpPr>
          <p:cNvPr id="208" name="Line"/>
          <p:cNvSpPr/>
          <p:nvPr/>
        </p:nvSpPr>
        <p:spPr>
          <a:xfrm>
            <a:off x="1052748" y="8469937"/>
            <a:ext cx="21971001" cy="1"/>
          </a:xfrm>
          <a:prstGeom prst="line">
            <a:avLst/>
          </a:prstGeom>
          <a:ln w="114300" cap="rnd">
            <a:solidFill>
              <a:srgbClr val="FFFFF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Дякую за увагу!"/>
          <p:cNvSpPr txBox="1"/>
          <p:nvPr>
            <p:ph type="title"/>
          </p:nvPr>
        </p:nvSpPr>
        <p:spPr>
          <a:xfrm>
            <a:off x="1206499" y="5743879"/>
            <a:ext cx="21971001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Дякую за увагу!</a:t>
            </a:r>
          </a:p>
        </p:txBody>
      </p:sp>
      <p:sp>
        <p:nvSpPr>
          <p:cNvPr id="211" name="Питання та зворотній звʼязок"/>
          <p:cNvSpPr txBox="1"/>
          <p:nvPr>
            <p:ph type="body" idx="21"/>
          </p:nvPr>
        </p:nvSpPr>
        <p:spPr>
          <a:xfrm>
            <a:off x="1206499" y="7037342"/>
            <a:ext cx="21971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Питання та зворотній звʼязок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Стадія осягнення: а навіщо нам часові ряди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/>
            </a:lvl1pPr>
          </a:lstStyle>
          <a:p>
            <a:pPr/>
            <a:r>
              <a:t>Стадія осягнення: а навіщо нам часові ряди?</a:t>
            </a:r>
          </a:p>
        </p:txBody>
      </p:sp>
      <p:sp>
        <p:nvSpPr>
          <p:cNvPr id="156" name="Контекст задачі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Контекст задачі</a:t>
            </a:r>
          </a:p>
        </p:txBody>
      </p:sp>
      <p:sp>
        <p:nvSpPr>
          <p:cNvPr id="157" name="Задача прогнозування та аналізу тих чи інших подій, а також їх залежності від часу існувала з давніх-давен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Задача прогнозування та аналізу тих чи інших подій, а також їх залежності від часу існувала з давніх-давен.</a:t>
            </a:r>
          </a:p>
          <a:p>
            <a:pPr/>
            <a:r>
              <a:t>Перші приклади надходять ще з античності, намагання повʼязати проміжки часу з негодами, або “божественими явищами”.</a:t>
            </a:r>
          </a:p>
          <a:p>
            <a:pPr/>
            <a:r>
              <a:t>Друга стадія - становлення та розвиток капіталізму та банківських відносин.</a:t>
            </a:r>
          </a:p>
          <a:p>
            <a:pPr/>
            <a:r>
              <a:t>Розквіт - спроби застосування у трейдингу, біржевій торгівлі тощо.</a:t>
            </a:r>
          </a:p>
          <a:p>
            <a:pPr/>
            <a:r>
              <a:t>Стадія заповнення - застосування на благо людства.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Стадія заперечення: а навіщо щось змінювати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Стадія заперечення: а навіщо щось змінювати?</a:t>
            </a:r>
          </a:p>
        </p:txBody>
      </p:sp>
      <p:sp>
        <p:nvSpPr>
          <p:cNvPr id="160" name="Актуальність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Актуальність</a:t>
            </a:r>
          </a:p>
        </p:txBody>
      </p:sp>
      <p:sp>
        <p:nvSpPr>
          <p:cNvPr id="161" name="Існуючі системи аналізу є складними, в той час як потреба на пониження порогу входу зростає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Існуючі системи аналізу є складними, в той час як потреба на пониження порогу входу зростає.</a:t>
            </a:r>
          </a:p>
          <a:p>
            <a:pPr/>
            <a:r>
              <a:t>Велика кількість систем важко підтримується, і не може рухатися в крок з новими алгоритмами та дослідженнями.</a:t>
            </a:r>
          </a:p>
          <a:p>
            <a:pPr/>
            <a:r>
              <a:t>Актуальні мови та системи є загально-орієнтованими, і позбавлені доменної специфікації.</a:t>
            </a:r>
          </a:p>
          <a:p>
            <a:pPr>
              <a:defRPr b="1"/>
            </a:pPr>
            <a:r>
              <a:t>Як результат, актуальна потреба в інструменті, що буде простим, масштабованим, та підтримуватиме сучасні методи.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Стадія прийняття: як це змінити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Стадія прийняття: як це змінити?</a:t>
            </a:r>
          </a:p>
        </p:txBody>
      </p:sp>
      <p:sp>
        <p:nvSpPr>
          <p:cNvPr id="164" name="Постановка задачі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Постановка задачі</a:t>
            </a:r>
          </a:p>
        </p:txBody>
      </p:sp>
      <p:sp>
        <p:nvSpPr>
          <p:cNvPr id="165" name="Створити просту, масштабовану, інтуїтивно-зрозумілу систему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Створити просту, масштабовану, інтуїтивно-зрозумілу </a:t>
            </a:r>
            <a:r>
              <a:rPr b="1"/>
              <a:t>систему,</a:t>
            </a:r>
            <a:endParaRPr b="1"/>
          </a:p>
          <a:p>
            <a:pPr/>
            <a:r>
              <a:t>Що матиме класичні методи </a:t>
            </a:r>
            <a:r>
              <a:rPr b="1"/>
              <a:t>взаємодії</a:t>
            </a:r>
            <a:r>
              <a:t> з часовими рядами,</a:t>
            </a:r>
          </a:p>
          <a:p>
            <a:pPr/>
            <a:r>
              <a:t>Оперуватиме </a:t>
            </a:r>
            <a:r>
              <a:rPr b="1"/>
              <a:t>макрос-командами</a:t>
            </a:r>
            <a:r>
              <a:t> у своєму синтаксисі,</a:t>
            </a:r>
          </a:p>
          <a:p>
            <a:pPr/>
            <a:r>
              <a:t>Надасть інтегрований </a:t>
            </a:r>
            <a:r>
              <a:rPr b="1"/>
              <a:t>інструмент візуалізації</a:t>
            </a:r>
            <a:r>
              <a:t>,</a:t>
            </a:r>
          </a:p>
          <a:p>
            <a:pPr/>
            <a:r>
              <a:t>Матиме </a:t>
            </a:r>
            <a:r>
              <a:rPr b="1"/>
              <a:t>класичні засоби</a:t>
            </a:r>
            <a:r>
              <a:t> інтегрованого середовища розробки,</a:t>
            </a:r>
          </a:p>
          <a:p>
            <a:pPr>
              <a:defRPr b="1"/>
            </a:pPr>
            <a:r>
              <a:t>Та спрощуватиме дослідницький процес користувача у порівнянні з іншими системами.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Ремарка: а чому фрактальні методи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Ремарка: а чому фрактальні методи?</a:t>
            </a:r>
          </a:p>
        </p:txBody>
      </p:sp>
      <p:sp>
        <p:nvSpPr>
          <p:cNvPr id="168" name="Відволічемося на теорію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Відволічемося на теорію</a:t>
            </a:r>
          </a:p>
        </p:txBody>
      </p:sp>
      <p:sp>
        <p:nvSpPr>
          <p:cNvPr id="169" name="Саме фрактальний аналіз та прогнозування став найбільш розвиненим напрямком роботи з часовими рядами, з декількох причин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Саме фрактальний аналіз та прогнозування став найбільш розвиненим напрямком роботи з часовими рядами, з декількох причин:</a:t>
            </a:r>
          </a:p>
          <a:p>
            <a:pPr lvl="1"/>
            <a:r>
              <a:t>Висока точність прогнозованих результатів.</a:t>
            </a:r>
          </a:p>
          <a:p>
            <a:pPr lvl="1"/>
            <a:r>
              <a:t>Прості вимоги до попередньої підготовки вхідних даних.</a:t>
            </a:r>
          </a:p>
          <a:p>
            <a:pPr lvl="1"/>
            <a:r>
              <a:t>Велика кількість методів аналізу та прогнозування, що постійно вдосконалюються.</a:t>
            </a:r>
          </a:p>
          <a:p>
            <a:pPr lvl="1">
              <a:defRPr i="1">
                <a:solidFill>
                  <a:srgbClr val="424242"/>
                </a:solidFill>
              </a:defRPr>
            </a:pPr>
            <a:r>
              <a:t>Це надзвичайно елегантний підхід.</a:t>
            </a:r>
          </a:p>
        </p:txBody>
      </p:sp>
      <p:sp>
        <p:nvSpPr>
          <p:cNvPr id="17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neak Peak: то що ж вийшло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Sneak Peak: то що ж вийшло?</a:t>
            </a:r>
          </a:p>
        </p:txBody>
      </p:sp>
      <p:sp>
        <p:nvSpPr>
          <p:cNvPr id="173" name="Короткий огляд результату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Короткий огляд результату</a:t>
            </a:r>
          </a:p>
        </p:txBody>
      </p:sp>
      <p:sp>
        <p:nvSpPr>
          <p:cNvPr id="174" name="Проста, адаптивна система з підтримкою макросів, відображення графіків та класичними інструментами обробки інформації."/>
          <p:cNvSpPr txBox="1"/>
          <p:nvPr>
            <p:ph type="body" sz="quarter" idx="1"/>
          </p:nvPr>
        </p:nvSpPr>
        <p:spPr>
          <a:xfrm>
            <a:off x="1206500" y="11569736"/>
            <a:ext cx="21971000" cy="1433164"/>
          </a:xfrm>
          <a:prstGeom prst="rect">
            <a:avLst/>
          </a:prstGeom>
        </p:spPr>
        <p:txBody>
          <a:bodyPr/>
          <a:lstStyle>
            <a:lvl1pPr marL="0" indent="0" defTabSz="2365188">
              <a:spcBef>
                <a:spcPts val="4300"/>
              </a:spcBef>
              <a:buSzTx/>
              <a:buNone/>
              <a:defRPr sz="4656"/>
            </a:lvl1pPr>
          </a:lstStyle>
          <a:p>
            <a:pPr/>
            <a:r>
              <a:t>Проста, адаптивна система з підтримкою макросів, відображення графіків та класичними інструментами обробки інформації.</a:t>
            </a:r>
          </a:p>
        </p:txBody>
      </p:sp>
      <p:pic>
        <p:nvPicPr>
          <p:cNvPr id="175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7920" y="3736276"/>
            <a:ext cx="14473560" cy="726522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at makes this system a syste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makes this system a system?</a:t>
            </a:r>
          </a:p>
        </p:txBody>
      </p:sp>
      <p:sp>
        <p:nvSpPr>
          <p:cNvPr id="178" name="Функціональний огляд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Функціональний огляд</a:t>
            </a:r>
          </a:p>
        </p:txBody>
      </p:sp>
      <p:sp>
        <p:nvSpPr>
          <p:cNvPr id="179" name="1 - Середовище редактора для створення запит-проектів…"/>
          <p:cNvSpPr txBox="1"/>
          <p:nvPr>
            <p:ph type="body" sz="quarter" idx="1"/>
          </p:nvPr>
        </p:nvSpPr>
        <p:spPr>
          <a:xfrm>
            <a:off x="1206500" y="10994685"/>
            <a:ext cx="21971000" cy="24446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"/>
              </a:lnSpc>
            </a:pPr>
            <a:r>
              <a:t>1 - Середовище редактора для створення запит-проектів</a:t>
            </a:r>
          </a:p>
          <a:p>
            <a:pPr>
              <a:lnSpc>
                <a:spcPct val="20000"/>
              </a:lnSpc>
            </a:pPr>
            <a:r>
              <a:t>2 - Система побудови графіків та візуалізації вхідних даних</a:t>
            </a:r>
          </a:p>
          <a:p>
            <a:pPr>
              <a:lnSpc>
                <a:spcPct val="20000"/>
              </a:lnSpc>
            </a:pPr>
            <a:r>
              <a:t>3 - Контрольна панель базових елементів середовища розробки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6344" y="3659767"/>
            <a:ext cx="14051312" cy="7065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Архітектура Систем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Архітектура Системи</a:t>
            </a:r>
          </a:p>
        </p:txBody>
      </p:sp>
      <p:sp>
        <p:nvSpPr>
          <p:cNvPr id="183" name="Концепція та архітектурні підход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Концепція та архітектурні підходи</a:t>
            </a:r>
          </a:p>
        </p:txBody>
      </p:sp>
      <p:sp>
        <p:nvSpPr>
          <p:cNvPr id="184" name="IDE UI"/>
          <p:cNvSpPr/>
          <p:nvPr/>
        </p:nvSpPr>
        <p:spPr>
          <a:xfrm>
            <a:off x="1248895" y="4256166"/>
            <a:ext cx="4614488" cy="229859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IDE UI</a:t>
            </a:r>
          </a:p>
        </p:txBody>
      </p:sp>
      <p:sp>
        <p:nvSpPr>
          <p:cNvPr id="185" name="Language Processor"/>
          <p:cNvSpPr/>
          <p:nvPr/>
        </p:nvSpPr>
        <p:spPr>
          <a:xfrm>
            <a:off x="6992035" y="4256166"/>
            <a:ext cx="4614488" cy="229859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Language Processor</a:t>
            </a:r>
          </a:p>
        </p:txBody>
      </p:sp>
      <p:sp>
        <p:nvSpPr>
          <p:cNvPr id="186" name="Macros…"/>
          <p:cNvSpPr/>
          <p:nvPr/>
        </p:nvSpPr>
        <p:spPr>
          <a:xfrm>
            <a:off x="8175679" y="9253162"/>
            <a:ext cx="2247200" cy="2966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Macros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DB</a:t>
            </a:r>
          </a:p>
        </p:txBody>
      </p:sp>
      <p:sp>
        <p:nvSpPr>
          <p:cNvPr id="187" name="Graph Processor"/>
          <p:cNvSpPr/>
          <p:nvPr/>
        </p:nvSpPr>
        <p:spPr>
          <a:xfrm>
            <a:off x="12735175" y="4256166"/>
            <a:ext cx="4614488" cy="229859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Graph Processor</a:t>
            </a:r>
          </a:p>
        </p:txBody>
      </p:sp>
      <p:sp>
        <p:nvSpPr>
          <p:cNvPr id="188" name="Language Core"/>
          <p:cNvSpPr/>
          <p:nvPr/>
        </p:nvSpPr>
        <p:spPr>
          <a:xfrm>
            <a:off x="12644114" y="9717188"/>
            <a:ext cx="4796610" cy="2038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Language Core</a:t>
            </a:r>
          </a:p>
        </p:txBody>
      </p:sp>
      <p:sp>
        <p:nvSpPr>
          <p:cNvPr id="189" name="Method Module #1"/>
          <p:cNvSpPr/>
          <p:nvPr/>
        </p:nvSpPr>
        <p:spPr>
          <a:xfrm>
            <a:off x="19202548" y="8332557"/>
            <a:ext cx="2540241" cy="1270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Method Module #1</a:t>
            </a:r>
          </a:p>
        </p:txBody>
      </p:sp>
      <p:sp>
        <p:nvSpPr>
          <p:cNvPr id="190" name="Method Module #2"/>
          <p:cNvSpPr/>
          <p:nvPr/>
        </p:nvSpPr>
        <p:spPr>
          <a:xfrm>
            <a:off x="19202548" y="10101407"/>
            <a:ext cx="2540241" cy="1270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Method Module #2</a:t>
            </a:r>
          </a:p>
        </p:txBody>
      </p:sp>
      <p:sp>
        <p:nvSpPr>
          <p:cNvPr id="191" name="Method Module #n"/>
          <p:cNvSpPr/>
          <p:nvPr/>
        </p:nvSpPr>
        <p:spPr>
          <a:xfrm>
            <a:off x="19202548" y="11870257"/>
            <a:ext cx="2540241" cy="1270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Method Module #n</a:t>
            </a:r>
          </a:p>
        </p:txBody>
      </p:sp>
      <p:sp>
        <p:nvSpPr>
          <p:cNvPr id="192" name="Rectangle"/>
          <p:cNvSpPr/>
          <p:nvPr/>
        </p:nvSpPr>
        <p:spPr>
          <a:xfrm>
            <a:off x="18816299" y="7863262"/>
            <a:ext cx="3312739" cy="5651964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Input"/>
          <p:cNvSpPr/>
          <p:nvPr/>
        </p:nvSpPr>
        <p:spPr>
          <a:xfrm>
            <a:off x="2712878" y="9597233"/>
            <a:ext cx="1686521" cy="2184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194" name="Line"/>
          <p:cNvSpPr/>
          <p:nvPr/>
        </p:nvSpPr>
        <p:spPr>
          <a:xfrm flipV="1">
            <a:off x="3446124" y="6557657"/>
            <a:ext cx="1" cy="3036675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>
            <a:off x="5848458" y="5492689"/>
            <a:ext cx="115850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>
            <a:off x="17130559" y="10710891"/>
            <a:ext cx="168652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>
            <a:off x="9299278" y="6417875"/>
            <a:ext cx="1" cy="2803195"/>
          </a:xfrm>
          <a:prstGeom prst="line">
            <a:avLst/>
          </a:prstGeom>
          <a:ln w="63500" cap="rnd">
            <a:solidFill>
              <a:srgbClr val="FFFFFF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Line"/>
          <p:cNvSpPr/>
          <p:nvPr/>
        </p:nvSpPr>
        <p:spPr>
          <a:xfrm>
            <a:off x="11612750" y="5492689"/>
            <a:ext cx="115850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cxnSp>
        <p:nvCxnSpPr>
          <p:cNvPr id="199" name="Connection Line"/>
          <p:cNvCxnSpPr>
            <a:stCxn id="185" idx="0"/>
            <a:endCxn id="188" idx="0"/>
          </p:cNvCxnSpPr>
          <p:nvPr/>
        </p:nvCxnSpPr>
        <p:spPr>
          <a:xfrm>
            <a:off x="9299278" y="5405460"/>
            <a:ext cx="5743141" cy="5331008"/>
          </a:xfrm>
          <a:prstGeom prst="straightConnector1">
            <a:avLst/>
          </a:prstGeom>
          <a:ln w="63500" cap="rnd">
            <a:solidFill>
              <a:srgbClr val="FFFFFF"/>
            </a:solidFill>
            <a:custDash>
              <a:ds d="100000" sp="200000"/>
            </a:custDash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Найкраща асоціація - кінестетична"/>
          <p:cNvSpPr txBox="1"/>
          <p:nvPr>
            <p:ph type="title"/>
          </p:nvPr>
        </p:nvSpPr>
        <p:spPr>
          <a:xfrm>
            <a:off x="1206499" y="5743879"/>
            <a:ext cx="21971001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Найкраща асоціація - кінестетична</a:t>
            </a:r>
          </a:p>
        </p:txBody>
      </p:sp>
      <p:sp>
        <p:nvSpPr>
          <p:cNvPr id="202" name="Демонстрація продукту"/>
          <p:cNvSpPr txBox="1"/>
          <p:nvPr>
            <p:ph type="body" idx="21"/>
          </p:nvPr>
        </p:nvSpPr>
        <p:spPr>
          <a:xfrm>
            <a:off x="1206499" y="7037342"/>
            <a:ext cx="21971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Демонстрація продукту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