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9" r:id="rId4"/>
    <p:sldId id="258" r:id="rId5"/>
    <p:sldId id="278" r:id="rId6"/>
    <p:sldId id="261" r:id="rId7"/>
    <p:sldId id="260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439CA3"/>
    <a:srgbClr val="77C1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50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png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png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image" Target="../media/image23.wmf"/><Relationship Id="rId18" Type="http://schemas.openxmlformats.org/officeDocument/2006/relationships/image" Target="../media/image28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12" Type="http://schemas.openxmlformats.org/officeDocument/2006/relationships/image" Target="../media/image22.wmf"/><Relationship Id="rId17" Type="http://schemas.openxmlformats.org/officeDocument/2006/relationships/image" Target="../media/image27.wmf"/><Relationship Id="rId2" Type="http://schemas.openxmlformats.org/officeDocument/2006/relationships/image" Target="../media/image8.wmf"/><Relationship Id="rId16" Type="http://schemas.openxmlformats.org/officeDocument/2006/relationships/image" Target="../media/image26.wmf"/><Relationship Id="rId20" Type="http://schemas.openxmlformats.org/officeDocument/2006/relationships/image" Target="../media/image30.wmf"/><Relationship Id="rId1" Type="http://schemas.openxmlformats.org/officeDocument/2006/relationships/image" Target="../media/image12.wmf"/><Relationship Id="rId6" Type="http://schemas.openxmlformats.org/officeDocument/2006/relationships/image" Target="../media/image16.wmf"/><Relationship Id="rId11" Type="http://schemas.openxmlformats.org/officeDocument/2006/relationships/image" Target="../media/image21.wmf"/><Relationship Id="rId5" Type="http://schemas.openxmlformats.org/officeDocument/2006/relationships/image" Target="../media/image15.wmf"/><Relationship Id="rId15" Type="http://schemas.openxmlformats.org/officeDocument/2006/relationships/image" Target="../media/image25.wmf"/><Relationship Id="rId10" Type="http://schemas.openxmlformats.org/officeDocument/2006/relationships/image" Target="../media/image20.wmf"/><Relationship Id="rId19" Type="http://schemas.openxmlformats.org/officeDocument/2006/relationships/image" Target="../media/image29.wmf"/><Relationship Id="rId4" Type="http://schemas.openxmlformats.org/officeDocument/2006/relationships/image" Target="../media/image14.wmf"/><Relationship Id="rId9" Type="http://schemas.openxmlformats.org/officeDocument/2006/relationships/image" Target="../media/image19.wmf"/><Relationship Id="rId14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1386679-EF72-49DE-BEDF-0A83D905E5B3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18966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D12491-BAA7-4142-B473-CF059E87D436}" type="slidenum">
              <a:rPr lang="ru-RU"/>
              <a:pPr/>
              <a:t>2</a:t>
            </a:fld>
            <a:endParaRPr lang="ru-RU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4859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A93A6F-077E-4D29-9F6B-8DC0EE3CE80C}" type="slidenum">
              <a:rPr lang="ru-RU"/>
              <a:pPr/>
              <a:t>4</a:t>
            </a:fld>
            <a:endParaRPr lang="ru-RU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2792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A767E0-E7E1-4D00-9064-BC49604F1E64}" type="slidenum">
              <a:rPr lang="ru-RU"/>
              <a:pPr/>
              <a:t>5</a:t>
            </a:fld>
            <a:endParaRPr lang="ru-RU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9997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A767E0-E7E1-4D00-9064-BC49604F1E64}" type="slidenum">
              <a:rPr lang="ru-RU"/>
              <a:pPr/>
              <a:t>6</a:t>
            </a:fld>
            <a:endParaRPr lang="ru-RU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1746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A93FA6-C914-48BC-9C8A-8010C6F96D4B}" type="slidenum">
              <a:rPr lang="ru-RU"/>
              <a:pPr/>
              <a:t>7</a:t>
            </a:fld>
            <a:endParaRPr lang="ru-RU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4438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3DD8A1-3EC3-490C-8CDF-4396A59053F3}" type="slidenum">
              <a:rPr lang="ru-RU"/>
              <a:pPr/>
              <a:t>8</a:t>
            </a:fld>
            <a:endParaRPr lang="ru-RU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2116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EE3B45-72E5-41DD-AC83-3782648122BC}" type="slidenum">
              <a:rPr lang="ru-RU"/>
              <a:pPr/>
              <a:t>9</a:t>
            </a:fld>
            <a:endParaRPr lang="ru-RU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768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0C0AA7-35EF-49E4-BE38-4590CE5DBAD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0872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E488C5-49B7-4450-BA8D-D1123195F11B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6467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CF4B8E-A310-40A4-9661-71C81BF2FCEA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2332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C0C25C1-A8AB-48D2-9A47-CBD5F9A3D371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43283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98B7690-3E12-4185-B3BA-49494C0FA7CA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5309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Заголовок, 1 большой объект и 2 маленьки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422AD74-0F9F-48E2-B3AD-A0DB96BA0C5A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1110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424B2B-6F28-4657-8884-AD4CC2B75EBF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92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14F7D6-E9E6-45A0-85B1-DE626ADD7617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5446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15CECE-ED58-408A-9AAA-F49923C95974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7980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1AAACE-A1F7-42E4-AB59-427323E48246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6101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EA311D-43D3-4F35-8B05-3986D49329AF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8443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FE4F34-5D8B-4D35-85A6-4E64F1B9E6B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7983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9EE2E2-72C5-4A70-9AD7-66C0391C8C1A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3291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FEBE61-1DF5-4F1D-A598-9B524715DBA9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780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6FD4EA8-6579-4907-B08F-F5D2AF6D570D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1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1.png"/><Relationship Id="rId5" Type="http://schemas.openxmlformats.org/officeDocument/2006/relationships/oleObject" Target="../embeddings/oleObject43.bin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5.png"/><Relationship Id="rId5" Type="http://schemas.openxmlformats.org/officeDocument/2006/relationships/oleObject" Target="../embeddings/oleObject47.bin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slide" Target="slide6.x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0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1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15.wmf"/><Relationship Id="rId18" Type="http://schemas.openxmlformats.org/officeDocument/2006/relationships/oleObject" Target="../embeddings/oleObject19.bin"/><Relationship Id="rId26" Type="http://schemas.openxmlformats.org/officeDocument/2006/relationships/oleObject" Target="../embeddings/oleObject23.bin"/><Relationship Id="rId39" Type="http://schemas.openxmlformats.org/officeDocument/2006/relationships/image" Target="../media/image28.wmf"/><Relationship Id="rId3" Type="http://schemas.openxmlformats.org/officeDocument/2006/relationships/notesSlide" Target="../notesSlides/notesSlide7.xml"/><Relationship Id="rId21" Type="http://schemas.openxmlformats.org/officeDocument/2006/relationships/image" Target="../media/image19.wmf"/><Relationship Id="rId34" Type="http://schemas.openxmlformats.org/officeDocument/2006/relationships/oleObject" Target="../embeddings/oleObject27.bin"/><Relationship Id="rId42" Type="http://schemas.openxmlformats.org/officeDocument/2006/relationships/oleObject" Target="../embeddings/oleObject31.bin"/><Relationship Id="rId7" Type="http://schemas.openxmlformats.org/officeDocument/2006/relationships/image" Target="../media/image8.wmf"/><Relationship Id="rId12" Type="http://schemas.openxmlformats.org/officeDocument/2006/relationships/oleObject" Target="../embeddings/oleObject16.bin"/><Relationship Id="rId17" Type="http://schemas.openxmlformats.org/officeDocument/2006/relationships/image" Target="../media/image17.wmf"/><Relationship Id="rId25" Type="http://schemas.openxmlformats.org/officeDocument/2006/relationships/image" Target="../media/image21.wmf"/><Relationship Id="rId33" Type="http://schemas.openxmlformats.org/officeDocument/2006/relationships/image" Target="../media/image25.wmf"/><Relationship Id="rId38" Type="http://schemas.openxmlformats.org/officeDocument/2006/relationships/oleObject" Target="../embeddings/oleObject29.bin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18.bin"/><Relationship Id="rId20" Type="http://schemas.openxmlformats.org/officeDocument/2006/relationships/oleObject" Target="../embeddings/oleObject20.bin"/><Relationship Id="rId29" Type="http://schemas.openxmlformats.org/officeDocument/2006/relationships/image" Target="../media/image23.wmf"/><Relationship Id="rId41" Type="http://schemas.openxmlformats.org/officeDocument/2006/relationships/image" Target="../media/image29.wmf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14.wmf"/><Relationship Id="rId24" Type="http://schemas.openxmlformats.org/officeDocument/2006/relationships/oleObject" Target="../embeddings/oleObject22.bin"/><Relationship Id="rId32" Type="http://schemas.openxmlformats.org/officeDocument/2006/relationships/oleObject" Target="../embeddings/oleObject26.bin"/><Relationship Id="rId37" Type="http://schemas.openxmlformats.org/officeDocument/2006/relationships/image" Target="../media/image27.wmf"/><Relationship Id="rId40" Type="http://schemas.openxmlformats.org/officeDocument/2006/relationships/oleObject" Target="../embeddings/oleObject30.bin"/><Relationship Id="rId5" Type="http://schemas.openxmlformats.org/officeDocument/2006/relationships/image" Target="../media/image12.wmf"/><Relationship Id="rId15" Type="http://schemas.openxmlformats.org/officeDocument/2006/relationships/image" Target="../media/image16.wmf"/><Relationship Id="rId23" Type="http://schemas.openxmlformats.org/officeDocument/2006/relationships/image" Target="../media/image20.wmf"/><Relationship Id="rId28" Type="http://schemas.openxmlformats.org/officeDocument/2006/relationships/oleObject" Target="../embeddings/oleObject24.bin"/><Relationship Id="rId36" Type="http://schemas.openxmlformats.org/officeDocument/2006/relationships/oleObject" Target="../embeddings/oleObject28.bin"/><Relationship Id="rId10" Type="http://schemas.openxmlformats.org/officeDocument/2006/relationships/oleObject" Target="../embeddings/oleObject15.bin"/><Relationship Id="rId19" Type="http://schemas.openxmlformats.org/officeDocument/2006/relationships/image" Target="../media/image18.wmf"/><Relationship Id="rId31" Type="http://schemas.openxmlformats.org/officeDocument/2006/relationships/image" Target="../media/image24.wmf"/><Relationship Id="rId44" Type="http://schemas.openxmlformats.org/officeDocument/2006/relationships/image" Target="../media/image30.w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3.wmf"/><Relationship Id="rId14" Type="http://schemas.openxmlformats.org/officeDocument/2006/relationships/oleObject" Target="../embeddings/oleObject17.bin"/><Relationship Id="rId22" Type="http://schemas.openxmlformats.org/officeDocument/2006/relationships/oleObject" Target="../embeddings/oleObject21.bin"/><Relationship Id="rId27" Type="http://schemas.openxmlformats.org/officeDocument/2006/relationships/image" Target="../media/image22.wmf"/><Relationship Id="rId30" Type="http://schemas.openxmlformats.org/officeDocument/2006/relationships/oleObject" Target="../embeddings/oleObject25.bin"/><Relationship Id="rId35" Type="http://schemas.openxmlformats.org/officeDocument/2006/relationships/image" Target="../media/image26.wmf"/><Relationship Id="rId43" Type="http://schemas.openxmlformats.org/officeDocument/2006/relationships/oleObject" Target="../embeddings/oleObject3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uk-UA"/>
              <a:t>Стратегія метода гілок та меж</a:t>
            </a:r>
            <a:endParaRPr lang="ru-RU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Char char="→"/>
            </a:pPr>
            <a:r>
              <a:rPr lang="ru-RU">
                <a:sym typeface="Symbol" pitchFamily="18" charset="2"/>
              </a:rPr>
              <a:t>Правило галуження </a:t>
            </a:r>
            <a:r>
              <a:rPr lang="ru-RU" i="1">
                <a:sym typeface="Symbol" pitchFamily="18" charset="2"/>
              </a:rPr>
              <a:t></a:t>
            </a:r>
          </a:p>
          <a:p>
            <a:pPr>
              <a:buFont typeface="Arial" charset="0"/>
              <a:buChar char="→"/>
            </a:pPr>
            <a:r>
              <a:rPr lang="uk-UA">
                <a:sym typeface="Symbol" pitchFamily="18" charset="2"/>
              </a:rPr>
              <a:t>Процедура обчислення оцінок</a:t>
            </a:r>
          </a:p>
          <a:p>
            <a:pPr>
              <a:buFont typeface="Arial" charset="0"/>
              <a:buChar char="→"/>
            </a:pPr>
            <a:r>
              <a:rPr lang="uk-UA">
                <a:sym typeface="Symbol" pitchFamily="18" charset="2"/>
              </a:rPr>
              <a:t>Правило вибору множини для галуження</a:t>
            </a:r>
          </a:p>
          <a:p>
            <a:pPr>
              <a:buFont typeface="Arial" charset="0"/>
              <a:buChar char="→"/>
            </a:pPr>
            <a:r>
              <a:rPr lang="uk-UA">
                <a:sym typeface="Symbol" pitchFamily="18" charset="2"/>
              </a:rPr>
              <a:t>Спосіб одержання допустимих розв</a:t>
            </a:r>
            <a:r>
              <a:rPr lang="en-US">
                <a:sym typeface="Symbol" pitchFamily="18" charset="2"/>
              </a:rPr>
              <a:t>’</a:t>
            </a:r>
            <a:r>
              <a:rPr lang="uk-UA">
                <a:sym typeface="Symbol" pitchFamily="18" charset="2"/>
              </a:rPr>
              <a:t>язків</a:t>
            </a:r>
            <a:endParaRPr lang="ru-RU">
              <a:sym typeface="Symbol" pitchFamily="18" charset="2"/>
            </a:endParaRPr>
          </a:p>
        </p:txBody>
      </p:sp>
      <p:sp>
        <p:nvSpPr>
          <p:cNvPr id="22532" name="AutoShape 4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388350" y="5876925"/>
            <a:ext cx="431800" cy="431800"/>
          </a:xfrm>
          <a:prstGeom prst="actionButtonReturn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uk-UA"/>
              <a:t>Схема метода гілок та меж</a:t>
            </a:r>
            <a:endParaRPr lang="ru-RU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uk-UA" sz="2800">
                <a:sym typeface="Symbol" pitchFamily="18" charset="2"/>
              </a:rPr>
              <a:t>Визначення рекорду</a:t>
            </a:r>
          </a:p>
          <a:p>
            <a:pPr>
              <a:buFont typeface="Arial" charset="0"/>
              <a:buNone/>
            </a:pPr>
            <a:endParaRPr lang="uk-UA" sz="2800">
              <a:sym typeface="Symbol" pitchFamily="18" charset="2"/>
            </a:endParaRPr>
          </a:p>
          <a:p>
            <a:pPr>
              <a:buFont typeface="Arial" charset="0"/>
              <a:buNone/>
            </a:pPr>
            <a:endParaRPr lang="uk-UA" sz="2800">
              <a:sym typeface="Symbol" pitchFamily="18" charset="2"/>
            </a:endParaRPr>
          </a:p>
          <a:p>
            <a:pPr>
              <a:buFont typeface="Arial" charset="0"/>
              <a:buNone/>
            </a:pPr>
            <a:endParaRPr lang="uk-UA" sz="2800">
              <a:sym typeface="Symbol" pitchFamily="18" charset="2"/>
            </a:endParaRPr>
          </a:p>
          <a:p>
            <a:pPr>
              <a:buFont typeface="Arial" charset="0"/>
              <a:buNone/>
            </a:pPr>
            <a:r>
              <a:rPr lang="uk-UA" sz="2800">
                <a:sym typeface="Symbol" pitchFamily="18" charset="2"/>
              </a:rPr>
              <a:t>та списку галуження</a:t>
            </a:r>
            <a:endParaRPr lang="ru-RU" sz="2800">
              <a:sym typeface="Symbol" pitchFamily="18" charset="2"/>
            </a:endParaRPr>
          </a:p>
        </p:txBody>
      </p:sp>
      <p:graphicFrame>
        <p:nvGraphicFramePr>
          <p:cNvPr id="2355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3652838" y="2312988"/>
          <a:ext cx="1782762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5" name="Формула" r:id="rId3" imgW="469800" imgH="228600" progId="Equation.3">
                  <p:embed/>
                </p:oleObj>
              </mc:Choice>
              <mc:Fallback>
                <p:oleObj name="Формула" r:id="rId3" imgW="4698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2838" y="2312988"/>
                        <a:ext cx="1782762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3559175" y="4556125"/>
          <a:ext cx="2024063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6" name="Формула" r:id="rId5" imgW="533160" imgH="203040" progId="Equation.3">
                  <p:embed/>
                </p:oleObj>
              </mc:Choice>
              <mc:Fallback>
                <p:oleObj name="Формула" r:id="rId5" imgW="533160" imgH="203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9175" y="4556125"/>
                        <a:ext cx="2024063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500063" y="1125538"/>
          <a:ext cx="8064500" cy="381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2" r:id="rId3" imgW="6323810" imgH="2991268" progId="">
                  <p:embed/>
                </p:oleObj>
              </mc:Choice>
              <mc:Fallback>
                <p:oleObj r:id="rId3" imgW="6323810" imgH="2991268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1125538"/>
                        <a:ext cx="8064500" cy="381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857250" y="5110163"/>
          <a:ext cx="4578350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3" name="Формула" r:id="rId5" imgW="1206360" imgH="228600" progId="Equation.3">
                  <p:embed/>
                </p:oleObj>
              </mc:Choice>
              <mc:Fallback>
                <p:oleObj name="Формула" r:id="rId5" imgW="120636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5110163"/>
                        <a:ext cx="4578350" cy="86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611188" y="622300"/>
          <a:ext cx="7777162" cy="551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2" r:id="rId3" imgW="6477904" imgH="4590476" progId="">
                  <p:embed/>
                </p:oleObj>
              </mc:Choice>
              <mc:Fallback>
                <p:oleObj r:id="rId3" imgW="6477904" imgH="4590476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622300"/>
                        <a:ext cx="7777162" cy="551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539750" y="606425"/>
          <a:ext cx="7920038" cy="554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6" r:id="rId3" imgW="6163535" imgH="4315427" progId="">
                  <p:embed/>
                </p:oleObj>
              </mc:Choice>
              <mc:Fallback>
                <p:oleObj r:id="rId3" imgW="6163535" imgH="4315427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606425"/>
                        <a:ext cx="7920038" cy="554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395288" y="565150"/>
          <a:ext cx="8497887" cy="582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0" r:id="rId3" imgW="7182853" imgH="4923810" progId="">
                  <p:embed/>
                </p:oleObj>
              </mc:Choice>
              <mc:Fallback>
                <p:oleObj r:id="rId3" imgW="7182853" imgH="492381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565150"/>
                        <a:ext cx="8497887" cy="582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250825" y="511175"/>
          <a:ext cx="8497888" cy="573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4" r:id="rId3" imgW="7380952" imgH="4982270" progId="">
                  <p:embed/>
                </p:oleObj>
              </mc:Choice>
              <mc:Fallback>
                <p:oleObj r:id="rId3" imgW="7380952" imgH="498227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511175"/>
                        <a:ext cx="8497888" cy="573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1042988" y="149225"/>
          <a:ext cx="6842125" cy="651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8" r:id="rId3" imgW="5257143" imgH="5009524" progId="">
                  <p:embed/>
                </p:oleObj>
              </mc:Choice>
              <mc:Fallback>
                <p:oleObj r:id="rId3" imgW="5257143" imgH="5009524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49225"/>
                        <a:ext cx="6842125" cy="6519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50" name="Object 6"/>
          <p:cNvGraphicFramePr>
            <a:graphicFrameLocks noChangeAspect="1"/>
          </p:cNvGraphicFramePr>
          <p:nvPr/>
        </p:nvGraphicFramePr>
        <p:xfrm>
          <a:off x="488950" y="333375"/>
          <a:ext cx="8164513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1" r:id="rId3" imgW="8164065" imgH="1733333" progId="">
                  <p:embed/>
                </p:oleObj>
              </mc:Choice>
              <mc:Fallback>
                <p:oleObj r:id="rId3" imgW="8164065" imgH="1733333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" y="333375"/>
                        <a:ext cx="8164513" cy="173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628650" y="1700213"/>
          <a:ext cx="7704138" cy="419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2" r:id="rId5" imgW="7201905" imgH="3924848" progId="">
                  <p:embed/>
                </p:oleObj>
              </mc:Choice>
              <mc:Fallback>
                <p:oleObj r:id="rId5" imgW="7201905" imgH="3924848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" y="1700213"/>
                        <a:ext cx="7704138" cy="419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1" name="Object 7"/>
          <p:cNvGraphicFramePr>
            <a:graphicFrameLocks noChangeAspect="1"/>
          </p:cNvGraphicFramePr>
          <p:nvPr/>
        </p:nvGraphicFramePr>
        <p:xfrm>
          <a:off x="395288" y="5734050"/>
          <a:ext cx="4524375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3" r:id="rId7" imgW="4525007" imgH="733333" progId="">
                  <p:embed/>
                </p:oleObj>
              </mc:Choice>
              <mc:Fallback>
                <p:oleObj r:id="rId7" imgW="4525007" imgH="733333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5734050"/>
                        <a:ext cx="4524375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484188" y="908050"/>
          <a:ext cx="8175625" cy="329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7" r:id="rId3" imgW="7209524" imgH="2905531" progId="">
                  <p:embed/>
                </p:oleObj>
              </mc:Choice>
              <mc:Fallback>
                <p:oleObj r:id="rId3" imgW="7209524" imgH="2905531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8" y="908050"/>
                        <a:ext cx="8175625" cy="329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950913" y="4672013"/>
            <a:ext cx="2236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sz="2400"/>
              <a:t>Перехід на п.3</a:t>
            </a:r>
            <a:endParaRPr lang="ru-RU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3600"/>
              <a:t>Задача </a:t>
            </a:r>
            <a:r>
              <a:rPr lang="uk-UA" sz="3600"/>
              <a:t>дискретного програмування</a:t>
            </a:r>
            <a:endParaRPr lang="ru-RU" sz="360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18488" cy="4525963"/>
          </a:xfrm>
        </p:spPr>
        <p:txBody>
          <a:bodyPr/>
          <a:lstStyle/>
          <a:p>
            <a:endParaRPr lang="uk-UA" sz="2800"/>
          </a:p>
          <a:p>
            <a:pPr>
              <a:buFontTx/>
              <a:buNone/>
            </a:pPr>
            <a:endParaRPr lang="uk-UA" sz="2800"/>
          </a:p>
          <a:p>
            <a:pPr>
              <a:buFontTx/>
              <a:buNone/>
            </a:pPr>
            <a:endParaRPr lang="uk-UA" sz="2800"/>
          </a:p>
          <a:p>
            <a:pPr>
              <a:buFontTx/>
              <a:buNone/>
            </a:pPr>
            <a:endParaRPr lang="uk-UA" sz="2800"/>
          </a:p>
          <a:p>
            <a:pPr>
              <a:buFontTx/>
              <a:buNone/>
            </a:pPr>
            <a:endParaRPr lang="uk-UA" sz="2800"/>
          </a:p>
          <a:p>
            <a:pPr>
              <a:buFontTx/>
              <a:buNone/>
            </a:pPr>
            <a:endParaRPr lang="uk-UA" sz="2800"/>
          </a:p>
          <a:p>
            <a:pPr>
              <a:buFontTx/>
              <a:buNone/>
            </a:pPr>
            <a:r>
              <a:rPr lang="uk-UA" sz="2800"/>
              <a:t>де </a:t>
            </a:r>
            <a:r>
              <a:rPr lang="en-US" sz="2800" i="1">
                <a:latin typeface="Times New Roman" pitchFamily="18" charset="0"/>
              </a:rPr>
              <a:t>X</a:t>
            </a:r>
            <a:r>
              <a:rPr lang="en-US" sz="2800"/>
              <a:t> – </a:t>
            </a:r>
            <a:r>
              <a:rPr lang="uk-UA" sz="2800"/>
              <a:t>скінченна множина дискретних розв</a:t>
            </a:r>
            <a:r>
              <a:rPr lang="en-US" sz="2800"/>
              <a:t>’</a:t>
            </a:r>
            <a:r>
              <a:rPr lang="uk-UA" sz="2800"/>
              <a:t>язків</a:t>
            </a:r>
            <a:endParaRPr lang="ru-RU" sz="2800"/>
          </a:p>
        </p:txBody>
      </p:sp>
      <p:graphicFrame>
        <p:nvGraphicFramePr>
          <p:cNvPr id="307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552700" y="1916113"/>
          <a:ext cx="3198813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Формула" r:id="rId4" imgW="799920" imgH="203040" progId="Equation.3">
                  <p:embed/>
                </p:oleObj>
              </mc:Choice>
              <mc:Fallback>
                <p:oleObj name="Формула" r:id="rId4" imgW="79992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2700" y="1916113"/>
                        <a:ext cx="3198813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6"/>
          <p:cNvGraphicFramePr>
            <a:graphicFrameLocks noChangeAspect="1"/>
          </p:cNvGraphicFramePr>
          <p:nvPr/>
        </p:nvGraphicFramePr>
        <p:xfrm>
          <a:off x="3546475" y="3141663"/>
          <a:ext cx="1624013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Формула" r:id="rId6" imgW="406080" imgH="177480" progId="Equation.3">
                  <p:embed/>
                </p:oleObj>
              </mc:Choice>
              <mc:Fallback>
                <p:oleObj name="Формула" r:id="rId6" imgW="406080" imgH="177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6475" y="3141663"/>
                        <a:ext cx="1624013" cy="70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Застосування МВГ до ЗЦЛП</a:t>
            </a:r>
            <a:endParaRPr lang="ru-RU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uk-UA" b="1"/>
              <a:t>Оцінка</a:t>
            </a:r>
          </a:p>
          <a:p>
            <a:pPr marL="0" indent="0">
              <a:buFontTx/>
              <a:buNone/>
            </a:pPr>
            <a:r>
              <a:rPr lang="uk-UA"/>
              <a:t>Послаблена задача – задача без умови цілочисельності змінних</a:t>
            </a:r>
          </a:p>
          <a:p>
            <a:pPr marL="0" indent="0">
              <a:buFontTx/>
              <a:buNone/>
            </a:pPr>
            <a:r>
              <a:rPr lang="uk-UA"/>
              <a:t>Значення оцінки – оптимальне значення ЦФ ЗЛП</a:t>
            </a:r>
          </a:p>
          <a:p>
            <a:pPr marL="0" indent="0">
              <a:buFontTx/>
              <a:buNone/>
            </a:pPr>
            <a:endParaRPr lang="ru-RU"/>
          </a:p>
        </p:txBody>
      </p:sp>
      <p:sp>
        <p:nvSpPr>
          <p:cNvPr id="3379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459788" y="620713"/>
            <a:ext cx="433387" cy="431800"/>
          </a:xfrm>
          <a:prstGeom prst="actionButtonBlank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Застосування МВГ до ЗЦЛП</a:t>
            </a:r>
            <a:endParaRPr lang="ru-RU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91513" cy="4525963"/>
          </a:xfrm>
        </p:spPr>
        <p:txBody>
          <a:bodyPr/>
          <a:lstStyle/>
          <a:p>
            <a:pPr marL="0" indent="0">
              <a:lnSpc>
                <a:spcPct val="80000"/>
              </a:lnSpc>
              <a:buFontTx/>
              <a:buNone/>
            </a:pPr>
            <a:r>
              <a:rPr lang="uk-UA" sz="2400" b="1"/>
              <a:t>Галуження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uk-UA" sz="2400"/>
              <a:t>За значенням нецілої базисної змінної в оптимальному розв</a:t>
            </a:r>
            <a:r>
              <a:rPr lang="en-US" sz="2400"/>
              <a:t>’</a:t>
            </a:r>
            <a:r>
              <a:rPr lang="uk-UA" sz="2400"/>
              <a:t>язку послабленої задачі:</a:t>
            </a:r>
          </a:p>
          <a:p>
            <a:pPr marL="0" indent="0">
              <a:lnSpc>
                <a:spcPct val="80000"/>
              </a:lnSpc>
              <a:buFontTx/>
              <a:buNone/>
            </a:pPr>
            <a:endParaRPr lang="uk-UA" sz="2000"/>
          </a:p>
          <a:p>
            <a:pPr marL="0" indent="0">
              <a:lnSpc>
                <a:spcPct val="80000"/>
              </a:lnSpc>
              <a:buFontTx/>
              <a:buNone/>
            </a:pPr>
            <a:endParaRPr lang="uk-UA" sz="2000"/>
          </a:p>
          <a:p>
            <a:pPr marL="0" indent="0">
              <a:lnSpc>
                <a:spcPct val="80000"/>
              </a:lnSpc>
              <a:buFontTx/>
              <a:buNone/>
            </a:pPr>
            <a:endParaRPr lang="uk-UA" sz="2000"/>
          </a:p>
          <a:p>
            <a:pPr marL="0" indent="0">
              <a:lnSpc>
                <a:spcPct val="80000"/>
              </a:lnSpc>
              <a:buFontTx/>
              <a:buNone/>
            </a:pPr>
            <a:endParaRPr lang="uk-UA" sz="2000"/>
          </a:p>
          <a:p>
            <a:pPr marL="0" indent="0">
              <a:lnSpc>
                <a:spcPct val="80000"/>
              </a:lnSpc>
              <a:buFontTx/>
              <a:buNone/>
            </a:pPr>
            <a:endParaRPr lang="uk-UA" sz="2000"/>
          </a:p>
          <a:p>
            <a:pPr marL="0" indent="0">
              <a:lnSpc>
                <a:spcPct val="80000"/>
              </a:lnSpc>
              <a:buFontTx/>
              <a:buNone/>
            </a:pPr>
            <a:endParaRPr lang="uk-UA" sz="2000"/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uk-UA" sz="2600"/>
              <a:t>Додаткові обмеження: 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uk-UA" sz="2600"/>
              <a:t>Задача 1</a:t>
            </a:r>
          </a:p>
          <a:p>
            <a:pPr marL="0" indent="0">
              <a:lnSpc>
                <a:spcPct val="80000"/>
              </a:lnSpc>
              <a:buFontTx/>
              <a:buNone/>
            </a:pPr>
            <a:endParaRPr lang="uk-UA" sz="2600"/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uk-UA" sz="2600"/>
              <a:t>Задача 2</a:t>
            </a:r>
          </a:p>
          <a:p>
            <a:pPr marL="0" indent="0">
              <a:lnSpc>
                <a:spcPct val="80000"/>
              </a:lnSpc>
              <a:buFontTx/>
              <a:buNone/>
            </a:pPr>
            <a:endParaRPr lang="uk-UA" sz="2000"/>
          </a:p>
        </p:txBody>
      </p:sp>
      <p:graphicFrame>
        <p:nvGraphicFramePr>
          <p:cNvPr id="34821" name="Object 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439863" y="2681288"/>
          <a:ext cx="6264275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5" r:id="rId3" imgW="4428571" imgH="1057423" progId="">
                  <p:embed/>
                </p:oleObj>
              </mc:Choice>
              <mc:Fallback>
                <p:oleObj r:id="rId3" imgW="4428571" imgH="1057423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863" y="2681288"/>
                        <a:ext cx="6264275" cy="1495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3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572000" y="5373688"/>
          <a:ext cx="2878138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6" r:id="rId5" imgW="1724266" imgH="581106" progId="">
                  <p:embed/>
                </p:oleObj>
              </mc:Choice>
              <mc:Fallback>
                <p:oleObj r:id="rId5" imgW="1724266" imgH="581106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373688"/>
                        <a:ext cx="2878138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5" name="Object 9"/>
          <p:cNvGraphicFramePr>
            <a:graphicFrameLocks noChangeAspect="1"/>
          </p:cNvGraphicFramePr>
          <p:nvPr/>
        </p:nvGraphicFramePr>
        <p:xfrm>
          <a:off x="4859338" y="4292600"/>
          <a:ext cx="2665412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7" r:id="rId7" imgW="1409897" imgH="552527" progId="">
                  <p:embed/>
                </p:oleObj>
              </mc:Choice>
              <mc:Fallback>
                <p:oleObj r:id="rId7" imgW="1409897" imgH="552527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4292600"/>
                        <a:ext cx="2665412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Застосування МВГ до ЗЦЛП</a:t>
            </a:r>
            <a:endParaRPr lang="ru-RU"/>
          </a:p>
        </p:txBody>
      </p:sp>
      <p:graphicFrame>
        <p:nvGraphicFramePr>
          <p:cNvPr id="37891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1457325" y="1562100"/>
          <a:ext cx="6283325" cy="384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2" r:id="rId3" imgW="4219048" imgH="2580952" progId="">
                  <p:embed/>
                </p:oleObj>
              </mc:Choice>
              <mc:Fallback>
                <p:oleObj r:id="rId3" imgW="4219048" imgH="2580952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7325" y="1562100"/>
                        <a:ext cx="6283325" cy="384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8" name="Text Box 10"/>
          <p:cNvSpPr txBox="1">
            <a:spLocks noChangeArrowheads="1"/>
          </p:cNvSpPr>
          <p:nvPr/>
        </p:nvSpPr>
        <p:spPr bwMode="auto">
          <a:xfrm>
            <a:off x="1239838" y="5464175"/>
            <a:ext cx="65817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sz="2400"/>
              <a:t>Представлення розбиття простору розв</a:t>
            </a:r>
            <a:r>
              <a:rPr lang="en-US" sz="2400"/>
              <a:t>’</a:t>
            </a:r>
            <a:r>
              <a:rPr lang="uk-UA" sz="2400"/>
              <a:t>язків</a:t>
            </a:r>
          </a:p>
          <a:p>
            <a:r>
              <a:rPr lang="uk-UA" sz="2400"/>
              <a:t>бінарним деревом</a:t>
            </a:r>
            <a:endParaRPr lang="ru-RU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uk-UA"/>
              <a:t>Метод гілок і меж</a:t>
            </a:r>
            <a:endParaRPr lang="ru-RU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/>
              <a:t>Базові поняття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3600"/>
              <a:t>Галуження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18488" cy="4525963"/>
          </a:xfrm>
        </p:spPr>
        <p:txBody>
          <a:bodyPr/>
          <a:lstStyle/>
          <a:p>
            <a:pPr>
              <a:buFontTx/>
              <a:buNone/>
            </a:pPr>
            <a:r>
              <a:rPr lang="uk-UA" sz="2800"/>
              <a:t>Розбиття множини </a:t>
            </a:r>
            <a:r>
              <a:rPr lang="en-US" sz="2800" i="1">
                <a:latin typeface="Times New Roman" pitchFamily="18" charset="0"/>
              </a:rPr>
              <a:t>X</a:t>
            </a:r>
            <a:r>
              <a:rPr lang="uk-UA" sz="2800"/>
              <a:t>:</a:t>
            </a:r>
          </a:p>
          <a:p>
            <a:pPr>
              <a:buFontTx/>
              <a:buNone/>
            </a:pPr>
            <a:endParaRPr lang="uk-UA" sz="2800"/>
          </a:p>
          <a:p>
            <a:pPr>
              <a:buFontTx/>
              <a:buNone/>
            </a:pPr>
            <a:endParaRPr lang="uk-UA" sz="2800"/>
          </a:p>
          <a:p>
            <a:pPr>
              <a:buFontTx/>
              <a:buNone/>
            </a:pPr>
            <a:endParaRPr lang="uk-UA" sz="2800"/>
          </a:p>
          <a:p>
            <a:pPr>
              <a:buFontTx/>
              <a:buNone/>
            </a:pPr>
            <a:endParaRPr lang="uk-UA" sz="2800"/>
          </a:p>
          <a:p>
            <a:pPr>
              <a:buFontTx/>
              <a:buNone/>
            </a:pPr>
            <a:endParaRPr lang="uk-UA" sz="2800"/>
          </a:p>
          <a:p>
            <a:pPr>
              <a:buFontTx/>
              <a:buNone/>
            </a:pPr>
            <a:endParaRPr lang="ru-RU" sz="2800"/>
          </a:p>
        </p:txBody>
      </p:sp>
      <p:graphicFrame>
        <p:nvGraphicFramePr>
          <p:cNvPr id="717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755650" y="2060575"/>
          <a:ext cx="5962650" cy="205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Формула" r:id="rId4" imgW="1981080" imgH="685800" progId="Equation.3">
                  <p:embed/>
                </p:oleObj>
              </mc:Choice>
              <mc:Fallback>
                <p:oleObj name="Формула" r:id="rId4" imgW="1981080" imgH="685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060575"/>
                        <a:ext cx="5962650" cy="205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860425" y="4341813"/>
          <a:ext cx="4052888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Формула" r:id="rId6" imgW="1346040" imgH="253800" progId="Equation.3">
                  <p:embed/>
                </p:oleObj>
              </mc:Choice>
              <mc:Fallback>
                <p:oleObj name="Формула" r:id="rId6" imgW="1346040" imgH="253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" y="4341813"/>
                        <a:ext cx="4052888" cy="76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algn="l"/>
            <a:r>
              <a:rPr lang="ru-RU" sz="3600"/>
              <a:t>Галуження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52513"/>
            <a:ext cx="8218488" cy="5073650"/>
          </a:xfrm>
        </p:spPr>
        <p:txBody>
          <a:bodyPr/>
          <a:lstStyle/>
          <a:p>
            <a:pPr>
              <a:buFontTx/>
              <a:buNone/>
            </a:pPr>
            <a:r>
              <a:rPr lang="uk-UA" sz="2800" dirty="0" smtClean="0"/>
              <a:t>Множина  </a:t>
            </a:r>
            <a:r>
              <a:rPr lang="en-US" sz="2800" i="1" dirty="0">
                <a:latin typeface="Times New Roman" pitchFamily="18" charset="0"/>
              </a:rPr>
              <a:t>X</a:t>
            </a:r>
            <a:r>
              <a:rPr lang="uk-UA" sz="2800" dirty="0"/>
              <a:t>:</a:t>
            </a:r>
          </a:p>
          <a:p>
            <a:pPr>
              <a:buFontTx/>
              <a:buNone/>
            </a:pPr>
            <a:endParaRPr lang="uk-UA" sz="2800" dirty="0"/>
          </a:p>
          <a:p>
            <a:pPr>
              <a:buFontTx/>
              <a:buNone/>
            </a:pPr>
            <a:endParaRPr lang="uk-UA" sz="2800" dirty="0"/>
          </a:p>
          <a:p>
            <a:pPr>
              <a:buFontTx/>
              <a:buNone/>
            </a:pPr>
            <a:endParaRPr lang="uk-UA" sz="2800" dirty="0"/>
          </a:p>
          <a:p>
            <a:pPr>
              <a:buFontTx/>
              <a:buNone/>
            </a:pPr>
            <a:endParaRPr lang="uk-UA" sz="2800" dirty="0"/>
          </a:p>
          <a:p>
            <a:pPr>
              <a:buFontTx/>
              <a:buNone/>
            </a:pPr>
            <a:endParaRPr lang="uk-UA" sz="2800" dirty="0"/>
          </a:p>
          <a:p>
            <a:pPr>
              <a:buFontTx/>
              <a:buNone/>
            </a:pPr>
            <a:endParaRPr lang="ru-RU" sz="2800" dirty="0"/>
          </a:p>
        </p:txBody>
      </p:sp>
      <p:sp>
        <p:nvSpPr>
          <p:cNvPr id="12295" name="Oval 7"/>
          <p:cNvSpPr>
            <a:spLocks noChangeArrowheads="1"/>
          </p:cNvSpPr>
          <p:nvPr/>
        </p:nvSpPr>
        <p:spPr bwMode="auto">
          <a:xfrm>
            <a:off x="1042988" y="2136775"/>
            <a:ext cx="288925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124075" y="2352675"/>
            <a:ext cx="288925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2297" name="Oval 9"/>
          <p:cNvSpPr>
            <a:spLocks noChangeArrowheads="1"/>
          </p:cNvSpPr>
          <p:nvPr/>
        </p:nvSpPr>
        <p:spPr bwMode="auto">
          <a:xfrm>
            <a:off x="3059113" y="1993900"/>
            <a:ext cx="288925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2298" name="Oval 10"/>
          <p:cNvSpPr>
            <a:spLocks noChangeArrowheads="1"/>
          </p:cNvSpPr>
          <p:nvPr/>
        </p:nvSpPr>
        <p:spPr bwMode="auto">
          <a:xfrm>
            <a:off x="2916238" y="3073400"/>
            <a:ext cx="288925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2299" name="Oval 11"/>
          <p:cNvSpPr>
            <a:spLocks noChangeArrowheads="1"/>
          </p:cNvSpPr>
          <p:nvPr/>
        </p:nvSpPr>
        <p:spPr bwMode="auto">
          <a:xfrm>
            <a:off x="1547813" y="3289300"/>
            <a:ext cx="288925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2300" name="Oval 12"/>
          <p:cNvSpPr>
            <a:spLocks noChangeArrowheads="1"/>
          </p:cNvSpPr>
          <p:nvPr/>
        </p:nvSpPr>
        <p:spPr bwMode="auto">
          <a:xfrm>
            <a:off x="2124075" y="4297363"/>
            <a:ext cx="288925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2301" name="Oval 13"/>
          <p:cNvSpPr>
            <a:spLocks noChangeArrowheads="1"/>
          </p:cNvSpPr>
          <p:nvPr/>
        </p:nvSpPr>
        <p:spPr bwMode="auto">
          <a:xfrm>
            <a:off x="3132138" y="4586288"/>
            <a:ext cx="288925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2302" name="Oval 14"/>
          <p:cNvSpPr>
            <a:spLocks noChangeArrowheads="1"/>
          </p:cNvSpPr>
          <p:nvPr/>
        </p:nvSpPr>
        <p:spPr bwMode="auto">
          <a:xfrm>
            <a:off x="3708400" y="2568575"/>
            <a:ext cx="288925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2303" name="Oval 15"/>
          <p:cNvSpPr>
            <a:spLocks noChangeArrowheads="1"/>
          </p:cNvSpPr>
          <p:nvPr/>
        </p:nvSpPr>
        <p:spPr bwMode="auto">
          <a:xfrm>
            <a:off x="3851275" y="4297363"/>
            <a:ext cx="288925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2304" name="Oval 16"/>
          <p:cNvSpPr>
            <a:spLocks noChangeArrowheads="1"/>
          </p:cNvSpPr>
          <p:nvPr/>
        </p:nvSpPr>
        <p:spPr bwMode="auto">
          <a:xfrm>
            <a:off x="3635375" y="3433763"/>
            <a:ext cx="288925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2305" name="Oval 17"/>
          <p:cNvSpPr>
            <a:spLocks noChangeArrowheads="1"/>
          </p:cNvSpPr>
          <p:nvPr/>
        </p:nvSpPr>
        <p:spPr bwMode="auto">
          <a:xfrm>
            <a:off x="5003800" y="2209800"/>
            <a:ext cx="288925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2306" name="Oval 18"/>
          <p:cNvSpPr>
            <a:spLocks noChangeArrowheads="1"/>
          </p:cNvSpPr>
          <p:nvPr/>
        </p:nvSpPr>
        <p:spPr bwMode="auto">
          <a:xfrm>
            <a:off x="5292725" y="2857500"/>
            <a:ext cx="288925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2307" name="Oval 19"/>
          <p:cNvSpPr>
            <a:spLocks noChangeArrowheads="1"/>
          </p:cNvSpPr>
          <p:nvPr/>
        </p:nvSpPr>
        <p:spPr bwMode="auto">
          <a:xfrm>
            <a:off x="5076825" y="3578225"/>
            <a:ext cx="288925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2308" name="Oval 20"/>
          <p:cNvSpPr>
            <a:spLocks noChangeArrowheads="1"/>
          </p:cNvSpPr>
          <p:nvPr/>
        </p:nvSpPr>
        <p:spPr bwMode="auto">
          <a:xfrm>
            <a:off x="5003800" y="4441825"/>
            <a:ext cx="288925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2309" name="Oval 21"/>
          <p:cNvSpPr>
            <a:spLocks noChangeArrowheads="1"/>
          </p:cNvSpPr>
          <p:nvPr/>
        </p:nvSpPr>
        <p:spPr bwMode="auto">
          <a:xfrm>
            <a:off x="5940425" y="4152900"/>
            <a:ext cx="288925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2310" name="Oval 22"/>
          <p:cNvSpPr>
            <a:spLocks noChangeArrowheads="1"/>
          </p:cNvSpPr>
          <p:nvPr/>
        </p:nvSpPr>
        <p:spPr bwMode="auto">
          <a:xfrm>
            <a:off x="6084888" y="3289300"/>
            <a:ext cx="288925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2311" name="Oval 23"/>
          <p:cNvSpPr>
            <a:spLocks noChangeArrowheads="1"/>
          </p:cNvSpPr>
          <p:nvPr/>
        </p:nvSpPr>
        <p:spPr bwMode="auto">
          <a:xfrm>
            <a:off x="5867400" y="2209800"/>
            <a:ext cx="288925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2312" name="Oval 24"/>
          <p:cNvSpPr>
            <a:spLocks noChangeArrowheads="1"/>
          </p:cNvSpPr>
          <p:nvPr/>
        </p:nvSpPr>
        <p:spPr bwMode="auto">
          <a:xfrm>
            <a:off x="6948488" y="2713038"/>
            <a:ext cx="288925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2313" name="Oval 25"/>
          <p:cNvSpPr>
            <a:spLocks noChangeArrowheads="1"/>
          </p:cNvSpPr>
          <p:nvPr/>
        </p:nvSpPr>
        <p:spPr bwMode="auto">
          <a:xfrm>
            <a:off x="6877050" y="4225925"/>
            <a:ext cx="288925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2314" name="Oval 26"/>
          <p:cNvSpPr>
            <a:spLocks noChangeArrowheads="1"/>
          </p:cNvSpPr>
          <p:nvPr/>
        </p:nvSpPr>
        <p:spPr bwMode="auto">
          <a:xfrm>
            <a:off x="7380288" y="3505200"/>
            <a:ext cx="288925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2315" name="Rectangle 27"/>
          <p:cNvSpPr>
            <a:spLocks noChangeArrowheads="1"/>
          </p:cNvSpPr>
          <p:nvPr/>
        </p:nvSpPr>
        <p:spPr bwMode="auto">
          <a:xfrm>
            <a:off x="684213" y="1704975"/>
            <a:ext cx="7416179" cy="338455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12319" name="Object 31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56973271"/>
              </p:ext>
            </p:extLst>
          </p:nvPr>
        </p:nvGraphicFramePr>
        <p:xfrm>
          <a:off x="914400" y="4010025"/>
          <a:ext cx="581025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0" name="Формула" r:id="rId4" imgW="215640" imgH="241200" progId="Equation.3">
                  <p:embed/>
                </p:oleObj>
              </mc:Choice>
              <mc:Fallback>
                <p:oleObj name="Формула" r:id="rId4" imgW="215640" imgH="2412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010025"/>
                        <a:ext cx="581025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608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algn="l"/>
            <a:r>
              <a:rPr lang="ru-RU" sz="3600"/>
              <a:t>Галуження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52513"/>
            <a:ext cx="8218488" cy="5073650"/>
          </a:xfrm>
        </p:spPr>
        <p:txBody>
          <a:bodyPr/>
          <a:lstStyle/>
          <a:p>
            <a:pPr>
              <a:buFontTx/>
              <a:buNone/>
            </a:pPr>
            <a:r>
              <a:rPr lang="uk-UA" sz="2800"/>
              <a:t>Розбиття множини </a:t>
            </a:r>
            <a:r>
              <a:rPr lang="en-US" sz="2800" i="1">
                <a:latin typeface="Times New Roman" pitchFamily="18" charset="0"/>
              </a:rPr>
              <a:t>X</a:t>
            </a:r>
            <a:r>
              <a:rPr lang="uk-UA" sz="2800"/>
              <a:t>:</a:t>
            </a:r>
          </a:p>
          <a:p>
            <a:pPr>
              <a:buFontTx/>
              <a:buNone/>
            </a:pPr>
            <a:endParaRPr lang="uk-UA" sz="2800"/>
          </a:p>
          <a:p>
            <a:pPr>
              <a:buFontTx/>
              <a:buNone/>
            </a:pPr>
            <a:endParaRPr lang="uk-UA" sz="2800"/>
          </a:p>
          <a:p>
            <a:pPr>
              <a:buFontTx/>
              <a:buNone/>
            </a:pPr>
            <a:endParaRPr lang="uk-UA" sz="2800"/>
          </a:p>
          <a:p>
            <a:pPr>
              <a:buFontTx/>
              <a:buNone/>
            </a:pPr>
            <a:endParaRPr lang="uk-UA" sz="2800"/>
          </a:p>
          <a:p>
            <a:pPr>
              <a:buFontTx/>
              <a:buNone/>
            </a:pPr>
            <a:endParaRPr lang="uk-UA" sz="2800"/>
          </a:p>
          <a:p>
            <a:pPr>
              <a:buFontTx/>
              <a:buNone/>
            </a:pPr>
            <a:endParaRPr lang="ru-RU" sz="2800"/>
          </a:p>
        </p:txBody>
      </p:sp>
      <p:sp>
        <p:nvSpPr>
          <p:cNvPr id="12295" name="Oval 7"/>
          <p:cNvSpPr>
            <a:spLocks noChangeArrowheads="1"/>
          </p:cNvSpPr>
          <p:nvPr/>
        </p:nvSpPr>
        <p:spPr bwMode="auto">
          <a:xfrm>
            <a:off x="1042988" y="2136775"/>
            <a:ext cx="288925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124075" y="2352675"/>
            <a:ext cx="288925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2297" name="Oval 9"/>
          <p:cNvSpPr>
            <a:spLocks noChangeArrowheads="1"/>
          </p:cNvSpPr>
          <p:nvPr/>
        </p:nvSpPr>
        <p:spPr bwMode="auto">
          <a:xfrm>
            <a:off x="3059113" y="1993900"/>
            <a:ext cx="288925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2298" name="Oval 10"/>
          <p:cNvSpPr>
            <a:spLocks noChangeArrowheads="1"/>
          </p:cNvSpPr>
          <p:nvPr/>
        </p:nvSpPr>
        <p:spPr bwMode="auto">
          <a:xfrm>
            <a:off x="2916238" y="3073400"/>
            <a:ext cx="288925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2299" name="Oval 11"/>
          <p:cNvSpPr>
            <a:spLocks noChangeArrowheads="1"/>
          </p:cNvSpPr>
          <p:nvPr/>
        </p:nvSpPr>
        <p:spPr bwMode="auto">
          <a:xfrm>
            <a:off x="1547813" y="3289300"/>
            <a:ext cx="288925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2300" name="Oval 12"/>
          <p:cNvSpPr>
            <a:spLocks noChangeArrowheads="1"/>
          </p:cNvSpPr>
          <p:nvPr/>
        </p:nvSpPr>
        <p:spPr bwMode="auto">
          <a:xfrm>
            <a:off x="2124075" y="4297363"/>
            <a:ext cx="288925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2301" name="Oval 13"/>
          <p:cNvSpPr>
            <a:spLocks noChangeArrowheads="1"/>
          </p:cNvSpPr>
          <p:nvPr/>
        </p:nvSpPr>
        <p:spPr bwMode="auto">
          <a:xfrm>
            <a:off x="3132138" y="4586288"/>
            <a:ext cx="288925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2302" name="Oval 14"/>
          <p:cNvSpPr>
            <a:spLocks noChangeArrowheads="1"/>
          </p:cNvSpPr>
          <p:nvPr/>
        </p:nvSpPr>
        <p:spPr bwMode="auto">
          <a:xfrm>
            <a:off x="3708400" y="2568575"/>
            <a:ext cx="288925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2303" name="Oval 15"/>
          <p:cNvSpPr>
            <a:spLocks noChangeArrowheads="1"/>
          </p:cNvSpPr>
          <p:nvPr/>
        </p:nvSpPr>
        <p:spPr bwMode="auto">
          <a:xfrm>
            <a:off x="3851275" y="4297363"/>
            <a:ext cx="288925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2304" name="Oval 16"/>
          <p:cNvSpPr>
            <a:spLocks noChangeArrowheads="1"/>
          </p:cNvSpPr>
          <p:nvPr/>
        </p:nvSpPr>
        <p:spPr bwMode="auto">
          <a:xfrm>
            <a:off x="3635375" y="3433763"/>
            <a:ext cx="288925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2305" name="Oval 17"/>
          <p:cNvSpPr>
            <a:spLocks noChangeArrowheads="1"/>
          </p:cNvSpPr>
          <p:nvPr/>
        </p:nvSpPr>
        <p:spPr bwMode="auto">
          <a:xfrm>
            <a:off x="5003800" y="2209800"/>
            <a:ext cx="288925" cy="2889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2306" name="Oval 18"/>
          <p:cNvSpPr>
            <a:spLocks noChangeArrowheads="1"/>
          </p:cNvSpPr>
          <p:nvPr/>
        </p:nvSpPr>
        <p:spPr bwMode="auto">
          <a:xfrm>
            <a:off x="5292725" y="2857500"/>
            <a:ext cx="288925" cy="2889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2307" name="Oval 19"/>
          <p:cNvSpPr>
            <a:spLocks noChangeArrowheads="1"/>
          </p:cNvSpPr>
          <p:nvPr/>
        </p:nvSpPr>
        <p:spPr bwMode="auto">
          <a:xfrm>
            <a:off x="5076825" y="3578225"/>
            <a:ext cx="288925" cy="2889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2308" name="Oval 20"/>
          <p:cNvSpPr>
            <a:spLocks noChangeArrowheads="1"/>
          </p:cNvSpPr>
          <p:nvPr/>
        </p:nvSpPr>
        <p:spPr bwMode="auto">
          <a:xfrm>
            <a:off x="5003800" y="4441825"/>
            <a:ext cx="288925" cy="2889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2309" name="Oval 21"/>
          <p:cNvSpPr>
            <a:spLocks noChangeArrowheads="1"/>
          </p:cNvSpPr>
          <p:nvPr/>
        </p:nvSpPr>
        <p:spPr bwMode="auto">
          <a:xfrm>
            <a:off x="5940425" y="4152900"/>
            <a:ext cx="288925" cy="2889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2310" name="Oval 22"/>
          <p:cNvSpPr>
            <a:spLocks noChangeArrowheads="1"/>
          </p:cNvSpPr>
          <p:nvPr/>
        </p:nvSpPr>
        <p:spPr bwMode="auto">
          <a:xfrm>
            <a:off x="6084888" y="3289300"/>
            <a:ext cx="288925" cy="2889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2311" name="Oval 23"/>
          <p:cNvSpPr>
            <a:spLocks noChangeArrowheads="1"/>
          </p:cNvSpPr>
          <p:nvPr/>
        </p:nvSpPr>
        <p:spPr bwMode="auto">
          <a:xfrm>
            <a:off x="5867400" y="2209800"/>
            <a:ext cx="288925" cy="2889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2312" name="Oval 24"/>
          <p:cNvSpPr>
            <a:spLocks noChangeArrowheads="1"/>
          </p:cNvSpPr>
          <p:nvPr/>
        </p:nvSpPr>
        <p:spPr bwMode="auto">
          <a:xfrm>
            <a:off x="6948488" y="2713038"/>
            <a:ext cx="288925" cy="2889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2313" name="Oval 25"/>
          <p:cNvSpPr>
            <a:spLocks noChangeArrowheads="1"/>
          </p:cNvSpPr>
          <p:nvPr/>
        </p:nvSpPr>
        <p:spPr bwMode="auto">
          <a:xfrm>
            <a:off x="6877050" y="4225925"/>
            <a:ext cx="288925" cy="2889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2314" name="Oval 26"/>
          <p:cNvSpPr>
            <a:spLocks noChangeArrowheads="1"/>
          </p:cNvSpPr>
          <p:nvPr/>
        </p:nvSpPr>
        <p:spPr bwMode="auto">
          <a:xfrm>
            <a:off x="7380288" y="3505200"/>
            <a:ext cx="288925" cy="2889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2315" name="Rectangle 27"/>
          <p:cNvSpPr>
            <a:spLocks noChangeArrowheads="1"/>
          </p:cNvSpPr>
          <p:nvPr/>
        </p:nvSpPr>
        <p:spPr bwMode="auto">
          <a:xfrm>
            <a:off x="684213" y="1704975"/>
            <a:ext cx="3671887" cy="338455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2318" name="Rectangle 30"/>
          <p:cNvSpPr>
            <a:spLocks noChangeArrowheads="1"/>
          </p:cNvSpPr>
          <p:nvPr/>
        </p:nvSpPr>
        <p:spPr bwMode="auto">
          <a:xfrm>
            <a:off x="4572000" y="1727200"/>
            <a:ext cx="3671888" cy="3290888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12319" name="Object 31"/>
          <p:cNvGraphicFramePr>
            <a:graphicFrameLocks noGrp="1" noChangeAspect="1"/>
          </p:cNvGraphicFramePr>
          <p:nvPr>
            <p:ph sz="half" idx="2"/>
          </p:nvPr>
        </p:nvGraphicFramePr>
        <p:xfrm>
          <a:off x="900113" y="4010025"/>
          <a:ext cx="611187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7" name="Формула" r:id="rId4" imgW="203040" imgH="215640" progId="Equation.3">
                  <p:embed/>
                </p:oleObj>
              </mc:Choice>
              <mc:Fallback>
                <p:oleObj name="Формула" r:id="rId4" imgW="203040" imgH="215640" progId="Equation.3">
                  <p:embed/>
                  <p:pic>
                    <p:nvPicPr>
                      <p:cNvPr id="0" name="Object 3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010025"/>
                        <a:ext cx="611187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20" name="Object 32"/>
          <p:cNvGraphicFramePr>
            <a:graphicFrameLocks noChangeAspect="1"/>
          </p:cNvGraphicFramePr>
          <p:nvPr/>
        </p:nvGraphicFramePr>
        <p:xfrm>
          <a:off x="7451725" y="4081463"/>
          <a:ext cx="649288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8" name="Формула" r:id="rId6" imgW="215640" imgH="215640" progId="Equation.3">
                  <p:embed/>
                </p:oleObj>
              </mc:Choice>
              <mc:Fallback>
                <p:oleObj name="Формула" r:id="rId6" imgW="215640" imgH="21564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1725" y="4081463"/>
                        <a:ext cx="649288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21" name="Object 33"/>
          <p:cNvGraphicFramePr>
            <a:graphicFrameLocks noChangeAspect="1"/>
          </p:cNvGraphicFramePr>
          <p:nvPr/>
        </p:nvGraphicFramePr>
        <p:xfrm>
          <a:off x="2051050" y="5229225"/>
          <a:ext cx="1222375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9" name="Формула" r:id="rId8" imgW="406080" imgH="215640" progId="Equation.3">
                  <p:embed/>
                </p:oleObj>
              </mc:Choice>
              <mc:Fallback>
                <p:oleObj name="Формула" r:id="rId8" imgW="406080" imgH="21564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5229225"/>
                        <a:ext cx="1222375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22" name="AutoShape 3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703263" y="5257800"/>
            <a:ext cx="863600" cy="863600"/>
          </a:xfrm>
          <a:prstGeom prst="actionButtonBlank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uk-UA"/>
              <a:t>Оцінка</a:t>
            </a:r>
            <a:endParaRPr lang="ru-RU"/>
          </a:p>
        </p:txBody>
      </p:sp>
      <p:graphicFrame>
        <p:nvGraphicFramePr>
          <p:cNvPr id="12323" name="Object 35"/>
          <p:cNvGraphicFramePr>
            <a:graphicFrameLocks noChangeAspect="1"/>
          </p:cNvGraphicFramePr>
          <p:nvPr/>
        </p:nvGraphicFramePr>
        <p:xfrm>
          <a:off x="5848350" y="5229225"/>
          <a:ext cx="1260475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0" name="Формула" r:id="rId10" imgW="419040" imgH="215640" progId="Equation.3">
                  <p:embed/>
                </p:oleObj>
              </mc:Choice>
              <mc:Fallback>
                <p:oleObj name="Формула" r:id="rId10" imgW="419040" imgH="21564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8350" y="5229225"/>
                        <a:ext cx="1260475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24" name="AutoShape 36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316913" y="188913"/>
            <a:ext cx="431800" cy="431800"/>
          </a:xfrm>
          <a:prstGeom prst="actionButtonReturn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23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 nodeType="clickPar">
                      <p:stCondLst>
                        <p:cond delay="0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322"/>
                  </p:tgtEl>
                </p:cond>
              </p:nextCondLst>
            </p:seq>
          </p:childTnLst>
        </p:cTn>
      </p:par>
    </p:tnLst>
    <p:bldLst>
      <p:bldP spid="123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3600"/>
              <a:t>Оцінка. Рекорд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18488" cy="4525963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uk-UA" sz="2800"/>
              <a:t>Функція</a:t>
            </a:r>
          </a:p>
          <a:p>
            <a:pPr marL="0" indent="0">
              <a:buFontTx/>
              <a:buNone/>
            </a:pPr>
            <a:endParaRPr lang="uk-UA" sz="2800"/>
          </a:p>
          <a:p>
            <a:pPr marL="0" indent="0">
              <a:buFontTx/>
              <a:buNone/>
            </a:pPr>
            <a:endParaRPr lang="uk-UA" sz="2800"/>
          </a:p>
          <a:p>
            <a:pPr marL="0" indent="0">
              <a:buFontTx/>
              <a:buNone/>
            </a:pPr>
            <a:endParaRPr lang="uk-UA" sz="2800"/>
          </a:p>
          <a:p>
            <a:pPr marL="0" indent="0">
              <a:buFontTx/>
              <a:buNone/>
            </a:pPr>
            <a:endParaRPr lang="uk-UA" sz="2800"/>
          </a:p>
          <a:p>
            <a:pPr marL="0" indent="0">
              <a:buFontTx/>
              <a:buNone/>
            </a:pPr>
            <a:r>
              <a:rPr lang="uk-UA" sz="2800" b="1"/>
              <a:t>Рекорд</a:t>
            </a:r>
            <a:r>
              <a:rPr lang="uk-UA" sz="2800"/>
              <a:t> – найкраще значення ЦФ серед знайдених на поточний момент допустимих розв</a:t>
            </a:r>
            <a:r>
              <a:rPr lang="en-US" sz="2800"/>
              <a:t>’</a:t>
            </a:r>
            <a:r>
              <a:rPr lang="uk-UA" sz="2800"/>
              <a:t>язків (</a:t>
            </a:r>
            <a:r>
              <a:rPr lang="en-US" sz="2800" b="1" i="1">
                <a:latin typeface="Times New Roman" pitchFamily="18" charset="0"/>
              </a:rPr>
              <a:t>f </a:t>
            </a:r>
            <a:r>
              <a:rPr lang="en-US" sz="2800" b="1" i="1"/>
              <a:t>*</a:t>
            </a:r>
            <a:r>
              <a:rPr lang="uk-UA" sz="2800"/>
              <a:t>). Відповідний ДР є </a:t>
            </a:r>
            <a:r>
              <a:rPr lang="uk-UA" sz="2800" b="1"/>
              <a:t>рекордним</a:t>
            </a:r>
            <a:endParaRPr lang="ru-RU" sz="2800" b="1"/>
          </a:p>
        </p:txBody>
      </p:sp>
      <p:graphicFrame>
        <p:nvGraphicFramePr>
          <p:cNvPr id="1024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850900" y="2060575"/>
          <a:ext cx="5772150" cy="205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Формула" r:id="rId4" imgW="1993680" imgH="711000" progId="Equation.3">
                  <p:embed/>
                </p:oleObj>
              </mc:Choice>
              <mc:Fallback>
                <p:oleObj name="Формула" r:id="rId4" imgW="1993680" imgH="711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900" y="2060575"/>
                        <a:ext cx="5772150" cy="205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AutoShape 6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6588125" y="3429000"/>
            <a:ext cx="792163" cy="647700"/>
          </a:xfrm>
          <a:prstGeom prst="actionButtonBlank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&gt;&gt;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uk-UA" sz="3600"/>
              <a:t>Тест</a:t>
            </a:r>
            <a:endParaRPr lang="ru-RU" sz="360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18488" cy="4525963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uk-UA" sz="2800"/>
              <a:t>Процедура виключення із подальшого розгляду </a:t>
            </a:r>
          </a:p>
          <a:p>
            <a:pPr marL="0" indent="0">
              <a:buFontTx/>
              <a:buNone/>
            </a:pPr>
            <a:r>
              <a:rPr lang="uk-UA" sz="2800"/>
              <a:t>(із списку для галуження) усіх вершин, оцінка яких гірша за рекорд</a:t>
            </a:r>
          </a:p>
          <a:p>
            <a:pPr marL="0" indent="0">
              <a:buFontTx/>
              <a:buNone/>
            </a:pPr>
            <a:endParaRPr lang="uk-UA" sz="2800"/>
          </a:p>
          <a:p>
            <a:pPr marL="0" indent="0">
              <a:buFontTx/>
              <a:buNone/>
            </a:pPr>
            <a:endParaRPr lang="uk-UA" sz="2800"/>
          </a:p>
          <a:p>
            <a:pPr marL="0" indent="0">
              <a:buFontTx/>
              <a:buNone/>
            </a:pPr>
            <a:endParaRPr lang="uk-UA" sz="2800"/>
          </a:p>
          <a:p>
            <a:pPr marL="0" indent="0">
              <a:buFontTx/>
              <a:buNone/>
            </a:pPr>
            <a:endParaRPr lang="uk-UA" sz="2800"/>
          </a:p>
          <a:p>
            <a:pPr marL="0" indent="0">
              <a:buFontTx/>
              <a:buNone/>
            </a:pPr>
            <a:endParaRPr lang="uk-UA" sz="2800"/>
          </a:p>
        </p:txBody>
      </p:sp>
      <p:graphicFrame>
        <p:nvGraphicFramePr>
          <p:cNvPr id="1434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3225800" y="3429000"/>
          <a:ext cx="2692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Формула" r:id="rId4" imgW="672840" imgH="228600" progId="Equation.3">
                  <p:embed/>
                </p:oleObj>
              </mc:Choice>
              <mc:Fallback>
                <p:oleObj name="Формула" r:id="rId4" imgW="67284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5800" y="3429000"/>
                        <a:ext cx="26924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01" name="Rectangle 45"/>
          <p:cNvSpPr>
            <a:spLocks noChangeArrowheads="1"/>
          </p:cNvSpPr>
          <p:nvPr/>
        </p:nvSpPr>
        <p:spPr bwMode="auto">
          <a:xfrm>
            <a:off x="6881813" y="2033588"/>
            <a:ext cx="1441450" cy="2239962"/>
          </a:xfrm>
          <a:prstGeom prst="rect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79450" y="1076325"/>
            <a:ext cx="4038600" cy="4525963"/>
          </a:xfrm>
        </p:spPr>
        <p:txBody>
          <a:bodyPr/>
          <a:lstStyle/>
          <a:p>
            <a:pPr>
              <a:buFontTx/>
              <a:buNone/>
            </a:pPr>
            <a:endParaRPr lang="uk-UA" sz="2800"/>
          </a:p>
          <a:p>
            <a:pPr>
              <a:buFontTx/>
              <a:buNone/>
            </a:pPr>
            <a:endParaRPr lang="uk-UA" sz="2800"/>
          </a:p>
          <a:p>
            <a:pPr>
              <a:buFontTx/>
              <a:buNone/>
            </a:pPr>
            <a:endParaRPr lang="uk-UA" sz="2800"/>
          </a:p>
          <a:p>
            <a:pPr>
              <a:buFontTx/>
              <a:buNone/>
            </a:pPr>
            <a:endParaRPr lang="uk-UA" sz="2800"/>
          </a:p>
          <a:p>
            <a:pPr>
              <a:buFontTx/>
              <a:buNone/>
            </a:pPr>
            <a:endParaRPr lang="uk-UA" sz="2800"/>
          </a:p>
          <a:p>
            <a:pPr>
              <a:buFontTx/>
              <a:buNone/>
            </a:pPr>
            <a:endParaRPr lang="uk-UA" sz="2800"/>
          </a:p>
          <a:p>
            <a:pPr>
              <a:buFontTx/>
              <a:buNone/>
            </a:pPr>
            <a:endParaRPr lang="ru-RU" sz="2800"/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1265238" y="1612900"/>
            <a:ext cx="288925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2346325" y="1828800"/>
            <a:ext cx="288925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9462" name="Oval 6"/>
          <p:cNvSpPr>
            <a:spLocks noChangeArrowheads="1"/>
          </p:cNvSpPr>
          <p:nvPr/>
        </p:nvSpPr>
        <p:spPr bwMode="auto">
          <a:xfrm>
            <a:off x="3281363" y="1470025"/>
            <a:ext cx="288925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9463" name="Oval 7"/>
          <p:cNvSpPr>
            <a:spLocks noChangeArrowheads="1"/>
          </p:cNvSpPr>
          <p:nvPr/>
        </p:nvSpPr>
        <p:spPr bwMode="auto">
          <a:xfrm>
            <a:off x="3209925" y="2760663"/>
            <a:ext cx="288925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9464" name="Oval 8"/>
          <p:cNvSpPr>
            <a:spLocks noChangeArrowheads="1"/>
          </p:cNvSpPr>
          <p:nvPr/>
        </p:nvSpPr>
        <p:spPr bwMode="auto">
          <a:xfrm>
            <a:off x="2155825" y="2665413"/>
            <a:ext cx="288925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9465" name="Oval 9"/>
          <p:cNvSpPr>
            <a:spLocks noChangeArrowheads="1"/>
          </p:cNvSpPr>
          <p:nvPr/>
        </p:nvSpPr>
        <p:spPr bwMode="auto">
          <a:xfrm>
            <a:off x="2298700" y="3662363"/>
            <a:ext cx="288925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9466" name="Oval 10"/>
          <p:cNvSpPr>
            <a:spLocks noChangeArrowheads="1"/>
          </p:cNvSpPr>
          <p:nvPr/>
        </p:nvSpPr>
        <p:spPr bwMode="auto">
          <a:xfrm>
            <a:off x="3354388" y="4062413"/>
            <a:ext cx="288925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9467" name="Oval 11"/>
          <p:cNvSpPr>
            <a:spLocks noChangeArrowheads="1"/>
          </p:cNvSpPr>
          <p:nvPr/>
        </p:nvSpPr>
        <p:spPr bwMode="auto">
          <a:xfrm>
            <a:off x="3930650" y="2044700"/>
            <a:ext cx="288925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9468" name="Oval 12"/>
          <p:cNvSpPr>
            <a:spLocks noChangeArrowheads="1"/>
          </p:cNvSpPr>
          <p:nvPr/>
        </p:nvSpPr>
        <p:spPr bwMode="auto">
          <a:xfrm>
            <a:off x="4073525" y="3773488"/>
            <a:ext cx="288925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9469" name="Oval 13"/>
          <p:cNvSpPr>
            <a:spLocks noChangeArrowheads="1"/>
          </p:cNvSpPr>
          <p:nvPr/>
        </p:nvSpPr>
        <p:spPr bwMode="auto">
          <a:xfrm>
            <a:off x="3857625" y="2909888"/>
            <a:ext cx="288925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9470" name="Oval 14"/>
          <p:cNvSpPr>
            <a:spLocks noChangeArrowheads="1"/>
          </p:cNvSpPr>
          <p:nvPr/>
        </p:nvSpPr>
        <p:spPr bwMode="auto">
          <a:xfrm>
            <a:off x="5226050" y="1685925"/>
            <a:ext cx="288925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9471" name="Oval 15"/>
          <p:cNvSpPr>
            <a:spLocks noChangeArrowheads="1"/>
          </p:cNvSpPr>
          <p:nvPr/>
        </p:nvSpPr>
        <p:spPr bwMode="auto">
          <a:xfrm>
            <a:off x="5705475" y="2238375"/>
            <a:ext cx="288925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9472" name="Oval 16"/>
          <p:cNvSpPr>
            <a:spLocks noChangeArrowheads="1"/>
          </p:cNvSpPr>
          <p:nvPr/>
        </p:nvSpPr>
        <p:spPr bwMode="auto">
          <a:xfrm>
            <a:off x="5299075" y="3054350"/>
            <a:ext cx="288925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9473" name="Oval 17"/>
          <p:cNvSpPr>
            <a:spLocks noChangeArrowheads="1"/>
          </p:cNvSpPr>
          <p:nvPr/>
        </p:nvSpPr>
        <p:spPr bwMode="auto">
          <a:xfrm>
            <a:off x="5226050" y="3917950"/>
            <a:ext cx="288925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9474" name="Oval 18"/>
          <p:cNvSpPr>
            <a:spLocks noChangeArrowheads="1"/>
          </p:cNvSpPr>
          <p:nvPr/>
        </p:nvSpPr>
        <p:spPr bwMode="auto">
          <a:xfrm>
            <a:off x="6162675" y="3756025"/>
            <a:ext cx="288925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9475" name="Oval 19"/>
          <p:cNvSpPr>
            <a:spLocks noChangeArrowheads="1"/>
          </p:cNvSpPr>
          <p:nvPr/>
        </p:nvSpPr>
        <p:spPr bwMode="auto">
          <a:xfrm>
            <a:off x="6307138" y="2765425"/>
            <a:ext cx="288925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9476" name="Oval 20"/>
          <p:cNvSpPr>
            <a:spLocks noChangeArrowheads="1"/>
          </p:cNvSpPr>
          <p:nvPr/>
        </p:nvSpPr>
        <p:spPr bwMode="auto">
          <a:xfrm>
            <a:off x="6089650" y="1685925"/>
            <a:ext cx="288925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9477" name="Oval 21"/>
          <p:cNvSpPr>
            <a:spLocks noChangeArrowheads="1"/>
          </p:cNvSpPr>
          <p:nvPr/>
        </p:nvSpPr>
        <p:spPr bwMode="auto">
          <a:xfrm>
            <a:off x="7170738" y="2189163"/>
            <a:ext cx="288925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9478" name="Oval 22"/>
          <p:cNvSpPr>
            <a:spLocks noChangeArrowheads="1"/>
          </p:cNvSpPr>
          <p:nvPr/>
        </p:nvSpPr>
        <p:spPr bwMode="auto">
          <a:xfrm>
            <a:off x="7099300" y="3702050"/>
            <a:ext cx="288925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9479" name="Oval 23"/>
          <p:cNvSpPr>
            <a:spLocks noChangeArrowheads="1"/>
          </p:cNvSpPr>
          <p:nvPr/>
        </p:nvSpPr>
        <p:spPr bwMode="auto">
          <a:xfrm>
            <a:off x="7602538" y="2981325"/>
            <a:ext cx="288925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9480" name="Rectangle 24"/>
          <p:cNvSpPr>
            <a:spLocks noChangeArrowheads="1"/>
          </p:cNvSpPr>
          <p:nvPr/>
        </p:nvSpPr>
        <p:spPr bwMode="auto">
          <a:xfrm>
            <a:off x="906463" y="1181100"/>
            <a:ext cx="1871662" cy="1147763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9481" name="Rectangle 25"/>
          <p:cNvSpPr>
            <a:spLocks noChangeArrowheads="1"/>
          </p:cNvSpPr>
          <p:nvPr/>
        </p:nvSpPr>
        <p:spPr bwMode="auto">
          <a:xfrm>
            <a:off x="4794250" y="1203325"/>
            <a:ext cx="1944688" cy="2278063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19483" name="Object 27"/>
          <p:cNvGraphicFramePr>
            <a:graphicFrameLocks noChangeAspect="1"/>
          </p:cNvGraphicFramePr>
          <p:nvPr/>
        </p:nvGraphicFramePr>
        <p:xfrm>
          <a:off x="7673975" y="3538538"/>
          <a:ext cx="649288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6" name="Формула" r:id="rId4" imgW="215640" imgH="228600" progId="Equation.3">
                  <p:embed/>
                </p:oleObj>
              </mc:Choice>
              <mc:Fallback>
                <p:oleObj name="Формула" r:id="rId4" imgW="215640" imgH="2286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3975" y="3538538"/>
                        <a:ext cx="649288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4" name="Object 28"/>
          <p:cNvGraphicFramePr>
            <a:graphicFrameLocks noChangeAspect="1"/>
          </p:cNvGraphicFramePr>
          <p:nvPr/>
        </p:nvGraphicFramePr>
        <p:xfrm>
          <a:off x="1193800" y="528638"/>
          <a:ext cx="1222375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7" name="Формула" r:id="rId6" imgW="406080" imgH="215640" progId="Equation.3">
                  <p:embed/>
                </p:oleObj>
              </mc:Choice>
              <mc:Fallback>
                <p:oleObj name="Формула" r:id="rId6" imgW="406080" imgH="21564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3800" y="528638"/>
                        <a:ext cx="1222375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85" name="AutoShape 2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46100" y="5210175"/>
            <a:ext cx="863600" cy="863600"/>
          </a:xfrm>
          <a:prstGeom prst="actionButtonBlank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uk-UA"/>
              <a:t>Оцінка</a:t>
            </a:r>
            <a:endParaRPr lang="ru-RU"/>
          </a:p>
        </p:txBody>
      </p:sp>
      <p:graphicFrame>
        <p:nvGraphicFramePr>
          <p:cNvPr id="19486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4670793"/>
              </p:ext>
            </p:extLst>
          </p:nvPr>
        </p:nvGraphicFramePr>
        <p:xfrm>
          <a:off x="334963" y="2541588"/>
          <a:ext cx="1260475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8" name="Формула" r:id="rId8" imgW="419040" imgH="241200" progId="Equation.3">
                  <p:embed/>
                </p:oleObj>
              </mc:Choice>
              <mc:Fallback>
                <p:oleObj name="Формула" r:id="rId8" imgW="419040" imgH="2412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63" y="2541588"/>
                        <a:ext cx="1260475" cy="725487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88" name="Rectangle 32"/>
          <p:cNvSpPr>
            <a:spLocks noChangeArrowheads="1"/>
          </p:cNvSpPr>
          <p:nvPr/>
        </p:nvSpPr>
        <p:spPr bwMode="auto">
          <a:xfrm>
            <a:off x="2922588" y="1176338"/>
            <a:ext cx="1511300" cy="1223962"/>
          </a:xfrm>
          <a:prstGeom prst="rect">
            <a:avLst/>
          </a:prstGeom>
          <a:noFill/>
          <a:ln w="38100">
            <a:solidFill>
              <a:srgbClr val="33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9489" name="Rectangle 33"/>
          <p:cNvSpPr>
            <a:spLocks noChangeArrowheads="1"/>
          </p:cNvSpPr>
          <p:nvPr/>
        </p:nvSpPr>
        <p:spPr bwMode="auto">
          <a:xfrm>
            <a:off x="1639888" y="2544763"/>
            <a:ext cx="1079500" cy="865187"/>
          </a:xfrm>
          <a:prstGeom prst="rect">
            <a:avLst/>
          </a:prstGeom>
          <a:noFill/>
          <a:ln w="38100">
            <a:solidFill>
              <a:srgbClr val="00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9490" name="Rectangle 34"/>
          <p:cNvSpPr>
            <a:spLocks noChangeArrowheads="1"/>
          </p:cNvSpPr>
          <p:nvPr/>
        </p:nvSpPr>
        <p:spPr bwMode="auto">
          <a:xfrm>
            <a:off x="2994025" y="2568575"/>
            <a:ext cx="1511300" cy="1992313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19502" name="Object 46"/>
          <p:cNvGraphicFramePr>
            <a:graphicFrameLocks noChangeAspect="1"/>
          </p:cNvGraphicFramePr>
          <p:nvPr/>
        </p:nvGraphicFramePr>
        <p:xfrm>
          <a:off x="3190875" y="1681163"/>
          <a:ext cx="649288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9" name="Формула" r:id="rId10" imgW="215640" imgH="215640" progId="Equation.3">
                  <p:embed/>
                </p:oleObj>
              </mc:Choice>
              <mc:Fallback>
                <p:oleObj name="Формула" r:id="rId10" imgW="215640" imgH="21564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0875" y="1681163"/>
                        <a:ext cx="649288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03" name="Object 47"/>
          <p:cNvGraphicFramePr>
            <a:graphicFrameLocks noChangeAspect="1"/>
          </p:cNvGraphicFramePr>
          <p:nvPr/>
        </p:nvGraphicFramePr>
        <p:xfrm>
          <a:off x="5029200" y="2236788"/>
          <a:ext cx="611188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0" name="Формула" r:id="rId12" imgW="203040" imgH="228600" progId="Equation.3">
                  <p:embed/>
                </p:oleObj>
              </mc:Choice>
              <mc:Fallback>
                <p:oleObj name="Формула" r:id="rId12" imgW="203040" imgH="22860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236788"/>
                        <a:ext cx="611188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04" name="Rectangle 48"/>
          <p:cNvSpPr>
            <a:spLocks noChangeArrowheads="1"/>
          </p:cNvSpPr>
          <p:nvPr/>
        </p:nvSpPr>
        <p:spPr bwMode="auto">
          <a:xfrm>
            <a:off x="1770063" y="3552825"/>
            <a:ext cx="1079500" cy="936625"/>
          </a:xfrm>
          <a:prstGeom prst="rect">
            <a:avLst/>
          </a:prstGeom>
          <a:noFill/>
          <a:ln w="38100">
            <a:solidFill>
              <a:srgbClr val="00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9505" name="Rectangle 49"/>
          <p:cNvSpPr>
            <a:spLocks noChangeArrowheads="1"/>
          </p:cNvSpPr>
          <p:nvPr/>
        </p:nvSpPr>
        <p:spPr bwMode="auto">
          <a:xfrm>
            <a:off x="4722813" y="3768725"/>
            <a:ext cx="1079500" cy="792163"/>
          </a:xfrm>
          <a:prstGeom prst="rect">
            <a:avLst/>
          </a:prstGeom>
          <a:noFill/>
          <a:ln w="38100">
            <a:solidFill>
              <a:srgbClr val="00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9506" name="Rectangle 50"/>
          <p:cNvSpPr>
            <a:spLocks noChangeArrowheads="1"/>
          </p:cNvSpPr>
          <p:nvPr/>
        </p:nvSpPr>
        <p:spPr bwMode="auto">
          <a:xfrm>
            <a:off x="5945188" y="3625850"/>
            <a:ext cx="865187" cy="935038"/>
          </a:xfrm>
          <a:prstGeom prst="rect">
            <a:avLst/>
          </a:prstGeom>
          <a:noFill/>
          <a:ln w="38100">
            <a:solidFill>
              <a:srgbClr val="00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19507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7785107"/>
              </p:ext>
            </p:extLst>
          </p:nvPr>
        </p:nvGraphicFramePr>
        <p:xfrm>
          <a:off x="1743075" y="2784475"/>
          <a:ext cx="573088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1" name="Формула" r:id="rId14" imgW="190440" imgH="215640" progId="Equation.3">
                  <p:embed/>
                </p:oleObj>
              </mc:Choice>
              <mc:Fallback>
                <p:oleObj name="Формула" r:id="rId14" imgW="190440" imgH="21564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3075" y="2784475"/>
                        <a:ext cx="573088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08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4026247"/>
              </p:ext>
            </p:extLst>
          </p:nvPr>
        </p:nvGraphicFramePr>
        <p:xfrm>
          <a:off x="1770063" y="3822700"/>
          <a:ext cx="611187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2" name="Формула" r:id="rId16" imgW="203040" imgH="241200" progId="Equation.3">
                  <p:embed/>
                </p:oleObj>
              </mc:Choice>
              <mc:Fallback>
                <p:oleObj name="Формула" r:id="rId16" imgW="203040" imgH="24120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0063" y="3822700"/>
                        <a:ext cx="611187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09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4438517"/>
              </p:ext>
            </p:extLst>
          </p:nvPr>
        </p:nvGraphicFramePr>
        <p:xfrm>
          <a:off x="4760913" y="3879850"/>
          <a:ext cx="534987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3" name="Формула" r:id="rId18" imgW="177480" imgH="203040" progId="Equation.3">
                  <p:embed/>
                </p:oleObj>
              </mc:Choice>
              <mc:Fallback>
                <p:oleObj name="Формула" r:id="rId18" imgW="177480" imgH="20304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0913" y="3879850"/>
                        <a:ext cx="534987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10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5439177"/>
              </p:ext>
            </p:extLst>
          </p:nvPr>
        </p:nvGraphicFramePr>
        <p:xfrm>
          <a:off x="6234113" y="3984625"/>
          <a:ext cx="611187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4" name="Формула" r:id="rId20" imgW="203040" imgH="203040" progId="Equation.3">
                  <p:embed/>
                </p:oleObj>
              </mc:Choice>
              <mc:Fallback>
                <p:oleObj name="Формула" r:id="rId20" imgW="203040" imgH="203040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4113" y="3984625"/>
                        <a:ext cx="611187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11" name="Object 55"/>
          <p:cNvGraphicFramePr>
            <a:graphicFrameLocks noChangeAspect="1"/>
          </p:cNvGraphicFramePr>
          <p:nvPr/>
        </p:nvGraphicFramePr>
        <p:xfrm>
          <a:off x="3395663" y="3565525"/>
          <a:ext cx="420687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5" name="Формула" r:id="rId22" imgW="139680" imgH="75960" progId="Equation.3">
                  <p:embed/>
                </p:oleObj>
              </mc:Choice>
              <mc:Fallback>
                <p:oleObj name="Формула" r:id="rId22" imgW="139680" imgH="7596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5663" y="3565525"/>
                        <a:ext cx="420687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12" name="Object 56"/>
          <p:cNvGraphicFramePr>
            <a:graphicFrameLocks noChangeAspect="1"/>
          </p:cNvGraphicFramePr>
          <p:nvPr/>
        </p:nvGraphicFramePr>
        <p:xfrm>
          <a:off x="2974975" y="457200"/>
          <a:ext cx="1260475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6" name="Формула" r:id="rId24" imgW="419040" imgH="215640" progId="Equation.3">
                  <p:embed/>
                </p:oleObj>
              </mc:Choice>
              <mc:Fallback>
                <p:oleObj name="Формула" r:id="rId24" imgW="419040" imgH="215640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4975" y="457200"/>
                        <a:ext cx="1260475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13" name="Object 57"/>
          <p:cNvGraphicFramePr>
            <a:graphicFrameLocks noChangeAspect="1"/>
          </p:cNvGraphicFramePr>
          <p:nvPr/>
        </p:nvGraphicFramePr>
        <p:xfrm>
          <a:off x="5299075" y="438150"/>
          <a:ext cx="1222375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7" name="Формула" r:id="rId26" imgW="406080" imgH="228600" progId="Equation.3">
                  <p:embed/>
                </p:oleObj>
              </mc:Choice>
              <mc:Fallback>
                <p:oleObj name="Формула" r:id="rId26" imgW="406080" imgH="228600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9075" y="438150"/>
                        <a:ext cx="1222375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14" name="Object 58"/>
          <p:cNvGraphicFramePr>
            <a:graphicFrameLocks noChangeAspect="1"/>
          </p:cNvGraphicFramePr>
          <p:nvPr/>
        </p:nvGraphicFramePr>
        <p:xfrm>
          <a:off x="6921500" y="1230313"/>
          <a:ext cx="1260475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8" name="Формула" r:id="rId28" imgW="419040" imgH="228600" progId="Equation.3">
                  <p:embed/>
                </p:oleObj>
              </mc:Choice>
              <mc:Fallback>
                <p:oleObj name="Формула" r:id="rId28" imgW="419040" imgH="228600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0" y="1230313"/>
                        <a:ext cx="1260475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15" name="Object 59"/>
          <p:cNvGraphicFramePr>
            <a:graphicFrameLocks noChangeAspect="1"/>
          </p:cNvGraphicFramePr>
          <p:nvPr/>
        </p:nvGraphicFramePr>
        <p:xfrm>
          <a:off x="3160713" y="4652963"/>
          <a:ext cx="1031875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9" name="Формула" r:id="rId30" imgW="342720" imgH="203040" progId="Equation.3">
                  <p:embed/>
                </p:oleObj>
              </mc:Choice>
              <mc:Fallback>
                <p:oleObj name="Формула" r:id="rId30" imgW="342720" imgH="20304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0713" y="4652963"/>
                        <a:ext cx="1031875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16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1050143"/>
              </p:ext>
            </p:extLst>
          </p:nvPr>
        </p:nvGraphicFramePr>
        <p:xfrm>
          <a:off x="454025" y="3697288"/>
          <a:ext cx="1260475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0" name="Формула" r:id="rId32" imgW="419040" imgH="228600" progId="Equation.3">
                  <p:embed/>
                </p:oleObj>
              </mc:Choice>
              <mc:Fallback>
                <p:oleObj name="Формула" r:id="rId32" imgW="419040" imgH="22860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025" y="3697288"/>
                        <a:ext cx="1260475" cy="687387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17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7489579"/>
              </p:ext>
            </p:extLst>
          </p:nvPr>
        </p:nvGraphicFramePr>
        <p:xfrm>
          <a:off x="4705350" y="4684713"/>
          <a:ext cx="1220788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1" name="Формула" r:id="rId34" imgW="406080" imgH="228600" progId="Equation.3">
                  <p:embed/>
                </p:oleObj>
              </mc:Choice>
              <mc:Fallback>
                <p:oleObj name="Формула" r:id="rId34" imgW="406080" imgH="228600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5350" y="4684713"/>
                        <a:ext cx="1220788" cy="687387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18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5874790"/>
              </p:ext>
            </p:extLst>
          </p:nvPr>
        </p:nvGraphicFramePr>
        <p:xfrm>
          <a:off x="5980113" y="4724400"/>
          <a:ext cx="1298575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2" name="Формула" r:id="rId36" imgW="431640" imgH="228600" progId="Equation.3">
                  <p:embed/>
                </p:oleObj>
              </mc:Choice>
              <mc:Fallback>
                <p:oleObj name="Формула" r:id="rId36" imgW="431640" imgH="228600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0113" y="4724400"/>
                        <a:ext cx="1298575" cy="687388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19" name="AutoShape 6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625600" y="5202238"/>
            <a:ext cx="863600" cy="863600"/>
          </a:xfrm>
          <a:prstGeom prst="actionButtonBlank">
            <a:avLst/>
          </a:prstGeom>
          <a:solidFill>
            <a:srgbClr val="77C1C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uk-UA"/>
              <a:t>Рекорд</a:t>
            </a:r>
            <a:endParaRPr lang="ru-RU"/>
          </a:p>
        </p:txBody>
      </p:sp>
      <p:sp>
        <p:nvSpPr>
          <p:cNvPr id="19520" name="AutoShape 6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2706688" y="5210175"/>
            <a:ext cx="863600" cy="863600"/>
          </a:xfrm>
          <a:prstGeom prst="actionButtonBlank">
            <a:avLst/>
          </a:prstGeom>
          <a:solidFill>
            <a:srgbClr val="439CA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uk-UA"/>
              <a:t>Тест</a:t>
            </a:r>
            <a:endParaRPr lang="ru-RU"/>
          </a:p>
        </p:txBody>
      </p:sp>
      <p:graphicFrame>
        <p:nvGraphicFramePr>
          <p:cNvPr id="19521" name="Object 6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010150" y="5426075"/>
          <a:ext cx="611188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3" name="Формула" r:id="rId38" imgW="203040" imgH="228600" progId="Equation.3">
                  <p:embed/>
                </p:oleObj>
              </mc:Choice>
              <mc:Fallback>
                <p:oleObj name="Формула" r:id="rId38" imgW="203040" imgH="228600" progId="Equation.3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0150" y="5426075"/>
                        <a:ext cx="611188" cy="687388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23" name="Object 67"/>
          <p:cNvGraphicFramePr>
            <a:graphicFrameLocks noChangeAspect="1"/>
          </p:cNvGraphicFramePr>
          <p:nvPr/>
        </p:nvGraphicFramePr>
        <p:xfrm>
          <a:off x="6435725" y="374650"/>
          <a:ext cx="954088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4" name="Формула" r:id="rId40" imgW="317160" imgH="228600" progId="Equation.3">
                  <p:embed/>
                </p:oleObj>
              </mc:Choice>
              <mc:Fallback>
                <p:oleObj name="Формула" r:id="rId40" imgW="317160" imgH="228600" progId="Equation.3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5725" y="374650"/>
                        <a:ext cx="954088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24" name="Line 68"/>
          <p:cNvSpPr>
            <a:spLocks noChangeShapeType="1"/>
          </p:cNvSpPr>
          <p:nvPr/>
        </p:nvSpPr>
        <p:spPr bwMode="auto">
          <a:xfrm>
            <a:off x="4794250" y="1176338"/>
            <a:ext cx="1944688" cy="230505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9526" name="Line 70"/>
          <p:cNvSpPr>
            <a:spLocks noChangeShapeType="1"/>
          </p:cNvSpPr>
          <p:nvPr/>
        </p:nvSpPr>
        <p:spPr bwMode="auto">
          <a:xfrm>
            <a:off x="5946775" y="3625850"/>
            <a:ext cx="863600" cy="935038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9527" name="Line 71"/>
          <p:cNvSpPr>
            <a:spLocks noChangeShapeType="1"/>
          </p:cNvSpPr>
          <p:nvPr/>
        </p:nvSpPr>
        <p:spPr bwMode="auto">
          <a:xfrm>
            <a:off x="1641475" y="2546350"/>
            <a:ext cx="1065213" cy="8636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9528" name="Line 72"/>
          <p:cNvSpPr>
            <a:spLocks noChangeShapeType="1"/>
          </p:cNvSpPr>
          <p:nvPr/>
        </p:nvSpPr>
        <p:spPr bwMode="auto">
          <a:xfrm>
            <a:off x="1770063" y="3552825"/>
            <a:ext cx="1079500" cy="936625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9529" name="Line 73"/>
          <p:cNvSpPr>
            <a:spLocks noChangeShapeType="1"/>
          </p:cNvSpPr>
          <p:nvPr/>
        </p:nvSpPr>
        <p:spPr bwMode="auto">
          <a:xfrm>
            <a:off x="6881813" y="2041525"/>
            <a:ext cx="1441450" cy="2232025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graphicFrame>
        <p:nvGraphicFramePr>
          <p:cNvPr id="19530" name="Object 74"/>
          <p:cNvGraphicFramePr>
            <a:graphicFrameLocks noChangeAspect="1"/>
          </p:cNvGraphicFramePr>
          <p:nvPr/>
        </p:nvGraphicFramePr>
        <p:xfrm>
          <a:off x="8083550" y="1176338"/>
          <a:ext cx="954088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5" name="Формула" r:id="rId42" imgW="317160" imgH="228600" progId="Equation.3">
                  <p:embed/>
                </p:oleObj>
              </mc:Choice>
              <mc:Fallback>
                <p:oleObj name="Формула" r:id="rId42" imgW="317160" imgH="228600" progId="Equation.3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3550" y="1176338"/>
                        <a:ext cx="954088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32" name="Object 76"/>
          <p:cNvGraphicFramePr>
            <a:graphicFrameLocks noChangeAspect="1"/>
          </p:cNvGraphicFramePr>
          <p:nvPr/>
        </p:nvGraphicFramePr>
        <p:xfrm>
          <a:off x="1711325" y="1268413"/>
          <a:ext cx="611188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6" name="Формула" r:id="rId43" imgW="203040" imgH="215640" progId="Equation.3">
                  <p:embed/>
                </p:oleObj>
              </mc:Choice>
              <mc:Fallback>
                <p:oleObj name="Формула" r:id="rId43" imgW="203040" imgH="215640" progId="Equation.3">
                  <p:embed/>
                  <p:pic>
                    <p:nvPicPr>
                      <p:cNvPr id="0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1325" y="1268413"/>
                        <a:ext cx="611188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948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485"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195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 nodeType="clickPar">
                      <p:stCondLst>
                        <p:cond delay="0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519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195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 nodeType="clickPar">
                      <p:stCondLst>
                        <p:cond delay="0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520"/>
                  </p:tgtEl>
                </p:cond>
              </p:nextCondLst>
            </p:seq>
          </p:childTnLst>
        </p:cTn>
      </p:par>
    </p:tnLst>
    <p:bldLst>
      <p:bldP spid="19524" grpId="0" animBg="1"/>
      <p:bldP spid="19524" grpId="1" animBg="1"/>
      <p:bldP spid="19526" grpId="0" animBg="1"/>
      <p:bldP spid="19526" grpId="1" animBg="1"/>
      <p:bldP spid="19527" grpId="0" animBg="1"/>
      <p:bldP spid="19527" grpId="1" animBg="1"/>
      <p:bldP spid="19528" grpId="0" animBg="1"/>
      <p:bldP spid="19528" grpId="1" animBg="1"/>
      <p:bldP spid="19529" grpId="0" animBg="1"/>
      <p:bldP spid="19529" grpId="1" animBg="1"/>
    </p:bld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182</Words>
  <Application>Microsoft Office PowerPoint</Application>
  <PresentationFormat>On-screen Show (4:3)</PresentationFormat>
  <Paragraphs>90</Paragraphs>
  <Slides>22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Symbol</vt:lpstr>
      <vt:lpstr>Times New Roman</vt:lpstr>
      <vt:lpstr>Оформление по умолчанию</vt:lpstr>
      <vt:lpstr>Формула</vt:lpstr>
      <vt:lpstr>PowerPoint Presentation</vt:lpstr>
      <vt:lpstr>Задача дискретного програмування</vt:lpstr>
      <vt:lpstr>Метод гілок і меж</vt:lpstr>
      <vt:lpstr>Галуження</vt:lpstr>
      <vt:lpstr>Галуження</vt:lpstr>
      <vt:lpstr>Галуження</vt:lpstr>
      <vt:lpstr>Оцінка. Рекорд</vt:lpstr>
      <vt:lpstr>Тест</vt:lpstr>
      <vt:lpstr>PowerPoint Presentation</vt:lpstr>
      <vt:lpstr>Стратегія метода гілок та меж</vt:lpstr>
      <vt:lpstr>Схема метода гілок та меж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Застосування МВГ до ЗЦЛП</vt:lpstr>
      <vt:lpstr>Застосування МВГ до ЗЦЛП</vt:lpstr>
      <vt:lpstr>Застосування МВГ до ЗЦЛП</vt:lpstr>
    </vt:vector>
  </TitlesOfParts>
  <Company>NhT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oxana</cp:lastModifiedBy>
  <cp:revision>29</cp:revision>
  <dcterms:created xsi:type="dcterms:W3CDTF">2015-11-26T15:06:22Z</dcterms:created>
  <dcterms:modified xsi:type="dcterms:W3CDTF">2017-04-04T10:45:15Z</dcterms:modified>
</cp:coreProperties>
</file>