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aleway"/>
      <p:regular r:id="rId32"/>
      <p:bold r:id="rId33"/>
      <p:italic r:id="rId34"/>
      <p:boldItalic r:id="rId35"/>
    </p:embeddedFont>
    <p:embeddedFont>
      <p:font typeface="Montserrat Black"/>
      <p:bold r:id="rId36"/>
      <p:boldItalic r:id="rId37"/>
    </p:embeddedFont>
    <p:embeddedFont>
      <p:font typeface="Raleway Medium"/>
      <p:regular r:id="rId38"/>
      <p:bold r:id="rId39"/>
      <p:italic r:id="rId40"/>
      <p:boldItalic r:id="rId41"/>
    </p:embeddedFont>
    <p:embeddedFont>
      <p:font typeface="Barlow"/>
      <p:regular r:id="rId42"/>
      <p:bold r:id="rId43"/>
      <p:italic r:id="rId44"/>
      <p:boldItalic r:id="rId45"/>
    </p:embeddedFont>
    <p:embeddedFont>
      <p:font typeface="Barlow Light"/>
      <p:regular r:id="rId46"/>
      <p:bold r:id="rId47"/>
      <p:italic r:id="rId48"/>
      <p:boldItalic r:id="rId49"/>
    </p:embeddedFont>
    <p:embeddedFont>
      <p:font typeface="Open Sans Ligh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0AA5C8-2FC1-4C14-9717-0EFA5FC559EE}">
  <a:tblStyle styleId="{2E0AA5C8-2FC1-4C14-9717-0EFA5FC559E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alewayMedium-italic.fntdata"/><Relationship Id="rId42" Type="http://schemas.openxmlformats.org/officeDocument/2006/relationships/font" Target="fonts/Barlow-regular.fntdata"/><Relationship Id="rId41" Type="http://schemas.openxmlformats.org/officeDocument/2006/relationships/font" Target="fonts/RalewayMedium-boldItalic.fntdata"/><Relationship Id="rId44" Type="http://schemas.openxmlformats.org/officeDocument/2006/relationships/font" Target="fonts/Barlow-italic.fntdata"/><Relationship Id="rId43" Type="http://schemas.openxmlformats.org/officeDocument/2006/relationships/font" Target="fonts/Barlow-bold.fntdata"/><Relationship Id="rId46" Type="http://schemas.openxmlformats.org/officeDocument/2006/relationships/font" Target="fonts/BarlowLight-regular.fntdata"/><Relationship Id="rId45" Type="http://schemas.openxmlformats.org/officeDocument/2006/relationships/font" Target="fonts/Barlow-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arlowLight-italic.fntdata"/><Relationship Id="rId47" Type="http://schemas.openxmlformats.org/officeDocument/2006/relationships/font" Target="fonts/BarlowLight-bold.fntdata"/><Relationship Id="rId49" Type="http://schemas.openxmlformats.org/officeDocument/2006/relationships/font" Target="fonts/Barlow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font" Target="fonts/Raleway-bold.fntdata"/><Relationship Id="rId32" Type="http://schemas.openxmlformats.org/officeDocument/2006/relationships/font" Target="fonts/Raleway-regular.fntdata"/><Relationship Id="rId35" Type="http://schemas.openxmlformats.org/officeDocument/2006/relationships/font" Target="fonts/Raleway-boldItalic.fntdata"/><Relationship Id="rId34" Type="http://schemas.openxmlformats.org/officeDocument/2006/relationships/font" Target="fonts/Raleway-italic.fntdata"/><Relationship Id="rId37" Type="http://schemas.openxmlformats.org/officeDocument/2006/relationships/font" Target="fonts/MontserratBlack-boldItalic.fntdata"/><Relationship Id="rId36" Type="http://schemas.openxmlformats.org/officeDocument/2006/relationships/font" Target="fonts/MontserratBlack-bold.fntdata"/><Relationship Id="rId39" Type="http://schemas.openxmlformats.org/officeDocument/2006/relationships/font" Target="fonts/RalewayMedium-bold.fntdata"/><Relationship Id="rId38" Type="http://schemas.openxmlformats.org/officeDocument/2006/relationships/font" Target="fonts/RalewayMedium-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Light-bold.fntdata"/><Relationship Id="rId50" Type="http://schemas.openxmlformats.org/officeDocument/2006/relationships/font" Target="fonts/OpenSansLight-regular.fntdata"/><Relationship Id="rId53" Type="http://schemas.openxmlformats.org/officeDocument/2006/relationships/font" Target="fonts/OpenSansLight-boldItalic.fntdata"/><Relationship Id="rId52" Type="http://schemas.openxmlformats.org/officeDocument/2006/relationships/font" Target="fonts/OpenSansLigh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336c80b481_0_401:notes"/>
          <p:cNvSpPr txBox="1"/>
          <p:nvPr>
            <p:ph idx="1" type="body"/>
          </p:nvPr>
        </p:nvSpPr>
        <p:spPr>
          <a:xfrm>
            <a:off x="685800" y="4400551"/>
            <a:ext cx="5486400" cy="36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g3336c80b481_0_401: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2b480a4b2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72b480a4b2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Let’s start with H1. This host creates an IP packet with its own IP address </a:t>
            </a:r>
            <a:r>
              <a:rPr lang="tr-TR" sz="1450">
                <a:solidFill>
                  <a:srgbClr val="373A3C"/>
                </a:solidFill>
                <a:highlight>
                  <a:schemeClr val="lt1"/>
                </a:highlight>
              </a:rPr>
              <a:t>(</a:t>
            </a:r>
            <a:r>
              <a:rPr lang="tr-TR" sz="1450">
                <a:solidFill>
                  <a:srgbClr val="373A3C"/>
                </a:solidFill>
                <a:highlight>
                  <a:schemeClr val="lt1"/>
                </a:highlight>
              </a:rPr>
              <a:t>192.168.1.</a:t>
            </a:r>
            <a:r>
              <a:rPr lang="tr-TR" sz="1450">
                <a:solidFill>
                  <a:srgbClr val="373A3C"/>
                </a:solidFill>
                <a:highlight>
                  <a:schemeClr val="lt1"/>
                </a:highlight>
              </a:rPr>
              <a:t>1)</a:t>
            </a:r>
            <a:r>
              <a:rPr lang="tr-TR" sz="1450">
                <a:solidFill>
                  <a:srgbClr val="373A3C"/>
                </a:solidFill>
                <a:highlight>
                  <a:schemeClr val="lt1"/>
                </a:highlight>
              </a:rPr>
              <a:t> as the source and H2 </a:t>
            </a:r>
            <a:r>
              <a:rPr lang="tr-TR" sz="1450">
                <a:solidFill>
                  <a:srgbClr val="373A3C"/>
                </a:solidFill>
                <a:highlight>
                  <a:schemeClr val="lt1"/>
                </a:highlight>
              </a:rPr>
              <a:t>(</a:t>
            </a:r>
            <a:r>
              <a:rPr lang="tr-TR" sz="1450">
                <a:solidFill>
                  <a:srgbClr val="373A3C"/>
                </a:solidFill>
                <a:highlight>
                  <a:schemeClr val="lt1"/>
                </a:highlight>
              </a:rPr>
              <a:t>192.168.2.2) as the destination. The first question that H1 will ask itself is: Is the destination local or remote?</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It answers this question by looking at its own IP address, its subnet mask, and the destination IP address: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H1 is in the network 192.168.1.0/24 so all IP addresses in the 192.168.1.1 – 254 range are local. Our destination (192.168.2.2) is outside of the local subnet so that means we have to use the default gateway.</a:t>
            </a:r>
            <a:endParaRPr sz="1450">
              <a:solidFill>
                <a:srgbClr val="373A3C"/>
              </a:solidFill>
              <a:highlight>
                <a:schemeClr val="lt1"/>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72b480a4b2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72b480a4b2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H1 will now build an Ethernet frame, enters its own source MAC address and asks itself the second question, do I know the destination MAC address of the default gateway?</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It checks its ARP (Address Resolution Table) table to find the answer. H1 has an ARP entry for 192.168.1.254. If not, it would have sent an ARP request. We now have an Ethernet frame that carries an IP packet with the following addresses: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72b480a4b2_0_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72b480a4b2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This Ethernet frame makes it to R1 which has more work to do than our host. The first thing it does is check if the FCS (Frame Check Sequence) of the Ethernet frame is correct or not.</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If the FCS is incorrect, the frame is dropped right away. There is no error recovery for Ethernet, this is something that is done by protocols on upper layers, like TCP on the transport layer.</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If the FCS is correct, we will process the frame if:</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T</a:t>
            </a:r>
            <a:r>
              <a:rPr lang="tr-TR" sz="1450">
                <a:solidFill>
                  <a:srgbClr val="373A3C"/>
                </a:solidFill>
                <a:highlight>
                  <a:schemeClr val="lt1"/>
                </a:highlight>
              </a:rPr>
              <a:t>he destination MAC address is the address of the interface of the router. The destination MAC address is a broadcast address of the subnet that the router interface is connected to. The destination MAC address is a multicast address that the router listens to.</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In this case, the destination MAC address matches the MAC address of R1 so we will process it. We de-encapsulate (extract) the IP packet out of the Ethernet frame which is then discarded.</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72a7497553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72a7497553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The router will now look at the IP packet, and the first thing it does is check if the header checksum is OK:</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If the header checksum is not correct, the IP packet is dropped right away. There is also no error recovery on the network layer, we rely on upper layers for this. If the header checksum is correct, we continue by looking at the destination IP address.</a:t>
            </a:r>
            <a:endParaRPr sz="1450">
              <a:solidFill>
                <a:srgbClr val="373A3C"/>
              </a:solidFill>
              <a:highlight>
                <a:schemeClr val="lt1"/>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72a7497553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72a7497553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The router will now look at the IP packet, and the first thing it does is check if the header checksum is OK:</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If the header checksum is not correct, the IP packet is dropped right away. There is also no error recovery on the network layer, we rely on upper layers for this. If the header checksum is correct, we continue by looking at the destination IP address.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Above you can see that R1 knows how to reach the 192.168.2.0/24 network, the next-hop IP address is 192.168.12.2. It will now do a second routing table lookup to see if it knows how to reach 192.168.12.2, we call this recursive routing. As you can see, there is an entry for 192.168.12.0/24.</a:t>
            </a:r>
            <a:endParaRPr sz="1450">
              <a:solidFill>
                <a:srgbClr val="373A3C"/>
              </a:solidFill>
              <a:highlight>
                <a:schemeClr val="lt1"/>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72a7497553_0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72a7497553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There is one thing left to do with the IP packet before we can forward it. Since we are routing it, we have to decrease the TTL (Time to Live) field by one. R1 will do this and since this changes the IP header, we have to calculate a new header checksum.</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Once this is done, R1 checks its ARP table to see if there is an entry for 192.168.12.2.</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No problem there, we have an entry in the ARP table. If not, R1 will send an ARP request to find the MAC address of 192.168.12.2. </a:t>
            </a:r>
            <a:endParaRPr sz="1450">
              <a:solidFill>
                <a:srgbClr val="373A3C"/>
              </a:solidFill>
              <a:highlight>
                <a:schemeClr val="lt1"/>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72a7497553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72a7497553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R1 builds a new Ethernet frame with its own MAC address of the GigabitEthernet 0/2 interface and R2 as the destination. The IP packet is then encapsulated in this new Ethernet frame. And the frame will be on its way towards R2.</a:t>
            </a:r>
            <a:endParaRPr sz="1450">
              <a:solidFill>
                <a:srgbClr val="373A3C"/>
              </a:solidFill>
              <a:highlight>
                <a:schemeClr val="lt1"/>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72a7497553_0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72a7497553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There is one thing left to do with the IP packet before we can forward it. Since we are routing it, we have to decrease the TTL (Time to Live) field by one. R1 will do this and since this changes the IP header, we have to calculate a new header checksum.</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Once this is done, R1 checks its ARP table to see if there is an entry for 192.168.12.2.</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No problem there, we have an entry in the ARP table. If not, R1 will send an ARP request to find the MAC address of 192.168.12.2.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Network 192.168.2.0/24 is directly connected to R2 on its GigabitEthernet 0/1 interface. R2 will now reduce the TTL of the IP packet from 254 to 253, recalculate the IP header checksum and checks its ARP table to see if it knows how to reach 192.168.2.2. There is an ARP entry there. </a:t>
            </a:r>
            <a:endParaRPr sz="1450">
              <a:solidFill>
                <a:srgbClr val="373A3C"/>
              </a:solidFill>
              <a:highlight>
                <a:schemeClr val="lt1"/>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72a7497553_0_1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72a7497553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The new Ethernet frame is created, the IP packet encapsulated and it has the following addresses.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H2 receives the Ethernet frame and will:</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Check the FCS</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Find its own MAC address as the destination MAC address.</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De-encapsulates the IP packet from the frame.</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Finds its own IP address as the destination in the IP packet.</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H2 then looks for the protocol field to figure out what transport layer protocol we are dealing with, what happens next depends on the transport layer protocol that is used.</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72a7497553_0_1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72a7497553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Let’s summarize this process.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The host has a simple decision to make:</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Is the destination on the local subnet?</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Check ARP table for destination IP address, if empty, send an ARP request.</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Is the destination on a remote subnet?</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Check ARP table for default gateway IP address, if empty, send an ARP request.</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The router has to perform a number of tasks: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72a7497553_0_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72a7497553_0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The router has to perform a number of tasks: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When it receives an Ethernet frame, check if the FCS (Frame Check Sequence) is correct. If not, drop the frame.</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Check if the destination address of the frame is:</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destined to our MAC address</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destined to a broadcast address of the subnet our interface is in.</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destined to a multicast address that we listen to.</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De-encapsulate the IP packet from the frame, discard the Ethernet frame.</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Look for a match in the routing table for the destination IP address, figure out what the outgoing interface and optionally, the next hop IP address is.</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Decrease the TTL (Time to Live) field in the IP header, recalculate the header checksum.</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Encapsulate the IP packet in a new Ethernet frame.</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Check the ARP table for the destination IP address or next hop IP address.</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Transmit the frame.</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20d4f1aff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220d4f1aff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72b480a4b2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72b480a4b2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72c46a5d1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72c46a5d1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Static Routing:</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How routers know the IP destinations? One way to achieve full information is to tell the router manually about specific destination. This process of telling about specific destination by the human is called static routing information. Setting the single static route is very quick administrative task. But take a note that when deciding to go with static routing solution, network admin is responsible for informing every router about:</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every change in topology,</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every new prefix,</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every prefix removal</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So in our picture if there is only one change of IP subnet address from 172.16.1.0/24 to 172.17.17.0/24, administrator needs to make six operations: remove old prefix, put the new one, and make it three times.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72c7ba6345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72c7ba6345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Now, imagine that your network consists of 100 routers and you have to add only 2 new different subnets to the network because there is an opening of new office in your company. You would need to add 200 static routing entries. Imagine another example that there is Internet routing change with thousands of routers managed by different Internet Service Providers and routing tables have over 600 000 prefixes.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Dynamic routing is used for larger networks. With dynamic routing there is an automatic process running between all routers. The process is called routing protocol and is designed to</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exchange IP prefixes between routers,</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find the optimal (shortest) path to destination,</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speed up the process of administrative tasks</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react to topology changes and failures and recalculate optimal path</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72c7ba6345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72c7ba6345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336c80b48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g3336c80b481_0_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c2f2de20d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7c2f2de20d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c2f2de20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7c2f2de20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288f866c6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7288f866c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IP routing is the process of sending packets from a host on one network to another host on a different remote network.</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This process is usually done by routers. Routers examine the destination IP address of a packet , determine the next-hop address, and forward the packet. Routers use routing tables to determine a next hop address to which the packet should be forwarded.</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Routers don’t really care about hosts—they care only about networks and the best path to each network</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Consider the example of IP routing: Host X wants to communicate with host Y, but host Y is on another network. Host X is configured to send all packets destined for remote networks to router R1. Router R1 receives the packets, examines the destination IP address and forwards the packet to the outgoing interface associated with the destination network.</a:t>
            </a:r>
            <a:endParaRPr sz="1450">
              <a:solidFill>
                <a:srgbClr val="373A3C"/>
              </a:solidFill>
              <a:highlight>
                <a:schemeClr val="lt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2b480a4b2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72b480a4b2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If your network has no routers, then it should be apparent that, well, you are not routing. But if you do have them, they’re there to route traffic to all the networks in your internetwork. To be capable of routing packets, a router must know at least the following information:</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Destination network address</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Neighbor routers from which it can learn about remote networks</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Possible routes to all remote networks</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The best route to each remote network</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How to maintain and verify routing information</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2b480a4b2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72b480a4b2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Each router maintains a routing table and stores it in RAM. A routing table is used by routers to determine the path to the destination network. Each routing table consists of the following entries:</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network destination and subnet mask – specifies a range of IP addresses.</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remote router – IP address of the router used to reach that network.</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outgoing interface – outgoing interface the packet should go out to reach the destination network.</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2b480a4b2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72b480a4b2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2b480a4b2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72b480a4b2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We will walk through an example and show all the steps that occur. To do this, we will use the topology on the screen. In the diagram we have two host computers and two routers. H1 is going to send an IP packet to H2 which has to be routed by R1 and R2.</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OBJECT_2">
    <p:spTree>
      <p:nvGrpSpPr>
        <p:cNvPr id="50"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1814730" y="1484742"/>
            <a:ext cx="5518295" cy="1834931"/>
          </a:xfrm>
          <a:prstGeom prst="rect">
            <a:avLst/>
          </a:prstGeom>
          <a:noFill/>
          <a:ln>
            <a:noFill/>
          </a:ln>
        </p:spPr>
      </p:pic>
      <p:sp>
        <p:nvSpPr>
          <p:cNvPr id="52" name="Google Shape;52;p13"/>
          <p:cNvSpPr/>
          <p:nvPr/>
        </p:nvSpPr>
        <p:spPr>
          <a:xfrm rot="10800000">
            <a:off x="7905008" y="-7073"/>
            <a:ext cx="1252800" cy="1256700"/>
          </a:xfrm>
          <a:prstGeom prst="rtTriangle">
            <a:avLst/>
          </a:prstGeom>
          <a:solidFill>
            <a:srgbClr val="635EA7"/>
          </a:solidFill>
          <a:ln cap="flat" cmpd="sng" w="9525">
            <a:solidFill>
              <a:srgbClr val="635EA7"/>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3" name="Google Shape;53;p13"/>
          <p:cNvSpPr/>
          <p:nvPr/>
        </p:nvSpPr>
        <p:spPr>
          <a:xfrm rot="-5400000">
            <a:off x="7890180" y="3894031"/>
            <a:ext cx="1252800" cy="1256700"/>
          </a:xfrm>
          <a:prstGeom prst="rtTriangle">
            <a:avLst/>
          </a:prstGeom>
          <a:solidFill>
            <a:srgbClr val="635EA7"/>
          </a:solidFill>
          <a:ln cap="flat" cmpd="sng" w="9525">
            <a:solidFill>
              <a:srgbClr val="635EA7"/>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4" name="Google Shape;54;p13"/>
          <p:cNvSpPr/>
          <p:nvPr/>
        </p:nvSpPr>
        <p:spPr>
          <a:xfrm>
            <a:off x="-6787" y="3889440"/>
            <a:ext cx="1252800" cy="1256700"/>
          </a:xfrm>
          <a:prstGeom prst="rtTriangle">
            <a:avLst/>
          </a:prstGeom>
          <a:solidFill>
            <a:srgbClr val="635EA7"/>
          </a:solidFill>
          <a:ln cap="flat" cmpd="sng" w="9525">
            <a:solidFill>
              <a:srgbClr val="635EA7"/>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5" name="Google Shape;55;p13"/>
          <p:cNvSpPr/>
          <p:nvPr/>
        </p:nvSpPr>
        <p:spPr>
          <a:xfrm rot="5400000">
            <a:off x="613" y="-15462"/>
            <a:ext cx="1252800" cy="1256700"/>
          </a:xfrm>
          <a:prstGeom prst="rtTriangle">
            <a:avLst/>
          </a:prstGeom>
          <a:solidFill>
            <a:srgbClr val="635EA7"/>
          </a:solidFill>
          <a:ln cap="flat" cmpd="sng" w="9525">
            <a:solidFill>
              <a:srgbClr val="635EA7"/>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OBJECT_3">
    <p:spTree>
      <p:nvGrpSpPr>
        <p:cNvPr id="56" name="Shape 56"/>
        <p:cNvGrpSpPr/>
        <p:nvPr/>
      </p:nvGrpSpPr>
      <p:grpSpPr>
        <a:xfrm>
          <a:off x="0" y="0"/>
          <a:ext cx="0" cy="0"/>
          <a:chOff x="0" y="0"/>
          <a:chExt cx="0" cy="0"/>
        </a:xfrm>
      </p:grpSpPr>
      <p:sp>
        <p:nvSpPr>
          <p:cNvPr id="57" name="Google Shape;57;p14"/>
          <p:cNvSpPr/>
          <p:nvPr/>
        </p:nvSpPr>
        <p:spPr>
          <a:xfrm>
            <a:off x="0" y="3664380"/>
            <a:ext cx="1878425" cy="1479219"/>
          </a:xfrm>
          <a:custGeom>
            <a:rect b="b" l="l" r="r" t="t"/>
            <a:pathLst>
              <a:path extrusionOk="0" h="84298" w="107048">
                <a:moveTo>
                  <a:pt x="74954" y="0"/>
                </a:moveTo>
                <a:lnTo>
                  <a:pt x="107048" y="31282"/>
                </a:lnTo>
                <a:lnTo>
                  <a:pt x="54032" y="84298"/>
                </a:lnTo>
                <a:lnTo>
                  <a:pt x="0" y="84095"/>
                </a:lnTo>
                <a:lnTo>
                  <a:pt x="0" y="74142"/>
                </a:lnTo>
                <a:close/>
              </a:path>
            </a:pathLst>
          </a:custGeom>
          <a:solidFill>
            <a:srgbClr val="635EA7"/>
          </a:solidFill>
          <a:ln>
            <a:noFill/>
          </a:ln>
        </p:spPr>
      </p:sp>
      <p:cxnSp>
        <p:nvCxnSpPr>
          <p:cNvPr id="58" name="Google Shape;58;p14"/>
          <p:cNvCxnSpPr/>
          <p:nvPr/>
        </p:nvCxnSpPr>
        <p:spPr>
          <a:xfrm>
            <a:off x="1840222" y="3332189"/>
            <a:ext cx="1820400" cy="1811400"/>
          </a:xfrm>
          <a:prstGeom prst="straightConnector1">
            <a:avLst/>
          </a:prstGeom>
          <a:noFill/>
          <a:ln cap="flat" cmpd="sng" w="28575">
            <a:solidFill>
              <a:srgbClr val="595959"/>
            </a:solidFill>
            <a:prstDash val="solid"/>
            <a:round/>
            <a:headEnd len="sm" w="sm" type="none"/>
            <a:tailEnd len="sm" w="sm" type="none"/>
          </a:ln>
        </p:spPr>
      </p:cxnSp>
      <p:cxnSp>
        <p:nvCxnSpPr>
          <p:cNvPr id="59" name="Google Shape;59;p14"/>
          <p:cNvCxnSpPr/>
          <p:nvPr/>
        </p:nvCxnSpPr>
        <p:spPr>
          <a:xfrm>
            <a:off x="1828853" y="3472325"/>
            <a:ext cx="1670100" cy="1671000"/>
          </a:xfrm>
          <a:prstGeom prst="straightConnector1">
            <a:avLst/>
          </a:prstGeom>
          <a:noFill/>
          <a:ln cap="flat" cmpd="sng" w="28575">
            <a:solidFill>
              <a:srgbClr val="595959"/>
            </a:solidFill>
            <a:prstDash val="solid"/>
            <a:round/>
            <a:headEnd len="sm" w="sm" type="none"/>
            <a:tailEnd len="sm" w="sm" type="none"/>
          </a:ln>
        </p:spPr>
      </p:cxnSp>
      <p:cxnSp>
        <p:nvCxnSpPr>
          <p:cNvPr id="60" name="Google Shape;60;p14"/>
          <p:cNvCxnSpPr/>
          <p:nvPr/>
        </p:nvCxnSpPr>
        <p:spPr>
          <a:xfrm>
            <a:off x="1675259" y="3472325"/>
            <a:ext cx="1670100" cy="1671000"/>
          </a:xfrm>
          <a:prstGeom prst="straightConnector1">
            <a:avLst/>
          </a:prstGeom>
          <a:noFill/>
          <a:ln cap="flat" cmpd="sng" w="28575">
            <a:solidFill>
              <a:srgbClr val="595959"/>
            </a:solidFill>
            <a:prstDash val="solid"/>
            <a:round/>
            <a:headEnd len="sm" w="sm" type="none"/>
            <a:tailEnd len="sm" w="sm" type="none"/>
          </a:ln>
        </p:spPr>
      </p:cxnSp>
      <p:cxnSp>
        <p:nvCxnSpPr>
          <p:cNvPr id="61" name="Google Shape;61;p14"/>
          <p:cNvCxnSpPr/>
          <p:nvPr/>
        </p:nvCxnSpPr>
        <p:spPr>
          <a:xfrm>
            <a:off x="1528068" y="3472325"/>
            <a:ext cx="1670100" cy="1671000"/>
          </a:xfrm>
          <a:prstGeom prst="straightConnector1">
            <a:avLst/>
          </a:prstGeom>
          <a:noFill/>
          <a:ln cap="flat" cmpd="sng" w="28575">
            <a:solidFill>
              <a:srgbClr val="595959"/>
            </a:solidFill>
            <a:prstDash val="solid"/>
            <a:round/>
            <a:headEnd len="sm" w="sm" type="none"/>
            <a:tailEnd len="sm" w="sm" type="none"/>
          </a:ln>
        </p:spPr>
      </p:cxnSp>
      <p:cxnSp>
        <p:nvCxnSpPr>
          <p:cNvPr id="62" name="Google Shape;62;p14"/>
          <p:cNvCxnSpPr/>
          <p:nvPr/>
        </p:nvCxnSpPr>
        <p:spPr>
          <a:xfrm>
            <a:off x="1355208" y="3472325"/>
            <a:ext cx="1670100" cy="1671000"/>
          </a:xfrm>
          <a:prstGeom prst="straightConnector1">
            <a:avLst/>
          </a:prstGeom>
          <a:noFill/>
          <a:ln cap="flat" cmpd="sng" w="28575">
            <a:solidFill>
              <a:srgbClr val="595959"/>
            </a:solidFill>
            <a:prstDash val="solid"/>
            <a:round/>
            <a:headEnd len="sm" w="sm" type="none"/>
            <a:tailEnd len="sm" w="sm" type="none"/>
          </a:ln>
        </p:spPr>
      </p:cxnSp>
      <p:sp>
        <p:nvSpPr>
          <p:cNvPr id="63" name="Google Shape;63;p14"/>
          <p:cNvSpPr/>
          <p:nvPr/>
        </p:nvSpPr>
        <p:spPr>
          <a:xfrm>
            <a:off x="0" y="1215206"/>
            <a:ext cx="1881987" cy="2453825"/>
          </a:xfrm>
          <a:custGeom>
            <a:rect b="b" l="l" r="r" t="t"/>
            <a:pathLst>
              <a:path extrusionOk="0" h="139839" w="107251">
                <a:moveTo>
                  <a:pt x="0" y="0"/>
                </a:moveTo>
                <a:lnTo>
                  <a:pt x="107251" y="107251"/>
                </a:lnTo>
                <a:lnTo>
                  <a:pt x="75077" y="139839"/>
                </a:lnTo>
                <a:lnTo>
                  <a:pt x="0" y="65148"/>
                </a:lnTo>
                <a:close/>
              </a:path>
            </a:pathLst>
          </a:custGeom>
          <a:solidFill>
            <a:srgbClr val="635EA7"/>
          </a:solidFill>
          <a:ln>
            <a:noFill/>
          </a:ln>
        </p:spPr>
      </p:sp>
      <p:sp>
        <p:nvSpPr>
          <p:cNvPr id="64" name="Google Shape;64;p14"/>
          <p:cNvSpPr/>
          <p:nvPr/>
        </p:nvSpPr>
        <p:spPr>
          <a:xfrm>
            <a:off x="1311554" y="3097709"/>
            <a:ext cx="570294" cy="1122777"/>
          </a:xfrm>
          <a:custGeom>
            <a:rect b="b" l="l" r="r" t="t"/>
            <a:pathLst>
              <a:path extrusionOk="0" h="63985" w="32500">
                <a:moveTo>
                  <a:pt x="32500" y="0"/>
                </a:moveTo>
                <a:lnTo>
                  <a:pt x="32094" y="63985"/>
                </a:lnTo>
                <a:lnTo>
                  <a:pt x="0" y="32704"/>
                </a:lnTo>
                <a:close/>
              </a:path>
            </a:pathLst>
          </a:custGeom>
          <a:solidFill>
            <a:srgbClr val="635EA7"/>
          </a:solidFill>
          <a:ln>
            <a:noFill/>
          </a:ln>
        </p:spPr>
      </p:sp>
      <p:pic>
        <p:nvPicPr>
          <p:cNvPr id="65" name="Google Shape;65;p14"/>
          <p:cNvPicPr preferRelativeResize="0"/>
          <p:nvPr/>
        </p:nvPicPr>
        <p:blipFill>
          <a:blip r:embed="rId2">
            <a:alphaModFix/>
          </a:blip>
          <a:stretch>
            <a:fillRect/>
          </a:stretch>
        </p:blipFill>
        <p:spPr>
          <a:xfrm>
            <a:off x="8596613" y="19"/>
            <a:ext cx="540394" cy="64201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6" name="Shape 66"/>
        <p:cNvGrpSpPr/>
        <p:nvPr/>
      </p:nvGrpSpPr>
      <p:grpSpPr>
        <a:xfrm>
          <a:off x="0" y="0"/>
          <a:ext cx="0" cy="0"/>
          <a:chOff x="0" y="0"/>
          <a:chExt cx="0" cy="0"/>
        </a:xfrm>
      </p:grpSpPr>
      <p:sp>
        <p:nvSpPr>
          <p:cNvPr id="67" name="Google Shape;67;p15"/>
          <p:cNvSpPr/>
          <p:nvPr/>
        </p:nvSpPr>
        <p:spPr>
          <a:xfrm>
            <a:off x="8828944" y="4863155"/>
            <a:ext cx="191100" cy="191100"/>
          </a:xfrm>
          <a:prstGeom prst="ellipse">
            <a:avLst/>
          </a:prstGeom>
          <a:solidFill>
            <a:srgbClr val="635EA7"/>
          </a:solidFill>
          <a:ln>
            <a:noFill/>
          </a:ln>
        </p:spPr>
        <p:txBody>
          <a:bodyPr anchorCtr="0" anchor="ctr" bIns="12875" lIns="25700" spcFirstLastPara="1" rIns="25700" wrap="square" tIns="128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Open Sans Light"/>
              <a:ea typeface="Open Sans Light"/>
              <a:cs typeface="Open Sans Light"/>
              <a:sym typeface="Open Sans Light"/>
            </a:endParaRPr>
          </a:p>
        </p:txBody>
      </p:sp>
      <p:sp>
        <p:nvSpPr>
          <p:cNvPr id="68" name="Google Shape;68;p15"/>
          <p:cNvSpPr txBox="1"/>
          <p:nvPr/>
        </p:nvSpPr>
        <p:spPr>
          <a:xfrm>
            <a:off x="8845463" y="4907804"/>
            <a:ext cx="151800" cy="95100"/>
          </a:xfrm>
          <a:prstGeom prst="rect">
            <a:avLst/>
          </a:prstGeom>
          <a:solidFill>
            <a:srgbClr val="635EA7"/>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1" i="0" lang="tr-TR" sz="600" u="none" cap="none" strike="noStrike">
                <a:solidFill>
                  <a:srgbClr val="FFFFFF"/>
                </a:solidFill>
                <a:latin typeface="Open Sans Light"/>
                <a:ea typeface="Open Sans Light"/>
                <a:cs typeface="Open Sans Light"/>
                <a:sym typeface="Open Sans Light"/>
              </a:rPr>
              <a:t>‹#›</a:t>
            </a:fld>
            <a:endParaRPr b="1" i="0" sz="600" u="none" cap="none" strike="noStrike">
              <a:solidFill>
                <a:srgbClr val="FFFFFF"/>
              </a:solidFill>
              <a:latin typeface="Open Sans Light"/>
              <a:ea typeface="Open Sans Light"/>
              <a:cs typeface="Open Sans Light"/>
              <a:sym typeface="Open Sans Light"/>
            </a:endParaRPr>
          </a:p>
        </p:txBody>
      </p:sp>
      <p:cxnSp>
        <p:nvCxnSpPr>
          <p:cNvPr id="69" name="Google Shape;69;p15"/>
          <p:cNvCxnSpPr/>
          <p:nvPr/>
        </p:nvCxnSpPr>
        <p:spPr>
          <a:xfrm rot="10800000">
            <a:off x="1152694" y="4951444"/>
            <a:ext cx="7626600" cy="11700"/>
          </a:xfrm>
          <a:prstGeom prst="straightConnector1">
            <a:avLst/>
          </a:prstGeom>
          <a:noFill/>
          <a:ln cap="flat" cmpd="sng" w="19050">
            <a:solidFill>
              <a:srgbClr val="635EA7"/>
            </a:solidFill>
            <a:prstDash val="solid"/>
            <a:miter lim="800000"/>
            <a:headEnd len="sm" w="sm" type="none"/>
            <a:tailEnd len="sm" w="sm" type="none"/>
          </a:ln>
        </p:spPr>
      </p:cxnSp>
      <p:pic>
        <p:nvPicPr>
          <p:cNvPr id="70" name="Google Shape;70;p15"/>
          <p:cNvPicPr preferRelativeResize="0"/>
          <p:nvPr/>
        </p:nvPicPr>
        <p:blipFill>
          <a:blip r:embed="rId2">
            <a:alphaModFix/>
          </a:blip>
          <a:stretch>
            <a:fillRect/>
          </a:stretch>
        </p:blipFill>
        <p:spPr>
          <a:xfrm>
            <a:off x="42338" y="4726312"/>
            <a:ext cx="1056870" cy="351432"/>
          </a:xfrm>
          <a:prstGeom prst="rect">
            <a:avLst/>
          </a:prstGeom>
          <a:noFill/>
          <a:ln>
            <a:noFill/>
          </a:ln>
        </p:spPr>
      </p:pic>
      <p:sp>
        <p:nvSpPr>
          <p:cNvPr id="71" name="Google Shape;71;p15"/>
          <p:cNvSpPr/>
          <p:nvPr/>
        </p:nvSpPr>
        <p:spPr>
          <a:xfrm rot="5400000">
            <a:off x="-98700" y="188588"/>
            <a:ext cx="460500" cy="263400"/>
          </a:xfrm>
          <a:prstGeom prst="triangle">
            <a:avLst>
              <a:gd fmla="val 50000" name="adj"/>
            </a:avLst>
          </a:prstGeom>
          <a:solidFill>
            <a:srgbClr val="635EA7"/>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72" name="Google Shape;72;p15"/>
          <p:cNvPicPr preferRelativeResize="0"/>
          <p:nvPr/>
        </p:nvPicPr>
        <p:blipFill>
          <a:blip r:embed="rId3">
            <a:alphaModFix/>
          </a:blip>
          <a:stretch>
            <a:fillRect/>
          </a:stretch>
        </p:blipFill>
        <p:spPr>
          <a:xfrm>
            <a:off x="8596613" y="19"/>
            <a:ext cx="540394" cy="64201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73" name="Shape 73"/>
        <p:cNvGrpSpPr/>
        <p:nvPr/>
      </p:nvGrpSpPr>
      <p:grpSpPr>
        <a:xfrm>
          <a:off x="0" y="0"/>
          <a:ext cx="0" cy="0"/>
          <a:chOff x="0" y="0"/>
          <a:chExt cx="0" cy="0"/>
        </a:xfrm>
      </p:grpSpPr>
      <p:sp>
        <p:nvSpPr>
          <p:cNvPr id="74" name="Google Shape;74;p16"/>
          <p:cNvSpPr/>
          <p:nvPr/>
        </p:nvSpPr>
        <p:spPr>
          <a:xfrm rot="5400000">
            <a:off x="-227475" y="2268191"/>
            <a:ext cx="1062300" cy="607200"/>
          </a:xfrm>
          <a:prstGeom prst="triangle">
            <a:avLst>
              <a:gd fmla="val 50000" name="adj"/>
            </a:avLst>
          </a:prstGeom>
          <a:solidFill>
            <a:srgbClr val="635EA7"/>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5" name="Google Shape;75;p16"/>
          <p:cNvSpPr/>
          <p:nvPr/>
        </p:nvSpPr>
        <p:spPr>
          <a:xfrm>
            <a:off x="8828944" y="4863155"/>
            <a:ext cx="191100" cy="191100"/>
          </a:xfrm>
          <a:prstGeom prst="ellipse">
            <a:avLst/>
          </a:prstGeom>
          <a:solidFill>
            <a:srgbClr val="635EA7"/>
          </a:solidFill>
          <a:ln>
            <a:noFill/>
          </a:ln>
        </p:spPr>
        <p:txBody>
          <a:bodyPr anchorCtr="0" anchor="ctr" bIns="12875" lIns="25700" spcFirstLastPara="1" rIns="25700" wrap="square" tIns="128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Open Sans Light"/>
              <a:ea typeface="Open Sans Light"/>
              <a:cs typeface="Open Sans Light"/>
              <a:sym typeface="Open Sans Light"/>
            </a:endParaRPr>
          </a:p>
        </p:txBody>
      </p:sp>
      <p:sp>
        <p:nvSpPr>
          <p:cNvPr id="76" name="Google Shape;76;p16"/>
          <p:cNvSpPr txBox="1"/>
          <p:nvPr/>
        </p:nvSpPr>
        <p:spPr>
          <a:xfrm>
            <a:off x="8845463" y="4907804"/>
            <a:ext cx="151800" cy="95100"/>
          </a:xfrm>
          <a:prstGeom prst="rect">
            <a:avLst/>
          </a:prstGeom>
          <a:solidFill>
            <a:srgbClr val="635EA7"/>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1" i="0" lang="tr-TR" sz="600" u="none" cap="none" strike="noStrike">
                <a:solidFill>
                  <a:srgbClr val="FFFFFF"/>
                </a:solidFill>
                <a:latin typeface="Open Sans Light"/>
                <a:ea typeface="Open Sans Light"/>
                <a:cs typeface="Open Sans Light"/>
                <a:sym typeface="Open Sans Light"/>
              </a:rPr>
              <a:t>‹#›</a:t>
            </a:fld>
            <a:endParaRPr b="1" i="0" sz="600" u="none" cap="none" strike="noStrike">
              <a:solidFill>
                <a:srgbClr val="FFFFFF"/>
              </a:solidFill>
              <a:latin typeface="Open Sans Light"/>
              <a:ea typeface="Open Sans Light"/>
              <a:cs typeface="Open Sans Light"/>
              <a:sym typeface="Open Sans Light"/>
            </a:endParaRPr>
          </a:p>
        </p:txBody>
      </p:sp>
      <p:cxnSp>
        <p:nvCxnSpPr>
          <p:cNvPr id="77" name="Google Shape;77;p16"/>
          <p:cNvCxnSpPr/>
          <p:nvPr/>
        </p:nvCxnSpPr>
        <p:spPr>
          <a:xfrm rot="10800000">
            <a:off x="1152694" y="4951444"/>
            <a:ext cx="7626600" cy="11700"/>
          </a:xfrm>
          <a:prstGeom prst="straightConnector1">
            <a:avLst/>
          </a:prstGeom>
          <a:noFill/>
          <a:ln cap="flat" cmpd="sng" w="19050">
            <a:solidFill>
              <a:srgbClr val="635EA7"/>
            </a:solidFill>
            <a:prstDash val="solid"/>
            <a:miter lim="800000"/>
            <a:headEnd len="sm" w="sm" type="none"/>
            <a:tailEnd len="sm" w="sm" type="none"/>
          </a:ln>
        </p:spPr>
      </p:cxnSp>
      <p:pic>
        <p:nvPicPr>
          <p:cNvPr id="78" name="Google Shape;78;p16"/>
          <p:cNvPicPr preferRelativeResize="0"/>
          <p:nvPr/>
        </p:nvPicPr>
        <p:blipFill>
          <a:blip r:embed="rId2">
            <a:alphaModFix/>
          </a:blip>
          <a:stretch>
            <a:fillRect/>
          </a:stretch>
        </p:blipFill>
        <p:spPr>
          <a:xfrm>
            <a:off x="42338" y="4726312"/>
            <a:ext cx="1056870" cy="351432"/>
          </a:xfrm>
          <a:prstGeom prst="rect">
            <a:avLst/>
          </a:prstGeom>
          <a:noFill/>
          <a:ln>
            <a:noFill/>
          </a:ln>
        </p:spPr>
      </p:pic>
      <p:pic>
        <p:nvPicPr>
          <p:cNvPr id="79" name="Google Shape;79;p16"/>
          <p:cNvPicPr preferRelativeResize="0"/>
          <p:nvPr/>
        </p:nvPicPr>
        <p:blipFill>
          <a:blip r:embed="rId3">
            <a:alphaModFix/>
          </a:blip>
          <a:stretch>
            <a:fillRect/>
          </a:stretch>
        </p:blipFill>
        <p:spPr>
          <a:xfrm>
            <a:off x="8596613" y="19"/>
            <a:ext cx="540394" cy="64201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80" name="Shape 80"/>
        <p:cNvGrpSpPr/>
        <p:nvPr/>
      </p:nvGrpSpPr>
      <p:grpSpPr>
        <a:xfrm>
          <a:off x="0" y="0"/>
          <a:ext cx="0" cy="0"/>
          <a:chOff x="0" y="0"/>
          <a:chExt cx="0" cy="0"/>
        </a:xfrm>
      </p:grpSpPr>
      <p:sp>
        <p:nvSpPr>
          <p:cNvPr id="81" name="Google Shape;81;p17"/>
          <p:cNvSpPr txBox="1"/>
          <p:nvPr>
            <p:ph type="ctrTitle"/>
          </p:nvPr>
        </p:nvSpPr>
        <p:spPr>
          <a:xfrm>
            <a:off x="1076325" y="1863600"/>
            <a:ext cx="4962600" cy="1416300"/>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SzPts val="4800"/>
              <a:buNone/>
              <a:defRPr>
                <a:solidFill>
                  <a:srgbClr val="5190CE"/>
                </a:solidFill>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p:txBody>
      </p:sp>
      <p:sp>
        <p:nvSpPr>
          <p:cNvPr id="82" name="Google Shape;82;p17"/>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3" name="Google Shape;83;p17"/>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84" name="Google Shape;84;p17"/>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_1">
    <p:spTree>
      <p:nvGrpSpPr>
        <p:cNvPr id="85" name="Shape 85"/>
        <p:cNvGrpSpPr/>
        <p:nvPr/>
      </p:nvGrpSpPr>
      <p:grpSpPr>
        <a:xfrm>
          <a:off x="0" y="0"/>
          <a:ext cx="0" cy="0"/>
          <a:chOff x="0" y="0"/>
          <a:chExt cx="0" cy="0"/>
        </a:xfrm>
      </p:grpSpPr>
      <p:sp>
        <p:nvSpPr>
          <p:cNvPr id="86" name="Google Shape;86;p18"/>
          <p:cNvSpPr txBox="1"/>
          <p:nvPr>
            <p:ph type="ctrTitle"/>
          </p:nvPr>
        </p:nvSpPr>
        <p:spPr>
          <a:xfrm>
            <a:off x="1085850" y="1991850"/>
            <a:ext cx="4676700" cy="1159800"/>
          </a:xfrm>
          <a:prstGeom prst="rect">
            <a:avLst/>
          </a:prstGeom>
          <a:noFill/>
          <a:ln>
            <a:noFill/>
          </a:ln>
        </p:spPr>
        <p:txBody>
          <a:bodyPr anchorCtr="0" anchor="b" bIns="0" lIns="0" spcFirstLastPara="1" rIns="0" wrap="square" tIns="0">
            <a:normAutofit/>
          </a:bodyPr>
          <a:lstStyle>
            <a:lvl1pPr lvl="0" algn="l">
              <a:lnSpc>
                <a:spcPct val="80000"/>
              </a:lnSpc>
              <a:spcBef>
                <a:spcPts val="0"/>
              </a:spcBef>
              <a:spcAft>
                <a:spcPts val="0"/>
              </a:spcAft>
              <a:buSzPts val="4800"/>
              <a:buNone/>
              <a:defRPr sz="4800">
                <a:solidFill>
                  <a:srgbClr val="5B92CA"/>
                </a:solidFill>
              </a:defRPr>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87" name="Google Shape;87;p18"/>
          <p:cNvSpPr txBox="1"/>
          <p:nvPr>
            <p:ph idx="1" type="subTitle"/>
          </p:nvPr>
        </p:nvSpPr>
        <p:spPr>
          <a:xfrm>
            <a:off x="1085850" y="3287726"/>
            <a:ext cx="4676700" cy="383700"/>
          </a:xfrm>
          <a:prstGeom prst="rect">
            <a:avLst/>
          </a:prstGeom>
          <a:noFill/>
          <a:ln>
            <a:noFill/>
          </a:ln>
        </p:spPr>
        <p:txBody>
          <a:bodyPr anchorCtr="0" anchor="t" bIns="0" lIns="0" spcFirstLastPara="1" rIns="0" wrap="square" tIns="0">
            <a:norm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p:txBody>
      </p:sp>
      <p:sp>
        <p:nvSpPr>
          <p:cNvPr id="88" name="Google Shape;88;p18"/>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9" name="Google Shape;89;p18"/>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90" name="Google Shape;90;p18"/>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6.jp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8.jp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4.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p:nvPr/>
        </p:nvSpPr>
        <p:spPr>
          <a:xfrm>
            <a:off x="1042514" y="1189600"/>
            <a:ext cx="3258000" cy="550200"/>
          </a:xfrm>
          <a:prstGeom prst="roundRect">
            <a:avLst>
              <a:gd fmla="val 16667" name="adj"/>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28"/>
          <p:cNvSpPr txBox="1"/>
          <p:nvPr/>
        </p:nvSpPr>
        <p:spPr>
          <a:xfrm>
            <a:off x="267000" y="691725"/>
            <a:ext cx="86100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200" u="sng">
                <a:latin typeface="Raleway"/>
                <a:ea typeface="Raleway"/>
                <a:cs typeface="Raleway"/>
                <a:sym typeface="Raleway"/>
              </a:rPr>
              <a:t>H1</a:t>
            </a:r>
            <a:endParaRPr b="1" sz="2200" u="sng">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457200" rtl="0" algn="l">
              <a:spcBef>
                <a:spcPts val="0"/>
              </a:spcBef>
              <a:spcAft>
                <a:spcPts val="0"/>
              </a:spcAft>
              <a:buNone/>
            </a:pPr>
            <a:r>
              <a:rPr lang="tr-TR" sz="2200">
                <a:latin typeface="Raleway"/>
                <a:ea typeface="Raleway"/>
                <a:cs typeface="Raleway"/>
                <a:sym typeface="Raleway"/>
              </a:rPr>
              <a:t> </a:t>
            </a:r>
            <a:endParaRPr sz="2200">
              <a:latin typeface="Raleway"/>
              <a:ea typeface="Raleway"/>
              <a:cs typeface="Raleway"/>
              <a:sym typeface="Raleway"/>
            </a:endParaRPr>
          </a:p>
        </p:txBody>
      </p:sp>
      <p:sp>
        <p:nvSpPr>
          <p:cNvPr id="150" name="Google Shape;150;p28"/>
          <p:cNvSpPr/>
          <p:nvPr/>
        </p:nvSpPr>
        <p:spPr>
          <a:xfrm>
            <a:off x="1078000" y="1265675"/>
            <a:ext cx="1236600" cy="4026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a:t>Source:</a:t>
            </a:r>
            <a:endParaRPr/>
          </a:p>
          <a:p>
            <a:pPr indent="0" lvl="0" marL="0" rtl="0" algn="ctr">
              <a:spcBef>
                <a:spcPts val="0"/>
              </a:spcBef>
              <a:spcAft>
                <a:spcPts val="0"/>
              </a:spcAft>
              <a:buNone/>
            </a:pPr>
            <a:r>
              <a:rPr lang="tr-TR"/>
              <a:t>192.168.1.1</a:t>
            </a:r>
            <a:endParaRPr/>
          </a:p>
        </p:txBody>
      </p:sp>
      <p:sp>
        <p:nvSpPr>
          <p:cNvPr id="151" name="Google Shape;151;p28"/>
          <p:cNvSpPr/>
          <p:nvPr/>
        </p:nvSpPr>
        <p:spPr>
          <a:xfrm>
            <a:off x="2314600" y="1265675"/>
            <a:ext cx="1236600" cy="4026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a:t>Destination:</a:t>
            </a:r>
            <a:endParaRPr/>
          </a:p>
          <a:p>
            <a:pPr indent="0" lvl="0" marL="0" rtl="0" algn="ctr">
              <a:spcBef>
                <a:spcPts val="0"/>
              </a:spcBef>
              <a:spcAft>
                <a:spcPts val="0"/>
              </a:spcAft>
              <a:buNone/>
            </a:pPr>
            <a:r>
              <a:rPr lang="tr-TR"/>
              <a:t>192.168.2.2</a:t>
            </a:r>
            <a:endParaRPr/>
          </a:p>
        </p:txBody>
      </p:sp>
      <p:sp>
        <p:nvSpPr>
          <p:cNvPr id="152" name="Google Shape;152;p28"/>
          <p:cNvSpPr/>
          <p:nvPr/>
        </p:nvSpPr>
        <p:spPr>
          <a:xfrm>
            <a:off x="3551200" y="1265675"/>
            <a:ext cx="698700" cy="4026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a:t>Data</a:t>
            </a:r>
            <a:endParaRPr/>
          </a:p>
        </p:txBody>
      </p:sp>
      <p:sp>
        <p:nvSpPr>
          <p:cNvPr id="153" name="Google Shape;153;p28"/>
          <p:cNvSpPr/>
          <p:nvPr/>
        </p:nvSpPr>
        <p:spPr>
          <a:xfrm>
            <a:off x="431800" y="2189200"/>
            <a:ext cx="2866500" cy="1174800"/>
          </a:xfrm>
          <a:prstGeom prst="cloudCallout">
            <a:avLst>
              <a:gd fmla="val 35583" name="adj1"/>
              <a:gd fmla="val -9030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800"/>
              <a:t>Is the destination local or remote?</a:t>
            </a:r>
            <a:endParaRPr sz="1800"/>
          </a:p>
        </p:txBody>
      </p:sp>
      <p:sp>
        <p:nvSpPr>
          <p:cNvPr id="154" name="Google Shape;154;p28"/>
          <p:cNvSpPr/>
          <p:nvPr/>
        </p:nvSpPr>
        <p:spPr>
          <a:xfrm>
            <a:off x="2189075" y="3376500"/>
            <a:ext cx="6245700" cy="15384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C:\Users\H1&gt;ipconfig</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Windows IP Configuration</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Ethernet adapter Ethernet 1:</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   Connection-specific DNS Suffix  . : nwl.local</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   Link-local IPv6 Address . . . . . : fe80::88fd:962a:44d6:3a1f%4</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   IPv4 Address. . . . . . . . . . . : 192.168.1.1</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   Subnet Mask . . . . . . . . . . . : 255.255.255.0</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   Default Gateway . . . . . . . . . : 192.168.1.254</a:t>
            </a:r>
            <a:endParaRPr sz="1200">
              <a:solidFill>
                <a:srgbClr val="FFFFFF"/>
              </a:solidFill>
              <a:latin typeface="Courier New"/>
              <a:ea typeface="Courier New"/>
              <a:cs typeface="Courier New"/>
              <a:sym typeface="Courier New"/>
            </a:endParaRPr>
          </a:p>
        </p:txBody>
      </p:sp>
      <p:cxnSp>
        <p:nvCxnSpPr>
          <p:cNvPr id="155" name="Google Shape;155;p28"/>
          <p:cNvCxnSpPr>
            <a:endCxn id="154" idx="0"/>
          </p:cNvCxnSpPr>
          <p:nvPr/>
        </p:nvCxnSpPr>
        <p:spPr>
          <a:xfrm>
            <a:off x="3335525" y="2693100"/>
            <a:ext cx="1976400" cy="683400"/>
          </a:xfrm>
          <a:prstGeom prst="bentConnector2">
            <a:avLst/>
          </a:prstGeom>
          <a:noFill/>
          <a:ln cap="flat" cmpd="sng" w="38100">
            <a:solidFill>
              <a:schemeClr val="dk2"/>
            </a:solidFill>
            <a:prstDash val="solid"/>
            <a:round/>
            <a:headEnd len="med" w="med" type="none"/>
            <a:tailEnd len="med" w="med" type="triangle"/>
          </a:ln>
        </p:spPr>
      </p:cxnSp>
      <p:sp>
        <p:nvSpPr>
          <p:cNvPr id="156" name="Google Shape;156;p28"/>
          <p:cNvSpPr txBox="1"/>
          <p:nvPr/>
        </p:nvSpPr>
        <p:spPr>
          <a:xfrm>
            <a:off x="3289875" y="2354075"/>
            <a:ext cx="27318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1600">
                <a:latin typeface="Raleway"/>
                <a:ea typeface="Raleway"/>
                <a:cs typeface="Raleway"/>
                <a:sym typeface="Raleway"/>
              </a:rPr>
              <a:t>Looks own IP Address</a:t>
            </a:r>
            <a:endParaRPr b="1" sz="1600">
              <a:latin typeface="Raleway"/>
              <a:ea typeface="Raleway"/>
              <a:cs typeface="Raleway"/>
              <a:sym typeface="Raleway"/>
            </a:endParaRPr>
          </a:p>
          <a:p>
            <a:pPr indent="0" lvl="0" marL="0" rtl="0" algn="l">
              <a:spcBef>
                <a:spcPts val="0"/>
              </a:spcBef>
              <a:spcAft>
                <a:spcPts val="0"/>
              </a:spcAft>
              <a:buNone/>
            </a:pPr>
            <a:r>
              <a:rPr b="1" lang="tr-TR" sz="1600">
                <a:latin typeface="Raleway"/>
                <a:ea typeface="Raleway"/>
                <a:cs typeface="Raleway"/>
                <a:sym typeface="Raleway"/>
              </a:rPr>
              <a:t>and Subnet Mask</a:t>
            </a:r>
            <a:endParaRPr b="1" sz="1600">
              <a:latin typeface="Raleway"/>
              <a:ea typeface="Raleway"/>
              <a:cs typeface="Raleway"/>
              <a:sym typeface="Raleway"/>
            </a:endParaRPr>
          </a:p>
        </p:txBody>
      </p:sp>
      <p:sp>
        <p:nvSpPr>
          <p:cNvPr id="157" name="Google Shape;157;p28"/>
          <p:cNvSpPr txBox="1"/>
          <p:nvPr/>
        </p:nvSpPr>
        <p:spPr>
          <a:xfrm>
            <a:off x="10" y="1237541"/>
            <a:ext cx="11007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1600">
                <a:latin typeface="Raleway"/>
                <a:ea typeface="Raleway"/>
                <a:cs typeface="Raleway"/>
                <a:sym typeface="Raleway"/>
              </a:rPr>
              <a:t>IP Packet</a:t>
            </a:r>
            <a:endParaRPr b="1" sz="1600">
              <a:latin typeface="Raleway"/>
              <a:ea typeface="Raleway"/>
              <a:cs typeface="Raleway"/>
              <a:sym typeface="Raleway"/>
            </a:endParaRPr>
          </a:p>
        </p:txBody>
      </p:sp>
      <p:sp>
        <p:nvSpPr>
          <p:cNvPr id="158" name="Google Shape;158;p28"/>
          <p:cNvSpPr/>
          <p:nvPr/>
        </p:nvSpPr>
        <p:spPr>
          <a:xfrm>
            <a:off x="5770125" y="4504900"/>
            <a:ext cx="1380300" cy="201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9" name="Google Shape;159;p28"/>
          <p:cNvCxnSpPr/>
          <p:nvPr/>
        </p:nvCxnSpPr>
        <p:spPr>
          <a:xfrm rot="-5400000">
            <a:off x="5103975" y="3388375"/>
            <a:ext cx="1840200" cy="507900"/>
          </a:xfrm>
          <a:prstGeom prst="bentConnector3">
            <a:avLst>
              <a:gd fmla="val 100005" name="adj1"/>
            </a:avLst>
          </a:prstGeom>
          <a:noFill/>
          <a:ln cap="flat" cmpd="sng" w="38100">
            <a:solidFill>
              <a:schemeClr val="dk2"/>
            </a:solidFill>
            <a:prstDash val="solid"/>
            <a:round/>
            <a:headEnd len="med" w="med" type="none"/>
            <a:tailEnd len="med" w="med" type="triangle"/>
          </a:ln>
        </p:spPr>
      </p:cxnSp>
      <p:sp>
        <p:nvSpPr>
          <p:cNvPr id="160" name="Google Shape;160;p28"/>
          <p:cNvSpPr txBox="1"/>
          <p:nvPr/>
        </p:nvSpPr>
        <p:spPr>
          <a:xfrm>
            <a:off x="6278025" y="2317150"/>
            <a:ext cx="2511300" cy="6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600">
                <a:latin typeface="Raleway"/>
                <a:ea typeface="Raleway"/>
                <a:cs typeface="Raleway"/>
                <a:sym typeface="Raleway"/>
              </a:rPr>
              <a:t>Network ID is</a:t>
            </a:r>
            <a:r>
              <a:rPr lang="tr-TR" sz="1600"/>
              <a:t> 192.168.1</a:t>
            </a:r>
            <a:endParaRPr sz="1600"/>
          </a:p>
          <a:p>
            <a:pPr indent="0" lvl="0" marL="0" rtl="0" algn="l">
              <a:spcBef>
                <a:spcPts val="0"/>
              </a:spcBef>
              <a:spcAft>
                <a:spcPts val="0"/>
              </a:spcAft>
              <a:buNone/>
            </a:pPr>
            <a:r>
              <a:rPr lang="tr-TR" sz="1600">
                <a:latin typeface="Raleway"/>
                <a:ea typeface="Raleway"/>
                <a:cs typeface="Raleway"/>
                <a:sym typeface="Raleway"/>
              </a:rPr>
              <a:t>Destination is remote</a:t>
            </a:r>
            <a:endParaRPr sz="1600">
              <a:latin typeface="Raleway"/>
              <a:ea typeface="Raleway"/>
              <a:cs typeface="Raleway"/>
              <a:sym typeface="Raleway"/>
            </a:endParaRPr>
          </a:p>
        </p:txBody>
      </p:sp>
      <p:pic>
        <p:nvPicPr>
          <p:cNvPr id="161" name="Google Shape;161;p28"/>
          <p:cNvPicPr preferRelativeResize="0"/>
          <p:nvPr/>
        </p:nvPicPr>
        <p:blipFill>
          <a:blip r:embed="rId3">
            <a:alphaModFix/>
          </a:blip>
          <a:stretch>
            <a:fillRect/>
          </a:stretch>
        </p:blipFill>
        <p:spPr>
          <a:xfrm>
            <a:off x="6802703" y="457200"/>
            <a:ext cx="2341296" cy="1739800"/>
          </a:xfrm>
          <a:prstGeom prst="rect">
            <a:avLst/>
          </a:prstGeom>
          <a:noFill/>
          <a:ln>
            <a:noFill/>
          </a:ln>
        </p:spPr>
      </p:pic>
      <p:sp>
        <p:nvSpPr>
          <p:cNvPr id="162" name="Google Shape;162;p28"/>
          <p:cNvSpPr txBox="1"/>
          <p:nvPr>
            <p:ph idx="4294967295" type="title"/>
          </p:nvPr>
        </p:nvSpPr>
        <p:spPr>
          <a:xfrm>
            <a:off x="388625" y="16875"/>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IP Routing Process</a:t>
            </a:r>
            <a:endParaRPr sz="4000">
              <a:solidFill>
                <a:srgbClr val="58B8E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nvSpPr>
        <p:spPr>
          <a:xfrm>
            <a:off x="267000" y="691725"/>
            <a:ext cx="86100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200" u="sng">
                <a:latin typeface="Raleway"/>
                <a:ea typeface="Raleway"/>
                <a:cs typeface="Raleway"/>
                <a:sym typeface="Raleway"/>
              </a:rPr>
              <a:t>H1</a:t>
            </a:r>
            <a:endParaRPr b="1" sz="2200" u="sng">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457200" rtl="0" algn="l">
              <a:spcBef>
                <a:spcPts val="0"/>
              </a:spcBef>
              <a:spcAft>
                <a:spcPts val="0"/>
              </a:spcAft>
              <a:buNone/>
            </a:pPr>
            <a:r>
              <a:rPr lang="tr-TR" sz="2200">
                <a:latin typeface="Raleway"/>
                <a:ea typeface="Raleway"/>
                <a:cs typeface="Raleway"/>
                <a:sym typeface="Raleway"/>
              </a:rPr>
              <a:t> </a:t>
            </a:r>
            <a:endParaRPr sz="2200">
              <a:latin typeface="Raleway"/>
              <a:ea typeface="Raleway"/>
              <a:cs typeface="Raleway"/>
              <a:sym typeface="Raleway"/>
            </a:endParaRPr>
          </a:p>
        </p:txBody>
      </p:sp>
      <p:sp>
        <p:nvSpPr>
          <p:cNvPr id="168" name="Google Shape;168;p29"/>
          <p:cNvSpPr/>
          <p:nvPr/>
        </p:nvSpPr>
        <p:spPr>
          <a:xfrm>
            <a:off x="2458700" y="4521850"/>
            <a:ext cx="1380300" cy="4026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0" spcFirstLastPara="1" rIns="18000" wrap="square" tIns="91425">
            <a:noAutofit/>
          </a:bodyPr>
          <a:lstStyle/>
          <a:p>
            <a:pPr indent="0" lvl="0" marL="0" rtl="0" algn="ctr">
              <a:spcBef>
                <a:spcPts val="0"/>
              </a:spcBef>
              <a:spcAft>
                <a:spcPts val="0"/>
              </a:spcAft>
              <a:buNone/>
            </a:pPr>
            <a:r>
              <a:rPr lang="tr-TR" sz="1200"/>
              <a:t>Source:</a:t>
            </a:r>
            <a:endParaRPr sz="1200"/>
          </a:p>
          <a:p>
            <a:pPr indent="0" lvl="0" marL="0" rtl="0" algn="ctr">
              <a:spcBef>
                <a:spcPts val="0"/>
              </a:spcBef>
              <a:spcAft>
                <a:spcPts val="0"/>
              </a:spcAft>
              <a:buNone/>
            </a:pPr>
            <a:r>
              <a:rPr lang="tr-TR" sz="1200"/>
              <a:t>FA16.3E87.9C2A</a:t>
            </a:r>
            <a:endParaRPr sz="1200"/>
          </a:p>
        </p:txBody>
      </p:sp>
      <p:sp>
        <p:nvSpPr>
          <p:cNvPr id="169" name="Google Shape;169;p29"/>
          <p:cNvSpPr/>
          <p:nvPr/>
        </p:nvSpPr>
        <p:spPr>
          <a:xfrm>
            <a:off x="3839000" y="4521850"/>
            <a:ext cx="1272000" cy="4026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ctr">
              <a:spcBef>
                <a:spcPts val="0"/>
              </a:spcBef>
              <a:spcAft>
                <a:spcPts val="0"/>
              </a:spcAft>
              <a:buNone/>
            </a:pPr>
            <a:r>
              <a:rPr lang="tr-TR" sz="1200"/>
              <a:t>Destination:</a:t>
            </a:r>
            <a:endParaRPr sz="1200"/>
          </a:p>
          <a:p>
            <a:pPr indent="0" lvl="0" marL="0" rtl="0" algn="ctr">
              <a:spcBef>
                <a:spcPts val="0"/>
              </a:spcBef>
              <a:spcAft>
                <a:spcPts val="0"/>
              </a:spcAft>
              <a:buNone/>
            </a:pPr>
            <a:r>
              <a:rPr lang="tr-TR" sz="1200"/>
              <a:t>FA16.3E3F.FD3C</a:t>
            </a:r>
            <a:endParaRPr sz="1200"/>
          </a:p>
        </p:txBody>
      </p:sp>
      <p:sp>
        <p:nvSpPr>
          <p:cNvPr id="170" name="Google Shape;170;p29"/>
          <p:cNvSpPr/>
          <p:nvPr/>
        </p:nvSpPr>
        <p:spPr>
          <a:xfrm>
            <a:off x="1700150" y="2685138"/>
            <a:ext cx="6245700" cy="17412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C:\Users\H1&gt;arp -a</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Interface: 192.168.1.1 --- 0x4</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  Internet Address      Physical Address      Type</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  192.168.1.254         fa-16-3e-3f-fd-3c     dynamic</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  192.168.1.255         ff-ff-ff-ff-ff-ff     static</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  224.0.0.22            01-00-5e-00-00-16     static</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  224.0.0.251           01-00-5e-00-00-fb     static</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  224.0.0.252           01-00-5e-00-00-fc     static</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  239.255.255.250       01-00-5e-7f-ff-fa     static</a:t>
            </a:r>
            <a:endParaRPr sz="1200">
              <a:solidFill>
                <a:srgbClr val="FFFFFF"/>
              </a:solidFill>
              <a:latin typeface="Courier New"/>
              <a:ea typeface="Courier New"/>
              <a:cs typeface="Courier New"/>
              <a:sym typeface="Courier New"/>
            </a:endParaRPr>
          </a:p>
        </p:txBody>
      </p:sp>
      <p:sp>
        <p:nvSpPr>
          <p:cNvPr id="171" name="Google Shape;171;p29"/>
          <p:cNvSpPr txBox="1"/>
          <p:nvPr/>
        </p:nvSpPr>
        <p:spPr>
          <a:xfrm>
            <a:off x="4587125" y="2121913"/>
            <a:ext cx="27318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1600">
                <a:latin typeface="Raleway"/>
                <a:ea typeface="Raleway"/>
                <a:cs typeface="Raleway"/>
                <a:sym typeface="Raleway"/>
              </a:rPr>
              <a:t>Checks </a:t>
            </a:r>
            <a:r>
              <a:rPr b="1" lang="tr-TR" sz="1600">
                <a:latin typeface="Raleway"/>
                <a:ea typeface="Raleway"/>
                <a:cs typeface="Raleway"/>
                <a:sym typeface="Raleway"/>
              </a:rPr>
              <a:t>ARP Table</a:t>
            </a:r>
            <a:endParaRPr b="1" sz="1600">
              <a:latin typeface="Raleway"/>
              <a:ea typeface="Raleway"/>
              <a:cs typeface="Raleway"/>
              <a:sym typeface="Raleway"/>
            </a:endParaRPr>
          </a:p>
        </p:txBody>
      </p:sp>
      <p:sp>
        <p:nvSpPr>
          <p:cNvPr id="172" name="Google Shape;172;p29"/>
          <p:cNvSpPr txBox="1"/>
          <p:nvPr/>
        </p:nvSpPr>
        <p:spPr>
          <a:xfrm>
            <a:off x="804651" y="4507210"/>
            <a:ext cx="18201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1600">
                <a:latin typeface="Raleway"/>
                <a:ea typeface="Raleway"/>
                <a:cs typeface="Raleway"/>
                <a:sym typeface="Raleway"/>
              </a:rPr>
              <a:t>Ethernet Frame</a:t>
            </a:r>
            <a:endParaRPr b="1" sz="1600">
              <a:latin typeface="Raleway"/>
              <a:ea typeface="Raleway"/>
              <a:cs typeface="Raleway"/>
              <a:sym typeface="Raleway"/>
            </a:endParaRPr>
          </a:p>
        </p:txBody>
      </p:sp>
      <p:sp>
        <p:nvSpPr>
          <p:cNvPr id="173" name="Google Shape;173;p29"/>
          <p:cNvSpPr/>
          <p:nvPr/>
        </p:nvSpPr>
        <p:spPr>
          <a:xfrm>
            <a:off x="1857825" y="3278745"/>
            <a:ext cx="1380300" cy="201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9"/>
          <p:cNvSpPr/>
          <p:nvPr/>
        </p:nvSpPr>
        <p:spPr>
          <a:xfrm>
            <a:off x="3930845" y="3278762"/>
            <a:ext cx="1726800" cy="201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9"/>
          <p:cNvSpPr/>
          <p:nvPr/>
        </p:nvSpPr>
        <p:spPr>
          <a:xfrm>
            <a:off x="819275" y="966325"/>
            <a:ext cx="5679300" cy="1174800"/>
          </a:xfrm>
          <a:prstGeom prst="cloudCallout">
            <a:avLst>
              <a:gd fmla="val -48823" name="adj1"/>
              <a:gd fmla="val -477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600"/>
              <a:t>The destination host is on another network, so I have to build an ethernet frame but d</a:t>
            </a:r>
            <a:r>
              <a:rPr lang="tr-TR" sz="1600"/>
              <a:t>o I know the destination MAC address of the default gateway?</a:t>
            </a:r>
            <a:endParaRPr sz="1600"/>
          </a:p>
        </p:txBody>
      </p:sp>
      <p:cxnSp>
        <p:nvCxnSpPr>
          <p:cNvPr id="176" name="Google Shape;176;p29"/>
          <p:cNvCxnSpPr/>
          <p:nvPr/>
        </p:nvCxnSpPr>
        <p:spPr>
          <a:xfrm>
            <a:off x="4497575" y="2122825"/>
            <a:ext cx="0" cy="466800"/>
          </a:xfrm>
          <a:prstGeom prst="straightConnector1">
            <a:avLst/>
          </a:prstGeom>
          <a:noFill/>
          <a:ln cap="flat" cmpd="sng" w="28575">
            <a:solidFill>
              <a:schemeClr val="dk2"/>
            </a:solidFill>
            <a:prstDash val="solid"/>
            <a:round/>
            <a:headEnd len="med" w="med" type="none"/>
            <a:tailEnd len="med" w="med" type="triangle"/>
          </a:ln>
        </p:spPr>
      </p:cxnSp>
      <p:cxnSp>
        <p:nvCxnSpPr>
          <p:cNvPr id="177" name="Google Shape;177;p29"/>
          <p:cNvCxnSpPr/>
          <p:nvPr/>
        </p:nvCxnSpPr>
        <p:spPr>
          <a:xfrm>
            <a:off x="4465600" y="3498500"/>
            <a:ext cx="1500" cy="1001400"/>
          </a:xfrm>
          <a:prstGeom prst="straightConnector1">
            <a:avLst/>
          </a:prstGeom>
          <a:noFill/>
          <a:ln cap="flat" cmpd="sng" w="38100">
            <a:solidFill>
              <a:srgbClr val="FF0000"/>
            </a:solidFill>
            <a:prstDash val="solid"/>
            <a:round/>
            <a:headEnd len="med" w="med" type="none"/>
            <a:tailEnd len="med" w="med" type="triangle"/>
          </a:ln>
        </p:spPr>
      </p:cxnSp>
      <p:sp>
        <p:nvSpPr>
          <p:cNvPr id="178" name="Google Shape;178;p29"/>
          <p:cNvSpPr/>
          <p:nvPr/>
        </p:nvSpPr>
        <p:spPr>
          <a:xfrm>
            <a:off x="5110989" y="4448050"/>
            <a:ext cx="3258000" cy="550200"/>
          </a:xfrm>
          <a:prstGeom prst="roundRect">
            <a:avLst>
              <a:gd fmla="val 16667" name="adj"/>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9" name="Google Shape;179;p29"/>
          <p:cNvSpPr/>
          <p:nvPr/>
        </p:nvSpPr>
        <p:spPr>
          <a:xfrm>
            <a:off x="5146475" y="4524125"/>
            <a:ext cx="1236600" cy="4026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a:t>Source:</a:t>
            </a:r>
            <a:endParaRPr/>
          </a:p>
          <a:p>
            <a:pPr indent="0" lvl="0" marL="0" rtl="0" algn="ctr">
              <a:spcBef>
                <a:spcPts val="0"/>
              </a:spcBef>
              <a:spcAft>
                <a:spcPts val="0"/>
              </a:spcAft>
              <a:buNone/>
            </a:pPr>
            <a:r>
              <a:rPr lang="tr-TR"/>
              <a:t>192.168.1.1</a:t>
            </a:r>
            <a:endParaRPr/>
          </a:p>
        </p:txBody>
      </p:sp>
      <p:sp>
        <p:nvSpPr>
          <p:cNvPr id="180" name="Google Shape;180;p29"/>
          <p:cNvSpPr/>
          <p:nvPr/>
        </p:nvSpPr>
        <p:spPr>
          <a:xfrm>
            <a:off x="6383075" y="4524125"/>
            <a:ext cx="1236600" cy="4026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a:t>Destination:</a:t>
            </a:r>
            <a:endParaRPr/>
          </a:p>
          <a:p>
            <a:pPr indent="0" lvl="0" marL="0" rtl="0" algn="ctr">
              <a:spcBef>
                <a:spcPts val="0"/>
              </a:spcBef>
              <a:spcAft>
                <a:spcPts val="0"/>
              </a:spcAft>
              <a:buNone/>
            </a:pPr>
            <a:r>
              <a:rPr lang="tr-TR"/>
              <a:t>192.168.2.2</a:t>
            </a:r>
            <a:endParaRPr/>
          </a:p>
        </p:txBody>
      </p:sp>
      <p:sp>
        <p:nvSpPr>
          <p:cNvPr id="181" name="Google Shape;181;p29"/>
          <p:cNvSpPr/>
          <p:nvPr/>
        </p:nvSpPr>
        <p:spPr>
          <a:xfrm>
            <a:off x="7619675" y="4524125"/>
            <a:ext cx="698700" cy="4026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a:t>Data</a:t>
            </a:r>
            <a:endParaRPr/>
          </a:p>
        </p:txBody>
      </p:sp>
      <p:pic>
        <p:nvPicPr>
          <p:cNvPr id="182" name="Google Shape;182;p29"/>
          <p:cNvPicPr preferRelativeResize="0"/>
          <p:nvPr/>
        </p:nvPicPr>
        <p:blipFill>
          <a:blip r:embed="rId3">
            <a:alphaModFix/>
          </a:blip>
          <a:stretch>
            <a:fillRect/>
          </a:stretch>
        </p:blipFill>
        <p:spPr>
          <a:xfrm>
            <a:off x="6802703" y="457200"/>
            <a:ext cx="2341296" cy="1739800"/>
          </a:xfrm>
          <a:prstGeom prst="rect">
            <a:avLst/>
          </a:prstGeom>
          <a:noFill/>
          <a:ln>
            <a:noFill/>
          </a:ln>
        </p:spPr>
      </p:pic>
      <p:sp>
        <p:nvSpPr>
          <p:cNvPr id="183" name="Google Shape;183;p29"/>
          <p:cNvSpPr txBox="1"/>
          <p:nvPr>
            <p:ph idx="4294967295" type="title"/>
          </p:nvPr>
        </p:nvSpPr>
        <p:spPr>
          <a:xfrm>
            <a:off x="388625" y="16875"/>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IP Routing Process</a:t>
            </a:r>
            <a:endParaRPr sz="4000">
              <a:solidFill>
                <a:srgbClr val="58B8E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nvSpPr>
        <p:spPr>
          <a:xfrm>
            <a:off x="267000" y="691725"/>
            <a:ext cx="86100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200" u="sng">
                <a:latin typeface="Raleway"/>
                <a:ea typeface="Raleway"/>
                <a:cs typeface="Raleway"/>
                <a:sym typeface="Raleway"/>
              </a:rPr>
              <a:t>R</a:t>
            </a:r>
            <a:r>
              <a:rPr b="1" lang="tr-TR" sz="2200" u="sng">
                <a:latin typeface="Raleway"/>
                <a:ea typeface="Raleway"/>
                <a:cs typeface="Raleway"/>
                <a:sym typeface="Raleway"/>
              </a:rPr>
              <a:t>1</a:t>
            </a:r>
            <a:endParaRPr b="1" sz="2200" u="sng">
              <a:latin typeface="Raleway"/>
              <a:ea typeface="Raleway"/>
              <a:cs typeface="Raleway"/>
              <a:sym typeface="Raleway"/>
            </a:endParaRPr>
          </a:p>
          <a:p>
            <a:pPr indent="0" lvl="0" marL="0" rtl="0" algn="l">
              <a:spcBef>
                <a:spcPts val="0"/>
              </a:spcBef>
              <a:spcAft>
                <a:spcPts val="0"/>
              </a:spcAft>
              <a:buNone/>
            </a:pPr>
            <a:r>
              <a:t/>
            </a:r>
            <a:endParaRPr b="1" sz="2200" u="sng">
              <a:latin typeface="Raleway"/>
              <a:ea typeface="Raleway"/>
              <a:cs typeface="Raleway"/>
              <a:sym typeface="Raleway"/>
            </a:endParaRPr>
          </a:p>
          <a:p>
            <a:pPr indent="0" lvl="0" marL="0" rtl="0" algn="l">
              <a:spcBef>
                <a:spcPts val="0"/>
              </a:spcBef>
              <a:spcAft>
                <a:spcPts val="0"/>
              </a:spcAft>
              <a:buNone/>
            </a:pPr>
            <a:r>
              <a:t/>
            </a:r>
            <a:endParaRPr b="1" sz="2200" u="sng">
              <a:latin typeface="Raleway"/>
              <a:ea typeface="Raleway"/>
              <a:cs typeface="Raleway"/>
              <a:sym typeface="Raleway"/>
            </a:endParaRPr>
          </a:p>
          <a:p>
            <a:pPr indent="0" lvl="0" marL="0" rtl="0" algn="l">
              <a:spcBef>
                <a:spcPts val="0"/>
              </a:spcBef>
              <a:spcAft>
                <a:spcPts val="0"/>
              </a:spcAft>
              <a:buNone/>
            </a:pPr>
            <a:r>
              <a:t/>
            </a:r>
            <a:endParaRPr b="1" sz="2200" u="sng">
              <a:latin typeface="Raleway"/>
              <a:ea typeface="Raleway"/>
              <a:cs typeface="Raleway"/>
              <a:sym typeface="Raleway"/>
            </a:endParaRPr>
          </a:p>
          <a:p>
            <a:pPr indent="0" lvl="0" marL="457200" rtl="0" algn="l">
              <a:spcBef>
                <a:spcPts val="0"/>
              </a:spcBef>
              <a:spcAft>
                <a:spcPts val="0"/>
              </a:spcAft>
              <a:buNone/>
            </a:pPr>
            <a:r>
              <a:t/>
            </a:r>
            <a:endParaRPr sz="20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457200" rtl="0" algn="l">
              <a:spcBef>
                <a:spcPts val="0"/>
              </a:spcBef>
              <a:spcAft>
                <a:spcPts val="0"/>
              </a:spcAft>
              <a:buNone/>
            </a:pPr>
            <a:r>
              <a:rPr lang="tr-TR" sz="2200">
                <a:latin typeface="Raleway"/>
                <a:ea typeface="Raleway"/>
                <a:cs typeface="Raleway"/>
                <a:sym typeface="Raleway"/>
              </a:rPr>
              <a:t> </a:t>
            </a:r>
            <a:endParaRPr sz="2200">
              <a:latin typeface="Raleway"/>
              <a:ea typeface="Raleway"/>
              <a:cs typeface="Raleway"/>
              <a:sym typeface="Raleway"/>
            </a:endParaRPr>
          </a:p>
        </p:txBody>
      </p:sp>
      <p:sp>
        <p:nvSpPr>
          <p:cNvPr id="189" name="Google Shape;189;p30"/>
          <p:cNvSpPr/>
          <p:nvPr/>
        </p:nvSpPr>
        <p:spPr>
          <a:xfrm>
            <a:off x="740175" y="1941738"/>
            <a:ext cx="766800" cy="4026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0" spcFirstLastPara="1" rIns="18000" wrap="square" tIns="91425">
            <a:noAutofit/>
          </a:bodyPr>
          <a:lstStyle/>
          <a:p>
            <a:pPr indent="0" lvl="0" marL="0" rtl="0" algn="ctr">
              <a:spcBef>
                <a:spcPts val="0"/>
              </a:spcBef>
              <a:spcAft>
                <a:spcPts val="0"/>
              </a:spcAft>
              <a:buNone/>
            </a:pPr>
            <a:r>
              <a:rPr lang="tr-TR" sz="1200"/>
              <a:t>Preamble</a:t>
            </a:r>
            <a:endParaRPr sz="1200"/>
          </a:p>
        </p:txBody>
      </p:sp>
      <p:sp>
        <p:nvSpPr>
          <p:cNvPr id="190" name="Google Shape;190;p30"/>
          <p:cNvSpPr/>
          <p:nvPr/>
        </p:nvSpPr>
        <p:spPr>
          <a:xfrm>
            <a:off x="1963863" y="1941738"/>
            <a:ext cx="849900" cy="4026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ctr">
              <a:spcBef>
                <a:spcPts val="0"/>
              </a:spcBef>
              <a:spcAft>
                <a:spcPts val="0"/>
              </a:spcAft>
              <a:buNone/>
            </a:pPr>
            <a:r>
              <a:rPr lang="tr-TR" sz="1200"/>
              <a:t>Destination</a:t>
            </a:r>
            <a:endParaRPr sz="1200"/>
          </a:p>
        </p:txBody>
      </p:sp>
      <p:sp>
        <p:nvSpPr>
          <p:cNvPr id="191" name="Google Shape;191;p30"/>
          <p:cNvSpPr/>
          <p:nvPr/>
        </p:nvSpPr>
        <p:spPr>
          <a:xfrm>
            <a:off x="1506975" y="1941738"/>
            <a:ext cx="456900" cy="4026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ctr">
              <a:spcBef>
                <a:spcPts val="0"/>
              </a:spcBef>
              <a:spcAft>
                <a:spcPts val="0"/>
              </a:spcAft>
              <a:buNone/>
            </a:pPr>
            <a:r>
              <a:rPr lang="tr-TR" sz="1200"/>
              <a:t>SFD</a:t>
            </a:r>
            <a:endParaRPr sz="1200"/>
          </a:p>
        </p:txBody>
      </p:sp>
      <p:sp>
        <p:nvSpPr>
          <p:cNvPr id="192" name="Google Shape;192;p30"/>
          <p:cNvSpPr/>
          <p:nvPr/>
        </p:nvSpPr>
        <p:spPr>
          <a:xfrm>
            <a:off x="2813775" y="1941738"/>
            <a:ext cx="618000" cy="4026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ctr">
              <a:spcBef>
                <a:spcPts val="0"/>
              </a:spcBef>
              <a:spcAft>
                <a:spcPts val="0"/>
              </a:spcAft>
              <a:buNone/>
            </a:pPr>
            <a:r>
              <a:rPr lang="tr-TR" sz="1200"/>
              <a:t>Source</a:t>
            </a:r>
            <a:endParaRPr sz="1200"/>
          </a:p>
        </p:txBody>
      </p:sp>
      <p:sp>
        <p:nvSpPr>
          <p:cNvPr id="193" name="Google Shape;193;p30"/>
          <p:cNvSpPr/>
          <p:nvPr/>
        </p:nvSpPr>
        <p:spPr>
          <a:xfrm>
            <a:off x="3431775" y="1941738"/>
            <a:ext cx="555600" cy="4026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200"/>
              <a:t>Type</a:t>
            </a:r>
            <a:endParaRPr sz="1200"/>
          </a:p>
        </p:txBody>
      </p:sp>
      <p:sp>
        <p:nvSpPr>
          <p:cNvPr id="194" name="Google Shape;194;p30"/>
          <p:cNvSpPr/>
          <p:nvPr/>
        </p:nvSpPr>
        <p:spPr>
          <a:xfrm>
            <a:off x="3987375" y="1941738"/>
            <a:ext cx="970200" cy="402600"/>
          </a:xfrm>
          <a:prstGeom prst="roundRect">
            <a:avLst>
              <a:gd fmla="val 16667" name="adj"/>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tr-TR" sz="1200">
                <a:solidFill>
                  <a:srgbClr val="FFFFFF"/>
                </a:solidFill>
              </a:rPr>
              <a:t>IP Packet</a:t>
            </a:r>
            <a:endParaRPr b="1" sz="1200">
              <a:solidFill>
                <a:srgbClr val="FFFFFF"/>
              </a:solidFill>
            </a:endParaRPr>
          </a:p>
        </p:txBody>
      </p:sp>
      <p:sp>
        <p:nvSpPr>
          <p:cNvPr id="195" name="Google Shape;195;p30"/>
          <p:cNvSpPr/>
          <p:nvPr/>
        </p:nvSpPr>
        <p:spPr>
          <a:xfrm>
            <a:off x="4957575" y="1941738"/>
            <a:ext cx="555600" cy="4026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200"/>
              <a:t>FCS</a:t>
            </a:r>
            <a:endParaRPr sz="1200"/>
          </a:p>
        </p:txBody>
      </p:sp>
      <p:sp>
        <p:nvSpPr>
          <p:cNvPr id="196" name="Google Shape;196;p30"/>
          <p:cNvSpPr/>
          <p:nvPr/>
        </p:nvSpPr>
        <p:spPr>
          <a:xfrm>
            <a:off x="970075" y="765425"/>
            <a:ext cx="3831900" cy="626400"/>
          </a:xfrm>
          <a:prstGeom prst="wedgeRoundRectCallout">
            <a:avLst>
              <a:gd fmla="val -56104" name="adj1"/>
              <a:gd fmla="val -3128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a:t>I just received a frame. First, let’s check if Frame Check Sequence (FCS) is correct or not.</a:t>
            </a:r>
            <a:endParaRPr/>
          </a:p>
        </p:txBody>
      </p:sp>
      <p:sp>
        <p:nvSpPr>
          <p:cNvPr id="197" name="Google Shape;197;p30"/>
          <p:cNvSpPr txBox="1"/>
          <p:nvPr/>
        </p:nvSpPr>
        <p:spPr>
          <a:xfrm>
            <a:off x="4758425" y="765425"/>
            <a:ext cx="15276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1600">
                <a:latin typeface="Raleway"/>
                <a:ea typeface="Raleway"/>
                <a:cs typeface="Raleway"/>
                <a:sym typeface="Raleway"/>
              </a:rPr>
              <a:t>FCS is wrong!</a:t>
            </a:r>
            <a:endParaRPr b="1" sz="1600">
              <a:latin typeface="Raleway"/>
              <a:ea typeface="Raleway"/>
              <a:cs typeface="Raleway"/>
              <a:sym typeface="Raleway"/>
            </a:endParaRPr>
          </a:p>
        </p:txBody>
      </p:sp>
      <p:cxnSp>
        <p:nvCxnSpPr>
          <p:cNvPr id="198" name="Google Shape;198;p30"/>
          <p:cNvCxnSpPr/>
          <p:nvPr/>
        </p:nvCxnSpPr>
        <p:spPr>
          <a:xfrm>
            <a:off x="4801975" y="1094225"/>
            <a:ext cx="953700" cy="304500"/>
          </a:xfrm>
          <a:prstGeom prst="bentConnector3">
            <a:avLst>
              <a:gd fmla="val 100005" name="adj1"/>
            </a:avLst>
          </a:prstGeom>
          <a:noFill/>
          <a:ln cap="flat" cmpd="sng" w="28575">
            <a:solidFill>
              <a:schemeClr val="dk2"/>
            </a:solidFill>
            <a:prstDash val="solid"/>
            <a:round/>
            <a:headEnd len="med" w="med" type="none"/>
            <a:tailEnd len="med" w="med" type="triangle"/>
          </a:ln>
        </p:spPr>
      </p:cxnSp>
      <p:sp>
        <p:nvSpPr>
          <p:cNvPr id="199" name="Google Shape;199;p30"/>
          <p:cNvSpPr txBox="1"/>
          <p:nvPr/>
        </p:nvSpPr>
        <p:spPr>
          <a:xfrm>
            <a:off x="5026025" y="1269475"/>
            <a:ext cx="18690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a:solidFill>
                  <a:srgbClr val="FF0000"/>
                </a:solidFill>
                <a:latin typeface="Raleway"/>
                <a:ea typeface="Raleway"/>
                <a:cs typeface="Raleway"/>
                <a:sym typeface="Raleway"/>
              </a:rPr>
              <a:t>D</a:t>
            </a:r>
            <a:r>
              <a:rPr b="1" lang="tr-TR">
                <a:solidFill>
                  <a:srgbClr val="FF0000"/>
                </a:solidFill>
                <a:latin typeface="Raleway"/>
                <a:ea typeface="Raleway"/>
                <a:cs typeface="Raleway"/>
                <a:sym typeface="Raleway"/>
              </a:rPr>
              <a:t>rop the frame </a:t>
            </a:r>
            <a:endParaRPr b="1">
              <a:solidFill>
                <a:srgbClr val="FF0000"/>
              </a:solidFill>
              <a:latin typeface="Raleway"/>
              <a:ea typeface="Raleway"/>
              <a:cs typeface="Raleway"/>
              <a:sym typeface="Raleway"/>
            </a:endParaRPr>
          </a:p>
          <a:p>
            <a:pPr indent="0" lvl="0" marL="0" rtl="0" algn="l">
              <a:spcBef>
                <a:spcPts val="0"/>
              </a:spcBef>
              <a:spcAft>
                <a:spcPts val="0"/>
              </a:spcAft>
              <a:buNone/>
            </a:pPr>
            <a:r>
              <a:rPr b="1" lang="tr-TR">
                <a:solidFill>
                  <a:srgbClr val="FF0000"/>
                </a:solidFill>
                <a:latin typeface="Raleway"/>
                <a:ea typeface="Raleway"/>
                <a:cs typeface="Raleway"/>
                <a:sym typeface="Raleway"/>
              </a:rPr>
              <a:t>(No error recovery)</a:t>
            </a:r>
            <a:endParaRPr b="1">
              <a:solidFill>
                <a:srgbClr val="FF0000"/>
              </a:solidFill>
              <a:latin typeface="Raleway"/>
              <a:ea typeface="Raleway"/>
              <a:cs typeface="Raleway"/>
              <a:sym typeface="Raleway"/>
            </a:endParaRPr>
          </a:p>
          <a:p>
            <a:pPr indent="0" lvl="0" marL="0" rtl="0" algn="l">
              <a:spcBef>
                <a:spcPts val="0"/>
              </a:spcBef>
              <a:spcAft>
                <a:spcPts val="0"/>
              </a:spcAft>
              <a:buNone/>
            </a:pPr>
            <a:r>
              <a:t/>
            </a:r>
            <a:endParaRPr b="1">
              <a:solidFill>
                <a:srgbClr val="FF0000"/>
              </a:solidFill>
              <a:latin typeface="Raleway"/>
              <a:ea typeface="Raleway"/>
              <a:cs typeface="Raleway"/>
              <a:sym typeface="Raleway"/>
            </a:endParaRPr>
          </a:p>
        </p:txBody>
      </p:sp>
      <p:cxnSp>
        <p:nvCxnSpPr>
          <p:cNvPr id="200" name="Google Shape;200;p30"/>
          <p:cNvCxnSpPr>
            <a:stCxn id="196" idx="2"/>
          </p:cNvCxnSpPr>
          <p:nvPr/>
        </p:nvCxnSpPr>
        <p:spPr>
          <a:xfrm>
            <a:off x="2886025" y="1391825"/>
            <a:ext cx="300" cy="431700"/>
          </a:xfrm>
          <a:prstGeom prst="straightConnector1">
            <a:avLst/>
          </a:prstGeom>
          <a:noFill/>
          <a:ln cap="flat" cmpd="sng" w="28575">
            <a:solidFill>
              <a:schemeClr val="dk2"/>
            </a:solidFill>
            <a:prstDash val="solid"/>
            <a:round/>
            <a:headEnd len="med" w="med" type="none"/>
            <a:tailEnd len="med" w="med" type="triangle"/>
          </a:ln>
        </p:spPr>
      </p:cxnSp>
      <p:sp>
        <p:nvSpPr>
          <p:cNvPr id="201" name="Google Shape;201;p30"/>
          <p:cNvSpPr txBox="1"/>
          <p:nvPr/>
        </p:nvSpPr>
        <p:spPr>
          <a:xfrm>
            <a:off x="1270725" y="1315625"/>
            <a:ext cx="37119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1600">
                <a:latin typeface="Raleway"/>
                <a:ea typeface="Raleway"/>
                <a:cs typeface="Raleway"/>
                <a:sym typeface="Raleway"/>
              </a:rPr>
              <a:t>FCS is correct!     </a:t>
            </a:r>
            <a:r>
              <a:rPr b="1" lang="tr-TR" sz="1600">
                <a:solidFill>
                  <a:srgbClr val="6AA84F"/>
                </a:solidFill>
                <a:latin typeface="Raleway"/>
                <a:ea typeface="Raleway"/>
                <a:cs typeface="Raleway"/>
                <a:sym typeface="Raleway"/>
              </a:rPr>
              <a:t>Process the frame</a:t>
            </a:r>
            <a:endParaRPr b="1" sz="1600">
              <a:solidFill>
                <a:srgbClr val="6AA84F"/>
              </a:solidFill>
              <a:latin typeface="Raleway"/>
              <a:ea typeface="Raleway"/>
              <a:cs typeface="Raleway"/>
              <a:sym typeface="Raleway"/>
            </a:endParaRPr>
          </a:p>
        </p:txBody>
      </p:sp>
      <p:sp>
        <p:nvSpPr>
          <p:cNvPr id="202" name="Google Shape;202;p30"/>
          <p:cNvSpPr txBox="1"/>
          <p:nvPr/>
        </p:nvSpPr>
        <p:spPr>
          <a:xfrm>
            <a:off x="785951" y="2704750"/>
            <a:ext cx="2768700" cy="32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tr-TR" sz="1600">
                <a:latin typeface="Raleway"/>
                <a:ea typeface="Raleway"/>
                <a:cs typeface="Raleway"/>
                <a:sym typeface="Raleway"/>
              </a:rPr>
              <a:t>Check destination MAC Address</a:t>
            </a:r>
            <a:endParaRPr b="1" sz="1600">
              <a:solidFill>
                <a:srgbClr val="6AA84F"/>
              </a:solidFill>
              <a:latin typeface="Raleway"/>
              <a:ea typeface="Raleway"/>
              <a:cs typeface="Raleway"/>
              <a:sym typeface="Raleway"/>
            </a:endParaRPr>
          </a:p>
        </p:txBody>
      </p:sp>
      <p:sp>
        <p:nvSpPr>
          <p:cNvPr id="203" name="Google Shape;203;p30"/>
          <p:cNvSpPr txBox="1"/>
          <p:nvPr/>
        </p:nvSpPr>
        <p:spPr>
          <a:xfrm>
            <a:off x="-1275" y="3785675"/>
            <a:ext cx="4246200" cy="32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tr-TR" sz="1600">
                <a:solidFill>
                  <a:srgbClr val="6AA84F"/>
                </a:solidFill>
                <a:latin typeface="Raleway"/>
                <a:ea typeface="Raleway"/>
                <a:cs typeface="Raleway"/>
                <a:sym typeface="Raleway"/>
              </a:rPr>
              <a:t>The frame is addressed to me.</a:t>
            </a:r>
            <a:endParaRPr b="1" sz="1600">
              <a:solidFill>
                <a:srgbClr val="6AA84F"/>
              </a:solidFill>
              <a:latin typeface="Raleway"/>
              <a:ea typeface="Raleway"/>
              <a:cs typeface="Raleway"/>
              <a:sym typeface="Raleway"/>
            </a:endParaRPr>
          </a:p>
          <a:p>
            <a:pPr indent="0" lvl="0" marL="0" rtl="0" algn="ctr">
              <a:spcBef>
                <a:spcPts val="0"/>
              </a:spcBef>
              <a:spcAft>
                <a:spcPts val="0"/>
              </a:spcAft>
              <a:buNone/>
            </a:pPr>
            <a:r>
              <a:rPr b="1" lang="tr-TR" sz="1600">
                <a:solidFill>
                  <a:srgbClr val="6AA84F"/>
                </a:solidFill>
                <a:latin typeface="Raleway"/>
                <a:ea typeface="Raleway"/>
                <a:cs typeface="Raleway"/>
                <a:sym typeface="Raleway"/>
              </a:rPr>
              <a:t>I need to de-encapsulate the IP packet.</a:t>
            </a:r>
            <a:endParaRPr b="1" sz="1600">
              <a:solidFill>
                <a:srgbClr val="6AA84F"/>
              </a:solidFill>
              <a:latin typeface="Raleway"/>
              <a:ea typeface="Raleway"/>
              <a:cs typeface="Raleway"/>
              <a:sym typeface="Raleway"/>
            </a:endParaRPr>
          </a:p>
        </p:txBody>
      </p:sp>
      <p:pic>
        <p:nvPicPr>
          <p:cNvPr id="204" name="Google Shape;204;p30"/>
          <p:cNvPicPr preferRelativeResize="0"/>
          <p:nvPr/>
        </p:nvPicPr>
        <p:blipFill>
          <a:blip r:embed="rId3">
            <a:alphaModFix/>
          </a:blip>
          <a:stretch>
            <a:fillRect/>
          </a:stretch>
        </p:blipFill>
        <p:spPr>
          <a:xfrm>
            <a:off x="4498850" y="2936275"/>
            <a:ext cx="4607077" cy="2178750"/>
          </a:xfrm>
          <a:prstGeom prst="rect">
            <a:avLst/>
          </a:prstGeom>
          <a:noFill/>
          <a:ln>
            <a:noFill/>
          </a:ln>
        </p:spPr>
      </p:pic>
      <p:cxnSp>
        <p:nvCxnSpPr>
          <p:cNvPr id="205" name="Google Shape;205;p30"/>
          <p:cNvCxnSpPr/>
          <p:nvPr/>
        </p:nvCxnSpPr>
        <p:spPr>
          <a:xfrm>
            <a:off x="2258175" y="2334530"/>
            <a:ext cx="0" cy="441000"/>
          </a:xfrm>
          <a:prstGeom prst="straightConnector1">
            <a:avLst/>
          </a:prstGeom>
          <a:noFill/>
          <a:ln cap="flat" cmpd="sng" w="28575">
            <a:solidFill>
              <a:schemeClr val="dk2"/>
            </a:solidFill>
            <a:prstDash val="solid"/>
            <a:round/>
            <a:headEnd len="med" w="med" type="none"/>
            <a:tailEnd len="med" w="med" type="triangle"/>
          </a:ln>
        </p:spPr>
      </p:cxnSp>
      <p:cxnSp>
        <p:nvCxnSpPr>
          <p:cNvPr id="206" name="Google Shape;206;p30"/>
          <p:cNvCxnSpPr/>
          <p:nvPr/>
        </p:nvCxnSpPr>
        <p:spPr>
          <a:xfrm>
            <a:off x="2258175" y="3393955"/>
            <a:ext cx="0" cy="441000"/>
          </a:xfrm>
          <a:prstGeom prst="straightConnector1">
            <a:avLst/>
          </a:prstGeom>
          <a:noFill/>
          <a:ln cap="flat" cmpd="sng" w="28575">
            <a:solidFill>
              <a:schemeClr val="dk2"/>
            </a:solidFill>
            <a:prstDash val="solid"/>
            <a:round/>
            <a:headEnd len="med" w="med" type="none"/>
            <a:tailEnd len="med" w="med" type="triangle"/>
          </a:ln>
        </p:spPr>
      </p:cxnSp>
      <p:cxnSp>
        <p:nvCxnSpPr>
          <p:cNvPr id="207" name="Google Shape;207;p30"/>
          <p:cNvCxnSpPr/>
          <p:nvPr/>
        </p:nvCxnSpPr>
        <p:spPr>
          <a:xfrm>
            <a:off x="4020675" y="4114475"/>
            <a:ext cx="361200" cy="0"/>
          </a:xfrm>
          <a:prstGeom prst="straightConnector1">
            <a:avLst/>
          </a:prstGeom>
          <a:noFill/>
          <a:ln cap="flat" cmpd="sng" w="28575">
            <a:solidFill>
              <a:schemeClr val="dk2"/>
            </a:solidFill>
            <a:prstDash val="solid"/>
            <a:round/>
            <a:headEnd len="med" w="med" type="none"/>
            <a:tailEnd len="med" w="med" type="triangle"/>
          </a:ln>
        </p:spPr>
      </p:cxnSp>
      <p:sp>
        <p:nvSpPr>
          <p:cNvPr id="208" name="Google Shape;208;p30"/>
          <p:cNvSpPr/>
          <p:nvPr/>
        </p:nvSpPr>
        <p:spPr>
          <a:xfrm rot="-5400000">
            <a:off x="4220025" y="2137025"/>
            <a:ext cx="504900" cy="972000"/>
          </a:xfrm>
          <a:prstGeom prst="leftBrace">
            <a:avLst>
              <a:gd fmla="val 50000" name="adj1"/>
              <a:gd fmla="val 71085" name="adj2"/>
            </a:avLst>
          </a:prstGeom>
          <a:no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9" name="Google Shape;209;p30"/>
          <p:cNvPicPr preferRelativeResize="0"/>
          <p:nvPr/>
        </p:nvPicPr>
        <p:blipFill>
          <a:blip r:embed="rId4">
            <a:alphaModFix/>
          </a:blip>
          <a:stretch>
            <a:fillRect/>
          </a:stretch>
        </p:blipFill>
        <p:spPr>
          <a:xfrm>
            <a:off x="6802703" y="457200"/>
            <a:ext cx="2341296" cy="1739800"/>
          </a:xfrm>
          <a:prstGeom prst="rect">
            <a:avLst/>
          </a:prstGeom>
          <a:noFill/>
          <a:ln>
            <a:noFill/>
          </a:ln>
        </p:spPr>
      </p:pic>
      <p:sp>
        <p:nvSpPr>
          <p:cNvPr id="210" name="Google Shape;210;p30"/>
          <p:cNvSpPr txBox="1"/>
          <p:nvPr>
            <p:ph idx="4294967295" type="title"/>
          </p:nvPr>
        </p:nvSpPr>
        <p:spPr>
          <a:xfrm>
            <a:off x="388625" y="16875"/>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IP Routing Process</a:t>
            </a:r>
            <a:endParaRPr sz="4000">
              <a:solidFill>
                <a:srgbClr val="58B8E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nvSpPr>
        <p:spPr>
          <a:xfrm>
            <a:off x="267000" y="684278"/>
            <a:ext cx="85926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200" u="sng">
                <a:latin typeface="Raleway"/>
                <a:ea typeface="Raleway"/>
                <a:cs typeface="Raleway"/>
                <a:sym typeface="Raleway"/>
              </a:rPr>
              <a:t>R1</a:t>
            </a:r>
            <a:endParaRPr b="1" sz="2200" u="sng">
              <a:latin typeface="Raleway"/>
              <a:ea typeface="Raleway"/>
              <a:cs typeface="Raleway"/>
              <a:sym typeface="Raleway"/>
            </a:endParaRPr>
          </a:p>
          <a:p>
            <a:pPr indent="0" lvl="0" marL="0" rtl="0" algn="l">
              <a:spcBef>
                <a:spcPts val="0"/>
              </a:spcBef>
              <a:spcAft>
                <a:spcPts val="0"/>
              </a:spcAft>
              <a:buNone/>
            </a:pPr>
            <a:r>
              <a:t/>
            </a:r>
            <a:endParaRPr b="1" sz="2200" u="sng">
              <a:latin typeface="Raleway"/>
              <a:ea typeface="Raleway"/>
              <a:cs typeface="Raleway"/>
              <a:sym typeface="Raleway"/>
            </a:endParaRPr>
          </a:p>
          <a:p>
            <a:pPr indent="0" lvl="0" marL="0" rtl="0" algn="l">
              <a:spcBef>
                <a:spcPts val="0"/>
              </a:spcBef>
              <a:spcAft>
                <a:spcPts val="0"/>
              </a:spcAft>
              <a:buNone/>
            </a:pPr>
            <a:r>
              <a:t/>
            </a:r>
            <a:endParaRPr b="1" sz="2200" u="sng">
              <a:latin typeface="Raleway"/>
              <a:ea typeface="Raleway"/>
              <a:cs typeface="Raleway"/>
              <a:sym typeface="Raleway"/>
            </a:endParaRPr>
          </a:p>
          <a:p>
            <a:pPr indent="0" lvl="0" marL="0" rtl="0" algn="l">
              <a:spcBef>
                <a:spcPts val="0"/>
              </a:spcBef>
              <a:spcAft>
                <a:spcPts val="0"/>
              </a:spcAft>
              <a:buNone/>
            </a:pPr>
            <a:r>
              <a:t/>
            </a:r>
            <a:endParaRPr b="1" sz="2200" u="sng">
              <a:latin typeface="Raleway"/>
              <a:ea typeface="Raleway"/>
              <a:cs typeface="Raleway"/>
              <a:sym typeface="Raleway"/>
            </a:endParaRPr>
          </a:p>
          <a:p>
            <a:pPr indent="0" lvl="0" marL="457200" rtl="0" algn="l">
              <a:spcBef>
                <a:spcPts val="0"/>
              </a:spcBef>
              <a:spcAft>
                <a:spcPts val="0"/>
              </a:spcAft>
              <a:buNone/>
            </a:pPr>
            <a:r>
              <a:t/>
            </a:r>
            <a:endParaRPr sz="20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457200" rtl="0" algn="l">
              <a:spcBef>
                <a:spcPts val="0"/>
              </a:spcBef>
              <a:spcAft>
                <a:spcPts val="0"/>
              </a:spcAft>
              <a:buNone/>
            </a:pPr>
            <a:r>
              <a:rPr lang="tr-TR" sz="2200">
                <a:latin typeface="Raleway"/>
                <a:ea typeface="Raleway"/>
                <a:cs typeface="Raleway"/>
                <a:sym typeface="Raleway"/>
              </a:rPr>
              <a:t> </a:t>
            </a:r>
            <a:endParaRPr sz="2200">
              <a:latin typeface="Raleway"/>
              <a:ea typeface="Raleway"/>
              <a:cs typeface="Raleway"/>
              <a:sym typeface="Raleway"/>
            </a:endParaRPr>
          </a:p>
        </p:txBody>
      </p:sp>
      <p:sp>
        <p:nvSpPr>
          <p:cNvPr id="216" name="Google Shape;216;p31"/>
          <p:cNvSpPr txBox="1"/>
          <p:nvPr/>
        </p:nvSpPr>
        <p:spPr>
          <a:xfrm>
            <a:off x="365375" y="2573888"/>
            <a:ext cx="27630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rgbClr val="6AA84F"/>
              </a:solidFill>
              <a:latin typeface="Raleway"/>
              <a:ea typeface="Raleway"/>
              <a:cs typeface="Raleway"/>
              <a:sym typeface="Raleway"/>
            </a:endParaRPr>
          </a:p>
        </p:txBody>
      </p:sp>
      <p:pic>
        <p:nvPicPr>
          <p:cNvPr id="217" name="Google Shape;217;p31"/>
          <p:cNvPicPr preferRelativeResize="0"/>
          <p:nvPr/>
        </p:nvPicPr>
        <p:blipFill>
          <a:blip r:embed="rId3">
            <a:alphaModFix/>
          </a:blip>
          <a:stretch>
            <a:fillRect/>
          </a:stretch>
        </p:blipFill>
        <p:spPr>
          <a:xfrm>
            <a:off x="874512" y="791193"/>
            <a:ext cx="3727006" cy="1740757"/>
          </a:xfrm>
          <a:prstGeom prst="rect">
            <a:avLst/>
          </a:prstGeom>
          <a:noFill/>
          <a:ln>
            <a:noFill/>
          </a:ln>
        </p:spPr>
      </p:pic>
      <p:cxnSp>
        <p:nvCxnSpPr>
          <p:cNvPr id="218" name="Google Shape;218;p31"/>
          <p:cNvCxnSpPr/>
          <p:nvPr/>
        </p:nvCxnSpPr>
        <p:spPr>
          <a:xfrm flipH="1">
            <a:off x="3124545" y="1613818"/>
            <a:ext cx="3900" cy="1433700"/>
          </a:xfrm>
          <a:prstGeom prst="straightConnector1">
            <a:avLst/>
          </a:prstGeom>
          <a:noFill/>
          <a:ln cap="flat" cmpd="sng" w="28575">
            <a:solidFill>
              <a:schemeClr val="dk2"/>
            </a:solidFill>
            <a:prstDash val="solid"/>
            <a:round/>
            <a:headEnd len="med" w="med" type="none"/>
            <a:tailEnd len="med" w="med" type="triangle"/>
          </a:ln>
        </p:spPr>
      </p:cxnSp>
      <p:sp>
        <p:nvSpPr>
          <p:cNvPr id="219" name="Google Shape;219;p31"/>
          <p:cNvSpPr txBox="1"/>
          <p:nvPr/>
        </p:nvSpPr>
        <p:spPr>
          <a:xfrm>
            <a:off x="4521157" y="1132440"/>
            <a:ext cx="22719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1600">
                <a:latin typeface="Raleway"/>
                <a:ea typeface="Raleway"/>
                <a:cs typeface="Raleway"/>
                <a:sym typeface="Raleway"/>
              </a:rPr>
              <a:t>Checksum </a:t>
            </a:r>
            <a:r>
              <a:rPr b="1" lang="tr-TR" sz="1600">
                <a:latin typeface="Raleway"/>
                <a:ea typeface="Raleway"/>
                <a:cs typeface="Raleway"/>
                <a:sym typeface="Raleway"/>
              </a:rPr>
              <a:t>is wrong!</a:t>
            </a:r>
            <a:endParaRPr b="1" sz="1600">
              <a:latin typeface="Raleway"/>
              <a:ea typeface="Raleway"/>
              <a:cs typeface="Raleway"/>
              <a:sym typeface="Raleway"/>
            </a:endParaRPr>
          </a:p>
        </p:txBody>
      </p:sp>
      <p:sp>
        <p:nvSpPr>
          <p:cNvPr id="220" name="Google Shape;220;p31"/>
          <p:cNvSpPr txBox="1"/>
          <p:nvPr/>
        </p:nvSpPr>
        <p:spPr>
          <a:xfrm>
            <a:off x="4940303" y="1779452"/>
            <a:ext cx="18651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a:solidFill>
                  <a:srgbClr val="FF0000"/>
                </a:solidFill>
                <a:latin typeface="Raleway"/>
                <a:ea typeface="Raleway"/>
                <a:cs typeface="Raleway"/>
                <a:sym typeface="Raleway"/>
              </a:rPr>
              <a:t>Drop the IP packet</a:t>
            </a:r>
            <a:endParaRPr b="1">
              <a:solidFill>
                <a:srgbClr val="FF0000"/>
              </a:solidFill>
              <a:latin typeface="Raleway"/>
              <a:ea typeface="Raleway"/>
              <a:cs typeface="Raleway"/>
              <a:sym typeface="Raleway"/>
            </a:endParaRPr>
          </a:p>
          <a:p>
            <a:pPr indent="0" lvl="0" marL="0" rtl="0" algn="l">
              <a:spcBef>
                <a:spcPts val="0"/>
              </a:spcBef>
              <a:spcAft>
                <a:spcPts val="0"/>
              </a:spcAft>
              <a:buNone/>
            </a:pPr>
            <a:r>
              <a:rPr b="1" lang="tr-TR">
                <a:solidFill>
                  <a:srgbClr val="FF0000"/>
                </a:solidFill>
                <a:latin typeface="Raleway"/>
                <a:ea typeface="Raleway"/>
                <a:cs typeface="Raleway"/>
                <a:sym typeface="Raleway"/>
              </a:rPr>
              <a:t>(No error recovery)</a:t>
            </a:r>
            <a:endParaRPr b="1">
              <a:solidFill>
                <a:srgbClr val="FF0000"/>
              </a:solidFill>
              <a:latin typeface="Raleway"/>
              <a:ea typeface="Raleway"/>
              <a:cs typeface="Raleway"/>
              <a:sym typeface="Raleway"/>
            </a:endParaRPr>
          </a:p>
          <a:p>
            <a:pPr indent="0" lvl="0" marL="0" rtl="0" algn="l">
              <a:spcBef>
                <a:spcPts val="0"/>
              </a:spcBef>
              <a:spcAft>
                <a:spcPts val="0"/>
              </a:spcAft>
              <a:buNone/>
            </a:pPr>
            <a:r>
              <a:t/>
            </a:r>
            <a:endParaRPr b="1">
              <a:solidFill>
                <a:srgbClr val="FF0000"/>
              </a:solidFill>
              <a:latin typeface="Raleway"/>
              <a:ea typeface="Raleway"/>
              <a:cs typeface="Raleway"/>
              <a:sym typeface="Raleway"/>
            </a:endParaRPr>
          </a:p>
        </p:txBody>
      </p:sp>
      <p:cxnSp>
        <p:nvCxnSpPr>
          <p:cNvPr id="221" name="Google Shape;221;p31"/>
          <p:cNvCxnSpPr/>
          <p:nvPr/>
        </p:nvCxnSpPr>
        <p:spPr>
          <a:xfrm>
            <a:off x="4636123" y="1507864"/>
            <a:ext cx="1202100" cy="315000"/>
          </a:xfrm>
          <a:prstGeom prst="bentConnector3">
            <a:avLst>
              <a:gd fmla="val 99998" name="adj1"/>
            </a:avLst>
          </a:prstGeom>
          <a:noFill/>
          <a:ln cap="flat" cmpd="sng" w="28575">
            <a:solidFill>
              <a:schemeClr val="dk2"/>
            </a:solidFill>
            <a:prstDash val="solid"/>
            <a:round/>
            <a:headEnd len="med" w="med" type="none"/>
            <a:tailEnd len="med" w="med" type="triangle"/>
          </a:ln>
        </p:spPr>
      </p:cxnSp>
      <p:sp>
        <p:nvSpPr>
          <p:cNvPr id="222" name="Google Shape;222;p31"/>
          <p:cNvSpPr txBox="1"/>
          <p:nvPr/>
        </p:nvSpPr>
        <p:spPr>
          <a:xfrm>
            <a:off x="874512" y="2466011"/>
            <a:ext cx="43698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1600">
                <a:latin typeface="Raleway"/>
                <a:ea typeface="Raleway"/>
                <a:cs typeface="Raleway"/>
                <a:sym typeface="Raleway"/>
              </a:rPr>
              <a:t>Checksum </a:t>
            </a:r>
            <a:r>
              <a:rPr b="1" lang="tr-TR" sz="1600">
                <a:latin typeface="Raleway"/>
                <a:ea typeface="Raleway"/>
                <a:cs typeface="Raleway"/>
                <a:sym typeface="Raleway"/>
              </a:rPr>
              <a:t>is correct!     </a:t>
            </a:r>
            <a:r>
              <a:rPr b="1" lang="tr-TR" sz="1600">
                <a:solidFill>
                  <a:srgbClr val="6AA84F"/>
                </a:solidFill>
                <a:latin typeface="Raleway"/>
                <a:ea typeface="Raleway"/>
                <a:cs typeface="Raleway"/>
                <a:sym typeface="Raleway"/>
              </a:rPr>
              <a:t>Look at destination </a:t>
            </a:r>
            <a:endParaRPr b="1" sz="1600">
              <a:solidFill>
                <a:srgbClr val="6AA84F"/>
              </a:solidFill>
              <a:latin typeface="Raleway"/>
              <a:ea typeface="Raleway"/>
              <a:cs typeface="Raleway"/>
              <a:sym typeface="Raleway"/>
            </a:endParaRPr>
          </a:p>
          <a:p>
            <a:pPr indent="457200" lvl="0" marL="1828800" rtl="0" algn="l">
              <a:spcBef>
                <a:spcPts val="0"/>
              </a:spcBef>
              <a:spcAft>
                <a:spcPts val="0"/>
              </a:spcAft>
              <a:buNone/>
            </a:pPr>
            <a:r>
              <a:rPr b="1" lang="tr-TR" sz="1600">
                <a:solidFill>
                  <a:srgbClr val="6AA84F"/>
                </a:solidFill>
                <a:latin typeface="Raleway"/>
                <a:ea typeface="Raleway"/>
                <a:cs typeface="Raleway"/>
                <a:sym typeface="Raleway"/>
              </a:rPr>
              <a:t>address</a:t>
            </a:r>
            <a:endParaRPr b="1" sz="1600">
              <a:solidFill>
                <a:srgbClr val="6AA84F"/>
              </a:solidFill>
              <a:latin typeface="Raleway"/>
              <a:ea typeface="Raleway"/>
              <a:cs typeface="Raleway"/>
              <a:sym typeface="Raleway"/>
            </a:endParaRPr>
          </a:p>
        </p:txBody>
      </p:sp>
      <p:pic>
        <p:nvPicPr>
          <p:cNvPr id="223" name="Google Shape;223;p31"/>
          <p:cNvPicPr preferRelativeResize="0"/>
          <p:nvPr/>
        </p:nvPicPr>
        <p:blipFill>
          <a:blip r:embed="rId4">
            <a:alphaModFix/>
          </a:blip>
          <a:stretch>
            <a:fillRect/>
          </a:stretch>
        </p:blipFill>
        <p:spPr>
          <a:xfrm>
            <a:off x="874513" y="3122706"/>
            <a:ext cx="4242555" cy="2006362"/>
          </a:xfrm>
          <a:prstGeom prst="rect">
            <a:avLst/>
          </a:prstGeom>
          <a:noFill/>
          <a:ln>
            <a:noFill/>
          </a:ln>
        </p:spPr>
      </p:pic>
      <p:pic>
        <p:nvPicPr>
          <p:cNvPr id="224" name="Google Shape;224;p31"/>
          <p:cNvPicPr preferRelativeResize="0"/>
          <p:nvPr/>
        </p:nvPicPr>
        <p:blipFill>
          <a:blip r:embed="rId5">
            <a:alphaModFix/>
          </a:blip>
          <a:stretch>
            <a:fillRect/>
          </a:stretch>
        </p:blipFill>
        <p:spPr>
          <a:xfrm>
            <a:off x="6789414" y="453125"/>
            <a:ext cx="2336536" cy="1714785"/>
          </a:xfrm>
          <a:prstGeom prst="rect">
            <a:avLst/>
          </a:prstGeom>
          <a:noFill/>
          <a:ln>
            <a:noFill/>
          </a:ln>
        </p:spPr>
      </p:pic>
      <p:sp>
        <p:nvSpPr>
          <p:cNvPr id="225" name="Google Shape;225;p31"/>
          <p:cNvSpPr txBox="1"/>
          <p:nvPr>
            <p:ph idx="4294967295" type="title"/>
          </p:nvPr>
        </p:nvSpPr>
        <p:spPr>
          <a:xfrm>
            <a:off x="388625" y="16875"/>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IP Routing Process</a:t>
            </a:r>
            <a:endParaRPr sz="4000">
              <a:solidFill>
                <a:srgbClr val="58B8E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nvSpPr>
        <p:spPr>
          <a:xfrm>
            <a:off x="267000" y="691725"/>
            <a:ext cx="86100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200" u="sng">
                <a:latin typeface="Raleway"/>
                <a:ea typeface="Raleway"/>
                <a:cs typeface="Raleway"/>
                <a:sym typeface="Raleway"/>
              </a:rPr>
              <a:t>R1</a:t>
            </a:r>
            <a:endParaRPr b="1" sz="2200" u="sng">
              <a:latin typeface="Raleway"/>
              <a:ea typeface="Raleway"/>
              <a:cs typeface="Raleway"/>
              <a:sym typeface="Raleway"/>
            </a:endParaRPr>
          </a:p>
          <a:p>
            <a:pPr indent="0" lvl="0" marL="0" rtl="0" algn="l">
              <a:spcBef>
                <a:spcPts val="0"/>
              </a:spcBef>
              <a:spcAft>
                <a:spcPts val="0"/>
              </a:spcAft>
              <a:buNone/>
            </a:pPr>
            <a:r>
              <a:t/>
            </a:r>
            <a:endParaRPr b="1" sz="2200" u="sng">
              <a:latin typeface="Raleway"/>
              <a:ea typeface="Raleway"/>
              <a:cs typeface="Raleway"/>
              <a:sym typeface="Raleway"/>
            </a:endParaRPr>
          </a:p>
          <a:p>
            <a:pPr indent="0" lvl="0" marL="0" rtl="0" algn="l">
              <a:spcBef>
                <a:spcPts val="0"/>
              </a:spcBef>
              <a:spcAft>
                <a:spcPts val="0"/>
              </a:spcAft>
              <a:buNone/>
            </a:pPr>
            <a:r>
              <a:t/>
            </a:r>
            <a:endParaRPr b="1" sz="2200" u="sng">
              <a:latin typeface="Raleway"/>
              <a:ea typeface="Raleway"/>
              <a:cs typeface="Raleway"/>
              <a:sym typeface="Raleway"/>
            </a:endParaRPr>
          </a:p>
          <a:p>
            <a:pPr indent="0" lvl="0" marL="0" rtl="0" algn="l">
              <a:spcBef>
                <a:spcPts val="0"/>
              </a:spcBef>
              <a:spcAft>
                <a:spcPts val="0"/>
              </a:spcAft>
              <a:buNone/>
            </a:pPr>
            <a:r>
              <a:t/>
            </a:r>
            <a:endParaRPr b="1" sz="2200" u="sng">
              <a:latin typeface="Raleway"/>
              <a:ea typeface="Raleway"/>
              <a:cs typeface="Raleway"/>
              <a:sym typeface="Raleway"/>
            </a:endParaRPr>
          </a:p>
          <a:p>
            <a:pPr indent="0" lvl="0" marL="457200" rtl="0" algn="l">
              <a:spcBef>
                <a:spcPts val="0"/>
              </a:spcBef>
              <a:spcAft>
                <a:spcPts val="0"/>
              </a:spcAft>
              <a:buNone/>
            </a:pPr>
            <a:r>
              <a:t/>
            </a:r>
            <a:endParaRPr sz="20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457200" rtl="0" algn="l">
              <a:spcBef>
                <a:spcPts val="0"/>
              </a:spcBef>
              <a:spcAft>
                <a:spcPts val="0"/>
              </a:spcAft>
              <a:buNone/>
            </a:pPr>
            <a:r>
              <a:rPr lang="tr-TR" sz="2200">
                <a:latin typeface="Raleway"/>
                <a:ea typeface="Raleway"/>
                <a:cs typeface="Raleway"/>
                <a:sym typeface="Raleway"/>
              </a:rPr>
              <a:t> </a:t>
            </a:r>
            <a:endParaRPr sz="2200">
              <a:latin typeface="Raleway"/>
              <a:ea typeface="Raleway"/>
              <a:cs typeface="Raleway"/>
              <a:sym typeface="Raleway"/>
            </a:endParaRPr>
          </a:p>
        </p:txBody>
      </p:sp>
      <p:sp>
        <p:nvSpPr>
          <p:cNvPr id="231" name="Google Shape;231;p32"/>
          <p:cNvSpPr txBox="1"/>
          <p:nvPr/>
        </p:nvSpPr>
        <p:spPr>
          <a:xfrm>
            <a:off x="365576" y="2608900"/>
            <a:ext cx="27687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rgbClr val="6AA84F"/>
              </a:solidFill>
              <a:latin typeface="Raleway"/>
              <a:ea typeface="Raleway"/>
              <a:cs typeface="Raleway"/>
              <a:sym typeface="Raleway"/>
            </a:endParaRPr>
          </a:p>
        </p:txBody>
      </p:sp>
      <p:sp>
        <p:nvSpPr>
          <p:cNvPr id="232" name="Google Shape;232;p32"/>
          <p:cNvSpPr txBox="1"/>
          <p:nvPr/>
        </p:nvSpPr>
        <p:spPr>
          <a:xfrm>
            <a:off x="707900" y="3107175"/>
            <a:ext cx="19875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600">
                <a:latin typeface="Raleway"/>
                <a:ea typeface="Raleway"/>
                <a:cs typeface="Raleway"/>
                <a:sym typeface="Raleway"/>
              </a:rPr>
              <a:t>Check routing table if destination address matches any</a:t>
            </a:r>
            <a:endParaRPr sz="1600">
              <a:solidFill>
                <a:srgbClr val="6AA84F"/>
              </a:solidFill>
              <a:latin typeface="Raleway"/>
              <a:ea typeface="Raleway"/>
              <a:cs typeface="Raleway"/>
              <a:sym typeface="Raleway"/>
            </a:endParaRPr>
          </a:p>
        </p:txBody>
      </p:sp>
      <p:pic>
        <p:nvPicPr>
          <p:cNvPr id="233" name="Google Shape;233;p32"/>
          <p:cNvPicPr preferRelativeResize="0"/>
          <p:nvPr/>
        </p:nvPicPr>
        <p:blipFill>
          <a:blip r:embed="rId3">
            <a:alphaModFix/>
          </a:blip>
          <a:stretch>
            <a:fillRect/>
          </a:stretch>
        </p:blipFill>
        <p:spPr>
          <a:xfrm>
            <a:off x="837401" y="691725"/>
            <a:ext cx="4251199" cy="2010450"/>
          </a:xfrm>
          <a:prstGeom prst="rect">
            <a:avLst/>
          </a:prstGeom>
          <a:noFill/>
          <a:ln>
            <a:noFill/>
          </a:ln>
        </p:spPr>
      </p:pic>
      <p:sp>
        <p:nvSpPr>
          <p:cNvPr id="234" name="Google Shape;234;p32"/>
          <p:cNvSpPr/>
          <p:nvPr/>
        </p:nvSpPr>
        <p:spPr>
          <a:xfrm>
            <a:off x="2824950" y="3059730"/>
            <a:ext cx="6332100" cy="20745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R1#show ip route</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Gateway of last resort is not set</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      192.168.1.0/24 i</a:t>
            </a:r>
            <a:r>
              <a:rPr lang="tr-TR" sz="1200">
                <a:solidFill>
                  <a:srgbClr val="FFFFFF"/>
                </a:solidFill>
                <a:latin typeface="Courier New"/>
                <a:ea typeface="Courier New"/>
                <a:cs typeface="Courier New"/>
                <a:sym typeface="Courier New"/>
              </a:rPr>
              <a:t>s v</a:t>
            </a:r>
            <a:r>
              <a:rPr lang="tr-TR" sz="1200">
                <a:solidFill>
                  <a:srgbClr val="FFFFFF"/>
                </a:solidFill>
                <a:latin typeface="Courier New"/>
                <a:ea typeface="Courier New"/>
                <a:cs typeface="Courier New"/>
                <a:sym typeface="Courier New"/>
              </a:rPr>
              <a:t>ariably subnetted, 2 subnets, 2 masks</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C        192.168.1.0/24 is directly connected, GigabitEthernet0/1</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L        192.168.1.254/32 is directly connected, GigabitEthernet0/1</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S     192.168.2.0/24 [1/0] via 192.168.12.2</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      192.168.12.0/24 is variably subnetted, 2 subnets, 2 masks</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C        192.168.12.0/24 is directly connected, GigabitEthernet0/2</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L        192.168.12.1/32 is directly connected, GigabitEthernet0/2</a:t>
            </a:r>
            <a:endParaRPr sz="1200">
              <a:solidFill>
                <a:srgbClr val="FFFFFF"/>
              </a:solidFill>
              <a:latin typeface="Courier New"/>
              <a:ea typeface="Courier New"/>
              <a:cs typeface="Courier New"/>
              <a:sym typeface="Courier New"/>
            </a:endParaRPr>
          </a:p>
        </p:txBody>
      </p:sp>
      <p:sp>
        <p:nvSpPr>
          <p:cNvPr id="235" name="Google Shape;235;p32"/>
          <p:cNvSpPr/>
          <p:nvPr/>
        </p:nvSpPr>
        <p:spPr>
          <a:xfrm>
            <a:off x="3335550" y="4356945"/>
            <a:ext cx="1476000" cy="251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2"/>
          <p:cNvSpPr/>
          <p:nvPr/>
        </p:nvSpPr>
        <p:spPr>
          <a:xfrm>
            <a:off x="5338775" y="4356945"/>
            <a:ext cx="1648500" cy="251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7" name="Google Shape;237;p32"/>
          <p:cNvCxnSpPr/>
          <p:nvPr/>
        </p:nvCxnSpPr>
        <p:spPr>
          <a:xfrm rot="5400000">
            <a:off x="2474775" y="3285925"/>
            <a:ext cx="1984200" cy="5700"/>
          </a:xfrm>
          <a:prstGeom prst="bentConnector3">
            <a:avLst>
              <a:gd fmla="val 50000" name="adj1"/>
            </a:avLst>
          </a:prstGeom>
          <a:noFill/>
          <a:ln cap="flat" cmpd="sng" w="38100">
            <a:solidFill>
              <a:schemeClr val="dk2"/>
            </a:solidFill>
            <a:prstDash val="solid"/>
            <a:round/>
            <a:headEnd len="med" w="med" type="triangle"/>
            <a:tailEnd len="med" w="med" type="triangle"/>
          </a:ln>
        </p:spPr>
      </p:cxnSp>
      <p:pic>
        <p:nvPicPr>
          <p:cNvPr id="238" name="Google Shape;238;p32"/>
          <p:cNvPicPr preferRelativeResize="0"/>
          <p:nvPr/>
        </p:nvPicPr>
        <p:blipFill>
          <a:blip r:embed="rId4">
            <a:alphaModFix/>
          </a:blip>
          <a:stretch>
            <a:fillRect/>
          </a:stretch>
        </p:blipFill>
        <p:spPr>
          <a:xfrm>
            <a:off x="6802703" y="457200"/>
            <a:ext cx="2341296" cy="1739800"/>
          </a:xfrm>
          <a:prstGeom prst="rect">
            <a:avLst/>
          </a:prstGeom>
          <a:noFill/>
          <a:ln>
            <a:noFill/>
          </a:ln>
        </p:spPr>
      </p:pic>
      <p:sp>
        <p:nvSpPr>
          <p:cNvPr id="239" name="Google Shape;239;p32"/>
          <p:cNvSpPr txBox="1"/>
          <p:nvPr>
            <p:ph idx="4294967295" type="title"/>
          </p:nvPr>
        </p:nvSpPr>
        <p:spPr>
          <a:xfrm>
            <a:off x="388625" y="16875"/>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IP Routing Process</a:t>
            </a:r>
            <a:endParaRPr sz="4000">
              <a:solidFill>
                <a:srgbClr val="58B8E4"/>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3"/>
          <p:cNvSpPr txBox="1"/>
          <p:nvPr/>
        </p:nvSpPr>
        <p:spPr>
          <a:xfrm>
            <a:off x="267000" y="691725"/>
            <a:ext cx="86100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200" u="sng">
                <a:latin typeface="Raleway"/>
                <a:ea typeface="Raleway"/>
                <a:cs typeface="Raleway"/>
                <a:sym typeface="Raleway"/>
              </a:rPr>
              <a:t>R1</a:t>
            </a:r>
            <a:endParaRPr b="1" sz="2200" u="sng">
              <a:latin typeface="Raleway"/>
              <a:ea typeface="Raleway"/>
              <a:cs typeface="Raleway"/>
              <a:sym typeface="Raleway"/>
            </a:endParaRPr>
          </a:p>
          <a:p>
            <a:pPr indent="0" lvl="0" marL="0" rtl="0" algn="l">
              <a:spcBef>
                <a:spcPts val="0"/>
              </a:spcBef>
              <a:spcAft>
                <a:spcPts val="0"/>
              </a:spcAft>
              <a:buNone/>
            </a:pPr>
            <a:r>
              <a:t/>
            </a:r>
            <a:endParaRPr b="1" sz="2200" u="sng">
              <a:latin typeface="Raleway"/>
              <a:ea typeface="Raleway"/>
              <a:cs typeface="Raleway"/>
              <a:sym typeface="Raleway"/>
            </a:endParaRPr>
          </a:p>
          <a:p>
            <a:pPr indent="0" lvl="0" marL="0" rtl="0" algn="l">
              <a:spcBef>
                <a:spcPts val="0"/>
              </a:spcBef>
              <a:spcAft>
                <a:spcPts val="0"/>
              </a:spcAft>
              <a:buNone/>
            </a:pPr>
            <a:r>
              <a:t/>
            </a:r>
            <a:endParaRPr b="1" sz="2200" u="sng">
              <a:latin typeface="Raleway"/>
              <a:ea typeface="Raleway"/>
              <a:cs typeface="Raleway"/>
              <a:sym typeface="Raleway"/>
            </a:endParaRPr>
          </a:p>
          <a:p>
            <a:pPr indent="0" lvl="0" marL="0" rtl="0" algn="l">
              <a:spcBef>
                <a:spcPts val="0"/>
              </a:spcBef>
              <a:spcAft>
                <a:spcPts val="0"/>
              </a:spcAft>
              <a:buNone/>
            </a:pPr>
            <a:r>
              <a:t/>
            </a:r>
            <a:endParaRPr b="1" sz="2200" u="sng">
              <a:latin typeface="Raleway"/>
              <a:ea typeface="Raleway"/>
              <a:cs typeface="Raleway"/>
              <a:sym typeface="Raleway"/>
            </a:endParaRPr>
          </a:p>
          <a:p>
            <a:pPr indent="0" lvl="0" marL="457200" rtl="0" algn="l">
              <a:spcBef>
                <a:spcPts val="0"/>
              </a:spcBef>
              <a:spcAft>
                <a:spcPts val="0"/>
              </a:spcAft>
              <a:buNone/>
            </a:pPr>
            <a:r>
              <a:t/>
            </a:r>
            <a:endParaRPr sz="20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457200" rtl="0" algn="l">
              <a:spcBef>
                <a:spcPts val="0"/>
              </a:spcBef>
              <a:spcAft>
                <a:spcPts val="0"/>
              </a:spcAft>
              <a:buNone/>
            </a:pPr>
            <a:r>
              <a:rPr lang="tr-TR" sz="2200">
                <a:latin typeface="Raleway"/>
                <a:ea typeface="Raleway"/>
                <a:cs typeface="Raleway"/>
                <a:sym typeface="Raleway"/>
              </a:rPr>
              <a:t> </a:t>
            </a:r>
            <a:endParaRPr sz="2200">
              <a:latin typeface="Raleway"/>
              <a:ea typeface="Raleway"/>
              <a:cs typeface="Raleway"/>
              <a:sym typeface="Raleway"/>
            </a:endParaRPr>
          </a:p>
        </p:txBody>
      </p:sp>
      <p:sp>
        <p:nvSpPr>
          <p:cNvPr id="245" name="Google Shape;245;p33"/>
          <p:cNvSpPr txBox="1"/>
          <p:nvPr/>
        </p:nvSpPr>
        <p:spPr>
          <a:xfrm>
            <a:off x="365576" y="2608900"/>
            <a:ext cx="27687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rgbClr val="6AA84F"/>
              </a:solidFill>
              <a:latin typeface="Raleway"/>
              <a:ea typeface="Raleway"/>
              <a:cs typeface="Raleway"/>
              <a:sym typeface="Raleway"/>
            </a:endParaRPr>
          </a:p>
        </p:txBody>
      </p:sp>
      <p:sp>
        <p:nvSpPr>
          <p:cNvPr id="246" name="Google Shape;246;p33"/>
          <p:cNvSpPr txBox="1"/>
          <p:nvPr/>
        </p:nvSpPr>
        <p:spPr>
          <a:xfrm>
            <a:off x="267000" y="2774650"/>
            <a:ext cx="6892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600">
                <a:latin typeface="Raleway"/>
                <a:ea typeface="Raleway"/>
                <a:cs typeface="Raleway"/>
                <a:sym typeface="Raleway"/>
              </a:rPr>
              <a:t>Check ARP table if destination address (192.168.12.2) matches any</a:t>
            </a:r>
            <a:endParaRPr sz="1600">
              <a:solidFill>
                <a:srgbClr val="6AA84F"/>
              </a:solidFill>
              <a:latin typeface="Raleway"/>
              <a:ea typeface="Raleway"/>
              <a:cs typeface="Raleway"/>
              <a:sym typeface="Raleway"/>
            </a:endParaRPr>
          </a:p>
        </p:txBody>
      </p:sp>
      <p:sp>
        <p:nvSpPr>
          <p:cNvPr id="247" name="Google Shape;247;p33"/>
          <p:cNvSpPr/>
          <p:nvPr/>
        </p:nvSpPr>
        <p:spPr>
          <a:xfrm>
            <a:off x="757300" y="3286300"/>
            <a:ext cx="7514400" cy="13908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R1#show ip arp</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Protocol  Address          Age (min)  Hardware Addr   Type   Interface</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Internet  192.168.1.1            58   fa16.3e87.9c2a  ARPA   GigabitEthernet0/1</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Internet  192.168.1.254           -   fa16.3e3f.fd3c  ARPA   GigabitEthernet0/1</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Internet  192.168.12.1            -   fa16.3e02.83a1  ARPA   GigabitEthernet0/2</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Internet  192.168.12.2           95   fa16.3e01.0c98  ARPA   GigabitEthernet0/2</a:t>
            </a:r>
            <a:endParaRPr sz="1200">
              <a:solidFill>
                <a:srgbClr val="FFFFFF"/>
              </a:solidFill>
              <a:latin typeface="Courier New"/>
              <a:ea typeface="Courier New"/>
              <a:cs typeface="Courier New"/>
              <a:sym typeface="Courier New"/>
            </a:endParaRPr>
          </a:p>
        </p:txBody>
      </p:sp>
      <p:sp>
        <p:nvSpPr>
          <p:cNvPr id="248" name="Google Shape;248;p33"/>
          <p:cNvSpPr/>
          <p:nvPr/>
        </p:nvSpPr>
        <p:spPr>
          <a:xfrm>
            <a:off x="1658275" y="4326570"/>
            <a:ext cx="1476000" cy="251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3"/>
          <p:cNvSpPr/>
          <p:nvPr/>
        </p:nvSpPr>
        <p:spPr>
          <a:xfrm>
            <a:off x="4207750" y="4326570"/>
            <a:ext cx="1648500" cy="251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0" name="Google Shape;250;p33"/>
          <p:cNvPicPr preferRelativeResize="0"/>
          <p:nvPr/>
        </p:nvPicPr>
        <p:blipFill>
          <a:blip r:embed="rId3">
            <a:alphaModFix/>
          </a:blip>
          <a:stretch>
            <a:fillRect/>
          </a:stretch>
        </p:blipFill>
        <p:spPr>
          <a:xfrm>
            <a:off x="820799" y="752450"/>
            <a:ext cx="3913433" cy="1856450"/>
          </a:xfrm>
          <a:prstGeom prst="rect">
            <a:avLst/>
          </a:prstGeom>
          <a:noFill/>
          <a:ln>
            <a:noFill/>
          </a:ln>
        </p:spPr>
      </p:pic>
      <p:sp>
        <p:nvSpPr>
          <p:cNvPr id="251" name="Google Shape;251;p33"/>
          <p:cNvSpPr txBox="1"/>
          <p:nvPr/>
        </p:nvSpPr>
        <p:spPr>
          <a:xfrm>
            <a:off x="0" y="1805825"/>
            <a:ext cx="19875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1600">
                <a:solidFill>
                  <a:srgbClr val="FF0000"/>
                </a:solidFill>
                <a:latin typeface="Raleway"/>
                <a:ea typeface="Raleway"/>
                <a:cs typeface="Raleway"/>
                <a:sym typeface="Raleway"/>
              </a:rPr>
              <a:t>Decrease TTL by 1</a:t>
            </a:r>
            <a:endParaRPr b="1" sz="1600">
              <a:solidFill>
                <a:srgbClr val="FF0000"/>
              </a:solidFill>
              <a:latin typeface="Raleway"/>
              <a:ea typeface="Raleway"/>
              <a:cs typeface="Raleway"/>
              <a:sym typeface="Raleway"/>
            </a:endParaRPr>
          </a:p>
        </p:txBody>
      </p:sp>
      <p:cxnSp>
        <p:nvCxnSpPr>
          <p:cNvPr id="252" name="Google Shape;252;p33"/>
          <p:cNvCxnSpPr/>
          <p:nvPr/>
        </p:nvCxnSpPr>
        <p:spPr>
          <a:xfrm flipH="1" rot="10800000">
            <a:off x="316300" y="1606200"/>
            <a:ext cx="441000" cy="297000"/>
          </a:xfrm>
          <a:prstGeom prst="bentConnector3">
            <a:avLst>
              <a:gd fmla="val 0" name="adj1"/>
            </a:avLst>
          </a:prstGeom>
          <a:noFill/>
          <a:ln cap="flat" cmpd="sng" w="28575">
            <a:solidFill>
              <a:schemeClr val="dk2"/>
            </a:solidFill>
            <a:prstDash val="solid"/>
            <a:round/>
            <a:headEnd len="med" w="med" type="none"/>
            <a:tailEnd len="med" w="med" type="triangle"/>
          </a:ln>
        </p:spPr>
      </p:cxnSp>
      <p:pic>
        <p:nvPicPr>
          <p:cNvPr id="253" name="Google Shape;253;p33"/>
          <p:cNvPicPr preferRelativeResize="0"/>
          <p:nvPr/>
        </p:nvPicPr>
        <p:blipFill>
          <a:blip r:embed="rId4">
            <a:alphaModFix/>
          </a:blip>
          <a:stretch>
            <a:fillRect/>
          </a:stretch>
        </p:blipFill>
        <p:spPr>
          <a:xfrm>
            <a:off x="6802703" y="457200"/>
            <a:ext cx="2341296" cy="1739800"/>
          </a:xfrm>
          <a:prstGeom prst="rect">
            <a:avLst/>
          </a:prstGeom>
          <a:noFill/>
          <a:ln>
            <a:noFill/>
          </a:ln>
        </p:spPr>
      </p:pic>
      <p:sp>
        <p:nvSpPr>
          <p:cNvPr id="254" name="Google Shape;254;p33"/>
          <p:cNvSpPr txBox="1"/>
          <p:nvPr>
            <p:ph idx="4294967295" type="title"/>
          </p:nvPr>
        </p:nvSpPr>
        <p:spPr>
          <a:xfrm>
            <a:off x="388625" y="16875"/>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IP Routing Process</a:t>
            </a:r>
            <a:endParaRPr sz="4000">
              <a:solidFill>
                <a:srgbClr val="58B8E4"/>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nvSpPr>
        <p:spPr>
          <a:xfrm>
            <a:off x="267000" y="691725"/>
            <a:ext cx="85803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200" u="sng">
                <a:latin typeface="Raleway"/>
                <a:ea typeface="Raleway"/>
                <a:cs typeface="Raleway"/>
                <a:sym typeface="Raleway"/>
              </a:rPr>
              <a:t>R</a:t>
            </a:r>
            <a:r>
              <a:rPr b="1" lang="tr-TR" sz="2200" u="sng">
                <a:latin typeface="Raleway"/>
                <a:ea typeface="Raleway"/>
                <a:cs typeface="Raleway"/>
                <a:sym typeface="Raleway"/>
              </a:rPr>
              <a:t>1</a:t>
            </a:r>
            <a:endParaRPr b="1" sz="2200" u="sng">
              <a:latin typeface="Raleway"/>
              <a:ea typeface="Raleway"/>
              <a:cs typeface="Raleway"/>
              <a:sym typeface="Raleway"/>
            </a:endParaRPr>
          </a:p>
          <a:p>
            <a:pPr indent="0" lvl="0" marL="0" rtl="0" algn="l">
              <a:spcBef>
                <a:spcPts val="0"/>
              </a:spcBef>
              <a:spcAft>
                <a:spcPts val="0"/>
              </a:spcAft>
              <a:buNone/>
            </a:pPr>
            <a:r>
              <a:t/>
            </a:r>
            <a:endParaRPr b="1" sz="2200" u="sng">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Build a new frame and send to R2</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rPr b="1" lang="tr-TR" sz="2200" u="sng">
                <a:latin typeface="Raleway"/>
                <a:ea typeface="Raleway"/>
                <a:cs typeface="Raleway"/>
                <a:sym typeface="Raleway"/>
              </a:rPr>
              <a:t>R2</a:t>
            </a:r>
            <a:endParaRPr b="1" sz="2200" u="sng">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Check the FCS of the Ethernet frame</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De-encapsulate the IP packet, discard the frame</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Check the IP header checksum</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Check the destination IP address</a:t>
            </a:r>
            <a:endParaRPr sz="2200">
              <a:latin typeface="Raleway"/>
              <a:ea typeface="Raleway"/>
              <a:cs typeface="Raleway"/>
              <a:sym typeface="Raleway"/>
            </a:endParaRPr>
          </a:p>
        </p:txBody>
      </p:sp>
      <p:sp>
        <p:nvSpPr>
          <p:cNvPr id="260" name="Google Shape;260;p34"/>
          <p:cNvSpPr/>
          <p:nvPr/>
        </p:nvSpPr>
        <p:spPr>
          <a:xfrm>
            <a:off x="502561" y="1973700"/>
            <a:ext cx="1375500" cy="4026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0" spcFirstLastPara="1" rIns="18000" wrap="square" tIns="91425">
            <a:noAutofit/>
          </a:bodyPr>
          <a:lstStyle/>
          <a:p>
            <a:pPr indent="0" lvl="0" marL="0" rtl="0" algn="ctr">
              <a:spcBef>
                <a:spcPts val="0"/>
              </a:spcBef>
              <a:spcAft>
                <a:spcPts val="0"/>
              </a:spcAft>
              <a:buNone/>
            </a:pPr>
            <a:r>
              <a:rPr lang="tr-TR" sz="1200"/>
              <a:t>Source:</a:t>
            </a:r>
            <a:endParaRPr sz="1200"/>
          </a:p>
          <a:p>
            <a:pPr indent="0" lvl="0" marL="0" rtl="0" algn="ctr">
              <a:spcBef>
                <a:spcPts val="0"/>
              </a:spcBef>
              <a:spcAft>
                <a:spcPts val="0"/>
              </a:spcAft>
              <a:buNone/>
            </a:pPr>
            <a:r>
              <a:rPr lang="tr-TR" sz="1200"/>
              <a:t>FA16.3E02.83A1</a:t>
            </a:r>
            <a:endParaRPr sz="1200"/>
          </a:p>
        </p:txBody>
      </p:sp>
      <p:sp>
        <p:nvSpPr>
          <p:cNvPr id="261" name="Google Shape;261;p34"/>
          <p:cNvSpPr/>
          <p:nvPr/>
        </p:nvSpPr>
        <p:spPr>
          <a:xfrm>
            <a:off x="1878107" y="1973700"/>
            <a:ext cx="1267500" cy="4026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ctr">
              <a:spcBef>
                <a:spcPts val="0"/>
              </a:spcBef>
              <a:spcAft>
                <a:spcPts val="0"/>
              </a:spcAft>
              <a:buNone/>
            </a:pPr>
            <a:r>
              <a:rPr lang="tr-TR" sz="1200"/>
              <a:t>Destination:</a:t>
            </a:r>
            <a:endParaRPr sz="1200"/>
          </a:p>
          <a:p>
            <a:pPr indent="0" lvl="0" marL="0" rtl="0" algn="ctr">
              <a:spcBef>
                <a:spcPts val="0"/>
              </a:spcBef>
              <a:spcAft>
                <a:spcPts val="0"/>
              </a:spcAft>
              <a:buNone/>
            </a:pPr>
            <a:r>
              <a:rPr lang="tr-TR" sz="1200"/>
              <a:t>FA16.3E01.0C98</a:t>
            </a:r>
            <a:endParaRPr sz="1200"/>
          </a:p>
        </p:txBody>
      </p:sp>
      <p:sp>
        <p:nvSpPr>
          <p:cNvPr id="262" name="Google Shape;262;p34"/>
          <p:cNvSpPr/>
          <p:nvPr/>
        </p:nvSpPr>
        <p:spPr>
          <a:xfrm>
            <a:off x="3145714" y="1899900"/>
            <a:ext cx="3246900" cy="550200"/>
          </a:xfrm>
          <a:prstGeom prst="roundRect">
            <a:avLst>
              <a:gd fmla="val 16667" name="adj"/>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3" name="Google Shape;263;p34"/>
          <p:cNvSpPr/>
          <p:nvPr/>
        </p:nvSpPr>
        <p:spPr>
          <a:xfrm>
            <a:off x="3181078" y="1975975"/>
            <a:ext cx="1232400" cy="4026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a:t>Source:</a:t>
            </a:r>
            <a:endParaRPr/>
          </a:p>
          <a:p>
            <a:pPr indent="0" lvl="0" marL="0" rtl="0" algn="ctr">
              <a:spcBef>
                <a:spcPts val="0"/>
              </a:spcBef>
              <a:spcAft>
                <a:spcPts val="0"/>
              </a:spcAft>
              <a:buNone/>
            </a:pPr>
            <a:r>
              <a:rPr lang="tr-TR"/>
              <a:t>192.168.1.1</a:t>
            </a:r>
            <a:endParaRPr/>
          </a:p>
        </p:txBody>
      </p:sp>
      <p:sp>
        <p:nvSpPr>
          <p:cNvPr id="264" name="Google Shape;264;p34"/>
          <p:cNvSpPr/>
          <p:nvPr/>
        </p:nvSpPr>
        <p:spPr>
          <a:xfrm>
            <a:off x="4413419" y="1975975"/>
            <a:ext cx="1232400" cy="4026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a:t>Destination:</a:t>
            </a:r>
            <a:endParaRPr/>
          </a:p>
          <a:p>
            <a:pPr indent="0" lvl="0" marL="0" rtl="0" algn="ctr">
              <a:spcBef>
                <a:spcPts val="0"/>
              </a:spcBef>
              <a:spcAft>
                <a:spcPts val="0"/>
              </a:spcAft>
              <a:buNone/>
            </a:pPr>
            <a:r>
              <a:rPr lang="tr-TR"/>
              <a:t>192.168.2.2</a:t>
            </a:r>
            <a:endParaRPr/>
          </a:p>
        </p:txBody>
      </p:sp>
      <p:sp>
        <p:nvSpPr>
          <p:cNvPr id="265" name="Google Shape;265;p34"/>
          <p:cNvSpPr/>
          <p:nvPr/>
        </p:nvSpPr>
        <p:spPr>
          <a:xfrm>
            <a:off x="5645760" y="1975975"/>
            <a:ext cx="696300" cy="4026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a:t>Data</a:t>
            </a:r>
            <a:endParaRPr/>
          </a:p>
        </p:txBody>
      </p:sp>
      <p:pic>
        <p:nvPicPr>
          <p:cNvPr id="266" name="Google Shape;266;p34"/>
          <p:cNvPicPr preferRelativeResize="0"/>
          <p:nvPr/>
        </p:nvPicPr>
        <p:blipFill>
          <a:blip r:embed="rId3">
            <a:alphaModFix/>
          </a:blip>
          <a:stretch>
            <a:fillRect/>
          </a:stretch>
        </p:blipFill>
        <p:spPr>
          <a:xfrm>
            <a:off x="6780193" y="457200"/>
            <a:ext cx="2333233" cy="1739800"/>
          </a:xfrm>
          <a:prstGeom prst="rect">
            <a:avLst/>
          </a:prstGeom>
          <a:noFill/>
          <a:ln>
            <a:noFill/>
          </a:ln>
        </p:spPr>
      </p:pic>
      <p:sp>
        <p:nvSpPr>
          <p:cNvPr id="267" name="Google Shape;267;p34"/>
          <p:cNvSpPr txBox="1"/>
          <p:nvPr>
            <p:ph idx="4294967295" type="title"/>
          </p:nvPr>
        </p:nvSpPr>
        <p:spPr>
          <a:xfrm>
            <a:off x="388625" y="16875"/>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IP Routing Process</a:t>
            </a:r>
            <a:endParaRPr sz="4000">
              <a:solidFill>
                <a:srgbClr val="58B8E4"/>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nvSpPr>
        <p:spPr>
          <a:xfrm>
            <a:off x="267000" y="691725"/>
            <a:ext cx="61548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200" u="sng">
                <a:latin typeface="Raleway"/>
                <a:ea typeface="Raleway"/>
                <a:cs typeface="Raleway"/>
                <a:sym typeface="Raleway"/>
              </a:rPr>
              <a:t>R2</a:t>
            </a:r>
            <a:r>
              <a:rPr lang="tr-TR" sz="1600">
                <a:latin typeface="Raleway"/>
                <a:ea typeface="Raleway"/>
                <a:cs typeface="Raleway"/>
                <a:sym typeface="Raleway"/>
              </a:rPr>
              <a:t>   Check its routing table for destination IP address</a:t>
            </a:r>
            <a:endParaRPr sz="1600">
              <a:latin typeface="Raleway"/>
              <a:ea typeface="Raleway"/>
              <a:cs typeface="Raleway"/>
              <a:sym typeface="Raleway"/>
            </a:endParaRPr>
          </a:p>
          <a:p>
            <a:pPr indent="0" lvl="0" marL="0" rtl="0" algn="l">
              <a:spcBef>
                <a:spcPts val="0"/>
              </a:spcBef>
              <a:spcAft>
                <a:spcPts val="0"/>
              </a:spcAft>
              <a:buNone/>
            </a:pPr>
            <a:r>
              <a:t/>
            </a:r>
            <a:endParaRPr b="1" sz="2200" u="sng">
              <a:latin typeface="Raleway"/>
              <a:ea typeface="Raleway"/>
              <a:cs typeface="Raleway"/>
              <a:sym typeface="Raleway"/>
            </a:endParaRPr>
          </a:p>
          <a:p>
            <a:pPr indent="0" lvl="0" marL="0" rtl="0" algn="l">
              <a:spcBef>
                <a:spcPts val="0"/>
              </a:spcBef>
              <a:spcAft>
                <a:spcPts val="0"/>
              </a:spcAft>
              <a:buNone/>
            </a:pPr>
            <a:r>
              <a:t/>
            </a:r>
            <a:endParaRPr b="1" sz="2200" u="sng">
              <a:latin typeface="Raleway"/>
              <a:ea typeface="Raleway"/>
              <a:cs typeface="Raleway"/>
              <a:sym typeface="Raleway"/>
            </a:endParaRPr>
          </a:p>
          <a:p>
            <a:pPr indent="0" lvl="0" marL="0" rtl="0" algn="l">
              <a:spcBef>
                <a:spcPts val="0"/>
              </a:spcBef>
              <a:spcAft>
                <a:spcPts val="0"/>
              </a:spcAft>
              <a:buNone/>
            </a:pPr>
            <a:r>
              <a:t/>
            </a:r>
            <a:endParaRPr b="1" sz="2200" u="sng">
              <a:latin typeface="Raleway"/>
              <a:ea typeface="Raleway"/>
              <a:cs typeface="Raleway"/>
              <a:sym typeface="Raleway"/>
            </a:endParaRPr>
          </a:p>
          <a:p>
            <a:pPr indent="0" lvl="0" marL="457200" rtl="0" algn="l">
              <a:spcBef>
                <a:spcPts val="0"/>
              </a:spcBef>
              <a:spcAft>
                <a:spcPts val="0"/>
              </a:spcAft>
              <a:buNone/>
            </a:pPr>
            <a:r>
              <a:t/>
            </a:r>
            <a:endParaRPr sz="20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457200" rtl="0" algn="l">
              <a:spcBef>
                <a:spcPts val="0"/>
              </a:spcBef>
              <a:spcAft>
                <a:spcPts val="0"/>
              </a:spcAft>
              <a:buNone/>
            </a:pPr>
            <a:r>
              <a:rPr lang="tr-TR" sz="2200">
                <a:latin typeface="Raleway"/>
                <a:ea typeface="Raleway"/>
                <a:cs typeface="Raleway"/>
                <a:sym typeface="Raleway"/>
              </a:rPr>
              <a:t> </a:t>
            </a:r>
            <a:endParaRPr sz="2200">
              <a:latin typeface="Raleway"/>
              <a:ea typeface="Raleway"/>
              <a:cs typeface="Raleway"/>
              <a:sym typeface="Raleway"/>
            </a:endParaRPr>
          </a:p>
        </p:txBody>
      </p:sp>
      <p:sp>
        <p:nvSpPr>
          <p:cNvPr id="273" name="Google Shape;273;p35"/>
          <p:cNvSpPr txBox="1"/>
          <p:nvPr/>
        </p:nvSpPr>
        <p:spPr>
          <a:xfrm>
            <a:off x="365576" y="2380300"/>
            <a:ext cx="27687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rgbClr val="6AA84F"/>
              </a:solidFill>
              <a:latin typeface="Raleway"/>
              <a:ea typeface="Raleway"/>
              <a:cs typeface="Raleway"/>
              <a:sym typeface="Raleway"/>
            </a:endParaRPr>
          </a:p>
        </p:txBody>
      </p:sp>
      <p:sp>
        <p:nvSpPr>
          <p:cNvPr id="274" name="Google Shape;274;p35"/>
          <p:cNvSpPr/>
          <p:nvPr/>
        </p:nvSpPr>
        <p:spPr>
          <a:xfrm>
            <a:off x="229150" y="1781375"/>
            <a:ext cx="6384300" cy="15816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R2#show ip route</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S     192.168.1.0/24 [1/0] via 192.168.12.1</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      192.168.2.0/24 is variably subnetted, 2 subnets, 2 masks</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C        192.168.2.0/24 is directly connected, GigabitEthernet0/1</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L        192.168.2.254/32 is directly connected, GigabitEthernet0/1</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      192.168.12.0/24 is variably subnetted, 2 subnets, 2 masks</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C        192.168.12.0/24 is directly connected, GigabitEthernet0/2</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L        192.168.12.2/32 is directly connected, GigabitEthernet0/2</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FFFFFF"/>
              </a:solidFill>
              <a:latin typeface="Courier New"/>
              <a:ea typeface="Courier New"/>
              <a:cs typeface="Courier New"/>
              <a:sym typeface="Courier New"/>
            </a:endParaRPr>
          </a:p>
        </p:txBody>
      </p:sp>
      <p:sp>
        <p:nvSpPr>
          <p:cNvPr id="275" name="Google Shape;275;p35"/>
          <p:cNvSpPr/>
          <p:nvPr/>
        </p:nvSpPr>
        <p:spPr>
          <a:xfrm>
            <a:off x="1101400" y="2275870"/>
            <a:ext cx="1476000" cy="251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5"/>
          <p:cNvSpPr/>
          <p:nvPr/>
        </p:nvSpPr>
        <p:spPr>
          <a:xfrm>
            <a:off x="311675" y="1274650"/>
            <a:ext cx="1380300" cy="4026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0" spcFirstLastPara="1" rIns="18000" wrap="square" tIns="91425">
            <a:noAutofit/>
          </a:bodyPr>
          <a:lstStyle/>
          <a:p>
            <a:pPr indent="0" lvl="0" marL="0" rtl="0" algn="ctr">
              <a:spcBef>
                <a:spcPts val="0"/>
              </a:spcBef>
              <a:spcAft>
                <a:spcPts val="0"/>
              </a:spcAft>
              <a:buNone/>
            </a:pPr>
            <a:r>
              <a:rPr lang="tr-TR" sz="1200"/>
              <a:t>Source:</a:t>
            </a:r>
            <a:endParaRPr sz="1200"/>
          </a:p>
          <a:p>
            <a:pPr indent="0" lvl="0" marL="0" rtl="0" algn="ctr">
              <a:spcBef>
                <a:spcPts val="0"/>
              </a:spcBef>
              <a:spcAft>
                <a:spcPts val="0"/>
              </a:spcAft>
              <a:buNone/>
            </a:pPr>
            <a:r>
              <a:rPr lang="tr-TR" sz="1200"/>
              <a:t>FA16.3E87.9C2A</a:t>
            </a:r>
            <a:endParaRPr sz="1200"/>
          </a:p>
        </p:txBody>
      </p:sp>
      <p:sp>
        <p:nvSpPr>
          <p:cNvPr id="277" name="Google Shape;277;p35"/>
          <p:cNvSpPr/>
          <p:nvPr/>
        </p:nvSpPr>
        <p:spPr>
          <a:xfrm>
            <a:off x="1691975" y="1274650"/>
            <a:ext cx="1272000" cy="4026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ctr">
              <a:spcBef>
                <a:spcPts val="0"/>
              </a:spcBef>
              <a:spcAft>
                <a:spcPts val="0"/>
              </a:spcAft>
              <a:buNone/>
            </a:pPr>
            <a:r>
              <a:rPr lang="tr-TR" sz="1200"/>
              <a:t>Destination:</a:t>
            </a:r>
            <a:endParaRPr sz="1200"/>
          </a:p>
          <a:p>
            <a:pPr indent="0" lvl="0" marL="0" rtl="0" algn="ctr">
              <a:spcBef>
                <a:spcPts val="0"/>
              </a:spcBef>
              <a:spcAft>
                <a:spcPts val="0"/>
              </a:spcAft>
              <a:buNone/>
            </a:pPr>
            <a:r>
              <a:rPr lang="tr-TR" sz="1200"/>
              <a:t>FA16.3E01.0C98</a:t>
            </a:r>
            <a:endParaRPr sz="1200"/>
          </a:p>
        </p:txBody>
      </p:sp>
      <p:sp>
        <p:nvSpPr>
          <p:cNvPr id="278" name="Google Shape;278;p35"/>
          <p:cNvSpPr txBox="1"/>
          <p:nvPr/>
        </p:nvSpPr>
        <p:spPr>
          <a:xfrm>
            <a:off x="104050" y="3362975"/>
            <a:ext cx="90399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600">
                <a:latin typeface="Raleway"/>
                <a:ea typeface="Raleway"/>
                <a:cs typeface="Raleway"/>
                <a:sym typeface="Raleway"/>
              </a:rPr>
              <a:t>Decrease TTL to 253 and check the ARP table if destination address (192.168.2.2) matches any</a:t>
            </a:r>
            <a:endParaRPr sz="1600">
              <a:solidFill>
                <a:srgbClr val="6AA84F"/>
              </a:solidFill>
              <a:latin typeface="Raleway"/>
              <a:ea typeface="Raleway"/>
              <a:cs typeface="Raleway"/>
              <a:sym typeface="Raleway"/>
            </a:endParaRPr>
          </a:p>
        </p:txBody>
      </p:sp>
      <p:sp>
        <p:nvSpPr>
          <p:cNvPr id="279" name="Google Shape;279;p35"/>
          <p:cNvSpPr/>
          <p:nvPr/>
        </p:nvSpPr>
        <p:spPr>
          <a:xfrm>
            <a:off x="229150" y="3878175"/>
            <a:ext cx="7514400" cy="12306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R2#show ip arp</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Protocol  Address          Age (min)  Hardware Addr   Type   Interface</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Internet  192.168.2.2           121   fa16.3e4a.f598  ARPA   GigabitEthernet0/1</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Internet  192.168.2.254           -   fa16.3e3c.7da4  ARPA   GigabitEthernet0/1</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Internet  192.168.12.1          111   fa16.3e02.83a1  ARPA   GigabitEthernet0/2</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tr-TR" sz="1200">
                <a:solidFill>
                  <a:srgbClr val="FFFFFF"/>
                </a:solidFill>
                <a:latin typeface="Courier New"/>
                <a:ea typeface="Courier New"/>
                <a:cs typeface="Courier New"/>
                <a:sym typeface="Courier New"/>
              </a:rPr>
              <a:t>Internet  192.168.12.2            -   fa16.3e01.0c98  ARPA   GigabitEthernet0/2</a:t>
            </a:r>
            <a:endParaRPr sz="1200">
              <a:solidFill>
                <a:srgbClr val="FFFFFF"/>
              </a:solidFill>
              <a:latin typeface="Courier New"/>
              <a:ea typeface="Courier New"/>
              <a:cs typeface="Courier New"/>
              <a:sym typeface="Courier New"/>
            </a:endParaRPr>
          </a:p>
        </p:txBody>
      </p:sp>
      <p:sp>
        <p:nvSpPr>
          <p:cNvPr id="280" name="Google Shape;280;p35"/>
          <p:cNvSpPr/>
          <p:nvPr/>
        </p:nvSpPr>
        <p:spPr>
          <a:xfrm>
            <a:off x="1101875" y="4289195"/>
            <a:ext cx="1476000" cy="251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5"/>
          <p:cNvSpPr/>
          <p:nvPr/>
        </p:nvSpPr>
        <p:spPr>
          <a:xfrm>
            <a:off x="2978482" y="1200850"/>
            <a:ext cx="3258000" cy="550200"/>
          </a:xfrm>
          <a:prstGeom prst="roundRect">
            <a:avLst>
              <a:gd fmla="val 16667" name="adj"/>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2" name="Google Shape;282;p35"/>
          <p:cNvSpPr/>
          <p:nvPr/>
        </p:nvSpPr>
        <p:spPr>
          <a:xfrm>
            <a:off x="3005617" y="1276925"/>
            <a:ext cx="1236600" cy="4026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a:t>Source:</a:t>
            </a:r>
            <a:endParaRPr/>
          </a:p>
          <a:p>
            <a:pPr indent="0" lvl="0" marL="0" rtl="0" algn="ctr">
              <a:spcBef>
                <a:spcPts val="0"/>
              </a:spcBef>
              <a:spcAft>
                <a:spcPts val="0"/>
              </a:spcAft>
              <a:buNone/>
            </a:pPr>
            <a:r>
              <a:rPr lang="tr-TR"/>
              <a:t>192.168.1.1</a:t>
            </a:r>
            <a:endParaRPr/>
          </a:p>
        </p:txBody>
      </p:sp>
      <p:sp>
        <p:nvSpPr>
          <p:cNvPr id="283" name="Google Shape;283;p35"/>
          <p:cNvSpPr/>
          <p:nvPr/>
        </p:nvSpPr>
        <p:spPr>
          <a:xfrm>
            <a:off x="4250568" y="1276925"/>
            <a:ext cx="1236600" cy="4026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a:t>Destination:</a:t>
            </a:r>
            <a:endParaRPr/>
          </a:p>
          <a:p>
            <a:pPr indent="0" lvl="0" marL="0" rtl="0" algn="ctr">
              <a:spcBef>
                <a:spcPts val="0"/>
              </a:spcBef>
              <a:spcAft>
                <a:spcPts val="0"/>
              </a:spcAft>
              <a:buNone/>
            </a:pPr>
            <a:r>
              <a:rPr lang="tr-TR"/>
              <a:t>192.168.2.2</a:t>
            </a:r>
            <a:endParaRPr/>
          </a:p>
        </p:txBody>
      </p:sp>
      <p:sp>
        <p:nvSpPr>
          <p:cNvPr id="284" name="Google Shape;284;p35"/>
          <p:cNvSpPr/>
          <p:nvPr/>
        </p:nvSpPr>
        <p:spPr>
          <a:xfrm>
            <a:off x="5487168" y="1276925"/>
            <a:ext cx="698700" cy="4026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a:t>Data</a:t>
            </a:r>
            <a:endParaRPr/>
          </a:p>
        </p:txBody>
      </p:sp>
      <p:pic>
        <p:nvPicPr>
          <p:cNvPr id="285" name="Google Shape;285;p35"/>
          <p:cNvPicPr preferRelativeResize="0"/>
          <p:nvPr/>
        </p:nvPicPr>
        <p:blipFill>
          <a:blip r:embed="rId3">
            <a:alphaModFix/>
          </a:blip>
          <a:stretch>
            <a:fillRect/>
          </a:stretch>
        </p:blipFill>
        <p:spPr>
          <a:xfrm>
            <a:off x="6802703" y="457200"/>
            <a:ext cx="2341296" cy="1739800"/>
          </a:xfrm>
          <a:prstGeom prst="rect">
            <a:avLst/>
          </a:prstGeom>
          <a:noFill/>
          <a:ln>
            <a:noFill/>
          </a:ln>
        </p:spPr>
      </p:pic>
      <p:sp>
        <p:nvSpPr>
          <p:cNvPr id="286" name="Google Shape;286;p35"/>
          <p:cNvSpPr txBox="1"/>
          <p:nvPr>
            <p:ph idx="4294967295" type="title"/>
          </p:nvPr>
        </p:nvSpPr>
        <p:spPr>
          <a:xfrm>
            <a:off x="388625" y="16875"/>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IP Routing Process</a:t>
            </a:r>
            <a:endParaRPr sz="4000">
              <a:solidFill>
                <a:srgbClr val="58B8E4"/>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6"/>
          <p:cNvSpPr txBox="1"/>
          <p:nvPr/>
        </p:nvSpPr>
        <p:spPr>
          <a:xfrm>
            <a:off x="267000" y="691725"/>
            <a:ext cx="86100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200" u="sng">
                <a:latin typeface="Raleway"/>
                <a:ea typeface="Raleway"/>
                <a:cs typeface="Raleway"/>
                <a:sym typeface="Raleway"/>
              </a:rPr>
              <a:t>R2</a:t>
            </a:r>
            <a:endParaRPr b="1" sz="2200" u="sng">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Build a new frame and send to H2</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rPr b="1" lang="tr-TR" sz="2200" u="sng">
                <a:latin typeface="Raleway"/>
                <a:ea typeface="Raleway"/>
                <a:cs typeface="Raleway"/>
                <a:sym typeface="Raleway"/>
              </a:rPr>
              <a:t>H</a:t>
            </a:r>
            <a:r>
              <a:rPr b="1" lang="tr-TR" sz="2200" u="sng">
                <a:latin typeface="Raleway"/>
                <a:ea typeface="Raleway"/>
                <a:cs typeface="Raleway"/>
                <a:sym typeface="Raleway"/>
              </a:rPr>
              <a:t>2</a:t>
            </a:r>
            <a:endParaRPr b="1" sz="2200" u="sng">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Checks the FCS</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Finds its own MAC address as the destination MAC address</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De-encapsulates the IP packet from the frame</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Finds its own IP address as the destination in the IP packet</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p:txBody>
      </p:sp>
      <p:sp>
        <p:nvSpPr>
          <p:cNvPr id="292" name="Google Shape;292;p36"/>
          <p:cNvSpPr/>
          <p:nvPr/>
        </p:nvSpPr>
        <p:spPr>
          <a:xfrm>
            <a:off x="503375" y="1668900"/>
            <a:ext cx="1380300" cy="4026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0" spcFirstLastPara="1" rIns="18000" wrap="square" tIns="91425">
            <a:noAutofit/>
          </a:bodyPr>
          <a:lstStyle/>
          <a:p>
            <a:pPr indent="0" lvl="0" marL="0" rtl="0" algn="ctr">
              <a:spcBef>
                <a:spcPts val="0"/>
              </a:spcBef>
              <a:spcAft>
                <a:spcPts val="0"/>
              </a:spcAft>
              <a:buNone/>
            </a:pPr>
            <a:r>
              <a:rPr lang="tr-TR" sz="1200"/>
              <a:t>Source:</a:t>
            </a:r>
            <a:endParaRPr sz="1200"/>
          </a:p>
          <a:p>
            <a:pPr indent="0" lvl="0" marL="0" rtl="0" algn="ctr">
              <a:spcBef>
                <a:spcPts val="0"/>
              </a:spcBef>
              <a:spcAft>
                <a:spcPts val="0"/>
              </a:spcAft>
              <a:buNone/>
            </a:pPr>
            <a:r>
              <a:rPr lang="tr-TR" sz="1200"/>
              <a:t>FA16.3E3C.7DA4</a:t>
            </a:r>
            <a:endParaRPr sz="1200"/>
          </a:p>
        </p:txBody>
      </p:sp>
      <p:sp>
        <p:nvSpPr>
          <p:cNvPr id="293" name="Google Shape;293;p36"/>
          <p:cNvSpPr/>
          <p:nvPr/>
        </p:nvSpPr>
        <p:spPr>
          <a:xfrm>
            <a:off x="1883675" y="1668900"/>
            <a:ext cx="1272000" cy="4026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18000" spcFirstLastPara="1" rIns="18000" wrap="square" tIns="91425">
            <a:noAutofit/>
          </a:bodyPr>
          <a:lstStyle/>
          <a:p>
            <a:pPr indent="0" lvl="0" marL="0" rtl="0" algn="ctr">
              <a:spcBef>
                <a:spcPts val="0"/>
              </a:spcBef>
              <a:spcAft>
                <a:spcPts val="0"/>
              </a:spcAft>
              <a:buNone/>
            </a:pPr>
            <a:r>
              <a:rPr lang="tr-TR" sz="1200"/>
              <a:t>Destination:</a:t>
            </a:r>
            <a:endParaRPr sz="1200"/>
          </a:p>
          <a:p>
            <a:pPr indent="0" lvl="0" marL="0" rtl="0" algn="ctr">
              <a:spcBef>
                <a:spcPts val="0"/>
              </a:spcBef>
              <a:spcAft>
                <a:spcPts val="0"/>
              </a:spcAft>
              <a:buNone/>
            </a:pPr>
            <a:r>
              <a:rPr lang="tr-TR" sz="1200"/>
              <a:t>FA16.3E4A.F598</a:t>
            </a:r>
            <a:endParaRPr sz="1200"/>
          </a:p>
        </p:txBody>
      </p:sp>
      <p:sp>
        <p:nvSpPr>
          <p:cNvPr id="294" name="Google Shape;294;p36"/>
          <p:cNvSpPr/>
          <p:nvPr/>
        </p:nvSpPr>
        <p:spPr>
          <a:xfrm>
            <a:off x="3155664" y="1595100"/>
            <a:ext cx="3258000" cy="550200"/>
          </a:xfrm>
          <a:prstGeom prst="roundRect">
            <a:avLst>
              <a:gd fmla="val 16667" name="adj"/>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5" name="Google Shape;295;p36"/>
          <p:cNvSpPr/>
          <p:nvPr/>
        </p:nvSpPr>
        <p:spPr>
          <a:xfrm>
            <a:off x="3191150" y="1671175"/>
            <a:ext cx="1236600" cy="4026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a:t>Source:</a:t>
            </a:r>
            <a:endParaRPr/>
          </a:p>
          <a:p>
            <a:pPr indent="0" lvl="0" marL="0" rtl="0" algn="ctr">
              <a:spcBef>
                <a:spcPts val="0"/>
              </a:spcBef>
              <a:spcAft>
                <a:spcPts val="0"/>
              </a:spcAft>
              <a:buNone/>
            </a:pPr>
            <a:r>
              <a:rPr lang="tr-TR"/>
              <a:t>192.168.1.1</a:t>
            </a:r>
            <a:endParaRPr/>
          </a:p>
        </p:txBody>
      </p:sp>
      <p:sp>
        <p:nvSpPr>
          <p:cNvPr id="296" name="Google Shape;296;p36"/>
          <p:cNvSpPr/>
          <p:nvPr/>
        </p:nvSpPr>
        <p:spPr>
          <a:xfrm>
            <a:off x="4427750" y="1671175"/>
            <a:ext cx="1236600" cy="4026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a:t>Destination:</a:t>
            </a:r>
            <a:endParaRPr/>
          </a:p>
          <a:p>
            <a:pPr indent="0" lvl="0" marL="0" rtl="0" algn="ctr">
              <a:spcBef>
                <a:spcPts val="0"/>
              </a:spcBef>
              <a:spcAft>
                <a:spcPts val="0"/>
              </a:spcAft>
              <a:buNone/>
            </a:pPr>
            <a:r>
              <a:rPr lang="tr-TR"/>
              <a:t>192.168.2.2</a:t>
            </a:r>
            <a:endParaRPr/>
          </a:p>
        </p:txBody>
      </p:sp>
      <p:sp>
        <p:nvSpPr>
          <p:cNvPr id="297" name="Google Shape;297;p36"/>
          <p:cNvSpPr/>
          <p:nvPr/>
        </p:nvSpPr>
        <p:spPr>
          <a:xfrm>
            <a:off x="5664350" y="1671175"/>
            <a:ext cx="698700" cy="4026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a:t>Data</a:t>
            </a:r>
            <a:endParaRPr/>
          </a:p>
        </p:txBody>
      </p:sp>
      <p:pic>
        <p:nvPicPr>
          <p:cNvPr id="298" name="Google Shape;298;p36"/>
          <p:cNvPicPr preferRelativeResize="0"/>
          <p:nvPr/>
        </p:nvPicPr>
        <p:blipFill>
          <a:blip r:embed="rId3">
            <a:alphaModFix/>
          </a:blip>
          <a:stretch>
            <a:fillRect/>
          </a:stretch>
        </p:blipFill>
        <p:spPr>
          <a:xfrm>
            <a:off x="6802703" y="457200"/>
            <a:ext cx="2341296" cy="1739800"/>
          </a:xfrm>
          <a:prstGeom prst="rect">
            <a:avLst/>
          </a:prstGeom>
          <a:noFill/>
          <a:ln>
            <a:noFill/>
          </a:ln>
        </p:spPr>
      </p:pic>
      <p:sp>
        <p:nvSpPr>
          <p:cNvPr id="299" name="Google Shape;299;p36"/>
          <p:cNvSpPr txBox="1"/>
          <p:nvPr>
            <p:ph idx="4294967295" type="title"/>
          </p:nvPr>
        </p:nvSpPr>
        <p:spPr>
          <a:xfrm>
            <a:off x="388625" y="16875"/>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IP Routing Process</a:t>
            </a:r>
            <a:endParaRPr sz="4000">
              <a:solidFill>
                <a:srgbClr val="58B8E4"/>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7"/>
          <p:cNvSpPr txBox="1"/>
          <p:nvPr/>
        </p:nvSpPr>
        <p:spPr>
          <a:xfrm>
            <a:off x="267000" y="691725"/>
            <a:ext cx="86100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2200">
                <a:latin typeface="Raleway"/>
                <a:ea typeface="Raleway"/>
                <a:cs typeface="Raleway"/>
                <a:sym typeface="Raleway"/>
              </a:rPr>
              <a:t>The host has a simple decision to make:</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Is the destination on the local network?</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Check ARP table for </a:t>
            </a:r>
            <a:r>
              <a:rPr b="1" lang="tr-TR" sz="2200">
                <a:latin typeface="Raleway"/>
                <a:ea typeface="Raleway"/>
                <a:cs typeface="Raleway"/>
                <a:sym typeface="Raleway"/>
              </a:rPr>
              <a:t>destination</a:t>
            </a:r>
            <a:r>
              <a:rPr lang="tr-TR" sz="2200">
                <a:latin typeface="Raleway"/>
                <a:ea typeface="Raleway"/>
                <a:cs typeface="Raleway"/>
                <a:sym typeface="Raleway"/>
              </a:rPr>
              <a:t> IP address, if empty, send an ARP request.</a:t>
            </a:r>
            <a:endParaRPr sz="2200">
              <a:latin typeface="Raleway"/>
              <a:ea typeface="Raleway"/>
              <a:cs typeface="Raleway"/>
              <a:sym typeface="Raleway"/>
            </a:endParaRPr>
          </a:p>
          <a:p>
            <a:pPr indent="0" lvl="0" marL="137160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Is the destination on a remote network?</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Check ARP table for </a:t>
            </a:r>
            <a:r>
              <a:rPr b="1" lang="tr-TR" sz="2200">
                <a:latin typeface="Raleway"/>
                <a:ea typeface="Raleway"/>
                <a:cs typeface="Raleway"/>
                <a:sym typeface="Raleway"/>
              </a:rPr>
              <a:t>default gateway</a:t>
            </a:r>
            <a:r>
              <a:rPr lang="tr-TR" sz="2200">
                <a:latin typeface="Raleway"/>
                <a:ea typeface="Raleway"/>
                <a:cs typeface="Raleway"/>
                <a:sym typeface="Raleway"/>
              </a:rPr>
              <a:t> IP address, if empty, send an ARP request.</a:t>
            </a:r>
            <a:endParaRPr sz="2200">
              <a:latin typeface="Raleway"/>
              <a:ea typeface="Raleway"/>
              <a:cs typeface="Raleway"/>
              <a:sym typeface="Raleway"/>
            </a:endParaRPr>
          </a:p>
        </p:txBody>
      </p:sp>
      <p:sp>
        <p:nvSpPr>
          <p:cNvPr id="305" name="Google Shape;305;p37"/>
          <p:cNvSpPr txBox="1"/>
          <p:nvPr>
            <p:ph idx="4294967295" type="title"/>
          </p:nvPr>
        </p:nvSpPr>
        <p:spPr>
          <a:xfrm>
            <a:off x="388625" y="16875"/>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IP Routing Process</a:t>
            </a:r>
            <a:endParaRPr sz="4000">
              <a:solidFill>
                <a:srgbClr val="58B8E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idx="4294967295" type="ctrTitle"/>
          </p:nvPr>
        </p:nvSpPr>
        <p:spPr>
          <a:xfrm>
            <a:off x="1880075" y="1759225"/>
            <a:ext cx="7263900" cy="1734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tr-TR" sz="5800">
                <a:solidFill>
                  <a:srgbClr val="58B8E4"/>
                </a:solidFill>
                <a:latin typeface="Montserrat Black"/>
                <a:ea typeface="Montserrat Black"/>
                <a:cs typeface="Montserrat Black"/>
                <a:sym typeface="Montserrat Black"/>
              </a:rPr>
              <a:t>Introduction to IP Routing</a:t>
            </a:r>
            <a:endParaRPr sz="5800">
              <a:solidFill>
                <a:srgbClr val="58B8E4"/>
              </a:solidFill>
              <a:latin typeface="Montserrat Black"/>
              <a:ea typeface="Montserrat Black"/>
              <a:cs typeface="Montserrat Black"/>
              <a:sym typeface="Montserrat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8"/>
          <p:cNvSpPr txBox="1"/>
          <p:nvPr/>
        </p:nvSpPr>
        <p:spPr>
          <a:xfrm>
            <a:off x="86275" y="691725"/>
            <a:ext cx="89523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latin typeface="Raleway"/>
                <a:ea typeface="Raleway"/>
                <a:cs typeface="Raleway"/>
                <a:sym typeface="Raleway"/>
              </a:rPr>
              <a:t>The router has to perform a number of tasks:</a:t>
            </a:r>
            <a:endParaRPr sz="1800">
              <a:latin typeface="Raleway"/>
              <a:ea typeface="Raleway"/>
              <a:cs typeface="Raleway"/>
              <a:sym typeface="Raleway"/>
            </a:endParaRPr>
          </a:p>
          <a:p>
            <a:pPr indent="-342900" lvl="0" marL="457200" rtl="0" algn="l">
              <a:spcBef>
                <a:spcPts val="0"/>
              </a:spcBef>
              <a:spcAft>
                <a:spcPts val="0"/>
              </a:spcAft>
              <a:buSzPts val="1800"/>
              <a:buFont typeface="Raleway"/>
              <a:buChar char="●"/>
            </a:pPr>
            <a:r>
              <a:rPr lang="tr-TR" sz="1800">
                <a:latin typeface="Raleway"/>
                <a:ea typeface="Raleway"/>
                <a:cs typeface="Raleway"/>
                <a:sym typeface="Raleway"/>
              </a:rPr>
              <a:t>When it receives an Ethernet frame, checks if the FCS is correct. If not, drops the frame</a:t>
            </a:r>
            <a:endParaRPr sz="1800">
              <a:latin typeface="Raleway"/>
              <a:ea typeface="Raleway"/>
              <a:cs typeface="Raleway"/>
              <a:sym typeface="Raleway"/>
            </a:endParaRPr>
          </a:p>
          <a:p>
            <a:pPr indent="-342900" lvl="0" marL="457200" rtl="0" algn="l">
              <a:spcBef>
                <a:spcPts val="0"/>
              </a:spcBef>
              <a:spcAft>
                <a:spcPts val="0"/>
              </a:spcAft>
              <a:buSzPts val="1800"/>
              <a:buFont typeface="Raleway"/>
              <a:buChar char="●"/>
            </a:pPr>
            <a:r>
              <a:rPr lang="tr-TR" sz="1800">
                <a:latin typeface="Raleway"/>
                <a:ea typeface="Raleway"/>
                <a:cs typeface="Raleway"/>
                <a:sym typeface="Raleway"/>
              </a:rPr>
              <a:t>Checks if the destination address of the frame is:</a:t>
            </a:r>
            <a:endParaRPr sz="1800">
              <a:latin typeface="Raleway"/>
              <a:ea typeface="Raleway"/>
              <a:cs typeface="Raleway"/>
              <a:sym typeface="Raleway"/>
            </a:endParaRPr>
          </a:p>
          <a:p>
            <a:pPr indent="-342900" lvl="1" marL="914400" rtl="0" algn="l">
              <a:spcBef>
                <a:spcPts val="0"/>
              </a:spcBef>
              <a:spcAft>
                <a:spcPts val="0"/>
              </a:spcAft>
              <a:buSzPts val="1800"/>
              <a:buFont typeface="Raleway"/>
              <a:buChar char="○"/>
            </a:pPr>
            <a:r>
              <a:rPr lang="tr-TR" sz="1800">
                <a:latin typeface="Raleway"/>
                <a:ea typeface="Raleway"/>
                <a:cs typeface="Raleway"/>
                <a:sym typeface="Raleway"/>
              </a:rPr>
              <a:t>destined to router’s MAC address</a:t>
            </a:r>
            <a:endParaRPr sz="1800">
              <a:latin typeface="Raleway"/>
              <a:ea typeface="Raleway"/>
              <a:cs typeface="Raleway"/>
              <a:sym typeface="Raleway"/>
            </a:endParaRPr>
          </a:p>
          <a:p>
            <a:pPr indent="-342900" lvl="1" marL="914400" rtl="0" algn="l">
              <a:spcBef>
                <a:spcPts val="0"/>
              </a:spcBef>
              <a:spcAft>
                <a:spcPts val="0"/>
              </a:spcAft>
              <a:buSzPts val="1800"/>
              <a:buFont typeface="Raleway"/>
              <a:buChar char="○"/>
            </a:pPr>
            <a:r>
              <a:rPr lang="tr-TR" sz="1800">
                <a:latin typeface="Raleway"/>
                <a:ea typeface="Raleway"/>
                <a:cs typeface="Raleway"/>
                <a:sym typeface="Raleway"/>
              </a:rPr>
              <a:t>destined to a broadcast address of the network router’s interface is in</a:t>
            </a:r>
            <a:endParaRPr sz="1800">
              <a:latin typeface="Raleway"/>
              <a:ea typeface="Raleway"/>
              <a:cs typeface="Raleway"/>
              <a:sym typeface="Raleway"/>
            </a:endParaRPr>
          </a:p>
          <a:p>
            <a:pPr indent="-342900" lvl="1" marL="914400" rtl="0" algn="l">
              <a:spcBef>
                <a:spcPts val="0"/>
              </a:spcBef>
              <a:spcAft>
                <a:spcPts val="0"/>
              </a:spcAft>
              <a:buSzPts val="1800"/>
              <a:buFont typeface="Raleway"/>
              <a:buChar char="○"/>
            </a:pPr>
            <a:r>
              <a:rPr lang="tr-TR" sz="1800">
                <a:latin typeface="Raleway"/>
                <a:ea typeface="Raleway"/>
                <a:cs typeface="Raleway"/>
                <a:sym typeface="Raleway"/>
              </a:rPr>
              <a:t>destined to a multicast address that the router listens to</a:t>
            </a:r>
            <a:endParaRPr sz="1800">
              <a:latin typeface="Raleway"/>
              <a:ea typeface="Raleway"/>
              <a:cs typeface="Raleway"/>
              <a:sym typeface="Raleway"/>
            </a:endParaRPr>
          </a:p>
          <a:p>
            <a:pPr indent="-342900" lvl="0" marL="457200" rtl="0" algn="l">
              <a:spcBef>
                <a:spcPts val="0"/>
              </a:spcBef>
              <a:spcAft>
                <a:spcPts val="0"/>
              </a:spcAft>
              <a:buSzPts val="1800"/>
              <a:buFont typeface="Raleway"/>
              <a:buChar char="●"/>
            </a:pPr>
            <a:r>
              <a:rPr lang="tr-TR" sz="1800">
                <a:latin typeface="Raleway"/>
                <a:ea typeface="Raleway"/>
                <a:cs typeface="Raleway"/>
                <a:sym typeface="Raleway"/>
              </a:rPr>
              <a:t>De-encapsulates the IP packet from the frame, discard the Ethernet frame</a:t>
            </a:r>
            <a:endParaRPr sz="1800">
              <a:latin typeface="Raleway"/>
              <a:ea typeface="Raleway"/>
              <a:cs typeface="Raleway"/>
              <a:sym typeface="Raleway"/>
            </a:endParaRPr>
          </a:p>
          <a:p>
            <a:pPr indent="-342900" lvl="0" marL="457200" rtl="0" algn="l">
              <a:spcBef>
                <a:spcPts val="0"/>
              </a:spcBef>
              <a:spcAft>
                <a:spcPts val="0"/>
              </a:spcAft>
              <a:buSzPts val="1800"/>
              <a:buFont typeface="Raleway"/>
              <a:buChar char="●"/>
            </a:pPr>
            <a:r>
              <a:rPr lang="tr-TR" sz="1800">
                <a:latin typeface="Raleway"/>
                <a:ea typeface="Raleway"/>
                <a:cs typeface="Raleway"/>
                <a:sym typeface="Raleway"/>
              </a:rPr>
              <a:t>Looks for a match in the routing table for the destination IP address, figures out what the outgoing interface and optionally, the next hop IP address is</a:t>
            </a:r>
            <a:endParaRPr sz="1800">
              <a:latin typeface="Raleway"/>
              <a:ea typeface="Raleway"/>
              <a:cs typeface="Raleway"/>
              <a:sym typeface="Raleway"/>
            </a:endParaRPr>
          </a:p>
          <a:p>
            <a:pPr indent="-342900" lvl="0" marL="457200" rtl="0" algn="l">
              <a:spcBef>
                <a:spcPts val="0"/>
              </a:spcBef>
              <a:spcAft>
                <a:spcPts val="0"/>
              </a:spcAft>
              <a:buSzPts val="1800"/>
              <a:buFont typeface="Raleway"/>
              <a:buChar char="●"/>
            </a:pPr>
            <a:r>
              <a:rPr lang="tr-TR" sz="1800">
                <a:latin typeface="Raleway"/>
                <a:ea typeface="Raleway"/>
                <a:cs typeface="Raleway"/>
                <a:sym typeface="Raleway"/>
              </a:rPr>
              <a:t>Decreases the TTL field in the IP header, recalculates the header checksum</a:t>
            </a:r>
            <a:endParaRPr sz="1800">
              <a:latin typeface="Raleway"/>
              <a:ea typeface="Raleway"/>
              <a:cs typeface="Raleway"/>
              <a:sym typeface="Raleway"/>
            </a:endParaRPr>
          </a:p>
          <a:p>
            <a:pPr indent="-342900" lvl="0" marL="457200" rtl="0" algn="l">
              <a:spcBef>
                <a:spcPts val="0"/>
              </a:spcBef>
              <a:spcAft>
                <a:spcPts val="0"/>
              </a:spcAft>
              <a:buSzPts val="1800"/>
              <a:buFont typeface="Raleway"/>
              <a:buChar char="●"/>
            </a:pPr>
            <a:r>
              <a:rPr lang="tr-TR" sz="1800">
                <a:latin typeface="Raleway"/>
                <a:ea typeface="Raleway"/>
                <a:cs typeface="Raleway"/>
                <a:sym typeface="Raleway"/>
              </a:rPr>
              <a:t>Encapsulates the IP packet in a </a:t>
            </a:r>
            <a:r>
              <a:rPr b="1" lang="tr-TR" sz="1800">
                <a:latin typeface="Raleway"/>
                <a:ea typeface="Raleway"/>
                <a:cs typeface="Raleway"/>
                <a:sym typeface="Raleway"/>
              </a:rPr>
              <a:t>new Ethernet frame</a:t>
            </a:r>
            <a:endParaRPr b="1" sz="1800">
              <a:latin typeface="Raleway"/>
              <a:ea typeface="Raleway"/>
              <a:cs typeface="Raleway"/>
              <a:sym typeface="Raleway"/>
            </a:endParaRPr>
          </a:p>
          <a:p>
            <a:pPr indent="-342900" lvl="0" marL="457200" rtl="0" algn="l">
              <a:spcBef>
                <a:spcPts val="0"/>
              </a:spcBef>
              <a:spcAft>
                <a:spcPts val="0"/>
              </a:spcAft>
              <a:buSzPts val="1800"/>
              <a:buFont typeface="Raleway"/>
              <a:buChar char="●"/>
            </a:pPr>
            <a:r>
              <a:rPr lang="tr-TR" sz="1800">
                <a:latin typeface="Raleway"/>
                <a:ea typeface="Raleway"/>
                <a:cs typeface="Raleway"/>
                <a:sym typeface="Raleway"/>
              </a:rPr>
              <a:t>Checks the ARP table for the destination IP address or next hop IP address</a:t>
            </a:r>
            <a:endParaRPr sz="1800">
              <a:latin typeface="Raleway"/>
              <a:ea typeface="Raleway"/>
              <a:cs typeface="Raleway"/>
              <a:sym typeface="Raleway"/>
            </a:endParaRPr>
          </a:p>
          <a:p>
            <a:pPr indent="-342900" lvl="0" marL="457200" rtl="0" algn="l">
              <a:spcBef>
                <a:spcPts val="0"/>
              </a:spcBef>
              <a:spcAft>
                <a:spcPts val="0"/>
              </a:spcAft>
              <a:buSzPts val="1800"/>
              <a:buFont typeface="Raleway"/>
              <a:buChar char="●"/>
            </a:pPr>
            <a:r>
              <a:rPr lang="tr-TR" sz="1800">
                <a:latin typeface="Raleway"/>
                <a:ea typeface="Raleway"/>
                <a:cs typeface="Raleway"/>
                <a:sym typeface="Raleway"/>
              </a:rPr>
              <a:t>Transmits the frame</a:t>
            </a:r>
            <a:endParaRPr sz="1800">
              <a:latin typeface="Raleway"/>
              <a:ea typeface="Raleway"/>
              <a:cs typeface="Raleway"/>
              <a:sym typeface="Raleway"/>
            </a:endParaRPr>
          </a:p>
          <a:p>
            <a:pPr indent="0" lvl="0" marL="0" rtl="0" algn="l">
              <a:spcBef>
                <a:spcPts val="0"/>
              </a:spcBef>
              <a:spcAft>
                <a:spcPts val="0"/>
              </a:spcAft>
              <a:buNone/>
            </a:pPr>
            <a:r>
              <a:t/>
            </a:r>
            <a:endParaRPr sz="1800">
              <a:latin typeface="Raleway"/>
              <a:ea typeface="Raleway"/>
              <a:cs typeface="Raleway"/>
              <a:sym typeface="Raleway"/>
            </a:endParaRPr>
          </a:p>
        </p:txBody>
      </p:sp>
      <p:sp>
        <p:nvSpPr>
          <p:cNvPr id="311" name="Google Shape;311;p38"/>
          <p:cNvSpPr txBox="1"/>
          <p:nvPr>
            <p:ph idx="4294967295" type="title"/>
          </p:nvPr>
        </p:nvSpPr>
        <p:spPr>
          <a:xfrm>
            <a:off x="388625" y="16875"/>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IP Routing Process</a:t>
            </a:r>
            <a:endParaRPr sz="4000">
              <a:solidFill>
                <a:srgbClr val="58B8E4"/>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9"/>
          <p:cNvSpPr txBox="1"/>
          <p:nvPr>
            <p:ph idx="4294967295" type="title"/>
          </p:nvPr>
        </p:nvSpPr>
        <p:spPr>
          <a:xfrm>
            <a:off x="294475" y="2080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3400">
                <a:solidFill>
                  <a:srgbClr val="58B8E4"/>
                </a:solidFill>
              </a:rPr>
              <a:t>IP Routing Flow Chart - Remote Network</a:t>
            </a:r>
            <a:endParaRPr sz="3400">
              <a:solidFill>
                <a:srgbClr val="58B8E4"/>
              </a:solidFill>
            </a:endParaRPr>
          </a:p>
        </p:txBody>
      </p:sp>
      <p:sp>
        <p:nvSpPr>
          <p:cNvPr id="317" name="Google Shape;317;p39"/>
          <p:cNvSpPr/>
          <p:nvPr/>
        </p:nvSpPr>
        <p:spPr>
          <a:xfrm>
            <a:off x="44925" y="1017650"/>
            <a:ext cx="1080000" cy="1080000"/>
          </a:xfrm>
          <a:prstGeom prst="diamond">
            <a:avLst/>
          </a:prstGeom>
          <a:solidFill>
            <a:srgbClr val="EAD1D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tr-TR" sz="1000"/>
              <a:t>Remote Network?</a:t>
            </a:r>
            <a:endParaRPr sz="1000"/>
          </a:p>
        </p:txBody>
      </p:sp>
      <p:sp>
        <p:nvSpPr>
          <p:cNvPr id="318" name="Google Shape;318;p39"/>
          <p:cNvSpPr/>
          <p:nvPr/>
        </p:nvSpPr>
        <p:spPr>
          <a:xfrm>
            <a:off x="1311075" y="2436750"/>
            <a:ext cx="900000" cy="6750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000"/>
              <a:t>ARP Request for MAC address</a:t>
            </a:r>
            <a:endParaRPr sz="1000"/>
          </a:p>
        </p:txBody>
      </p:sp>
      <p:sp>
        <p:nvSpPr>
          <p:cNvPr id="319" name="Google Shape;319;p39"/>
          <p:cNvSpPr/>
          <p:nvPr/>
        </p:nvSpPr>
        <p:spPr>
          <a:xfrm>
            <a:off x="44925" y="2234250"/>
            <a:ext cx="1080000" cy="1080000"/>
          </a:xfrm>
          <a:prstGeom prst="diamond">
            <a:avLst/>
          </a:prstGeom>
          <a:solidFill>
            <a:srgbClr val="EAD1D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tr-TR" sz="1000"/>
              <a:t>MAC for Router?</a:t>
            </a:r>
            <a:endParaRPr sz="1000"/>
          </a:p>
        </p:txBody>
      </p:sp>
      <p:sp>
        <p:nvSpPr>
          <p:cNvPr id="320" name="Google Shape;320;p39"/>
          <p:cNvSpPr/>
          <p:nvPr/>
        </p:nvSpPr>
        <p:spPr>
          <a:xfrm>
            <a:off x="134925" y="3450850"/>
            <a:ext cx="900000" cy="6750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000"/>
              <a:t>Create &amp; Send Ethernet Frame</a:t>
            </a:r>
            <a:endParaRPr sz="1000"/>
          </a:p>
        </p:txBody>
      </p:sp>
      <p:cxnSp>
        <p:nvCxnSpPr>
          <p:cNvPr id="321" name="Google Shape;321;p39"/>
          <p:cNvCxnSpPr>
            <a:stCxn id="317" idx="2"/>
            <a:endCxn id="319" idx="0"/>
          </p:cNvCxnSpPr>
          <p:nvPr/>
        </p:nvCxnSpPr>
        <p:spPr>
          <a:xfrm>
            <a:off x="584925" y="2097650"/>
            <a:ext cx="0" cy="136500"/>
          </a:xfrm>
          <a:prstGeom prst="straightConnector1">
            <a:avLst/>
          </a:prstGeom>
          <a:noFill/>
          <a:ln cap="flat" cmpd="sng" w="9525">
            <a:solidFill>
              <a:schemeClr val="dk2"/>
            </a:solidFill>
            <a:prstDash val="solid"/>
            <a:round/>
            <a:headEnd len="med" w="med" type="none"/>
            <a:tailEnd len="med" w="med" type="triangle"/>
          </a:ln>
        </p:spPr>
      </p:cxnSp>
      <p:cxnSp>
        <p:nvCxnSpPr>
          <p:cNvPr id="322" name="Google Shape;322;p39"/>
          <p:cNvCxnSpPr>
            <a:stCxn id="319" idx="2"/>
            <a:endCxn id="320" idx="0"/>
          </p:cNvCxnSpPr>
          <p:nvPr/>
        </p:nvCxnSpPr>
        <p:spPr>
          <a:xfrm>
            <a:off x="584925" y="3314250"/>
            <a:ext cx="0" cy="136500"/>
          </a:xfrm>
          <a:prstGeom prst="straightConnector1">
            <a:avLst/>
          </a:prstGeom>
          <a:noFill/>
          <a:ln cap="flat" cmpd="sng" w="9525">
            <a:solidFill>
              <a:schemeClr val="dk2"/>
            </a:solidFill>
            <a:prstDash val="solid"/>
            <a:round/>
            <a:headEnd len="med" w="med" type="none"/>
            <a:tailEnd len="med" w="med" type="triangle"/>
          </a:ln>
        </p:spPr>
      </p:cxnSp>
      <p:cxnSp>
        <p:nvCxnSpPr>
          <p:cNvPr id="323" name="Google Shape;323;p39"/>
          <p:cNvCxnSpPr>
            <a:stCxn id="318" idx="2"/>
            <a:endCxn id="320" idx="3"/>
          </p:cNvCxnSpPr>
          <p:nvPr/>
        </p:nvCxnSpPr>
        <p:spPr>
          <a:xfrm rot="5400000">
            <a:off x="1059825" y="3087000"/>
            <a:ext cx="676500" cy="726000"/>
          </a:xfrm>
          <a:prstGeom prst="bentConnector2">
            <a:avLst/>
          </a:prstGeom>
          <a:noFill/>
          <a:ln cap="flat" cmpd="sng" w="9525">
            <a:solidFill>
              <a:schemeClr val="dk2"/>
            </a:solidFill>
            <a:prstDash val="solid"/>
            <a:round/>
            <a:headEnd len="med" w="med" type="none"/>
            <a:tailEnd len="med" w="med" type="triangle"/>
          </a:ln>
        </p:spPr>
      </p:cxnSp>
      <p:cxnSp>
        <p:nvCxnSpPr>
          <p:cNvPr id="324" name="Google Shape;324;p39"/>
          <p:cNvCxnSpPr>
            <a:stCxn id="319" idx="3"/>
            <a:endCxn id="318" idx="1"/>
          </p:cNvCxnSpPr>
          <p:nvPr/>
        </p:nvCxnSpPr>
        <p:spPr>
          <a:xfrm>
            <a:off x="1124925" y="2774250"/>
            <a:ext cx="186300" cy="0"/>
          </a:xfrm>
          <a:prstGeom prst="straightConnector1">
            <a:avLst/>
          </a:prstGeom>
          <a:noFill/>
          <a:ln cap="flat" cmpd="sng" w="9525">
            <a:solidFill>
              <a:schemeClr val="dk2"/>
            </a:solidFill>
            <a:prstDash val="solid"/>
            <a:round/>
            <a:headEnd len="med" w="med" type="none"/>
            <a:tailEnd len="med" w="med" type="triangle"/>
          </a:ln>
        </p:spPr>
      </p:cxnSp>
      <p:sp>
        <p:nvSpPr>
          <p:cNvPr id="325" name="Google Shape;325;p39"/>
          <p:cNvSpPr txBox="1"/>
          <p:nvPr/>
        </p:nvSpPr>
        <p:spPr>
          <a:xfrm>
            <a:off x="1079625" y="2527350"/>
            <a:ext cx="276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900">
                <a:latin typeface="Raleway"/>
                <a:ea typeface="Raleway"/>
                <a:cs typeface="Raleway"/>
                <a:sym typeface="Raleway"/>
              </a:rPr>
              <a:t>N</a:t>
            </a:r>
            <a:endParaRPr sz="900"/>
          </a:p>
        </p:txBody>
      </p:sp>
      <p:sp>
        <p:nvSpPr>
          <p:cNvPr id="326" name="Google Shape;326;p39"/>
          <p:cNvSpPr txBox="1"/>
          <p:nvPr/>
        </p:nvSpPr>
        <p:spPr>
          <a:xfrm>
            <a:off x="90000" y="665825"/>
            <a:ext cx="2076000" cy="215100"/>
          </a:xfrm>
          <a:prstGeom prst="rect">
            <a:avLst/>
          </a:prstGeom>
          <a:solidFill>
            <a:srgbClr val="EAD1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TR" sz="1000">
                <a:latin typeface="Raleway"/>
                <a:ea typeface="Raleway"/>
                <a:cs typeface="Raleway"/>
                <a:sym typeface="Raleway"/>
              </a:rPr>
              <a:t>H1</a:t>
            </a:r>
            <a:endParaRPr b="1" sz="1000"/>
          </a:p>
        </p:txBody>
      </p:sp>
      <p:sp>
        <p:nvSpPr>
          <p:cNvPr id="327" name="Google Shape;327;p39"/>
          <p:cNvSpPr txBox="1"/>
          <p:nvPr/>
        </p:nvSpPr>
        <p:spPr>
          <a:xfrm>
            <a:off x="2342750" y="665825"/>
            <a:ext cx="2723100" cy="215100"/>
          </a:xfrm>
          <a:prstGeom prst="rect">
            <a:avLst/>
          </a:prstGeom>
          <a:solidFill>
            <a:srgbClr val="D5A6B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TR" sz="1000">
                <a:latin typeface="Raleway"/>
                <a:ea typeface="Raleway"/>
                <a:cs typeface="Raleway"/>
                <a:sym typeface="Raleway"/>
              </a:rPr>
              <a:t>R1</a:t>
            </a:r>
            <a:endParaRPr b="1" sz="1000"/>
          </a:p>
        </p:txBody>
      </p:sp>
      <p:sp>
        <p:nvSpPr>
          <p:cNvPr id="328" name="Google Shape;328;p39"/>
          <p:cNvSpPr/>
          <p:nvPr/>
        </p:nvSpPr>
        <p:spPr>
          <a:xfrm>
            <a:off x="2775400" y="899038"/>
            <a:ext cx="1080000" cy="1080000"/>
          </a:xfrm>
          <a:prstGeom prst="diamond">
            <a:avLst/>
          </a:prstGeom>
          <a:solidFill>
            <a:srgbClr val="D5A6BD"/>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tr-TR" sz="1000"/>
              <a:t>FCS OK?</a:t>
            </a:r>
            <a:endParaRPr sz="1000"/>
          </a:p>
        </p:txBody>
      </p:sp>
      <p:sp>
        <p:nvSpPr>
          <p:cNvPr id="329" name="Google Shape;329;p39"/>
          <p:cNvSpPr/>
          <p:nvPr/>
        </p:nvSpPr>
        <p:spPr>
          <a:xfrm>
            <a:off x="2775400" y="2095550"/>
            <a:ext cx="1080000" cy="1080000"/>
          </a:xfrm>
          <a:prstGeom prst="diamond">
            <a:avLst/>
          </a:prstGeom>
          <a:solidFill>
            <a:srgbClr val="D5A6BD"/>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tr-TR" sz="1000"/>
              <a:t>Valid MAC?</a:t>
            </a:r>
            <a:endParaRPr sz="1000"/>
          </a:p>
        </p:txBody>
      </p:sp>
      <p:sp>
        <p:nvSpPr>
          <p:cNvPr id="330" name="Google Shape;330;p39"/>
          <p:cNvSpPr/>
          <p:nvPr/>
        </p:nvSpPr>
        <p:spPr>
          <a:xfrm>
            <a:off x="2865400" y="3292063"/>
            <a:ext cx="900000" cy="6750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000"/>
              <a:t>Extract IP Packet</a:t>
            </a:r>
            <a:endParaRPr sz="1000"/>
          </a:p>
        </p:txBody>
      </p:sp>
      <p:sp>
        <p:nvSpPr>
          <p:cNvPr id="331" name="Google Shape;331;p39"/>
          <p:cNvSpPr/>
          <p:nvPr/>
        </p:nvSpPr>
        <p:spPr>
          <a:xfrm>
            <a:off x="2724261" y="4111695"/>
            <a:ext cx="1170000" cy="1080000"/>
          </a:xfrm>
          <a:prstGeom prst="diamond">
            <a:avLst/>
          </a:prstGeom>
          <a:solidFill>
            <a:srgbClr val="D5A6BD"/>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tr-TR" sz="1000"/>
              <a:t>Header checksum OK?</a:t>
            </a:r>
            <a:endParaRPr sz="1000"/>
          </a:p>
        </p:txBody>
      </p:sp>
      <p:cxnSp>
        <p:nvCxnSpPr>
          <p:cNvPr id="332" name="Google Shape;332;p39"/>
          <p:cNvCxnSpPr>
            <a:stCxn id="320" idx="2"/>
            <a:endCxn id="328" idx="1"/>
          </p:cNvCxnSpPr>
          <p:nvPr/>
        </p:nvCxnSpPr>
        <p:spPr>
          <a:xfrm rot="-5400000">
            <a:off x="336825" y="1687150"/>
            <a:ext cx="2686800" cy="2190600"/>
          </a:xfrm>
          <a:prstGeom prst="bentConnector4">
            <a:avLst>
              <a:gd fmla="val -8863" name="adj1"/>
              <a:gd fmla="val 83667" name="adj2"/>
            </a:avLst>
          </a:prstGeom>
          <a:noFill/>
          <a:ln cap="flat" cmpd="sng" w="9525">
            <a:solidFill>
              <a:schemeClr val="dk2"/>
            </a:solidFill>
            <a:prstDash val="solid"/>
            <a:round/>
            <a:headEnd len="med" w="med" type="none"/>
            <a:tailEnd len="med" w="med" type="triangle"/>
          </a:ln>
        </p:spPr>
      </p:cxnSp>
      <p:cxnSp>
        <p:nvCxnSpPr>
          <p:cNvPr id="333" name="Google Shape;333;p39"/>
          <p:cNvCxnSpPr>
            <a:stCxn id="328" idx="2"/>
            <a:endCxn id="329" idx="0"/>
          </p:cNvCxnSpPr>
          <p:nvPr/>
        </p:nvCxnSpPr>
        <p:spPr>
          <a:xfrm>
            <a:off x="3315400" y="1979038"/>
            <a:ext cx="0" cy="116400"/>
          </a:xfrm>
          <a:prstGeom prst="straightConnector1">
            <a:avLst/>
          </a:prstGeom>
          <a:noFill/>
          <a:ln cap="flat" cmpd="sng" w="9525">
            <a:solidFill>
              <a:schemeClr val="dk2"/>
            </a:solidFill>
            <a:prstDash val="solid"/>
            <a:round/>
            <a:headEnd len="med" w="med" type="none"/>
            <a:tailEnd len="med" w="med" type="triangle"/>
          </a:ln>
        </p:spPr>
      </p:cxnSp>
      <p:cxnSp>
        <p:nvCxnSpPr>
          <p:cNvPr id="334" name="Google Shape;334;p39"/>
          <p:cNvCxnSpPr>
            <a:stCxn id="329" idx="2"/>
            <a:endCxn id="330" idx="0"/>
          </p:cNvCxnSpPr>
          <p:nvPr/>
        </p:nvCxnSpPr>
        <p:spPr>
          <a:xfrm>
            <a:off x="3315400" y="3175550"/>
            <a:ext cx="0" cy="116400"/>
          </a:xfrm>
          <a:prstGeom prst="straightConnector1">
            <a:avLst/>
          </a:prstGeom>
          <a:noFill/>
          <a:ln cap="flat" cmpd="sng" w="9525">
            <a:solidFill>
              <a:schemeClr val="dk2"/>
            </a:solidFill>
            <a:prstDash val="solid"/>
            <a:round/>
            <a:headEnd len="med" w="med" type="none"/>
            <a:tailEnd len="med" w="med" type="triangle"/>
          </a:ln>
        </p:spPr>
      </p:cxnSp>
      <p:cxnSp>
        <p:nvCxnSpPr>
          <p:cNvPr id="335" name="Google Shape;335;p39"/>
          <p:cNvCxnSpPr>
            <a:stCxn id="330" idx="2"/>
            <a:endCxn id="331" idx="0"/>
          </p:cNvCxnSpPr>
          <p:nvPr/>
        </p:nvCxnSpPr>
        <p:spPr>
          <a:xfrm flipH="1">
            <a:off x="3309400" y="3967063"/>
            <a:ext cx="6000" cy="144600"/>
          </a:xfrm>
          <a:prstGeom prst="straightConnector1">
            <a:avLst/>
          </a:prstGeom>
          <a:noFill/>
          <a:ln cap="flat" cmpd="sng" w="9525">
            <a:solidFill>
              <a:schemeClr val="dk2"/>
            </a:solidFill>
            <a:prstDash val="solid"/>
            <a:round/>
            <a:headEnd len="med" w="med" type="none"/>
            <a:tailEnd len="med" w="med" type="triangle"/>
          </a:ln>
        </p:spPr>
      </p:cxnSp>
      <p:sp>
        <p:nvSpPr>
          <p:cNvPr id="336" name="Google Shape;336;p39"/>
          <p:cNvSpPr/>
          <p:nvPr/>
        </p:nvSpPr>
        <p:spPr>
          <a:xfrm>
            <a:off x="4166000" y="1101538"/>
            <a:ext cx="900000" cy="6750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000"/>
              <a:t>Recursive lookup for next hop</a:t>
            </a:r>
            <a:endParaRPr sz="1000"/>
          </a:p>
        </p:txBody>
      </p:sp>
      <p:sp>
        <p:nvSpPr>
          <p:cNvPr id="337" name="Google Shape;337;p39"/>
          <p:cNvSpPr/>
          <p:nvPr/>
        </p:nvSpPr>
        <p:spPr>
          <a:xfrm>
            <a:off x="4161900" y="1997163"/>
            <a:ext cx="900000" cy="6750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000"/>
              <a:t>Reduce TTL by 1</a:t>
            </a:r>
            <a:endParaRPr sz="1000"/>
          </a:p>
        </p:txBody>
      </p:sp>
      <p:sp>
        <p:nvSpPr>
          <p:cNvPr id="338" name="Google Shape;338;p39"/>
          <p:cNvSpPr/>
          <p:nvPr/>
        </p:nvSpPr>
        <p:spPr>
          <a:xfrm>
            <a:off x="4161900" y="2892788"/>
            <a:ext cx="900000" cy="6750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000"/>
              <a:t>Get MAC for next hop</a:t>
            </a:r>
            <a:endParaRPr sz="1000"/>
          </a:p>
        </p:txBody>
      </p:sp>
      <p:sp>
        <p:nvSpPr>
          <p:cNvPr id="339" name="Google Shape;339;p39"/>
          <p:cNvSpPr/>
          <p:nvPr/>
        </p:nvSpPr>
        <p:spPr>
          <a:xfrm>
            <a:off x="4166000" y="3788413"/>
            <a:ext cx="900000" cy="6750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000"/>
              <a:t>Re-create &amp; Send Ethernet Frame</a:t>
            </a:r>
            <a:endParaRPr sz="1000"/>
          </a:p>
        </p:txBody>
      </p:sp>
      <p:cxnSp>
        <p:nvCxnSpPr>
          <p:cNvPr id="340" name="Google Shape;340;p39"/>
          <p:cNvCxnSpPr>
            <a:stCxn id="331" idx="3"/>
            <a:endCxn id="336" idx="1"/>
          </p:cNvCxnSpPr>
          <p:nvPr/>
        </p:nvCxnSpPr>
        <p:spPr>
          <a:xfrm flipH="1" rot="10800000">
            <a:off x="3894261" y="1438995"/>
            <a:ext cx="271800" cy="3212700"/>
          </a:xfrm>
          <a:prstGeom prst="bentConnector3">
            <a:avLst>
              <a:gd fmla="val 49989" name="adj1"/>
            </a:avLst>
          </a:prstGeom>
          <a:noFill/>
          <a:ln cap="flat" cmpd="sng" w="9525">
            <a:solidFill>
              <a:schemeClr val="dk2"/>
            </a:solidFill>
            <a:prstDash val="solid"/>
            <a:round/>
            <a:headEnd len="med" w="med" type="none"/>
            <a:tailEnd len="med" w="med" type="triangle"/>
          </a:ln>
        </p:spPr>
      </p:cxnSp>
      <p:cxnSp>
        <p:nvCxnSpPr>
          <p:cNvPr id="341" name="Google Shape;341;p39"/>
          <p:cNvCxnSpPr>
            <a:stCxn id="336" idx="2"/>
            <a:endCxn id="337" idx="0"/>
          </p:cNvCxnSpPr>
          <p:nvPr/>
        </p:nvCxnSpPr>
        <p:spPr>
          <a:xfrm flipH="1">
            <a:off x="4611800" y="1776538"/>
            <a:ext cx="4200" cy="220500"/>
          </a:xfrm>
          <a:prstGeom prst="straightConnector1">
            <a:avLst/>
          </a:prstGeom>
          <a:noFill/>
          <a:ln cap="flat" cmpd="sng" w="9525">
            <a:solidFill>
              <a:schemeClr val="dk2"/>
            </a:solidFill>
            <a:prstDash val="solid"/>
            <a:round/>
            <a:headEnd len="med" w="med" type="none"/>
            <a:tailEnd len="med" w="med" type="triangle"/>
          </a:ln>
        </p:spPr>
      </p:cxnSp>
      <p:cxnSp>
        <p:nvCxnSpPr>
          <p:cNvPr id="342" name="Google Shape;342;p39"/>
          <p:cNvCxnSpPr>
            <a:stCxn id="337" idx="2"/>
            <a:endCxn id="338" idx="0"/>
          </p:cNvCxnSpPr>
          <p:nvPr/>
        </p:nvCxnSpPr>
        <p:spPr>
          <a:xfrm>
            <a:off x="4611900" y="2672163"/>
            <a:ext cx="0" cy="220500"/>
          </a:xfrm>
          <a:prstGeom prst="straightConnector1">
            <a:avLst/>
          </a:prstGeom>
          <a:noFill/>
          <a:ln cap="flat" cmpd="sng" w="9525">
            <a:solidFill>
              <a:schemeClr val="dk2"/>
            </a:solidFill>
            <a:prstDash val="solid"/>
            <a:round/>
            <a:headEnd len="med" w="med" type="none"/>
            <a:tailEnd len="med" w="med" type="triangle"/>
          </a:ln>
        </p:spPr>
      </p:cxnSp>
      <p:cxnSp>
        <p:nvCxnSpPr>
          <p:cNvPr id="343" name="Google Shape;343;p39"/>
          <p:cNvCxnSpPr>
            <a:stCxn id="338" idx="2"/>
            <a:endCxn id="339" idx="0"/>
          </p:cNvCxnSpPr>
          <p:nvPr/>
        </p:nvCxnSpPr>
        <p:spPr>
          <a:xfrm>
            <a:off x="4611900" y="3567788"/>
            <a:ext cx="4200" cy="220500"/>
          </a:xfrm>
          <a:prstGeom prst="straightConnector1">
            <a:avLst/>
          </a:prstGeom>
          <a:noFill/>
          <a:ln cap="flat" cmpd="sng" w="9525">
            <a:solidFill>
              <a:schemeClr val="dk2"/>
            </a:solidFill>
            <a:prstDash val="solid"/>
            <a:round/>
            <a:headEnd len="med" w="med" type="none"/>
            <a:tailEnd len="med" w="med" type="triangle"/>
          </a:ln>
        </p:spPr>
      </p:cxnSp>
      <p:sp>
        <p:nvSpPr>
          <p:cNvPr id="344" name="Google Shape;344;p39"/>
          <p:cNvSpPr txBox="1"/>
          <p:nvPr/>
        </p:nvSpPr>
        <p:spPr>
          <a:xfrm>
            <a:off x="5146225" y="665825"/>
            <a:ext cx="2298900" cy="215100"/>
          </a:xfrm>
          <a:prstGeom prst="rect">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TR" sz="1000">
                <a:latin typeface="Raleway"/>
                <a:ea typeface="Raleway"/>
                <a:cs typeface="Raleway"/>
                <a:sym typeface="Raleway"/>
              </a:rPr>
              <a:t>R2</a:t>
            </a:r>
            <a:endParaRPr b="1" sz="1000"/>
          </a:p>
        </p:txBody>
      </p:sp>
      <p:sp>
        <p:nvSpPr>
          <p:cNvPr id="345" name="Google Shape;345;p39"/>
          <p:cNvSpPr txBox="1"/>
          <p:nvPr/>
        </p:nvSpPr>
        <p:spPr>
          <a:xfrm>
            <a:off x="7525500" y="665825"/>
            <a:ext cx="1504200" cy="2151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TR" sz="1000">
                <a:latin typeface="Raleway"/>
                <a:ea typeface="Raleway"/>
                <a:cs typeface="Raleway"/>
                <a:sym typeface="Raleway"/>
              </a:rPr>
              <a:t>H2</a:t>
            </a:r>
            <a:endParaRPr b="1" sz="1000"/>
          </a:p>
        </p:txBody>
      </p:sp>
      <p:sp>
        <p:nvSpPr>
          <p:cNvPr id="346" name="Google Shape;346;p39"/>
          <p:cNvSpPr/>
          <p:nvPr/>
        </p:nvSpPr>
        <p:spPr>
          <a:xfrm>
            <a:off x="5224175" y="899038"/>
            <a:ext cx="1080000" cy="1080000"/>
          </a:xfrm>
          <a:prstGeom prst="diamond">
            <a:avLst/>
          </a:prstGeom>
          <a:solidFill>
            <a:srgbClr val="6FA8D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tr-TR" sz="1000"/>
              <a:t>FCS OK?</a:t>
            </a:r>
            <a:endParaRPr sz="1000"/>
          </a:p>
        </p:txBody>
      </p:sp>
      <p:sp>
        <p:nvSpPr>
          <p:cNvPr id="347" name="Google Shape;347;p39"/>
          <p:cNvSpPr/>
          <p:nvPr/>
        </p:nvSpPr>
        <p:spPr>
          <a:xfrm>
            <a:off x="5320325" y="2077888"/>
            <a:ext cx="900000" cy="6750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000"/>
              <a:t>Extract IP Packet</a:t>
            </a:r>
            <a:endParaRPr sz="1000"/>
          </a:p>
        </p:txBody>
      </p:sp>
      <p:sp>
        <p:nvSpPr>
          <p:cNvPr id="348" name="Google Shape;348;p39"/>
          <p:cNvSpPr/>
          <p:nvPr/>
        </p:nvSpPr>
        <p:spPr>
          <a:xfrm>
            <a:off x="5179186" y="2897520"/>
            <a:ext cx="1170000" cy="1080000"/>
          </a:xfrm>
          <a:prstGeom prst="diamond">
            <a:avLst/>
          </a:prstGeom>
          <a:solidFill>
            <a:srgbClr val="6FA8DC"/>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tr-TR" sz="1000"/>
              <a:t>Header checksum OK?</a:t>
            </a:r>
            <a:endParaRPr sz="1000"/>
          </a:p>
        </p:txBody>
      </p:sp>
      <p:sp>
        <p:nvSpPr>
          <p:cNvPr id="349" name="Google Shape;349;p39"/>
          <p:cNvSpPr/>
          <p:nvPr/>
        </p:nvSpPr>
        <p:spPr>
          <a:xfrm>
            <a:off x="5317559" y="4125838"/>
            <a:ext cx="900000" cy="6750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000"/>
              <a:t>Verify local IP and get MAC</a:t>
            </a:r>
            <a:endParaRPr sz="1000"/>
          </a:p>
        </p:txBody>
      </p:sp>
      <p:sp>
        <p:nvSpPr>
          <p:cNvPr id="350" name="Google Shape;350;p39"/>
          <p:cNvSpPr/>
          <p:nvPr/>
        </p:nvSpPr>
        <p:spPr>
          <a:xfrm>
            <a:off x="6544975" y="1101538"/>
            <a:ext cx="900000" cy="6750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000"/>
              <a:t>Reduce TTL by 1</a:t>
            </a:r>
            <a:endParaRPr sz="1000"/>
          </a:p>
        </p:txBody>
      </p:sp>
      <p:sp>
        <p:nvSpPr>
          <p:cNvPr id="351" name="Google Shape;351;p39"/>
          <p:cNvSpPr/>
          <p:nvPr/>
        </p:nvSpPr>
        <p:spPr>
          <a:xfrm>
            <a:off x="6542925" y="2077900"/>
            <a:ext cx="900000" cy="6750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000"/>
              <a:t>Get MAC for destination</a:t>
            </a:r>
            <a:endParaRPr sz="1000"/>
          </a:p>
        </p:txBody>
      </p:sp>
      <p:sp>
        <p:nvSpPr>
          <p:cNvPr id="352" name="Google Shape;352;p39"/>
          <p:cNvSpPr/>
          <p:nvPr/>
        </p:nvSpPr>
        <p:spPr>
          <a:xfrm>
            <a:off x="6547025" y="2973525"/>
            <a:ext cx="900000" cy="6750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000"/>
              <a:t>Re-create &amp; Send Ethernet Frame</a:t>
            </a:r>
            <a:endParaRPr sz="1000"/>
          </a:p>
        </p:txBody>
      </p:sp>
      <p:cxnSp>
        <p:nvCxnSpPr>
          <p:cNvPr id="353" name="Google Shape;353;p39"/>
          <p:cNvCxnSpPr>
            <a:stCxn id="349" idx="3"/>
            <a:endCxn id="350" idx="1"/>
          </p:cNvCxnSpPr>
          <p:nvPr/>
        </p:nvCxnSpPr>
        <p:spPr>
          <a:xfrm flipH="1" rot="10800000">
            <a:off x="6217559" y="1439038"/>
            <a:ext cx="327300" cy="3024300"/>
          </a:xfrm>
          <a:prstGeom prst="bentConnector3">
            <a:avLst>
              <a:gd fmla="val 50018" name="adj1"/>
            </a:avLst>
          </a:prstGeom>
          <a:noFill/>
          <a:ln cap="flat" cmpd="sng" w="9525">
            <a:solidFill>
              <a:schemeClr val="dk2"/>
            </a:solidFill>
            <a:prstDash val="solid"/>
            <a:round/>
            <a:headEnd len="med" w="med" type="none"/>
            <a:tailEnd len="med" w="med" type="triangle"/>
          </a:ln>
        </p:spPr>
      </p:cxnSp>
      <p:cxnSp>
        <p:nvCxnSpPr>
          <p:cNvPr id="354" name="Google Shape;354;p39"/>
          <p:cNvCxnSpPr>
            <a:stCxn id="346" idx="2"/>
            <a:endCxn id="347" idx="0"/>
          </p:cNvCxnSpPr>
          <p:nvPr/>
        </p:nvCxnSpPr>
        <p:spPr>
          <a:xfrm>
            <a:off x="5764175" y="1979038"/>
            <a:ext cx="6300" cy="99000"/>
          </a:xfrm>
          <a:prstGeom prst="straightConnector1">
            <a:avLst/>
          </a:prstGeom>
          <a:noFill/>
          <a:ln cap="flat" cmpd="sng" w="9525">
            <a:solidFill>
              <a:schemeClr val="dk2"/>
            </a:solidFill>
            <a:prstDash val="solid"/>
            <a:round/>
            <a:headEnd len="med" w="med" type="none"/>
            <a:tailEnd len="med" w="med" type="triangle"/>
          </a:ln>
        </p:spPr>
      </p:cxnSp>
      <p:cxnSp>
        <p:nvCxnSpPr>
          <p:cNvPr id="355" name="Google Shape;355;p39"/>
          <p:cNvCxnSpPr>
            <a:stCxn id="347" idx="2"/>
            <a:endCxn id="348" idx="0"/>
          </p:cNvCxnSpPr>
          <p:nvPr/>
        </p:nvCxnSpPr>
        <p:spPr>
          <a:xfrm flipH="1">
            <a:off x="5764325" y="2752888"/>
            <a:ext cx="6000" cy="144600"/>
          </a:xfrm>
          <a:prstGeom prst="straightConnector1">
            <a:avLst/>
          </a:prstGeom>
          <a:noFill/>
          <a:ln cap="flat" cmpd="sng" w="9525">
            <a:solidFill>
              <a:schemeClr val="dk2"/>
            </a:solidFill>
            <a:prstDash val="solid"/>
            <a:round/>
            <a:headEnd len="med" w="med" type="none"/>
            <a:tailEnd len="med" w="med" type="triangle"/>
          </a:ln>
        </p:spPr>
      </p:cxnSp>
      <p:cxnSp>
        <p:nvCxnSpPr>
          <p:cNvPr id="356" name="Google Shape;356;p39"/>
          <p:cNvCxnSpPr>
            <a:stCxn id="348" idx="2"/>
            <a:endCxn id="349" idx="0"/>
          </p:cNvCxnSpPr>
          <p:nvPr/>
        </p:nvCxnSpPr>
        <p:spPr>
          <a:xfrm>
            <a:off x="5764186" y="3977520"/>
            <a:ext cx="3300" cy="148200"/>
          </a:xfrm>
          <a:prstGeom prst="straightConnector1">
            <a:avLst/>
          </a:prstGeom>
          <a:noFill/>
          <a:ln cap="flat" cmpd="sng" w="9525">
            <a:solidFill>
              <a:schemeClr val="dk2"/>
            </a:solidFill>
            <a:prstDash val="solid"/>
            <a:round/>
            <a:headEnd len="med" w="med" type="none"/>
            <a:tailEnd len="med" w="med" type="triangle"/>
          </a:ln>
        </p:spPr>
      </p:cxnSp>
      <p:cxnSp>
        <p:nvCxnSpPr>
          <p:cNvPr id="357" name="Google Shape;357;p39"/>
          <p:cNvCxnSpPr>
            <a:stCxn id="350" idx="2"/>
            <a:endCxn id="351" idx="0"/>
          </p:cNvCxnSpPr>
          <p:nvPr/>
        </p:nvCxnSpPr>
        <p:spPr>
          <a:xfrm flipH="1">
            <a:off x="6992875" y="1776538"/>
            <a:ext cx="2100" cy="301500"/>
          </a:xfrm>
          <a:prstGeom prst="straightConnector1">
            <a:avLst/>
          </a:prstGeom>
          <a:noFill/>
          <a:ln cap="flat" cmpd="sng" w="9525">
            <a:solidFill>
              <a:schemeClr val="dk2"/>
            </a:solidFill>
            <a:prstDash val="solid"/>
            <a:round/>
            <a:headEnd len="med" w="med" type="none"/>
            <a:tailEnd len="med" w="med" type="triangle"/>
          </a:ln>
        </p:spPr>
      </p:cxnSp>
      <p:cxnSp>
        <p:nvCxnSpPr>
          <p:cNvPr id="358" name="Google Shape;358;p39"/>
          <p:cNvCxnSpPr>
            <a:stCxn id="351" idx="2"/>
            <a:endCxn id="352" idx="0"/>
          </p:cNvCxnSpPr>
          <p:nvPr/>
        </p:nvCxnSpPr>
        <p:spPr>
          <a:xfrm>
            <a:off x="6992925" y="2752900"/>
            <a:ext cx="4200" cy="220500"/>
          </a:xfrm>
          <a:prstGeom prst="straightConnector1">
            <a:avLst/>
          </a:prstGeom>
          <a:noFill/>
          <a:ln cap="flat" cmpd="sng" w="9525">
            <a:solidFill>
              <a:schemeClr val="dk2"/>
            </a:solidFill>
            <a:prstDash val="solid"/>
            <a:round/>
            <a:headEnd len="med" w="med" type="none"/>
            <a:tailEnd len="med" w="med" type="triangle"/>
          </a:ln>
        </p:spPr>
      </p:cxnSp>
      <p:sp>
        <p:nvSpPr>
          <p:cNvPr id="359" name="Google Shape;359;p39"/>
          <p:cNvSpPr/>
          <p:nvPr/>
        </p:nvSpPr>
        <p:spPr>
          <a:xfrm>
            <a:off x="7867275" y="2209088"/>
            <a:ext cx="900000" cy="675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000"/>
              <a:t>Verify Destination MAC Address</a:t>
            </a:r>
            <a:endParaRPr sz="1000"/>
          </a:p>
        </p:txBody>
      </p:sp>
      <p:sp>
        <p:nvSpPr>
          <p:cNvPr id="360" name="Google Shape;360;p39"/>
          <p:cNvSpPr/>
          <p:nvPr/>
        </p:nvSpPr>
        <p:spPr>
          <a:xfrm>
            <a:off x="7777275" y="949275"/>
            <a:ext cx="1080000" cy="10800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tr-TR" sz="1000"/>
              <a:t>FCS OK?</a:t>
            </a:r>
            <a:endParaRPr sz="1000"/>
          </a:p>
        </p:txBody>
      </p:sp>
      <p:sp>
        <p:nvSpPr>
          <p:cNvPr id="361" name="Google Shape;361;p39"/>
          <p:cNvSpPr/>
          <p:nvPr/>
        </p:nvSpPr>
        <p:spPr>
          <a:xfrm>
            <a:off x="7867275" y="3175550"/>
            <a:ext cx="900000" cy="675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000"/>
              <a:t>Extract IP packet</a:t>
            </a:r>
            <a:endParaRPr sz="1000"/>
          </a:p>
        </p:txBody>
      </p:sp>
      <p:sp>
        <p:nvSpPr>
          <p:cNvPr id="362" name="Google Shape;362;p39"/>
          <p:cNvSpPr/>
          <p:nvPr/>
        </p:nvSpPr>
        <p:spPr>
          <a:xfrm>
            <a:off x="7867275" y="4073400"/>
            <a:ext cx="900000" cy="675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000"/>
              <a:t>Verify destination IP</a:t>
            </a:r>
            <a:endParaRPr sz="1000"/>
          </a:p>
        </p:txBody>
      </p:sp>
      <p:cxnSp>
        <p:nvCxnSpPr>
          <p:cNvPr id="363" name="Google Shape;363;p39"/>
          <p:cNvCxnSpPr>
            <a:stCxn id="352" idx="3"/>
            <a:endCxn id="360" idx="1"/>
          </p:cNvCxnSpPr>
          <p:nvPr/>
        </p:nvCxnSpPr>
        <p:spPr>
          <a:xfrm flipH="1" rot="10800000">
            <a:off x="7447025" y="1489125"/>
            <a:ext cx="330300" cy="1821900"/>
          </a:xfrm>
          <a:prstGeom prst="bentConnector3">
            <a:avLst>
              <a:gd fmla="val 49992" name="adj1"/>
            </a:avLst>
          </a:prstGeom>
          <a:noFill/>
          <a:ln cap="flat" cmpd="sng" w="9525">
            <a:solidFill>
              <a:schemeClr val="dk2"/>
            </a:solidFill>
            <a:prstDash val="solid"/>
            <a:round/>
            <a:headEnd len="med" w="med" type="none"/>
            <a:tailEnd len="med" w="med" type="triangle"/>
          </a:ln>
        </p:spPr>
      </p:cxnSp>
      <p:cxnSp>
        <p:nvCxnSpPr>
          <p:cNvPr id="364" name="Google Shape;364;p39"/>
          <p:cNvCxnSpPr>
            <a:stCxn id="360" idx="2"/>
            <a:endCxn id="359" idx="0"/>
          </p:cNvCxnSpPr>
          <p:nvPr/>
        </p:nvCxnSpPr>
        <p:spPr>
          <a:xfrm>
            <a:off x="8317275" y="2029275"/>
            <a:ext cx="0" cy="179700"/>
          </a:xfrm>
          <a:prstGeom prst="straightConnector1">
            <a:avLst/>
          </a:prstGeom>
          <a:noFill/>
          <a:ln cap="flat" cmpd="sng" w="9525">
            <a:solidFill>
              <a:schemeClr val="dk2"/>
            </a:solidFill>
            <a:prstDash val="solid"/>
            <a:round/>
            <a:headEnd len="med" w="med" type="none"/>
            <a:tailEnd len="med" w="med" type="triangle"/>
          </a:ln>
        </p:spPr>
      </p:cxnSp>
      <p:cxnSp>
        <p:nvCxnSpPr>
          <p:cNvPr id="365" name="Google Shape;365;p39"/>
          <p:cNvCxnSpPr>
            <a:stCxn id="359" idx="2"/>
            <a:endCxn id="361" idx="0"/>
          </p:cNvCxnSpPr>
          <p:nvPr/>
        </p:nvCxnSpPr>
        <p:spPr>
          <a:xfrm>
            <a:off x="8317275" y="2884088"/>
            <a:ext cx="0" cy="291600"/>
          </a:xfrm>
          <a:prstGeom prst="straightConnector1">
            <a:avLst/>
          </a:prstGeom>
          <a:noFill/>
          <a:ln cap="flat" cmpd="sng" w="9525">
            <a:solidFill>
              <a:schemeClr val="dk2"/>
            </a:solidFill>
            <a:prstDash val="solid"/>
            <a:round/>
            <a:headEnd len="med" w="med" type="none"/>
            <a:tailEnd len="med" w="med" type="triangle"/>
          </a:ln>
        </p:spPr>
      </p:cxnSp>
      <p:cxnSp>
        <p:nvCxnSpPr>
          <p:cNvPr id="366" name="Google Shape;366;p39"/>
          <p:cNvCxnSpPr>
            <a:stCxn id="361" idx="2"/>
            <a:endCxn id="362" idx="0"/>
          </p:cNvCxnSpPr>
          <p:nvPr/>
        </p:nvCxnSpPr>
        <p:spPr>
          <a:xfrm>
            <a:off x="8317275" y="3850550"/>
            <a:ext cx="0" cy="222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0"/>
          <p:cNvSpPr txBox="1"/>
          <p:nvPr>
            <p:ph idx="4294967295" type="ctrTitle"/>
          </p:nvPr>
        </p:nvSpPr>
        <p:spPr>
          <a:xfrm>
            <a:off x="1085850" y="1991850"/>
            <a:ext cx="7195500" cy="1159800"/>
          </a:xfrm>
          <a:prstGeom prst="rect">
            <a:avLst/>
          </a:prstGeom>
          <a:noFill/>
          <a:ln>
            <a:noFill/>
          </a:ln>
        </p:spPr>
        <p:txBody>
          <a:bodyPr anchorCtr="0" anchor="ctr" bIns="0" lIns="0" spcFirstLastPara="1" rIns="0" wrap="square" tIns="0">
            <a:normAutofit/>
          </a:bodyPr>
          <a:lstStyle/>
          <a:p>
            <a:pPr indent="0" lvl="0" marL="0" rtl="0" algn="l">
              <a:lnSpc>
                <a:spcPct val="80000"/>
              </a:lnSpc>
              <a:spcBef>
                <a:spcPts val="0"/>
              </a:spcBef>
              <a:spcAft>
                <a:spcPts val="0"/>
              </a:spcAft>
              <a:buNone/>
            </a:pPr>
            <a:r>
              <a:rPr b="1" lang="tr-TR" sz="4000">
                <a:solidFill>
                  <a:srgbClr val="58B8E4"/>
                </a:solidFill>
                <a:latin typeface="Raleway"/>
                <a:ea typeface="Raleway"/>
                <a:cs typeface="Raleway"/>
                <a:sym typeface="Raleway"/>
              </a:rPr>
              <a:t>Static and Dynamic Routing</a:t>
            </a:r>
            <a:endParaRPr b="1" sz="4000">
              <a:solidFill>
                <a:srgbClr val="58B8E4"/>
              </a:solidFill>
              <a:latin typeface="Raleway"/>
              <a:ea typeface="Raleway"/>
              <a:cs typeface="Raleway"/>
              <a:sym typeface="Raleway"/>
            </a:endParaRPr>
          </a:p>
        </p:txBody>
      </p:sp>
      <p:sp>
        <p:nvSpPr>
          <p:cNvPr id="372" name="Google Shape;372;p40"/>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lang="tr-TR" sz="3600">
                <a:solidFill>
                  <a:schemeClr val="lt1"/>
                </a:solidFill>
                <a:latin typeface="Raleway Medium"/>
                <a:ea typeface="Raleway Medium"/>
                <a:cs typeface="Raleway Medium"/>
                <a:sym typeface="Raleway Medium"/>
              </a:rPr>
              <a:t>3</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1"/>
          <p:cNvSpPr txBox="1"/>
          <p:nvPr>
            <p:ph idx="4294967295" type="title"/>
          </p:nvPr>
        </p:nvSpPr>
        <p:spPr>
          <a:xfrm>
            <a:off x="412175" y="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Static and Dynamic Routing</a:t>
            </a:r>
            <a:endParaRPr sz="4000">
              <a:solidFill>
                <a:srgbClr val="58B8E4"/>
              </a:solidFill>
            </a:endParaRPr>
          </a:p>
        </p:txBody>
      </p:sp>
      <p:sp>
        <p:nvSpPr>
          <p:cNvPr id="378" name="Google Shape;378;p41"/>
          <p:cNvSpPr txBox="1"/>
          <p:nvPr/>
        </p:nvSpPr>
        <p:spPr>
          <a:xfrm>
            <a:off x="267000" y="691725"/>
            <a:ext cx="8610000" cy="402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How routers know the IP destinations?</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In static routing (or non-adaptive) routing, tables created and updated manually</a:t>
            </a:r>
            <a:endParaRPr sz="2200">
              <a:latin typeface="Raleway"/>
              <a:ea typeface="Raleway"/>
              <a:cs typeface="Raleway"/>
              <a:sym typeface="Raleway"/>
            </a:endParaRPr>
          </a:p>
        </p:txBody>
      </p:sp>
      <p:pic>
        <p:nvPicPr>
          <p:cNvPr descr="static routing problem" id="379" name="Google Shape;379;p41"/>
          <p:cNvPicPr preferRelativeResize="0"/>
          <p:nvPr/>
        </p:nvPicPr>
        <p:blipFill rotWithShape="1">
          <a:blip r:embed="rId3">
            <a:alphaModFix/>
          </a:blip>
          <a:srcRect b="7747" l="2437" r="3797" t="2267"/>
          <a:stretch/>
        </p:blipFill>
        <p:spPr>
          <a:xfrm>
            <a:off x="2090975" y="1906175"/>
            <a:ext cx="5354675" cy="3237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2"/>
          <p:cNvSpPr txBox="1"/>
          <p:nvPr/>
        </p:nvSpPr>
        <p:spPr>
          <a:xfrm>
            <a:off x="267000" y="691725"/>
            <a:ext cx="8610000" cy="402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In dynamic routing (or adaptive) routing, tables created and updated automatically using </a:t>
            </a:r>
            <a:r>
              <a:rPr b="1" lang="tr-TR" sz="2200">
                <a:latin typeface="Raleway"/>
                <a:ea typeface="Raleway"/>
                <a:cs typeface="Raleway"/>
                <a:sym typeface="Raleway"/>
              </a:rPr>
              <a:t>routing protocols</a:t>
            </a:r>
            <a:endParaRPr b="1"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Dynamic routing is used in larger networks</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Finds the optimal route (fastest path)</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Reacts to topology changes and failures, recalculates optimal path</a:t>
            </a:r>
            <a:endParaRPr sz="2200">
              <a:latin typeface="Raleway"/>
              <a:ea typeface="Raleway"/>
              <a:cs typeface="Raleway"/>
              <a:sym typeface="Raleway"/>
            </a:endParaRPr>
          </a:p>
        </p:txBody>
      </p:sp>
      <p:pic>
        <p:nvPicPr>
          <p:cNvPr descr="dynamic routing scheme" id="385" name="Google Shape;385;p42"/>
          <p:cNvPicPr preferRelativeResize="0"/>
          <p:nvPr/>
        </p:nvPicPr>
        <p:blipFill rotWithShape="1">
          <a:blip r:embed="rId3">
            <a:alphaModFix/>
          </a:blip>
          <a:srcRect b="25561" l="0" r="0" t="21950"/>
          <a:stretch/>
        </p:blipFill>
        <p:spPr>
          <a:xfrm>
            <a:off x="1900075" y="3628850"/>
            <a:ext cx="5894426" cy="1400300"/>
          </a:xfrm>
          <a:prstGeom prst="rect">
            <a:avLst/>
          </a:prstGeom>
          <a:noFill/>
          <a:ln>
            <a:noFill/>
          </a:ln>
        </p:spPr>
      </p:pic>
      <p:sp>
        <p:nvSpPr>
          <p:cNvPr id="386" name="Google Shape;386;p42"/>
          <p:cNvSpPr txBox="1"/>
          <p:nvPr>
            <p:ph idx="4294967295" type="title"/>
          </p:nvPr>
        </p:nvSpPr>
        <p:spPr>
          <a:xfrm>
            <a:off x="412175" y="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Static and Dynamic Routing</a:t>
            </a:r>
            <a:endParaRPr sz="4000">
              <a:solidFill>
                <a:srgbClr val="58B8E4"/>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3"/>
          <p:cNvSpPr txBox="1"/>
          <p:nvPr/>
        </p:nvSpPr>
        <p:spPr>
          <a:xfrm>
            <a:off x="267000" y="691725"/>
            <a:ext cx="86100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Raleway"/>
              <a:ea typeface="Raleway"/>
              <a:cs typeface="Raleway"/>
              <a:sym typeface="Raleway"/>
            </a:endParaRPr>
          </a:p>
        </p:txBody>
      </p:sp>
      <p:graphicFrame>
        <p:nvGraphicFramePr>
          <p:cNvPr id="392" name="Google Shape;392;p43"/>
          <p:cNvGraphicFramePr/>
          <p:nvPr/>
        </p:nvGraphicFramePr>
        <p:xfrm>
          <a:off x="878975" y="691725"/>
          <a:ext cx="3000000" cy="3000000"/>
        </p:xfrm>
        <a:graphic>
          <a:graphicData uri="http://schemas.openxmlformats.org/drawingml/2006/table">
            <a:tbl>
              <a:tblPr>
                <a:noFill/>
                <a:tableStyleId>{2E0AA5C8-2FC1-4C14-9717-0EFA5FC559EE}</a:tableStyleId>
              </a:tblPr>
              <a:tblGrid>
                <a:gridCol w="3677475"/>
                <a:gridCol w="3734950"/>
              </a:tblGrid>
              <a:tr h="43975">
                <a:tc>
                  <a:txBody>
                    <a:bodyPr/>
                    <a:lstStyle/>
                    <a:p>
                      <a:pPr indent="0" lvl="0" marL="0" rtl="0" algn="l">
                        <a:spcBef>
                          <a:spcPts val="0"/>
                        </a:spcBef>
                        <a:spcAft>
                          <a:spcPts val="0"/>
                        </a:spcAft>
                        <a:buNone/>
                      </a:pPr>
                      <a:r>
                        <a:rPr b="1" lang="tr-TR" sz="1800">
                          <a:latin typeface="Raleway"/>
                          <a:ea typeface="Raleway"/>
                          <a:cs typeface="Raleway"/>
                          <a:sym typeface="Raleway"/>
                        </a:rPr>
                        <a:t>Static</a:t>
                      </a:r>
                      <a:endParaRPr b="1" sz="1800">
                        <a:latin typeface="Raleway"/>
                        <a:ea typeface="Raleway"/>
                        <a:cs typeface="Raleway"/>
                        <a:sym typeface="Raleway"/>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b="1" lang="tr-TR" sz="1800">
                          <a:latin typeface="Raleway"/>
                          <a:ea typeface="Raleway"/>
                          <a:cs typeface="Raleway"/>
                          <a:sym typeface="Raleway"/>
                        </a:rPr>
                        <a:t>Dynamic</a:t>
                      </a:r>
                      <a:endParaRPr b="1" sz="1800">
                        <a:latin typeface="Raleway"/>
                        <a:ea typeface="Raleway"/>
                        <a:cs typeface="Raleway"/>
                        <a:sym typeface="Raleway"/>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EA9999"/>
                    </a:solidFill>
                  </a:tcPr>
                </a:tc>
              </a:tr>
              <a:tr h="70725">
                <a:tc>
                  <a:txBody>
                    <a:bodyPr/>
                    <a:lstStyle/>
                    <a:p>
                      <a:pPr indent="0" lvl="0" marL="0" rtl="0" algn="l">
                        <a:spcBef>
                          <a:spcPts val="0"/>
                        </a:spcBef>
                        <a:spcAft>
                          <a:spcPts val="0"/>
                        </a:spcAft>
                        <a:buNone/>
                      </a:pPr>
                      <a:r>
                        <a:rPr lang="tr-TR" sz="1800">
                          <a:latin typeface="Raleway"/>
                          <a:ea typeface="Raleway"/>
                          <a:cs typeface="Raleway"/>
                          <a:sym typeface="Raleway"/>
                        </a:rPr>
                        <a:t>Routes are user defined</a:t>
                      </a:r>
                      <a:endParaRPr sz="1800">
                        <a:latin typeface="Raleway"/>
                        <a:ea typeface="Raleway"/>
                        <a:cs typeface="Raleway"/>
                        <a:sym typeface="Raleway"/>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tr-TR" sz="1800">
                          <a:latin typeface="Raleway"/>
                          <a:ea typeface="Raleway"/>
                          <a:cs typeface="Raleway"/>
                          <a:sym typeface="Raleway"/>
                        </a:rPr>
                        <a:t>Routes are updated according to the topology</a:t>
                      </a:r>
                      <a:endParaRPr sz="1800">
                        <a:latin typeface="Raleway"/>
                        <a:ea typeface="Raleway"/>
                        <a:cs typeface="Raleway"/>
                        <a:sym typeface="Raleway"/>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70725">
                <a:tc>
                  <a:txBody>
                    <a:bodyPr/>
                    <a:lstStyle/>
                    <a:p>
                      <a:pPr indent="0" lvl="0" marL="0" rtl="0" algn="l">
                        <a:spcBef>
                          <a:spcPts val="0"/>
                        </a:spcBef>
                        <a:spcAft>
                          <a:spcPts val="0"/>
                        </a:spcAft>
                        <a:buNone/>
                      </a:pPr>
                      <a:r>
                        <a:rPr lang="tr-TR" sz="1800">
                          <a:latin typeface="Raleway"/>
                          <a:ea typeface="Raleway"/>
                          <a:cs typeface="Raleway"/>
                          <a:sym typeface="Raleway"/>
                        </a:rPr>
                        <a:t>Does not use complex routing algorithms</a:t>
                      </a:r>
                      <a:endParaRPr sz="1800">
                        <a:latin typeface="Raleway"/>
                        <a:ea typeface="Raleway"/>
                        <a:cs typeface="Raleway"/>
                        <a:sym typeface="Raleway"/>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tr-TR" sz="1800">
                          <a:latin typeface="Raleway"/>
                          <a:ea typeface="Raleway"/>
                          <a:cs typeface="Raleway"/>
                          <a:sym typeface="Raleway"/>
                        </a:rPr>
                        <a:t>Uses complex routing algorithms</a:t>
                      </a:r>
                      <a:endParaRPr sz="1800">
                        <a:latin typeface="Raleway"/>
                        <a:ea typeface="Raleway"/>
                        <a:cs typeface="Raleway"/>
                        <a:sym typeface="Raleway"/>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4CCCC"/>
                    </a:solidFill>
                  </a:tcPr>
                </a:tc>
              </a:tr>
              <a:tr h="44150">
                <a:tc>
                  <a:txBody>
                    <a:bodyPr/>
                    <a:lstStyle/>
                    <a:p>
                      <a:pPr indent="0" lvl="0" marL="0" rtl="0" algn="l">
                        <a:spcBef>
                          <a:spcPts val="0"/>
                        </a:spcBef>
                        <a:spcAft>
                          <a:spcPts val="0"/>
                        </a:spcAft>
                        <a:buNone/>
                      </a:pPr>
                      <a:r>
                        <a:rPr lang="tr-TR" sz="1800">
                          <a:latin typeface="Raleway"/>
                          <a:ea typeface="Raleway"/>
                          <a:cs typeface="Raleway"/>
                          <a:sym typeface="Raleway"/>
                        </a:rPr>
                        <a:t>Provides high or more security</a:t>
                      </a:r>
                      <a:endParaRPr sz="1800">
                        <a:latin typeface="Raleway"/>
                        <a:ea typeface="Raleway"/>
                        <a:cs typeface="Raleway"/>
                        <a:sym typeface="Raleway"/>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tr-TR" sz="1800">
                          <a:latin typeface="Raleway"/>
                          <a:ea typeface="Raleway"/>
                          <a:cs typeface="Raleway"/>
                          <a:sym typeface="Raleway"/>
                        </a:rPr>
                        <a:t>Provides less security</a:t>
                      </a:r>
                      <a:endParaRPr sz="1800">
                        <a:latin typeface="Raleway"/>
                        <a:ea typeface="Raleway"/>
                        <a:cs typeface="Raleway"/>
                        <a:sym typeface="Raleway"/>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4150">
                <a:tc>
                  <a:txBody>
                    <a:bodyPr/>
                    <a:lstStyle/>
                    <a:p>
                      <a:pPr indent="0" lvl="0" marL="0" rtl="0" algn="l">
                        <a:spcBef>
                          <a:spcPts val="0"/>
                        </a:spcBef>
                        <a:spcAft>
                          <a:spcPts val="0"/>
                        </a:spcAft>
                        <a:buNone/>
                      </a:pPr>
                      <a:r>
                        <a:rPr lang="tr-TR" sz="1800">
                          <a:latin typeface="Raleway"/>
                          <a:ea typeface="Raleway"/>
                          <a:cs typeface="Raleway"/>
                          <a:sym typeface="Raleway"/>
                        </a:rPr>
                        <a:t>Manual</a:t>
                      </a:r>
                      <a:endParaRPr sz="1800">
                        <a:latin typeface="Raleway"/>
                        <a:ea typeface="Raleway"/>
                        <a:cs typeface="Raleway"/>
                        <a:sym typeface="Raleway"/>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tr-TR" sz="1800">
                          <a:latin typeface="Raleway"/>
                          <a:ea typeface="Raleway"/>
                          <a:cs typeface="Raleway"/>
                          <a:sym typeface="Raleway"/>
                        </a:rPr>
                        <a:t>Automated</a:t>
                      </a:r>
                      <a:endParaRPr sz="1800">
                        <a:latin typeface="Raleway"/>
                        <a:ea typeface="Raleway"/>
                        <a:cs typeface="Raleway"/>
                        <a:sym typeface="Raleway"/>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4CCCC"/>
                    </a:solidFill>
                  </a:tcPr>
                </a:tc>
              </a:tr>
              <a:tr h="44150">
                <a:tc>
                  <a:txBody>
                    <a:bodyPr/>
                    <a:lstStyle/>
                    <a:p>
                      <a:pPr indent="0" lvl="0" marL="0" rtl="0" algn="l">
                        <a:spcBef>
                          <a:spcPts val="0"/>
                        </a:spcBef>
                        <a:spcAft>
                          <a:spcPts val="0"/>
                        </a:spcAft>
                        <a:buNone/>
                      </a:pPr>
                      <a:r>
                        <a:rPr lang="tr-TR" sz="1800">
                          <a:latin typeface="Raleway"/>
                          <a:ea typeface="Raleway"/>
                          <a:cs typeface="Raleway"/>
                          <a:sym typeface="Raleway"/>
                        </a:rPr>
                        <a:t>Implemented in small networks</a:t>
                      </a:r>
                      <a:endParaRPr sz="1800">
                        <a:latin typeface="Raleway"/>
                        <a:ea typeface="Raleway"/>
                        <a:cs typeface="Raleway"/>
                        <a:sym typeface="Raleway"/>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tr-TR" sz="1800">
                          <a:latin typeface="Raleway"/>
                          <a:ea typeface="Raleway"/>
                          <a:cs typeface="Raleway"/>
                          <a:sym typeface="Raleway"/>
                        </a:rPr>
                        <a:t>Implemented in large networks</a:t>
                      </a:r>
                      <a:endParaRPr sz="1800">
                        <a:latin typeface="Raleway"/>
                        <a:ea typeface="Raleway"/>
                        <a:cs typeface="Raleway"/>
                        <a:sym typeface="Raleway"/>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4150">
                <a:tc>
                  <a:txBody>
                    <a:bodyPr/>
                    <a:lstStyle/>
                    <a:p>
                      <a:pPr indent="0" lvl="0" marL="0" rtl="0" algn="l">
                        <a:spcBef>
                          <a:spcPts val="0"/>
                        </a:spcBef>
                        <a:spcAft>
                          <a:spcPts val="0"/>
                        </a:spcAft>
                        <a:buNone/>
                      </a:pPr>
                      <a:r>
                        <a:rPr lang="tr-TR" sz="1800">
                          <a:latin typeface="Raleway"/>
                          <a:ea typeface="Raleway"/>
                          <a:cs typeface="Raleway"/>
                          <a:sym typeface="Raleway"/>
                        </a:rPr>
                        <a:t>Additional resources are not required</a:t>
                      </a:r>
                      <a:endParaRPr sz="1800">
                        <a:latin typeface="Raleway"/>
                        <a:ea typeface="Raleway"/>
                        <a:cs typeface="Raleway"/>
                        <a:sym typeface="Raleway"/>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tr-TR" sz="1800">
                          <a:latin typeface="Raleway"/>
                          <a:ea typeface="Raleway"/>
                          <a:cs typeface="Raleway"/>
                          <a:sym typeface="Raleway"/>
                        </a:rPr>
                        <a:t>Additional resources are required</a:t>
                      </a:r>
                      <a:endParaRPr sz="1800">
                        <a:latin typeface="Raleway"/>
                        <a:ea typeface="Raleway"/>
                        <a:cs typeface="Raleway"/>
                        <a:sym typeface="Raleway"/>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4CCCC"/>
                    </a:solidFill>
                  </a:tcPr>
                </a:tc>
              </a:tr>
            </a:tbl>
          </a:graphicData>
        </a:graphic>
      </p:graphicFrame>
      <p:sp>
        <p:nvSpPr>
          <p:cNvPr id="393" name="Google Shape;393;p43"/>
          <p:cNvSpPr txBox="1"/>
          <p:nvPr>
            <p:ph idx="4294967295" type="title"/>
          </p:nvPr>
        </p:nvSpPr>
        <p:spPr>
          <a:xfrm>
            <a:off x="412175" y="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Static and Dynamic Routing</a:t>
            </a:r>
            <a:endParaRPr sz="4000">
              <a:solidFill>
                <a:srgbClr val="58B8E4"/>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grpSp>
        <p:nvGrpSpPr>
          <p:cNvPr id="398" name="Google Shape;398;p44"/>
          <p:cNvGrpSpPr/>
          <p:nvPr/>
        </p:nvGrpSpPr>
        <p:grpSpPr>
          <a:xfrm>
            <a:off x="5796152" y="1281929"/>
            <a:ext cx="2730816" cy="2774630"/>
            <a:chOff x="2602525" y="317054"/>
            <a:chExt cx="4174283" cy="4762495"/>
          </a:xfrm>
        </p:grpSpPr>
        <p:sp>
          <p:nvSpPr>
            <p:cNvPr id="399" name="Google Shape;399;p44"/>
            <p:cNvSpPr/>
            <p:nvPr/>
          </p:nvSpPr>
          <p:spPr>
            <a:xfrm>
              <a:off x="3677747" y="776267"/>
              <a:ext cx="2670951" cy="3350306"/>
            </a:xfrm>
            <a:custGeom>
              <a:rect b="b" l="l" r="r" t="t"/>
              <a:pathLst>
                <a:path extrusionOk="0" h="3350306" w="2670951">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0" name="Google Shape;400;p44"/>
            <p:cNvSpPr/>
            <p:nvPr/>
          </p:nvSpPr>
          <p:spPr>
            <a:xfrm>
              <a:off x="3662233" y="794118"/>
              <a:ext cx="2655076" cy="3335369"/>
            </a:xfrm>
            <a:custGeom>
              <a:rect b="b" l="l" r="r" t="t"/>
              <a:pathLst>
                <a:path extrusionOk="0" h="3335369" w="2655076">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1" name="Google Shape;401;p44"/>
            <p:cNvSpPr/>
            <p:nvPr/>
          </p:nvSpPr>
          <p:spPr>
            <a:xfrm>
              <a:off x="3763407" y="1012375"/>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2" name="Google Shape;402;p44"/>
            <p:cNvSpPr/>
            <p:nvPr/>
          </p:nvSpPr>
          <p:spPr>
            <a:xfrm>
              <a:off x="3763407" y="1170775"/>
              <a:ext cx="1493432" cy="908399"/>
            </a:xfrm>
            <a:custGeom>
              <a:rect b="b" l="l" r="r" t="t"/>
              <a:pathLst>
                <a:path extrusionOk="0" h="908399" w="1493432">
                  <a:moveTo>
                    <a:pt x="1493433" y="908399"/>
                  </a:moveTo>
                  <a:lnTo>
                    <a:pt x="0" y="45434"/>
                  </a:lnTo>
                  <a:lnTo>
                    <a:pt x="0" y="0"/>
                  </a:lnTo>
                  <a:lnTo>
                    <a:pt x="1493433" y="862965"/>
                  </a:lnTo>
                  <a:lnTo>
                    <a:pt x="1493433" y="908399"/>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3" name="Google Shape;403;p44"/>
            <p:cNvSpPr/>
            <p:nvPr/>
          </p:nvSpPr>
          <p:spPr>
            <a:xfrm>
              <a:off x="3763407" y="1252119"/>
              <a:ext cx="1319638" cy="808005"/>
            </a:xfrm>
            <a:custGeom>
              <a:rect b="b" l="l" r="r" t="t"/>
              <a:pathLst>
                <a:path extrusionOk="0" h="808005" w="1319638">
                  <a:moveTo>
                    <a:pt x="1319638" y="808006"/>
                  </a:moveTo>
                  <a:lnTo>
                    <a:pt x="0" y="45434"/>
                  </a:lnTo>
                  <a:lnTo>
                    <a:pt x="0" y="0"/>
                  </a:lnTo>
                  <a:lnTo>
                    <a:pt x="1319638" y="762572"/>
                  </a:lnTo>
                  <a:lnTo>
                    <a:pt x="1319638" y="808006"/>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4" name="Google Shape;404;p44"/>
            <p:cNvSpPr/>
            <p:nvPr/>
          </p:nvSpPr>
          <p:spPr>
            <a:xfrm>
              <a:off x="3763407" y="1333558"/>
              <a:ext cx="1235786" cy="759428"/>
            </a:xfrm>
            <a:custGeom>
              <a:rect b="b" l="l" r="r" t="t"/>
              <a:pathLst>
                <a:path extrusionOk="0" h="759428" w="1235786">
                  <a:moveTo>
                    <a:pt x="1235787" y="759428"/>
                  </a:moveTo>
                  <a:lnTo>
                    <a:pt x="0" y="45434"/>
                  </a:lnTo>
                  <a:lnTo>
                    <a:pt x="0" y="0"/>
                  </a:lnTo>
                  <a:lnTo>
                    <a:pt x="1235787" y="713994"/>
                  </a:lnTo>
                  <a:lnTo>
                    <a:pt x="1235787" y="759428"/>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5" name="Google Shape;405;p44"/>
            <p:cNvSpPr/>
            <p:nvPr/>
          </p:nvSpPr>
          <p:spPr>
            <a:xfrm>
              <a:off x="5632982" y="2768594"/>
              <a:ext cx="578775" cy="425291"/>
            </a:xfrm>
            <a:custGeom>
              <a:rect b="b" l="l" r="r" t="t"/>
              <a:pathLst>
                <a:path extrusionOk="0" h="425291" w="578775">
                  <a:moveTo>
                    <a:pt x="578775" y="425291"/>
                  </a:moveTo>
                  <a:lnTo>
                    <a:pt x="0" y="90869"/>
                  </a:lnTo>
                  <a:lnTo>
                    <a:pt x="0" y="0"/>
                  </a:lnTo>
                  <a:lnTo>
                    <a:pt x="578775" y="334328"/>
                  </a:lnTo>
                  <a:lnTo>
                    <a:pt x="578775" y="425291"/>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6" name="Google Shape;406;p44"/>
            <p:cNvSpPr/>
            <p:nvPr/>
          </p:nvSpPr>
          <p:spPr>
            <a:xfrm>
              <a:off x="5632982" y="2926995"/>
              <a:ext cx="548794" cy="362521"/>
            </a:xfrm>
            <a:custGeom>
              <a:rect b="b" l="l" r="r" t="t"/>
              <a:pathLst>
                <a:path extrusionOk="0" h="362521" w="548794">
                  <a:moveTo>
                    <a:pt x="548795" y="362521"/>
                  </a:moveTo>
                  <a:lnTo>
                    <a:pt x="0" y="45434"/>
                  </a:lnTo>
                  <a:lnTo>
                    <a:pt x="0" y="0"/>
                  </a:lnTo>
                  <a:lnTo>
                    <a:pt x="548795" y="317087"/>
                  </a:lnTo>
                  <a:lnTo>
                    <a:pt x="548795" y="362521"/>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7" name="Google Shape;407;p44"/>
            <p:cNvSpPr/>
            <p:nvPr/>
          </p:nvSpPr>
          <p:spPr>
            <a:xfrm>
              <a:off x="5632982" y="3008338"/>
              <a:ext cx="484930" cy="325659"/>
            </a:xfrm>
            <a:custGeom>
              <a:rect b="b" l="l" r="r" t="t"/>
              <a:pathLst>
                <a:path extrusionOk="0" h="325659" w="484930">
                  <a:moveTo>
                    <a:pt x="484930" y="325660"/>
                  </a:moveTo>
                  <a:lnTo>
                    <a:pt x="0" y="45434"/>
                  </a:lnTo>
                  <a:lnTo>
                    <a:pt x="0" y="0"/>
                  </a:lnTo>
                  <a:lnTo>
                    <a:pt x="484930" y="280226"/>
                  </a:lnTo>
                  <a:lnTo>
                    <a:pt x="484930" y="325660"/>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8" name="Google Shape;408;p44"/>
            <p:cNvSpPr/>
            <p:nvPr/>
          </p:nvSpPr>
          <p:spPr>
            <a:xfrm>
              <a:off x="5632982" y="3089777"/>
              <a:ext cx="454092" cy="307752"/>
            </a:xfrm>
            <a:custGeom>
              <a:rect b="b" l="l" r="r" t="t"/>
              <a:pathLst>
                <a:path extrusionOk="0" h="307752" w="454092">
                  <a:moveTo>
                    <a:pt x="454093" y="307753"/>
                  </a:moveTo>
                  <a:lnTo>
                    <a:pt x="0" y="45434"/>
                  </a:lnTo>
                  <a:lnTo>
                    <a:pt x="0" y="0"/>
                  </a:lnTo>
                  <a:lnTo>
                    <a:pt x="454093" y="262319"/>
                  </a:lnTo>
                  <a:lnTo>
                    <a:pt x="454093" y="307753"/>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9" name="Google Shape;409;p44"/>
            <p:cNvSpPr/>
            <p:nvPr/>
          </p:nvSpPr>
          <p:spPr>
            <a:xfrm>
              <a:off x="3763407" y="1505008"/>
              <a:ext cx="1575095" cy="1000982"/>
            </a:xfrm>
            <a:custGeom>
              <a:rect b="b" l="l" r="r" t="t"/>
              <a:pathLst>
                <a:path extrusionOk="0" h="1000982" w="1575095">
                  <a:moveTo>
                    <a:pt x="1575095" y="1000982"/>
                  </a:moveTo>
                  <a:lnTo>
                    <a:pt x="0" y="90868"/>
                  </a:lnTo>
                  <a:lnTo>
                    <a:pt x="0" y="0"/>
                  </a:lnTo>
                  <a:lnTo>
                    <a:pt x="1575095" y="910114"/>
                  </a:lnTo>
                  <a:lnTo>
                    <a:pt x="1575095" y="1000982"/>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0" name="Google Shape;410;p44"/>
            <p:cNvSpPr/>
            <p:nvPr/>
          </p:nvSpPr>
          <p:spPr>
            <a:xfrm>
              <a:off x="3763407" y="1663408"/>
              <a:ext cx="1493432" cy="908399"/>
            </a:xfrm>
            <a:custGeom>
              <a:rect b="b" l="l" r="r" t="t"/>
              <a:pathLst>
                <a:path extrusionOk="0" h="908399" w="1493432">
                  <a:moveTo>
                    <a:pt x="1493433" y="908399"/>
                  </a:moveTo>
                  <a:lnTo>
                    <a:pt x="0" y="45529"/>
                  </a:lnTo>
                  <a:lnTo>
                    <a:pt x="0" y="0"/>
                  </a:lnTo>
                  <a:lnTo>
                    <a:pt x="1493433" y="862965"/>
                  </a:lnTo>
                  <a:lnTo>
                    <a:pt x="1493433" y="908399"/>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1" name="Google Shape;411;p44"/>
            <p:cNvSpPr/>
            <p:nvPr/>
          </p:nvSpPr>
          <p:spPr>
            <a:xfrm>
              <a:off x="3763407" y="1744847"/>
              <a:ext cx="1319638" cy="807910"/>
            </a:xfrm>
            <a:custGeom>
              <a:rect b="b" l="l" r="r" t="t"/>
              <a:pathLst>
                <a:path extrusionOk="0" h="807910" w="1319638">
                  <a:moveTo>
                    <a:pt x="1319638" y="807911"/>
                  </a:moveTo>
                  <a:lnTo>
                    <a:pt x="0" y="45434"/>
                  </a:lnTo>
                  <a:lnTo>
                    <a:pt x="0" y="0"/>
                  </a:lnTo>
                  <a:lnTo>
                    <a:pt x="1319638" y="762476"/>
                  </a:lnTo>
                  <a:lnTo>
                    <a:pt x="1319638" y="807911"/>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2" name="Google Shape;412;p44"/>
            <p:cNvSpPr/>
            <p:nvPr/>
          </p:nvSpPr>
          <p:spPr>
            <a:xfrm>
              <a:off x="3763407" y="1826191"/>
              <a:ext cx="1235786" cy="759523"/>
            </a:xfrm>
            <a:custGeom>
              <a:rect b="b" l="l" r="r" t="t"/>
              <a:pathLst>
                <a:path extrusionOk="0" h="759523" w="1235786">
                  <a:moveTo>
                    <a:pt x="1235787" y="759523"/>
                  </a:moveTo>
                  <a:lnTo>
                    <a:pt x="0" y="45434"/>
                  </a:lnTo>
                  <a:lnTo>
                    <a:pt x="0" y="0"/>
                  </a:lnTo>
                  <a:lnTo>
                    <a:pt x="1235787" y="713994"/>
                  </a:lnTo>
                  <a:lnTo>
                    <a:pt x="1235787" y="759523"/>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3" name="Google Shape;413;p44"/>
            <p:cNvSpPr/>
            <p:nvPr/>
          </p:nvSpPr>
          <p:spPr>
            <a:xfrm>
              <a:off x="3763407" y="1997641"/>
              <a:ext cx="1575095" cy="1001077"/>
            </a:xfrm>
            <a:custGeom>
              <a:rect b="b" l="l" r="r" t="t"/>
              <a:pathLst>
                <a:path extrusionOk="0" h="1001077" w="1575095">
                  <a:moveTo>
                    <a:pt x="1575095" y="1001078"/>
                  </a:moveTo>
                  <a:lnTo>
                    <a:pt x="0" y="90964"/>
                  </a:lnTo>
                  <a:lnTo>
                    <a:pt x="0" y="0"/>
                  </a:lnTo>
                  <a:lnTo>
                    <a:pt x="1575095" y="910209"/>
                  </a:lnTo>
                  <a:lnTo>
                    <a:pt x="1575095" y="1001078"/>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4" name="Google Shape;414;p44"/>
            <p:cNvSpPr/>
            <p:nvPr/>
          </p:nvSpPr>
          <p:spPr>
            <a:xfrm>
              <a:off x="3763407" y="2156137"/>
              <a:ext cx="1493432" cy="908399"/>
            </a:xfrm>
            <a:custGeom>
              <a:rect b="b" l="l" r="r" t="t"/>
              <a:pathLst>
                <a:path extrusionOk="0" h="908399" w="1493432">
                  <a:moveTo>
                    <a:pt x="1493433" y="908399"/>
                  </a:moveTo>
                  <a:lnTo>
                    <a:pt x="0" y="45434"/>
                  </a:lnTo>
                  <a:lnTo>
                    <a:pt x="0" y="0"/>
                  </a:lnTo>
                  <a:lnTo>
                    <a:pt x="1493433" y="862870"/>
                  </a:lnTo>
                  <a:lnTo>
                    <a:pt x="1493433" y="908399"/>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5" name="Google Shape;415;p44"/>
            <p:cNvSpPr/>
            <p:nvPr/>
          </p:nvSpPr>
          <p:spPr>
            <a:xfrm>
              <a:off x="3763407" y="2237480"/>
              <a:ext cx="1319638" cy="808005"/>
            </a:xfrm>
            <a:custGeom>
              <a:rect b="b" l="l" r="r" t="t"/>
              <a:pathLst>
                <a:path extrusionOk="0" h="808005" w="1319638">
                  <a:moveTo>
                    <a:pt x="1319638" y="808006"/>
                  </a:moveTo>
                  <a:lnTo>
                    <a:pt x="0" y="45434"/>
                  </a:lnTo>
                  <a:lnTo>
                    <a:pt x="0" y="0"/>
                  </a:lnTo>
                  <a:lnTo>
                    <a:pt x="1319638" y="762476"/>
                  </a:lnTo>
                  <a:lnTo>
                    <a:pt x="1319638" y="808006"/>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6" name="Google Shape;416;p44"/>
            <p:cNvSpPr/>
            <p:nvPr/>
          </p:nvSpPr>
          <p:spPr>
            <a:xfrm>
              <a:off x="3763407" y="2318824"/>
              <a:ext cx="1235786" cy="759523"/>
            </a:xfrm>
            <a:custGeom>
              <a:rect b="b" l="l" r="r" t="t"/>
              <a:pathLst>
                <a:path extrusionOk="0" h="759523" w="1235786">
                  <a:moveTo>
                    <a:pt x="1235787" y="759523"/>
                  </a:moveTo>
                  <a:lnTo>
                    <a:pt x="0" y="45529"/>
                  </a:lnTo>
                  <a:lnTo>
                    <a:pt x="0" y="0"/>
                  </a:lnTo>
                  <a:lnTo>
                    <a:pt x="1235787" y="714089"/>
                  </a:lnTo>
                  <a:lnTo>
                    <a:pt x="1235787" y="759523"/>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7" name="Google Shape;417;p44"/>
            <p:cNvSpPr/>
            <p:nvPr/>
          </p:nvSpPr>
          <p:spPr>
            <a:xfrm>
              <a:off x="3763407" y="2490369"/>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8" name="Google Shape;418;p44"/>
            <p:cNvSpPr/>
            <p:nvPr/>
          </p:nvSpPr>
          <p:spPr>
            <a:xfrm>
              <a:off x="3763407" y="2648770"/>
              <a:ext cx="1493528" cy="887920"/>
            </a:xfrm>
            <a:custGeom>
              <a:rect b="b" l="l" r="r" t="t"/>
              <a:pathLst>
                <a:path extrusionOk="0" h="887920" w="1493528">
                  <a:moveTo>
                    <a:pt x="1493528" y="862965"/>
                  </a:moveTo>
                  <a:lnTo>
                    <a:pt x="1493528" y="887920"/>
                  </a:lnTo>
                  <a:lnTo>
                    <a:pt x="0" y="24955"/>
                  </a:lnTo>
                  <a:lnTo>
                    <a:pt x="0" y="0"/>
                  </a:lnTo>
                  <a:lnTo>
                    <a:pt x="1493528" y="862965"/>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9" name="Google Shape;419;p44"/>
            <p:cNvSpPr/>
            <p:nvPr/>
          </p:nvSpPr>
          <p:spPr>
            <a:xfrm>
              <a:off x="5633267" y="2100963"/>
              <a:ext cx="578489" cy="901329"/>
            </a:xfrm>
            <a:custGeom>
              <a:rect b="b" l="l" r="r" t="t"/>
              <a:pathLst>
                <a:path extrusionOk="0" h="901329" w="578489">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20" name="Google Shape;420;p44"/>
            <p:cNvSpPr/>
            <p:nvPr/>
          </p:nvSpPr>
          <p:spPr>
            <a:xfrm>
              <a:off x="3680697" y="317054"/>
              <a:ext cx="2667830" cy="1909376"/>
            </a:xfrm>
            <a:custGeom>
              <a:rect b="b" l="l" r="r" t="t"/>
              <a:pathLst>
                <a:path extrusionOk="0" h="1909376" w="266783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21" name="Google Shape;421;p44"/>
            <p:cNvSpPr/>
            <p:nvPr/>
          </p:nvSpPr>
          <p:spPr>
            <a:xfrm>
              <a:off x="3662233" y="334831"/>
              <a:ext cx="2655171" cy="1893451"/>
            </a:xfrm>
            <a:custGeom>
              <a:rect b="b" l="l" r="r" t="t"/>
              <a:pathLst>
                <a:path extrusionOk="0" h="1893451" w="2655171">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22" name="Google Shape;422;p44"/>
            <p:cNvSpPr/>
            <p:nvPr/>
          </p:nvSpPr>
          <p:spPr>
            <a:xfrm>
              <a:off x="3763692" y="506668"/>
              <a:ext cx="2448064" cy="1546988"/>
            </a:xfrm>
            <a:custGeom>
              <a:rect b="b" l="l" r="r" t="t"/>
              <a:pathLst>
                <a:path extrusionOk="0" h="1546988" w="2448064">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23" name="Google Shape;423;p44"/>
            <p:cNvSpPr/>
            <p:nvPr/>
          </p:nvSpPr>
          <p:spPr>
            <a:xfrm>
              <a:off x="6042246" y="1815046"/>
              <a:ext cx="173984" cy="241344"/>
            </a:xfrm>
            <a:custGeom>
              <a:rect b="b" l="l" r="r" t="t"/>
              <a:pathLst>
                <a:path extrusionOk="0" h="241344" w="173984">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rgbClr val="00B5D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24" name="Google Shape;424;p44"/>
            <p:cNvSpPr/>
            <p:nvPr/>
          </p:nvSpPr>
          <p:spPr>
            <a:xfrm>
              <a:off x="3824606" y="578160"/>
              <a:ext cx="40165" cy="72472"/>
            </a:xfrm>
            <a:custGeom>
              <a:rect b="b" l="l" r="r" t="t"/>
              <a:pathLst>
                <a:path extrusionOk="0" h="72472" w="40165">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25" name="Google Shape;425;p44"/>
            <p:cNvSpPr/>
            <p:nvPr/>
          </p:nvSpPr>
          <p:spPr>
            <a:xfrm>
              <a:off x="3871213" y="621212"/>
              <a:ext cx="35348" cy="54941"/>
            </a:xfrm>
            <a:custGeom>
              <a:rect b="b" l="l" r="r" t="t"/>
              <a:pathLst>
                <a:path extrusionOk="0" h="54941" w="35348">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26" name="Google Shape;426;p44"/>
            <p:cNvSpPr/>
            <p:nvPr/>
          </p:nvSpPr>
          <p:spPr>
            <a:xfrm>
              <a:off x="3913502" y="644554"/>
              <a:ext cx="33883" cy="60925"/>
            </a:xfrm>
            <a:custGeom>
              <a:rect b="b" l="l" r="r" t="t"/>
              <a:pathLst>
                <a:path extrusionOk="0" h="60925" w="33883">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27" name="Google Shape;427;p44"/>
            <p:cNvSpPr/>
            <p:nvPr/>
          </p:nvSpPr>
          <p:spPr>
            <a:xfrm>
              <a:off x="3956522" y="663093"/>
              <a:ext cx="19892" cy="51720"/>
            </a:xfrm>
            <a:custGeom>
              <a:rect b="b" l="l" r="r" t="t"/>
              <a:pathLst>
                <a:path extrusionOk="0" h="51720" w="19892">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28" name="Google Shape;428;p44"/>
            <p:cNvSpPr/>
            <p:nvPr/>
          </p:nvSpPr>
          <p:spPr>
            <a:xfrm>
              <a:off x="3980286" y="683824"/>
              <a:ext cx="34675" cy="54516"/>
            </a:xfrm>
            <a:custGeom>
              <a:rect b="b" l="l" r="r" t="t"/>
              <a:pathLst>
                <a:path extrusionOk="0" h="54516" w="34675">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29" name="Google Shape;429;p44"/>
            <p:cNvSpPr/>
            <p:nvPr/>
          </p:nvSpPr>
          <p:spPr>
            <a:xfrm>
              <a:off x="4022575" y="681666"/>
              <a:ext cx="32718" cy="85915"/>
            </a:xfrm>
            <a:custGeom>
              <a:rect b="b" l="l" r="r" t="t"/>
              <a:pathLst>
                <a:path extrusionOk="0" h="85915" w="32718">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0" name="Google Shape;430;p44"/>
            <p:cNvSpPr/>
            <p:nvPr/>
          </p:nvSpPr>
          <p:spPr>
            <a:xfrm>
              <a:off x="4065860" y="766513"/>
              <a:ext cx="8800" cy="10615"/>
            </a:xfrm>
            <a:custGeom>
              <a:rect b="b" l="l" r="r" t="t"/>
              <a:pathLst>
                <a:path extrusionOk="0" h="10615" w="880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1" name="Google Shape;431;p44"/>
            <p:cNvSpPr/>
            <p:nvPr/>
          </p:nvSpPr>
          <p:spPr>
            <a:xfrm>
              <a:off x="4086317" y="778377"/>
              <a:ext cx="8807" cy="10445"/>
            </a:xfrm>
            <a:custGeom>
              <a:rect b="b" l="l" r="r" t="t"/>
              <a:pathLst>
                <a:path extrusionOk="0" h="10445" w="8807">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2" name="Google Shape;432;p44"/>
            <p:cNvSpPr/>
            <p:nvPr/>
          </p:nvSpPr>
          <p:spPr>
            <a:xfrm>
              <a:off x="4106781" y="790188"/>
              <a:ext cx="8804" cy="10445"/>
            </a:xfrm>
            <a:custGeom>
              <a:rect b="b" l="l" r="r" t="t"/>
              <a:pathLst>
                <a:path extrusionOk="0" h="10445" w="8804">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3" name="Google Shape;433;p44"/>
            <p:cNvSpPr/>
            <p:nvPr/>
          </p:nvSpPr>
          <p:spPr>
            <a:xfrm>
              <a:off x="6091738" y="1886219"/>
              <a:ext cx="73770" cy="113063"/>
            </a:xfrm>
            <a:custGeom>
              <a:rect b="b" l="l" r="r" t="t"/>
              <a:pathLst>
                <a:path extrusionOk="0" h="113063" w="7377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4" name="Google Shape;434;p44"/>
            <p:cNvSpPr/>
            <p:nvPr/>
          </p:nvSpPr>
          <p:spPr>
            <a:xfrm>
              <a:off x="5099606" y="2084115"/>
              <a:ext cx="833576" cy="1053763"/>
            </a:xfrm>
            <a:custGeom>
              <a:rect b="b" l="l" r="r" t="t"/>
              <a:pathLst>
                <a:path extrusionOk="0" h="1053763" w="833576">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5" name="Google Shape;435;p44"/>
            <p:cNvSpPr/>
            <p:nvPr/>
          </p:nvSpPr>
          <p:spPr>
            <a:xfrm>
              <a:off x="4974070" y="2163744"/>
              <a:ext cx="820424" cy="1006964"/>
            </a:xfrm>
            <a:custGeom>
              <a:rect b="b" l="l" r="r" t="t"/>
              <a:pathLst>
                <a:path extrusionOk="0" h="1006964" w="820424">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6" name="Google Shape;436;p44"/>
            <p:cNvSpPr/>
            <p:nvPr/>
          </p:nvSpPr>
          <p:spPr>
            <a:xfrm>
              <a:off x="5034477" y="2242227"/>
              <a:ext cx="618491" cy="852150"/>
            </a:xfrm>
            <a:custGeom>
              <a:rect b="b" l="l" r="r" t="t"/>
              <a:pathLst>
                <a:path extrusionOk="0" h="852150" w="618491">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7" name="Google Shape;437;p44"/>
            <p:cNvSpPr/>
            <p:nvPr/>
          </p:nvSpPr>
          <p:spPr>
            <a:xfrm>
              <a:off x="5108865" y="2242623"/>
              <a:ext cx="621582" cy="807149"/>
            </a:xfrm>
            <a:custGeom>
              <a:rect b="b" l="l" r="r" t="t"/>
              <a:pathLst>
                <a:path extrusionOk="0" h="807149" w="621582">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745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8" name="Google Shape;438;p44"/>
            <p:cNvSpPr/>
            <p:nvPr/>
          </p:nvSpPr>
          <p:spPr>
            <a:xfrm>
              <a:off x="5831808" y="2838412"/>
              <a:ext cx="311135" cy="259746"/>
            </a:xfrm>
            <a:custGeom>
              <a:rect b="b" l="l" r="r" t="t"/>
              <a:pathLst>
                <a:path extrusionOk="0" h="259746" w="311135">
                  <a:moveTo>
                    <a:pt x="0" y="0"/>
                  </a:moveTo>
                  <a:lnTo>
                    <a:pt x="311136" y="179546"/>
                  </a:lnTo>
                  <a:lnTo>
                    <a:pt x="311136" y="259747"/>
                  </a:lnTo>
                  <a:lnTo>
                    <a:pt x="0" y="80201"/>
                  </a:lnTo>
                  <a:lnTo>
                    <a:pt x="0" y="0"/>
                  </a:lnTo>
                  <a:close/>
                </a:path>
              </a:pathLst>
            </a:custGeom>
            <a:solidFill>
              <a:srgbClr val="B1B4C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9" name="Google Shape;439;p44"/>
            <p:cNvSpPr/>
            <p:nvPr/>
          </p:nvSpPr>
          <p:spPr>
            <a:xfrm>
              <a:off x="5831808" y="2798312"/>
              <a:ext cx="380520" cy="219646"/>
            </a:xfrm>
            <a:custGeom>
              <a:rect b="b" l="l" r="r" t="t"/>
              <a:pathLst>
                <a:path extrusionOk="0" h="219646" w="380520">
                  <a:moveTo>
                    <a:pt x="69384" y="0"/>
                  </a:moveTo>
                  <a:lnTo>
                    <a:pt x="380520" y="179546"/>
                  </a:lnTo>
                  <a:lnTo>
                    <a:pt x="311136" y="219646"/>
                  </a:lnTo>
                  <a:lnTo>
                    <a:pt x="0" y="40100"/>
                  </a:lnTo>
                  <a:lnTo>
                    <a:pt x="69384" y="0"/>
                  </a:ln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0" name="Google Shape;440;p44"/>
            <p:cNvSpPr/>
            <p:nvPr/>
          </p:nvSpPr>
          <p:spPr>
            <a:xfrm>
              <a:off x="6056214" y="2910510"/>
              <a:ext cx="696628" cy="514166"/>
            </a:xfrm>
            <a:custGeom>
              <a:rect b="b" l="l" r="r" t="t"/>
              <a:pathLst>
                <a:path extrusionOk="0" h="514166" w="696628">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rgbClr val="00B5D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1" name="Google Shape;441;p44"/>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2" name="Google Shape;442;p44"/>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007BB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3" name="Google Shape;443;p44"/>
            <p:cNvSpPr/>
            <p:nvPr/>
          </p:nvSpPr>
          <p:spPr>
            <a:xfrm>
              <a:off x="3797207" y="2991392"/>
              <a:ext cx="2353338" cy="1403876"/>
            </a:xfrm>
            <a:custGeom>
              <a:rect b="b" l="l" r="r" t="t"/>
              <a:pathLst>
                <a:path extrusionOk="0" h="1403876" w="2353338">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745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4" name="Google Shape;444;p44"/>
            <p:cNvSpPr/>
            <p:nvPr/>
          </p:nvSpPr>
          <p:spPr>
            <a:xfrm>
              <a:off x="2602525" y="4569200"/>
              <a:ext cx="891148" cy="510349"/>
            </a:xfrm>
            <a:custGeom>
              <a:rect b="b" l="l" r="r" t="t"/>
              <a:pathLst>
                <a:path extrusionOk="0" h="510349" w="891148">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5" name="Google Shape;445;p44"/>
            <p:cNvSpPr/>
            <p:nvPr/>
          </p:nvSpPr>
          <p:spPr>
            <a:xfrm>
              <a:off x="2671243" y="4325932"/>
              <a:ext cx="591243" cy="341661"/>
            </a:xfrm>
            <a:custGeom>
              <a:rect b="b" l="l" r="r" t="t"/>
              <a:pathLst>
                <a:path extrusionOk="0" h="341661" w="591243">
                  <a:moveTo>
                    <a:pt x="295622" y="341662"/>
                  </a:moveTo>
                  <a:lnTo>
                    <a:pt x="0" y="170783"/>
                  </a:lnTo>
                  <a:lnTo>
                    <a:pt x="295622" y="0"/>
                  </a:lnTo>
                  <a:lnTo>
                    <a:pt x="591244" y="170783"/>
                  </a:lnTo>
                  <a:lnTo>
                    <a:pt x="295622" y="341662"/>
                  </a:ln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6" name="Google Shape;446;p44"/>
            <p:cNvSpPr/>
            <p:nvPr/>
          </p:nvSpPr>
          <p:spPr>
            <a:xfrm>
              <a:off x="2671243" y="4496715"/>
              <a:ext cx="295621" cy="512444"/>
            </a:xfrm>
            <a:custGeom>
              <a:rect b="b" l="l" r="r" t="t"/>
              <a:pathLst>
                <a:path extrusionOk="0" h="512444" w="295621">
                  <a:moveTo>
                    <a:pt x="295622" y="512445"/>
                  </a:moveTo>
                  <a:lnTo>
                    <a:pt x="0" y="341662"/>
                  </a:lnTo>
                  <a:lnTo>
                    <a:pt x="0" y="0"/>
                  </a:lnTo>
                  <a:lnTo>
                    <a:pt x="295622" y="170879"/>
                  </a:lnTo>
                  <a:lnTo>
                    <a:pt x="295622" y="512445"/>
                  </a:lnTo>
                  <a:close/>
                </a:path>
              </a:pathLst>
            </a:custGeom>
            <a:solidFill>
              <a:srgbClr val="B1B6C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7" name="Google Shape;447;p44"/>
            <p:cNvSpPr/>
            <p:nvPr/>
          </p:nvSpPr>
          <p:spPr>
            <a:xfrm>
              <a:off x="2966865" y="4496715"/>
              <a:ext cx="295621" cy="512444"/>
            </a:xfrm>
            <a:custGeom>
              <a:rect b="b" l="l" r="r" t="t"/>
              <a:pathLst>
                <a:path extrusionOk="0" h="512444" w="295621">
                  <a:moveTo>
                    <a:pt x="295622" y="341662"/>
                  </a:moveTo>
                  <a:lnTo>
                    <a:pt x="0" y="512445"/>
                  </a:lnTo>
                  <a:lnTo>
                    <a:pt x="0" y="170879"/>
                  </a:lnTo>
                  <a:lnTo>
                    <a:pt x="295622" y="0"/>
                  </a:lnTo>
                  <a:lnTo>
                    <a:pt x="295622" y="341662"/>
                  </a:lnTo>
                  <a:close/>
                </a:path>
              </a:pathLst>
            </a:custGeom>
            <a:solidFill>
              <a:srgbClr val="C4C7D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8" name="Google Shape;448;p44"/>
            <p:cNvSpPr/>
            <p:nvPr/>
          </p:nvSpPr>
          <p:spPr>
            <a:xfrm>
              <a:off x="3352925" y="4700698"/>
              <a:ext cx="220640" cy="124389"/>
            </a:xfrm>
            <a:custGeom>
              <a:rect b="b" l="l" r="r" t="t"/>
              <a:pathLst>
                <a:path extrusionOk="0" h="124389" w="22064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9" name="Google Shape;449;p44"/>
            <p:cNvSpPr/>
            <p:nvPr/>
          </p:nvSpPr>
          <p:spPr>
            <a:xfrm>
              <a:off x="3356617" y="4721600"/>
              <a:ext cx="217074" cy="103773"/>
            </a:xfrm>
            <a:custGeom>
              <a:rect b="b" l="l" r="r" t="t"/>
              <a:pathLst>
                <a:path extrusionOk="0" h="103773" w="217074">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0" name="Google Shape;450;p44"/>
            <p:cNvSpPr/>
            <p:nvPr/>
          </p:nvSpPr>
          <p:spPr>
            <a:xfrm>
              <a:off x="3173533" y="4605067"/>
              <a:ext cx="220687" cy="124551"/>
            </a:xfrm>
            <a:custGeom>
              <a:rect b="b" l="l" r="r" t="t"/>
              <a:pathLst>
                <a:path extrusionOk="0" h="124551" w="220687">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1" name="Google Shape;451;p44"/>
            <p:cNvSpPr/>
            <p:nvPr/>
          </p:nvSpPr>
          <p:spPr>
            <a:xfrm>
              <a:off x="3177588" y="4625969"/>
              <a:ext cx="217074" cy="103649"/>
            </a:xfrm>
            <a:custGeom>
              <a:rect b="b" l="l" r="r" t="t"/>
              <a:pathLst>
                <a:path extrusionOk="0" h="103649" w="217074">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2" name="Google Shape;452;p44"/>
            <p:cNvSpPr/>
            <p:nvPr/>
          </p:nvSpPr>
          <p:spPr>
            <a:xfrm>
              <a:off x="2766014" y="4132721"/>
              <a:ext cx="711887" cy="612953"/>
            </a:xfrm>
            <a:custGeom>
              <a:rect b="b" l="l" r="r" t="t"/>
              <a:pathLst>
                <a:path extrusionOk="0" h="612953" w="711887">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rgbClr val="00B5D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3" name="Google Shape;453;p44"/>
            <p:cNvSpPr/>
            <p:nvPr/>
          </p:nvSpPr>
          <p:spPr>
            <a:xfrm>
              <a:off x="2706078" y="4012750"/>
              <a:ext cx="153426" cy="268033"/>
            </a:xfrm>
            <a:custGeom>
              <a:rect b="b" l="l" r="r" t="t"/>
              <a:pathLst>
                <a:path extrusionOk="0" h="268033" w="153426">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4" name="Google Shape;454;p44"/>
            <p:cNvSpPr/>
            <p:nvPr/>
          </p:nvSpPr>
          <p:spPr>
            <a:xfrm>
              <a:off x="2694181" y="3854621"/>
              <a:ext cx="102411" cy="197244"/>
            </a:xfrm>
            <a:custGeom>
              <a:rect b="b" l="l" r="r" t="t"/>
              <a:pathLst>
                <a:path extrusionOk="0" h="197244" w="102411">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5" name="Google Shape;455;p44"/>
            <p:cNvSpPr/>
            <p:nvPr/>
          </p:nvSpPr>
          <p:spPr>
            <a:xfrm>
              <a:off x="2799755" y="3593223"/>
              <a:ext cx="234442" cy="375527"/>
            </a:xfrm>
            <a:custGeom>
              <a:rect b="b" l="l" r="r" t="t"/>
              <a:pathLst>
                <a:path extrusionOk="0" h="375527" w="234442">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nvGrpSpPr>
            <p:cNvPr id="456" name="Google Shape;456;p44"/>
            <p:cNvGrpSpPr/>
            <p:nvPr/>
          </p:nvGrpSpPr>
          <p:grpSpPr>
            <a:xfrm>
              <a:off x="2941619" y="3895613"/>
              <a:ext cx="483621" cy="510995"/>
              <a:chOff x="4345944" y="4626313"/>
              <a:chExt cx="483621" cy="510995"/>
            </a:xfrm>
          </p:grpSpPr>
          <p:grpSp>
            <p:nvGrpSpPr>
              <p:cNvPr id="457" name="Google Shape;457;p44"/>
              <p:cNvGrpSpPr/>
              <p:nvPr/>
            </p:nvGrpSpPr>
            <p:grpSpPr>
              <a:xfrm>
                <a:off x="4345944" y="4852987"/>
                <a:ext cx="474200" cy="284321"/>
                <a:chOff x="4345944" y="4852987"/>
                <a:chExt cx="474200" cy="284321"/>
              </a:xfrm>
            </p:grpSpPr>
            <p:sp>
              <p:nvSpPr>
                <p:cNvPr id="458" name="Google Shape;458;p44"/>
                <p:cNvSpPr/>
                <p:nvPr/>
              </p:nvSpPr>
              <p:spPr>
                <a:xfrm>
                  <a:off x="4346061" y="4969668"/>
                  <a:ext cx="474083" cy="167618"/>
                </a:xfrm>
                <a:custGeom>
                  <a:rect b="b" l="l" r="r" t="t"/>
                  <a:pathLst>
                    <a:path extrusionOk="0" h="167618" w="474083">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9" name="Google Shape;459;p44"/>
                <p:cNvSpPr/>
                <p:nvPr/>
              </p:nvSpPr>
              <p:spPr>
                <a:xfrm>
                  <a:off x="4619603" y="5013483"/>
                  <a:ext cx="200539" cy="123825"/>
                </a:xfrm>
                <a:custGeom>
                  <a:rect b="b" l="l" r="r" t="t"/>
                  <a:pathLst>
                    <a:path extrusionOk="0" h="123825" w="200539">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0" name="Google Shape;460;p44"/>
                <p:cNvSpPr/>
                <p:nvPr/>
              </p:nvSpPr>
              <p:spPr>
                <a:xfrm>
                  <a:off x="4345944" y="4852987"/>
                  <a:ext cx="474198" cy="274003"/>
                </a:xfrm>
                <a:custGeom>
                  <a:rect b="b" l="l" r="r" t="t"/>
                  <a:pathLst>
                    <a:path extrusionOk="0" h="274003" w="474198">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nvGrpSpPr>
                <p:cNvPr id="461" name="Google Shape;461;p44"/>
                <p:cNvGrpSpPr/>
                <p:nvPr/>
              </p:nvGrpSpPr>
              <p:grpSpPr>
                <a:xfrm>
                  <a:off x="4457040" y="4985575"/>
                  <a:ext cx="133724" cy="77247"/>
                  <a:chOff x="4457040" y="4985575"/>
                  <a:chExt cx="133724" cy="77247"/>
                </a:xfrm>
              </p:grpSpPr>
              <p:sp>
                <p:nvSpPr>
                  <p:cNvPr id="462" name="Google Shape;462;p44"/>
                  <p:cNvSpPr/>
                  <p:nvPr/>
                </p:nvSpPr>
                <p:spPr>
                  <a:xfrm>
                    <a:off x="4457040" y="4985575"/>
                    <a:ext cx="133724" cy="77247"/>
                  </a:xfrm>
                  <a:custGeom>
                    <a:rect b="b" l="l" r="r" t="t"/>
                    <a:pathLst>
                      <a:path extrusionOk="0" h="77247" w="133724">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3" name="Google Shape;463;p44"/>
                  <p:cNvSpPr/>
                  <p:nvPr/>
                </p:nvSpPr>
                <p:spPr>
                  <a:xfrm>
                    <a:off x="4458372" y="4987099"/>
                    <a:ext cx="131154" cy="75723"/>
                  </a:xfrm>
                  <a:custGeom>
                    <a:rect b="b" l="l" r="r" t="t"/>
                    <a:pathLst>
                      <a:path extrusionOk="0" h="75723" w="131154">
                        <a:moveTo>
                          <a:pt x="0" y="26861"/>
                        </a:moveTo>
                        <a:lnTo>
                          <a:pt x="84613" y="75724"/>
                        </a:lnTo>
                        <a:lnTo>
                          <a:pt x="131155" y="48863"/>
                        </a:lnTo>
                        <a:lnTo>
                          <a:pt x="46447" y="0"/>
                        </a:lnTo>
                        <a:lnTo>
                          <a:pt x="0" y="26861"/>
                        </a:lnTo>
                        <a:close/>
                      </a:path>
                    </a:pathLst>
                  </a:custGeom>
                  <a:solidFill>
                    <a:srgbClr val="E5E5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464" name="Google Shape;464;p44"/>
                <p:cNvSpPr/>
                <p:nvPr/>
              </p:nvSpPr>
              <p:spPr>
                <a:xfrm>
                  <a:off x="4747605" y="5011693"/>
                  <a:ext cx="29363" cy="16916"/>
                </a:xfrm>
                <a:custGeom>
                  <a:rect b="b" l="l" r="r" t="t"/>
                  <a:pathLst>
                    <a:path extrusionOk="0" h="16916" w="29363">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5" name="Google Shape;465;p44"/>
                <p:cNvSpPr/>
                <p:nvPr/>
              </p:nvSpPr>
              <p:spPr>
                <a:xfrm>
                  <a:off x="4730414" y="5001691"/>
                  <a:ext cx="29303" cy="16916"/>
                </a:xfrm>
                <a:custGeom>
                  <a:rect b="b" l="l" r="r" t="t"/>
                  <a:pathLst>
                    <a:path extrusionOk="0" h="16916" w="29303">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6" name="Google Shape;466;p44"/>
                <p:cNvSpPr/>
                <p:nvPr/>
              </p:nvSpPr>
              <p:spPr>
                <a:xfrm>
                  <a:off x="4713055" y="4991690"/>
                  <a:ext cx="29363" cy="16916"/>
                </a:xfrm>
                <a:custGeom>
                  <a:rect b="b" l="l" r="r" t="t"/>
                  <a:pathLst>
                    <a:path extrusionOk="0" h="16916" w="29363">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7" name="Google Shape;467;p44"/>
                <p:cNvSpPr/>
                <p:nvPr/>
              </p:nvSpPr>
              <p:spPr>
                <a:xfrm>
                  <a:off x="4695787" y="4981117"/>
                  <a:ext cx="29345" cy="17487"/>
                </a:xfrm>
                <a:custGeom>
                  <a:rect b="b" l="l" r="r" t="t"/>
                  <a:pathLst>
                    <a:path extrusionOk="0" h="17487" w="29345">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8" name="Google Shape;468;p44"/>
                <p:cNvSpPr/>
                <p:nvPr/>
              </p:nvSpPr>
              <p:spPr>
                <a:xfrm>
                  <a:off x="4678497" y="4971592"/>
                  <a:ext cx="29372" cy="17487"/>
                </a:xfrm>
                <a:custGeom>
                  <a:rect b="b" l="l" r="r" t="t"/>
                  <a:pathLst>
                    <a:path extrusionOk="0" h="17487" w="29372">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9" name="Google Shape;469;p44"/>
                <p:cNvSpPr/>
                <p:nvPr/>
              </p:nvSpPr>
              <p:spPr>
                <a:xfrm>
                  <a:off x="4661184" y="4961591"/>
                  <a:ext cx="29363" cy="17011"/>
                </a:xfrm>
                <a:custGeom>
                  <a:rect b="b" l="l" r="r" t="t"/>
                  <a:pathLst>
                    <a:path extrusionOk="0" h="17011" w="29363">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0" name="Google Shape;470;p44"/>
                <p:cNvSpPr/>
                <p:nvPr/>
              </p:nvSpPr>
              <p:spPr>
                <a:xfrm>
                  <a:off x="4643896" y="4951685"/>
                  <a:ext cx="29270" cy="17011"/>
                </a:xfrm>
                <a:custGeom>
                  <a:rect b="b" l="l" r="r" t="t"/>
                  <a:pathLst>
                    <a:path extrusionOk="0" h="17011" w="2927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1" name="Google Shape;471;p44"/>
                <p:cNvSpPr/>
                <p:nvPr/>
              </p:nvSpPr>
              <p:spPr>
                <a:xfrm>
                  <a:off x="4626634" y="4941779"/>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2" name="Google Shape;472;p44"/>
                <p:cNvSpPr/>
                <p:nvPr/>
              </p:nvSpPr>
              <p:spPr>
                <a:xfrm>
                  <a:off x="4609300" y="4931587"/>
                  <a:ext cx="29374" cy="17106"/>
                </a:xfrm>
                <a:custGeom>
                  <a:rect b="b" l="l" r="r" t="t"/>
                  <a:pathLst>
                    <a:path extrusionOk="0" h="17106" w="29374">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3" name="Google Shape;473;p44"/>
                <p:cNvSpPr/>
                <p:nvPr/>
              </p:nvSpPr>
              <p:spPr>
                <a:xfrm>
                  <a:off x="4592048" y="4921776"/>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4" name="Google Shape;474;p44"/>
                <p:cNvSpPr/>
                <p:nvPr/>
              </p:nvSpPr>
              <p:spPr>
                <a:xfrm>
                  <a:off x="4574762" y="491177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5" name="Google Shape;475;p44"/>
                <p:cNvSpPr/>
                <p:nvPr/>
              </p:nvSpPr>
              <p:spPr>
                <a:xfrm>
                  <a:off x="4557452" y="4901679"/>
                  <a:ext cx="29387" cy="16983"/>
                </a:xfrm>
                <a:custGeom>
                  <a:rect b="b" l="l" r="r" t="t"/>
                  <a:pathLst>
                    <a:path extrusionOk="0" h="16983" w="29387">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6" name="Google Shape;476;p44"/>
                <p:cNvSpPr/>
                <p:nvPr/>
              </p:nvSpPr>
              <p:spPr>
                <a:xfrm>
                  <a:off x="4540118" y="4891677"/>
                  <a:ext cx="29458" cy="17011"/>
                </a:xfrm>
                <a:custGeom>
                  <a:rect b="b" l="l" r="r" t="t"/>
                  <a:pathLst>
                    <a:path extrusionOk="0" h="17011" w="29458">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7" name="Google Shape;477;p44"/>
                <p:cNvSpPr/>
                <p:nvPr/>
              </p:nvSpPr>
              <p:spPr>
                <a:xfrm>
                  <a:off x="4514573" y="4876818"/>
                  <a:ext cx="37680" cy="21809"/>
                </a:xfrm>
                <a:custGeom>
                  <a:rect b="b" l="l" r="r" t="t"/>
                  <a:pathLst>
                    <a:path extrusionOk="0" h="21809" w="3768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8" name="Google Shape;478;p44"/>
                <p:cNvSpPr/>
                <p:nvPr/>
              </p:nvSpPr>
              <p:spPr>
                <a:xfrm>
                  <a:off x="4705251" y="5006549"/>
                  <a:ext cx="29363" cy="16916"/>
                </a:xfrm>
                <a:custGeom>
                  <a:rect b="b" l="l" r="r" t="t"/>
                  <a:pathLst>
                    <a:path extrusionOk="0" h="16916" w="29363">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9" name="Google Shape;479;p44"/>
                <p:cNvSpPr/>
                <p:nvPr/>
              </p:nvSpPr>
              <p:spPr>
                <a:xfrm>
                  <a:off x="4687929" y="4996548"/>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0" name="Google Shape;480;p44"/>
                <p:cNvSpPr/>
                <p:nvPr/>
              </p:nvSpPr>
              <p:spPr>
                <a:xfrm>
                  <a:off x="4670606" y="4986547"/>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1" name="Google Shape;481;p44"/>
                <p:cNvSpPr/>
                <p:nvPr/>
              </p:nvSpPr>
              <p:spPr>
                <a:xfrm>
                  <a:off x="4653308" y="4976545"/>
                  <a:ext cx="29434" cy="16916"/>
                </a:xfrm>
                <a:custGeom>
                  <a:rect b="b" l="l" r="r" t="t"/>
                  <a:pathLst>
                    <a:path extrusionOk="0" h="16916" w="29434">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2" name="Google Shape;482;p44"/>
                <p:cNvSpPr/>
                <p:nvPr/>
              </p:nvSpPr>
              <p:spPr>
                <a:xfrm>
                  <a:off x="4636115" y="4966449"/>
                  <a:ext cx="29341" cy="17047"/>
                </a:xfrm>
                <a:custGeom>
                  <a:rect b="b" l="l" r="r" t="t"/>
                  <a:pathLst>
                    <a:path extrusionOk="0" h="17047" w="29341">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3" name="Google Shape;483;p44"/>
                <p:cNvSpPr/>
                <p:nvPr/>
              </p:nvSpPr>
              <p:spPr>
                <a:xfrm>
                  <a:off x="4618793" y="4956352"/>
                  <a:ext cx="29341" cy="17106"/>
                </a:xfrm>
                <a:custGeom>
                  <a:rect b="b" l="l" r="r" t="t"/>
                  <a:pathLst>
                    <a:path extrusionOk="0" h="17106" w="29341">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4" name="Google Shape;484;p44"/>
                <p:cNvSpPr/>
                <p:nvPr/>
              </p:nvSpPr>
              <p:spPr>
                <a:xfrm>
                  <a:off x="4601470" y="4946446"/>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5" name="Google Shape;485;p44"/>
                <p:cNvSpPr/>
                <p:nvPr/>
              </p:nvSpPr>
              <p:spPr>
                <a:xfrm>
                  <a:off x="4584137" y="4936445"/>
                  <a:ext cx="29291" cy="17011"/>
                </a:xfrm>
                <a:custGeom>
                  <a:rect b="b" l="l" r="r" t="t"/>
                  <a:pathLst>
                    <a:path extrusionOk="0" h="17011" w="29291">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6" name="Google Shape;486;p44"/>
                <p:cNvSpPr/>
                <p:nvPr/>
              </p:nvSpPr>
              <p:spPr>
                <a:xfrm>
                  <a:off x="4566835" y="4926444"/>
                  <a:ext cx="29390" cy="17011"/>
                </a:xfrm>
                <a:custGeom>
                  <a:rect b="b" l="l" r="r" t="t"/>
                  <a:pathLst>
                    <a:path extrusionOk="0" h="17011" w="2939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7" name="Google Shape;487;p44"/>
                <p:cNvSpPr/>
                <p:nvPr/>
              </p:nvSpPr>
              <p:spPr>
                <a:xfrm>
                  <a:off x="4549576" y="4916443"/>
                  <a:ext cx="29326" cy="17011"/>
                </a:xfrm>
                <a:custGeom>
                  <a:rect b="b" l="l" r="r" t="t"/>
                  <a:pathLst>
                    <a:path extrusionOk="0" h="17011" w="29326">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8" name="Google Shape;488;p44"/>
                <p:cNvSpPr/>
                <p:nvPr/>
              </p:nvSpPr>
              <p:spPr>
                <a:xfrm>
                  <a:off x="4532218" y="4906536"/>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9" name="Google Shape;489;p44"/>
                <p:cNvSpPr/>
                <p:nvPr/>
              </p:nvSpPr>
              <p:spPr>
                <a:xfrm>
                  <a:off x="4514896" y="489653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0" name="Google Shape;490;p44"/>
                <p:cNvSpPr/>
                <p:nvPr/>
              </p:nvSpPr>
              <p:spPr>
                <a:xfrm>
                  <a:off x="4722536" y="5016484"/>
                  <a:ext cx="37680" cy="21745"/>
                </a:xfrm>
                <a:custGeom>
                  <a:rect b="b" l="l" r="r" t="t"/>
                  <a:pathLst>
                    <a:path extrusionOk="0" h="21745" w="3768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1" name="Google Shape;491;p44"/>
                <p:cNvSpPr/>
                <p:nvPr/>
              </p:nvSpPr>
              <p:spPr>
                <a:xfrm>
                  <a:off x="4481005" y="4886460"/>
                  <a:ext cx="46109" cy="24112"/>
                </a:xfrm>
                <a:custGeom>
                  <a:rect b="b" l="l" r="r" t="t"/>
                  <a:pathLst>
                    <a:path extrusionOk="0" h="24112" w="46109">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2" name="Google Shape;492;p44"/>
                <p:cNvSpPr/>
                <p:nvPr/>
              </p:nvSpPr>
              <p:spPr>
                <a:xfrm>
                  <a:off x="4680529" y="5050364"/>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3" name="Google Shape;493;p44"/>
                <p:cNvSpPr/>
                <p:nvPr/>
              </p:nvSpPr>
              <p:spPr>
                <a:xfrm>
                  <a:off x="4663322" y="5040268"/>
                  <a:ext cx="28938" cy="17011"/>
                </a:xfrm>
                <a:custGeom>
                  <a:rect b="b" l="l" r="r" t="t"/>
                  <a:pathLst>
                    <a:path extrusionOk="0" h="17011" w="28938">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4" name="Google Shape;494;p44"/>
                <p:cNvSpPr/>
                <p:nvPr/>
              </p:nvSpPr>
              <p:spPr>
                <a:xfrm>
                  <a:off x="4646050" y="5030457"/>
                  <a:ext cx="29363" cy="16916"/>
                </a:xfrm>
                <a:custGeom>
                  <a:rect b="b" l="l" r="r" t="t"/>
                  <a:pathLst>
                    <a:path extrusionOk="0" h="16916" w="29363">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5" name="Google Shape;495;p44"/>
                <p:cNvSpPr/>
                <p:nvPr/>
              </p:nvSpPr>
              <p:spPr>
                <a:xfrm>
                  <a:off x="4499297" y="4945494"/>
                  <a:ext cx="29352" cy="17011"/>
                </a:xfrm>
                <a:custGeom>
                  <a:rect b="b" l="l" r="r" t="t"/>
                  <a:pathLst>
                    <a:path extrusionOk="0" h="17011" w="29352">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6" name="Google Shape;496;p44"/>
                <p:cNvSpPr/>
                <p:nvPr/>
              </p:nvSpPr>
              <p:spPr>
                <a:xfrm>
                  <a:off x="4482022" y="4935683"/>
                  <a:ext cx="29376" cy="16916"/>
                </a:xfrm>
                <a:custGeom>
                  <a:rect b="b" l="l" r="r" t="t"/>
                  <a:pathLst>
                    <a:path extrusionOk="0" h="16916" w="29376">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7" name="Google Shape;497;p44"/>
                <p:cNvSpPr/>
                <p:nvPr/>
              </p:nvSpPr>
              <p:spPr>
                <a:xfrm>
                  <a:off x="4464795" y="4925682"/>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8" name="Google Shape;498;p44"/>
                <p:cNvSpPr/>
                <p:nvPr/>
              </p:nvSpPr>
              <p:spPr>
                <a:xfrm>
                  <a:off x="4447522" y="4915490"/>
                  <a:ext cx="29387" cy="17202"/>
                </a:xfrm>
                <a:custGeom>
                  <a:rect b="b" l="l" r="r" t="t"/>
                  <a:pathLst>
                    <a:path extrusionOk="0" h="17202" w="29387">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9" name="Google Shape;499;p44"/>
                <p:cNvSpPr/>
                <p:nvPr/>
              </p:nvSpPr>
              <p:spPr>
                <a:xfrm>
                  <a:off x="4624469" y="5017884"/>
                  <a:ext cx="34098" cy="19393"/>
                </a:xfrm>
                <a:custGeom>
                  <a:rect b="b" l="l" r="r" t="t"/>
                  <a:pathLst>
                    <a:path extrusionOk="0" h="19393" w="34098">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0" name="Google Shape;500;p44"/>
                <p:cNvSpPr/>
                <p:nvPr/>
              </p:nvSpPr>
              <p:spPr>
                <a:xfrm>
                  <a:off x="4516514" y="4955590"/>
                  <a:ext cx="33778" cy="19392"/>
                </a:xfrm>
                <a:custGeom>
                  <a:rect b="b" l="l" r="r" t="t"/>
                  <a:pathLst>
                    <a:path extrusionOk="0" h="19392" w="33778">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1" name="Google Shape;501;p44"/>
                <p:cNvSpPr/>
                <p:nvPr/>
              </p:nvSpPr>
              <p:spPr>
                <a:xfrm>
                  <a:off x="4538177" y="4968068"/>
                  <a:ext cx="98308" cy="56826"/>
                </a:xfrm>
                <a:custGeom>
                  <a:rect b="b" l="l" r="r" t="t"/>
                  <a:pathLst>
                    <a:path extrusionOk="0" h="56826" w="98308">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2" name="Google Shape;502;p44"/>
                <p:cNvSpPr/>
                <p:nvPr/>
              </p:nvSpPr>
              <p:spPr>
                <a:xfrm>
                  <a:off x="4683753" y="5013502"/>
                  <a:ext cx="29387" cy="16916"/>
                </a:xfrm>
                <a:custGeom>
                  <a:rect b="b" l="l" r="r" t="t"/>
                  <a:pathLst>
                    <a:path extrusionOk="0" h="16916" w="29387">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3" name="Google Shape;503;p44"/>
                <p:cNvSpPr/>
                <p:nvPr/>
              </p:nvSpPr>
              <p:spPr>
                <a:xfrm>
                  <a:off x="4666502" y="5003310"/>
                  <a:ext cx="29374" cy="17106"/>
                </a:xfrm>
                <a:custGeom>
                  <a:rect b="b" l="l" r="r" t="t"/>
                  <a:pathLst>
                    <a:path extrusionOk="0" h="17106" w="29374">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4" name="Google Shape;504;p44"/>
                <p:cNvSpPr/>
                <p:nvPr/>
              </p:nvSpPr>
              <p:spPr>
                <a:xfrm>
                  <a:off x="4649277" y="4993405"/>
                  <a:ext cx="29313" cy="17011"/>
                </a:xfrm>
                <a:custGeom>
                  <a:rect b="b" l="l" r="r" t="t"/>
                  <a:pathLst>
                    <a:path extrusionOk="0" h="17011" w="29313">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5" name="Google Shape;505;p44"/>
                <p:cNvSpPr/>
                <p:nvPr/>
              </p:nvSpPr>
              <p:spPr>
                <a:xfrm>
                  <a:off x="4631964" y="4983594"/>
                  <a:ext cx="29363" cy="16916"/>
                </a:xfrm>
                <a:custGeom>
                  <a:rect b="b" l="l" r="r" t="t"/>
                  <a:pathLst>
                    <a:path extrusionOk="0" h="16916" w="29363">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6" name="Google Shape;506;p44"/>
                <p:cNvSpPr/>
                <p:nvPr/>
              </p:nvSpPr>
              <p:spPr>
                <a:xfrm>
                  <a:off x="4614700" y="4973593"/>
                  <a:ext cx="29376" cy="16916"/>
                </a:xfrm>
                <a:custGeom>
                  <a:rect b="b" l="l" r="r" t="t"/>
                  <a:pathLst>
                    <a:path extrusionOk="0" h="16916" w="29376">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7" name="Google Shape;507;p44"/>
                <p:cNvSpPr/>
                <p:nvPr/>
              </p:nvSpPr>
              <p:spPr>
                <a:xfrm>
                  <a:off x="4597237" y="4963591"/>
                  <a:ext cx="29541" cy="16916"/>
                </a:xfrm>
                <a:custGeom>
                  <a:rect b="b" l="l" r="r" t="t"/>
                  <a:pathLst>
                    <a:path extrusionOk="0" h="16916" w="29541">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8" name="Google Shape;508;p44"/>
                <p:cNvSpPr/>
                <p:nvPr/>
              </p:nvSpPr>
              <p:spPr>
                <a:xfrm>
                  <a:off x="4580242" y="4953400"/>
                  <a:ext cx="29308" cy="17106"/>
                </a:xfrm>
                <a:custGeom>
                  <a:rect b="b" l="l" r="r" t="t"/>
                  <a:pathLst>
                    <a:path extrusionOk="0" h="17106" w="29308">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9" name="Google Shape;509;p44"/>
                <p:cNvSpPr/>
                <p:nvPr/>
              </p:nvSpPr>
              <p:spPr>
                <a:xfrm>
                  <a:off x="4562889" y="4943589"/>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0" name="Google Shape;510;p44"/>
                <p:cNvSpPr/>
                <p:nvPr/>
              </p:nvSpPr>
              <p:spPr>
                <a:xfrm>
                  <a:off x="4545668" y="4933492"/>
                  <a:ext cx="29333" cy="17487"/>
                </a:xfrm>
                <a:custGeom>
                  <a:rect b="b" l="l" r="r" t="t"/>
                  <a:pathLst>
                    <a:path extrusionOk="0" h="17487" w="29333">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1" name="Google Shape;511;p44"/>
                <p:cNvSpPr/>
                <p:nvPr/>
              </p:nvSpPr>
              <p:spPr>
                <a:xfrm>
                  <a:off x="4528402" y="4923967"/>
                  <a:ext cx="29313" cy="16630"/>
                </a:xfrm>
                <a:custGeom>
                  <a:rect b="b" l="l" r="r" t="t"/>
                  <a:pathLst>
                    <a:path extrusionOk="0" h="16630" w="29313">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2" name="Google Shape;512;p44"/>
                <p:cNvSpPr/>
                <p:nvPr/>
              </p:nvSpPr>
              <p:spPr>
                <a:xfrm>
                  <a:off x="4511410" y="4913585"/>
                  <a:ext cx="29041" cy="17011"/>
                </a:xfrm>
                <a:custGeom>
                  <a:rect b="b" l="l" r="r" t="t"/>
                  <a:pathLst>
                    <a:path extrusionOk="0" h="17011" w="29041">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3" name="Google Shape;513;p44"/>
                <p:cNvSpPr/>
                <p:nvPr/>
              </p:nvSpPr>
              <p:spPr>
                <a:xfrm>
                  <a:off x="4493824" y="4903774"/>
                  <a:ext cx="29376" cy="16916"/>
                </a:xfrm>
                <a:custGeom>
                  <a:rect b="b" l="l" r="r" t="t"/>
                  <a:pathLst>
                    <a:path extrusionOk="0" h="16916" w="29376">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4" name="Google Shape;514;p44"/>
                <p:cNvSpPr/>
                <p:nvPr/>
              </p:nvSpPr>
              <p:spPr>
                <a:xfrm>
                  <a:off x="4701039" y="5023503"/>
                  <a:ext cx="42331" cy="24441"/>
                </a:xfrm>
                <a:custGeom>
                  <a:rect b="b" l="l" r="r" t="t"/>
                  <a:pathLst>
                    <a:path extrusionOk="0" h="24441" w="42331">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5" name="Google Shape;515;p44"/>
                <p:cNvSpPr/>
                <p:nvPr/>
              </p:nvSpPr>
              <p:spPr>
                <a:xfrm>
                  <a:off x="4675609" y="5027945"/>
                  <a:ext cx="29345" cy="17142"/>
                </a:xfrm>
                <a:custGeom>
                  <a:rect b="b" l="l" r="r" t="t"/>
                  <a:pathLst>
                    <a:path extrusionOk="0" h="17142" w="29345">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6" name="Google Shape;516;p44"/>
                <p:cNvSpPr/>
                <p:nvPr/>
              </p:nvSpPr>
              <p:spPr>
                <a:xfrm>
                  <a:off x="4658328" y="5018170"/>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7" name="Google Shape;517;p44"/>
                <p:cNvSpPr/>
                <p:nvPr/>
              </p:nvSpPr>
              <p:spPr>
                <a:xfrm>
                  <a:off x="4641064" y="5008168"/>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8" name="Google Shape;518;p44"/>
                <p:cNvSpPr/>
                <p:nvPr/>
              </p:nvSpPr>
              <p:spPr>
                <a:xfrm>
                  <a:off x="4623779" y="4998072"/>
                  <a:ext cx="29363" cy="17011"/>
                </a:xfrm>
                <a:custGeom>
                  <a:rect b="b" l="l" r="r" t="t"/>
                  <a:pathLst>
                    <a:path extrusionOk="0" h="17011" w="29363">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9" name="Google Shape;519;p44"/>
                <p:cNvSpPr/>
                <p:nvPr/>
              </p:nvSpPr>
              <p:spPr>
                <a:xfrm>
                  <a:off x="4606671" y="4988070"/>
                  <a:ext cx="29244" cy="17106"/>
                </a:xfrm>
                <a:custGeom>
                  <a:rect b="b" l="l" r="r" t="t"/>
                  <a:pathLst>
                    <a:path extrusionOk="0" h="17106" w="29244">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0" name="Google Shape;520;p44"/>
                <p:cNvSpPr/>
                <p:nvPr/>
              </p:nvSpPr>
              <p:spPr>
                <a:xfrm>
                  <a:off x="4589253" y="4978260"/>
                  <a:ext cx="29376" cy="16916"/>
                </a:xfrm>
                <a:custGeom>
                  <a:rect b="b" l="l" r="r" t="t"/>
                  <a:pathLst>
                    <a:path extrusionOk="0" h="16916" w="29376">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1" name="Google Shape;521;p44"/>
                <p:cNvSpPr/>
                <p:nvPr/>
              </p:nvSpPr>
              <p:spPr>
                <a:xfrm>
                  <a:off x="4572002" y="4968259"/>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2" name="Google Shape;522;p44"/>
                <p:cNvSpPr/>
                <p:nvPr/>
              </p:nvSpPr>
              <p:spPr>
                <a:xfrm>
                  <a:off x="4554738" y="4958162"/>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3" name="Google Shape;523;p44"/>
                <p:cNvSpPr/>
                <p:nvPr/>
              </p:nvSpPr>
              <p:spPr>
                <a:xfrm>
                  <a:off x="4537453" y="4948351"/>
                  <a:ext cx="29363" cy="16916"/>
                </a:xfrm>
                <a:custGeom>
                  <a:rect b="b" l="l" r="r" t="t"/>
                  <a:pathLst>
                    <a:path extrusionOk="0" h="16916" w="29363">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4" name="Google Shape;524;p44"/>
                <p:cNvSpPr/>
                <p:nvPr/>
              </p:nvSpPr>
              <p:spPr>
                <a:xfrm>
                  <a:off x="4520202" y="4938350"/>
                  <a:ext cx="29291" cy="16916"/>
                </a:xfrm>
                <a:custGeom>
                  <a:rect b="b" l="l" r="r" t="t"/>
                  <a:pathLst>
                    <a:path extrusionOk="0" h="16916" w="29291">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5" name="Google Shape;525;p44"/>
                <p:cNvSpPr/>
                <p:nvPr/>
              </p:nvSpPr>
              <p:spPr>
                <a:xfrm>
                  <a:off x="4502927" y="4928253"/>
                  <a:ext cx="29376" cy="17011"/>
                </a:xfrm>
                <a:custGeom>
                  <a:rect b="b" l="l" r="r" t="t"/>
                  <a:pathLst>
                    <a:path extrusionOk="0" h="17011" w="29376">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6" name="Google Shape;526;p44"/>
                <p:cNvSpPr/>
                <p:nvPr/>
              </p:nvSpPr>
              <p:spPr>
                <a:xfrm>
                  <a:off x="4464204" y="4906060"/>
                  <a:ext cx="50834" cy="28917"/>
                </a:xfrm>
                <a:custGeom>
                  <a:rect b="b" l="l" r="r" t="t"/>
                  <a:pathLst>
                    <a:path extrusionOk="0" h="28917" w="50834">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7" name="Google Shape;527;p44"/>
                <p:cNvSpPr/>
                <p:nvPr/>
              </p:nvSpPr>
              <p:spPr>
                <a:xfrm>
                  <a:off x="4692687" y="5037982"/>
                  <a:ext cx="33968" cy="19459"/>
                </a:xfrm>
                <a:custGeom>
                  <a:rect b="b" l="l" r="r" t="t"/>
                  <a:pathLst>
                    <a:path extrusionOk="0" h="19459" w="33968">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grpSp>
            <p:nvGrpSpPr>
              <p:cNvPr id="528" name="Google Shape;528;p44"/>
              <p:cNvGrpSpPr/>
              <p:nvPr/>
            </p:nvGrpSpPr>
            <p:grpSpPr>
              <a:xfrm>
                <a:off x="4543079" y="4626313"/>
                <a:ext cx="286486" cy="386884"/>
                <a:chOff x="4543079" y="4626313"/>
                <a:chExt cx="286486" cy="386884"/>
              </a:xfrm>
            </p:grpSpPr>
            <p:grpSp>
              <p:nvGrpSpPr>
                <p:cNvPr id="529" name="Google Shape;529;p44"/>
                <p:cNvGrpSpPr/>
                <p:nvPr/>
              </p:nvGrpSpPr>
              <p:grpSpPr>
                <a:xfrm>
                  <a:off x="4543079" y="4626313"/>
                  <a:ext cx="286486" cy="386884"/>
                  <a:chOff x="4543079" y="4626313"/>
                  <a:chExt cx="286486" cy="386884"/>
                </a:xfrm>
              </p:grpSpPr>
              <p:sp>
                <p:nvSpPr>
                  <p:cNvPr id="530" name="Google Shape;530;p44"/>
                  <p:cNvSpPr/>
                  <p:nvPr/>
                </p:nvSpPr>
                <p:spPr>
                  <a:xfrm>
                    <a:off x="4543081" y="4626313"/>
                    <a:ext cx="286484" cy="386884"/>
                  </a:xfrm>
                  <a:custGeom>
                    <a:rect b="b" l="l" r="r" t="t"/>
                    <a:pathLst>
                      <a:path extrusionOk="0" h="386884" w="286484">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1" name="Google Shape;531;p44"/>
                  <p:cNvSpPr/>
                  <p:nvPr/>
                </p:nvSpPr>
                <p:spPr>
                  <a:xfrm>
                    <a:off x="4543081" y="4626313"/>
                    <a:ext cx="284295" cy="175524"/>
                  </a:xfrm>
                  <a:custGeom>
                    <a:rect b="b" l="l" r="r" t="t"/>
                    <a:pathLst>
                      <a:path extrusionOk="0" h="175524" w="284295">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2" name="Google Shape;532;p44"/>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3" name="Google Shape;533;p44"/>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4" name="Google Shape;534;p44"/>
                  <p:cNvSpPr/>
                  <p:nvPr/>
                </p:nvSpPr>
                <p:spPr>
                  <a:xfrm>
                    <a:off x="4543081" y="4845081"/>
                    <a:ext cx="277062" cy="168020"/>
                  </a:xfrm>
                  <a:custGeom>
                    <a:rect b="b" l="l" r="r" t="t"/>
                    <a:pathLst>
                      <a:path extrusionOk="0" h="168020" w="277062">
                        <a:moveTo>
                          <a:pt x="277062" y="168021"/>
                        </a:moveTo>
                        <a:lnTo>
                          <a:pt x="277062" y="160210"/>
                        </a:lnTo>
                        <a:lnTo>
                          <a:pt x="0" y="0"/>
                        </a:lnTo>
                        <a:lnTo>
                          <a:pt x="0" y="7906"/>
                        </a:lnTo>
                        <a:lnTo>
                          <a:pt x="277062" y="168021"/>
                        </a:lnTo>
                        <a:close/>
                      </a:path>
                    </a:pathLst>
                  </a:custGeom>
                  <a:solidFill>
                    <a:srgbClr val="DBDBDB"/>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535" name="Google Shape;535;p44"/>
                <p:cNvSpPr/>
                <p:nvPr/>
              </p:nvSpPr>
              <p:spPr>
                <a:xfrm>
                  <a:off x="4550219" y="4641437"/>
                  <a:ext cx="3426" cy="199929"/>
                </a:xfrm>
                <a:custGeom>
                  <a:rect b="b" l="l" r="r" t="t"/>
                  <a:pathLst>
                    <a:path extrusionOk="0" h="199929" w="3426">
                      <a:moveTo>
                        <a:pt x="0" y="199930"/>
                      </a:moveTo>
                      <a:lnTo>
                        <a:pt x="0" y="0"/>
                      </a:lnTo>
                      <a:lnTo>
                        <a:pt x="3426" y="2000"/>
                      </a:lnTo>
                      <a:lnTo>
                        <a:pt x="3426" y="198310"/>
                      </a:lnTo>
                      <a:lnTo>
                        <a:pt x="0" y="199930"/>
                      </a:lnTo>
                      <a:close/>
                    </a:path>
                  </a:pathLst>
                </a:custGeom>
                <a:solidFill>
                  <a:srgbClr val="1E377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6" name="Google Shape;536;p44"/>
                <p:cNvSpPr/>
                <p:nvPr/>
              </p:nvSpPr>
              <p:spPr>
                <a:xfrm>
                  <a:off x="4553645" y="4643437"/>
                  <a:ext cx="257645" cy="344805"/>
                </a:xfrm>
                <a:custGeom>
                  <a:rect b="b" l="l" r="r" t="t"/>
                  <a:pathLst>
                    <a:path extrusionOk="0" h="344805" w="257645">
                      <a:moveTo>
                        <a:pt x="0" y="0"/>
                      </a:moveTo>
                      <a:lnTo>
                        <a:pt x="0" y="196310"/>
                      </a:lnTo>
                      <a:lnTo>
                        <a:pt x="257646" y="344805"/>
                      </a:lnTo>
                      <a:lnTo>
                        <a:pt x="257646" y="148876"/>
                      </a:lnTo>
                      <a:lnTo>
                        <a:pt x="0" y="0"/>
                      </a:ln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7" name="Google Shape;537;p44"/>
                <p:cNvSpPr/>
                <p:nvPr/>
              </p:nvSpPr>
              <p:spPr>
                <a:xfrm>
                  <a:off x="4550219" y="4839747"/>
                  <a:ext cx="261072" cy="152400"/>
                </a:xfrm>
                <a:custGeom>
                  <a:rect b="b" l="l" r="r" t="t"/>
                  <a:pathLst>
                    <a:path extrusionOk="0" h="152400" w="261072">
                      <a:moveTo>
                        <a:pt x="0" y="1619"/>
                      </a:moveTo>
                      <a:lnTo>
                        <a:pt x="261072" y="152400"/>
                      </a:lnTo>
                      <a:lnTo>
                        <a:pt x="261072" y="148495"/>
                      </a:lnTo>
                      <a:lnTo>
                        <a:pt x="3426" y="0"/>
                      </a:lnTo>
                      <a:lnTo>
                        <a:pt x="0" y="1619"/>
                      </a:lnTo>
                      <a:close/>
                    </a:path>
                  </a:pathLst>
                </a:custGeom>
                <a:solidFill>
                  <a:srgbClr val="031F6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grpSp>
        <p:sp>
          <p:nvSpPr>
            <p:cNvPr id="538" name="Google Shape;538;p44"/>
            <p:cNvSpPr/>
            <p:nvPr/>
          </p:nvSpPr>
          <p:spPr>
            <a:xfrm>
              <a:off x="2723181" y="3858886"/>
              <a:ext cx="360479" cy="597446"/>
            </a:xfrm>
            <a:custGeom>
              <a:rect b="b" l="l" r="r" t="t"/>
              <a:pathLst>
                <a:path extrusionOk="0" h="597446" w="360479">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9" name="Google Shape;539;p44"/>
            <p:cNvSpPr/>
            <p:nvPr/>
          </p:nvSpPr>
          <p:spPr>
            <a:xfrm>
              <a:off x="2983060" y="3959444"/>
              <a:ext cx="457273" cy="356362"/>
            </a:xfrm>
            <a:custGeom>
              <a:rect b="b" l="l" r="r" t="t"/>
              <a:pathLst>
                <a:path extrusionOk="0" h="356362" w="457273">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40" name="Google Shape;540;p44"/>
            <p:cNvSpPr/>
            <p:nvPr/>
          </p:nvSpPr>
          <p:spPr>
            <a:xfrm>
              <a:off x="2966834" y="3952080"/>
              <a:ext cx="139371" cy="203905"/>
            </a:xfrm>
            <a:custGeom>
              <a:rect b="b" l="l" r="r" t="t"/>
              <a:pathLst>
                <a:path extrusionOk="0" h="203905" w="139371">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41" name="Google Shape;541;p44"/>
            <p:cNvSpPr/>
            <p:nvPr/>
          </p:nvSpPr>
          <p:spPr>
            <a:xfrm>
              <a:off x="2806828" y="3576743"/>
              <a:ext cx="227254" cy="250802"/>
            </a:xfrm>
            <a:custGeom>
              <a:rect b="b" l="l" r="r" t="t"/>
              <a:pathLst>
                <a:path extrusionOk="0" h="250802" w="227254">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42" name="Google Shape;542;p44"/>
            <p:cNvSpPr/>
            <p:nvPr/>
          </p:nvSpPr>
          <p:spPr>
            <a:xfrm>
              <a:off x="3061186" y="4495381"/>
              <a:ext cx="201300" cy="278129"/>
            </a:xfrm>
            <a:custGeom>
              <a:rect b="b" l="l" r="r" t="t"/>
              <a:pathLst>
                <a:path extrusionOk="0" h="278129" w="201300">
                  <a:moveTo>
                    <a:pt x="201301" y="253746"/>
                  </a:moveTo>
                  <a:lnTo>
                    <a:pt x="201301" y="0"/>
                  </a:lnTo>
                  <a:lnTo>
                    <a:pt x="0" y="117634"/>
                  </a:lnTo>
                  <a:lnTo>
                    <a:pt x="77570" y="278130"/>
                  </a:lnTo>
                  <a:lnTo>
                    <a:pt x="201301" y="253746"/>
                  </a:lnTo>
                  <a:close/>
                </a:path>
              </a:pathLst>
            </a:custGeom>
            <a:solidFill>
              <a:srgbClr val="C4C7D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43" name="Google Shape;543;p44"/>
            <p:cNvSpPr/>
            <p:nvPr/>
          </p:nvSpPr>
          <p:spPr>
            <a:xfrm>
              <a:off x="3130570" y="4465187"/>
              <a:ext cx="131916" cy="77057"/>
            </a:xfrm>
            <a:custGeom>
              <a:rect b="b" l="l" r="r" t="t"/>
              <a:pathLst>
                <a:path extrusionOk="0" h="77057" w="131916">
                  <a:moveTo>
                    <a:pt x="0" y="44863"/>
                  </a:moveTo>
                  <a:lnTo>
                    <a:pt x="77284" y="0"/>
                  </a:lnTo>
                  <a:lnTo>
                    <a:pt x="131916" y="31528"/>
                  </a:lnTo>
                  <a:lnTo>
                    <a:pt x="51777" y="77057"/>
                  </a:lnTo>
                  <a:lnTo>
                    <a:pt x="0" y="44863"/>
                  </a:ln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544" name="Google Shape;544;p44"/>
          <p:cNvSpPr txBox="1"/>
          <p:nvPr/>
        </p:nvSpPr>
        <p:spPr>
          <a:xfrm>
            <a:off x="1881908" y="1976191"/>
            <a:ext cx="3822000" cy="7068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5400"/>
              <a:buFont typeface="Arial"/>
              <a:buNone/>
            </a:pPr>
            <a:r>
              <a:rPr b="1" i="0" lang="tr-TR" sz="5400" u="none" cap="none" strike="noStrike">
                <a:solidFill>
                  <a:srgbClr val="E65259"/>
                </a:solidFill>
                <a:latin typeface="Raleway"/>
                <a:ea typeface="Raleway"/>
                <a:cs typeface="Raleway"/>
                <a:sym typeface="Raleway"/>
              </a:rPr>
              <a:t>THANKS!</a:t>
            </a:r>
            <a:endParaRPr b="1" i="0" sz="5400" u="none" cap="none" strike="noStrike">
              <a:solidFill>
                <a:srgbClr val="E65259"/>
              </a:solidFill>
              <a:latin typeface="Raleway"/>
              <a:ea typeface="Raleway"/>
              <a:cs typeface="Raleway"/>
              <a:sym typeface="Raleway"/>
            </a:endParaRPr>
          </a:p>
        </p:txBody>
      </p:sp>
      <p:sp>
        <p:nvSpPr>
          <p:cNvPr id="545" name="Google Shape;545;p44"/>
          <p:cNvSpPr txBox="1"/>
          <p:nvPr/>
        </p:nvSpPr>
        <p:spPr>
          <a:xfrm>
            <a:off x="1881908" y="2670804"/>
            <a:ext cx="3822000" cy="4788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500"/>
              </a:spcBef>
              <a:spcAft>
                <a:spcPts val="0"/>
              </a:spcAft>
              <a:buClr>
                <a:srgbClr val="000000"/>
              </a:buClr>
              <a:buSzPts val="2700"/>
              <a:buFont typeface="Arial"/>
              <a:buNone/>
            </a:pPr>
            <a:r>
              <a:rPr b="1" i="0" lang="tr-TR" sz="2700" u="none" cap="none" strike="noStrike">
                <a:solidFill>
                  <a:srgbClr val="000000"/>
                </a:solidFill>
                <a:latin typeface="Barlow"/>
                <a:ea typeface="Barlow"/>
                <a:cs typeface="Barlow"/>
                <a:sym typeface="Barlow"/>
              </a:rPr>
              <a:t>Any questions?</a:t>
            </a:r>
            <a:endParaRPr b="1" i="0" sz="2700" u="none" cap="none" strike="noStrike">
              <a:solidFill>
                <a:srgbClr val="000000"/>
              </a:solidFill>
              <a:latin typeface="Barlow"/>
              <a:ea typeface="Barlow"/>
              <a:cs typeface="Barlow"/>
              <a:sym typeface="Barlow"/>
            </a:endParaRPr>
          </a:p>
          <a:p>
            <a:pPr indent="0" lvl="0" marL="88900" marR="0" rtl="0" algn="l">
              <a:lnSpc>
                <a:spcPct val="110000"/>
              </a:lnSpc>
              <a:spcBef>
                <a:spcPts val="500"/>
              </a:spcBef>
              <a:spcAft>
                <a:spcPts val="0"/>
              </a:spcAft>
              <a:buClr>
                <a:srgbClr val="000000"/>
              </a:buClr>
              <a:buSzPts val="1500"/>
              <a:buFont typeface="Arial"/>
              <a:buNone/>
            </a:pPr>
            <a:r>
              <a:t/>
            </a:r>
            <a:endParaRPr b="0" i="0" sz="1500" u="none" cap="none" strike="noStrike">
              <a:solidFill>
                <a:srgbClr val="3A3F50"/>
              </a:solidFill>
              <a:latin typeface="Barlow Light"/>
              <a:ea typeface="Barlow Light"/>
              <a:cs typeface="Barlow Light"/>
              <a:sym typeface="Barlow Light"/>
            </a:endParaRPr>
          </a:p>
        </p:txBody>
      </p:sp>
      <p:pic>
        <p:nvPicPr>
          <p:cNvPr id="546" name="Google Shape;546;p44"/>
          <p:cNvPicPr preferRelativeResize="0"/>
          <p:nvPr/>
        </p:nvPicPr>
        <p:blipFill rotWithShape="1">
          <a:blip r:embed="rId3">
            <a:alphaModFix/>
          </a:blip>
          <a:srcRect b="0" l="0" r="0" t="0"/>
          <a:stretch/>
        </p:blipFill>
        <p:spPr>
          <a:xfrm>
            <a:off x="5488499" y="1161788"/>
            <a:ext cx="1773618" cy="1870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idx="4294967295" type="ctrTitle"/>
          </p:nvPr>
        </p:nvSpPr>
        <p:spPr>
          <a:xfrm>
            <a:off x="1264525" y="0"/>
            <a:ext cx="6690600" cy="654600"/>
          </a:xfrm>
          <a:prstGeom prst="rect">
            <a:avLst/>
          </a:prstGeom>
          <a:noFill/>
          <a:ln>
            <a:noFill/>
          </a:ln>
        </p:spPr>
        <p:txBody>
          <a:bodyPr anchorCtr="0" anchor="b" bIns="0" lIns="0" spcFirstLastPara="1" rIns="0" wrap="square" tIns="0">
            <a:normAutofit/>
          </a:bodyPr>
          <a:lstStyle/>
          <a:p>
            <a:pPr indent="0" lvl="0" marL="0" marR="0" rtl="0" algn="ctr">
              <a:lnSpc>
                <a:spcPct val="80000"/>
              </a:lnSpc>
              <a:spcBef>
                <a:spcPts val="0"/>
              </a:spcBef>
              <a:spcAft>
                <a:spcPts val="0"/>
              </a:spcAft>
              <a:buClr>
                <a:schemeClr val="accent2"/>
              </a:buClr>
              <a:buSzPts val="4800"/>
              <a:buFont typeface="Raleway SemiBold"/>
              <a:buNone/>
            </a:pPr>
            <a:r>
              <a:rPr i="0" lang="tr-TR" sz="4000" u="none" cap="none" strike="noStrike">
                <a:solidFill>
                  <a:srgbClr val="58B8E4"/>
                </a:solidFill>
              </a:rPr>
              <a:t>Table of Contents</a:t>
            </a:r>
            <a:endParaRPr i="0" sz="4000" u="none" cap="none" strike="noStrike">
              <a:solidFill>
                <a:srgbClr val="58B8E4"/>
              </a:solidFill>
            </a:endParaRPr>
          </a:p>
        </p:txBody>
      </p:sp>
      <p:sp>
        <p:nvSpPr>
          <p:cNvPr id="105" name="Google Shape;105;p21"/>
          <p:cNvSpPr txBox="1"/>
          <p:nvPr>
            <p:ph idx="4294967295" type="subTitle"/>
          </p:nvPr>
        </p:nvSpPr>
        <p:spPr>
          <a:xfrm>
            <a:off x="845725" y="1534475"/>
            <a:ext cx="7842300" cy="2529900"/>
          </a:xfrm>
          <a:prstGeom prst="rect">
            <a:avLst/>
          </a:prstGeom>
          <a:noFill/>
          <a:ln>
            <a:noFill/>
          </a:ln>
        </p:spPr>
        <p:txBody>
          <a:bodyPr anchorCtr="0" anchor="t" bIns="0" lIns="0" spcFirstLastPara="1" rIns="0" wrap="square" tIns="0">
            <a:normAutofit/>
          </a:bodyPr>
          <a:lstStyle/>
          <a:p>
            <a:pPr indent="-444500" lvl="0" marL="457200" marR="0" rtl="0" algn="l">
              <a:lnSpc>
                <a:spcPct val="110000"/>
              </a:lnSpc>
              <a:spcBef>
                <a:spcPts val="600"/>
              </a:spcBef>
              <a:spcAft>
                <a:spcPts val="0"/>
              </a:spcAft>
              <a:buClr>
                <a:srgbClr val="635EA7"/>
              </a:buClr>
              <a:buSzPts val="3400"/>
              <a:buFont typeface="Raleway"/>
              <a:buChar char="▶"/>
            </a:pPr>
            <a:r>
              <a:rPr lang="tr-TR" sz="2400">
                <a:latin typeface="Raleway"/>
                <a:ea typeface="Raleway"/>
                <a:cs typeface="Raleway"/>
                <a:sym typeface="Raleway"/>
              </a:rPr>
              <a:t>Routing Basics</a:t>
            </a:r>
            <a:endParaRPr sz="2400">
              <a:latin typeface="Raleway"/>
              <a:ea typeface="Raleway"/>
              <a:cs typeface="Raleway"/>
              <a:sym typeface="Raleway"/>
            </a:endParaRPr>
          </a:p>
          <a:p>
            <a:pPr indent="-444500" lvl="0" marL="457200" marR="0" rtl="0" algn="l">
              <a:lnSpc>
                <a:spcPct val="110000"/>
              </a:lnSpc>
              <a:spcBef>
                <a:spcPts val="600"/>
              </a:spcBef>
              <a:spcAft>
                <a:spcPts val="0"/>
              </a:spcAft>
              <a:buClr>
                <a:srgbClr val="635EA7"/>
              </a:buClr>
              <a:buSzPts val="3400"/>
              <a:buFont typeface="Raleway"/>
              <a:buChar char="▶"/>
            </a:pPr>
            <a:r>
              <a:rPr lang="tr-TR" sz="2400">
                <a:latin typeface="Raleway"/>
                <a:ea typeface="Raleway"/>
                <a:cs typeface="Raleway"/>
                <a:sym typeface="Raleway"/>
              </a:rPr>
              <a:t>IP Routing Process</a:t>
            </a:r>
            <a:endParaRPr sz="2400">
              <a:latin typeface="Raleway"/>
              <a:ea typeface="Raleway"/>
              <a:cs typeface="Raleway"/>
              <a:sym typeface="Raleway"/>
            </a:endParaRPr>
          </a:p>
          <a:p>
            <a:pPr indent="-444500" lvl="0" marL="457200" marR="0" rtl="0" algn="l">
              <a:lnSpc>
                <a:spcPct val="110000"/>
              </a:lnSpc>
              <a:spcBef>
                <a:spcPts val="600"/>
              </a:spcBef>
              <a:spcAft>
                <a:spcPts val="0"/>
              </a:spcAft>
              <a:buClr>
                <a:srgbClr val="635EA7"/>
              </a:buClr>
              <a:buSzPts val="3400"/>
              <a:buFont typeface="Raleway"/>
              <a:buChar char="▶"/>
            </a:pPr>
            <a:r>
              <a:rPr lang="tr-TR" sz="2400">
                <a:latin typeface="Raleway"/>
                <a:ea typeface="Raleway"/>
                <a:cs typeface="Raleway"/>
                <a:sym typeface="Raleway"/>
              </a:rPr>
              <a:t>Static and Dynamic Routing</a:t>
            </a:r>
            <a:endParaRPr sz="24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idx="4294967295" type="ctrTitle"/>
          </p:nvPr>
        </p:nvSpPr>
        <p:spPr>
          <a:xfrm>
            <a:off x="1085850" y="1991850"/>
            <a:ext cx="7195500" cy="1159800"/>
          </a:xfrm>
          <a:prstGeom prst="rect">
            <a:avLst/>
          </a:prstGeom>
          <a:noFill/>
          <a:ln>
            <a:noFill/>
          </a:ln>
        </p:spPr>
        <p:txBody>
          <a:bodyPr anchorCtr="0" anchor="ctr" bIns="0" lIns="0" spcFirstLastPara="1" rIns="0" wrap="square" tIns="0">
            <a:normAutofit/>
          </a:bodyPr>
          <a:lstStyle/>
          <a:p>
            <a:pPr indent="0" lvl="0" marL="0" rtl="0" algn="l">
              <a:lnSpc>
                <a:spcPct val="80000"/>
              </a:lnSpc>
              <a:spcBef>
                <a:spcPts val="0"/>
              </a:spcBef>
              <a:spcAft>
                <a:spcPts val="0"/>
              </a:spcAft>
              <a:buNone/>
            </a:pPr>
            <a:r>
              <a:rPr b="1" lang="tr-TR" sz="4000">
                <a:solidFill>
                  <a:srgbClr val="58B8E4"/>
                </a:solidFill>
                <a:latin typeface="Raleway"/>
                <a:ea typeface="Raleway"/>
                <a:cs typeface="Raleway"/>
                <a:sym typeface="Raleway"/>
              </a:rPr>
              <a:t>Routing </a:t>
            </a:r>
            <a:r>
              <a:rPr b="1" lang="tr-TR" sz="4000">
                <a:solidFill>
                  <a:srgbClr val="58B8E4"/>
                </a:solidFill>
                <a:latin typeface="Raleway"/>
                <a:ea typeface="Raleway"/>
                <a:cs typeface="Raleway"/>
                <a:sym typeface="Raleway"/>
              </a:rPr>
              <a:t>Basics</a:t>
            </a:r>
            <a:endParaRPr b="1" sz="4000">
              <a:solidFill>
                <a:srgbClr val="58B8E4"/>
              </a:solidFill>
              <a:latin typeface="Raleway"/>
              <a:ea typeface="Raleway"/>
              <a:cs typeface="Raleway"/>
              <a:sym typeface="Raleway"/>
            </a:endParaRPr>
          </a:p>
        </p:txBody>
      </p:sp>
      <p:sp>
        <p:nvSpPr>
          <p:cNvPr id="111" name="Google Shape;111;p22"/>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tr-TR" sz="3600" u="none" cap="none" strike="noStrike">
                <a:solidFill>
                  <a:schemeClr val="lt1"/>
                </a:solidFill>
                <a:latin typeface="Raleway Medium"/>
                <a:ea typeface="Raleway Medium"/>
                <a:cs typeface="Raleway Medium"/>
                <a:sym typeface="Raleway Medium"/>
              </a:rPr>
              <a:t>1</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idx="4294967295" type="title"/>
          </p:nvPr>
        </p:nvSpPr>
        <p:spPr>
          <a:xfrm>
            <a:off x="412175" y="3255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Routing </a:t>
            </a:r>
            <a:r>
              <a:rPr lang="tr-TR" sz="4000">
                <a:solidFill>
                  <a:srgbClr val="58B8E4"/>
                </a:solidFill>
              </a:rPr>
              <a:t>Basics</a:t>
            </a:r>
            <a:endParaRPr sz="4000">
              <a:solidFill>
                <a:srgbClr val="58B8E4"/>
              </a:solidFill>
            </a:endParaRPr>
          </a:p>
        </p:txBody>
      </p:sp>
      <p:sp>
        <p:nvSpPr>
          <p:cNvPr id="117" name="Google Shape;117;p23"/>
          <p:cNvSpPr txBox="1"/>
          <p:nvPr/>
        </p:nvSpPr>
        <p:spPr>
          <a:xfrm>
            <a:off x="267000" y="691725"/>
            <a:ext cx="8610000" cy="3451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IP routing is the process of sending packets from a host on one network to another host on a different remote network</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This process is usually done by routers</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Routers use routing tables</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Routers don’t really care about hosts—they care only about networks and the best path to each network</a:t>
            </a:r>
            <a:endParaRPr sz="2200">
              <a:latin typeface="Raleway"/>
              <a:ea typeface="Raleway"/>
              <a:cs typeface="Raleway"/>
              <a:sym typeface="Raleway"/>
            </a:endParaRPr>
          </a:p>
        </p:txBody>
      </p:sp>
      <p:pic>
        <p:nvPicPr>
          <p:cNvPr id="118" name="Google Shape;118;p23"/>
          <p:cNvPicPr preferRelativeResize="0"/>
          <p:nvPr/>
        </p:nvPicPr>
        <p:blipFill>
          <a:blip r:embed="rId3">
            <a:alphaModFix/>
          </a:blip>
          <a:stretch>
            <a:fillRect/>
          </a:stretch>
        </p:blipFill>
        <p:spPr>
          <a:xfrm>
            <a:off x="2147025" y="2884575"/>
            <a:ext cx="4802050" cy="2258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nvSpPr>
        <p:spPr>
          <a:xfrm>
            <a:off x="267000" y="691725"/>
            <a:ext cx="8610000" cy="3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2200">
                <a:latin typeface="Raleway"/>
                <a:ea typeface="Raleway"/>
                <a:cs typeface="Raleway"/>
                <a:sym typeface="Raleway"/>
              </a:rPr>
              <a:t>To be capable of routing packets, a router must know at least the following information:</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Destination network address</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Neighbor routers from which it can learn about remote networks</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Possible routes to all remote networks</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The best route to each remote network</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How to maintain and verify routing information</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p:txBody>
      </p:sp>
      <p:sp>
        <p:nvSpPr>
          <p:cNvPr id="124" name="Google Shape;124;p24"/>
          <p:cNvSpPr txBox="1"/>
          <p:nvPr>
            <p:ph idx="4294967295" type="title"/>
          </p:nvPr>
        </p:nvSpPr>
        <p:spPr>
          <a:xfrm>
            <a:off x="412175" y="3255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Routing Basics</a:t>
            </a:r>
            <a:endParaRPr sz="4000">
              <a:solidFill>
                <a:srgbClr val="58B8E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nvSpPr>
        <p:spPr>
          <a:xfrm>
            <a:off x="267000" y="691725"/>
            <a:ext cx="8610000" cy="3451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Each router maintains a routing table</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Routing table is used to determine the path to the destination network</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Each routing table consists of:</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Network destination and subnet mask</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Remote router – IP address of the router</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Outgoing interface</a:t>
            </a:r>
            <a:endParaRPr sz="2200">
              <a:latin typeface="Raleway"/>
              <a:ea typeface="Raleway"/>
              <a:cs typeface="Raleway"/>
              <a:sym typeface="Raleway"/>
            </a:endParaRPr>
          </a:p>
        </p:txBody>
      </p:sp>
      <p:pic>
        <p:nvPicPr>
          <p:cNvPr descr="What is the corresponding term used for the Pre column in the ..." id="130" name="Google Shape;130;p25"/>
          <p:cNvPicPr preferRelativeResize="0"/>
          <p:nvPr/>
        </p:nvPicPr>
        <p:blipFill>
          <a:blip r:embed="rId3">
            <a:alphaModFix/>
          </a:blip>
          <a:stretch>
            <a:fillRect/>
          </a:stretch>
        </p:blipFill>
        <p:spPr>
          <a:xfrm>
            <a:off x="1859475" y="3163025"/>
            <a:ext cx="5612148" cy="1942325"/>
          </a:xfrm>
          <a:prstGeom prst="rect">
            <a:avLst/>
          </a:prstGeom>
          <a:noFill/>
          <a:ln>
            <a:noFill/>
          </a:ln>
        </p:spPr>
      </p:pic>
      <p:sp>
        <p:nvSpPr>
          <p:cNvPr id="131" name="Google Shape;131;p25"/>
          <p:cNvSpPr txBox="1"/>
          <p:nvPr>
            <p:ph idx="4294967295" type="title"/>
          </p:nvPr>
        </p:nvSpPr>
        <p:spPr>
          <a:xfrm>
            <a:off x="412175" y="3255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Routing Basics</a:t>
            </a:r>
            <a:endParaRPr sz="4000">
              <a:solidFill>
                <a:srgbClr val="58B8E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idx="4294967295" type="ctrTitle"/>
          </p:nvPr>
        </p:nvSpPr>
        <p:spPr>
          <a:xfrm>
            <a:off x="1085850" y="1991850"/>
            <a:ext cx="7195500" cy="1159800"/>
          </a:xfrm>
          <a:prstGeom prst="rect">
            <a:avLst/>
          </a:prstGeom>
          <a:noFill/>
          <a:ln>
            <a:noFill/>
          </a:ln>
        </p:spPr>
        <p:txBody>
          <a:bodyPr anchorCtr="0" anchor="ctr" bIns="0" lIns="0" spcFirstLastPara="1" rIns="0" wrap="square" tIns="0">
            <a:normAutofit/>
          </a:bodyPr>
          <a:lstStyle/>
          <a:p>
            <a:pPr indent="0" lvl="0" marL="0" rtl="0" algn="l">
              <a:lnSpc>
                <a:spcPct val="80000"/>
              </a:lnSpc>
              <a:spcBef>
                <a:spcPts val="0"/>
              </a:spcBef>
              <a:spcAft>
                <a:spcPts val="0"/>
              </a:spcAft>
              <a:buNone/>
            </a:pPr>
            <a:r>
              <a:rPr b="1" lang="tr-TR" sz="4000">
                <a:solidFill>
                  <a:srgbClr val="58B8E4"/>
                </a:solidFill>
                <a:latin typeface="Raleway"/>
                <a:ea typeface="Raleway"/>
                <a:cs typeface="Raleway"/>
                <a:sym typeface="Raleway"/>
              </a:rPr>
              <a:t>IP Routing Process</a:t>
            </a:r>
            <a:endParaRPr b="1" sz="4000">
              <a:solidFill>
                <a:srgbClr val="58B8E4"/>
              </a:solidFill>
              <a:latin typeface="Raleway"/>
              <a:ea typeface="Raleway"/>
              <a:cs typeface="Raleway"/>
              <a:sym typeface="Raleway"/>
            </a:endParaRPr>
          </a:p>
        </p:txBody>
      </p:sp>
      <p:sp>
        <p:nvSpPr>
          <p:cNvPr id="137" name="Google Shape;137;p26"/>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lang="tr-TR" sz="3600">
                <a:solidFill>
                  <a:schemeClr val="lt1"/>
                </a:solidFill>
                <a:latin typeface="Raleway Medium"/>
                <a:ea typeface="Raleway Medium"/>
                <a:cs typeface="Raleway Medium"/>
                <a:sym typeface="Raleway Medium"/>
              </a:rPr>
              <a:t>2</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idx="4294967295" type="title"/>
          </p:nvPr>
        </p:nvSpPr>
        <p:spPr>
          <a:xfrm>
            <a:off x="388625" y="16875"/>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IP Routing Process</a:t>
            </a:r>
            <a:endParaRPr sz="4000">
              <a:solidFill>
                <a:srgbClr val="58B8E4"/>
              </a:solidFill>
            </a:endParaRPr>
          </a:p>
        </p:txBody>
      </p:sp>
      <p:pic>
        <p:nvPicPr>
          <p:cNvPr id="143" name="Google Shape;143;p27"/>
          <p:cNvPicPr preferRelativeResize="0"/>
          <p:nvPr/>
        </p:nvPicPr>
        <p:blipFill>
          <a:blip r:embed="rId3">
            <a:alphaModFix/>
          </a:blip>
          <a:stretch>
            <a:fillRect/>
          </a:stretch>
        </p:blipFill>
        <p:spPr>
          <a:xfrm>
            <a:off x="1910975" y="890875"/>
            <a:ext cx="5434686" cy="4038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