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5143500" cx="9144000"/>
  <p:notesSz cx="6858000" cy="9144000"/>
  <p:embeddedFontLst>
    <p:embeddedFont>
      <p:font typeface="Raleway"/>
      <p:regular r:id="rId41"/>
      <p:bold r:id="rId42"/>
      <p:italic r:id="rId43"/>
      <p:boldItalic r:id="rId44"/>
    </p:embeddedFont>
    <p:embeddedFont>
      <p:font typeface="Montserrat Black"/>
      <p:bold r:id="rId45"/>
      <p:boldItalic r:id="rId46"/>
    </p:embeddedFont>
    <p:embeddedFont>
      <p:font typeface="Raleway Medium"/>
      <p:regular r:id="rId47"/>
      <p:bold r:id="rId48"/>
      <p:italic r:id="rId49"/>
      <p:boldItalic r:id="rId50"/>
    </p:embeddedFont>
    <p:embeddedFont>
      <p:font typeface="Proxima Nova Semibold"/>
      <p:regular r:id="rId51"/>
      <p:bold r:id="rId52"/>
      <p:boldItalic r:id="rId53"/>
    </p:embeddedFont>
    <p:embeddedFont>
      <p:font typeface="Barlow"/>
      <p:regular r:id="rId54"/>
      <p:bold r:id="rId55"/>
      <p:italic r:id="rId56"/>
      <p:boldItalic r:id="rId57"/>
    </p:embeddedFont>
    <p:embeddedFont>
      <p:font typeface="Barlow Light"/>
      <p:regular r:id="rId58"/>
      <p:bold r:id="rId59"/>
      <p:italic r:id="rId60"/>
      <p:boldItalic r:id="rId61"/>
    </p:embeddedFont>
    <p:embeddedFont>
      <p:font typeface="Open Sans Light"/>
      <p:regular r:id="rId62"/>
      <p:bold r:id="rId63"/>
      <p:italic r:id="rId64"/>
      <p:boldItalic r:id="rId65"/>
    </p:embeddedFont>
    <p:embeddedFont>
      <p:font typeface="Open Sans"/>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font" Target="fonts/Raleway-bold.fntdata"/><Relationship Id="rId41" Type="http://schemas.openxmlformats.org/officeDocument/2006/relationships/font" Target="fonts/Raleway-regular.fntdata"/><Relationship Id="rId44" Type="http://schemas.openxmlformats.org/officeDocument/2006/relationships/font" Target="fonts/Raleway-boldItalic.fntdata"/><Relationship Id="rId43" Type="http://schemas.openxmlformats.org/officeDocument/2006/relationships/font" Target="fonts/Raleway-italic.fntdata"/><Relationship Id="rId46" Type="http://schemas.openxmlformats.org/officeDocument/2006/relationships/font" Target="fonts/MontserratBlack-boldItalic.fntdata"/><Relationship Id="rId45" Type="http://schemas.openxmlformats.org/officeDocument/2006/relationships/font" Target="fonts/MontserratBlack-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alewayMedium-bold.fntdata"/><Relationship Id="rId47" Type="http://schemas.openxmlformats.org/officeDocument/2006/relationships/font" Target="fonts/RalewayMedium-regular.fntdata"/><Relationship Id="rId49" Type="http://schemas.openxmlformats.org/officeDocument/2006/relationships/font" Target="fonts/RalewayMedium-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OpenSansLight-regular.fntdata"/><Relationship Id="rId61" Type="http://schemas.openxmlformats.org/officeDocument/2006/relationships/font" Target="fonts/BarlowLight-boldItalic.fntdata"/><Relationship Id="rId20" Type="http://schemas.openxmlformats.org/officeDocument/2006/relationships/slide" Target="slides/slide16.xml"/><Relationship Id="rId64" Type="http://schemas.openxmlformats.org/officeDocument/2006/relationships/font" Target="fonts/OpenSansLight-italic.fntdata"/><Relationship Id="rId63" Type="http://schemas.openxmlformats.org/officeDocument/2006/relationships/font" Target="fonts/OpenSansLight-bold.fntdata"/><Relationship Id="rId22" Type="http://schemas.openxmlformats.org/officeDocument/2006/relationships/slide" Target="slides/slide18.xml"/><Relationship Id="rId66" Type="http://schemas.openxmlformats.org/officeDocument/2006/relationships/font" Target="fonts/OpenSans-regular.fntdata"/><Relationship Id="rId21" Type="http://schemas.openxmlformats.org/officeDocument/2006/relationships/slide" Target="slides/slide17.xml"/><Relationship Id="rId65" Type="http://schemas.openxmlformats.org/officeDocument/2006/relationships/font" Target="fonts/OpenSansLight-boldItalic.fntdata"/><Relationship Id="rId24" Type="http://schemas.openxmlformats.org/officeDocument/2006/relationships/slide" Target="slides/slide20.xml"/><Relationship Id="rId68" Type="http://schemas.openxmlformats.org/officeDocument/2006/relationships/font" Target="fonts/OpenSans-italic.fntdata"/><Relationship Id="rId23" Type="http://schemas.openxmlformats.org/officeDocument/2006/relationships/slide" Target="slides/slide19.xml"/><Relationship Id="rId67" Type="http://schemas.openxmlformats.org/officeDocument/2006/relationships/font" Target="fonts/OpenSans-bold.fntdata"/><Relationship Id="rId60" Type="http://schemas.openxmlformats.org/officeDocument/2006/relationships/font" Target="fonts/BarlowLight-italic.fntdata"/><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OpenSans-boldItalic.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ProximaNovaSemibold-regular.fntdata"/><Relationship Id="rId50" Type="http://schemas.openxmlformats.org/officeDocument/2006/relationships/font" Target="fonts/RalewayMedium-boldItalic.fntdata"/><Relationship Id="rId53" Type="http://schemas.openxmlformats.org/officeDocument/2006/relationships/font" Target="fonts/ProximaNovaSemibold-boldItalic.fntdata"/><Relationship Id="rId52" Type="http://schemas.openxmlformats.org/officeDocument/2006/relationships/font" Target="fonts/ProximaNovaSemibold-bold.fntdata"/><Relationship Id="rId11" Type="http://schemas.openxmlformats.org/officeDocument/2006/relationships/slide" Target="slides/slide7.xml"/><Relationship Id="rId55" Type="http://schemas.openxmlformats.org/officeDocument/2006/relationships/font" Target="fonts/Barlow-bold.fntdata"/><Relationship Id="rId10" Type="http://schemas.openxmlformats.org/officeDocument/2006/relationships/slide" Target="slides/slide6.xml"/><Relationship Id="rId54" Type="http://schemas.openxmlformats.org/officeDocument/2006/relationships/font" Target="fonts/Barlow-regular.fntdata"/><Relationship Id="rId13" Type="http://schemas.openxmlformats.org/officeDocument/2006/relationships/slide" Target="slides/slide9.xml"/><Relationship Id="rId57" Type="http://schemas.openxmlformats.org/officeDocument/2006/relationships/font" Target="fonts/Barlow-boldItalic.fntdata"/><Relationship Id="rId12" Type="http://schemas.openxmlformats.org/officeDocument/2006/relationships/slide" Target="slides/slide8.xml"/><Relationship Id="rId56" Type="http://schemas.openxmlformats.org/officeDocument/2006/relationships/font" Target="fonts/Barlow-italic.fntdata"/><Relationship Id="rId15" Type="http://schemas.openxmlformats.org/officeDocument/2006/relationships/slide" Target="slides/slide11.xml"/><Relationship Id="rId59" Type="http://schemas.openxmlformats.org/officeDocument/2006/relationships/font" Target="fonts/BarlowLight-bold.fntdata"/><Relationship Id="rId14" Type="http://schemas.openxmlformats.org/officeDocument/2006/relationships/slide" Target="slides/slide10.xml"/><Relationship Id="rId58" Type="http://schemas.openxmlformats.org/officeDocument/2006/relationships/font" Target="fonts/BarlowLight-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f886411b8_0_56:notes"/>
          <p:cNvSpPr txBox="1"/>
          <p:nvPr>
            <p:ph idx="1" type="body"/>
          </p:nvPr>
        </p:nvSpPr>
        <p:spPr>
          <a:xfrm>
            <a:off x="685800" y="4400551"/>
            <a:ext cx="5486400" cy="36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g2af886411b8_0_56: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tr-TR" sz="1400"/>
              <a:t>A LAN is, as the name implies, a local network. This network could be as small as two computers that are connected to each other or large, with thousands of devices connected. They keyword here is “local”.</a:t>
            </a:r>
            <a:endParaRPr sz="1400"/>
          </a:p>
          <a:p>
            <a:pPr indent="-317500" lvl="0" marL="457200" rtl="0" algn="l">
              <a:lnSpc>
                <a:spcPct val="100000"/>
              </a:lnSpc>
              <a:spcBef>
                <a:spcPts val="0"/>
              </a:spcBef>
              <a:spcAft>
                <a:spcPts val="0"/>
              </a:spcAft>
              <a:buSzPts val="1400"/>
              <a:buChar char="●"/>
            </a:pPr>
            <a:r>
              <a:rPr lang="tr-TR" sz="1450">
                <a:highlight>
                  <a:srgbClr val="FFFFFF"/>
                </a:highlight>
              </a:rPr>
              <a:t>A LAN is usually restricted to spanning a particular geographic location such as an office building, a single department within a corporate office, or even a home office.</a:t>
            </a:r>
            <a:endParaRPr sz="1400"/>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803fe266d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03fe266d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TR">
                <a:solidFill>
                  <a:schemeClr val="dk1"/>
                </a:solidFill>
              </a:rPr>
              <a:t>🍐 This is a Pear Deck Multiple Choice Slide. Your current options are: A: True, B: False, </a:t>
            </a:r>
            <a:endParaRPr b="1">
              <a:solidFill>
                <a:schemeClr val="dk1"/>
              </a:solidFill>
            </a:endParaRPr>
          </a:p>
          <a:p>
            <a:pPr indent="0" lvl="0" marL="0" rtl="0" algn="l">
              <a:spcBef>
                <a:spcPts val="0"/>
              </a:spcBef>
              <a:spcAft>
                <a:spcPts val="0"/>
              </a:spcAft>
              <a:buNone/>
            </a:pPr>
            <a:r>
              <a:rPr b="1" lang="tr-TR">
                <a:solidFill>
                  <a:schemeClr val="dk1"/>
                </a:solidFill>
              </a:rPr>
              <a:t>🍐  To edit the type of question or choices, go back to the "Ask Students a Question" in the Pear Deck sidebar.</a:t>
            </a:r>
            <a:endParaRPr b="1">
              <a:solidFill>
                <a:schemeClr val="dk1"/>
              </a:solidFill>
            </a:endParaRPr>
          </a:p>
          <a:p>
            <a:pPr indent="0" lvl="0" marL="0" rtl="0" algn="l">
              <a:spcBef>
                <a:spcPts val="0"/>
              </a:spcBef>
              <a:spcAft>
                <a:spcPts val="0"/>
              </a:spcAft>
              <a:buNone/>
            </a:pPr>
            <a:r>
              <a:rPr b="1" lang="tr-TR">
                <a:solidFill>
                  <a:schemeClr val="dk1"/>
                </a:solidFill>
              </a:rPr>
              <a:t>True or False</a:t>
            </a:r>
            <a:endParaRPr b="1">
              <a:solidFill>
                <a:schemeClr val="dk1"/>
              </a:solidFill>
            </a:endParaRPr>
          </a:p>
          <a:p>
            <a:pPr indent="0" lvl="0" marL="0" rtl="0" algn="l">
              <a:spcBef>
                <a:spcPts val="0"/>
              </a:spcBef>
              <a:spcAft>
                <a:spcPts val="0"/>
              </a:spcAft>
              <a:buNone/>
            </a:pPr>
            <a:r>
              <a:rPr b="1" lang="tr-TR">
                <a:solidFill>
                  <a:schemeClr val="dk1"/>
                </a:solidFill>
              </a:rPr>
              <a:t>Use this template to do a quick check of students’ perceptions during your lesson.</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77eb8df206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7eb8df206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TR">
                <a:solidFill>
                  <a:schemeClr val="dk1"/>
                </a:solidFill>
              </a:rPr>
              <a:t>🍐 This is a Pear Deck Multiple Choice Slide. Your current options are: A: True, B: False, </a:t>
            </a:r>
            <a:endParaRPr b="1">
              <a:solidFill>
                <a:schemeClr val="dk1"/>
              </a:solidFill>
            </a:endParaRPr>
          </a:p>
          <a:p>
            <a:pPr indent="0" lvl="0" marL="0" rtl="0" algn="l">
              <a:spcBef>
                <a:spcPts val="0"/>
              </a:spcBef>
              <a:spcAft>
                <a:spcPts val="0"/>
              </a:spcAft>
              <a:buNone/>
            </a:pPr>
            <a:r>
              <a:rPr b="1" lang="tr-TR">
                <a:solidFill>
                  <a:schemeClr val="dk1"/>
                </a:solidFill>
              </a:rPr>
              <a:t>🍐  To edit the type of question or choices, go back to the "Ask Students a Question" in the Pear Deck sidebar.</a:t>
            </a:r>
            <a:endParaRPr b="1">
              <a:solidFill>
                <a:schemeClr val="dk1"/>
              </a:solidFill>
            </a:endParaRPr>
          </a:p>
          <a:p>
            <a:pPr indent="0" lvl="0" marL="0" rtl="0" algn="l">
              <a:spcBef>
                <a:spcPts val="0"/>
              </a:spcBef>
              <a:spcAft>
                <a:spcPts val="0"/>
              </a:spcAft>
              <a:buNone/>
            </a:pPr>
            <a:r>
              <a:rPr b="1" lang="tr-TR">
                <a:solidFill>
                  <a:schemeClr val="dk1"/>
                </a:solidFill>
              </a:rPr>
              <a:t>True or False</a:t>
            </a:r>
            <a:endParaRPr b="1">
              <a:solidFill>
                <a:schemeClr val="dk1"/>
              </a:solidFill>
            </a:endParaRPr>
          </a:p>
          <a:p>
            <a:pPr indent="0" lvl="0" marL="0" rtl="0" algn="l">
              <a:spcBef>
                <a:spcPts val="0"/>
              </a:spcBef>
              <a:spcAft>
                <a:spcPts val="0"/>
              </a:spcAft>
              <a:buNone/>
            </a:pPr>
            <a:r>
              <a:rPr b="1" lang="tr-TR">
                <a:solidFill>
                  <a:schemeClr val="dk1"/>
                </a:solidFill>
              </a:rPr>
              <a:t>Use this template to do a quick check of students’ perceptions during your lesson.</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71f02d0b8c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71f02d0b8c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tr-TR" sz="1450">
                <a:highlight>
                  <a:srgbClr val="FFFFFF"/>
                </a:highlight>
              </a:rPr>
              <a:t>Because of technological advances, we’re not nearly as restricted in regard to both a LAN’s size and the distance a LAN can span. Even so, it’s still best to split a big LAN into smaller logical zones known as workgroups to make administration easier.</a:t>
            </a:r>
            <a:endParaRPr sz="1450">
              <a:highlight>
                <a:srgbClr val="FFFFFF"/>
              </a:highlight>
            </a:endParaRPr>
          </a:p>
          <a:p>
            <a:pPr indent="0" lvl="0" marL="457200" rtl="0" algn="l">
              <a:lnSpc>
                <a:spcPct val="100000"/>
              </a:lnSpc>
              <a:spcBef>
                <a:spcPts val="0"/>
              </a:spcBef>
              <a:spcAft>
                <a:spcPts val="0"/>
              </a:spcAft>
              <a:buNone/>
            </a:pPr>
            <a:r>
              <a:t/>
            </a:r>
            <a:endParaRPr sz="1450">
              <a:highlight>
                <a:srgbClr val="FFFFFF"/>
              </a:highlight>
            </a:endParaRPr>
          </a:p>
          <a:p>
            <a:pPr indent="-320675" lvl="0" marL="457200" rtl="0" algn="l">
              <a:lnSpc>
                <a:spcPct val="100000"/>
              </a:lnSpc>
              <a:spcBef>
                <a:spcPts val="0"/>
              </a:spcBef>
              <a:spcAft>
                <a:spcPts val="0"/>
              </a:spcAft>
              <a:buSzPts val="1450"/>
              <a:buChar char="●"/>
            </a:pPr>
            <a:r>
              <a:rPr lang="tr-TR" sz="1450"/>
              <a:t>A workgroup is a peer-to-peer network setup using the </a:t>
            </a:r>
            <a:r>
              <a:rPr b="1" lang="tr-TR" sz="1450"/>
              <a:t>Microsoft Windows operating system</a:t>
            </a:r>
            <a:r>
              <a:rPr lang="tr-TR" sz="1450"/>
              <a:t>. It’s a group of computers on a local area network that share common resources and responsibilities.</a:t>
            </a:r>
            <a:endParaRPr sz="1450"/>
          </a:p>
          <a:p>
            <a:pPr indent="0" lvl="0" marL="457200" rtl="0" algn="l">
              <a:lnSpc>
                <a:spcPct val="100000"/>
              </a:lnSpc>
              <a:spcBef>
                <a:spcPts val="0"/>
              </a:spcBef>
              <a:spcAft>
                <a:spcPts val="0"/>
              </a:spcAft>
              <a:buNone/>
            </a:pPr>
            <a:r>
              <a:t/>
            </a:r>
            <a:endParaRPr sz="1450"/>
          </a:p>
          <a:p>
            <a:pPr indent="-320675" lvl="0" marL="457200" rtl="0" algn="l">
              <a:lnSpc>
                <a:spcPct val="100000"/>
              </a:lnSpc>
              <a:spcBef>
                <a:spcPts val="0"/>
              </a:spcBef>
              <a:spcAft>
                <a:spcPts val="0"/>
              </a:spcAft>
              <a:buSzPts val="1450"/>
              <a:buChar char="●"/>
            </a:pPr>
            <a:r>
              <a:rPr lang="tr-TR" sz="1450"/>
              <a:t>Throughout this lesson, we use the term workgroup slightly differently than the name suggests. We will simply use workgroup to refer to the computers (or any other devices that connect to the network) that are </a:t>
            </a:r>
            <a:r>
              <a:rPr b="1" lang="tr-TR" sz="1450"/>
              <a:t>physically are in the same network segment</a:t>
            </a:r>
            <a:r>
              <a:rPr lang="tr-TR" sz="1450"/>
              <a:t>.</a:t>
            </a:r>
            <a:endParaRPr sz="1450"/>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8b2bceac27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8b2bceac27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tr-TR" sz="1450">
                <a:solidFill>
                  <a:srgbClr val="373A3C"/>
                </a:solidFill>
                <a:highlight>
                  <a:srgbClr val="FFFFFF"/>
                </a:highlight>
              </a:rPr>
              <a:t>In a typical business environment, it’s a good idea to arrange your LAN’s workgroups along with department divisions; for instance, you would create a workgroup for </a:t>
            </a:r>
            <a:r>
              <a:rPr i="1" lang="tr-TR" sz="1450">
                <a:solidFill>
                  <a:srgbClr val="373A3C"/>
                </a:solidFill>
                <a:highlight>
                  <a:srgbClr val="FFFFFF"/>
                </a:highlight>
              </a:rPr>
              <a:t>Accounting</a:t>
            </a:r>
            <a:r>
              <a:rPr lang="tr-TR" sz="1450">
                <a:solidFill>
                  <a:srgbClr val="373A3C"/>
                </a:solidFill>
                <a:highlight>
                  <a:srgbClr val="FFFFFF"/>
                </a:highlight>
              </a:rPr>
              <a:t>, another one for </a:t>
            </a:r>
            <a:r>
              <a:rPr i="1" lang="tr-TR" sz="1450">
                <a:solidFill>
                  <a:srgbClr val="373A3C"/>
                </a:solidFill>
                <a:highlight>
                  <a:srgbClr val="FFFFFF"/>
                </a:highlight>
              </a:rPr>
              <a:t>Sales</a:t>
            </a:r>
            <a:r>
              <a:rPr lang="tr-TR" sz="1450">
                <a:solidFill>
                  <a:srgbClr val="373A3C"/>
                </a:solidFill>
                <a:highlight>
                  <a:srgbClr val="FFFFFF"/>
                </a:highlight>
              </a:rPr>
              <a:t>, and maybe another for </a:t>
            </a:r>
            <a:r>
              <a:rPr i="1" lang="tr-TR" sz="1450">
                <a:solidFill>
                  <a:srgbClr val="373A3C"/>
                </a:solidFill>
                <a:highlight>
                  <a:srgbClr val="FFFFFF"/>
                </a:highlight>
              </a:rPr>
              <a:t>Marketing or printing jobs</a:t>
            </a:r>
            <a:r>
              <a:rPr lang="tr-TR" sz="1450">
                <a:solidFill>
                  <a:srgbClr val="373A3C"/>
                </a:solidFill>
                <a:highlight>
                  <a:srgbClr val="FFFFFF"/>
                </a:highlight>
              </a:rPr>
              <a:t>. </a:t>
            </a:r>
            <a:endParaRPr sz="1450">
              <a:solidFill>
                <a:srgbClr val="373A3C"/>
              </a:solidFill>
              <a:highlight>
                <a:srgbClr val="FFFFFF"/>
              </a:highlight>
            </a:endParaRPr>
          </a:p>
          <a:p>
            <a:pPr indent="0" lvl="0" marL="0" rtl="0" algn="l">
              <a:lnSpc>
                <a:spcPct val="115000"/>
              </a:lnSpc>
              <a:spcBef>
                <a:spcPts val="1200"/>
              </a:spcBef>
              <a:spcAft>
                <a:spcPts val="0"/>
              </a:spcAft>
              <a:buNone/>
            </a:pPr>
            <a:r>
              <a:rPr lang="tr-TR" sz="1450">
                <a:solidFill>
                  <a:srgbClr val="373A3C"/>
                </a:solidFill>
                <a:highlight>
                  <a:srgbClr val="FFFFFF"/>
                </a:highlight>
              </a:rPr>
              <a:t>The figure shows 3 separate LANs, each as its own workgroup.</a:t>
            </a:r>
            <a:endParaRPr sz="1450">
              <a:solidFill>
                <a:srgbClr val="373A3C"/>
              </a:solidFill>
              <a:highlight>
                <a:srgbClr val="FFFFFF"/>
              </a:highlight>
            </a:endParaRPr>
          </a:p>
          <a:p>
            <a:pPr indent="0" lvl="0" marL="0" rtl="0" algn="l">
              <a:lnSpc>
                <a:spcPct val="115000"/>
              </a:lnSpc>
              <a:spcBef>
                <a:spcPts val="1200"/>
              </a:spcBef>
              <a:spcAft>
                <a:spcPts val="0"/>
              </a:spcAft>
              <a:buNone/>
            </a:pPr>
            <a:r>
              <a:rPr lang="tr-TR" sz="1450">
                <a:solidFill>
                  <a:srgbClr val="373A3C"/>
                </a:solidFill>
                <a:highlight>
                  <a:srgbClr val="FFFFFF"/>
                </a:highlight>
              </a:rPr>
              <a:t>There are 3 LANs in the picture because none of the workgroups is connected to each other. To overcome this problem we can simply use a router to connect 3 LANs into one LAN with 3 workgroups.</a:t>
            </a:r>
            <a:endParaRPr sz="1450">
              <a:solidFill>
                <a:srgbClr val="373A3C"/>
              </a:solidFill>
              <a:highlight>
                <a:srgbClr val="FFFFFF"/>
              </a:highlight>
            </a:endParaRPr>
          </a:p>
          <a:p>
            <a:pPr indent="0" lvl="0" marL="0" rtl="0" algn="l">
              <a:lnSpc>
                <a:spcPct val="115000"/>
              </a:lnSpc>
              <a:spcBef>
                <a:spcPts val="1200"/>
              </a:spcBef>
              <a:spcAft>
                <a:spcPts val="0"/>
              </a:spcAft>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71f02d0b8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71f02d0b8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tr-TR" sz="1450">
                <a:solidFill>
                  <a:srgbClr val="373A3C"/>
                </a:solidFill>
                <a:highlight>
                  <a:srgbClr val="FFFFFF"/>
                </a:highlight>
              </a:rPr>
              <a:t>In a typical business environment, it’s a good idea to arrange your LAN’s workgroups along with department divisions; for instance, you would create a workgroup for </a:t>
            </a:r>
            <a:r>
              <a:rPr i="1" lang="tr-TR" sz="1450">
                <a:solidFill>
                  <a:srgbClr val="373A3C"/>
                </a:solidFill>
                <a:highlight>
                  <a:srgbClr val="FFFFFF"/>
                </a:highlight>
              </a:rPr>
              <a:t>Accounting</a:t>
            </a:r>
            <a:r>
              <a:rPr lang="tr-TR" sz="1450">
                <a:solidFill>
                  <a:srgbClr val="373A3C"/>
                </a:solidFill>
                <a:highlight>
                  <a:srgbClr val="FFFFFF"/>
                </a:highlight>
              </a:rPr>
              <a:t>, another one for </a:t>
            </a:r>
            <a:r>
              <a:rPr i="1" lang="tr-TR" sz="1450">
                <a:solidFill>
                  <a:srgbClr val="373A3C"/>
                </a:solidFill>
                <a:highlight>
                  <a:srgbClr val="FFFFFF"/>
                </a:highlight>
              </a:rPr>
              <a:t>Sales</a:t>
            </a:r>
            <a:r>
              <a:rPr lang="tr-TR" sz="1450">
                <a:solidFill>
                  <a:srgbClr val="373A3C"/>
                </a:solidFill>
                <a:highlight>
                  <a:srgbClr val="FFFFFF"/>
                </a:highlight>
              </a:rPr>
              <a:t>, and maybe another for </a:t>
            </a:r>
            <a:r>
              <a:rPr i="1" lang="tr-TR" sz="1450">
                <a:solidFill>
                  <a:srgbClr val="373A3C"/>
                </a:solidFill>
                <a:highlight>
                  <a:srgbClr val="FFFFFF"/>
                </a:highlight>
              </a:rPr>
              <a:t>Marketing or printing jobs</a:t>
            </a:r>
            <a:r>
              <a:rPr lang="tr-TR" sz="1450">
                <a:solidFill>
                  <a:srgbClr val="373A3C"/>
                </a:solidFill>
                <a:highlight>
                  <a:srgbClr val="FFFFFF"/>
                </a:highlight>
              </a:rPr>
              <a:t>. </a:t>
            </a:r>
            <a:endParaRPr sz="1450">
              <a:solidFill>
                <a:srgbClr val="373A3C"/>
              </a:solidFill>
              <a:highlight>
                <a:srgbClr val="FFFFFF"/>
              </a:highlight>
            </a:endParaRPr>
          </a:p>
          <a:p>
            <a:pPr indent="0" lvl="0" marL="0" rtl="0" algn="l">
              <a:lnSpc>
                <a:spcPct val="115000"/>
              </a:lnSpc>
              <a:spcBef>
                <a:spcPts val="1200"/>
              </a:spcBef>
              <a:spcAft>
                <a:spcPts val="0"/>
              </a:spcAft>
              <a:buNone/>
            </a:pPr>
            <a:r>
              <a:rPr lang="tr-TR" sz="1450">
                <a:solidFill>
                  <a:srgbClr val="373A3C"/>
                </a:solidFill>
                <a:highlight>
                  <a:srgbClr val="FFFFFF"/>
                </a:highlight>
              </a:rPr>
              <a:t>The figure shows 3 separate LANs, each as its own workgroup.</a:t>
            </a:r>
            <a:endParaRPr sz="1450">
              <a:solidFill>
                <a:srgbClr val="373A3C"/>
              </a:solidFill>
              <a:highlight>
                <a:srgbClr val="FFFFFF"/>
              </a:highlight>
            </a:endParaRPr>
          </a:p>
          <a:p>
            <a:pPr indent="0" lvl="0" marL="0" rtl="0" algn="l">
              <a:lnSpc>
                <a:spcPct val="115000"/>
              </a:lnSpc>
              <a:spcBef>
                <a:spcPts val="1200"/>
              </a:spcBef>
              <a:spcAft>
                <a:spcPts val="0"/>
              </a:spcAft>
              <a:buNone/>
            </a:pPr>
            <a:r>
              <a:rPr lang="tr-TR" sz="1450">
                <a:solidFill>
                  <a:srgbClr val="373A3C"/>
                </a:solidFill>
                <a:highlight>
                  <a:srgbClr val="FFFFFF"/>
                </a:highlight>
              </a:rPr>
              <a:t>There are 3 LANs in the picture because none of the workgroups is connected to each other. To overcome this problem we can simply use a router to connect 3 LANs into one LAN with 3 workgroups.</a:t>
            </a:r>
            <a:endParaRPr sz="1450">
              <a:solidFill>
                <a:srgbClr val="373A3C"/>
              </a:solidFill>
              <a:highlight>
                <a:srgbClr val="FFFFFF"/>
              </a:highlight>
            </a:endParaRPr>
          </a:p>
          <a:p>
            <a:pPr indent="0" lvl="0" marL="0" rtl="0" algn="l">
              <a:lnSpc>
                <a:spcPct val="115000"/>
              </a:lnSpc>
              <a:spcBef>
                <a:spcPts val="1200"/>
              </a:spcBef>
              <a:spcAft>
                <a:spcPts val="0"/>
              </a:spcAft>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7212b8af4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7212b8af4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71f02d0b8c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71f02d0b8c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tr-TR" sz="1400"/>
              <a:t>A </a:t>
            </a:r>
            <a:r>
              <a:rPr b="1" lang="tr-TR" sz="1400"/>
              <a:t>node </a:t>
            </a:r>
            <a:r>
              <a:rPr lang="tr-TR" sz="1400"/>
              <a:t>is any device that can communicate on the network via one or more network interfaces. The term node can be used to describe endpoint devices, such as computers, laptops, servers, IP phones, smartphones, or printers, and connecting or forwarding devices, such as switches and routers</a:t>
            </a:r>
            <a:r>
              <a:rPr lang="tr-TR"/>
              <a:t>.</a:t>
            </a:r>
            <a:endParaRPr/>
          </a:p>
          <a:p>
            <a:pPr indent="0" lvl="0" marL="457200" rtl="0" algn="l">
              <a:lnSpc>
                <a:spcPct val="100000"/>
              </a:lnSpc>
              <a:spcBef>
                <a:spcPts val="0"/>
              </a:spcBef>
              <a:spcAft>
                <a:spcPts val="0"/>
              </a:spcAft>
              <a:buNone/>
            </a:pPr>
            <a:r>
              <a:t/>
            </a:r>
            <a:endParaRPr/>
          </a:p>
          <a:p>
            <a:pPr indent="-317500" lvl="0" marL="457200" rtl="0" algn="l">
              <a:spcBef>
                <a:spcPts val="0"/>
              </a:spcBef>
              <a:spcAft>
                <a:spcPts val="0"/>
              </a:spcAft>
              <a:buSzPts val="1400"/>
              <a:buChar char="●"/>
            </a:pPr>
            <a:r>
              <a:rPr lang="tr-TR" sz="1450">
                <a:highlight>
                  <a:schemeClr val="lt1"/>
                </a:highlight>
              </a:rPr>
              <a:t>A </a:t>
            </a:r>
            <a:r>
              <a:rPr b="1" lang="tr-TR" sz="1450">
                <a:highlight>
                  <a:schemeClr val="lt1"/>
                </a:highlight>
              </a:rPr>
              <a:t>node </a:t>
            </a:r>
            <a:r>
              <a:rPr lang="tr-TR" sz="1450">
                <a:highlight>
                  <a:schemeClr val="lt1"/>
                </a:highlight>
              </a:rPr>
              <a:t>on a wireless network is often called a </a:t>
            </a:r>
            <a:r>
              <a:rPr b="1" lang="tr-TR" sz="1450">
                <a:highlight>
                  <a:schemeClr val="lt1"/>
                </a:highlight>
              </a:rPr>
              <a:t>station</a:t>
            </a:r>
            <a:r>
              <a:rPr lang="tr-TR" sz="1450">
                <a:highlight>
                  <a:schemeClr val="lt1"/>
                </a:highlight>
              </a:rPr>
              <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7212b8af46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7212b8af46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0675" lvl="0" marL="457200" rtl="0" algn="l">
              <a:lnSpc>
                <a:spcPct val="100000"/>
              </a:lnSpc>
              <a:spcBef>
                <a:spcPts val="0"/>
              </a:spcBef>
              <a:spcAft>
                <a:spcPts val="0"/>
              </a:spcAft>
              <a:buSzPts val="1450"/>
              <a:buChar char="●"/>
            </a:pPr>
            <a:r>
              <a:rPr lang="tr-TR" sz="1450">
                <a:highlight>
                  <a:srgbClr val="FFFFFF"/>
                </a:highlight>
              </a:rPr>
              <a:t>A </a:t>
            </a:r>
            <a:r>
              <a:rPr b="1" lang="tr-TR" sz="1450">
                <a:highlight>
                  <a:srgbClr val="FFFFFF"/>
                </a:highlight>
              </a:rPr>
              <a:t>host </a:t>
            </a:r>
            <a:r>
              <a:rPr lang="tr-TR" sz="1450">
                <a:highlight>
                  <a:srgbClr val="FFFFFF"/>
                </a:highlight>
              </a:rPr>
              <a:t>(also known as "network host") is a computer or other device that communicates with other hosts on a network. </a:t>
            </a:r>
            <a:r>
              <a:rPr b="1" lang="tr-TR" sz="1450">
                <a:highlight>
                  <a:srgbClr val="FFFFFF"/>
                </a:highlight>
              </a:rPr>
              <a:t>Hosts </a:t>
            </a:r>
            <a:r>
              <a:rPr lang="tr-TR" sz="1450">
                <a:highlight>
                  <a:srgbClr val="FFFFFF"/>
                </a:highlight>
              </a:rPr>
              <a:t>typically do not include intermediary network devices like </a:t>
            </a:r>
            <a:r>
              <a:rPr i="1" lang="tr-TR" sz="1450">
                <a:highlight>
                  <a:srgbClr val="FFFFFF"/>
                </a:highlight>
              </a:rPr>
              <a:t>switches and routers,</a:t>
            </a:r>
            <a:r>
              <a:rPr lang="tr-TR" sz="1450">
                <a:highlight>
                  <a:srgbClr val="FFFFFF"/>
                </a:highlight>
              </a:rPr>
              <a:t> which are instead often categorized as </a:t>
            </a:r>
            <a:r>
              <a:rPr b="1" lang="tr-TR" sz="1450">
                <a:highlight>
                  <a:srgbClr val="FFFFFF"/>
                </a:highlight>
              </a:rPr>
              <a:t>nodes. Hosts</a:t>
            </a:r>
            <a:r>
              <a:rPr lang="tr-TR" sz="1450">
                <a:highlight>
                  <a:srgbClr val="FFFFFF"/>
                </a:highlight>
              </a:rPr>
              <a:t> require unique IP addresses.</a:t>
            </a:r>
            <a:endParaRPr sz="1450">
              <a:highlight>
                <a:srgbClr val="FFFFFF"/>
              </a:highlight>
            </a:endParaRPr>
          </a:p>
          <a:p>
            <a:pPr indent="0" lvl="0" marL="457200" rtl="0" algn="l">
              <a:lnSpc>
                <a:spcPct val="100000"/>
              </a:lnSpc>
              <a:spcBef>
                <a:spcPts val="0"/>
              </a:spcBef>
              <a:spcAft>
                <a:spcPts val="0"/>
              </a:spcAft>
              <a:buNone/>
            </a:pPr>
            <a:r>
              <a:t/>
            </a:r>
            <a:endParaRPr sz="1450">
              <a:highlight>
                <a:srgbClr val="FFFFFF"/>
              </a:highlight>
            </a:endParaRPr>
          </a:p>
          <a:p>
            <a:pPr indent="-320675" lvl="0" marL="457200" rtl="0" algn="l">
              <a:lnSpc>
                <a:spcPct val="100000"/>
              </a:lnSpc>
              <a:spcBef>
                <a:spcPts val="0"/>
              </a:spcBef>
              <a:spcAft>
                <a:spcPts val="0"/>
              </a:spcAft>
              <a:buSzPts val="1450"/>
              <a:buChar char="●"/>
            </a:pPr>
            <a:r>
              <a:rPr lang="tr-TR" sz="1450">
                <a:highlight>
                  <a:srgbClr val="FFFFFF"/>
                </a:highlight>
              </a:rPr>
              <a:t>A </a:t>
            </a:r>
            <a:r>
              <a:rPr b="1" lang="tr-TR" sz="1450">
                <a:highlight>
                  <a:srgbClr val="FFFFFF"/>
                </a:highlight>
              </a:rPr>
              <a:t>workstation </a:t>
            </a:r>
            <a:r>
              <a:rPr lang="tr-TR" sz="1450">
                <a:highlight>
                  <a:srgbClr val="FFFFFF"/>
                </a:highlight>
              </a:rPr>
              <a:t>refers to an individual computer, or group of computers, used by a single user to run technical or scientific applications. </a:t>
            </a:r>
            <a:endParaRPr sz="1450">
              <a:highlight>
                <a:srgbClr val="FFFFFF"/>
              </a:highlight>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7212b8af46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7212b8af46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A </a:t>
            </a:r>
            <a:r>
              <a:rPr b="1" lang="tr-TR" sz="1400"/>
              <a:t>network server</a:t>
            </a:r>
            <a:r>
              <a:rPr lang="tr-TR" sz="1400"/>
              <a:t> is a powerful computer used to store files and run programs centrally. A server can improve file management and security and make it easier for employees to collaborate.</a:t>
            </a:r>
            <a:endParaRPr sz="1400"/>
          </a:p>
          <a:p>
            <a:pPr indent="0" lvl="0" marL="0" rtl="0" algn="l">
              <a:lnSpc>
                <a:spcPct val="100000"/>
              </a:lnSpc>
              <a:spcBef>
                <a:spcPts val="0"/>
              </a:spcBef>
              <a:spcAft>
                <a:spcPts val="0"/>
              </a:spcAft>
              <a:buSzPts val="1400"/>
              <a:buNone/>
            </a:pPr>
            <a:r>
              <a:t/>
            </a:r>
            <a:endParaRPr sz="1400"/>
          </a:p>
          <a:p>
            <a:pPr indent="0" lvl="0" marL="0" rtl="0" algn="l">
              <a:lnSpc>
                <a:spcPct val="100000"/>
              </a:lnSpc>
              <a:spcBef>
                <a:spcPts val="0"/>
              </a:spcBef>
              <a:spcAft>
                <a:spcPts val="0"/>
              </a:spcAft>
              <a:buSzPts val="1400"/>
              <a:buNone/>
            </a:pPr>
            <a:r>
              <a:rPr lang="tr-TR" sz="1400"/>
              <a:t>The device that makes the request, and receives a response from the server, is called a </a:t>
            </a:r>
            <a:r>
              <a:rPr b="1" lang="tr-TR" sz="1400"/>
              <a:t>client</a:t>
            </a:r>
            <a:r>
              <a:rPr lang="tr-TR" sz="1400"/>
              <a:t>. </a:t>
            </a: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724424753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724424753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00"/>
              <a:t>The term segment can be used to refer to a specific physical region of a network, though the scope of a segment depends on the exact technology in use. One typical usage now is to describe the link between a computer and a switch. Another usage is to refer to a region of the network where all the nodes use the same type of transmission media and have the same bandwidth.</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tr-TR" sz="1400"/>
              <a:t>A network is typically divided into segments either to cope with the physical restrictions of the network media used or to improve performance or to improve security (or all three).</a:t>
            </a:r>
            <a:endParaRPr sz="1400"/>
          </a:p>
          <a:p>
            <a:pPr indent="0" lvl="0" marL="0" rtl="0" algn="l">
              <a:lnSpc>
                <a:spcPct val="100000"/>
              </a:lnSpc>
              <a:spcBef>
                <a:spcPts val="0"/>
              </a:spcBef>
              <a:spcAft>
                <a:spcPts val="0"/>
              </a:spcAft>
              <a:buNone/>
            </a:pPr>
            <a:r>
              <a:rPr lang="tr-TR" sz="1400"/>
              <a:t>A backbone describes a fast link between other segments of a network. The backbone carries all the communications occurring between nodes in separate segments.</a:t>
            </a:r>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7212b8af46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7212b8af46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b="1" lang="tr-TR" sz="1400"/>
              <a:t>Transmission media </a:t>
            </a:r>
            <a:r>
              <a:rPr lang="tr-TR" sz="1400"/>
              <a:t>is a communication channel between </a:t>
            </a:r>
            <a:r>
              <a:rPr b="1" lang="tr-TR" sz="1400"/>
              <a:t>nodes </a:t>
            </a:r>
            <a:r>
              <a:rPr lang="tr-TR" sz="1400"/>
              <a:t>that carries the information from the sender to the receiver. Data is transmitted through the electromagnetic signals.</a:t>
            </a:r>
            <a:endParaRPr sz="1400"/>
          </a:p>
          <a:p>
            <a:pPr indent="0" lvl="0" marL="45720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tr-TR" sz="1400"/>
              <a:t>The main functionality of the transmission media is to carry the information in the form of bits through LAN.</a:t>
            </a:r>
            <a:endParaRPr sz="1400"/>
          </a:p>
          <a:p>
            <a:pPr indent="0" lvl="0" marL="45720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tr-TR" sz="1400"/>
              <a:t>In a copper-based network, the bits are sent in the form of electrical signals.</a:t>
            </a:r>
            <a:endParaRPr sz="1400"/>
          </a:p>
          <a:p>
            <a:pPr indent="0" lvl="0" marL="45720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tr-TR" sz="1400"/>
              <a:t>In a fiber based network, the bits are sent in the form of light pulses.</a:t>
            </a:r>
            <a:endParaRPr sz="1400"/>
          </a:p>
          <a:p>
            <a:pPr indent="0" lvl="0" marL="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tr-TR" sz="1400"/>
              <a:t>In wireless network,</a:t>
            </a:r>
            <a:r>
              <a:rPr lang="tr-TR" sz="1400"/>
              <a:t> the bits are sent in the form of radio waves.</a:t>
            </a:r>
            <a:endParaRPr sz="1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cb1e27fa0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cb1e27fa0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b="1" lang="tr-TR" sz="1400"/>
              <a:t>Simplex mode:</a:t>
            </a:r>
            <a:endParaRPr b="1" sz="1400"/>
          </a:p>
          <a:p>
            <a:pPr indent="0" lvl="0" marL="0" rtl="0" algn="l">
              <a:lnSpc>
                <a:spcPct val="100000"/>
              </a:lnSpc>
              <a:spcBef>
                <a:spcPts val="0"/>
              </a:spcBef>
              <a:spcAft>
                <a:spcPts val="0"/>
              </a:spcAft>
              <a:buNone/>
            </a:pPr>
            <a:r>
              <a:rPr lang="tr-TR" sz="1400"/>
              <a:t>In simplex mode, Sender can send the data but can’t receive any data. It is a unidirectional communication.</a:t>
            </a:r>
            <a:endParaRPr sz="1400"/>
          </a:p>
          <a:p>
            <a:pPr indent="0" lvl="0" marL="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b="1" lang="tr-TR" sz="1400"/>
              <a:t>Half-duplex mode:</a:t>
            </a:r>
            <a:endParaRPr b="1" sz="1400"/>
          </a:p>
          <a:p>
            <a:pPr indent="0" lvl="0" marL="0" rtl="0" algn="l">
              <a:lnSpc>
                <a:spcPct val="100000"/>
              </a:lnSpc>
              <a:spcBef>
                <a:spcPts val="0"/>
              </a:spcBef>
              <a:spcAft>
                <a:spcPts val="0"/>
              </a:spcAft>
              <a:buNone/>
            </a:pPr>
            <a:r>
              <a:rPr lang="tr-TR" sz="1400"/>
              <a:t>In half duplex mode, Sender can send the data and also can receive the data but one at a time. It is two-way directional communication but one at a time.</a:t>
            </a:r>
            <a:endParaRPr sz="1400"/>
          </a:p>
          <a:p>
            <a:pPr indent="0" lvl="0" marL="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b="1" lang="tr-TR" sz="1400"/>
              <a:t>Full duplex mode:</a:t>
            </a:r>
            <a:endParaRPr b="1" sz="1400"/>
          </a:p>
          <a:p>
            <a:pPr indent="0" lvl="0" marL="0" rtl="0" algn="l">
              <a:lnSpc>
                <a:spcPct val="100000"/>
              </a:lnSpc>
              <a:spcBef>
                <a:spcPts val="0"/>
              </a:spcBef>
              <a:spcAft>
                <a:spcPts val="0"/>
              </a:spcAft>
              <a:buNone/>
            </a:pPr>
            <a:r>
              <a:rPr lang="tr-TR" sz="1400"/>
              <a:t>In full duplex mode, Sender can send the data and also can receive the data simultaneously. It is two-way directional communication simultaneously.</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7212b8af46_0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7212b8af46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0675" lvl="0" marL="457200" rtl="0" algn="l">
              <a:lnSpc>
                <a:spcPct val="100000"/>
              </a:lnSpc>
              <a:spcBef>
                <a:spcPts val="0"/>
              </a:spcBef>
              <a:spcAft>
                <a:spcPts val="0"/>
              </a:spcAft>
              <a:buSzPts val="1450"/>
              <a:buChar char="●"/>
            </a:pPr>
            <a:r>
              <a:rPr lang="tr-TR" sz="1450">
                <a:highlight>
                  <a:srgbClr val="FFFFFF"/>
                </a:highlight>
              </a:rPr>
              <a:t>Short for </a:t>
            </a:r>
            <a:r>
              <a:rPr b="1" lang="tr-TR" sz="1450">
                <a:highlight>
                  <a:srgbClr val="FFFFFF"/>
                </a:highlight>
              </a:rPr>
              <a:t>wide area network</a:t>
            </a:r>
            <a:r>
              <a:rPr lang="tr-TR" sz="1450">
                <a:highlight>
                  <a:srgbClr val="FFFFFF"/>
                </a:highlight>
              </a:rPr>
              <a:t>, a </a:t>
            </a:r>
            <a:r>
              <a:rPr b="1" lang="tr-TR" sz="1450">
                <a:highlight>
                  <a:srgbClr val="FFFFFF"/>
                </a:highlight>
              </a:rPr>
              <a:t>WAN </a:t>
            </a:r>
            <a:r>
              <a:rPr lang="tr-TR" sz="1450">
                <a:highlight>
                  <a:srgbClr val="FFFFFF"/>
                </a:highlight>
              </a:rPr>
              <a:t>is a collection of computers and devices connected by a communications network over a wide geographic area. Wide area networks are commonly connected either through the Internet or special arrangements made with phone companies or other service providers.</a:t>
            </a:r>
            <a:endParaRPr sz="1450">
              <a:highlight>
                <a:srgbClr val="FFFFFF"/>
              </a:highlight>
            </a:endParaRPr>
          </a:p>
          <a:p>
            <a:pPr indent="0" lvl="0" marL="457200" rtl="0" algn="l">
              <a:lnSpc>
                <a:spcPct val="100000"/>
              </a:lnSpc>
              <a:spcBef>
                <a:spcPts val="0"/>
              </a:spcBef>
              <a:spcAft>
                <a:spcPts val="0"/>
              </a:spcAft>
              <a:buNone/>
            </a:pPr>
            <a:r>
              <a:t/>
            </a:r>
            <a:endParaRPr sz="1450">
              <a:highlight>
                <a:srgbClr val="FFFFFF"/>
              </a:highlight>
            </a:endParaRPr>
          </a:p>
          <a:p>
            <a:pPr indent="-320675" lvl="0" marL="457200" rtl="0" algn="l">
              <a:lnSpc>
                <a:spcPct val="100000"/>
              </a:lnSpc>
              <a:spcBef>
                <a:spcPts val="0"/>
              </a:spcBef>
              <a:spcAft>
                <a:spcPts val="0"/>
              </a:spcAft>
              <a:buSzPts val="1450"/>
              <a:buChar char="●"/>
            </a:pPr>
            <a:r>
              <a:rPr lang="tr-TR" sz="1450">
                <a:highlight>
                  <a:srgbClr val="FFFFFF"/>
                </a:highlight>
              </a:rPr>
              <a:t>The Internet is a collection of networks and is considered the largest WAN in the world.</a:t>
            </a:r>
            <a:endParaRPr sz="1450">
              <a:highlight>
                <a:srgbClr val="FFFFFF"/>
              </a:highlight>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77eb8df206_0_2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77eb8df206_0_2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77eb8df206_0_2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77eb8df206_0_2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0675" lvl="0" marL="457200" rtl="0" algn="l">
              <a:spcBef>
                <a:spcPts val="0"/>
              </a:spcBef>
              <a:spcAft>
                <a:spcPts val="0"/>
              </a:spcAft>
              <a:buClr>
                <a:srgbClr val="373A3C"/>
              </a:buClr>
              <a:buSzPts val="1450"/>
              <a:buChar char="●"/>
            </a:pPr>
            <a:r>
              <a:rPr b="1" lang="tr-TR" sz="1450">
                <a:solidFill>
                  <a:srgbClr val="373A3C"/>
                </a:solidFill>
                <a:highlight>
                  <a:schemeClr val="lt1"/>
                </a:highlight>
              </a:rPr>
              <a:t>Network topology </a:t>
            </a:r>
            <a:r>
              <a:rPr lang="tr-TR" sz="1450">
                <a:solidFill>
                  <a:srgbClr val="373A3C"/>
                </a:solidFill>
                <a:highlight>
                  <a:schemeClr val="lt1"/>
                </a:highlight>
              </a:rPr>
              <a:t>is the description of the arrangement of nodes (e.g. switches and routers) and connections in a network, often represented as a graph.</a:t>
            </a:r>
            <a:endParaRPr sz="1450">
              <a:solidFill>
                <a:srgbClr val="373A3C"/>
              </a:solidFill>
              <a:highlight>
                <a:schemeClr val="lt1"/>
              </a:highlight>
            </a:endParaRPr>
          </a:p>
          <a:p>
            <a:pPr indent="0" lvl="0" marL="457200" rtl="0" algn="l">
              <a:spcBef>
                <a:spcPts val="0"/>
              </a:spcBef>
              <a:spcAft>
                <a:spcPts val="0"/>
              </a:spcAft>
              <a:buNone/>
            </a:pPr>
            <a:r>
              <a:t/>
            </a:r>
            <a:endParaRPr sz="1450">
              <a:solidFill>
                <a:srgbClr val="373A3C"/>
              </a:solidFill>
              <a:highlight>
                <a:schemeClr val="lt1"/>
              </a:highlight>
            </a:endParaRPr>
          </a:p>
          <a:p>
            <a:pPr indent="-320675" lvl="0" marL="457200" rtl="0" algn="l">
              <a:spcBef>
                <a:spcPts val="0"/>
              </a:spcBef>
              <a:spcAft>
                <a:spcPts val="0"/>
              </a:spcAft>
              <a:buClr>
                <a:srgbClr val="373A3C"/>
              </a:buClr>
              <a:buSzPts val="1450"/>
              <a:buChar char="●"/>
            </a:pPr>
            <a:r>
              <a:rPr lang="tr-TR" sz="1450">
                <a:solidFill>
                  <a:srgbClr val="373A3C"/>
                </a:solidFill>
                <a:highlight>
                  <a:schemeClr val="lt1"/>
                </a:highlight>
              </a:rPr>
              <a:t>No matter how identical two organizations are, no two networks are exactly alike. However, many organizations are relying on well-established network topology models. Network topologies outline how devices are connected together and how data is transmitted from one node to another.</a:t>
            </a:r>
            <a:endParaRPr sz="1450">
              <a:solidFill>
                <a:srgbClr val="373A3C"/>
              </a:solidFill>
              <a:highlight>
                <a:srgbClr val="FFFFFF"/>
              </a:highlight>
            </a:endParaRPr>
          </a:p>
          <a:p>
            <a:pPr indent="0" lvl="0" marL="0" rtl="0" algn="l">
              <a:spcBef>
                <a:spcPts val="0"/>
              </a:spcBef>
              <a:spcAft>
                <a:spcPts val="0"/>
              </a:spcAft>
              <a:buNone/>
            </a:pPr>
            <a:r>
              <a:t/>
            </a:r>
            <a:endParaRPr sz="1450">
              <a:solidFill>
                <a:srgbClr val="373A3C"/>
              </a:solidFill>
              <a:highlight>
                <a:srgbClr val="FFFFFF"/>
              </a:highlight>
            </a:endParaRPr>
          </a:p>
          <a:p>
            <a:pPr indent="-320675" lvl="0" marL="457200" rtl="0" algn="l">
              <a:spcBef>
                <a:spcPts val="0"/>
              </a:spcBef>
              <a:spcAft>
                <a:spcPts val="0"/>
              </a:spcAft>
              <a:buClr>
                <a:srgbClr val="373A3C"/>
              </a:buClr>
              <a:buSzPts val="1450"/>
              <a:buChar char="●"/>
            </a:pPr>
            <a:r>
              <a:rPr lang="tr-TR" sz="1450">
                <a:solidFill>
                  <a:srgbClr val="373A3C"/>
                </a:solidFill>
                <a:highlight>
                  <a:srgbClr val="FFFFFF"/>
                </a:highlight>
              </a:rPr>
              <a:t>Physical and logical topologies are two basic categories of network topologies.</a:t>
            </a:r>
            <a:endParaRPr sz="1450">
              <a:solidFill>
                <a:srgbClr val="373A3C"/>
              </a:solidFill>
              <a:highlight>
                <a:srgbClr val="FFFFFF"/>
              </a:highlight>
            </a:endParaRPr>
          </a:p>
          <a:p>
            <a:pPr indent="0" lvl="0" marL="0" rtl="0" algn="l">
              <a:lnSpc>
                <a:spcPct val="100000"/>
              </a:lnSpc>
              <a:spcBef>
                <a:spcPts val="0"/>
              </a:spcBef>
              <a:spcAft>
                <a:spcPts val="0"/>
              </a:spcAft>
              <a:buSzPts val="1400"/>
              <a:buNone/>
            </a:pPr>
            <a:r>
              <a:t/>
            </a:r>
            <a:endParaRPr sz="1450">
              <a:solidFill>
                <a:srgbClr val="373A3C"/>
              </a:solidFill>
              <a:highlight>
                <a:srgbClr val="FFFFFF"/>
              </a:high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77eb8df206_0_3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77eb8df206_0_3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0675" lvl="0" marL="457200" rtl="0" algn="l">
              <a:spcBef>
                <a:spcPts val="0"/>
              </a:spcBef>
              <a:spcAft>
                <a:spcPts val="0"/>
              </a:spcAft>
              <a:buClr>
                <a:srgbClr val="373A3C"/>
              </a:buClr>
              <a:buSzPts val="1450"/>
              <a:buChar char="●"/>
            </a:pPr>
            <a:r>
              <a:rPr lang="tr-TR" sz="1450">
                <a:solidFill>
                  <a:srgbClr val="373A3C"/>
                </a:solidFill>
                <a:highlight>
                  <a:schemeClr val="lt1"/>
                </a:highlight>
              </a:rPr>
              <a:t>The shape of the cabling layout used to link devices is called the physical topology of the network. This refers to the layout of cabling, the locations of nodes, and the interconnections between the nodes and the cabling. The physical topology of a network is determined by the capabilities of the network access devices and media, the level of control or fault tolerance desired, and the cost associated with cabling or telecommunications circuits.</a:t>
            </a:r>
            <a:endParaRPr sz="1450">
              <a:solidFill>
                <a:srgbClr val="373A3C"/>
              </a:solidFill>
              <a:highlight>
                <a:srgbClr val="FFFFFF"/>
              </a:highlight>
            </a:endParaRPr>
          </a:p>
          <a:p>
            <a:pPr indent="0" lvl="0" marL="0" rtl="0" algn="l">
              <a:spcBef>
                <a:spcPts val="0"/>
              </a:spcBef>
              <a:spcAft>
                <a:spcPts val="0"/>
              </a:spcAft>
              <a:buNone/>
            </a:pPr>
            <a:r>
              <a:t/>
            </a:r>
            <a:endParaRPr sz="1450">
              <a:solidFill>
                <a:srgbClr val="373A3C"/>
              </a:solidFill>
              <a:highlight>
                <a:srgbClr val="FFFFFF"/>
              </a:highlight>
            </a:endParaRPr>
          </a:p>
          <a:p>
            <a:pPr indent="-320675" lvl="0" marL="457200" rtl="0" algn="l">
              <a:spcBef>
                <a:spcPts val="0"/>
              </a:spcBef>
              <a:spcAft>
                <a:spcPts val="0"/>
              </a:spcAft>
              <a:buClr>
                <a:srgbClr val="373A3C"/>
              </a:buClr>
              <a:buSzPts val="1450"/>
              <a:buChar char="●"/>
            </a:pPr>
            <a:r>
              <a:rPr lang="tr-TR" sz="1450">
                <a:solidFill>
                  <a:srgbClr val="373A3C"/>
                </a:solidFill>
                <a:highlight>
                  <a:srgbClr val="FFFFFF"/>
                </a:highlight>
              </a:rPr>
              <a:t>The physical topology you choose for your network depends on:</a:t>
            </a:r>
            <a:endParaRPr sz="1450">
              <a:solidFill>
                <a:srgbClr val="373A3C"/>
              </a:solidFill>
              <a:highlight>
                <a:srgbClr val="FFFFFF"/>
              </a:highlight>
            </a:endParaRPr>
          </a:p>
          <a:p>
            <a:pPr indent="-320675" lvl="0" marL="457200" rtl="0" algn="l">
              <a:spcBef>
                <a:spcPts val="0"/>
              </a:spcBef>
              <a:spcAft>
                <a:spcPts val="0"/>
              </a:spcAft>
              <a:buClr>
                <a:srgbClr val="373A3C"/>
              </a:buClr>
              <a:buSzPts val="1450"/>
              <a:buChar char="-"/>
            </a:pPr>
            <a:r>
              <a:rPr lang="tr-TR" sz="1450">
                <a:solidFill>
                  <a:srgbClr val="373A3C"/>
                </a:solidFill>
                <a:highlight>
                  <a:srgbClr val="FFFFFF"/>
                </a:highlight>
              </a:rPr>
              <a:t>Office Layout</a:t>
            </a:r>
            <a:endParaRPr sz="1450">
              <a:solidFill>
                <a:srgbClr val="373A3C"/>
              </a:solidFill>
              <a:highlight>
                <a:srgbClr val="FFFFFF"/>
              </a:highlight>
            </a:endParaRPr>
          </a:p>
          <a:p>
            <a:pPr indent="-320675" lvl="0" marL="457200" rtl="0" algn="l">
              <a:spcBef>
                <a:spcPts val="0"/>
              </a:spcBef>
              <a:spcAft>
                <a:spcPts val="0"/>
              </a:spcAft>
              <a:buClr>
                <a:srgbClr val="373A3C"/>
              </a:buClr>
              <a:buSzPts val="1450"/>
              <a:buChar char="-"/>
            </a:pPr>
            <a:r>
              <a:rPr lang="tr-TR" sz="1450">
                <a:solidFill>
                  <a:srgbClr val="373A3C"/>
                </a:solidFill>
                <a:highlight>
                  <a:srgbClr val="FFFFFF"/>
                </a:highlight>
              </a:rPr>
              <a:t>Troubleshooting Techniques</a:t>
            </a:r>
            <a:endParaRPr sz="1450">
              <a:solidFill>
                <a:srgbClr val="373A3C"/>
              </a:solidFill>
              <a:highlight>
                <a:srgbClr val="FFFFFF"/>
              </a:highlight>
            </a:endParaRPr>
          </a:p>
          <a:p>
            <a:pPr indent="-320675" lvl="0" marL="457200" rtl="0" algn="l">
              <a:spcBef>
                <a:spcPts val="0"/>
              </a:spcBef>
              <a:spcAft>
                <a:spcPts val="0"/>
              </a:spcAft>
              <a:buClr>
                <a:srgbClr val="373A3C"/>
              </a:buClr>
              <a:buSzPts val="1450"/>
              <a:buChar char="-"/>
            </a:pPr>
            <a:r>
              <a:rPr lang="tr-TR" sz="1450">
                <a:solidFill>
                  <a:srgbClr val="373A3C"/>
                </a:solidFill>
                <a:highlight>
                  <a:srgbClr val="FFFFFF"/>
                </a:highlight>
              </a:rPr>
              <a:t>Cost of Installation</a:t>
            </a:r>
            <a:endParaRPr sz="1450">
              <a:solidFill>
                <a:srgbClr val="373A3C"/>
              </a:solidFill>
              <a:highlight>
                <a:srgbClr val="FFFFFF"/>
              </a:highlight>
            </a:endParaRPr>
          </a:p>
          <a:p>
            <a:pPr indent="-320675" lvl="0" marL="457200" rtl="0" algn="l">
              <a:spcBef>
                <a:spcPts val="0"/>
              </a:spcBef>
              <a:spcAft>
                <a:spcPts val="0"/>
              </a:spcAft>
              <a:buClr>
                <a:srgbClr val="373A3C"/>
              </a:buClr>
              <a:buSzPts val="1450"/>
              <a:buChar char="-"/>
            </a:pPr>
            <a:r>
              <a:rPr lang="tr-TR" sz="1450">
                <a:solidFill>
                  <a:srgbClr val="373A3C"/>
                </a:solidFill>
                <a:highlight>
                  <a:srgbClr val="FFFFFF"/>
                </a:highlight>
              </a:rPr>
              <a:t>Type of cable used</a:t>
            </a:r>
            <a:endParaRPr sz="1450">
              <a:solidFill>
                <a:srgbClr val="373A3C"/>
              </a:solidFill>
              <a:highlight>
                <a:srgbClr val="FFFFFF"/>
              </a:highlight>
            </a:endParaRPr>
          </a:p>
          <a:p>
            <a:pPr indent="0" lvl="0" marL="457200" rtl="0" algn="l">
              <a:spcBef>
                <a:spcPts val="0"/>
              </a:spcBef>
              <a:spcAft>
                <a:spcPts val="0"/>
              </a:spcAft>
              <a:buNone/>
            </a:pPr>
            <a:r>
              <a:t/>
            </a:r>
            <a:endParaRPr sz="1450">
              <a:solidFill>
                <a:srgbClr val="373A3C"/>
              </a:solidFill>
              <a:highlight>
                <a:srgbClr val="FFFFFF"/>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77eb8df206_0_3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77eb8df206_0_3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0675" lvl="0" marL="457200" rtl="0" algn="l">
              <a:spcBef>
                <a:spcPts val="0"/>
              </a:spcBef>
              <a:spcAft>
                <a:spcPts val="0"/>
              </a:spcAft>
              <a:buClr>
                <a:srgbClr val="373A3C"/>
              </a:buClr>
              <a:buSzPts val="1450"/>
              <a:buChar char="●"/>
            </a:pPr>
            <a:r>
              <a:rPr b="1" lang="tr-TR" sz="1450">
                <a:solidFill>
                  <a:srgbClr val="373A3C"/>
                </a:solidFill>
                <a:highlight>
                  <a:schemeClr val="lt1"/>
                </a:highlight>
              </a:rPr>
              <a:t>Logical topology</a:t>
            </a:r>
            <a:r>
              <a:rPr lang="tr-TR" sz="1450">
                <a:solidFill>
                  <a:srgbClr val="373A3C"/>
                </a:solidFill>
                <a:highlight>
                  <a:schemeClr val="lt1"/>
                </a:highlight>
              </a:rPr>
              <a:t> describes the way in which a network transmits information from network/computer to another and not the way the network looks or how it is laid out. The logical layout also describes the different speeds of the cables being used from one network to another.</a:t>
            </a:r>
            <a:endParaRPr sz="1450">
              <a:solidFill>
                <a:srgbClr val="373A3C"/>
              </a:solidFill>
              <a:highlight>
                <a:schemeClr val="lt1"/>
              </a:highlight>
            </a:endParaRPr>
          </a:p>
          <a:p>
            <a:pPr indent="0" lvl="0" marL="457200" rtl="0" algn="l">
              <a:spcBef>
                <a:spcPts val="0"/>
              </a:spcBef>
              <a:spcAft>
                <a:spcPts val="0"/>
              </a:spcAft>
              <a:buNone/>
            </a:pPr>
            <a:r>
              <a:t/>
            </a:r>
            <a:endParaRPr sz="1450">
              <a:solidFill>
                <a:srgbClr val="373A3C"/>
              </a:solidFill>
              <a:highlight>
                <a:schemeClr val="lt1"/>
              </a:highlight>
            </a:endParaRPr>
          </a:p>
          <a:p>
            <a:pPr indent="-320675" lvl="0" marL="457200" rtl="0" algn="l">
              <a:spcBef>
                <a:spcPts val="0"/>
              </a:spcBef>
              <a:spcAft>
                <a:spcPts val="0"/>
              </a:spcAft>
              <a:buClr>
                <a:srgbClr val="373A3C"/>
              </a:buClr>
              <a:buSzPts val="1450"/>
              <a:buChar char="●"/>
            </a:pPr>
            <a:r>
              <a:rPr lang="tr-TR" sz="1450">
                <a:solidFill>
                  <a:srgbClr val="373A3C"/>
                </a:solidFill>
                <a:highlight>
                  <a:schemeClr val="lt1"/>
                </a:highlight>
              </a:rPr>
              <a:t>The logical topology, in contrast to the "physical", is the signals act on the network media, or the way that the data passes through the network from one device to the next without regard to the physical interconnection of the devices. A network's logical topology is not necessarily the same as its physical topology. For example, twisted pair Ethernet is a logical bus topology in a physical star topology layout. While IBM's Token Ring is a logical ring topology, it is physically set up in a star topology.</a:t>
            </a:r>
            <a:endParaRPr sz="1450">
              <a:solidFill>
                <a:srgbClr val="373A3C"/>
              </a:solidFill>
              <a:highlight>
                <a:schemeClr val="lt1"/>
              </a:highlight>
            </a:endParaRPr>
          </a:p>
          <a:p>
            <a:pPr indent="0" lvl="0" marL="0" rtl="0" algn="l">
              <a:spcBef>
                <a:spcPts val="0"/>
              </a:spcBef>
              <a:spcAft>
                <a:spcPts val="0"/>
              </a:spcAft>
              <a:buNone/>
            </a:pPr>
            <a:r>
              <a:t/>
            </a:r>
            <a:endParaRPr sz="1450">
              <a:solidFill>
                <a:srgbClr val="373A3C"/>
              </a:solidFill>
              <a:highlight>
                <a:schemeClr val="lt1"/>
              </a:highlight>
            </a:endParaRPr>
          </a:p>
          <a:p>
            <a:pPr indent="-320675" lvl="0" marL="457200" rtl="0" algn="l">
              <a:spcBef>
                <a:spcPts val="0"/>
              </a:spcBef>
              <a:spcAft>
                <a:spcPts val="0"/>
              </a:spcAft>
              <a:buClr>
                <a:srgbClr val="373A3C"/>
              </a:buClr>
              <a:buSzPts val="1450"/>
              <a:buChar char="●"/>
            </a:pPr>
            <a:r>
              <a:rPr lang="tr-TR" sz="1450">
                <a:solidFill>
                  <a:srgbClr val="373A3C"/>
                </a:solidFill>
                <a:highlight>
                  <a:schemeClr val="lt1"/>
                </a:highlight>
              </a:rPr>
              <a:t>The logical classification of network topologies generally follows the same classifications as those in the physical classifications of network topologies but describes the path that the data takes between nodes being used as opposed to the actual physical connections between nodes.</a:t>
            </a:r>
            <a:endParaRPr sz="1450">
              <a:solidFill>
                <a:srgbClr val="373A3C"/>
              </a:solidFill>
              <a:highlight>
                <a:schemeClr val="lt1"/>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77eb8df206_0_3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g77eb8df206_0_3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c2f2de20d_0_1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7c2f2de20d_0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77eb8df206_0_3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g77eb8df206_0_3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tr-TR" sz="1400"/>
              <a:t>In the </a:t>
            </a:r>
            <a:r>
              <a:rPr b="1" lang="tr-TR" sz="1400"/>
              <a:t>bus network topology,</a:t>
            </a:r>
            <a:r>
              <a:rPr lang="tr-TR" sz="1400"/>
              <a:t> every node is connected in series along a linear path.  This arrangement is found today primarily in </a:t>
            </a:r>
            <a:r>
              <a:rPr b="1" lang="tr-TR" sz="1400"/>
              <a:t>cable broadband distribution networks</a:t>
            </a:r>
            <a:r>
              <a:rPr lang="tr-TR" sz="1400"/>
              <a:t>.</a:t>
            </a:r>
            <a:endParaRPr sz="1400"/>
          </a:p>
          <a:p>
            <a:pPr indent="0" lvl="0" marL="0" rtl="0" algn="l">
              <a:lnSpc>
                <a:spcPct val="115000"/>
              </a:lnSpc>
              <a:spcBef>
                <a:spcPts val="1400"/>
              </a:spcBef>
              <a:spcAft>
                <a:spcPts val="0"/>
              </a:spcAft>
              <a:buNone/>
            </a:pPr>
            <a:r>
              <a:rPr b="1" lang="tr-TR" sz="1300"/>
              <a:t>Advantages</a:t>
            </a:r>
            <a:endParaRPr b="1" sz="1300"/>
          </a:p>
          <a:p>
            <a:pPr indent="0" lvl="0" marL="0" rtl="0" algn="l">
              <a:lnSpc>
                <a:spcPct val="115000"/>
              </a:lnSpc>
              <a:spcBef>
                <a:spcPts val="1500"/>
              </a:spcBef>
              <a:spcAft>
                <a:spcPts val="0"/>
              </a:spcAft>
              <a:buNone/>
            </a:pPr>
            <a:r>
              <a:rPr lang="tr-TR" sz="1450"/>
              <a:t>Bus topologies were often used in smaller networks. One of the main reasons is that they </a:t>
            </a:r>
            <a:r>
              <a:rPr b="1" lang="tr-TR" sz="1450"/>
              <a:t>keep the layout simple</a:t>
            </a:r>
            <a:r>
              <a:rPr lang="tr-TR" sz="1450"/>
              <a:t>. All devices are connected to a single cable so you don’t need to manage a complex topological setup.</a:t>
            </a:r>
            <a:endParaRPr sz="1450"/>
          </a:p>
          <a:p>
            <a:pPr indent="0" lvl="0" marL="0" rtl="0" algn="l">
              <a:lnSpc>
                <a:spcPct val="115000"/>
              </a:lnSpc>
              <a:spcBef>
                <a:spcPts val="1500"/>
              </a:spcBef>
              <a:spcAft>
                <a:spcPts val="0"/>
              </a:spcAft>
              <a:buNone/>
            </a:pPr>
            <a:r>
              <a:rPr lang="tr-TR" sz="1450"/>
              <a:t>The layout also helped make bus topologies cost effective because they </a:t>
            </a:r>
            <a:r>
              <a:rPr b="1" lang="tr-TR" sz="1450"/>
              <a:t>can be run with a single cable</a:t>
            </a:r>
            <a:r>
              <a:rPr lang="tr-TR" sz="1450"/>
              <a:t>. In the event that more devices need to be added then you could simply join your cable to another cable.</a:t>
            </a:r>
            <a:endParaRPr sz="1450"/>
          </a:p>
          <a:p>
            <a:pPr indent="0" lvl="0" marL="0" rtl="0" algn="l">
              <a:lnSpc>
                <a:spcPct val="115000"/>
              </a:lnSpc>
              <a:spcBef>
                <a:spcPts val="1500"/>
              </a:spcBef>
              <a:spcAft>
                <a:spcPts val="0"/>
              </a:spcAft>
              <a:buNone/>
            </a:pPr>
            <a:r>
              <a:rPr b="1" lang="tr-TR" sz="1300"/>
              <a:t>Disadvantages</a:t>
            </a:r>
            <a:endParaRPr b="1" sz="1300"/>
          </a:p>
          <a:p>
            <a:pPr indent="0" lvl="0" marL="0" rtl="0" algn="l">
              <a:lnSpc>
                <a:spcPct val="115000"/>
              </a:lnSpc>
              <a:spcBef>
                <a:spcPts val="1500"/>
              </a:spcBef>
              <a:spcAft>
                <a:spcPts val="0"/>
              </a:spcAft>
              <a:buNone/>
            </a:pPr>
            <a:r>
              <a:rPr lang="tr-TR" sz="1450"/>
              <a:t>However, relying on one cable does mean that </a:t>
            </a:r>
            <a:r>
              <a:rPr b="1" lang="tr-TR" sz="1450"/>
              <a:t>bus topologies have a single point of failure</a:t>
            </a:r>
            <a:r>
              <a:rPr lang="tr-TR" sz="1450"/>
              <a:t>. If the cable fails then the entire network will go down. A cable failure would cost organizations a lot of time while they attempt to resume service. Further to this, </a:t>
            </a:r>
            <a:r>
              <a:rPr b="1" lang="tr-TR" sz="1450"/>
              <a:t>high network traffic would decrease network performance</a:t>
            </a:r>
            <a:r>
              <a:rPr lang="tr-TR" sz="1450"/>
              <a:t> because all the data travels through one cable.</a:t>
            </a:r>
            <a:endParaRPr sz="1450"/>
          </a:p>
          <a:p>
            <a:pPr indent="0" lvl="0" marL="0" rtl="0" algn="l">
              <a:lnSpc>
                <a:spcPct val="115000"/>
              </a:lnSpc>
              <a:spcBef>
                <a:spcPts val="1500"/>
              </a:spcBef>
              <a:spcAft>
                <a:spcPts val="0"/>
              </a:spcAft>
              <a:buNone/>
            </a:pPr>
            <a:r>
              <a:rPr lang="tr-TR" sz="1450"/>
              <a:t>Not scalable as there is a limit of how many nodes you can connect with backbone cable.</a:t>
            </a:r>
            <a:endParaRPr sz="1450"/>
          </a:p>
          <a:p>
            <a:pPr indent="0" lvl="0" marL="0" rtl="0" algn="l">
              <a:lnSpc>
                <a:spcPct val="115000"/>
              </a:lnSpc>
              <a:spcBef>
                <a:spcPts val="1500"/>
              </a:spcBef>
              <a:spcAft>
                <a:spcPts val="0"/>
              </a:spcAft>
              <a:buNone/>
            </a:pPr>
            <a:r>
              <a:t/>
            </a:r>
            <a:endParaRPr sz="1450">
              <a:solidFill>
                <a:srgbClr val="444444"/>
              </a:solidFill>
            </a:endParaRPr>
          </a:p>
          <a:p>
            <a:pPr indent="0" lvl="0" marL="0" rtl="0" algn="l">
              <a:lnSpc>
                <a:spcPct val="100000"/>
              </a:lnSpc>
              <a:spcBef>
                <a:spcPts val="1500"/>
              </a:spcBef>
              <a:spcAft>
                <a:spcPts val="0"/>
              </a:spcAft>
              <a:buNone/>
            </a:pPr>
            <a:r>
              <a:t/>
            </a:r>
            <a:endParaRPr sz="1400"/>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77eb8df206_0_3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g77eb8df206_0_3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tr-TR" sz="1400"/>
              <a:t>A</a:t>
            </a:r>
            <a:r>
              <a:rPr b="1" lang="tr-TR" sz="1400"/>
              <a:t> star topology</a:t>
            </a:r>
            <a:r>
              <a:rPr lang="tr-TR" sz="1400"/>
              <a:t> is a topology where every node in the network is connected to one central switch. Every device in the network is directly connected to the switch and indirectly connected to every other node. The relationship between these elements is that the central network device is a server and other devices are treated as clients. The central node has the responsibility of managing data transmissions across the network and acts as a repeater. </a:t>
            </a:r>
            <a:endParaRPr sz="1400"/>
          </a:p>
          <a:p>
            <a:pPr indent="0" lvl="0" marL="45720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b="1" lang="tr-TR" sz="1400"/>
              <a:t>Advantages</a:t>
            </a:r>
            <a:endParaRPr b="1" sz="1400"/>
          </a:p>
          <a:p>
            <a:pPr indent="0" lvl="0" marL="0" rtl="0" algn="l">
              <a:lnSpc>
                <a:spcPct val="100000"/>
              </a:lnSpc>
              <a:spcBef>
                <a:spcPts val="0"/>
              </a:spcBef>
              <a:spcAft>
                <a:spcPts val="0"/>
              </a:spcAft>
              <a:buNone/>
            </a:pPr>
            <a:r>
              <a:rPr lang="tr-TR" sz="1400"/>
              <a:t>Star topologies are most commonly-used because you can manage the entire network from one location: the central switch. As a consequence, if a node that isn’t the central node goes down then the network will remain up. This gives star topologies a layer of protection against failures that aren’t always present with other topology setups. Likewise, you can add new computers without having to take the network offline like you would have to do with a ring topology.</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tr-TR" sz="1400"/>
              <a:t>In terms of physical structure, star topologies require fewer cables than other topology types. This makes them simple to set up and manage over the long-term. The simplicity of the overall design makes it much easier for administrators to run troubleshooting when dealing with performance faults.</a:t>
            </a:r>
            <a:endParaRPr sz="1400"/>
          </a:p>
          <a:p>
            <a:pPr indent="0" lvl="0" marL="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b="1" lang="tr-TR" sz="1400"/>
              <a:t>Disadvantages</a:t>
            </a:r>
            <a:endParaRPr b="1" sz="1400"/>
          </a:p>
          <a:p>
            <a:pPr indent="0" lvl="0" marL="0" rtl="0" algn="l">
              <a:lnSpc>
                <a:spcPct val="100000"/>
              </a:lnSpc>
              <a:spcBef>
                <a:spcPts val="0"/>
              </a:spcBef>
              <a:spcAft>
                <a:spcPts val="0"/>
              </a:spcAft>
              <a:buNone/>
            </a:pPr>
            <a:r>
              <a:rPr lang="tr-TR" sz="1400"/>
              <a:t>Though star topologies may be relatively safe from failure, if the central switch goes down then the entire network will go down. As such, the administrator needs to manage the health of the central node closely to make sure that it doesn’t go down. The performance of the network is also tied to the central node’s configurations and performance. Star topologies are easy to manage in most ways but they are far from cheap to set up and use.</a:t>
            </a:r>
            <a:endParaRPr sz="1400"/>
          </a:p>
          <a:p>
            <a:pPr indent="0" lvl="0" marL="0" rtl="0" algn="l">
              <a:lnSpc>
                <a:spcPct val="100000"/>
              </a:lnSpc>
              <a:spcBef>
                <a:spcPts val="0"/>
              </a:spcBef>
              <a:spcAft>
                <a:spcPts val="0"/>
              </a:spcAft>
              <a:buNone/>
            </a:pPr>
            <a:r>
              <a:t/>
            </a:r>
            <a:endParaRPr sz="14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77eb8df206_0_3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g77eb8df206_0_3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tr-TR" sz="1400"/>
              <a:t>In networks with a </a:t>
            </a:r>
            <a:r>
              <a:rPr b="1" lang="tr-TR" sz="1400"/>
              <a:t>ring topology</a:t>
            </a:r>
            <a:r>
              <a:rPr lang="tr-TR" sz="1400"/>
              <a:t>, computers are connected to each other in a circular format. Every device in the network will have two neighbors and no more or no less. Ring topologies were commonly used in the past but you would be hard pressed to find an enterprise still using them today.</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tr-TR" sz="1400"/>
              <a:t>The first node is connected to the last node to link the loop together. As a consequence of being laid out in this format packets need to travel through all nodes on the way to their destination.</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tr-TR" sz="1400"/>
              <a:t>Within this topology, one node is chosen to configure the network and monitor other devices. Ring topologies are </a:t>
            </a:r>
            <a:r>
              <a:rPr b="1" lang="tr-TR" sz="1400"/>
              <a:t>half-duplex</a:t>
            </a:r>
            <a:r>
              <a:rPr lang="tr-TR" sz="1400"/>
              <a:t> but can also be made full-duplex. To make ring topologies </a:t>
            </a:r>
            <a:r>
              <a:rPr b="1" lang="tr-TR" sz="1400"/>
              <a:t>full-duplex</a:t>
            </a:r>
            <a:r>
              <a:rPr lang="tr-TR" sz="1400"/>
              <a:t> you would need to have two connections between network nodes to form a Dual Ring Topology.</a:t>
            </a:r>
            <a:endParaRPr sz="1400"/>
          </a:p>
          <a:p>
            <a:pPr indent="0" lvl="0" marL="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b="1" lang="tr-TR" sz="1400"/>
              <a:t>Advantages</a:t>
            </a:r>
            <a:endParaRPr b="1" sz="1400"/>
          </a:p>
          <a:p>
            <a:pPr indent="0" lvl="0" marL="0" rtl="0" algn="l">
              <a:lnSpc>
                <a:spcPct val="100000"/>
              </a:lnSpc>
              <a:spcBef>
                <a:spcPts val="0"/>
              </a:spcBef>
              <a:spcAft>
                <a:spcPts val="0"/>
              </a:spcAft>
              <a:buNone/>
            </a:pPr>
            <a:r>
              <a:rPr lang="tr-TR" sz="1400"/>
              <a:t>In ring topologies the risk of packet collisions is very low due to the use of token-based protocols, which only allow one station to transmit data at a given time. This is compounded by the fact that data can move through nodes at high speeds which can be expanded on when more nodes are added.</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tr-TR" sz="1400"/>
              <a:t>Dual ring topologies provided an extra layer of protection because they were more resistant to failures. For instance, if a ring goes down within a node then the other ring can step up and back it up. Ring topologies were also low cost to install.</a:t>
            </a:r>
            <a:endParaRPr sz="1400"/>
          </a:p>
          <a:p>
            <a:pPr indent="0" lvl="0" marL="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b="1" lang="tr-TR" sz="1400"/>
              <a:t>Disadvantages</a:t>
            </a:r>
            <a:endParaRPr b="1" sz="1400"/>
          </a:p>
          <a:p>
            <a:pPr indent="0" lvl="0" marL="0" rtl="0" algn="l">
              <a:lnSpc>
                <a:spcPct val="100000"/>
              </a:lnSpc>
              <a:spcBef>
                <a:spcPts val="0"/>
              </a:spcBef>
              <a:spcAft>
                <a:spcPts val="0"/>
              </a:spcAft>
              <a:buNone/>
            </a:pPr>
            <a:r>
              <a:rPr lang="tr-TR" sz="1400"/>
              <a:t>One of the reasons why ring topologies were replaced is because they are very vulnerable to failure. The failure of one node can take the entire network out of operation. This means that ring topology networks needed to be constantly managed to ensure that all nodes are in good health. However, even if the nodes were in good health your network could still be knocked offline by a transmission line failure!</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tr-TR" sz="1400"/>
              <a:t>Ring topologies also raised scalability concerns. For instance, bandwidth is shared by all devices within the network. In addition, the more devices that are added to a network the more communication delay the network experiences. This means that the number of devices added to a network topology needed to be monitored carefully to make sure that the network resources weren’t stretched beyond their limit.</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tr-TR" sz="1400"/>
              <a:t>Making changes to a ring topology was also complicated because you need to shut down the network to make changes to existing nodes or add new nodes. This is far from ideal as you’ll need to factor in downtime every time you want to make a change to the topological structure!</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77eb8df206_0_3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g77eb8df206_0_3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tr-TR" sz="1400"/>
              <a:t>A </a:t>
            </a:r>
            <a:r>
              <a:rPr b="1" lang="tr-TR" sz="1400"/>
              <a:t>mesh topology</a:t>
            </a:r>
            <a:r>
              <a:rPr lang="tr-TR" sz="1400"/>
              <a:t> is a point-to-point connection where nodes are interconnected. In this form of topology, data is transmitted via two methods: </a:t>
            </a:r>
            <a:r>
              <a:rPr b="1" lang="tr-TR" sz="1400"/>
              <a:t>routing </a:t>
            </a:r>
            <a:r>
              <a:rPr lang="tr-TR" sz="1400"/>
              <a:t>and </a:t>
            </a:r>
            <a:r>
              <a:rPr b="1" lang="tr-TR" sz="1400"/>
              <a:t>flooding</a:t>
            </a:r>
            <a:r>
              <a:rPr lang="tr-TR" sz="1400"/>
              <a:t>. Routing is where nodes use routing logic to work out the shortest distance to the packet’s destination. In contrast, flooding is where data is sent to all nodes within the network. Flooding doesn’t require any form of routing logic to work.</a:t>
            </a:r>
            <a:endParaRPr sz="1400"/>
          </a:p>
          <a:p>
            <a:pPr indent="0" lvl="0" marL="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b="1" lang="tr-TR" sz="1400"/>
              <a:t>Advantages</a:t>
            </a:r>
            <a:endParaRPr b="1" sz="1400"/>
          </a:p>
          <a:p>
            <a:pPr indent="0" lvl="0" marL="457200" rtl="0" algn="l">
              <a:lnSpc>
                <a:spcPct val="100000"/>
              </a:lnSpc>
              <a:spcBef>
                <a:spcPts val="0"/>
              </a:spcBef>
              <a:spcAft>
                <a:spcPts val="0"/>
              </a:spcAft>
              <a:buNone/>
            </a:pPr>
            <a:r>
              <a:rPr lang="tr-TR" sz="1400"/>
              <a:t>Mesh topologies are used first and foremost because they are reliable. The interconnectivity of nodes makes them extremely resistant to failures. There is no single machine failure that could bring down the entire network. The absence of a single point of failure is one of the reasons why this is a popular topology choice. This setup is also secure from being compromised.</a:t>
            </a:r>
            <a:endParaRPr sz="1400"/>
          </a:p>
          <a:p>
            <a:pPr indent="0" lvl="0" marL="45720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b="1" lang="tr-TR" sz="1400"/>
              <a:t>Disadvantages</a:t>
            </a:r>
            <a:endParaRPr b="1" sz="1400"/>
          </a:p>
          <a:p>
            <a:pPr indent="0" lvl="0" marL="457200" rtl="0" algn="l">
              <a:lnSpc>
                <a:spcPct val="100000"/>
              </a:lnSpc>
              <a:spcBef>
                <a:spcPts val="0"/>
              </a:spcBef>
              <a:spcAft>
                <a:spcPts val="0"/>
              </a:spcAft>
              <a:buNone/>
            </a:pPr>
            <a:r>
              <a:rPr lang="tr-TR" sz="1400"/>
              <a:t>However, mesh topologies are far from perfect. They require an immense amount of configuration once they are deployed. The topological layout is more complex than many other topologies and this is reflected by how long it takes to set up. You’ll need to accommodate a whole host of new wiring which can add up to be quite expensive.</a:t>
            </a:r>
            <a:endParaRPr sz="1400"/>
          </a:p>
          <a:p>
            <a:pPr indent="0" lvl="0" marL="457200" rtl="0" algn="l">
              <a:lnSpc>
                <a:spcPct val="100000"/>
              </a:lnSpc>
              <a:spcBef>
                <a:spcPts val="0"/>
              </a:spcBef>
              <a:spcAft>
                <a:spcPts val="0"/>
              </a:spcAft>
              <a:buNone/>
            </a:pPr>
            <a:r>
              <a:t/>
            </a:r>
            <a:endParaRPr sz="14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77eb8df206_0_3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g77eb8df206_0_3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tr-TR" sz="1400"/>
              <a:t>As the name suggests, a tree topology is a network structure that is shaped like a tree with its many branches. Tree topologies have a root node which is connected to other node hierarchy. The hierarchy is parent-child where there is only one mutual connection between two connected nodes. As a general rule, a tree topology needs to have three levels to the hierarchy in order to be classified this way. This form of topology is used within Wide Area Networks to sustain lots of spread-out devices.</a:t>
            </a:r>
            <a:endParaRPr sz="1400"/>
          </a:p>
          <a:p>
            <a:pPr indent="0" lvl="0" marL="45720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b="1" lang="tr-TR" sz="1400"/>
              <a:t>Advantages</a:t>
            </a:r>
            <a:endParaRPr b="1" sz="1400"/>
          </a:p>
          <a:p>
            <a:pPr indent="0" lvl="0" marL="457200" rtl="0" algn="l">
              <a:lnSpc>
                <a:spcPct val="100000"/>
              </a:lnSpc>
              <a:spcBef>
                <a:spcPts val="0"/>
              </a:spcBef>
              <a:spcAft>
                <a:spcPts val="0"/>
              </a:spcAft>
              <a:buNone/>
            </a:pPr>
            <a:r>
              <a:rPr lang="tr-TR" sz="1400"/>
              <a:t>The main reason why tree topologies are used is to extend bus and star topologies. Under this hierarchical format, it is easy to add more nodes to the network when your organization grows in size. This format also lends itself well to finding errors and troubleshooting because you can check for performance issues systematically throughout the tree.</a:t>
            </a:r>
            <a:endParaRPr sz="1400"/>
          </a:p>
          <a:p>
            <a:pPr indent="0" lvl="0" marL="45720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b="1" lang="tr-TR" sz="1400"/>
              <a:t>Disadvantages</a:t>
            </a:r>
            <a:endParaRPr b="1" sz="1400"/>
          </a:p>
          <a:p>
            <a:pPr indent="0" lvl="0" marL="457200" rtl="0" algn="l">
              <a:lnSpc>
                <a:spcPct val="100000"/>
              </a:lnSpc>
              <a:spcBef>
                <a:spcPts val="0"/>
              </a:spcBef>
              <a:spcAft>
                <a:spcPts val="0"/>
              </a:spcAft>
              <a:buNone/>
            </a:pPr>
            <a:r>
              <a:rPr lang="tr-TR" sz="1400"/>
              <a:t>The most significant weakness of tree topology is the root node. If the root node fails then all of its subtrees become partitioned. There will still be partial connectivity within the network amongst other devices such as the failed node’s parent.</a:t>
            </a:r>
            <a:endParaRPr sz="1400"/>
          </a:p>
          <a:p>
            <a:pPr indent="0" lvl="0" marL="457200" rtl="0" algn="l">
              <a:lnSpc>
                <a:spcPct val="100000"/>
              </a:lnSpc>
              <a:spcBef>
                <a:spcPts val="0"/>
              </a:spcBef>
              <a:spcAft>
                <a:spcPts val="0"/>
              </a:spcAft>
              <a:buNone/>
            </a:pPr>
            <a:r>
              <a:t/>
            </a:r>
            <a:endParaRPr sz="1400"/>
          </a:p>
          <a:p>
            <a:pPr indent="0" lvl="0" marL="457200" rtl="0" algn="l">
              <a:lnSpc>
                <a:spcPct val="100000"/>
              </a:lnSpc>
              <a:spcBef>
                <a:spcPts val="0"/>
              </a:spcBef>
              <a:spcAft>
                <a:spcPts val="0"/>
              </a:spcAft>
              <a:buNone/>
            </a:pPr>
            <a:r>
              <a:rPr lang="tr-TR" sz="1400"/>
              <a:t>Maintaining the network is not simple either because the more nodes you add, the more difficult it becomes to manage the network. Another disadvantage of a tree topology is the number of cables you need. Cables are required to connect every device throughout the hierarchy which makes the layout more complex when compared to a simpler topology.</a:t>
            </a:r>
            <a:endParaRPr sz="1400"/>
          </a:p>
          <a:p>
            <a:pPr indent="0" lvl="0" marL="457200" rtl="0" algn="l">
              <a:lnSpc>
                <a:spcPct val="100000"/>
              </a:lnSpc>
              <a:spcBef>
                <a:spcPts val="0"/>
              </a:spcBef>
              <a:spcAft>
                <a:spcPts val="0"/>
              </a:spcAft>
              <a:buNone/>
            </a:pPr>
            <a:r>
              <a:t/>
            </a:r>
            <a:endParaRPr sz="14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77eb8df206_0_4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g77eb8df206_0_4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tr-TR" sz="1400"/>
              <a:t> </a:t>
            </a:r>
            <a:endParaRPr sz="1400"/>
          </a:p>
          <a:p>
            <a:pPr indent="-317500" lvl="0" marL="457200" rtl="0" algn="l">
              <a:lnSpc>
                <a:spcPct val="100000"/>
              </a:lnSpc>
              <a:spcBef>
                <a:spcPts val="0"/>
              </a:spcBef>
              <a:spcAft>
                <a:spcPts val="0"/>
              </a:spcAft>
              <a:buSzPts val="1400"/>
              <a:buChar char="●"/>
            </a:pPr>
            <a:r>
              <a:rPr lang="tr-TR" sz="1400"/>
              <a:t>When a topology is comprised of two or more different topologies it is referred to as a hybrid topology. Hybrid topologies are most-commonly encountered in larger enterprises where individual departments have network topologies that different from another topology in the organization. Connecting these topologies together will result in a hybrid topology. As a consequence, the capabilities and vulnerabilities depend on the types of topology that are tied together.</a:t>
            </a:r>
            <a:endParaRPr sz="1400"/>
          </a:p>
          <a:p>
            <a:pPr indent="0" lvl="0" marL="45720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b="1" lang="tr-TR" sz="1400"/>
              <a:t>Advantages</a:t>
            </a:r>
            <a:endParaRPr b="1" sz="1400"/>
          </a:p>
          <a:p>
            <a:pPr indent="0" lvl="0" marL="457200" rtl="0" algn="l">
              <a:lnSpc>
                <a:spcPct val="100000"/>
              </a:lnSpc>
              <a:spcBef>
                <a:spcPts val="0"/>
              </a:spcBef>
              <a:spcAft>
                <a:spcPts val="0"/>
              </a:spcAft>
              <a:buNone/>
            </a:pPr>
            <a:r>
              <a:rPr lang="tr-TR" sz="1400"/>
              <a:t>There are many reasons why hybrid topologies are used but they all have one thing in common: flexibility. There are few constraints on the structure that a hybrid topology cannot accommodate, and you can incorporate multiple topologies into one hybrid setup. As a consequence, hybrid topologies are very scalable. The scalability of hybrid setups makes them well-suited to larger networks.</a:t>
            </a:r>
            <a:endParaRPr sz="1400"/>
          </a:p>
          <a:p>
            <a:pPr indent="0" lvl="0" marL="45720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b="1" lang="tr-TR" sz="1400"/>
              <a:t>Disadvantages</a:t>
            </a:r>
            <a:endParaRPr b="1" sz="1400"/>
          </a:p>
          <a:p>
            <a:pPr indent="0" lvl="0" marL="457200" rtl="0" algn="l">
              <a:lnSpc>
                <a:spcPct val="100000"/>
              </a:lnSpc>
              <a:spcBef>
                <a:spcPts val="0"/>
              </a:spcBef>
              <a:spcAft>
                <a:spcPts val="0"/>
              </a:spcAft>
              <a:buNone/>
            </a:pPr>
            <a:r>
              <a:rPr lang="tr-TR" sz="1400"/>
              <a:t>Unfortunately, hybrid topologies can be quite complex, depending on the topologies that you decide to use. Each topology that is part of your hybrid topology will have to be managed according to its unique requirements. This makes administrators’ jobs more difficult because they are going to have to attempt to manage multiple topologies rather than a single one. In addition, setting up a hybrid topology can end up being quite costly.</a:t>
            </a:r>
            <a:endParaRPr sz="140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af886411b8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4" name="Google Shape;434;g2af886411b8_0_9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77eb8df206_0_2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77eb8df206_0_2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7c2f2de20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7c2f2de20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rgbClr val="FFFFFF"/>
                </a:highlight>
              </a:rPr>
              <a:t>A </a:t>
            </a:r>
            <a:r>
              <a:rPr b="1" lang="tr-TR" sz="1450">
                <a:solidFill>
                  <a:srgbClr val="373A3C"/>
                </a:solidFill>
                <a:highlight>
                  <a:srgbClr val="FFFFFF"/>
                </a:highlight>
              </a:rPr>
              <a:t>network </a:t>
            </a:r>
            <a:r>
              <a:rPr lang="tr-TR" sz="1450">
                <a:solidFill>
                  <a:srgbClr val="373A3C"/>
                </a:solidFill>
                <a:highlight>
                  <a:srgbClr val="FFFFFF"/>
                </a:highlight>
              </a:rPr>
              <a:t>is two or more computer systems linked together by some form of the transmission medium that enables them to share information. It does not matter whether the network contains two or thousands of machines; the concept is essentially the same.</a:t>
            </a:r>
            <a:endParaRPr sz="1450">
              <a:solidFill>
                <a:srgbClr val="373A3C"/>
              </a:solidFill>
              <a:highlight>
                <a:srgbClr val="FFFFFF"/>
              </a:highlight>
            </a:endParaRPr>
          </a:p>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rgbClr val="FFFFFF"/>
                </a:highlight>
              </a:rPr>
              <a:t>An excellent example of a network is the </a:t>
            </a:r>
            <a:r>
              <a:rPr b="1" lang="tr-TR" sz="1450">
                <a:solidFill>
                  <a:srgbClr val="373A3C"/>
                </a:solidFill>
                <a:highlight>
                  <a:srgbClr val="FFFFFF"/>
                </a:highlight>
              </a:rPr>
              <a:t>Internet</a:t>
            </a:r>
            <a:r>
              <a:rPr lang="tr-TR" sz="1450">
                <a:solidFill>
                  <a:srgbClr val="373A3C"/>
                </a:solidFill>
                <a:highlight>
                  <a:srgbClr val="FFFFFF"/>
                </a:highlight>
              </a:rPr>
              <a:t>, which connects millions of devices all over the world.</a:t>
            </a:r>
            <a:endParaRPr sz="1450">
              <a:solidFill>
                <a:srgbClr val="373A3C"/>
              </a:solidFill>
              <a:highlight>
                <a:srgbClr val="FFFFFF"/>
              </a:highlight>
            </a:endParaRPr>
          </a:p>
          <a:p>
            <a:pPr indent="0" lvl="0" marL="0" rtl="0" algn="l">
              <a:lnSpc>
                <a:spcPct val="100000"/>
              </a:lnSpc>
              <a:spcBef>
                <a:spcPts val="0"/>
              </a:spcBef>
              <a:spcAft>
                <a:spcPts val="0"/>
              </a:spcAft>
              <a:buNone/>
            </a:pPr>
            <a:r>
              <a:t/>
            </a:r>
            <a:endParaRPr sz="1450">
              <a:solidFill>
                <a:srgbClr val="373A3C"/>
              </a:solidFill>
              <a:highlight>
                <a:srgbClr val="FFFFFF"/>
              </a:highlight>
            </a:endParaRPr>
          </a:p>
          <a:p>
            <a:pPr indent="0" lvl="0" marL="0" rtl="0" algn="l">
              <a:lnSpc>
                <a:spcPct val="100000"/>
              </a:lnSpc>
              <a:spcBef>
                <a:spcPts val="0"/>
              </a:spcBef>
              <a:spcAft>
                <a:spcPts val="0"/>
              </a:spcAft>
              <a:buSzPts val="1400"/>
              <a:buNone/>
            </a:pPr>
            <a:r>
              <a:t/>
            </a:r>
            <a:endParaRPr sz="1450">
              <a:solidFill>
                <a:srgbClr val="373A3C"/>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71ad100f78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71ad100f78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rgbClr val="FFFFFF"/>
                </a:highlight>
              </a:rPr>
              <a:t>A network will provide services to its users. Historically, these services have included access to shared files, folders, and printers plus email and database applications. Modern networks provide more diverse services, including web applications, Voice over IP, and multimedia conferencing.</a:t>
            </a:r>
            <a:endParaRPr sz="1450">
              <a:solidFill>
                <a:srgbClr val="373A3C"/>
              </a:solidFill>
              <a:highlight>
                <a:srgbClr val="FFFFFF"/>
              </a:highlight>
            </a:endParaRPr>
          </a:p>
          <a:p>
            <a:pPr indent="0" lvl="0" marL="0" rtl="0" algn="l">
              <a:lnSpc>
                <a:spcPct val="100000"/>
              </a:lnSpc>
              <a:spcBef>
                <a:spcPts val="0"/>
              </a:spcBef>
              <a:spcAft>
                <a:spcPts val="0"/>
              </a:spcAft>
              <a:buNone/>
            </a:pPr>
            <a:r>
              <a:t/>
            </a:r>
            <a:endParaRPr sz="1450">
              <a:solidFill>
                <a:srgbClr val="373A3C"/>
              </a:solidFill>
              <a:highlight>
                <a:srgbClr val="FFFFFF"/>
              </a:highlight>
            </a:endParaRPr>
          </a:p>
          <a:p>
            <a:pPr indent="0" lvl="0" marL="0" rtl="0" algn="l">
              <a:lnSpc>
                <a:spcPct val="100000"/>
              </a:lnSpc>
              <a:spcBef>
                <a:spcPts val="0"/>
              </a:spcBef>
              <a:spcAft>
                <a:spcPts val="0"/>
              </a:spcAft>
              <a:buSzPts val="1400"/>
              <a:buNone/>
            </a:pPr>
            <a:r>
              <a:t/>
            </a:r>
            <a:endParaRPr sz="1450">
              <a:solidFill>
                <a:srgbClr val="373A3C"/>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71ad100f78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71ad100f78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rgbClr val="FFFFFF"/>
                </a:highlight>
              </a:rPr>
              <a:t>A computer network has the following features:</a:t>
            </a:r>
            <a:endParaRPr sz="1450">
              <a:solidFill>
                <a:srgbClr val="373A3C"/>
              </a:solidFill>
              <a:highlight>
                <a:srgbClr val="FFFFFF"/>
              </a:highlight>
            </a:endParaRPr>
          </a:p>
          <a:p>
            <a:pPr indent="0" lvl="0" marL="0" rtl="0" algn="l">
              <a:lnSpc>
                <a:spcPct val="100000"/>
              </a:lnSpc>
              <a:spcBef>
                <a:spcPts val="0"/>
              </a:spcBef>
              <a:spcAft>
                <a:spcPts val="0"/>
              </a:spcAft>
              <a:buNone/>
            </a:pPr>
            <a:r>
              <a:t/>
            </a:r>
            <a:endParaRPr sz="1450">
              <a:solidFill>
                <a:srgbClr val="373A3C"/>
              </a:solidFill>
              <a:highlight>
                <a:srgbClr val="FFFFFF"/>
              </a:highlight>
            </a:endParaRPr>
          </a:p>
          <a:p>
            <a:pPr indent="-320675" lvl="0" marL="457200" rtl="0" algn="l">
              <a:lnSpc>
                <a:spcPct val="115000"/>
              </a:lnSpc>
              <a:spcBef>
                <a:spcPts val="0"/>
              </a:spcBef>
              <a:spcAft>
                <a:spcPts val="0"/>
              </a:spcAft>
              <a:buClr>
                <a:srgbClr val="373A3C"/>
              </a:buClr>
              <a:buSzPts val="1450"/>
              <a:buChar char="●"/>
            </a:pPr>
            <a:r>
              <a:rPr b="1" lang="tr-TR" sz="1450">
                <a:solidFill>
                  <a:srgbClr val="373A3C"/>
                </a:solidFill>
                <a:highlight>
                  <a:srgbClr val="FFFFFF"/>
                </a:highlight>
              </a:rPr>
              <a:t>Performance</a:t>
            </a:r>
            <a:r>
              <a:rPr lang="tr-TR" sz="1450">
                <a:solidFill>
                  <a:srgbClr val="373A3C"/>
                </a:solidFill>
                <a:highlight>
                  <a:srgbClr val="FFFFFF"/>
                </a:highlight>
              </a:rPr>
              <a:t>: Performance of a computer network is measured in terms of response time. The response time of sending and receiving data from one system.</a:t>
            </a:r>
            <a:endParaRPr sz="1450">
              <a:solidFill>
                <a:srgbClr val="373A3C"/>
              </a:solidFill>
              <a:highlight>
                <a:srgbClr val="FFFFFF"/>
              </a:highlight>
            </a:endParaRPr>
          </a:p>
          <a:p>
            <a:pPr indent="-320675" lvl="0" marL="457200" rtl="0" algn="l">
              <a:lnSpc>
                <a:spcPct val="115000"/>
              </a:lnSpc>
              <a:spcBef>
                <a:spcPts val="0"/>
              </a:spcBef>
              <a:spcAft>
                <a:spcPts val="0"/>
              </a:spcAft>
              <a:buClr>
                <a:srgbClr val="373A3C"/>
              </a:buClr>
              <a:buSzPts val="1450"/>
              <a:buChar char="●"/>
            </a:pPr>
            <a:r>
              <a:rPr b="1" lang="tr-TR" sz="1450">
                <a:solidFill>
                  <a:srgbClr val="373A3C"/>
                </a:solidFill>
                <a:highlight>
                  <a:srgbClr val="FFFFFF"/>
                </a:highlight>
              </a:rPr>
              <a:t>Data Sharing</a:t>
            </a:r>
            <a:r>
              <a:rPr lang="tr-TR" sz="1450">
                <a:solidFill>
                  <a:srgbClr val="373A3C"/>
                </a:solidFill>
                <a:highlight>
                  <a:srgbClr val="FFFFFF"/>
                </a:highlight>
              </a:rPr>
              <a:t>: One of the reasons why we use a computer network is to share the data between different systems connected with each other through a transmission media.</a:t>
            </a:r>
            <a:endParaRPr sz="1450">
              <a:solidFill>
                <a:srgbClr val="373A3C"/>
              </a:solidFill>
              <a:highlight>
                <a:srgbClr val="FFFFFF"/>
              </a:highlight>
            </a:endParaRPr>
          </a:p>
          <a:p>
            <a:pPr indent="-320675" lvl="0" marL="457200" rtl="0" algn="l">
              <a:lnSpc>
                <a:spcPct val="115000"/>
              </a:lnSpc>
              <a:spcBef>
                <a:spcPts val="0"/>
              </a:spcBef>
              <a:spcAft>
                <a:spcPts val="0"/>
              </a:spcAft>
              <a:buClr>
                <a:srgbClr val="373A3C"/>
              </a:buClr>
              <a:buSzPts val="1450"/>
              <a:buChar char="●"/>
            </a:pPr>
            <a:r>
              <a:rPr b="1" lang="tr-TR" sz="1450">
                <a:solidFill>
                  <a:srgbClr val="373A3C"/>
                </a:solidFill>
                <a:highlight>
                  <a:srgbClr val="FFFFFF"/>
                </a:highlight>
              </a:rPr>
              <a:t>Backup</a:t>
            </a:r>
            <a:r>
              <a:rPr lang="tr-TR" sz="1450">
                <a:solidFill>
                  <a:srgbClr val="373A3C"/>
                </a:solidFill>
                <a:highlight>
                  <a:srgbClr val="FFFFFF"/>
                </a:highlight>
              </a:rPr>
              <a:t>: A computer network must have a central server that keeps the backup of all the data that is to be shared over a network so that in case of a failure it should be able to recover the data faster.</a:t>
            </a:r>
            <a:endParaRPr sz="1450">
              <a:solidFill>
                <a:srgbClr val="373A3C"/>
              </a:solidFill>
              <a:highlight>
                <a:srgbClr val="FFFFFF"/>
              </a:highlight>
            </a:endParaRPr>
          </a:p>
          <a:p>
            <a:pPr indent="-320675" lvl="0" marL="457200" rtl="0" algn="l">
              <a:lnSpc>
                <a:spcPct val="115000"/>
              </a:lnSpc>
              <a:spcBef>
                <a:spcPts val="0"/>
              </a:spcBef>
              <a:spcAft>
                <a:spcPts val="0"/>
              </a:spcAft>
              <a:buClr>
                <a:srgbClr val="373A3C"/>
              </a:buClr>
              <a:buSzPts val="1450"/>
              <a:buChar char="●"/>
            </a:pPr>
            <a:r>
              <a:rPr b="1" lang="tr-TR" sz="1450">
                <a:solidFill>
                  <a:srgbClr val="373A3C"/>
                </a:solidFill>
                <a:highlight>
                  <a:srgbClr val="FFFFFF"/>
                </a:highlight>
              </a:rPr>
              <a:t>Reliability</a:t>
            </a:r>
            <a:r>
              <a:rPr lang="tr-TR" sz="1450">
                <a:solidFill>
                  <a:srgbClr val="373A3C"/>
                </a:solidFill>
                <a:highlight>
                  <a:srgbClr val="FFFFFF"/>
                </a:highlight>
              </a:rPr>
              <a:t>: There should not be any failure in the network or if it occurs the recovery from failure should be fast.</a:t>
            </a:r>
            <a:endParaRPr sz="1450">
              <a:solidFill>
                <a:srgbClr val="373A3C"/>
              </a:solidFill>
              <a:highlight>
                <a:srgbClr val="FFFFFF"/>
              </a:highlight>
            </a:endParaRPr>
          </a:p>
          <a:p>
            <a:pPr indent="-320675" lvl="0" marL="457200" rtl="0" algn="l">
              <a:lnSpc>
                <a:spcPct val="115000"/>
              </a:lnSpc>
              <a:spcBef>
                <a:spcPts val="0"/>
              </a:spcBef>
              <a:spcAft>
                <a:spcPts val="0"/>
              </a:spcAft>
              <a:buClr>
                <a:srgbClr val="373A3C"/>
              </a:buClr>
              <a:buSzPts val="1450"/>
              <a:buChar char="●"/>
            </a:pPr>
            <a:r>
              <a:rPr b="1" lang="tr-TR" sz="1450">
                <a:solidFill>
                  <a:srgbClr val="373A3C"/>
                </a:solidFill>
                <a:highlight>
                  <a:srgbClr val="FFFFFF"/>
                </a:highlight>
              </a:rPr>
              <a:t>Security</a:t>
            </a:r>
            <a:r>
              <a:rPr lang="tr-TR" sz="1450">
                <a:solidFill>
                  <a:srgbClr val="373A3C"/>
                </a:solidFill>
                <a:highlight>
                  <a:srgbClr val="FFFFFF"/>
                </a:highlight>
              </a:rPr>
              <a:t>: A computer network should be secure so that the data transmitting over a network should be safe from unauthorized access. Also, the sent data should be received as it is at the receiving node, which means there should not be any loss of data during transmission.</a:t>
            </a:r>
            <a:endParaRPr sz="1450">
              <a:solidFill>
                <a:srgbClr val="373A3C"/>
              </a:solidFill>
              <a:highlight>
                <a:srgbClr val="FFFFFF"/>
              </a:highlight>
            </a:endParaRPr>
          </a:p>
          <a:p>
            <a:pPr indent="-320675" lvl="0" marL="457200" rtl="0" algn="l">
              <a:lnSpc>
                <a:spcPct val="115000"/>
              </a:lnSpc>
              <a:spcBef>
                <a:spcPts val="0"/>
              </a:spcBef>
              <a:spcAft>
                <a:spcPts val="0"/>
              </a:spcAft>
              <a:buClr>
                <a:srgbClr val="373A3C"/>
              </a:buClr>
              <a:buSzPts val="1450"/>
              <a:buChar char="●"/>
            </a:pPr>
            <a:r>
              <a:rPr b="1" lang="tr-TR" sz="1450">
                <a:solidFill>
                  <a:srgbClr val="373A3C"/>
                </a:solidFill>
                <a:highlight>
                  <a:srgbClr val="FFFFFF"/>
                </a:highlight>
              </a:rPr>
              <a:t>Scalability</a:t>
            </a:r>
            <a:r>
              <a:rPr lang="tr-TR" sz="1450">
                <a:solidFill>
                  <a:srgbClr val="373A3C"/>
                </a:solidFill>
                <a:highlight>
                  <a:srgbClr val="FFFFFF"/>
                </a:highlight>
              </a:rPr>
              <a:t>: A computer network should be scalable which means it should always allow adding new computers (or nodes) to the already existing computer network. For example, a company runs 100 computers over a computer network for their 100 employees, let's say they hire another 100 employees and want to add new 100 computers to the already existing LAN then, in that case, the local area computer network should allow this.</a:t>
            </a:r>
            <a:endParaRPr sz="1450">
              <a:solidFill>
                <a:srgbClr val="373A3C"/>
              </a:solidFill>
              <a:highlight>
                <a:srgbClr val="FFFFFF"/>
              </a:highlight>
            </a:endParaRPr>
          </a:p>
          <a:p>
            <a:pPr indent="-320675" lvl="0" marL="457200" rtl="0" algn="l">
              <a:lnSpc>
                <a:spcPct val="115000"/>
              </a:lnSpc>
              <a:spcBef>
                <a:spcPts val="0"/>
              </a:spcBef>
              <a:spcAft>
                <a:spcPts val="0"/>
              </a:spcAft>
              <a:buClr>
                <a:srgbClr val="373A3C"/>
              </a:buClr>
              <a:buSzPts val="1450"/>
              <a:buChar char="●"/>
            </a:pPr>
            <a:r>
              <a:rPr b="1" lang="tr-TR" sz="1450">
                <a:solidFill>
                  <a:srgbClr val="373A3C"/>
                </a:solidFill>
                <a:highlight>
                  <a:srgbClr val="FFFFFF"/>
                </a:highlight>
              </a:rPr>
              <a:t>Software and hardware compatibility</a:t>
            </a:r>
            <a:r>
              <a:rPr lang="tr-TR" sz="1450">
                <a:solidFill>
                  <a:srgbClr val="373A3C"/>
                </a:solidFill>
                <a:highlight>
                  <a:srgbClr val="FFFFFF"/>
                </a:highlight>
              </a:rPr>
              <a:t>: A computer network must not limit all the computers in a computer network to use the same software and hardware, instead, it should allow the better compatibility between the different software and hardware configuration.</a:t>
            </a:r>
            <a:endParaRPr sz="1450">
              <a:solidFill>
                <a:srgbClr val="373A3C"/>
              </a:solidFill>
              <a:highlight>
                <a:srgbClr val="FFFFFF"/>
              </a:highlight>
            </a:endParaRPr>
          </a:p>
          <a:p>
            <a:pPr indent="0" lvl="0" marL="0" rtl="0" algn="l">
              <a:lnSpc>
                <a:spcPct val="100000"/>
              </a:lnSpc>
              <a:spcBef>
                <a:spcPts val="1200"/>
              </a:spcBef>
              <a:spcAft>
                <a:spcPts val="0"/>
              </a:spcAft>
              <a:buSzPts val="1400"/>
              <a:buNone/>
            </a:pPr>
            <a:r>
              <a:t/>
            </a:r>
            <a:endParaRPr sz="1450">
              <a:solidFill>
                <a:srgbClr val="373A3C"/>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spTree>
      <p:nvGrpSpPr>
        <p:cNvPr id="50" name="Shape 50"/>
        <p:cNvGrpSpPr/>
        <p:nvPr/>
      </p:nvGrpSpPr>
      <p:grpSpPr>
        <a:xfrm>
          <a:off x="0" y="0"/>
          <a:ext cx="0" cy="0"/>
          <a:chOff x="0" y="0"/>
          <a:chExt cx="0" cy="0"/>
        </a:xfrm>
      </p:grpSpPr>
      <p:sp>
        <p:nvSpPr>
          <p:cNvPr id="51" name="Google Shape;51;p13"/>
          <p:cNvSpPr txBox="1"/>
          <p:nvPr>
            <p:ph type="ctrTitle"/>
          </p:nvPr>
        </p:nvSpPr>
        <p:spPr>
          <a:xfrm>
            <a:off x="1076325" y="1863600"/>
            <a:ext cx="4962600" cy="1416300"/>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SzPts val="4800"/>
              <a:buNone/>
              <a:defRPr>
                <a:solidFill>
                  <a:srgbClr val="5190CE"/>
                </a:solidFill>
              </a:defRPr>
            </a:lvl1pPr>
            <a:lvl2pPr lvl="1" algn="l">
              <a:lnSpc>
                <a:spcPct val="90000"/>
              </a:lnSpc>
              <a:spcBef>
                <a:spcPts val="0"/>
              </a:spcBef>
              <a:spcAft>
                <a:spcPts val="0"/>
              </a:spcAft>
              <a:buSzPts val="4800"/>
              <a:buNone/>
              <a:defRPr/>
            </a:lvl2pPr>
            <a:lvl3pPr lvl="2" algn="l">
              <a:lnSpc>
                <a:spcPct val="90000"/>
              </a:lnSpc>
              <a:spcBef>
                <a:spcPts val="0"/>
              </a:spcBef>
              <a:spcAft>
                <a:spcPts val="0"/>
              </a:spcAft>
              <a:buSzPts val="4800"/>
              <a:buNone/>
              <a:defRPr/>
            </a:lvl3pPr>
            <a:lvl4pPr lvl="3" algn="l">
              <a:lnSpc>
                <a:spcPct val="90000"/>
              </a:lnSpc>
              <a:spcBef>
                <a:spcPts val="0"/>
              </a:spcBef>
              <a:spcAft>
                <a:spcPts val="0"/>
              </a:spcAft>
              <a:buSzPts val="4800"/>
              <a:buNone/>
              <a:defRPr/>
            </a:lvl4pPr>
            <a:lvl5pPr lvl="4" algn="l">
              <a:lnSpc>
                <a:spcPct val="90000"/>
              </a:lnSpc>
              <a:spcBef>
                <a:spcPts val="0"/>
              </a:spcBef>
              <a:spcAft>
                <a:spcPts val="0"/>
              </a:spcAft>
              <a:buSzPts val="4800"/>
              <a:buNone/>
              <a:defRPr/>
            </a:lvl5pPr>
            <a:lvl6pPr lvl="5" algn="l">
              <a:lnSpc>
                <a:spcPct val="90000"/>
              </a:lnSpc>
              <a:spcBef>
                <a:spcPts val="0"/>
              </a:spcBef>
              <a:spcAft>
                <a:spcPts val="0"/>
              </a:spcAft>
              <a:buSzPts val="4800"/>
              <a:buNone/>
              <a:defRPr/>
            </a:lvl6pPr>
            <a:lvl7pPr lvl="6" algn="l">
              <a:lnSpc>
                <a:spcPct val="90000"/>
              </a:lnSpc>
              <a:spcBef>
                <a:spcPts val="0"/>
              </a:spcBef>
              <a:spcAft>
                <a:spcPts val="0"/>
              </a:spcAft>
              <a:buSzPts val="4800"/>
              <a:buNone/>
              <a:defRPr/>
            </a:lvl7pPr>
            <a:lvl8pPr lvl="7" algn="l">
              <a:lnSpc>
                <a:spcPct val="90000"/>
              </a:lnSpc>
              <a:spcBef>
                <a:spcPts val="0"/>
              </a:spcBef>
              <a:spcAft>
                <a:spcPts val="0"/>
              </a:spcAft>
              <a:buSzPts val="4800"/>
              <a:buNone/>
              <a:defRPr/>
            </a:lvl8pPr>
            <a:lvl9pPr lvl="8" algn="l">
              <a:lnSpc>
                <a:spcPct val="90000"/>
              </a:lnSpc>
              <a:spcBef>
                <a:spcPts val="0"/>
              </a:spcBef>
              <a:spcAft>
                <a:spcPts val="0"/>
              </a:spcAft>
              <a:buSzPts val="4800"/>
              <a:buNone/>
              <a:defRPr/>
            </a:lvl9pPr>
          </a:lstStyle>
          <a:p/>
        </p:txBody>
      </p:sp>
      <p:sp>
        <p:nvSpPr>
          <p:cNvPr id="52" name="Google Shape;52;p13"/>
          <p:cNvSpPr/>
          <p:nvPr/>
        </p:nvSpPr>
        <p:spPr>
          <a:xfrm rot="5400000">
            <a:off x="-303375" y="2166905"/>
            <a:ext cx="1416300" cy="8097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3" name="Google Shape;53;p13"/>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54" name="Google Shape;54;p13"/>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_1">
    <p:spTree>
      <p:nvGrpSpPr>
        <p:cNvPr id="55" name="Shape 55"/>
        <p:cNvGrpSpPr/>
        <p:nvPr/>
      </p:nvGrpSpPr>
      <p:grpSpPr>
        <a:xfrm>
          <a:off x="0" y="0"/>
          <a:ext cx="0" cy="0"/>
          <a:chOff x="0" y="0"/>
          <a:chExt cx="0" cy="0"/>
        </a:xfrm>
      </p:grpSpPr>
      <p:sp>
        <p:nvSpPr>
          <p:cNvPr id="56" name="Google Shape;56;p14"/>
          <p:cNvSpPr txBox="1"/>
          <p:nvPr>
            <p:ph type="ctrTitle"/>
          </p:nvPr>
        </p:nvSpPr>
        <p:spPr>
          <a:xfrm>
            <a:off x="1085850" y="1991850"/>
            <a:ext cx="4676700" cy="1159800"/>
          </a:xfrm>
          <a:prstGeom prst="rect">
            <a:avLst/>
          </a:prstGeom>
          <a:noFill/>
          <a:ln>
            <a:noFill/>
          </a:ln>
        </p:spPr>
        <p:txBody>
          <a:bodyPr anchorCtr="0" anchor="b" bIns="0" lIns="0" spcFirstLastPara="1" rIns="0" wrap="square" tIns="0">
            <a:normAutofit/>
          </a:bodyPr>
          <a:lstStyle>
            <a:lvl1pPr lvl="0" algn="l">
              <a:lnSpc>
                <a:spcPct val="80000"/>
              </a:lnSpc>
              <a:spcBef>
                <a:spcPts val="0"/>
              </a:spcBef>
              <a:spcAft>
                <a:spcPts val="0"/>
              </a:spcAft>
              <a:buSzPts val="4800"/>
              <a:buNone/>
              <a:defRPr sz="4800">
                <a:solidFill>
                  <a:srgbClr val="5B92CA"/>
                </a:solidFill>
              </a:defRPr>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p:txBody>
      </p:sp>
      <p:sp>
        <p:nvSpPr>
          <p:cNvPr id="57" name="Google Shape;57;p14"/>
          <p:cNvSpPr txBox="1"/>
          <p:nvPr>
            <p:ph idx="1" type="subTitle"/>
          </p:nvPr>
        </p:nvSpPr>
        <p:spPr>
          <a:xfrm>
            <a:off x="1085850" y="3287726"/>
            <a:ext cx="4676700" cy="383700"/>
          </a:xfrm>
          <a:prstGeom prst="rect">
            <a:avLst/>
          </a:prstGeom>
          <a:noFill/>
          <a:ln>
            <a:noFill/>
          </a:ln>
        </p:spPr>
        <p:txBody>
          <a:bodyPr anchorCtr="0" anchor="t" bIns="0" lIns="0" spcFirstLastPara="1" rIns="0" wrap="square" tIns="0">
            <a:normAutofit/>
          </a:bodyPr>
          <a:lstStyle>
            <a:lvl1pPr lvl="0" algn="l">
              <a:lnSpc>
                <a:spcPct val="110000"/>
              </a:lnSpc>
              <a:spcBef>
                <a:spcPts val="0"/>
              </a:spcBef>
              <a:spcAft>
                <a:spcPts val="0"/>
              </a:spcAft>
              <a:buClr>
                <a:schemeClr val="dk2"/>
              </a:buClr>
              <a:buSzPts val="1800"/>
              <a:buNone/>
              <a:defRPr>
                <a:solidFill>
                  <a:schemeClr val="dk2"/>
                </a:solidFill>
              </a:defRPr>
            </a:lvl1pPr>
            <a:lvl2pPr lvl="1" algn="l">
              <a:lnSpc>
                <a:spcPct val="110000"/>
              </a:lnSpc>
              <a:spcBef>
                <a:spcPts val="0"/>
              </a:spcBef>
              <a:spcAft>
                <a:spcPts val="0"/>
              </a:spcAft>
              <a:buClr>
                <a:schemeClr val="dk2"/>
              </a:buClr>
              <a:buSzPts val="3000"/>
              <a:buNone/>
              <a:defRPr sz="3000">
                <a:solidFill>
                  <a:schemeClr val="dk2"/>
                </a:solidFill>
              </a:defRPr>
            </a:lvl2pPr>
            <a:lvl3pPr lvl="2" algn="l">
              <a:lnSpc>
                <a:spcPct val="110000"/>
              </a:lnSpc>
              <a:spcBef>
                <a:spcPts val="0"/>
              </a:spcBef>
              <a:spcAft>
                <a:spcPts val="0"/>
              </a:spcAft>
              <a:buClr>
                <a:schemeClr val="dk2"/>
              </a:buClr>
              <a:buSzPts val="3000"/>
              <a:buNone/>
              <a:defRPr sz="3000">
                <a:solidFill>
                  <a:schemeClr val="dk2"/>
                </a:solidFill>
              </a:defRPr>
            </a:lvl3pPr>
            <a:lvl4pPr lvl="3" algn="l">
              <a:lnSpc>
                <a:spcPct val="110000"/>
              </a:lnSpc>
              <a:spcBef>
                <a:spcPts val="0"/>
              </a:spcBef>
              <a:spcAft>
                <a:spcPts val="0"/>
              </a:spcAft>
              <a:buClr>
                <a:schemeClr val="dk2"/>
              </a:buClr>
              <a:buSzPts val="3000"/>
              <a:buNone/>
              <a:defRPr sz="3000">
                <a:solidFill>
                  <a:schemeClr val="dk2"/>
                </a:solidFill>
              </a:defRPr>
            </a:lvl4pPr>
            <a:lvl5pPr lvl="4" algn="l">
              <a:lnSpc>
                <a:spcPct val="110000"/>
              </a:lnSpc>
              <a:spcBef>
                <a:spcPts val="0"/>
              </a:spcBef>
              <a:spcAft>
                <a:spcPts val="0"/>
              </a:spcAft>
              <a:buClr>
                <a:schemeClr val="dk2"/>
              </a:buClr>
              <a:buSzPts val="3000"/>
              <a:buNone/>
              <a:defRPr sz="3000">
                <a:solidFill>
                  <a:schemeClr val="dk2"/>
                </a:solidFill>
              </a:defRPr>
            </a:lvl5pPr>
            <a:lvl6pPr lvl="5" algn="l">
              <a:lnSpc>
                <a:spcPct val="110000"/>
              </a:lnSpc>
              <a:spcBef>
                <a:spcPts val="0"/>
              </a:spcBef>
              <a:spcAft>
                <a:spcPts val="0"/>
              </a:spcAft>
              <a:buClr>
                <a:schemeClr val="dk2"/>
              </a:buClr>
              <a:buSzPts val="3000"/>
              <a:buNone/>
              <a:defRPr sz="3000">
                <a:solidFill>
                  <a:schemeClr val="dk2"/>
                </a:solidFill>
              </a:defRPr>
            </a:lvl6pPr>
            <a:lvl7pPr lvl="6" algn="l">
              <a:lnSpc>
                <a:spcPct val="110000"/>
              </a:lnSpc>
              <a:spcBef>
                <a:spcPts val="0"/>
              </a:spcBef>
              <a:spcAft>
                <a:spcPts val="0"/>
              </a:spcAft>
              <a:buClr>
                <a:schemeClr val="dk2"/>
              </a:buClr>
              <a:buSzPts val="3000"/>
              <a:buNone/>
              <a:defRPr sz="3000">
                <a:solidFill>
                  <a:schemeClr val="dk2"/>
                </a:solidFill>
              </a:defRPr>
            </a:lvl7pPr>
            <a:lvl8pPr lvl="7" algn="l">
              <a:lnSpc>
                <a:spcPct val="110000"/>
              </a:lnSpc>
              <a:spcBef>
                <a:spcPts val="0"/>
              </a:spcBef>
              <a:spcAft>
                <a:spcPts val="0"/>
              </a:spcAft>
              <a:buClr>
                <a:schemeClr val="dk2"/>
              </a:buClr>
              <a:buSzPts val="3000"/>
              <a:buNone/>
              <a:defRPr sz="3000">
                <a:solidFill>
                  <a:schemeClr val="dk2"/>
                </a:solidFill>
              </a:defRPr>
            </a:lvl8pPr>
            <a:lvl9pPr lvl="8" algn="l">
              <a:lnSpc>
                <a:spcPct val="110000"/>
              </a:lnSpc>
              <a:spcBef>
                <a:spcPts val="0"/>
              </a:spcBef>
              <a:spcAft>
                <a:spcPts val="0"/>
              </a:spcAft>
              <a:buClr>
                <a:schemeClr val="dk2"/>
              </a:buClr>
              <a:buSzPts val="3000"/>
              <a:buNone/>
              <a:defRPr sz="3000">
                <a:solidFill>
                  <a:schemeClr val="dk2"/>
                </a:solidFill>
              </a:defRPr>
            </a:lvl9pPr>
          </a:lstStyle>
          <a:p/>
        </p:txBody>
      </p:sp>
      <p:sp>
        <p:nvSpPr>
          <p:cNvPr id="58" name="Google Shape;58;p14"/>
          <p:cNvSpPr/>
          <p:nvPr/>
        </p:nvSpPr>
        <p:spPr>
          <a:xfrm rot="5400000">
            <a:off x="-303375" y="2166905"/>
            <a:ext cx="1416300" cy="8097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9" name="Google Shape;59;p14"/>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60" name="Google Shape;60;p14"/>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OBJECT_2">
    <p:spTree>
      <p:nvGrpSpPr>
        <p:cNvPr id="61" name="Shape 61"/>
        <p:cNvGrpSpPr/>
        <p:nvPr/>
      </p:nvGrpSpPr>
      <p:grpSpPr>
        <a:xfrm>
          <a:off x="0" y="0"/>
          <a:ext cx="0" cy="0"/>
          <a:chOff x="0" y="0"/>
          <a:chExt cx="0" cy="0"/>
        </a:xfrm>
      </p:grpSpPr>
      <p:pic>
        <p:nvPicPr>
          <p:cNvPr id="62" name="Google Shape;62;p15"/>
          <p:cNvPicPr preferRelativeResize="0"/>
          <p:nvPr/>
        </p:nvPicPr>
        <p:blipFill>
          <a:blip r:embed="rId2">
            <a:alphaModFix/>
          </a:blip>
          <a:stretch>
            <a:fillRect/>
          </a:stretch>
        </p:blipFill>
        <p:spPr>
          <a:xfrm>
            <a:off x="1814730" y="1484742"/>
            <a:ext cx="5518295" cy="1834931"/>
          </a:xfrm>
          <a:prstGeom prst="rect">
            <a:avLst/>
          </a:prstGeom>
          <a:noFill/>
          <a:ln>
            <a:noFill/>
          </a:ln>
        </p:spPr>
      </p:pic>
      <p:sp>
        <p:nvSpPr>
          <p:cNvPr id="63" name="Google Shape;63;p15"/>
          <p:cNvSpPr/>
          <p:nvPr/>
        </p:nvSpPr>
        <p:spPr>
          <a:xfrm rot="10800000">
            <a:off x="7905008" y="-7073"/>
            <a:ext cx="1252800" cy="1256700"/>
          </a:xfrm>
          <a:prstGeom prst="rtTriangle">
            <a:avLst/>
          </a:prstGeom>
          <a:solidFill>
            <a:srgbClr val="635EA7"/>
          </a:solidFill>
          <a:ln cap="flat" cmpd="sng" w="9525">
            <a:solidFill>
              <a:srgbClr val="635EA7"/>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4" name="Google Shape;64;p15"/>
          <p:cNvSpPr/>
          <p:nvPr/>
        </p:nvSpPr>
        <p:spPr>
          <a:xfrm rot="-5400000">
            <a:off x="7890180" y="3894031"/>
            <a:ext cx="1252800" cy="1256700"/>
          </a:xfrm>
          <a:prstGeom prst="rtTriangle">
            <a:avLst/>
          </a:prstGeom>
          <a:solidFill>
            <a:srgbClr val="635EA7"/>
          </a:solidFill>
          <a:ln cap="flat" cmpd="sng" w="9525">
            <a:solidFill>
              <a:srgbClr val="635EA7"/>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5" name="Google Shape;65;p15"/>
          <p:cNvSpPr/>
          <p:nvPr/>
        </p:nvSpPr>
        <p:spPr>
          <a:xfrm>
            <a:off x="-6787" y="3889440"/>
            <a:ext cx="1252800" cy="1256700"/>
          </a:xfrm>
          <a:prstGeom prst="rtTriangle">
            <a:avLst/>
          </a:prstGeom>
          <a:solidFill>
            <a:srgbClr val="635EA7"/>
          </a:solidFill>
          <a:ln cap="flat" cmpd="sng" w="9525">
            <a:solidFill>
              <a:srgbClr val="635EA7"/>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6" name="Google Shape;66;p15"/>
          <p:cNvSpPr/>
          <p:nvPr/>
        </p:nvSpPr>
        <p:spPr>
          <a:xfrm rot="5400000">
            <a:off x="613" y="-15462"/>
            <a:ext cx="1252800" cy="1256700"/>
          </a:xfrm>
          <a:prstGeom prst="rtTriangle">
            <a:avLst/>
          </a:prstGeom>
          <a:solidFill>
            <a:srgbClr val="635EA7"/>
          </a:solidFill>
          <a:ln cap="flat" cmpd="sng" w="9525">
            <a:solidFill>
              <a:srgbClr val="635EA7"/>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E46962"/>
          </p15:clr>
        </p15:guide>
        <p15:guide id="2" pos="2880">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OBJECT_3">
    <p:spTree>
      <p:nvGrpSpPr>
        <p:cNvPr id="67" name="Shape 67"/>
        <p:cNvGrpSpPr/>
        <p:nvPr/>
      </p:nvGrpSpPr>
      <p:grpSpPr>
        <a:xfrm>
          <a:off x="0" y="0"/>
          <a:ext cx="0" cy="0"/>
          <a:chOff x="0" y="0"/>
          <a:chExt cx="0" cy="0"/>
        </a:xfrm>
      </p:grpSpPr>
      <p:sp>
        <p:nvSpPr>
          <p:cNvPr id="68" name="Google Shape;68;p16"/>
          <p:cNvSpPr/>
          <p:nvPr/>
        </p:nvSpPr>
        <p:spPr>
          <a:xfrm>
            <a:off x="0" y="3664380"/>
            <a:ext cx="1878425" cy="1479219"/>
          </a:xfrm>
          <a:custGeom>
            <a:rect b="b" l="l" r="r" t="t"/>
            <a:pathLst>
              <a:path extrusionOk="0" h="84298" w="107048">
                <a:moveTo>
                  <a:pt x="74954" y="0"/>
                </a:moveTo>
                <a:lnTo>
                  <a:pt x="107048" y="31282"/>
                </a:lnTo>
                <a:lnTo>
                  <a:pt x="54032" y="84298"/>
                </a:lnTo>
                <a:lnTo>
                  <a:pt x="0" y="84095"/>
                </a:lnTo>
                <a:lnTo>
                  <a:pt x="0" y="74142"/>
                </a:lnTo>
                <a:close/>
              </a:path>
            </a:pathLst>
          </a:custGeom>
          <a:solidFill>
            <a:srgbClr val="635EA7"/>
          </a:solidFill>
          <a:ln>
            <a:noFill/>
          </a:ln>
        </p:spPr>
      </p:sp>
      <p:cxnSp>
        <p:nvCxnSpPr>
          <p:cNvPr id="69" name="Google Shape;69;p16"/>
          <p:cNvCxnSpPr/>
          <p:nvPr/>
        </p:nvCxnSpPr>
        <p:spPr>
          <a:xfrm>
            <a:off x="1840222" y="3332189"/>
            <a:ext cx="1820400" cy="1811400"/>
          </a:xfrm>
          <a:prstGeom prst="straightConnector1">
            <a:avLst/>
          </a:prstGeom>
          <a:noFill/>
          <a:ln cap="flat" cmpd="sng" w="28575">
            <a:solidFill>
              <a:srgbClr val="595959"/>
            </a:solidFill>
            <a:prstDash val="solid"/>
            <a:round/>
            <a:headEnd len="sm" w="sm" type="none"/>
            <a:tailEnd len="sm" w="sm" type="none"/>
          </a:ln>
        </p:spPr>
      </p:cxnSp>
      <p:cxnSp>
        <p:nvCxnSpPr>
          <p:cNvPr id="70" name="Google Shape;70;p16"/>
          <p:cNvCxnSpPr/>
          <p:nvPr/>
        </p:nvCxnSpPr>
        <p:spPr>
          <a:xfrm>
            <a:off x="1828853" y="3472325"/>
            <a:ext cx="1670100" cy="1671000"/>
          </a:xfrm>
          <a:prstGeom prst="straightConnector1">
            <a:avLst/>
          </a:prstGeom>
          <a:noFill/>
          <a:ln cap="flat" cmpd="sng" w="28575">
            <a:solidFill>
              <a:srgbClr val="595959"/>
            </a:solidFill>
            <a:prstDash val="solid"/>
            <a:round/>
            <a:headEnd len="sm" w="sm" type="none"/>
            <a:tailEnd len="sm" w="sm" type="none"/>
          </a:ln>
        </p:spPr>
      </p:cxnSp>
      <p:cxnSp>
        <p:nvCxnSpPr>
          <p:cNvPr id="71" name="Google Shape;71;p16"/>
          <p:cNvCxnSpPr/>
          <p:nvPr/>
        </p:nvCxnSpPr>
        <p:spPr>
          <a:xfrm>
            <a:off x="1675259" y="3472325"/>
            <a:ext cx="1670100" cy="1671000"/>
          </a:xfrm>
          <a:prstGeom prst="straightConnector1">
            <a:avLst/>
          </a:prstGeom>
          <a:noFill/>
          <a:ln cap="flat" cmpd="sng" w="28575">
            <a:solidFill>
              <a:srgbClr val="595959"/>
            </a:solidFill>
            <a:prstDash val="solid"/>
            <a:round/>
            <a:headEnd len="sm" w="sm" type="none"/>
            <a:tailEnd len="sm" w="sm" type="none"/>
          </a:ln>
        </p:spPr>
      </p:cxnSp>
      <p:cxnSp>
        <p:nvCxnSpPr>
          <p:cNvPr id="72" name="Google Shape;72;p16"/>
          <p:cNvCxnSpPr/>
          <p:nvPr/>
        </p:nvCxnSpPr>
        <p:spPr>
          <a:xfrm>
            <a:off x="1528068" y="3472325"/>
            <a:ext cx="1670100" cy="1671000"/>
          </a:xfrm>
          <a:prstGeom prst="straightConnector1">
            <a:avLst/>
          </a:prstGeom>
          <a:noFill/>
          <a:ln cap="flat" cmpd="sng" w="28575">
            <a:solidFill>
              <a:srgbClr val="595959"/>
            </a:solidFill>
            <a:prstDash val="solid"/>
            <a:round/>
            <a:headEnd len="sm" w="sm" type="none"/>
            <a:tailEnd len="sm" w="sm" type="none"/>
          </a:ln>
        </p:spPr>
      </p:cxnSp>
      <p:cxnSp>
        <p:nvCxnSpPr>
          <p:cNvPr id="73" name="Google Shape;73;p16"/>
          <p:cNvCxnSpPr/>
          <p:nvPr/>
        </p:nvCxnSpPr>
        <p:spPr>
          <a:xfrm>
            <a:off x="1355208" y="3472325"/>
            <a:ext cx="1670100" cy="1671000"/>
          </a:xfrm>
          <a:prstGeom prst="straightConnector1">
            <a:avLst/>
          </a:prstGeom>
          <a:noFill/>
          <a:ln cap="flat" cmpd="sng" w="28575">
            <a:solidFill>
              <a:srgbClr val="595959"/>
            </a:solidFill>
            <a:prstDash val="solid"/>
            <a:round/>
            <a:headEnd len="sm" w="sm" type="none"/>
            <a:tailEnd len="sm" w="sm" type="none"/>
          </a:ln>
        </p:spPr>
      </p:cxnSp>
      <p:sp>
        <p:nvSpPr>
          <p:cNvPr id="74" name="Google Shape;74;p16"/>
          <p:cNvSpPr/>
          <p:nvPr/>
        </p:nvSpPr>
        <p:spPr>
          <a:xfrm>
            <a:off x="0" y="1215206"/>
            <a:ext cx="1881987" cy="2453825"/>
          </a:xfrm>
          <a:custGeom>
            <a:rect b="b" l="l" r="r" t="t"/>
            <a:pathLst>
              <a:path extrusionOk="0" h="139839" w="107251">
                <a:moveTo>
                  <a:pt x="0" y="0"/>
                </a:moveTo>
                <a:lnTo>
                  <a:pt x="107251" y="107251"/>
                </a:lnTo>
                <a:lnTo>
                  <a:pt x="75077" y="139839"/>
                </a:lnTo>
                <a:lnTo>
                  <a:pt x="0" y="65148"/>
                </a:lnTo>
                <a:close/>
              </a:path>
            </a:pathLst>
          </a:custGeom>
          <a:solidFill>
            <a:srgbClr val="635EA7"/>
          </a:solidFill>
          <a:ln>
            <a:noFill/>
          </a:ln>
        </p:spPr>
      </p:sp>
      <p:sp>
        <p:nvSpPr>
          <p:cNvPr id="75" name="Google Shape;75;p16"/>
          <p:cNvSpPr/>
          <p:nvPr/>
        </p:nvSpPr>
        <p:spPr>
          <a:xfrm>
            <a:off x="1311554" y="3097709"/>
            <a:ext cx="570294" cy="1122777"/>
          </a:xfrm>
          <a:custGeom>
            <a:rect b="b" l="l" r="r" t="t"/>
            <a:pathLst>
              <a:path extrusionOk="0" h="63985" w="32500">
                <a:moveTo>
                  <a:pt x="32500" y="0"/>
                </a:moveTo>
                <a:lnTo>
                  <a:pt x="32094" y="63985"/>
                </a:lnTo>
                <a:lnTo>
                  <a:pt x="0" y="32704"/>
                </a:lnTo>
                <a:close/>
              </a:path>
            </a:pathLst>
          </a:custGeom>
          <a:solidFill>
            <a:srgbClr val="635EA7"/>
          </a:solidFill>
          <a:ln>
            <a:noFill/>
          </a:ln>
        </p:spPr>
      </p:sp>
      <p:pic>
        <p:nvPicPr>
          <p:cNvPr id="76" name="Google Shape;76;p16"/>
          <p:cNvPicPr preferRelativeResize="0"/>
          <p:nvPr/>
        </p:nvPicPr>
        <p:blipFill>
          <a:blip r:embed="rId2">
            <a:alphaModFix/>
          </a:blip>
          <a:stretch>
            <a:fillRect/>
          </a:stretch>
        </p:blipFill>
        <p:spPr>
          <a:xfrm>
            <a:off x="8596613" y="19"/>
            <a:ext cx="540394" cy="642019"/>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7" name="Shape 77"/>
        <p:cNvGrpSpPr/>
        <p:nvPr/>
      </p:nvGrpSpPr>
      <p:grpSpPr>
        <a:xfrm>
          <a:off x="0" y="0"/>
          <a:ext cx="0" cy="0"/>
          <a:chOff x="0" y="0"/>
          <a:chExt cx="0" cy="0"/>
        </a:xfrm>
      </p:grpSpPr>
      <p:sp>
        <p:nvSpPr>
          <p:cNvPr id="78" name="Google Shape;78;p17"/>
          <p:cNvSpPr/>
          <p:nvPr/>
        </p:nvSpPr>
        <p:spPr>
          <a:xfrm>
            <a:off x="8828944" y="4863155"/>
            <a:ext cx="191100" cy="191100"/>
          </a:xfrm>
          <a:prstGeom prst="ellipse">
            <a:avLst/>
          </a:prstGeom>
          <a:solidFill>
            <a:srgbClr val="635EA7"/>
          </a:solidFill>
          <a:ln>
            <a:noFill/>
          </a:ln>
        </p:spPr>
        <p:txBody>
          <a:bodyPr anchorCtr="0" anchor="ctr" bIns="12875" lIns="25700" spcFirstLastPara="1" rIns="25700" wrap="square" tIns="128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FFFFFF"/>
              </a:solidFill>
              <a:latin typeface="Open Sans Light"/>
              <a:ea typeface="Open Sans Light"/>
              <a:cs typeface="Open Sans Light"/>
              <a:sym typeface="Open Sans Light"/>
            </a:endParaRPr>
          </a:p>
        </p:txBody>
      </p:sp>
      <p:sp>
        <p:nvSpPr>
          <p:cNvPr id="79" name="Google Shape;79;p17"/>
          <p:cNvSpPr txBox="1"/>
          <p:nvPr/>
        </p:nvSpPr>
        <p:spPr>
          <a:xfrm>
            <a:off x="8845463" y="4907804"/>
            <a:ext cx="151800" cy="95100"/>
          </a:xfrm>
          <a:prstGeom prst="rect">
            <a:avLst/>
          </a:prstGeom>
          <a:solidFill>
            <a:srgbClr val="635EA7"/>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1" i="0" lang="tr-TR" sz="600" u="none" cap="none" strike="noStrike">
                <a:solidFill>
                  <a:srgbClr val="FFFFFF"/>
                </a:solidFill>
                <a:latin typeface="Open Sans Light"/>
                <a:ea typeface="Open Sans Light"/>
                <a:cs typeface="Open Sans Light"/>
                <a:sym typeface="Open Sans Light"/>
              </a:rPr>
              <a:t>‹#›</a:t>
            </a:fld>
            <a:endParaRPr b="1" i="0" sz="600" u="none" cap="none" strike="noStrike">
              <a:solidFill>
                <a:srgbClr val="FFFFFF"/>
              </a:solidFill>
              <a:latin typeface="Open Sans Light"/>
              <a:ea typeface="Open Sans Light"/>
              <a:cs typeface="Open Sans Light"/>
              <a:sym typeface="Open Sans Light"/>
            </a:endParaRPr>
          </a:p>
        </p:txBody>
      </p:sp>
      <p:cxnSp>
        <p:nvCxnSpPr>
          <p:cNvPr id="80" name="Google Shape;80;p17"/>
          <p:cNvCxnSpPr/>
          <p:nvPr/>
        </p:nvCxnSpPr>
        <p:spPr>
          <a:xfrm rot="10800000">
            <a:off x="1152694" y="4951444"/>
            <a:ext cx="7626600" cy="11700"/>
          </a:xfrm>
          <a:prstGeom prst="straightConnector1">
            <a:avLst/>
          </a:prstGeom>
          <a:noFill/>
          <a:ln cap="flat" cmpd="sng" w="19050">
            <a:solidFill>
              <a:srgbClr val="635EA7"/>
            </a:solidFill>
            <a:prstDash val="solid"/>
            <a:miter lim="800000"/>
            <a:headEnd len="sm" w="sm" type="none"/>
            <a:tailEnd len="sm" w="sm" type="none"/>
          </a:ln>
        </p:spPr>
      </p:cxnSp>
      <p:pic>
        <p:nvPicPr>
          <p:cNvPr id="81" name="Google Shape;81;p17"/>
          <p:cNvPicPr preferRelativeResize="0"/>
          <p:nvPr/>
        </p:nvPicPr>
        <p:blipFill>
          <a:blip r:embed="rId2">
            <a:alphaModFix/>
          </a:blip>
          <a:stretch>
            <a:fillRect/>
          </a:stretch>
        </p:blipFill>
        <p:spPr>
          <a:xfrm>
            <a:off x="42338" y="4726312"/>
            <a:ext cx="1056870" cy="351432"/>
          </a:xfrm>
          <a:prstGeom prst="rect">
            <a:avLst/>
          </a:prstGeom>
          <a:noFill/>
          <a:ln>
            <a:noFill/>
          </a:ln>
        </p:spPr>
      </p:pic>
      <p:sp>
        <p:nvSpPr>
          <p:cNvPr id="82" name="Google Shape;82;p17"/>
          <p:cNvSpPr/>
          <p:nvPr/>
        </p:nvSpPr>
        <p:spPr>
          <a:xfrm rot="5400000">
            <a:off x="-98700" y="188588"/>
            <a:ext cx="460500" cy="263400"/>
          </a:xfrm>
          <a:prstGeom prst="triangle">
            <a:avLst>
              <a:gd fmla="val 50000" name="adj"/>
            </a:avLst>
          </a:prstGeom>
          <a:solidFill>
            <a:srgbClr val="635EA7"/>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id="83" name="Google Shape;83;p17"/>
          <p:cNvPicPr preferRelativeResize="0"/>
          <p:nvPr/>
        </p:nvPicPr>
        <p:blipFill>
          <a:blip r:embed="rId3">
            <a:alphaModFix/>
          </a:blip>
          <a:stretch>
            <a:fillRect/>
          </a:stretch>
        </p:blipFill>
        <p:spPr>
          <a:xfrm>
            <a:off x="8596613" y="19"/>
            <a:ext cx="540394" cy="642019"/>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84" name="Shape 84"/>
        <p:cNvGrpSpPr/>
        <p:nvPr/>
      </p:nvGrpSpPr>
      <p:grpSpPr>
        <a:xfrm>
          <a:off x="0" y="0"/>
          <a:ext cx="0" cy="0"/>
          <a:chOff x="0" y="0"/>
          <a:chExt cx="0" cy="0"/>
        </a:xfrm>
      </p:grpSpPr>
      <p:sp>
        <p:nvSpPr>
          <p:cNvPr id="85" name="Google Shape;85;p18"/>
          <p:cNvSpPr/>
          <p:nvPr/>
        </p:nvSpPr>
        <p:spPr>
          <a:xfrm rot="5400000">
            <a:off x="-227475" y="2268191"/>
            <a:ext cx="1062300" cy="607200"/>
          </a:xfrm>
          <a:prstGeom prst="triangle">
            <a:avLst>
              <a:gd fmla="val 50000" name="adj"/>
            </a:avLst>
          </a:prstGeom>
          <a:solidFill>
            <a:srgbClr val="635EA7"/>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86" name="Google Shape;86;p18"/>
          <p:cNvSpPr/>
          <p:nvPr/>
        </p:nvSpPr>
        <p:spPr>
          <a:xfrm>
            <a:off x="8828944" y="4863155"/>
            <a:ext cx="191100" cy="191100"/>
          </a:xfrm>
          <a:prstGeom prst="ellipse">
            <a:avLst/>
          </a:prstGeom>
          <a:solidFill>
            <a:srgbClr val="635EA7"/>
          </a:solidFill>
          <a:ln>
            <a:noFill/>
          </a:ln>
        </p:spPr>
        <p:txBody>
          <a:bodyPr anchorCtr="0" anchor="ctr" bIns="12875" lIns="25700" spcFirstLastPara="1" rIns="25700" wrap="square" tIns="128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FFFFFF"/>
              </a:solidFill>
              <a:latin typeface="Open Sans Light"/>
              <a:ea typeface="Open Sans Light"/>
              <a:cs typeface="Open Sans Light"/>
              <a:sym typeface="Open Sans Light"/>
            </a:endParaRPr>
          </a:p>
        </p:txBody>
      </p:sp>
      <p:sp>
        <p:nvSpPr>
          <p:cNvPr id="87" name="Google Shape;87;p18"/>
          <p:cNvSpPr txBox="1"/>
          <p:nvPr/>
        </p:nvSpPr>
        <p:spPr>
          <a:xfrm>
            <a:off x="8845463" y="4907804"/>
            <a:ext cx="151800" cy="95100"/>
          </a:xfrm>
          <a:prstGeom prst="rect">
            <a:avLst/>
          </a:prstGeom>
          <a:solidFill>
            <a:srgbClr val="635EA7"/>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1" i="0" lang="tr-TR" sz="600" u="none" cap="none" strike="noStrike">
                <a:solidFill>
                  <a:srgbClr val="FFFFFF"/>
                </a:solidFill>
                <a:latin typeface="Open Sans Light"/>
                <a:ea typeface="Open Sans Light"/>
                <a:cs typeface="Open Sans Light"/>
                <a:sym typeface="Open Sans Light"/>
              </a:rPr>
              <a:t>‹#›</a:t>
            </a:fld>
            <a:endParaRPr b="1" i="0" sz="600" u="none" cap="none" strike="noStrike">
              <a:solidFill>
                <a:srgbClr val="FFFFFF"/>
              </a:solidFill>
              <a:latin typeface="Open Sans Light"/>
              <a:ea typeface="Open Sans Light"/>
              <a:cs typeface="Open Sans Light"/>
              <a:sym typeface="Open Sans Light"/>
            </a:endParaRPr>
          </a:p>
        </p:txBody>
      </p:sp>
      <p:cxnSp>
        <p:nvCxnSpPr>
          <p:cNvPr id="88" name="Google Shape;88;p18"/>
          <p:cNvCxnSpPr/>
          <p:nvPr/>
        </p:nvCxnSpPr>
        <p:spPr>
          <a:xfrm rot="10800000">
            <a:off x="1152694" y="4951444"/>
            <a:ext cx="7626600" cy="11700"/>
          </a:xfrm>
          <a:prstGeom prst="straightConnector1">
            <a:avLst/>
          </a:prstGeom>
          <a:noFill/>
          <a:ln cap="flat" cmpd="sng" w="19050">
            <a:solidFill>
              <a:srgbClr val="635EA7"/>
            </a:solidFill>
            <a:prstDash val="solid"/>
            <a:miter lim="800000"/>
            <a:headEnd len="sm" w="sm" type="none"/>
            <a:tailEnd len="sm" w="sm" type="none"/>
          </a:ln>
        </p:spPr>
      </p:cxnSp>
      <p:pic>
        <p:nvPicPr>
          <p:cNvPr id="89" name="Google Shape;89;p18"/>
          <p:cNvPicPr preferRelativeResize="0"/>
          <p:nvPr/>
        </p:nvPicPr>
        <p:blipFill>
          <a:blip r:embed="rId2">
            <a:alphaModFix/>
          </a:blip>
          <a:stretch>
            <a:fillRect/>
          </a:stretch>
        </p:blipFill>
        <p:spPr>
          <a:xfrm>
            <a:off x="42338" y="4726312"/>
            <a:ext cx="1056870" cy="351432"/>
          </a:xfrm>
          <a:prstGeom prst="rect">
            <a:avLst/>
          </a:prstGeom>
          <a:noFill/>
          <a:ln>
            <a:noFill/>
          </a:ln>
        </p:spPr>
      </p:pic>
      <p:pic>
        <p:nvPicPr>
          <p:cNvPr id="90" name="Google Shape;90;p18"/>
          <p:cNvPicPr preferRelativeResize="0"/>
          <p:nvPr/>
        </p:nvPicPr>
        <p:blipFill>
          <a:blip r:embed="rId3">
            <a:alphaModFix/>
          </a:blip>
          <a:stretch>
            <a:fillRect/>
          </a:stretch>
        </p:blipFill>
        <p:spPr>
          <a:xfrm>
            <a:off x="8596613" y="19"/>
            <a:ext cx="540394" cy="642019"/>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n Slayt">
  <p:cSld name="OBJECT_3_1">
    <p:spTree>
      <p:nvGrpSpPr>
        <p:cNvPr id="91" name="Shape 91"/>
        <p:cNvGrpSpPr/>
        <p:nvPr/>
      </p:nvGrpSpPr>
      <p:grpSpPr>
        <a:xfrm>
          <a:off x="0" y="0"/>
          <a:ext cx="0" cy="0"/>
          <a:chOff x="0" y="0"/>
          <a:chExt cx="0" cy="0"/>
        </a:xfrm>
      </p:grpSpPr>
      <p:sp>
        <p:nvSpPr>
          <p:cNvPr id="92" name="Google Shape;92;p19"/>
          <p:cNvSpPr/>
          <p:nvPr/>
        </p:nvSpPr>
        <p:spPr>
          <a:xfrm>
            <a:off x="0" y="3664380"/>
            <a:ext cx="1878425" cy="1479219"/>
          </a:xfrm>
          <a:custGeom>
            <a:rect b="b" l="l" r="r" t="t"/>
            <a:pathLst>
              <a:path extrusionOk="0" h="84298" w="107048">
                <a:moveTo>
                  <a:pt x="74954" y="0"/>
                </a:moveTo>
                <a:lnTo>
                  <a:pt x="107048" y="31282"/>
                </a:lnTo>
                <a:lnTo>
                  <a:pt x="54032" y="84298"/>
                </a:lnTo>
                <a:lnTo>
                  <a:pt x="0" y="84095"/>
                </a:lnTo>
                <a:lnTo>
                  <a:pt x="0" y="74142"/>
                </a:lnTo>
                <a:close/>
              </a:path>
            </a:pathLst>
          </a:custGeom>
          <a:solidFill>
            <a:srgbClr val="635EA7"/>
          </a:solidFill>
          <a:ln>
            <a:noFill/>
          </a:ln>
        </p:spPr>
      </p:sp>
      <p:cxnSp>
        <p:nvCxnSpPr>
          <p:cNvPr id="93" name="Google Shape;93;p19"/>
          <p:cNvCxnSpPr/>
          <p:nvPr/>
        </p:nvCxnSpPr>
        <p:spPr>
          <a:xfrm>
            <a:off x="1840222" y="3332189"/>
            <a:ext cx="1820400" cy="1811400"/>
          </a:xfrm>
          <a:prstGeom prst="straightConnector1">
            <a:avLst/>
          </a:prstGeom>
          <a:noFill/>
          <a:ln cap="flat" cmpd="sng" w="28575">
            <a:solidFill>
              <a:srgbClr val="595959"/>
            </a:solidFill>
            <a:prstDash val="solid"/>
            <a:round/>
            <a:headEnd len="sm" w="sm" type="none"/>
            <a:tailEnd len="sm" w="sm" type="none"/>
          </a:ln>
        </p:spPr>
      </p:cxnSp>
      <p:cxnSp>
        <p:nvCxnSpPr>
          <p:cNvPr id="94" name="Google Shape;94;p19"/>
          <p:cNvCxnSpPr/>
          <p:nvPr/>
        </p:nvCxnSpPr>
        <p:spPr>
          <a:xfrm>
            <a:off x="1828853" y="3472325"/>
            <a:ext cx="1670100" cy="1671000"/>
          </a:xfrm>
          <a:prstGeom prst="straightConnector1">
            <a:avLst/>
          </a:prstGeom>
          <a:noFill/>
          <a:ln cap="flat" cmpd="sng" w="28575">
            <a:solidFill>
              <a:srgbClr val="595959"/>
            </a:solidFill>
            <a:prstDash val="solid"/>
            <a:round/>
            <a:headEnd len="sm" w="sm" type="none"/>
            <a:tailEnd len="sm" w="sm" type="none"/>
          </a:ln>
        </p:spPr>
      </p:cxnSp>
      <p:cxnSp>
        <p:nvCxnSpPr>
          <p:cNvPr id="95" name="Google Shape;95;p19"/>
          <p:cNvCxnSpPr/>
          <p:nvPr/>
        </p:nvCxnSpPr>
        <p:spPr>
          <a:xfrm>
            <a:off x="1675259" y="3472325"/>
            <a:ext cx="1670100" cy="1671000"/>
          </a:xfrm>
          <a:prstGeom prst="straightConnector1">
            <a:avLst/>
          </a:prstGeom>
          <a:noFill/>
          <a:ln cap="flat" cmpd="sng" w="28575">
            <a:solidFill>
              <a:srgbClr val="595959"/>
            </a:solidFill>
            <a:prstDash val="solid"/>
            <a:round/>
            <a:headEnd len="sm" w="sm" type="none"/>
            <a:tailEnd len="sm" w="sm" type="none"/>
          </a:ln>
        </p:spPr>
      </p:cxnSp>
      <p:cxnSp>
        <p:nvCxnSpPr>
          <p:cNvPr id="96" name="Google Shape;96;p19"/>
          <p:cNvCxnSpPr/>
          <p:nvPr/>
        </p:nvCxnSpPr>
        <p:spPr>
          <a:xfrm>
            <a:off x="1528068" y="3472325"/>
            <a:ext cx="1670100" cy="1671000"/>
          </a:xfrm>
          <a:prstGeom prst="straightConnector1">
            <a:avLst/>
          </a:prstGeom>
          <a:noFill/>
          <a:ln cap="flat" cmpd="sng" w="28575">
            <a:solidFill>
              <a:srgbClr val="595959"/>
            </a:solidFill>
            <a:prstDash val="solid"/>
            <a:round/>
            <a:headEnd len="sm" w="sm" type="none"/>
            <a:tailEnd len="sm" w="sm" type="none"/>
          </a:ln>
        </p:spPr>
      </p:cxnSp>
      <p:cxnSp>
        <p:nvCxnSpPr>
          <p:cNvPr id="97" name="Google Shape;97;p19"/>
          <p:cNvCxnSpPr/>
          <p:nvPr/>
        </p:nvCxnSpPr>
        <p:spPr>
          <a:xfrm>
            <a:off x="1355208" y="3472325"/>
            <a:ext cx="1670100" cy="1671000"/>
          </a:xfrm>
          <a:prstGeom prst="straightConnector1">
            <a:avLst/>
          </a:prstGeom>
          <a:noFill/>
          <a:ln cap="flat" cmpd="sng" w="28575">
            <a:solidFill>
              <a:srgbClr val="595959"/>
            </a:solidFill>
            <a:prstDash val="solid"/>
            <a:round/>
            <a:headEnd len="sm" w="sm" type="none"/>
            <a:tailEnd len="sm" w="sm" type="none"/>
          </a:ln>
        </p:spPr>
      </p:cxnSp>
      <p:sp>
        <p:nvSpPr>
          <p:cNvPr id="98" name="Google Shape;98;p19"/>
          <p:cNvSpPr/>
          <p:nvPr/>
        </p:nvSpPr>
        <p:spPr>
          <a:xfrm>
            <a:off x="0" y="1215206"/>
            <a:ext cx="1881987" cy="2453825"/>
          </a:xfrm>
          <a:custGeom>
            <a:rect b="b" l="l" r="r" t="t"/>
            <a:pathLst>
              <a:path extrusionOk="0" h="139839" w="107251">
                <a:moveTo>
                  <a:pt x="0" y="0"/>
                </a:moveTo>
                <a:lnTo>
                  <a:pt x="107251" y="107251"/>
                </a:lnTo>
                <a:lnTo>
                  <a:pt x="75077" y="139839"/>
                </a:lnTo>
                <a:lnTo>
                  <a:pt x="0" y="65148"/>
                </a:lnTo>
                <a:close/>
              </a:path>
            </a:pathLst>
          </a:custGeom>
          <a:solidFill>
            <a:srgbClr val="635EA7"/>
          </a:solidFill>
          <a:ln>
            <a:noFill/>
          </a:ln>
        </p:spPr>
      </p:sp>
      <p:sp>
        <p:nvSpPr>
          <p:cNvPr id="99" name="Google Shape;99;p19"/>
          <p:cNvSpPr/>
          <p:nvPr/>
        </p:nvSpPr>
        <p:spPr>
          <a:xfrm>
            <a:off x="1311554" y="3097709"/>
            <a:ext cx="570294" cy="1122777"/>
          </a:xfrm>
          <a:custGeom>
            <a:rect b="b" l="l" r="r" t="t"/>
            <a:pathLst>
              <a:path extrusionOk="0" h="63985" w="32500">
                <a:moveTo>
                  <a:pt x="32500" y="0"/>
                </a:moveTo>
                <a:lnTo>
                  <a:pt x="32094" y="63985"/>
                </a:lnTo>
                <a:lnTo>
                  <a:pt x="0" y="32704"/>
                </a:lnTo>
                <a:close/>
              </a:path>
            </a:pathLst>
          </a:custGeom>
          <a:solidFill>
            <a:srgbClr val="635EA7"/>
          </a:solidFill>
          <a:ln>
            <a:noFill/>
          </a:ln>
        </p:spPr>
      </p:sp>
      <p:sp>
        <p:nvSpPr>
          <p:cNvPr id="100" name="Google Shape;100;p19"/>
          <p:cNvSpPr txBox="1"/>
          <p:nvPr/>
        </p:nvSpPr>
        <p:spPr>
          <a:xfrm>
            <a:off x="7962431" y="4555069"/>
            <a:ext cx="831600" cy="1869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lang="tr-TR" sz="1000">
                <a:solidFill>
                  <a:srgbClr val="000000"/>
                </a:solidFill>
                <a:latin typeface="Open Sans"/>
                <a:ea typeface="Open Sans"/>
                <a:cs typeface="Open Sans"/>
                <a:sym typeface="Open Sans"/>
              </a:rPr>
              <a:t>Powered by</a:t>
            </a:r>
            <a:endParaRPr sz="1000">
              <a:solidFill>
                <a:srgbClr val="000000"/>
              </a:solidFill>
              <a:latin typeface="Open Sans"/>
              <a:ea typeface="Open Sans"/>
              <a:cs typeface="Open Sans"/>
              <a:sym typeface="Open Sans"/>
            </a:endParaRPr>
          </a:p>
        </p:txBody>
      </p:sp>
      <p:pic>
        <p:nvPicPr>
          <p:cNvPr id="101" name="Google Shape;101;p19"/>
          <p:cNvPicPr preferRelativeResize="0"/>
          <p:nvPr/>
        </p:nvPicPr>
        <p:blipFill>
          <a:blip r:embed="rId2">
            <a:alphaModFix/>
          </a:blip>
          <a:stretch>
            <a:fillRect/>
          </a:stretch>
        </p:blipFill>
        <p:spPr>
          <a:xfrm>
            <a:off x="99488" y="97163"/>
            <a:ext cx="1255726" cy="417557"/>
          </a:xfrm>
          <a:prstGeom prst="rect">
            <a:avLst/>
          </a:prstGeom>
          <a:noFill/>
          <a:ln>
            <a:noFill/>
          </a:ln>
        </p:spPr>
      </p:pic>
      <p:pic>
        <p:nvPicPr>
          <p:cNvPr id="102" name="Google Shape;102;p19"/>
          <p:cNvPicPr preferRelativeResize="0"/>
          <p:nvPr/>
        </p:nvPicPr>
        <p:blipFill>
          <a:blip r:embed="rId3">
            <a:alphaModFix/>
          </a:blip>
          <a:stretch>
            <a:fillRect/>
          </a:stretch>
        </p:blipFill>
        <p:spPr>
          <a:xfrm>
            <a:off x="8596613" y="19"/>
            <a:ext cx="540394" cy="642019"/>
          </a:xfrm>
          <a:prstGeom prst="rect">
            <a:avLst/>
          </a:prstGeom>
          <a:noFill/>
          <a:ln>
            <a:noFill/>
          </a:ln>
        </p:spPr>
      </p:pic>
      <p:pic>
        <p:nvPicPr>
          <p:cNvPr id="103" name="Google Shape;103;p19"/>
          <p:cNvPicPr preferRelativeResize="0"/>
          <p:nvPr/>
        </p:nvPicPr>
        <p:blipFill>
          <a:blip r:embed="rId4">
            <a:alphaModFix/>
          </a:blip>
          <a:stretch>
            <a:fillRect/>
          </a:stretch>
        </p:blipFill>
        <p:spPr>
          <a:xfrm>
            <a:off x="7801988" y="4670455"/>
            <a:ext cx="1308392" cy="41756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1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hyperlink" Target="http://dontchangethislink.peardeckmagic.zone?eyJ0eXBlIjoiZ29vZ2xlLXNsaWRlcy1hZGRvbi1yZXNwb25zZS1mb290ZXIiLCJsYXN0RWRpdGVkQnkiOiIxMDgyMTc5NDgzODMyMzUwOTUxMjUiLCJwcmVzZW50YXRpb25JZCI6IjF5QTl5NGNMUzhLRjRfczBrR25LcFBYdG9qU0g3UjdWSmxySUNnZDJOeUFZIiwiY29udGVudElkIjoiY3VzdG9tLXJlc3BvbnNlLW11bHRpcGxlQ2hvaWNlIiwic2xpZGVJZCI6Imc4MDNmZTI2NmQ3XzBfNzEiLCJjb250ZW50SW5zdGFuY2VJZCI6IjF5QTl5NGNMUzhLRjRfczBrR25LcFBYdG9qU0g3UjdWSmxySUNnZDJOeUFZL2YzZjFjNDhiLTM0NjAtNDcyMC1hZThiLTI5NzllODhhMTNiOCJ9pearId=magic-pear-metadata-identifi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hyperlink" Target="http://dontchangethislink.peardeckmagic.zone?eyJ0eXBlIjoiZ29vZ2xlLXNsaWRlcy1hZGRvbi1yZXNwb25zZS1mb290ZXIiLCJsYXN0RWRpdGVkQnkiOiIxMDgyMTc5NDgzODMyMzUwOTUxMjUiLCJwcmVzZW50YXRpb25JZCI6IjF5QTl5NGNMUzhLRjRfczBrR25LcFBYdG9qU0g3UjdWSmxySUNnZDJOeUFZIiwiY29udGVudElkIjoiY3VzdG9tLXJlc3BvbnNlLW11bHRpcGxlQ2hvaWNlIiwic2xpZGVJZCI6Imc3N2ViOGRmMjA2XzBfNjMzIiwiY29udGVudEluc3RhbmNlSWQiOiIxeUE5eTRjTFM4S0Y0X3Mwa0duS3BQWHRvalNIN1I3VkpscklDZ2QyTnlBWS82NTFhNmI5Yy1mNDdiLTRjMWItODI4OC1hOWZjYTY2YTBjMmUifQ==pearId=magic-pear-metadata-identifie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13.jpg"/><Relationship Id="rId4"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image" Target="../media/image8.jpg"/><Relationship Id="rId4" Type="http://schemas.openxmlformats.org/officeDocument/2006/relationships/image" Target="../media/image10.jpg"/><Relationship Id="rId5" Type="http://schemas.openxmlformats.org/officeDocument/2006/relationships/image" Target="../media/image1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 Id="rId3" Type="http://schemas.openxmlformats.org/officeDocument/2006/relationships/image" Target="../media/image1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 Id="rId3" Type="http://schemas.openxmlformats.org/officeDocument/2006/relationships/image" Target="../media/image15.jpg"/><Relationship Id="rId4" Type="http://schemas.openxmlformats.org/officeDocument/2006/relationships/image" Target="../media/image19.png"/><Relationship Id="rId5"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4.jpg"/><Relationship Id="rId6" Type="http://schemas.openxmlformats.org/officeDocument/2006/relationships/image" Target="../media/image2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3.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7.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5.xml"/><Relationship Id="rId3" Type="http://schemas.openxmlformats.org/officeDocument/2006/relationships/image" Target="../media/image26.jpg"/><Relationship Id="rId4" Type="http://schemas.openxmlformats.org/officeDocument/2006/relationships/image" Target="../media/image19.png"/><Relationship Id="rId5"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 Id="rId3" Type="http://schemas.openxmlformats.org/officeDocument/2006/relationships/image" Target="../media/image22.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2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nvSpPr>
        <p:spPr>
          <a:xfrm>
            <a:off x="431800" y="173800"/>
            <a:ext cx="73032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4000">
                <a:solidFill>
                  <a:srgbClr val="58B8E4"/>
                </a:solidFill>
              </a:rPr>
              <a:t>Local Area Network (LAN)</a:t>
            </a:r>
            <a:endParaRPr i="0" sz="4000" u="none" cap="none" strike="noStrike">
              <a:solidFill>
                <a:srgbClr val="58B8E4"/>
              </a:solidFill>
            </a:endParaRPr>
          </a:p>
        </p:txBody>
      </p:sp>
      <p:sp>
        <p:nvSpPr>
          <p:cNvPr id="176" name="Google Shape;176;p29"/>
          <p:cNvSpPr txBox="1"/>
          <p:nvPr/>
        </p:nvSpPr>
        <p:spPr>
          <a:xfrm>
            <a:off x="300575" y="790975"/>
            <a:ext cx="8386800" cy="1802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tr-TR" sz="2400">
                <a:latin typeface="Raleway"/>
                <a:ea typeface="Raleway"/>
                <a:cs typeface="Raleway"/>
                <a:sym typeface="Raleway"/>
              </a:rPr>
              <a:t> A LAN is a </a:t>
            </a:r>
            <a:r>
              <a:rPr b="1" lang="tr-TR" sz="2400">
                <a:latin typeface="Raleway"/>
                <a:ea typeface="Raleway"/>
                <a:cs typeface="Raleway"/>
                <a:sym typeface="Raleway"/>
              </a:rPr>
              <a:t>local </a:t>
            </a:r>
            <a:r>
              <a:rPr lang="tr-TR" sz="2400">
                <a:latin typeface="Raleway"/>
                <a:ea typeface="Raleway"/>
                <a:cs typeface="Raleway"/>
                <a:sym typeface="Raleway"/>
              </a:rPr>
              <a:t>network</a:t>
            </a:r>
            <a:endParaRPr sz="2400">
              <a:latin typeface="Raleway"/>
              <a:ea typeface="Raleway"/>
              <a:cs typeface="Raleway"/>
              <a:sym typeface="Raleway"/>
            </a:endParaRPr>
          </a:p>
          <a:p>
            <a:pPr indent="457200" lvl="0" marL="0" rtl="0" algn="l">
              <a:spcBef>
                <a:spcPts val="0"/>
              </a:spcBef>
              <a:spcAft>
                <a:spcPts val="0"/>
              </a:spcAft>
              <a:buNone/>
            </a:pPr>
            <a:r>
              <a:t/>
            </a:r>
            <a:endParaRPr sz="2400">
              <a:latin typeface="Raleway"/>
              <a:ea typeface="Raleway"/>
              <a:cs typeface="Raleway"/>
              <a:sym typeface="Raleway"/>
            </a:endParaRPr>
          </a:p>
        </p:txBody>
      </p:sp>
      <p:pic>
        <p:nvPicPr>
          <p:cNvPr id="177" name="Google Shape;177;p29"/>
          <p:cNvPicPr preferRelativeResize="0"/>
          <p:nvPr/>
        </p:nvPicPr>
        <p:blipFill>
          <a:blip r:embed="rId3">
            <a:alphaModFix/>
          </a:blip>
          <a:stretch>
            <a:fillRect/>
          </a:stretch>
        </p:blipFill>
        <p:spPr>
          <a:xfrm>
            <a:off x="2147500" y="1299025"/>
            <a:ext cx="3432349" cy="2314475"/>
          </a:xfrm>
          <a:prstGeom prst="rect">
            <a:avLst/>
          </a:prstGeom>
          <a:noFill/>
          <a:ln>
            <a:noFill/>
          </a:ln>
        </p:spPr>
      </p:pic>
      <p:sp>
        <p:nvSpPr>
          <p:cNvPr id="178" name="Google Shape;178;p29"/>
          <p:cNvSpPr txBox="1"/>
          <p:nvPr/>
        </p:nvSpPr>
        <p:spPr>
          <a:xfrm>
            <a:off x="206175" y="3531250"/>
            <a:ext cx="8747400" cy="18027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Could be </a:t>
            </a:r>
            <a:r>
              <a:rPr lang="tr-TR" sz="2200">
                <a:latin typeface="Raleway"/>
                <a:ea typeface="Raleway"/>
                <a:cs typeface="Raleway"/>
                <a:sym typeface="Raleway"/>
              </a:rPr>
              <a:t>as small as two computers or large, with thousands of devices connected</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Usually restricted to spanning a particular geographic location</a:t>
            </a:r>
            <a:endParaRPr sz="2200">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p:nvPr/>
        </p:nvSpPr>
        <p:spPr>
          <a:xfrm>
            <a:off x="361375" y="291275"/>
            <a:ext cx="8230800" cy="424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4" name="Google Shape;184;p30"/>
          <p:cNvPicPr preferRelativeResize="0"/>
          <p:nvPr/>
        </p:nvPicPr>
        <p:blipFill rotWithShape="1">
          <a:blip r:embed="rId3">
            <a:alphaModFix/>
          </a:blip>
          <a:srcRect b="9229" l="8474" r="8032" t="8803"/>
          <a:stretch/>
        </p:blipFill>
        <p:spPr>
          <a:xfrm>
            <a:off x="5643669" y="1612175"/>
            <a:ext cx="2606206" cy="2357975"/>
          </a:xfrm>
          <a:prstGeom prst="rect">
            <a:avLst/>
          </a:prstGeom>
          <a:noFill/>
          <a:ln>
            <a:noFill/>
          </a:ln>
        </p:spPr>
      </p:pic>
      <p:pic>
        <p:nvPicPr>
          <p:cNvPr id="185" name="Google Shape;185;p30"/>
          <p:cNvPicPr preferRelativeResize="0"/>
          <p:nvPr/>
        </p:nvPicPr>
        <p:blipFill rotWithShape="1">
          <a:blip r:embed="rId4">
            <a:alphaModFix/>
          </a:blip>
          <a:srcRect b="9229" l="8441" r="8065" t="8803"/>
          <a:stretch/>
        </p:blipFill>
        <p:spPr>
          <a:xfrm>
            <a:off x="806550" y="1612175"/>
            <a:ext cx="2606206" cy="2357975"/>
          </a:xfrm>
          <a:prstGeom prst="rect">
            <a:avLst/>
          </a:prstGeom>
          <a:noFill/>
          <a:ln>
            <a:noFill/>
          </a:ln>
        </p:spPr>
      </p:pic>
      <p:sp>
        <p:nvSpPr>
          <p:cNvPr id="186" name="Google Shape;186;p30"/>
          <p:cNvSpPr txBox="1"/>
          <p:nvPr>
            <p:ph idx="4294967295" type="title"/>
          </p:nvPr>
        </p:nvSpPr>
        <p:spPr>
          <a:xfrm>
            <a:off x="520950" y="428125"/>
            <a:ext cx="8348400" cy="464700"/>
          </a:xfrm>
          <a:prstGeom prst="rect">
            <a:avLst/>
          </a:prstGeom>
        </p:spPr>
        <p:txBody>
          <a:bodyPr anchorCtr="0" anchor="ctr" bIns="91425" lIns="91425" spcFirstLastPara="1" rIns="91425" wrap="square" tIns="91425">
            <a:normAutofit fontScale="90000"/>
          </a:bodyPr>
          <a:lstStyle/>
          <a:p>
            <a:pPr indent="457200" lvl="0" marL="0" rtl="0" algn="l">
              <a:spcBef>
                <a:spcPts val="0"/>
              </a:spcBef>
              <a:spcAft>
                <a:spcPts val="0"/>
              </a:spcAft>
              <a:buNone/>
            </a:pPr>
            <a:r>
              <a:rPr lang="tr-TR" sz="2400">
                <a:latin typeface="Raleway"/>
                <a:ea typeface="Raleway"/>
                <a:cs typeface="Raleway"/>
                <a:sym typeface="Raleway"/>
              </a:rPr>
              <a:t>A company in a single building is considered as LAN</a:t>
            </a:r>
            <a:endParaRPr sz="2400">
              <a:latin typeface="Raleway"/>
              <a:ea typeface="Raleway"/>
              <a:cs typeface="Raleway"/>
              <a:sym typeface="Raleway"/>
            </a:endParaRPr>
          </a:p>
        </p:txBody>
      </p:sp>
      <p:sp>
        <p:nvSpPr>
          <p:cNvPr id="187" name="Google Shape;187;p30"/>
          <p:cNvSpPr txBox="1"/>
          <p:nvPr/>
        </p:nvSpPr>
        <p:spPr>
          <a:xfrm>
            <a:off x="914249" y="2471279"/>
            <a:ext cx="2379000" cy="54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tr-TR" sz="6000">
                <a:solidFill>
                  <a:srgbClr val="FFFFFF"/>
                </a:solidFill>
                <a:latin typeface="Proxima Nova Semibold"/>
                <a:ea typeface="Proxima Nova Semibold"/>
                <a:cs typeface="Proxima Nova Semibold"/>
                <a:sym typeface="Proxima Nova Semibold"/>
              </a:rPr>
              <a:t>True</a:t>
            </a:r>
            <a:endParaRPr sz="6000">
              <a:solidFill>
                <a:srgbClr val="FFFFFF"/>
              </a:solidFill>
              <a:latin typeface="Proxima Nova Semibold"/>
              <a:ea typeface="Proxima Nova Semibold"/>
              <a:cs typeface="Proxima Nova Semibold"/>
              <a:sym typeface="Proxima Nova Semibold"/>
            </a:endParaRPr>
          </a:p>
        </p:txBody>
      </p:sp>
      <p:sp>
        <p:nvSpPr>
          <p:cNvPr id="188" name="Google Shape;188;p30"/>
          <p:cNvSpPr txBox="1"/>
          <p:nvPr/>
        </p:nvSpPr>
        <p:spPr>
          <a:xfrm>
            <a:off x="5750531" y="2488231"/>
            <a:ext cx="2378700" cy="54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tr-TR" sz="6000">
                <a:solidFill>
                  <a:srgbClr val="FFFFFF"/>
                </a:solidFill>
                <a:latin typeface="Proxima Nova Semibold"/>
                <a:ea typeface="Proxima Nova Semibold"/>
                <a:cs typeface="Proxima Nova Semibold"/>
                <a:sym typeface="Proxima Nova Semibold"/>
              </a:rPr>
              <a:t>False</a:t>
            </a:r>
            <a:endParaRPr sz="6000">
              <a:solidFill>
                <a:srgbClr val="FFFFFF"/>
              </a:solidFill>
              <a:latin typeface="Proxima Nova Semibold"/>
              <a:ea typeface="Proxima Nova Semibold"/>
              <a:cs typeface="Proxima Nova Semibold"/>
              <a:sym typeface="Proxima Nova Semibold"/>
            </a:endParaRPr>
          </a:p>
        </p:txBody>
      </p:sp>
      <p:sp>
        <p:nvSpPr>
          <p:cNvPr id="189" name="Google Shape;189;p30">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p:nvPr/>
        </p:nvSpPr>
        <p:spPr>
          <a:xfrm>
            <a:off x="293850" y="328175"/>
            <a:ext cx="8329200" cy="4162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5" name="Google Shape;195;p31"/>
          <p:cNvPicPr preferRelativeResize="0"/>
          <p:nvPr/>
        </p:nvPicPr>
        <p:blipFill rotWithShape="1">
          <a:blip r:embed="rId3">
            <a:alphaModFix/>
          </a:blip>
          <a:srcRect b="9229" l="8474" r="8032" t="8803"/>
          <a:stretch/>
        </p:blipFill>
        <p:spPr>
          <a:xfrm>
            <a:off x="5643669" y="1612175"/>
            <a:ext cx="2606206" cy="2357975"/>
          </a:xfrm>
          <a:prstGeom prst="rect">
            <a:avLst/>
          </a:prstGeom>
          <a:noFill/>
          <a:ln>
            <a:noFill/>
          </a:ln>
        </p:spPr>
      </p:pic>
      <p:pic>
        <p:nvPicPr>
          <p:cNvPr id="196" name="Google Shape;196;p31"/>
          <p:cNvPicPr preferRelativeResize="0"/>
          <p:nvPr/>
        </p:nvPicPr>
        <p:blipFill rotWithShape="1">
          <a:blip r:embed="rId4">
            <a:alphaModFix/>
          </a:blip>
          <a:srcRect b="9229" l="8441" r="8065" t="8803"/>
          <a:stretch/>
        </p:blipFill>
        <p:spPr>
          <a:xfrm>
            <a:off x="806550" y="1612175"/>
            <a:ext cx="2606206" cy="2357975"/>
          </a:xfrm>
          <a:prstGeom prst="rect">
            <a:avLst/>
          </a:prstGeom>
          <a:noFill/>
          <a:ln>
            <a:noFill/>
          </a:ln>
        </p:spPr>
      </p:pic>
      <p:sp>
        <p:nvSpPr>
          <p:cNvPr id="197" name="Google Shape;197;p31"/>
          <p:cNvSpPr txBox="1"/>
          <p:nvPr>
            <p:ph idx="4294967295" type="title"/>
          </p:nvPr>
        </p:nvSpPr>
        <p:spPr>
          <a:xfrm>
            <a:off x="520950" y="428125"/>
            <a:ext cx="8102100" cy="464700"/>
          </a:xfrm>
          <a:prstGeom prst="rect">
            <a:avLst/>
          </a:prstGeom>
        </p:spPr>
        <p:txBody>
          <a:bodyPr anchorCtr="0" anchor="ctr" bIns="91425" lIns="91425" spcFirstLastPara="1" rIns="91425" wrap="square" tIns="91425">
            <a:normAutofit fontScale="90000"/>
          </a:bodyPr>
          <a:lstStyle/>
          <a:p>
            <a:pPr indent="457200" lvl="0" marL="0" rtl="0" algn="l">
              <a:spcBef>
                <a:spcPts val="0"/>
              </a:spcBef>
              <a:spcAft>
                <a:spcPts val="0"/>
              </a:spcAft>
              <a:buNone/>
            </a:pPr>
            <a:r>
              <a:rPr lang="tr-TR" sz="2400">
                <a:latin typeface="Raleway"/>
                <a:ea typeface="Raleway"/>
                <a:cs typeface="Raleway"/>
                <a:sym typeface="Raleway"/>
              </a:rPr>
              <a:t>A company consisting of multiple buildings in the same area is considered as LAN</a:t>
            </a:r>
            <a:endParaRPr sz="2400"/>
          </a:p>
        </p:txBody>
      </p:sp>
      <p:sp>
        <p:nvSpPr>
          <p:cNvPr id="198" name="Google Shape;198;p31"/>
          <p:cNvSpPr txBox="1"/>
          <p:nvPr/>
        </p:nvSpPr>
        <p:spPr>
          <a:xfrm>
            <a:off x="914249" y="2471279"/>
            <a:ext cx="2379000" cy="54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tr-TR" sz="6000">
                <a:solidFill>
                  <a:srgbClr val="FFFFFF"/>
                </a:solidFill>
                <a:latin typeface="Proxima Nova Semibold"/>
                <a:ea typeface="Proxima Nova Semibold"/>
                <a:cs typeface="Proxima Nova Semibold"/>
                <a:sym typeface="Proxima Nova Semibold"/>
              </a:rPr>
              <a:t>True</a:t>
            </a:r>
            <a:endParaRPr sz="6000">
              <a:solidFill>
                <a:srgbClr val="FFFFFF"/>
              </a:solidFill>
              <a:latin typeface="Proxima Nova Semibold"/>
              <a:ea typeface="Proxima Nova Semibold"/>
              <a:cs typeface="Proxima Nova Semibold"/>
              <a:sym typeface="Proxima Nova Semibold"/>
            </a:endParaRPr>
          </a:p>
        </p:txBody>
      </p:sp>
      <p:sp>
        <p:nvSpPr>
          <p:cNvPr id="199" name="Google Shape;199;p31"/>
          <p:cNvSpPr txBox="1"/>
          <p:nvPr/>
        </p:nvSpPr>
        <p:spPr>
          <a:xfrm>
            <a:off x="5750531" y="2488231"/>
            <a:ext cx="2378700" cy="54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tr-TR" sz="6000">
                <a:solidFill>
                  <a:srgbClr val="FFFFFF"/>
                </a:solidFill>
                <a:latin typeface="Proxima Nova Semibold"/>
                <a:ea typeface="Proxima Nova Semibold"/>
                <a:cs typeface="Proxima Nova Semibold"/>
                <a:sym typeface="Proxima Nova Semibold"/>
              </a:rPr>
              <a:t>False</a:t>
            </a:r>
            <a:endParaRPr sz="6000">
              <a:solidFill>
                <a:srgbClr val="FFFFFF"/>
              </a:solidFill>
              <a:latin typeface="Proxima Nova Semibold"/>
              <a:ea typeface="Proxima Nova Semibold"/>
              <a:cs typeface="Proxima Nova Semibold"/>
              <a:sym typeface="Proxima Nova Semibold"/>
            </a:endParaRPr>
          </a:p>
        </p:txBody>
      </p:sp>
      <p:sp>
        <p:nvSpPr>
          <p:cNvPr id="200" name="Google Shape;200;p31">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nvSpPr>
        <p:spPr>
          <a:xfrm>
            <a:off x="431800" y="173800"/>
            <a:ext cx="73032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4000">
                <a:solidFill>
                  <a:srgbClr val="58B8E4"/>
                </a:solidFill>
              </a:rPr>
              <a:t>Local Area Network (LAN)</a:t>
            </a:r>
            <a:endParaRPr i="0" sz="4800" u="none" cap="none" strike="noStrike">
              <a:solidFill>
                <a:srgbClr val="58B8E4"/>
              </a:solidFill>
            </a:endParaRPr>
          </a:p>
        </p:txBody>
      </p:sp>
      <p:sp>
        <p:nvSpPr>
          <p:cNvPr id="206" name="Google Shape;206;p32"/>
          <p:cNvSpPr txBox="1"/>
          <p:nvPr/>
        </p:nvSpPr>
        <p:spPr>
          <a:xfrm>
            <a:off x="300575" y="943850"/>
            <a:ext cx="8642100" cy="24216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tr-TR" sz="2400">
                <a:latin typeface="Raleway"/>
                <a:ea typeface="Raleway"/>
                <a:cs typeface="Raleway"/>
                <a:sym typeface="Raleway"/>
              </a:rPr>
              <a:t>LAN’s size and the distance a LAN can span is not restricted</a:t>
            </a:r>
            <a:endParaRPr sz="2400">
              <a:latin typeface="Raleway"/>
              <a:ea typeface="Raleway"/>
              <a:cs typeface="Raleway"/>
              <a:sym typeface="Raleway"/>
            </a:endParaRPr>
          </a:p>
          <a:p>
            <a:pPr indent="457200" lvl="0" marL="0" rtl="0" algn="l">
              <a:spcBef>
                <a:spcPts val="0"/>
              </a:spcBef>
              <a:spcAft>
                <a:spcPts val="0"/>
              </a:spcAft>
              <a:buNone/>
            </a:pPr>
            <a:r>
              <a:t/>
            </a:r>
            <a:endParaRPr sz="2400">
              <a:latin typeface="Raleway"/>
              <a:ea typeface="Raleway"/>
              <a:cs typeface="Raleway"/>
              <a:sym typeface="Raleway"/>
            </a:endParaRPr>
          </a:p>
          <a:p>
            <a:pPr indent="457200" lvl="0" marL="0" rtl="0" algn="l">
              <a:spcBef>
                <a:spcPts val="0"/>
              </a:spcBef>
              <a:spcAft>
                <a:spcPts val="0"/>
              </a:spcAft>
              <a:buNone/>
            </a:pPr>
            <a:r>
              <a:rPr lang="tr-TR" sz="2400">
                <a:latin typeface="Raleway"/>
                <a:ea typeface="Raleway"/>
                <a:cs typeface="Raleway"/>
                <a:sym typeface="Raleway"/>
              </a:rPr>
              <a:t>But it’s best to split a big LAN into smaller logical zones known as </a:t>
            </a:r>
            <a:r>
              <a:rPr b="1" lang="tr-TR" sz="2400">
                <a:latin typeface="Raleway"/>
                <a:ea typeface="Raleway"/>
                <a:cs typeface="Raleway"/>
                <a:sym typeface="Raleway"/>
              </a:rPr>
              <a:t>workgroups</a:t>
            </a:r>
            <a:r>
              <a:rPr lang="tr-TR" sz="2400">
                <a:latin typeface="Raleway"/>
                <a:ea typeface="Raleway"/>
                <a:cs typeface="Raleway"/>
                <a:sym typeface="Raleway"/>
              </a:rPr>
              <a:t> to make administration easier</a:t>
            </a:r>
            <a:endParaRPr sz="2400">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33"/>
          <p:cNvPicPr preferRelativeResize="0"/>
          <p:nvPr/>
        </p:nvPicPr>
        <p:blipFill>
          <a:blip r:embed="rId3">
            <a:alphaModFix/>
          </a:blip>
          <a:stretch>
            <a:fillRect/>
          </a:stretch>
        </p:blipFill>
        <p:spPr>
          <a:xfrm>
            <a:off x="2980450" y="684225"/>
            <a:ext cx="5196600" cy="4392201"/>
          </a:xfrm>
          <a:prstGeom prst="rect">
            <a:avLst/>
          </a:prstGeom>
          <a:noFill/>
          <a:ln>
            <a:noFill/>
          </a:ln>
        </p:spPr>
      </p:pic>
      <p:sp>
        <p:nvSpPr>
          <p:cNvPr id="212" name="Google Shape;212;p33"/>
          <p:cNvSpPr txBox="1"/>
          <p:nvPr/>
        </p:nvSpPr>
        <p:spPr>
          <a:xfrm>
            <a:off x="192800" y="2127850"/>
            <a:ext cx="36603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800"/>
              <a:t>3 LANs, each has its own workgroup</a:t>
            </a:r>
            <a:endParaRPr sz="1800"/>
          </a:p>
        </p:txBody>
      </p:sp>
      <p:sp>
        <p:nvSpPr>
          <p:cNvPr id="213" name="Google Shape;213;p33"/>
          <p:cNvSpPr txBox="1"/>
          <p:nvPr/>
        </p:nvSpPr>
        <p:spPr>
          <a:xfrm>
            <a:off x="431800" y="173800"/>
            <a:ext cx="73032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4000">
                <a:solidFill>
                  <a:srgbClr val="58B8E4"/>
                </a:solidFill>
              </a:rPr>
              <a:t>Local Area Network (LAN)</a:t>
            </a:r>
            <a:endParaRPr i="0" sz="4800" u="none" cap="none" strike="noStrike">
              <a:solidFill>
                <a:srgbClr val="58B8E4"/>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xit" presetID="10" presetSubtype="0">
                                  <p:stCondLst>
                                    <p:cond delay="0"/>
                                  </p:stCondLst>
                                  <p:childTnLst>
                                    <p:animEffect filter="fade" transition="out">
                                      <p:cBhvr>
                                        <p:cTn dur="1000"/>
                                        <p:tgtEl>
                                          <p:spTgt spid="212"/>
                                        </p:tgtEl>
                                      </p:cBhvr>
                                    </p:animEffect>
                                    <p:set>
                                      <p:cBhvr>
                                        <p:cTn dur="1" fill="hold">
                                          <p:stCondLst>
                                            <p:cond delay="1000"/>
                                          </p:stCondLst>
                                        </p:cTn>
                                        <p:tgtEl>
                                          <p:spTgt spid="21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34"/>
          <p:cNvPicPr preferRelativeResize="0"/>
          <p:nvPr/>
        </p:nvPicPr>
        <p:blipFill>
          <a:blip r:embed="rId3">
            <a:alphaModFix/>
          </a:blip>
          <a:stretch>
            <a:fillRect/>
          </a:stretch>
        </p:blipFill>
        <p:spPr>
          <a:xfrm>
            <a:off x="2980450" y="684225"/>
            <a:ext cx="5196600" cy="4392201"/>
          </a:xfrm>
          <a:prstGeom prst="rect">
            <a:avLst/>
          </a:prstGeom>
          <a:noFill/>
          <a:ln>
            <a:noFill/>
          </a:ln>
        </p:spPr>
      </p:pic>
      <p:pic>
        <p:nvPicPr>
          <p:cNvPr descr="router ıcon ile ilgili görsel sonucu" id="219" name="Google Shape;219;p34"/>
          <p:cNvPicPr preferRelativeResize="0"/>
          <p:nvPr/>
        </p:nvPicPr>
        <p:blipFill>
          <a:blip r:embed="rId4">
            <a:alphaModFix/>
          </a:blip>
          <a:stretch>
            <a:fillRect/>
          </a:stretch>
        </p:blipFill>
        <p:spPr>
          <a:xfrm>
            <a:off x="5253597" y="2890445"/>
            <a:ext cx="606700" cy="378000"/>
          </a:xfrm>
          <a:prstGeom prst="rect">
            <a:avLst/>
          </a:prstGeom>
          <a:noFill/>
          <a:ln>
            <a:noFill/>
          </a:ln>
        </p:spPr>
      </p:pic>
      <p:cxnSp>
        <p:nvCxnSpPr>
          <p:cNvPr id="220" name="Google Shape;220;p34"/>
          <p:cNvCxnSpPr>
            <a:stCxn id="219" idx="1"/>
          </p:cNvCxnSpPr>
          <p:nvPr/>
        </p:nvCxnSpPr>
        <p:spPr>
          <a:xfrm flipH="1">
            <a:off x="4432497" y="3079445"/>
            <a:ext cx="821100" cy="399900"/>
          </a:xfrm>
          <a:prstGeom prst="straightConnector1">
            <a:avLst/>
          </a:prstGeom>
          <a:noFill/>
          <a:ln cap="flat" cmpd="sng" w="28575">
            <a:solidFill>
              <a:srgbClr val="93C47D"/>
            </a:solidFill>
            <a:prstDash val="solid"/>
            <a:round/>
            <a:headEnd len="med" w="med" type="none"/>
            <a:tailEnd len="med" w="med" type="none"/>
          </a:ln>
        </p:spPr>
      </p:cxnSp>
      <p:cxnSp>
        <p:nvCxnSpPr>
          <p:cNvPr id="221" name="Google Shape;221;p34"/>
          <p:cNvCxnSpPr>
            <a:stCxn id="219" idx="3"/>
          </p:cNvCxnSpPr>
          <p:nvPr/>
        </p:nvCxnSpPr>
        <p:spPr>
          <a:xfrm>
            <a:off x="5860297" y="3079445"/>
            <a:ext cx="748200" cy="467100"/>
          </a:xfrm>
          <a:prstGeom prst="straightConnector1">
            <a:avLst/>
          </a:prstGeom>
          <a:noFill/>
          <a:ln cap="flat" cmpd="sng" w="28575">
            <a:solidFill>
              <a:srgbClr val="93C47D"/>
            </a:solidFill>
            <a:prstDash val="solid"/>
            <a:round/>
            <a:headEnd len="med" w="med" type="none"/>
            <a:tailEnd len="med" w="med" type="none"/>
          </a:ln>
        </p:spPr>
      </p:cxnSp>
      <p:cxnSp>
        <p:nvCxnSpPr>
          <p:cNvPr id="222" name="Google Shape;222;p34"/>
          <p:cNvCxnSpPr>
            <a:endCxn id="219" idx="0"/>
          </p:cNvCxnSpPr>
          <p:nvPr/>
        </p:nvCxnSpPr>
        <p:spPr>
          <a:xfrm>
            <a:off x="5506247" y="2003345"/>
            <a:ext cx="50700" cy="887100"/>
          </a:xfrm>
          <a:prstGeom prst="straightConnector1">
            <a:avLst/>
          </a:prstGeom>
          <a:noFill/>
          <a:ln cap="flat" cmpd="sng" w="28575">
            <a:solidFill>
              <a:srgbClr val="93C47D"/>
            </a:solidFill>
            <a:prstDash val="solid"/>
            <a:round/>
            <a:headEnd len="med" w="med" type="none"/>
            <a:tailEnd len="med" w="med" type="none"/>
          </a:ln>
        </p:spPr>
      </p:cxnSp>
      <p:sp>
        <p:nvSpPr>
          <p:cNvPr id="223" name="Google Shape;223;p34"/>
          <p:cNvSpPr txBox="1"/>
          <p:nvPr/>
        </p:nvSpPr>
        <p:spPr>
          <a:xfrm>
            <a:off x="192788" y="2201048"/>
            <a:ext cx="36603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800"/>
              <a:t>A </a:t>
            </a:r>
            <a:r>
              <a:rPr lang="tr-TR" sz="1800"/>
              <a:t>LAN with 3 workgroups</a:t>
            </a:r>
            <a:endParaRPr sz="1800"/>
          </a:p>
        </p:txBody>
      </p:sp>
      <p:sp>
        <p:nvSpPr>
          <p:cNvPr id="224" name="Google Shape;224;p34"/>
          <p:cNvSpPr txBox="1"/>
          <p:nvPr/>
        </p:nvSpPr>
        <p:spPr>
          <a:xfrm>
            <a:off x="431800" y="173800"/>
            <a:ext cx="73032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4000">
                <a:solidFill>
                  <a:srgbClr val="58B8E4"/>
                </a:solidFill>
              </a:rPr>
              <a:t>Local Area Network (LAN)</a:t>
            </a:r>
            <a:endParaRPr i="0" sz="4800" u="none" cap="none" strike="noStrike">
              <a:solidFill>
                <a:srgbClr val="58B8E4"/>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idx="4294967295" type="ctrTitle"/>
          </p:nvPr>
        </p:nvSpPr>
        <p:spPr>
          <a:xfrm>
            <a:off x="1085850" y="1991850"/>
            <a:ext cx="4676700" cy="1159800"/>
          </a:xfrm>
          <a:prstGeom prst="rect">
            <a:avLst/>
          </a:prstGeom>
          <a:noFill/>
          <a:ln>
            <a:noFill/>
          </a:ln>
        </p:spPr>
        <p:txBody>
          <a:bodyPr anchorCtr="0" anchor="b" bIns="0" lIns="0" spcFirstLastPara="1" rIns="0" wrap="square" tIns="0">
            <a:normAutofit/>
          </a:bodyPr>
          <a:lstStyle/>
          <a:p>
            <a:pPr indent="0" lvl="0" marL="0" rtl="0" algn="l">
              <a:lnSpc>
                <a:spcPct val="80000"/>
              </a:lnSpc>
              <a:spcBef>
                <a:spcPts val="0"/>
              </a:spcBef>
              <a:spcAft>
                <a:spcPts val="0"/>
              </a:spcAft>
              <a:buSzPts val="4800"/>
              <a:buNone/>
            </a:pPr>
            <a:r>
              <a:rPr b="1" lang="tr-TR" sz="4000">
                <a:solidFill>
                  <a:srgbClr val="58B8E4"/>
                </a:solidFill>
                <a:latin typeface="Raleway"/>
                <a:ea typeface="Raleway"/>
                <a:cs typeface="Raleway"/>
                <a:sym typeface="Raleway"/>
              </a:rPr>
              <a:t>Common Network Components</a:t>
            </a:r>
            <a:endParaRPr b="1" sz="4000">
              <a:solidFill>
                <a:srgbClr val="58B8E4"/>
              </a:solidFill>
              <a:latin typeface="Raleway"/>
              <a:ea typeface="Raleway"/>
              <a:cs typeface="Raleway"/>
              <a:sym typeface="Raleway"/>
            </a:endParaRPr>
          </a:p>
        </p:txBody>
      </p:sp>
      <p:sp>
        <p:nvSpPr>
          <p:cNvPr id="230" name="Google Shape;230;p35"/>
          <p:cNvSpPr txBox="1"/>
          <p:nvPr/>
        </p:nvSpPr>
        <p:spPr>
          <a:xfrm>
            <a:off x="-55325" y="186135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tr-TR" sz="3600" u="none" cap="none" strike="noStrike">
                <a:solidFill>
                  <a:schemeClr val="lt1"/>
                </a:solidFill>
                <a:latin typeface="Raleway Medium"/>
                <a:ea typeface="Raleway Medium"/>
                <a:cs typeface="Raleway Medium"/>
                <a:sym typeface="Raleway Medium"/>
              </a:rPr>
              <a:t>3</a:t>
            </a:r>
            <a:endParaRPr b="0" i="0" sz="3600" u="none" cap="none" strike="noStrike">
              <a:solidFill>
                <a:schemeClr val="lt1"/>
              </a:solidFill>
              <a:latin typeface="Raleway Medium"/>
              <a:ea typeface="Raleway Medium"/>
              <a:cs typeface="Raleway Medium"/>
              <a:sym typeface="Raleway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nvSpPr>
        <p:spPr>
          <a:xfrm>
            <a:off x="431800" y="173800"/>
            <a:ext cx="80316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4000">
                <a:solidFill>
                  <a:srgbClr val="58B8E4"/>
                </a:solidFill>
              </a:rPr>
              <a:t>Common Network Components</a:t>
            </a:r>
            <a:endParaRPr i="0" sz="4800" u="none" cap="none" strike="noStrike">
              <a:solidFill>
                <a:srgbClr val="58B8E4"/>
              </a:solidFill>
            </a:endParaRPr>
          </a:p>
        </p:txBody>
      </p:sp>
      <p:sp>
        <p:nvSpPr>
          <p:cNvPr id="236" name="Google Shape;236;p36"/>
          <p:cNvSpPr txBox="1"/>
          <p:nvPr/>
        </p:nvSpPr>
        <p:spPr>
          <a:xfrm>
            <a:off x="300575" y="943850"/>
            <a:ext cx="1951800" cy="18027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Raleway"/>
              <a:buChar char="●"/>
            </a:pPr>
            <a:r>
              <a:rPr b="1" lang="tr-TR" sz="2400">
                <a:latin typeface="Raleway"/>
                <a:ea typeface="Raleway"/>
                <a:cs typeface="Raleway"/>
                <a:sym typeface="Raleway"/>
              </a:rPr>
              <a:t>Node</a:t>
            </a:r>
            <a:endParaRPr b="1" sz="2400">
              <a:latin typeface="Raleway"/>
              <a:ea typeface="Raleway"/>
              <a:cs typeface="Raleway"/>
              <a:sym typeface="Raleway"/>
            </a:endParaRPr>
          </a:p>
          <a:p>
            <a:pPr indent="0" lvl="0" marL="0" rtl="0" algn="l">
              <a:spcBef>
                <a:spcPts val="0"/>
              </a:spcBef>
              <a:spcAft>
                <a:spcPts val="0"/>
              </a:spcAft>
              <a:buNone/>
            </a:pPr>
            <a:r>
              <a:t/>
            </a:r>
            <a:endParaRPr b="1" sz="2400">
              <a:latin typeface="Raleway"/>
              <a:ea typeface="Raleway"/>
              <a:cs typeface="Raleway"/>
              <a:sym typeface="Raleway"/>
            </a:endParaRPr>
          </a:p>
          <a:p>
            <a:pPr indent="0" lvl="0" marL="0" rtl="0" algn="l">
              <a:spcBef>
                <a:spcPts val="0"/>
              </a:spcBef>
              <a:spcAft>
                <a:spcPts val="0"/>
              </a:spcAft>
              <a:buNone/>
            </a:pPr>
            <a:r>
              <a:t/>
            </a:r>
            <a:endParaRPr b="1" sz="2400">
              <a:latin typeface="Raleway"/>
              <a:ea typeface="Raleway"/>
              <a:cs typeface="Raleway"/>
              <a:sym typeface="Raleway"/>
            </a:endParaRPr>
          </a:p>
          <a:p>
            <a:pPr indent="0" lvl="0" marL="0" rtl="0" algn="l">
              <a:spcBef>
                <a:spcPts val="0"/>
              </a:spcBef>
              <a:spcAft>
                <a:spcPts val="0"/>
              </a:spcAft>
              <a:buNone/>
            </a:pPr>
            <a:r>
              <a:t/>
            </a:r>
            <a:endParaRPr b="1">
              <a:latin typeface="Raleway"/>
              <a:ea typeface="Raleway"/>
              <a:cs typeface="Raleway"/>
              <a:sym typeface="Raleway"/>
            </a:endParaRPr>
          </a:p>
          <a:p>
            <a:pPr indent="-381000" lvl="0" marL="457200" rtl="0" algn="l">
              <a:spcBef>
                <a:spcPts val="0"/>
              </a:spcBef>
              <a:spcAft>
                <a:spcPts val="0"/>
              </a:spcAft>
              <a:buSzPts val="2400"/>
              <a:buFont typeface="Raleway"/>
              <a:buChar char="●"/>
            </a:pPr>
            <a:r>
              <a:rPr b="1" lang="tr-TR" sz="2400">
                <a:latin typeface="Raleway"/>
                <a:ea typeface="Raleway"/>
                <a:cs typeface="Raleway"/>
                <a:sym typeface="Raleway"/>
              </a:rPr>
              <a:t>Station</a:t>
            </a:r>
            <a:endParaRPr b="1" sz="2400">
              <a:latin typeface="Raleway"/>
              <a:ea typeface="Raleway"/>
              <a:cs typeface="Raleway"/>
              <a:sym typeface="Raleway"/>
            </a:endParaRPr>
          </a:p>
          <a:p>
            <a:pPr indent="0" lvl="0" marL="0" rtl="0" algn="l">
              <a:spcBef>
                <a:spcPts val="0"/>
              </a:spcBef>
              <a:spcAft>
                <a:spcPts val="0"/>
              </a:spcAft>
              <a:buNone/>
            </a:pPr>
            <a:r>
              <a:rPr b="1" lang="tr-TR" sz="2400">
                <a:latin typeface="Raleway"/>
                <a:ea typeface="Raleway"/>
                <a:cs typeface="Raleway"/>
                <a:sym typeface="Raleway"/>
              </a:rPr>
              <a:t> </a:t>
            </a:r>
            <a:endParaRPr b="1" sz="2400">
              <a:latin typeface="Raleway"/>
              <a:ea typeface="Raleway"/>
              <a:cs typeface="Raleway"/>
              <a:sym typeface="Raleway"/>
            </a:endParaRPr>
          </a:p>
        </p:txBody>
      </p:sp>
      <p:sp>
        <p:nvSpPr>
          <p:cNvPr id="237" name="Google Shape;237;p36"/>
          <p:cNvSpPr/>
          <p:nvPr/>
        </p:nvSpPr>
        <p:spPr>
          <a:xfrm>
            <a:off x="1811540" y="1155590"/>
            <a:ext cx="670800" cy="191700"/>
          </a:xfrm>
          <a:prstGeom prst="rightArrow">
            <a:avLst>
              <a:gd fmla="val 50000" name="adj1"/>
              <a:gd fmla="val 50000" name="adj2"/>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6"/>
          <p:cNvSpPr txBox="1"/>
          <p:nvPr/>
        </p:nvSpPr>
        <p:spPr>
          <a:xfrm>
            <a:off x="1829550" y="3059200"/>
            <a:ext cx="5484900" cy="19767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Raleway"/>
              <a:buChar char="-"/>
            </a:pPr>
            <a:r>
              <a:rPr lang="tr-TR" sz="2400">
                <a:latin typeface="Raleway"/>
                <a:ea typeface="Raleway"/>
                <a:cs typeface="Raleway"/>
                <a:sym typeface="Raleway"/>
              </a:rPr>
              <a:t>PC					-  Printer</a:t>
            </a:r>
            <a:endParaRPr sz="2400">
              <a:latin typeface="Raleway"/>
              <a:ea typeface="Raleway"/>
              <a:cs typeface="Raleway"/>
              <a:sym typeface="Raleway"/>
            </a:endParaRPr>
          </a:p>
          <a:p>
            <a:pPr indent="-381000" lvl="0" marL="457200" rtl="0" algn="l">
              <a:spcBef>
                <a:spcPts val="0"/>
              </a:spcBef>
              <a:spcAft>
                <a:spcPts val="0"/>
              </a:spcAft>
              <a:buSzPts val="2400"/>
              <a:buFont typeface="Raleway"/>
              <a:buChar char="-"/>
            </a:pPr>
            <a:r>
              <a:rPr lang="tr-TR" sz="2400">
                <a:latin typeface="Raleway"/>
                <a:ea typeface="Raleway"/>
                <a:cs typeface="Raleway"/>
                <a:sym typeface="Raleway"/>
              </a:rPr>
              <a:t>Laptop			-  Router</a:t>
            </a:r>
            <a:endParaRPr sz="2400">
              <a:latin typeface="Raleway"/>
              <a:ea typeface="Raleway"/>
              <a:cs typeface="Raleway"/>
              <a:sym typeface="Raleway"/>
            </a:endParaRPr>
          </a:p>
          <a:p>
            <a:pPr indent="-381000" lvl="0" marL="457200" rtl="0" algn="l">
              <a:spcBef>
                <a:spcPts val="0"/>
              </a:spcBef>
              <a:spcAft>
                <a:spcPts val="0"/>
              </a:spcAft>
              <a:buSzPts val="2400"/>
              <a:buFont typeface="Raleway"/>
              <a:buChar char="-"/>
            </a:pPr>
            <a:r>
              <a:rPr lang="tr-TR" sz="2400">
                <a:latin typeface="Raleway"/>
                <a:ea typeface="Raleway"/>
                <a:cs typeface="Raleway"/>
                <a:sym typeface="Raleway"/>
              </a:rPr>
              <a:t>Server				-  Switch</a:t>
            </a:r>
            <a:endParaRPr sz="2400">
              <a:latin typeface="Raleway"/>
              <a:ea typeface="Raleway"/>
              <a:cs typeface="Raleway"/>
              <a:sym typeface="Raleway"/>
            </a:endParaRPr>
          </a:p>
          <a:p>
            <a:pPr indent="-381000" lvl="0" marL="457200" rtl="0" algn="l">
              <a:spcBef>
                <a:spcPts val="0"/>
              </a:spcBef>
              <a:spcAft>
                <a:spcPts val="0"/>
              </a:spcAft>
              <a:buSzPts val="2400"/>
              <a:buFont typeface="Raleway"/>
              <a:buChar char="-"/>
            </a:pPr>
            <a:r>
              <a:rPr lang="tr-TR" sz="2400">
                <a:latin typeface="Raleway"/>
                <a:ea typeface="Raleway"/>
                <a:cs typeface="Raleway"/>
                <a:sym typeface="Raleway"/>
              </a:rPr>
              <a:t>Smartphone		-  etc.</a:t>
            </a:r>
            <a:endParaRPr sz="2400">
              <a:latin typeface="Raleway"/>
              <a:ea typeface="Raleway"/>
              <a:cs typeface="Raleway"/>
              <a:sym typeface="Raleway"/>
            </a:endParaRPr>
          </a:p>
          <a:p>
            <a:pPr indent="0" lvl="0" marL="0" rtl="0" algn="ctr">
              <a:spcBef>
                <a:spcPts val="0"/>
              </a:spcBef>
              <a:spcAft>
                <a:spcPts val="0"/>
              </a:spcAft>
              <a:buNone/>
            </a:pPr>
            <a:r>
              <a:rPr i="1" lang="tr-TR" sz="2400">
                <a:solidFill>
                  <a:srgbClr val="FF0000"/>
                </a:solidFill>
                <a:latin typeface="Raleway"/>
                <a:ea typeface="Raleway"/>
                <a:cs typeface="Raleway"/>
                <a:sym typeface="Raleway"/>
              </a:rPr>
              <a:t>Some examples of Node</a:t>
            </a:r>
            <a:endParaRPr i="1" sz="2400">
              <a:solidFill>
                <a:srgbClr val="FF0000"/>
              </a:solidFill>
              <a:latin typeface="Raleway"/>
              <a:ea typeface="Raleway"/>
              <a:cs typeface="Raleway"/>
              <a:sym typeface="Raleway"/>
            </a:endParaRPr>
          </a:p>
        </p:txBody>
      </p:sp>
      <p:sp>
        <p:nvSpPr>
          <p:cNvPr id="239" name="Google Shape;239;p36"/>
          <p:cNvSpPr txBox="1"/>
          <p:nvPr/>
        </p:nvSpPr>
        <p:spPr>
          <a:xfrm>
            <a:off x="2557025" y="943850"/>
            <a:ext cx="6471900" cy="12564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Raleway"/>
              <a:buChar char="-"/>
            </a:pPr>
            <a:r>
              <a:rPr lang="tr-TR" sz="2400">
                <a:latin typeface="Raleway"/>
                <a:ea typeface="Raleway"/>
                <a:cs typeface="Raleway"/>
                <a:sym typeface="Raleway"/>
              </a:rPr>
              <a:t>A point or joint where a connection takes place</a:t>
            </a:r>
            <a:endParaRPr sz="2400">
              <a:latin typeface="Raleway"/>
              <a:ea typeface="Raleway"/>
              <a:cs typeface="Raleway"/>
              <a:sym typeface="Raleway"/>
            </a:endParaRPr>
          </a:p>
          <a:p>
            <a:pPr indent="-381000" lvl="0" marL="457200" rtl="0" algn="l">
              <a:spcBef>
                <a:spcPts val="0"/>
              </a:spcBef>
              <a:spcAft>
                <a:spcPts val="0"/>
              </a:spcAft>
              <a:buSzPts val="2400"/>
              <a:buFont typeface="Raleway"/>
              <a:buChar char="-"/>
            </a:pPr>
            <a:r>
              <a:rPr lang="tr-TR" sz="2400">
                <a:latin typeface="Raleway"/>
                <a:ea typeface="Raleway"/>
                <a:cs typeface="Raleway"/>
                <a:sym typeface="Raleway"/>
              </a:rPr>
              <a:t>Can be a computer or device</a:t>
            </a:r>
            <a:endParaRPr sz="2400">
              <a:latin typeface="Raleway"/>
              <a:ea typeface="Raleway"/>
              <a:cs typeface="Raleway"/>
              <a:sym typeface="Raleway"/>
            </a:endParaRPr>
          </a:p>
          <a:p>
            <a:pPr indent="0" lvl="0" marL="457200" rtl="0" algn="l">
              <a:spcBef>
                <a:spcPts val="0"/>
              </a:spcBef>
              <a:spcAft>
                <a:spcPts val="0"/>
              </a:spcAft>
              <a:buNone/>
            </a:pPr>
            <a:r>
              <a:t/>
            </a:r>
            <a:endParaRPr>
              <a:latin typeface="Raleway"/>
              <a:ea typeface="Raleway"/>
              <a:cs typeface="Raleway"/>
              <a:sym typeface="Raleway"/>
            </a:endParaRPr>
          </a:p>
          <a:p>
            <a:pPr indent="0" lvl="0" marL="457200" rtl="0" algn="l">
              <a:spcBef>
                <a:spcPts val="0"/>
              </a:spcBef>
              <a:spcAft>
                <a:spcPts val="0"/>
              </a:spcAft>
              <a:buNone/>
            </a:pPr>
            <a:r>
              <a:rPr lang="tr-TR" sz="2400">
                <a:latin typeface="Raleway"/>
                <a:ea typeface="Raleway"/>
                <a:cs typeface="Raleway"/>
                <a:sym typeface="Raleway"/>
              </a:rPr>
              <a:t>A node on a wireless network</a:t>
            </a:r>
            <a:endParaRPr sz="2400">
              <a:latin typeface="Raleway"/>
              <a:ea typeface="Raleway"/>
              <a:cs typeface="Raleway"/>
              <a:sym typeface="Raleway"/>
            </a:endParaRPr>
          </a:p>
        </p:txBody>
      </p:sp>
      <p:sp>
        <p:nvSpPr>
          <p:cNvPr id="240" name="Google Shape;240;p36"/>
          <p:cNvSpPr/>
          <p:nvPr/>
        </p:nvSpPr>
        <p:spPr>
          <a:xfrm>
            <a:off x="1994140" y="2447531"/>
            <a:ext cx="670800" cy="191700"/>
          </a:xfrm>
          <a:prstGeom prst="rightArrow">
            <a:avLst>
              <a:gd fmla="val 50000" name="adj1"/>
              <a:gd fmla="val 50000" name="adj2"/>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7"/>
          <p:cNvSpPr txBox="1"/>
          <p:nvPr/>
        </p:nvSpPr>
        <p:spPr>
          <a:xfrm>
            <a:off x="300575" y="791450"/>
            <a:ext cx="2987100" cy="36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400">
              <a:latin typeface="Raleway"/>
              <a:ea typeface="Raleway"/>
              <a:cs typeface="Raleway"/>
              <a:sym typeface="Raleway"/>
            </a:endParaRPr>
          </a:p>
          <a:p>
            <a:pPr indent="-381000" lvl="0" marL="457200" rtl="0" algn="l">
              <a:spcBef>
                <a:spcPts val="0"/>
              </a:spcBef>
              <a:spcAft>
                <a:spcPts val="0"/>
              </a:spcAft>
              <a:buSzPts val="2400"/>
              <a:buFont typeface="Raleway"/>
              <a:buChar char="●"/>
            </a:pPr>
            <a:r>
              <a:rPr b="1" lang="tr-TR" sz="2400">
                <a:latin typeface="Raleway"/>
                <a:ea typeface="Raleway"/>
                <a:cs typeface="Raleway"/>
                <a:sym typeface="Raleway"/>
              </a:rPr>
              <a:t>Host</a:t>
            </a:r>
            <a:endParaRPr b="1" sz="2400">
              <a:latin typeface="Raleway"/>
              <a:ea typeface="Raleway"/>
              <a:cs typeface="Raleway"/>
              <a:sym typeface="Raleway"/>
            </a:endParaRPr>
          </a:p>
          <a:p>
            <a:pPr indent="0" lvl="0" marL="457200" rtl="0" algn="l">
              <a:spcBef>
                <a:spcPts val="0"/>
              </a:spcBef>
              <a:spcAft>
                <a:spcPts val="0"/>
              </a:spcAft>
              <a:buNone/>
            </a:pPr>
            <a:r>
              <a:t/>
            </a:r>
            <a:endParaRPr b="1" sz="2400">
              <a:latin typeface="Raleway"/>
              <a:ea typeface="Raleway"/>
              <a:cs typeface="Raleway"/>
              <a:sym typeface="Raleway"/>
            </a:endParaRPr>
          </a:p>
          <a:p>
            <a:pPr indent="0" lvl="0" marL="0" rtl="0" algn="l">
              <a:spcBef>
                <a:spcPts val="0"/>
              </a:spcBef>
              <a:spcAft>
                <a:spcPts val="0"/>
              </a:spcAft>
              <a:buNone/>
            </a:pPr>
            <a:r>
              <a:t/>
            </a:r>
            <a:endParaRPr b="1" sz="2400">
              <a:latin typeface="Raleway"/>
              <a:ea typeface="Raleway"/>
              <a:cs typeface="Raleway"/>
              <a:sym typeface="Raleway"/>
            </a:endParaRPr>
          </a:p>
          <a:p>
            <a:pPr indent="-381000" lvl="0" marL="457200" rtl="0" algn="l">
              <a:spcBef>
                <a:spcPts val="0"/>
              </a:spcBef>
              <a:spcAft>
                <a:spcPts val="0"/>
              </a:spcAft>
              <a:buSzPts val="2400"/>
              <a:buFont typeface="Raleway"/>
              <a:buChar char="●"/>
            </a:pPr>
            <a:r>
              <a:rPr b="1" lang="tr-TR" sz="2400">
                <a:latin typeface="Raleway"/>
                <a:ea typeface="Raleway"/>
                <a:cs typeface="Raleway"/>
                <a:sym typeface="Raleway"/>
              </a:rPr>
              <a:t>Workstation</a:t>
            </a:r>
            <a:endParaRPr b="1" sz="2400">
              <a:latin typeface="Raleway"/>
              <a:ea typeface="Raleway"/>
              <a:cs typeface="Raleway"/>
              <a:sym typeface="Raleway"/>
            </a:endParaRPr>
          </a:p>
        </p:txBody>
      </p:sp>
      <p:sp>
        <p:nvSpPr>
          <p:cNvPr id="246" name="Google Shape;246;p37"/>
          <p:cNvSpPr txBox="1"/>
          <p:nvPr/>
        </p:nvSpPr>
        <p:spPr>
          <a:xfrm>
            <a:off x="2785625" y="791450"/>
            <a:ext cx="6232200" cy="41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latin typeface="Raleway"/>
              <a:ea typeface="Raleway"/>
              <a:cs typeface="Raleway"/>
              <a:sym typeface="Raleway"/>
            </a:endParaRPr>
          </a:p>
          <a:p>
            <a:pPr indent="-381000" lvl="0" marL="457200" rtl="0" algn="l">
              <a:spcBef>
                <a:spcPts val="0"/>
              </a:spcBef>
              <a:spcAft>
                <a:spcPts val="0"/>
              </a:spcAft>
              <a:buSzPts val="2400"/>
              <a:buFont typeface="Raleway"/>
              <a:buChar char="-"/>
            </a:pPr>
            <a:r>
              <a:rPr lang="tr-TR" sz="2400">
                <a:latin typeface="Raleway"/>
                <a:ea typeface="Raleway"/>
                <a:cs typeface="Raleway"/>
                <a:sym typeface="Raleway"/>
              </a:rPr>
              <a:t>Requires IP Address</a:t>
            </a:r>
            <a:endParaRPr sz="2400">
              <a:latin typeface="Raleway"/>
              <a:ea typeface="Raleway"/>
              <a:cs typeface="Raleway"/>
              <a:sym typeface="Raleway"/>
            </a:endParaRPr>
          </a:p>
          <a:p>
            <a:pPr indent="-381000" lvl="0" marL="457200" rtl="0" algn="l">
              <a:spcBef>
                <a:spcPts val="0"/>
              </a:spcBef>
              <a:spcAft>
                <a:spcPts val="0"/>
              </a:spcAft>
              <a:buSzPts val="2400"/>
              <a:buFont typeface="Raleway"/>
              <a:buChar char="-"/>
            </a:pPr>
            <a:r>
              <a:rPr lang="tr-TR" sz="2400">
                <a:latin typeface="Raleway"/>
                <a:ea typeface="Raleway"/>
                <a:cs typeface="Raleway"/>
                <a:sym typeface="Raleway"/>
              </a:rPr>
              <a:t>Can be a client or server</a:t>
            </a:r>
            <a:endParaRPr sz="2400">
              <a:latin typeface="Raleway"/>
              <a:ea typeface="Raleway"/>
              <a:cs typeface="Raleway"/>
              <a:sym typeface="Raleway"/>
            </a:endParaRPr>
          </a:p>
          <a:p>
            <a:pPr indent="0" lvl="0" marL="914400" rtl="0" algn="l">
              <a:spcBef>
                <a:spcPts val="0"/>
              </a:spcBef>
              <a:spcAft>
                <a:spcPts val="0"/>
              </a:spcAft>
              <a:buNone/>
            </a:pPr>
            <a:r>
              <a:t/>
            </a:r>
            <a:endParaRPr sz="2400">
              <a:latin typeface="Raleway"/>
              <a:ea typeface="Raleway"/>
              <a:cs typeface="Raleway"/>
              <a:sym typeface="Raleway"/>
            </a:endParaRPr>
          </a:p>
          <a:p>
            <a:pPr indent="0" lvl="0" marL="914400" rtl="0" algn="l">
              <a:spcBef>
                <a:spcPts val="0"/>
              </a:spcBef>
              <a:spcAft>
                <a:spcPts val="0"/>
              </a:spcAft>
              <a:buNone/>
            </a:pPr>
            <a:r>
              <a:rPr lang="tr-TR" sz="2400">
                <a:latin typeface="Raleway"/>
                <a:ea typeface="Raleway"/>
                <a:cs typeface="Raleway"/>
                <a:sym typeface="Raleway"/>
              </a:rPr>
              <a:t>-  Powerful computer designed for technical or scientific applications</a:t>
            </a:r>
            <a:endParaRPr sz="2400">
              <a:latin typeface="Raleway"/>
              <a:ea typeface="Raleway"/>
              <a:cs typeface="Raleway"/>
              <a:sym typeface="Raleway"/>
            </a:endParaRPr>
          </a:p>
          <a:p>
            <a:pPr indent="0" lvl="0" marL="914400" rtl="0" algn="l">
              <a:spcBef>
                <a:spcPts val="0"/>
              </a:spcBef>
              <a:spcAft>
                <a:spcPts val="0"/>
              </a:spcAft>
              <a:buNone/>
            </a:pPr>
            <a:r>
              <a:rPr lang="tr-TR" sz="2400">
                <a:latin typeface="Raleway"/>
                <a:ea typeface="Raleway"/>
                <a:cs typeface="Raleway"/>
                <a:sym typeface="Raleway"/>
              </a:rPr>
              <a:t>-  Used by one person at a time</a:t>
            </a:r>
            <a:endParaRPr sz="2400">
              <a:latin typeface="Raleway"/>
              <a:ea typeface="Raleway"/>
              <a:cs typeface="Raleway"/>
              <a:sym typeface="Raleway"/>
            </a:endParaRPr>
          </a:p>
        </p:txBody>
      </p:sp>
      <p:sp>
        <p:nvSpPr>
          <p:cNvPr id="247" name="Google Shape;247;p37"/>
          <p:cNvSpPr/>
          <p:nvPr/>
        </p:nvSpPr>
        <p:spPr>
          <a:xfrm>
            <a:off x="1849340" y="1353109"/>
            <a:ext cx="670800" cy="191700"/>
          </a:xfrm>
          <a:prstGeom prst="rightArrow">
            <a:avLst>
              <a:gd fmla="val 50000" name="adj1"/>
              <a:gd fmla="val 50000" name="adj2"/>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7"/>
          <p:cNvSpPr/>
          <p:nvPr/>
        </p:nvSpPr>
        <p:spPr>
          <a:xfrm>
            <a:off x="2785615" y="2463115"/>
            <a:ext cx="670800" cy="191700"/>
          </a:xfrm>
          <a:prstGeom prst="rightArrow">
            <a:avLst>
              <a:gd fmla="val 50000" name="adj1"/>
              <a:gd fmla="val 50000" name="adj2"/>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7"/>
          <p:cNvSpPr txBox="1"/>
          <p:nvPr/>
        </p:nvSpPr>
        <p:spPr>
          <a:xfrm>
            <a:off x="431800" y="173800"/>
            <a:ext cx="80316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4000">
                <a:solidFill>
                  <a:srgbClr val="58B8E4"/>
                </a:solidFill>
              </a:rPr>
              <a:t>Common Network Components</a:t>
            </a:r>
            <a:endParaRPr i="0" sz="4800" u="none" cap="none" strike="noStrike">
              <a:solidFill>
                <a:srgbClr val="58B8E4"/>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txBox="1"/>
          <p:nvPr/>
        </p:nvSpPr>
        <p:spPr>
          <a:xfrm>
            <a:off x="300575" y="943850"/>
            <a:ext cx="1654800" cy="18027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Raleway"/>
              <a:buChar char="●"/>
            </a:pPr>
            <a:r>
              <a:rPr b="1" lang="tr-TR" sz="2400">
                <a:latin typeface="Raleway"/>
                <a:ea typeface="Raleway"/>
                <a:cs typeface="Raleway"/>
                <a:sym typeface="Raleway"/>
              </a:rPr>
              <a:t>Server</a:t>
            </a:r>
            <a:endParaRPr b="1" sz="2400">
              <a:latin typeface="Raleway"/>
              <a:ea typeface="Raleway"/>
              <a:cs typeface="Raleway"/>
              <a:sym typeface="Raleway"/>
            </a:endParaRPr>
          </a:p>
          <a:p>
            <a:pPr indent="0" lvl="0" marL="0" rtl="0" algn="l">
              <a:spcBef>
                <a:spcPts val="0"/>
              </a:spcBef>
              <a:spcAft>
                <a:spcPts val="0"/>
              </a:spcAft>
              <a:buNone/>
            </a:pPr>
            <a:r>
              <a:t/>
            </a:r>
            <a:endParaRPr b="1" sz="2400">
              <a:latin typeface="Raleway"/>
              <a:ea typeface="Raleway"/>
              <a:cs typeface="Raleway"/>
              <a:sym typeface="Raleway"/>
            </a:endParaRPr>
          </a:p>
          <a:p>
            <a:pPr indent="0" lvl="0" marL="0" rtl="0" algn="l">
              <a:spcBef>
                <a:spcPts val="0"/>
              </a:spcBef>
              <a:spcAft>
                <a:spcPts val="0"/>
              </a:spcAft>
              <a:buNone/>
            </a:pPr>
            <a:r>
              <a:t/>
            </a:r>
            <a:endParaRPr b="1" sz="2400">
              <a:latin typeface="Raleway"/>
              <a:ea typeface="Raleway"/>
              <a:cs typeface="Raleway"/>
              <a:sym typeface="Raleway"/>
            </a:endParaRPr>
          </a:p>
          <a:p>
            <a:pPr indent="-381000" lvl="0" marL="457200" rtl="0" algn="l">
              <a:spcBef>
                <a:spcPts val="0"/>
              </a:spcBef>
              <a:spcAft>
                <a:spcPts val="0"/>
              </a:spcAft>
              <a:buSzPts val="2400"/>
              <a:buFont typeface="Raleway"/>
              <a:buChar char="●"/>
            </a:pPr>
            <a:r>
              <a:rPr b="1" lang="tr-TR" sz="2400">
                <a:latin typeface="Raleway"/>
                <a:ea typeface="Raleway"/>
                <a:cs typeface="Raleway"/>
                <a:sym typeface="Raleway"/>
              </a:rPr>
              <a:t>Client</a:t>
            </a:r>
            <a:endParaRPr b="1" sz="2400">
              <a:latin typeface="Raleway"/>
              <a:ea typeface="Raleway"/>
              <a:cs typeface="Raleway"/>
              <a:sym typeface="Raleway"/>
            </a:endParaRPr>
          </a:p>
        </p:txBody>
      </p:sp>
      <p:sp>
        <p:nvSpPr>
          <p:cNvPr id="255" name="Google Shape;255;p38"/>
          <p:cNvSpPr/>
          <p:nvPr/>
        </p:nvSpPr>
        <p:spPr>
          <a:xfrm>
            <a:off x="1963940" y="1155590"/>
            <a:ext cx="670800" cy="191700"/>
          </a:xfrm>
          <a:prstGeom prst="rightArrow">
            <a:avLst>
              <a:gd fmla="val 50000" name="adj1"/>
              <a:gd fmla="val 50000" name="adj2"/>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8"/>
          <p:cNvSpPr txBox="1"/>
          <p:nvPr/>
        </p:nvSpPr>
        <p:spPr>
          <a:xfrm>
            <a:off x="1829550" y="2906800"/>
            <a:ext cx="5953500" cy="19590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Raleway"/>
              <a:buChar char="-"/>
            </a:pPr>
            <a:r>
              <a:rPr lang="tr-TR" sz="2400">
                <a:latin typeface="Raleway"/>
                <a:ea typeface="Raleway"/>
                <a:cs typeface="Raleway"/>
                <a:sym typeface="Raleway"/>
              </a:rPr>
              <a:t>Web Server</a:t>
            </a:r>
            <a:r>
              <a:rPr lang="tr-TR" sz="2400">
                <a:latin typeface="Raleway"/>
                <a:ea typeface="Raleway"/>
                <a:cs typeface="Raleway"/>
                <a:sym typeface="Raleway"/>
              </a:rPr>
              <a:t>		-  Application Server</a:t>
            </a:r>
            <a:endParaRPr sz="2400">
              <a:latin typeface="Raleway"/>
              <a:ea typeface="Raleway"/>
              <a:cs typeface="Raleway"/>
              <a:sym typeface="Raleway"/>
            </a:endParaRPr>
          </a:p>
          <a:p>
            <a:pPr indent="-381000" lvl="0" marL="457200" rtl="0" algn="l">
              <a:spcBef>
                <a:spcPts val="0"/>
              </a:spcBef>
              <a:spcAft>
                <a:spcPts val="0"/>
              </a:spcAft>
              <a:buSzPts val="2400"/>
              <a:buFont typeface="Raleway"/>
              <a:buChar char="-"/>
            </a:pPr>
            <a:r>
              <a:rPr lang="tr-TR" sz="2400">
                <a:latin typeface="Raleway"/>
                <a:ea typeface="Raleway"/>
                <a:cs typeface="Raleway"/>
                <a:sym typeface="Raleway"/>
              </a:rPr>
              <a:t>Proxy Server		-  DNS Server</a:t>
            </a:r>
            <a:endParaRPr sz="2400">
              <a:latin typeface="Raleway"/>
              <a:ea typeface="Raleway"/>
              <a:cs typeface="Raleway"/>
              <a:sym typeface="Raleway"/>
            </a:endParaRPr>
          </a:p>
          <a:p>
            <a:pPr indent="-381000" lvl="0" marL="457200" rtl="0" algn="l">
              <a:spcBef>
                <a:spcPts val="0"/>
              </a:spcBef>
              <a:spcAft>
                <a:spcPts val="0"/>
              </a:spcAft>
              <a:buSzPts val="2400"/>
              <a:buFont typeface="Raleway"/>
              <a:buChar char="-"/>
            </a:pPr>
            <a:r>
              <a:rPr lang="tr-TR" sz="2400">
                <a:latin typeface="Raleway"/>
                <a:ea typeface="Raleway"/>
                <a:cs typeface="Raleway"/>
                <a:sym typeface="Raleway"/>
              </a:rPr>
              <a:t>Mail Server		-  File Server</a:t>
            </a:r>
            <a:endParaRPr sz="2400">
              <a:latin typeface="Raleway"/>
              <a:ea typeface="Raleway"/>
              <a:cs typeface="Raleway"/>
              <a:sym typeface="Raleway"/>
            </a:endParaRPr>
          </a:p>
          <a:p>
            <a:pPr indent="-381000" lvl="0" marL="457200" rtl="0" algn="l">
              <a:spcBef>
                <a:spcPts val="0"/>
              </a:spcBef>
              <a:spcAft>
                <a:spcPts val="0"/>
              </a:spcAft>
              <a:buSzPts val="2400"/>
              <a:buFont typeface="Raleway"/>
              <a:buChar char="-"/>
            </a:pPr>
            <a:r>
              <a:rPr lang="tr-TR" sz="2400">
                <a:latin typeface="Raleway"/>
                <a:ea typeface="Raleway"/>
                <a:cs typeface="Raleway"/>
                <a:sym typeface="Raleway"/>
              </a:rPr>
              <a:t>Print Server		-  Telephony Server</a:t>
            </a:r>
            <a:endParaRPr sz="2400">
              <a:latin typeface="Raleway"/>
              <a:ea typeface="Raleway"/>
              <a:cs typeface="Raleway"/>
              <a:sym typeface="Raleway"/>
            </a:endParaRPr>
          </a:p>
          <a:p>
            <a:pPr indent="0" lvl="0" marL="0" rtl="0" algn="ctr">
              <a:spcBef>
                <a:spcPts val="0"/>
              </a:spcBef>
              <a:spcAft>
                <a:spcPts val="0"/>
              </a:spcAft>
              <a:buNone/>
            </a:pPr>
            <a:r>
              <a:rPr i="1" lang="tr-TR" sz="2400">
                <a:solidFill>
                  <a:srgbClr val="FF0000"/>
                </a:solidFill>
                <a:latin typeface="Raleway"/>
                <a:ea typeface="Raleway"/>
                <a:cs typeface="Raleway"/>
                <a:sym typeface="Raleway"/>
              </a:rPr>
              <a:t>Common types of servers</a:t>
            </a:r>
            <a:endParaRPr i="1" sz="2400">
              <a:solidFill>
                <a:srgbClr val="FF0000"/>
              </a:solidFill>
              <a:latin typeface="Raleway"/>
              <a:ea typeface="Raleway"/>
              <a:cs typeface="Raleway"/>
              <a:sym typeface="Raleway"/>
            </a:endParaRPr>
          </a:p>
        </p:txBody>
      </p:sp>
      <p:sp>
        <p:nvSpPr>
          <p:cNvPr id="257" name="Google Shape;257;p38"/>
          <p:cNvSpPr txBox="1"/>
          <p:nvPr/>
        </p:nvSpPr>
        <p:spPr>
          <a:xfrm>
            <a:off x="2252225" y="943850"/>
            <a:ext cx="6776700" cy="1256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tr-TR" sz="2400">
                <a:latin typeface="Raleway"/>
                <a:ea typeface="Raleway"/>
                <a:cs typeface="Raleway"/>
                <a:sym typeface="Raleway"/>
              </a:rPr>
              <a:t>A powerful computer used to store files and run programs centrally</a:t>
            </a:r>
            <a:endParaRPr sz="2400">
              <a:latin typeface="Raleway"/>
              <a:ea typeface="Raleway"/>
              <a:cs typeface="Raleway"/>
              <a:sym typeface="Raleway"/>
            </a:endParaRPr>
          </a:p>
          <a:p>
            <a:pPr indent="0" lvl="0" marL="0" rtl="0" algn="l">
              <a:spcBef>
                <a:spcPts val="0"/>
              </a:spcBef>
              <a:spcAft>
                <a:spcPts val="0"/>
              </a:spcAft>
              <a:buNone/>
            </a:pPr>
            <a:r>
              <a:t/>
            </a:r>
            <a:endParaRPr sz="2400">
              <a:latin typeface="Raleway"/>
              <a:ea typeface="Raleway"/>
              <a:cs typeface="Raleway"/>
              <a:sym typeface="Raleway"/>
            </a:endParaRPr>
          </a:p>
          <a:p>
            <a:pPr indent="0" lvl="0" marL="457200" rtl="0" algn="l">
              <a:spcBef>
                <a:spcPts val="0"/>
              </a:spcBef>
              <a:spcAft>
                <a:spcPts val="0"/>
              </a:spcAft>
              <a:buNone/>
            </a:pPr>
            <a:r>
              <a:rPr lang="tr-TR" sz="2400">
                <a:latin typeface="Raleway"/>
                <a:ea typeface="Raleway"/>
                <a:cs typeface="Raleway"/>
                <a:sym typeface="Raleway"/>
              </a:rPr>
              <a:t>A device that makes request to a server</a:t>
            </a:r>
            <a:endParaRPr sz="2400">
              <a:latin typeface="Raleway"/>
              <a:ea typeface="Raleway"/>
              <a:cs typeface="Raleway"/>
              <a:sym typeface="Raleway"/>
            </a:endParaRPr>
          </a:p>
        </p:txBody>
      </p:sp>
      <p:sp>
        <p:nvSpPr>
          <p:cNvPr id="258" name="Google Shape;258;p38"/>
          <p:cNvSpPr/>
          <p:nvPr/>
        </p:nvSpPr>
        <p:spPr>
          <a:xfrm>
            <a:off x="1963940" y="2200240"/>
            <a:ext cx="670800" cy="191700"/>
          </a:xfrm>
          <a:prstGeom prst="rightArrow">
            <a:avLst>
              <a:gd fmla="val 50000" name="adj1"/>
              <a:gd fmla="val 50000" name="adj2"/>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8"/>
          <p:cNvSpPr txBox="1"/>
          <p:nvPr/>
        </p:nvSpPr>
        <p:spPr>
          <a:xfrm>
            <a:off x="431800" y="173800"/>
            <a:ext cx="80316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4000">
                <a:solidFill>
                  <a:srgbClr val="58B8E4"/>
                </a:solidFill>
              </a:rPr>
              <a:t>Common Network Components</a:t>
            </a:r>
            <a:endParaRPr i="0" sz="4800" u="none" cap="none" strike="noStrike">
              <a:solidFill>
                <a:srgbClr val="58B8E4"/>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idx="4294967295" type="ctrTitle"/>
          </p:nvPr>
        </p:nvSpPr>
        <p:spPr>
          <a:xfrm>
            <a:off x="2023000" y="1531750"/>
            <a:ext cx="6795300" cy="22869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4800"/>
              <a:buNone/>
            </a:pPr>
            <a:r>
              <a:rPr lang="tr-TR" sz="5800">
                <a:solidFill>
                  <a:srgbClr val="00B5DD"/>
                </a:solidFill>
                <a:latin typeface="Montserrat Black"/>
                <a:ea typeface="Montserrat Black"/>
                <a:cs typeface="Montserrat Black"/>
                <a:sym typeface="Montserrat Black"/>
              </a:rPr>
              <a:t>Introduction to Networks</a:t>
            </a:r>
            <a:endParaRPr sz="5800">
              <a:solidFill>
                <a:srgbClr val="00B5DD"/>
              </a:solidFill>
              <a:latin typeface="Montserrat Black"/>
              <a:ea typeface="Montserrat Black"/>
              <a:cs typeface="Montserrat Black"/>
              <a:sym typeface="Montserrat Black"/>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9"/>
          <p:cNvSpPr txBox="1"/>
          <p:nvPr/>
        </p:nvSpPr>
        <p:spPr>
          <a:xfrm>
            <a:off x="300575" y="943850"/>
            <a:ext cx="2210700" cy="18027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Raleway"/>
              <a:buChar char="●"/>
            </a:pPr>
            <a:r>
              <a:rPr b="1" lang="tr-TR" sz="2400">
                <a:latin typeface="Raleway"/>
                <a:ea typeface="Raleway"/>
                <a:cs typeface="Raleway"/>
                <a:sym typeface="Raleway"/>
              </a:rPr>
              <a:t>Segment</a:t>
            </a:r>
            <a:endParaRPr b="1" sz="2400">
              <a:latin typeface="Raleway"/>
              <a:ea typeface="Raleway"/>
              <a:cs typeface="Raleway"/>
              <a:sym typeface="Raleway"/>
            </a:endParaRPr>
          </a:p>
          <a:p>
            <a:pPr indent="0" lvl="0" marL="0" rtl="0" algn="l">
              <a:spcBef>
                <a:spcPts val="0"/>
              </a:spcBef>
              <a:spcAft>
                <a:spcPts val="0"/>
              </a:spcAft>
              <a:buNone/>
            </a:pPr>
            <a:r>
              <a:t/>
            </a:r>
            <a:endParaRPr b="1" sz="2400">
              <a:latin typeface="Raleway"/>
              <a:ea typeface="Raleway"/>
              <a:cs typeface="Raleway"/>
              <a:sym typeface="Raleway"/>
            </a:endParaRPr>
          </a:p>
          <a:p>
            <a:pPr indent="0" lvl="0" marL="0" rtl="0" algn="l">
              <a:spcBef>
                <a:spcPts val="0"/>
              </a:spcBef>
              <a:spcAft>
                <a:spcPts val="0"/>
              </a:spcAft>
              <a:buNone/>
            </a:pPr>
            <a:r>
              <a:t/>
            </a:r>
            <a:endParaRPr b="1" sz="2400">
              <a:latin typeface="Raleway"/>
              <a:ea typeface="Raleway"/>
              <a:cs typeface="Raleway"/>
              <a:sym typeface="Raleway"/>
            </a:endParaRPr>
          </a:p>
          <a:p>
            <a:pPr indent="0" lvl="0" marL="0" rtl="0" algn="l">
              <a:spcBef>
                <a:spcPts val="0"/>
              </a:spcBef>
              <a:spcAft>
                <a:spcPts val="0"/>
              </a:spcAft>
              <a:buNone/>
            </a:pPr>
            <a:r>
              <a:t/>
            </a:r>
            <a:endParaRPr b="1" sz="2400">
              <a:latin typeface="Raleway"/>
              <a:ea typeface="Raleway"/>
              <a:cs typeface="Raleway"/>
              <a:sym typeface="Raleway"/>
            </a:endParaRPr>
          </a:p>
          <a:p>
            <a:pPr indent="0" lvl="0" marL="0" rtl="0" algn="l">
              <a:spcBef>
                <a:spcPts val="0"/>
              </a:spcBef>
              <a:spcAft>
                <a:spcPts val="0"/>
              </a:spcAft>
              <a:buNone/>
            </a:pPr>
            <a:r>
              <a:t/>
            </a:r>
            <a:endParaRPr b="1" sz="2400">
              <a:latin typeface="Raleway"/>
              <a:ea typeface="Raleway"/>
              <a:cs typeface="Raleway"/>
              <a:sym typeface="Raleway"/>
            </a:endParaRPr>
          </a:p>
          <a:p>
            <a:pPr indent="0" lvl="0" marL="0" rtl="0" algn="l">
              <a:spcBef>
                <a:spcPts val="0"/>
              </a:spcBef>
              <a:spcAft>
                <a:spcPts val="0"/>
              </a:spcAft>
              <a:buNone/>
            </a:pPr>
            <a:r>
              <a:t/>
            </a:r>
            <a:endParaRPr b="1" sz="2400">
              <a:latin typeface="Raleway"/>
              <a:ea typeface="Raleway"/>
              <a:cs typeface="Raleway"/>
              <a:sym typeface="Raleway"/>
            </a:endParaRPr>
          </a:p>
          <a:p>
            <a:pPr indent="0" lvl="0" marL="0" rtl="0" algn="l">
              <a:spcBef>
                <a:spcPts val="0"/>
              </a:spcBef>
              <a:spcAft>
                <a:spcPts val="0"/>
              </a:spcAft>
              <a:buNone/>
            </a:pPr>
            <a:r>
              <a:t/>
            </a:r>
            <a:endParaRPr b="1" sz="2400">
              <a:latin typeface="Raleway"/>
              <a:ea typeface="Raleway"/>
              <a:cs typeface="Raleway"/>
              <a:sym typeface="Raleway"/>
            </a:endParaRPr>
          </a:p>
          <a:p>
            <a:pPr indent="0" lvl="0" marL="0" rtl="0" algn="l">
              <a:spcBef>
                <a:spcPts val="0"/>
              </a:spcBef>
              <a:spcAft>
                <a:spcPts val="0"/>
              </a:spcAft>
              <a:buNone/>
            </a:pPr>
            <a:r>
              <a:t/>
            </a:r>
            <a:endParaRPr b="1" sz="2400">
              <a:latin typeface="Raleway"/>
              <a:ea typeface="Raleway"/>
              <a:cs typeface="Raleway"/>
              <a:sym typeface="Raleway"/>
            </a:endParaRPr>
          </a:p>
          <a:p>
            <a:pPr indent="-381000" lvl="0" marL="457200" rtl="0" algn="l">
              <a:spcBef>
                <a:spcPts val="0"/>
              </a:spcBef>
              <a:spcAft>
                <a:spcPts val="0"/>
              </a:spcAft>
              <a:buSzPts val="2400"/>
              <a:buFont typeface="Raleway"/>
              <a:buChar char="●"/>
            </a:pPr>
            <a:r>
              <a:rPr b="1" lang="tr-TR" sz="2400">
                <a:latin typeface="Raleway"/>
                <a:ea typeface="Raleway"/>
                <a:cs typeface="Raleway"/>
                <a:sym typeface="Raleway"/>
              </a:rPr>
              <a:t>Backbone</a:t>
            </a:r>
            <a:endParaRPr b="1" sz="2400">
              <a:latin typeface="Raleway"/>
              <a:ea typeface="Raleway"/>
              <a:cs typeface="Raleway"/>
              <a:sym typeface="Raleway"/>
            </a:endParaRPr>
          </a:p>
        </p:txBody>
      </p:sp>
      <p:sp>
        <p:nvSpPr>
          <p:cNvPr id="265" name="Google Shape;265;p39"/>
          <p:cNvSpPr/>
          <p:nvPr/>
        </p:nvSpPr>
        <p:spPr>
          <a:xfrm>
            <a:off x="2344940" y="1155590"/>
            <a:ext cx="670800" cy="191700"/>
          </a:xfrm>
          <a:prstGeom prst="rightArrow">
            <a:avLst>
              <a:gd fmla="val 50000" name="adj1"/>
              <a:gd fmla="val 50000" name="adj2"/>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9"/>
          <p:cNvSpPr txBox="1"/>
          <p:nvPr/>
        </p:nvSpPr>
        <p:spPr>
          <a:xfrm>
            <a:off x="2938025" y="943850"/>
            <a:ext cx="6119700" cy="12564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Raleway"/>
              <a:buChar char="-"/>
            </a:pPr>
            <a:r>
              <a:rPr lang="tr-TR" sz="2400">
                <a:latin typeface="Raleway"/>
                <a:ea typeface="Raleway"/>
                <a:cs typeface="Raleway"/>
                <a:sym typeface="Raleway"/>
              </a:rPr>
              <a:t>Refers to a specific physical region of a network</a:t>
            </a:r>
            <a:endParaRPr sz="2400">
              <a:latin typeface="Raleway"/>
              <a:ea typeface="Raleway"/>
              <a:cs typeface="Raleway"/>
              <a:sym typeface="Raleway"/>
            </a:endParaRPr>
          </a:p>
          <a:p>
            <a:pPr indent="-381000" lvl="0" marL="457200" rtl="0" algn="l">
              <a:spcBef>
                <a:spcPts val="0"/>
              </a:spcBef>
              <a:spcAft>
                <a:spcPts val="0"/>
              </a:spcAft>
              <a:buSzPts val="2400"/>
              <a:buFont typeface="Raleway"/>
              <a:buChar char="-"/>
            </a:pPr>
            <a:r>
              <a:rPr lang="tr-TR" sz="2400">
                <a:latin typeface="Raleway"/>
                <a:ea typeface="Raleway"/>
                <a:cs typeface="Raleway"/>
                <a:sym typeface="Raleway"/>
              </a:rPr>
              <a:t>Typical usage is to describe the link between a computer and a switch</a:t>
            </a:r>
            <a:endParaRPr sz="2400">
              <a:latin typeface="Raleway"/>
              <a:ea typeface="Raleway"/>
              <a:cs typeface="Raleway"/>
              <a:sym typeface="Raleway"/>
            </a:endParaRPr>
          </a:p>
          <a:p>
            <a:pPr indent="-381000" lvl="0" marL="457200" rtl="0" algn="l">
              <a:spcBef>
                <a:spcPts val="0"/>
              </a:spcBef>
              <a:spcAft>
                <a:spcPts val="0"/>
              </a:spcAft>
              <a:buSzPts val="2400"/>
              <a:buFont typeface="Raleway"/>
              <a:buChar char="-"/>
            </a:pPr>
            <a:r>
              <a:rPr lang="tr-TR" sz="2400">
                <a:latin typeface="Raleway"/>
                <a:ea typeface="Raleway"/>
                <a:cs typeface="Raleway"/>
                <a:sym typeface="Raleway"/>
              </a:rPr>
              <a:t>Another usage is to refer to a region of the network where all the nodes use the same type of transmission media</a:t>
            </a:r>
            <a:endParaRPr sz="2400">
              <a:latin typeface="Raleway"/>
              <a:ea typeface="Raleway"/>
              <a:cs typeface="Raleway"/>
              <a:sym typeface="Raleway"/>
            </a:endParaRPr>
          </a:p>
          <a:p>
            <a:pPr indent="0" lvl="0" marL="457200" rtl="0" algn="l">
              <a:spcBef>
                <a:spcPts val="0"/>
              </a:spcBef>
              <a:spcAft>
                <a:spcPts val="0"/>
              </a:spcAft>
              <a:buNone/>
            </a:pPr>
            <a:r>
              <a:t/>
            </a:r>
            <a:endParaRPr sz="2400">
              <a:latin typeface="Raleway"/>
              <a:ea typeface="Raleway"/>
              <a:cs typeface="Raleway"/>
              <a:sym typeface="Raleway"/>
            </a:endParaRPr>
          </a:p>
          <a:p>
            <a:pPr indent="457200" lvl="0" marL="0" rtl="0" algn="l">
              <a:spcBef>
                <a:spcPts val="0"/>
              </a:spcBef>
              <a:spcAft>
                <a:spcPts val="0"/>
              </a:spcAft>
              <a:buNone/>
            </a:pPr>
            <a:r>
              <a:rPr lang="tr-TR" sz="2400">
                <a:latin typeface="Raleway"/>
                <a:ea typeface="Raleway"/>
                <a:cs typeface="Raleway"/>
                <a:sym typeface="Raleway"/>
              </a:rPr>
              <a:t>A</a:t>
            </a:r>
            <a:r>
              <a:rPr lang="tr-TR" sz="2400">
                <a:latin typeface="Raleway"/>
                <a:ea typeface="Raleway"/>
                <a:cs typeface="Raleway"/>
                <a:sym typeface="Raleway"/>
              </a:rPr>
              <a:t> fast link between other segments of</a:t>
            </a:r>
            <a:endParaRPr sz="2400">
              <a:latin typeface="Raleway"/>
              <a:ea typeface="Raleway"/>
              <a:cs typeface="Raleway"/>
              <a:sym typeface="Raleway"/>
            </a:endParaRPr>
          </a:p>
          <a:p>
            <a:pPr indent="457200" lvl="0" marL="0" rtl="0" algn="l">
              <a:spcBef>
                <a:spcPts val="0"/>
              </a:spcBef>
              <a:spcAft>
                <a:spcPts val="0"/>
              </a:spcAft>
              <a:buNone/>
            </a:pPr>
            <a:r>
              <a:rPr lang="tr-TR" sz="2400">
                <a:latin typeface="Raleway"/>
                <a:ea typeface="Raleway"/>
                <a:cs typeface="Raleway"/>
                <a:sym typeface="Raleway"/>
              </a:rPr>
              <a:t>a network</a:t>
            </a:r>
            <a:endParaRPr sz="2400">
              <a:latin typeface="Raleway"/>
              <a:ea typeface="Raleway"/>
              <a:cs typeface="Raleway"/>
              <a:sym typeface="Raleway"/>
            </a:endParaRPr>
          </a:p>
        </p:txBody>
      </p:sp>
      <p:sp>
        <p:nvSpPr>
          <p:cNvPr id="267" name="Google Shape;267;p39"/>
          <p:cNvSpPr/>
          <p:nvPr/>
        </p:nvSpPr>
        <p:spPr>
          <a:xfrm>
            <a:off x="2402915" y="4042630"/>
            <a:ext cx="670800" cy="191700"/>
          </a:xfrm>
          <a:prstGeom prst="rightArrow">
            <a:avLst>
              <a:gd fmla="val 50000" name="adj1"/>
              <a:gd fmla="val 50000" name="adj2"/>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9"/>
          <p:cNvSpPr txBox="1"/>
          <p:nvPr/>
        </p:nvSpPr>
        <p:spPr>
          <a:xfrm>
            <a:off x="431800" y="173800"/>
            <a:ext cx="80316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4000">
                <a:solidFill>
                  <a:srgbClr val="58B8E4"/>
                </a:solidFill>
              </a:rPr>
              <a:t>Common Network Components</a:t>
            </a:r>
            <a:endParaRPr i="0" sz="4800" u="none" cap="none" strike="noStrike">
              <a:solidFill>
                <a:srgbClr val="58B8E4"/>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0"/>
          <p:cNvSpPr txBox="1"/>
          <p:nvPr/>
        </p:nvSpPr>
        <p:spPr>
          <a:xfrm>
            <a:off x="300575" y="943850"/>
            <a:ext cx="2622900" cy="18027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Raleway"/>
              <a:buChar char="●"/>
            </a:pPr>
            <a:r>
              <a:rPr b="1" lang="tr-TR" sz="2400">
                <a:latin typeface="Raleway"/>
                <a:ea typeface="Raleway"/>
                <a:cs typeface="Raleway"/>
                <a:sym typeface="Raleway"/>
              </a:rPr>
              <a:t>Transmission Media</a:t>
            </a:r>
            <a:endParaRPr b="1" sz="2400">
              <a:latin typeface="Raleway"/>
              <a:ea typeface="Raleway"/>
              <a:cs typeface="Raleway"/>
              <a:sym typeface="Raleway"/>
            </a:endParaRPr>
          </a:p>
        </p:txBody>
      </p:sp>
      <p:sp>
        <p:nvSpPr>
          <p:cNvPr id="274" name="Google Shape;274;p40"/>
          <p:cNvSpPr/>
          <p:nvPr/>
        </p:nvSpPr>
        <p:spPr>
          <a:xfrm>
            <a:off x="2954540" y="1155590"/>
            <a:ext cx="670800" cy="191700"/>
          </a:xfrm>
          <a:prstGeom prst="rightArrow">
            <a:avLst>
              <a:gd fmla="val 50000" name="adj1"/>
              <a:gd fmla="val 50000" name="adj2"/>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0"/>
          <p:cNvSpPr txBox="1"/>
          <p:nvPr/>
        </p:nvSpPr>
        <p:spPr>
          <a:xfrm>
            <a:off x="3575175" y="943850"/>
            <a:ext cx="5348400" cy="23970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A communication channel between </a:t>
            </a:r>
            <a:r>
              <a:rPr b="1" lang="tr-TR" sz="2200">
                <a:latin typeface="Raleway"/>
                <a:ea typeface="Raleway"/>
                <a:cs typeface="Raleway"/>
                <a:sym typeface="Raleway"/>
              </a:rPr>
              <a:t>nodes</a:t>
            </a:r>
            <a:r>
              <a:rPr lang="tr-TR" sz="2200">
                <a:latin typeface="Raleway"/>
                <a:ea typeface="Raleway"/>
                <a:cs typeface="Raleway"/>
                <a:sym typeface="Raleway"/>
              </a:rPr>
              <a:t> that carries the information </a:t>
            </a:r>
            <a:r>
              <a:rPr lang="tr-TR" sz="2200">
                <a:latin typeface="Raleway"/>
                <a:ea typeface="Raleway"/>
                <a:cs typeface="Raleway"/>
                <a:sym typeface="Raleway"/>
              </a:rPr>
              <a:t>from </a:t>
            </a:r>
            <a:r>
              <a:rPr lang="tr-TR" sz="2200">
                <a:latin typeface="Raleway"/>
                <a:ea typeface="Raleway"/>
                <a:cs typeface="Raleway"/>
                <a:sym typeface="Raleway"/>
              </a:rPr>
              <a:t>the sender </a:t>
            </a:r>
            <a:r>
              <a:rPr lang="tr-TR" sz="2200">
                <a:latin typeface="Raleway"/>
                <a:ea typeface="Raleway"/>
                <a:cs typeface="Raleway"/>
                <a:sym typeface="Raleway"/>
              </a:rPr>
              <a:t>to</a:t>
            </a:r>
            <a:r>
              <a:rPr lang="tr-TR" sz="2200">
                <a:latin typeface="Raleway"/>
                <a:ea typeface="Raleway"/>
                <a:cs typeface="Raleway"/>
                <a:sym typeface="Raleway"/>
              </a:rPr>
              <a:t> the receiver</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Data is transmitted through the electromagnetic signals</a:t>
            </a:r>
            <a:endParaRPr sz="2200">
              <a:latin typeface="Raleway"/>
              <a:ea typeface="Raleway"/>
              <a:cs typeface="Raleway"/>
              <a:sym typeface="Raleway"/>
            </a:endParaRPr>
          </a:p>
          <a:p>
            <a:pPr indent="0" lvl="0" marL="457200" rtl="0" algn="l">
              <a:spcBef>
                <a:spcPts val="0"/>
              </a:spcBef>
              <a:spcAft>
                <a:spcPts val="0"/>
              </a:spcAft>
              <a:buNone/>
            </a:pPr>
            <a:r>
              <a:t/>
            </a:r>
            <a:endParaRPr sz="2400">
              <a:latin typeface="Raleway"/>
              <a:ea typeface="Raleway"/>
              <a:cs typeface="Raleway"/>
              <a:sym typeface="Raleway"/>
            </a:endParaRPr>
          </a:p>
        </p:txBody>
      </p:sp>
      <p:pic>
        <p:nvPicPr>
          <p:cNvPr descr="network transmission media ile ilgili görsel sonucu" id="276" name="Google Shape;276;p40"/>
          <p:cNvPicPr preferRelativeResize="0"/>
          <p:nvPr/>
        </p:nvPicPr>
        <p:blipFill>
          <a:blip r:embed="rId3">
            <a:alphaModFix/>
          </a:blip>
          <a:stretch>
            <a:fillRect/>
          </a:stretch>
        </p:blipFill>
        <p:spPr>
          <a:xfrm>
            <a:off x="1928250" y="2741751"/>
            <a:ext cx="5021256" cy="2325550"/>
          </a:xfrm>
          <a:prstGeom prst="rect">
            <a:avLst/>
          </a:prstGeom>
          <a:noFill/>
          <a:ln>
            <a:noFill/>
          </a:ln>
        </p:spPr>
      </p:pic>
      <p:sp>
        <p:nvSpPr>
          <p:cNvPr id="277" name="Google Shape;277;p40"/>
          <p:cNvSpPr txBox="1"/>
          <p:nvPr/>
        </p:nvSpPr>
        <p:spPr>
          <a:xfrm>
            <a:off x="431800" y="173800"/>
            <a:ext cx="80316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4000">
                <a:solidFill>
                  <a:srgbClr val="58B8E4"/>
                </a:solidFill>
              </a:rPr>
              <a:t>Common Network Components</a:t>
            </a:r>
            <a:endParaRPr i="0" sz="4800" u="none" cap="none" strike="noStrike">
              <a:solidFill>
                <a:srgbClr val="58B8E4"/>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1"/>
          <p:cNvSpPr txBox="1"/>
          <p:nvPr/>
        </p:nvSpPr>
        <p:spPr>
          <a:xfrm>
            <a:off x="431800" y="173800"/>
            <a:ext cx="73032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4000">
                <a:solidFill>
                  <a:srgbClr val="58B8E4"/>
                </a:solidFill>
              </a:rPr>
              <a:t>Cable Properties</a:t>
            </a:r>
            <a:endParaRPr i="0" sz="4800" u="none" cap="none" strike="noStrike">
              <a:solidFill>
                <a:srgbClr val="58B8E4"/>
              </a:solidFill>
            </a:endParaRPr>
          </a:p>
        </p:txBody>
      </p:sp>
      <p:sp>
        <p:nvSpPr>
          <p:cNvPr id="283" name="Google Shape;283;p41"/>
          <p:cNvSpPr txBox="1"/>
          <p:nvPr/>
        </p:nvSpPr>
        <p:spPr>
          <a:xfrm>
            <a:off x="1776625" y="973975"/>
            <a:ext cx="1552800" cy="6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2400">
                <a:latin typeface="Raleway"/>
                <a:ea typeface="Raleway"/>
                <a:cs typeface="Raleway"/>
                <a:sym typeface="Raleway"/>
              </a:rPr>
              <a:t>Simplex</a:t>
            </a:r>
            <a:endParaRPr b="1" sz="2400">
              <a:latin typeface="Raleway"/>
              <a:ea typeface="Raleway"/>
              <a:cs typeface="Raleway"/>
              <a:sym typeface="Raleway"/>
            </a:endParaRPr>
          </a:p>
          <a:p>
            <a:pPr indent="0" lvl="0" marL="0" rtl="0" algn="l">
              <a:spcBef>
                <a:spcPts val="0"/>
              </a:spcBef>
              <a:spcAft>
                <a:spcPts val="0"/>
              </a:spcAft>
              <a:buNone/>
            </a:pPr>
            <a:r>
              <a:t/>
            </a:r>
            <a:endParaRPr sz="2400">
              <a:latin typeface="Raleway"/>
              <a:ea typeface="Raleway"/>
              <a:cs typeface="Raleway"/>
              <a:sym typeface="Raleway"/>
            </a:endParaRPr>
          </a:p>
          <a:p>
            <a:pPr indent="0" lvl="0" marL="0" rtl="0" algn="l">
              <a:spcBef>
                <a:spcPts val="0"/>
              </a:spcBef>
              <a:spcAft>
                <a:spcPts val="0"/>
              </a:spcAft>
              <a:buNone/>
            </a:pPr>
            <a:r>
              <a:t/>
            </a:r>
            <a:endParaRPr sz="2400">
              <a:latin typeface="Raleway"/>
              <a:ea typeface="Raleway"/>
              <a:cs typeface="Raleway"/>
              <a:sym typeface="Raleway"/>
            </a:endParaRPr>
          </a:p>
          <a:p>
            <a:pPr indent="457200" lvl="0" marL="0" rtl="0" algn="l">
              <a:spcBef>
                <a:spcPts val="0"/>
              </a:spcBef>
              <a:spcAft>
                <a:spcPts val="0"/>
              </a:spcAft>
              <a:buNone/>
            </a:pPr>
            <a:r>
              <a:t/>
            </a:r>
            <a:endParaRPr sz="2400">
              <a:latin typeface="Raleway"/>
              <a:ea typeface="Raleway"/>
              <a:cs typeface="Raleway"/>
              <a:sym typeface="Raleway"/>
            </a:endParaRPr>
          </a:p>
          <a:p>
            <a:pPr indent="457200" lvl="0" marL="0" rtl="0" algn="l">
              <a:spcBef>
                <a:spcPts val="0"/>
              </a:spcBef>
              <a:spcAft>
                <a:spcPts val="0"/>
              </a:spcAft>
              <a:buNone/>
            </a:pPr>
            <a:r>
              <a:t/>
            </a:r>
            <a:endParaRPr sz="2400">
              <a:latin typeface="Raleway"/>
              <a:ea typeface="Raleway"/>
              <a:cs typeface="Raleway"/>
              <a:sym typeface="Raleway"/>
            </a:endParaRPr>
          </a:p>
        </p:txBody>
      </p:sp>
      <p:pic>
        <p:nvPicPr>
          <p:cNvPr id="284" name="Google Shape;284;p41"/>
          <p:cNvPicPr preferRelativeResize="0"/>
          <p:nvPr/>
        </p:nvPicPr>
        <p:blipFill>
          <a:blip r:embed="rId3">
            <a:alphaModFix/>
          </a:blip>
          <a:stretch>
            <a:fillRect/>
          </a:stretch>
        </p:blipFill>
        <p:spPr>
          <a:xfrm>
            <a:off x="4408088" y="800200"/>
            <a:ext cx="3681550" cy="1021975"/>
          </a:xfrm>
          <a:prstGeom prst="rect">
            <a:avLst/>
          </a:prstGeom>
          <a:noFill/>
          <a:ln>
            <a:noFill/>
          </a:ln>
        </p:spPr>
      </p:pic>
      <p:pic>
        <p:nvPicPr>
          <p:cNvPr id="285" name="Google Shape;285;p41"/>
          <p:cNvPicPr preferRelativeResize="0"/>
          <p:nvPr/>
        </p:nvPicPr>
        <p:blipFill>
          <a:blip r:embed="rId4">
            <a:alphaModFix/>
          </a:blip>
          <a:stretch>
            <a:fillRect/>
          </a:stretch>
        </p:blipFill>
        <p:spPr>
          <a:xfrm>
            <a:off x="4494325" y="1968725"/>
            <a:ext cx="2972275" cy="1341550"/>
          </a:xfrm>
          <a:prstGeom prst="rect">
            <a:avLst/>
          </a:prstGeom>
          <a:noFill/>
          <a:ln>
            <a:noFill/>
          </a:ln>
        </p:spPr>
      </p:pic>
      <p:sp>
        <p:nvSpPr>
          <p:cNvPr id="286" name="Google Shape;286;p41"/>
          <p:cNvSpPr txBox="1"/>
          <p:nvPr/>
        </p:nvSpPr>
        <p:spPr>
          <a:xfrm>
            <a:off x="1776625" y="2371925"/>
            <a:ext cx="2546100" cy="6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2400">
                <a:latin typeface="Raleway"/>
                <a:ea typeface="Raleway"/>
                <a:cs typeface="Raleway"/>
                <a:sym typeface="Raleway"/>
              </a:rPr>
              <a:t>Half-duplex</a:t>
            </a:r>
            <a:endParaRPr b="1" sz="2400">
              <a:latin typeface="Raleway"/>
              <a:ea typeface="Raleway"/>
              <a:cs typeface="Raleway"/>
              <a:sym typeface="Raleway"/>
            </a:endParaRPr>
          </a:p>
          <a:p>
            <a:pPr indent="0" lvl="0" marL="0" rtl="0" algn="l">
              <a:spcBef>
                <a:spcPts val="0"/>
              </a:spcBef>
              <a:spcAft>
                <a:spcPts val="0"/>
              </a:spcAft>
              <a:buNone/>
            </a:pPr>
            <a:r>
              <a:t/>
            </a:r>
            <a:endParaRPr sz="2400">
              <a:latin typeface="Raleway"/>
              <a:ea typeface="Raleway"/>
              <a:cs typeface="Raleway"/>
              <a:sym typeface="Raleway"/>
            </a:endParaRPr>
          </a:p>
          <a:p>
            <a:pPr indent="0" lvl="0" marL="0" rtl="0" algn="l">
              <a:spcBef>
                <a:spcPts val="0"/>
              </a:spcBef>
              <a:spcAft>
                <a:spcPts val="0"/>
              </a:spcAft>
              <a:buNone/>
            </a:pPr>
            <a:r>
              <a:t/>
            </a:r>
            <a:endParaRPr sz="2400">
              <a:latin typeface="Raleway"/>
              <a:ea typeface="Raleway"/>
              <a:cs typeface="Raleway"/>
              <a:sym typeface="Raleway"/>
            </a:endParaRPr>
          </a:p>
          <a:p>
            <a:pPr indent="457200" lvl="0" marL="0" rtl="0" algn="l">
              <a:spcBef>
                <a:spcPts val="0"/>
              </a:spcBef>
              <a:spcAft>
                <a:spcPts val="0"/>
              </a:spcAft>
              <a:buNone/>
            </a:pPr>
            <a:r>
              <a:t/>
            </a:r>
            <a:endParaRPr sz="2400">
              <a:latin typeface="Raleway"/>
              <a:ea typeface="Raleway"/>
              <a:cs typeface="Raleway"/>
              <a:sym typeface="Raleway"/>
            </a:endParaRPr>
          </a:p>
          <a:p>
            <a:pPr indent="457200" lvl="0" marL="0" rtl="0" algn="l">
              <a:spcBef>
                <a:spcPts val="0"/>
              </a:spcBef>
              <a:spcAft>
                <a:spcPts val="0"/>
              </a:spcAft>
              <a:buNone/>
            </a:pPr>
            <a:r>
              <a:t/>
            </a:r>
            <a:endParaRPr sz="2400">
              <a:latin typeface="Raleway"/>
              <a:ea typeface="Raleway"/>
              <a:cs typeface="Raleway"/>
              <a:sym typeface="Raleway"/>
            </a:endParaRPr>
          </a:p>
        </p:txBody>
      </p:sp>
      <p:pic>
        <p:nvPicPr>
          <p:cNvPr id="287" name="Google Shape;287;p41"/>
          <p:cNvPicPr preferRelativeResize="0"/>
          <p:nvPr/>
        </p:nvPicPr>
        <p:blipFill>
          <a:blip r:embed="rId5">
            <a:alphaModFix/>
          </a:blip>
          <a:stretch>
            <a:fillRect/>
          </a:stretch>
        </p:blipFill>
        <p:spPr>
          <a:xfrm>
            <a:off x="4585925" y="3808675"/>
            <a:ext cx="3503725" cy="922025"/>
          </a:xfrm>
          <a:prstGeom prst="rect">
            <a:avLst/>
          </a:prstGeom>
          <a:noFill/>
          <a:ln>
            <a:noFill/>
          </a:ln>
        </p:spPr>
      </p:pic>
      <p:sp>
        <p:nvSpPr>
          <p:cNvPr id="288" name="Google Shape;288;p41"/>
          <p:cNvSpPr txBox="1"/>
          <p:nvPr/>
        </p:nvSpPr>
        <p:spPr>
          <a:xfrm>
            <a:off x="1776625" y="3963975"/>
            <a:ext cx="2546100" cy="6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2400">
                <a:latin typeface="Raleway"/>
                <a:ea typeface="Raleway"/>
                <a:cs typeface="Raleway"/>
                <a:sym typeface="Raleway"/>
              </a:rPr>
              <a:t>Full-duplex</a:t>
            </a:r>
            <a:endParaRPr b="1" sz="2400">
              <a:latin typeface="Raleway"/>
              <a:ea typeface="Raleway"/>
              <a:cs typeface="Raleway"/>
              <a:sym typeface="Raleway"/>
            </a:endParaRPr>
          </a:p>
          <a:p>
            <a:pPr indent="0" lvl="0" marL="0" rtl="0" algn="l">
              <a:spcBef>
                <a:spcPts val="0"/>
              </a:spcBef>
              <a:spcAft>
                <a:spcPts val="0"/>
              </a:spcAft>
              <a:buNone/>
            </a:pPr>
            <a:r>
              <a:t/>
            </a:r>
            <a:endParaRPr sz="2400">
              <a:latin typeface="Raleway"/>
              <a:ea typeface="Raleway"/>
              <a:cs typeface="Raleway"/>
              <a:sym typeface="Raleway"/>
            </a:endParaRPr>
          </a:p>
          <a:p>
            <a:pPr indent="0" lvl="0" marL="0" rtl="0" algn="l">
              <a:spcBef>
                <a:spcPts val="0"/>
              </a:spcBef>
              <a:spcAft>
                <a:spcPts val="0"/>
              </a:spcAft>
              <a:buNone/>
            </a:pPr>
            <a:r>
              <a:t/>
            </a:r>
            <a:endParaRPr sz="2400">
              <a:latin typeface="Raleway"/>
              <a:ea typeface="Raleway"/>
              <a:cs typeface="Raleway"/>
              <a:sym typeface="Raleway"/>
            </a:endParaRPr>
          </a:p>
          <a:p>
            <a:pPr indent="457200" lvl="0" marL="0" rtl="0" algn="l">
              <a:spcBef>
                <a:spcPts val="0"/>
              </a:spcBef>
              <a:spcAft>
                <a:spcPts val="0"/>
              </a:spcAft>
              <a:buNone/>
            </a:pPr>
            <a:r>
              <a:t/>
            </a:r>
            <a:endParaRPr sz="2400">
              <a:latin typeface="Raleway"/>
              <a:ea typeface="Raleway"/>
              <a:cs typeface="Raleway"/>
              <a:sym typeface="Raleway"/>
            </a:endParaRPr>
          </a:p>
          <a:p>
            <a:pPr indent="457200" lvl="0" marL="0" rtl="0" algn="l">
              <a:spcBef>
                <a:spcPts val="0"/>
              </a:spcBef>
              <a:spcAft>
                <a:spcPts val="0"/>
              </a:spcAft>
              <a:buNone/>
            </a:pPr>
            <a:r>
              <a:t/>
            </a:r>
            <a:endParaRPr sz="2400">
              <a:latin typeface="Raleway"/>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2"/>
          <p:cNvSpPr txBox="1"/>
          <p:nvPr>
            <p:ph idx="4294967295" type="ctrTitle"/>
          </p:nvPr>
        </p:nvSpPr>
        <p:spPr>
          <a:xfrm>
            <a:off x="1085850" y="1687050"/>
            <a:ext cx="6774300" cy="1159800"/>
          </a:xfrm>
          <a:prstGeom prst="rect">
            <a:avLst/>
          </a:prstGeom>
          <a:noFill/>
          <a:ln>
            <a:noFill/>
          </a:ln>
        </p:spPr>
        <p:txBody>
          <a:bodyPr anchorCtr="0" anchor="b" bIns="0" lIns="0" spcFirstLastPara="1" rIns="0" wrap="square" tIns="0">
            <a:normAutofit/>
          </a:bodyPr>
          <a:lstStyle/>
          <a:p>
            <a:pPr indent="0" lvl="0" marL="0" rtl="0" algn="l">
              <a:lnSpc>
                <a:spcPct val="80000"/>
              </a:lnSpc>
              <a:spcBef>
                <a:spcPts val="0"/>
              </a:spcBef>
              <a:spcAft>
                <a:spcPts val="0"/>
              </a:spcAft>
              <a:buSzPts val="4800"/>
              <a:buNone/>
            </a:pPr>
            <a:r>
              <a:rPr b="1" lang="tr-TR" sz="4000">
                <a:solidFill>
                  <a:srgbClr val="58B8E4"/>
                </a:solidFill>
                <a:latin typeface="Raleway"/>
                <a:ea typeface="Raleway"/>
                <a:cs typeface="Raleway"/>
                <a:sym typeface="Raleway"/>
              </a:rPr>
              <a:t>Wide Area Network (WAN)</a:t>
            </a:r>
            <a:endParaRPr b="1" sz="4000">
              <a:solidFill>
                <a:srgbClr val="58B8E4"/>
              </a:solidFill>
              <a:latin typeface="Raleway"/>
              <a:ea typeface="Raleway"/>
              <a:cs typeface="Raleway"/>
              <a:sym typeface="Raleway"/>
            </a:endParaRPr>
          </a:p>
        </p:txBody>
      </p:sp>
      <p:sp>
        <p:nvSpPr>
          <p:cNvPr id="294" name="Google Shape;294;p42"/>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lang="tr-TR" sz="3600">
                <a:solidFill>
                  <a:schemeClr val="lt1"/>
                </a:solidFill>
                <a:latin typeface="Raleway Medium"/>
                <a:ea typeface="Raleway Medium"/>
                <a:cs typeface="Raleway Medium"/>
                <a:sym typeface="Raleway Medium"/>
              </a:rPr>
              <a:t>4</a:t>
            </a:r>
            <a:endParaRPr b="0" i="0" sz="3600" u="none" cap="none" strike="noStrike">
              <a:solidFill>
                <a:schemeClr val="lt1"/>
              </a:solidFill>
              <a:latin typeface="Raleway Medium"/>
              <a:ea typeface="Raleway Medium"/>
              <a:cs typeface="Raleway Medium"/>
              <a:sym typeface="Raleway Medium"/>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3"/>
          <p:cNvSpPr txBox="1"/>
          <p:nvPr/>
        </p:nvSpPr>
        <p:spPr>
          <a:xfrm>
            <a:off x="431800" y="173800"/>
            <a:ext cx="73032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4000">
                <a:solidFill>
                  <a:srgbClr val="58B8E4"/>
                </a:solidFill>
              </a:rPr>
              <a:t>Wide Area Network (WAN)</a:t>
            </a:r>
            <a:endParaRPr i="0" sz="4800" u="none" cap="none" strike="noStrike">
              <a:solidFill>
                <a:srgbClr val="58B8E4"/>
              </a:solidFill>
            </a:endParaRPr>
          </a:p>
        </p:txBody>
      </p:sp>
      <p:sp>
        <p:nvSpPr>
          <p:cNvPr id="300" name="Google Shape;300;p43"/>
          <p:cNvSpPr txBox="1"/>
          <p:nvPr/>
        </p:nvSpPr>
        <p:spPr>
          <a:xfrm>
            <a:off x="300575" y="943850"/>
            <a:ext cx="8642100" cy="1802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tr-TR" sz="2400">
                <a:latin typeface="Raleway"/>
                <a:ea typeface="Raleway"/>
                <a:cs typeface="Raleway"/>
                <a:sym typeface="Raleway"/>
              </a:rPr>
              <a:t>A </a:t>
            </a:r>
            <a:r>
              <a:rPr b="1" lang="tr-TR" sz="2400">
                <a:latin typeface="Raleway"/>
                <a:ea typeface="Raleway"/>
                <a:cs typeface="Raleway"/>
                <a:sym typeface="Raleway"/>
              </a:rPr>
              <a:t>WAN </a:t>
            </a:r>
            <a:r>
              <a:rPr lang="tr-TR" sz="2400">
                <a:latin typeface="Raleway"/>
                <a:ea typeface="Raleway"/>
                <a:cs typeface="Raleway"/>
                <a:sym typeface="Raleway"/>
              </a:rPr>
              <a:t>is a collection of computers and devices connected by a communications network over a wide geographic area</a:t>
            </a:r>
            <a:endParaRPr sz="2400">
              <a:latin typeface="Raleway"/>
              <a:ea typeface="Raleway"/>
              <a:cs typeface="Raleway"/>
              <a:sym typeface="Raleway"/>
            </a:endParaRPr>
          </a:p>
          <a:p>
            <a:pPr indent="457200" lvl="0" marL="0" rtl="0" algn="l">
              <a:spcBef>
                <a:spcPts val="0"/>
              </a:spcBef>
              <a:spcAft>
                <a:spcPts val="0"/>
              </a:spcAft>
              <a:buNone/>
            </a:pPr>
            <a:r>
              <a:t/>
            </a:r>
            <a:endParaRPr sz="2400">
              <a:latin typeface="Raleway"/>
              <a:ea typeface="Raleway"/>
              <a:cs typeface="Raleway"/>
              <a:sym typeface="Raleway"/>
            </a:endParaRPr>
          </a:p>
          <a:p>
            <a:pPr indent="457200" lvl="0" marL="0" rtl="0" algn="l">
              <a:spcBef>
                <a:spcPts val="0"/>
              </a:spcBef>
              <a:spcAft>
                <a:spcPts val="0"/>
              </a:spcAft>
              <a:buNone/>
            </a:pPr>
            <a:r>
              <a:rPr b="1" lang="tr-TR" sz="2400">
                <a:latin typeface="Raleway"/>
                <a:ea typeface="Raleway"/>
                <a:cs typeface="Raleway"/>
                <a:sym typeface="Raleway"/>
              </a:rPr>
              <a:t>WANs </a:t>
            </a:r>
            <a:r>
              <a:rPr lang="tr-TR" sz="2400">
                <a:latin typeface="Raleway"/>
                <a:ea typeface="Raleway"/>
                <a:cs typeface="Raleway"/>
                <a:sym typeface="Raleway"/>
              </a:rPr>
              <a:t>are commonly connected either through the Internet or special arrangements made with phone companies or other service providers</a:t>
            </a:r>
            <a:endParaRPr sz="2400">
              <a:latin typeface="Raleway"/>
              <a:ea typeface="Raleway"/>
              <a:cs typeface="Raleway"/>
              <a:sym typeface="Raleway"/>
            </a:endParaRPr>
          </a:p>
          <a:p>
            <a:pPr indent="457200" lvl="0" marL="0" rtl="0" algn="l">
              <a:spcBef>
                <a:spcPts val="0"/>
              </a:spcBef>
              <a:spcAft>
                <a:spcPts val="0"/>
              </a:spcAft>
              <a:buNone/>
            </a:pPr>
            <a:r>
              <a:t/>
            </a:r>
            <a:endParaRPr sz="2400">
              <a:latin typeface="Raleway"/>
              <a:ea typeface="Raleway"/>
              <a:cs typeface="Raleway"/>
              <a:sym typeface="Raleway"/>
            </a:endParaRPr>
          </a:p>
          <a:p>
            <a:pPr indent="457200" lvl="0" marL="0" rtl="0" algn="l">
              <a:spcBef>
                <a:spcPts val="0"/>
              </a:spcBef>
              <a:spcAft>
                <a:spcPts val="0"/>
              </a:spcAft>
              <a:buNone/>
            </a:pPr>
            <a:r>
              <a:rPr lang="tr-TR" sz="2400">
                <a:latin typeface="Raleway"/>
                <a:ea typeface="Raleway"/>
                <a:cs typeface="Raleway"/>
                <a:sym typeface="Raleway"/>
              </a:rPr>
              <a:t>The </a:t>
            </a:r>
            <a:r>
              <a:rPr b="1" lang="tr-TR" sz="2400">
                <a:latin typeface="Raleway"/>
                <a:ea typeface="Raleway"/>
                <a:cs typeface="Raleway"/>
                <a:sym typeface="Raleway"/>
              </a:rPr>
              <a:t>Internet </a:t>
            </a:r>
            <a:r>
              <a:rPr lang="tr-TR" sz="2400">
                <a:latin typeface="Raleway"/>
                <a:ea typeface="Raleway"/>
                <a:cs typeface="Raleway"/>
                <a:sym typeface="Raleway"/>
              </a:rPr>
              <a:t>is considered the </a:t>
            </a:r>
            <a:r>
              <a:rPr b="1" lang="tr-TR" sz="2400">
                <a:latin typeface="Raleway"/>
                <a:ea typeface="Raleway"/>
                <a:cs typeface="Raleway"/>
                <a:sym typeface="Raleway"/>
              </a:rPr>
              <a:t>largest WAN</a:t>
            </a:r>
            <a:r>
              <a:rPr lang="tr-TR" sz="2400">
                <a:latin typeface="Raleway"/>
                <a:ea typeface="Raleway"/>
                <a:cs typeface="Raleway"/>
                <a:sym typeface="Raleway"/>
              </a:rPr>
              <a:t> in the world</a:t>
            </a:r>
            <a:endParaRPr sz="2400">
              <a:latin typeface="Raleway"/>
              <a:ea typeface="Raleway"/>
              <a:cs typeface="Raleway"/>
              <a:sym typeface="Raleway"/>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4"/>
          <p:cNvSpPr txBox="1"/>
          <p:nvPr>
            <p:ph idx="4294967295" type="ctrTitle"/>
          </p:nvPr>
        </p:nvSpPr>
        <p:spPr>
          <a:xfrm>
            <a:off x="1085850" y="1991850"/>
            <a:ext cx="4676700" cy="1159800"/>
          </a:xfrm>
          <a:prstGeom prst="rect">
            <a:avLst/>
          </a:prstGeom>
          <a:noFill/>
          <a:ln>
            <a:noFill/>
          </a:ln>
        </p:spPr>
        <p:txBody>
          <a:bodyPr anchorCtr="0" anchor="ctr" bIns="0" lIns="0" spcFirstLastPara="1" rIns="0" wrap="square" tIns="0">
            <a:normAutofit/>
          </a:bodyPr>
          <a:lstStyle/>
          <a:p>
            <a:pPr indent="0" lvl="0" marL="0" rtl="0" algn="l">
              <a:lnSpc>
                <a:spcPct val="80000"/>
              </a:lnSpc>
              <a:spcBef>
                <a:spcPts val="0"/>
              </a:spcBef>
              <a:spcAft>
                <a:spcPts val="0"/>
              </a:spcAft>
              <a:buSzPts val="4800"/>
              <a:buNone/>
            </a:pPr>
            <a:r>
              <a:rPr b="1" lang="tr-TR" sz="4000">
                <a:solidFill>
                  <a:srgbClr val="58B8E4"/>
                </a:solidFill>
                <a:latin typeface="Raleway"/>
                <a:ea typeface="Raleway"/>
                <a:cs typeface="Raleway"/>
                <a:sym typeface="Raleway"/>
              </a:rPr>
              <a:t>Network Topology</a:t>
            </a:r>
            <a:endParaRPr b="1" sz="4000">
              <a:solidFill>
                <a:srgbClr val="58B8E4"/>
              </a:solidFill>
              <a:latin typeface="Raleway"/>
              <a:ea typeface="Raleway"/>
              <a:cs typeface="Raleway"/>
              <a:sym typeface="Raleway"/>
            </a:endParaRPr>
          </a:p>
        </p:txBody>
      </p:sp>
      <p:sp>
        <p:nvSpPr>
          <p:cNvPr id="306" name="Google Shape;306;p44"/>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lang="tr-TR" sz="3600">
                <a:solidFill>
                  <a:schemeClr val="lt1"/>
                </a:solidFill>
                <a:latin typeface="Raleway Medium"/>
                <a:ea typeface="Raleway Medium"/>
                <a:cs typeface="Raleway Medium"/>
                <a:sym typeface="Raleway Medium"/>
              </a:rPr>
              <a:t>5</a:t>
            </a:r>
            <a:endParaRPr b="0" i="0" sz="3600" u="none" cap="none" strike="noStrike">
              <a:solidFill>
                <a:schemeClr val="lt1"/>
              </a:solidFill>
              <a:latin typeface="Raleway Medium"/>
              <a:ea typeface="Raleway Medium"/>
              <a:cs typeface="Raleway Medium"/>
              <a:sym typeface="Raleway Medium"/>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5"/>
          <p:cNvSpPr txBox="1"/>
          <p:nvPr>
            <p:ph idx="4294967295" type="title"/>
          </p:nvPr>
        </p:nvSpPr>
        <p:spPr>
          <a:xfrm>
            <a:off x="431800" y="44750"/>
            <a:ext cx="56409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SzPts val="4800"/>
              <a:buNone/>
            </a:pPr>
            <a:r>
              <a:rPr lang="tr-TR" sz="4000">
                <a:solidFill>
                  <a:srgbClr val="58B8E4"/>
                </a:solidFill>
              </a:rPr>
              <a:t>Network Topology</a:t>
            </a:r>
            <a:endParaRPr sz="4000">
              <a:solidFill>
                <a:srgbClr val="58B8E4"/>
              </a:solidFill>
            </a:endParaRPr>
          </a:p>
        </p:txBody>
      </p:sp>
      <p:sp>
        <p:nvSpPr>
          <p:cNvPr id="312" name="Google Shape;312;p45"/>
          <p:cNvSpPr txBox="1"/>
          <p:nvPr/>
        </p:nvSpPr>
        <p:spPr>
          <a:xfrm>
            <a:off x="262225" y="800100"/>
            <a:ext cx="8610000" cy="10830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b="1" lang="tr-TR" sz="2400">
                <a:latin typeface="Raleway"/>
                <a:ea typeface="Raleway"/>
                <a:cs typeface="Raleway"/>
                <a:sym typeface="Raleway"/>
              </a:rPr>
              <a:t>Network topology</a:t>
            </a:r>
            <a:r>
              <a:rPr lang="tr-TR" sz="2400">
                <a:latin typeface="Raleway"/>
                <a:ea typeface="Raleway"/>
                <a:cs typeface="Raleway"/>
                <a:sym typeface="Raleway"/>
              </a:rPr>
              <a:t> is the description of the arrangement of </a:t>
            </a:r>
            <a:r>
              <a:rPr b="1" lang="tr-TR" sz="2400">
                <a:latin typeface="Raleway"/>
                <a:ea typeface="Raleway"/>
                <a:cs typeface="Raleway"/>
                <a:sym typeface="Raleway"/>
              </a:rPr>
              <a:t>nodes </a:t>
            </a:r>
            <a:r>
              <a:rPr lang="tr-TR" sz="2400">
                <a:latin typeface="Raleway"/>
                <a:ea typeface="Raleway"/>
                <a:cs typeface="Raleway"/>
                <a:sym typeface="Raleway"/>
              </a:rPr>
              <a:t>and </a:t>
            </a:r>
            <a:r>
              <a:rPr b="1" lang="tr-TR" sz="2400">
                <a:latin typeface="Raleway"/>
                <a:ea typeface="Raleway"/>
                <a:cs typeface="Raleway"/>
                <a:sym typeface="Raleway"/>
              </a:rPr>
              <a:t>connections </a:t>
            </a:r>
            <a:r>
              <a:rPr lang="tr-TR" sz="2400">
                <a:latin typeface="Raleway"/>
                <a:ea typeface="Raleway"/>
                <a:cs typeface="Raleway"/>
                <a:sym typeface="Raleway"/>
              </a:rPr>
              <a:t>in a network</a:t>
            </a:r>
            <a:endParaRPr sz="2400">
              <a:latin typeface="Raleway"/>
              <a:ea typeface="Raleway"/>
              <a:cs typeface="Raleway"/>
              <a:sym typeface="Raleway"/>
            </a:endParaRPr>
          </a:p>
        </p:txBody>
      </p:sp>
      <p:sp>
        <p:nvSpPr>
          <p:cNvPr id="313" name="Google Shape;313;p45"/>
          <p:cNvSpPr/>
          <p:nvPr/>
        </p:nvSpPr>
        <p:spPr>
          <a:xfrm>
            <a:off x="3573250" y="2135700"/>
            <a:ext cx="2108700" cy="872100"/>
          </a:xfrm>
          <a:prstGeom prst="roundRect">
            <a:avLst>
              <a:gd fmla="val 16667"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sz="2400"/>
              <a:t>Network Topology</a:t>
            </a:r>
            <a:endParaRPr sz="2400"/>
          </a:p>
        </p:txBody>
      </p:sp>
      <p:sp>
        <p:nvSpPr>
          <p:cNvPr id="314" name="Google Shape;314;p45"/>
          <p:cNvSpPr/>
          <p:nvPr/>
        </p:nvSpPr>
        <p:spPr>
          <a:xfrm>
            <a:off x="1464550" y="3668325"/>
            <a:ext cx="2108700" cy="872100"/>
          </a:xfrm>
          <a:prstGeom prst="roundRect">
            <a:avLst>
              <a:gd fmla="val 16667"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sz="2400"/>
              <a:t>Physical Topology</a:t>
            </a:r>
            <a:endParaRPr sz="2400"/>
          </a:p>
        </p:txBody>
      </p:sp>
      <p:sp>
        <p:nvSpPr>
          <p:cNvPr id="315" name="Google Shape;315;p45"/>
          <p:cNvSpPr/>
          <p:nvPr/>
        </p:nvSpPr>
        <p:spPr>
          <a:xfrm>
            <a:off x="5604275" y="3668325"/>
            <a:ext cx="2108700" cy="872100"/>
          </a:xfrm>
          <a:prstGeom prst="roundRect">
            <a:avLst>
              <a:gd fmla="val 16667"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sz="2400"/>
              <a:t>Logical Topology</a:t>
            </a:r>
            <a:endParaRPr sz="2400"/>
          </a:p>
        </p:txBody>
      </p:sp>
      <p:cxnSp>
        <p:nvCxnSpPr>
          <p:cNvPr id="316" name="Google Shape;316;p45"/>
          <p:cNvCxnSpPr>
            <a:stCxn id="313" idx="2"/>
            <a:endCxn id="315" idx="0"/>
          </p:cNvCxnSpPr>
          <p:nvPr/>
        </p:nvCxnSpPr>
        <p:spPr>
          <a:xfrm flipH="1" rot="-5400000">
            <a:off x="5312800" y="2322600"/>
            <a:ext cx="660600" cy="2031000"/>
          </a:xfrm>
          <a:prstGeom prst="bentConnector3">
            <a:avLst>
              <a:gd fmla="val 49994" name="adj1"/>
            </a:avLst>
          </a:prstGeom>
          <a:noFill/>
          <a:ln cap="flat" cmpd="sng" w="28575">
            <a:solidFill>
              <a:schemeClr val="dk2"/>
            </a:solidFill>
            <a:prstDash val="solid"/>
            <a:round/>
            <a:headEnd len="med" w="med" type="none"/>
            <a:tailEnd len="med" w="med" type="none"/>
          </a:ln>
        </p:spPr>
      </p:cxnSp>
      <p:cxnSp>
        <p:nvCxnSpPr>
          <p:cNvPr id="317" name="Google Shape;317;p45"/>
          <p:cNvCxnSpPr>
            <a:stCxn id="313" idx="2"/>
            <a:endCxn id="314" idx="0"/>
          </p:cNvCxnSpPr>
          <p:nvPr/>
        </p:nvCxnSpPr>
        <p:spPr>
          <a:xfrm rot="5400000">
            <a:off x="3242950" y="2283750"/>
            <a:ext cx="660600" cy="2108700"/>
          </a:xfrm>
          <a:prstGeom prst="bentConnector3">
            <a:avLst>
              <a:gd fmla="val 49994" name="adj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6"/>
          <p:cNvSpPr txBox="1"/>
          <p:nvPr/>
        </p:nvSpPr>
        <p:spPr>
          <a:xfrm>
            <a:off x="262225" y="800100"/>
            <a:ext cx="8386800" cy="10830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tr-TR" sz="2400">
                <a:latin typeface="Raleway"/>
                <a:ea typeface="Raleway"/>
                <a:cs typeface="Raleway"/>
                <a:sym typeface="Raleway"/>
              </a:rPr>
              <a:t>A</a:t>
            </a:r>
            <a:r>
              <a:rPr b="1" lang="tr-TR" sz="2400">
                <a:latin typeface="Raleway"/>
                <a:ea typeface="Raleway"/>
                <a:cs typeface="Raleway"/>
                <a:sym typeface="Raleway"/>
              </a:rPr>
              <a:t> physical topology </a:t>
            </a:r>
            <a:r>
              <a:rPr lang="tr-TR" sz="2400">
                <a:latin typeface="Raleway"/>
                <a:ea typeface="Raleway"/>
                <a:cs typeface="Raleway"/>
                <a:sym typeface="Raleway"/>
              </a:rPr>
              <a:t>details how devices are physically connected</a:t>
            </a:r>
            <a:endParaRPr sz="2400">
              <a:latin typeface="Raleway"/>
              <a:ea typeface="Raleway"/>
              <a:cs typeface="Raleway"/>
              <a:sym typeface="Raleway"/>
            </a:endParaRPr>
          </a:p>
          <a:p>
            <a:pPr indent="457200" lvl="0" marL="0" rtl="0" algn="l">
              <a:spcBef>
                <a:spcPts val="0"/>
              </a:spcBef>
              <a:spcAft>
                <a:spcPts val="0"/>
              </a:spcAft>
              <a:buNone/>
            </a:pPr>
            <a:r>
              <a:t/>
            </a:r>
            <a:endParaRPr sz="2400">
              <a:latin typeface="Raleway"/>
              <a:ea typeface="Raleway"/>
              <a:cs typeface="Raleway"/>
              <a:sym typeface="Raleway"/>
            </a:endParaRPr>
          </a:p>
          <a:p>
            <a:pPr indent="457200" lvl="0" marL="0" rtl="0" algn="l">
              <a:spcBef>
                <a:spcPts val="0"/>
              </a:spcBef>
              <a:spcAft>
                <a:spcPts val="0"/>
              </a:spcAft>
              <a:buNone/>
            </a:pPr>
            <a:r>
              <a:t/>
            </a:r>
            <a:endParaRPr sz="2400">
              <a:latin typeface="Raleway"/>
              <a:ea typeface="Raleway"/>
              <a:cs typeface="Raleway"/>
              <a:sym typeface="Raleway"/>
            </a:endParaRPr>
          </a:p>
          <a:p>
            <a:pPr indent="0" lvl="0" marL="0" rtl="0" algn="l">
              <a:spcBef>
                <a:spcPts val="0"/>
              </a:spcBef>
              <a:spcAft>
                <a:spcPts val="0"/>
              </a:spcAft>
              <a:buNone/>
            </a:pPr>
            <a:r>
              <a:rPr lang="tr-TR" sz="2400">
                <a:latin typeface="Raleway"/>
                <a:ea typeface="Raleway"/>
                <a:cs typeface="Raleway"/>
                <a:sym typeface="Raleway"/>
              </a:rPr>
              <a:t>Depends on:</a:t>
            </a:r>
            <a:endParaRPr sz="2400">
              <a:latin typeface="Raleway"/>
              <a:ea typeface="Raleway"/>
              <a:cs typeface="Raleway"/>
              <a:sym typeface="Raleway"/>
            </a:endParaRPr>
          </a:p>
          <a:p>
            <a:pPr indent="0" lvl="0" marL="0" rtl="0" algn="l">
              <a:spcBef>
                <a:spcPts val="0"/>
              </a:spcBef>
              <a:spcAft>
                <a:spcPts val="0"/>
              </a:spcAft>
              <a:buNone/>
            </a:pPr>
            <a:r>
              <a:rPr lang="tr-TR" sz="1900">
                <a:latin typeface="Raleway"/>
                <a:ea typeface="Raleway"/>
                <a:cs typeface="Raleway"/>
                <a:sym typeface="Raleway"/>
              </a:rPr>
              <a:t>- Office layout</a:t>
            </a:r>
            <a:endParaRPr sz="1900">
              <a:latin typeface="Raleway"/>
              <a:ea typeface="Raleway"/>
              <a:cs typeface="Raleway"/>
              <a:sym typeface="Raleway"/>
            </a:endParaRPr>
          </a:p>
          <a:p>
            <a:pPr indent="0" lvl="0" marL="0" rtl="0" algn="l">
              <a:spcBef>
                <a:spcPts val="0"/>
              </a:spcBef>
              <a:spcAft>
                <a:spcPts val="0"/>
              </a:spcAft>
              <a:buNone/>
            </a:pPr>
            <a:r>
              <a:rPr lang="tr-TR" sz="1900">
                <a:latin typeface="Raleway"/>
                <a:ea typeface="Raleway"/>
                <a:cs typeface="Raleway"/>
                <a:sym typeface="Raleway"/>
              </a:rPr>
              <a:t>- Troubleshooting techniques</a:t>
            </a:r>
            <a:endParaRPr sz="1900">
              <a:latin typeface="Raleway"/>
              <a:ea typeface="Raleway"/>
              <a:cs typeface="Raleway"/>
              <a:sym typeface="Raleway"/>
            </a:endParaRPr>
          </a:p>
          <a:p>
            <a:pPr indent="0" lvl="0" marL="0" rtl="0" algn="l">
              <a:spcBef>
                <a:spcPts val="0"/>
              </a:spcBef>
              <a:spcAft>
                <a:spcPts val="0"/>
              </a:spcAft>
              <a:buNone/>
            </a:pPr>
            <a:r>
              <a:rPr lang="tr-TR" sz="1900">
                <a:latin typeface="Raleway"/>
                <a:ea typeface="Raleway"/>
                <a:cs typeface="Raleway"/>
                <a:sym typeface="Raleway"/>
              </a:rPr>
              <a:t>- Cost of installation</a:t>
            </a:r>
            <a:endParaRPr sz="1900">
              <a:latin typeface="Raleway"/>
              <a:ea typeface="Raleway"/>
              <a:cs typeface="Raleway"/>
              <a:sym typeface="Raleway"/>
            </a:endParaRPr>
          </a:p>
          <a:p>
            <a:pPr indent="0" lvl="0" marL="0" rtl="0" algn="l">
              <a:spcBef>
                <a:spcPts val="0"/>
              </a:spcBef>
              <a:spcAft>
                <a:spcPts val="0"/>
              </a:spcAft>
              <a:buNone/>
            </a:pPr>
            <a:r>
              <a:rPr lang="tr-TR" sz="1900">
                <a:latin typeface="Raleway"/>
                <a:ea typeface="Raleway"/>
                <a:cs typeface="Raleway"/>
                <a:sym typeface="Raleway"/>
              </a:rPr>
              <a:t>- Type of cable used</a:t>
            </a:r>
            <a:endParaRPr sz="1900">
              <a:latin typeface="Raleway"/>
              <a:ea typeface="Raleway"/>
              <a:cs typeface="Raleway"/>
              <a:sym typeface="Raleway"/>
            </a:endParaRPr>
          </a:p>
        </p:txBody>
      </p:sp>
      <p:pic>
        <p:nvPicPr>
          <p:cNvPr descr="what is network topoplogy ile ilgili görsel sonucu" id="323" name="Google Shape;323;p46"/>
          <p:cNvPicPr preferRelativeResize="0"/>
          <p:nvPr/>
        </p:nvPicPr>
        <p:blipFill>
          <a:blip r:embed="rId3">
            <a:alphaModFix/>
          </a:blip>
          <a:stretch>
            <a:fillRect/>
          </a:stretch>
        </p:blipFill>
        <p:spPr>
          <a:xfrm>
            <a:off x="3631000" y="1821125"/>
            <a:ext cx="5493700" cy="2319550"/>
          </a:xfrm>
          <a:prstGeom prst="rect">
            <a:avLst/>
          </a:prstGeom>
          <a:noFill/>
          <a:ln>
            <a:noFill/>
          </a:ln>
        </p:spPr>
      </p:pic>
      <p:sp>
        <p:nvSpPr>
          <p:cNvPr id="324" name="Google Shape;324;p46"/>
          <p:cNvSpPr txBox="1"/>
          <p:nvPr>
            <p:ph idx="4294967295" type="title"/>
          </p:nvPr>
        </p:nvSpPr>
        <p:spPr>
          <a:xfrm>
            <a:off x="431800" y="44750"/>
            <a:ext cx="56409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SzPts val="4800"/>
              <a:buNone/>
            </a:pPr>
            <a:r>
              <a:rPr lang="tr-TR" sz="4000">
                <a:solidFill>
                  <a:srgbClr val="58B8E4"/>
                </a:solidFill>
              </a:rPr>
              <a:t>Network Topology</a:t>
            </a:r>
            <a:endParaRPr sz="4000">
              <a:solidFill>
                <a:srgbClr val="58B8E4"/>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7"/>
          <p:cNvSpPr txBox="1"/>
          <p:nvPr/>
        </p:nvSpPr>
        <p:spPr>
          <a:xfrm>
            <a:off x="431800" y="1768175"/>
            <a:ext cx="8386800" cy="10830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b="1" lang="tr-TR" sz="2400">
                <a:latin typeface="Raleway"/>
                <a:ea typeface="Raleway"/>
                <a:cs typeface="Raleway"/>
                <a:sym typeface="Raleway"/>
              </a:rPr>
              <a:t>Logical topology</a:t>
            </a:r>
            <a:r>
              <a:rPr lang="tr-TR" sz="2400">
                <a:latin typeface="Raleway"/>
                <a:ea typeface="Raleway"/>
                <a:cs typeface="Raleway"/>
                <a:sym typeface="Raleway"/>
              </a:rPr>
              <a:t> describes the way in which a network transmits information from network/computer to another</a:t>
            </a:r>
            <a:endParaRPr sz="2400">
              <a:latin typeface="Raleway"/>
              <a:ea typeface="Raleway"/>
              <a:cs typeface="Raleway"/>
              <a:sym typeface="Raleway"/>
            </a:endParaRPr>
          </a:p>
          <a:p>
            <a:pPr indent="457200" lvl="0" marL="0" rtl="0" algn="l">
              <a:spcBef>
                <a:spcPts val="0"/>
              </a:spcBef>
              <a:spcAft>
                <a:spcPts val="0"/>
              </a:spcAft>
              <a:buNone/>
            </a:pPr>
            <a:r>
              <a:t/>
            </a:r>
            <a:endParaRPr sz="2400">
              <a:latin typeface="Raleway"/>
              <a:ea typeface="Raleway"/>
              <a:cs typeface="Raleway"/>
              <a:sym typeface="Raleway"/>
            </a:endParaRPr>
          </a:p>
          <a:p>
            <a:pPr indent="457200" lvl="0" marL="0" rtl="0" algn="l">
              <a:spcBef>
                <a:spcPts val="0"/>
              </a:spcBef>
              <a:spcAft>
                <a:spcPts val="0"/>
              </a:spcAft>
              <a:buNone/>
            </a:pPr>
            <a:r>
              <a:rPr lang="tr-TR" sz="2400">
                <a:latin typeface="Raleway"/>
                <a:ea typeface="Raleway"/>
                <a:cs typeface="Raleway"/>
                <a:sym typeface="Raleway"/>
              </a:rPr>
              <a:t>It’s not the way the network looks or how it is laid out</a:t>
            </a:r>
            <a:endParaRPr sz="2400">
              <a:latin typeface="Raleway"/>
              <a:ea typeface="Raleway"/>
              <a:cs typeface="Raleway"/>
              <a:sym typeface="Raleway"/>
            </a:endParaRPr>
          </a:p>
          <a:p>
            <a:pPr indent="0" lvl="0" marL="0" rtl="0" algn="l">
              <a:spcBef>
                <a:spcPts val="0"/>
              </a:spcBef>
              <a:spcAft>
                <a:spcPts val="0"/>
              </a:spcAft>
              <a:buNone/>
            </a:pPr>
            <a:r>
              <a:t/>
            </a:r>
            <a:endParaRPr sz="1900">
              <a:latin typeface="Raleway"/>
              <a:ea typeface="Raleway"/>
              <a:cs typeface="Raleway"/>
              <a:sym typeface="Raleway"/>
            </a:endParaRPr>
          </a:p>
        </p:txBody>
      </p:sp>
      <p:sp>
        <p:nvSpPr>
          <p:cNvPr id="330" name="Google Shape;330;p47"/>
          <p:cNvSpPr txBox="1"/>
          <p:nvPr>
            <p:ph idx="4294967295" type="title"/>
          </p:nvPr>
        </p:nvSpPr>
        <p:spPr>
          <a:xfrm>
            <a:off x="431800" y="44750"/>
            <a:ext cx="56409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SzPts val="4800"/>
              <a:buNone/>
            </a:pPr>
            <a:r>
              <a:rPr lang="tr-TR" sz="4000">
                <a:solidFill>
                  <a:srgbClr val="58B8E4"/>
                </a:solidFill>
              </a:rPr>
              <a:t>Network Topology</a:t>
            </a:r>
            <a:endParaRPr sz="4000">
              <a:solidFill>
                <a:srgbClr val="58B8E4"/>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8"/>
          <p:cNvSpPr txBox="1"/>
          <p:nvPr>
            <p:ph idx="4294967295" type="ctrTitle"/>
          </p:nvPr>
        </p:nvSpPr>
        <p:spPr>
          <a:xfrm>
            <a:off x="1018750" y="2339996"/>
            <a:ext cx="7904700" cy="722700"/>
          </a:xfrm>
          <a:prstGeom prst="rect">
            <a:avLst/>
          </a:prstGeom>
          <a:noFill/>
          <a:ln>
            <a:noFill/>
          </a:ln>
        </p:spPr>
        <p:txBody>
          <a:bodyPr anchorCtr="0" anchor="t" bIns="0" lIns="0" spcFirstLastPara="1" rIns="0" wrap="square" tIns="0">
            <a:normAutofit/>
          </a:bodyPr>
          <a:lstStyle/>
          <a:p>
            <a:pPr indent="0" lvl="0" marL="0" rtl="0" algn="l">
              <a:lnSpc>
                <a:spcPct val="80000"/>
              </a:lnSpc>
              <a:spcBef>
                <a:spcPts val="0"/>
              </a:spcBef>
              <a:spcAft>
                <a:spcPts val="0"/>
              </a:spcAft>
              <a:buSzPts val="4800"/>
              <a:buNone/>
            </a:pPr>
            <a:r>
              <a:rPr b="1" lang="tr-TR" sz="4000">
                <a:solidFill>
                  <a:srgbClr val="58B8E4"/>
                </a:solidFill>
                <a:latin typeface="Raleway"/>
                <a:ea typeface="Raleway"/>
                <a:cs typeface="Raleway"/>
                <a:sym typeface="Raleway"/>
              </a:rPr>
              <a:t>Physical Network Topologies</a:t>
            </a:r>
            <a:endParaRPr b="1" sz="4000">
              <a:solidFill>
                <a:srgbClr val="58B8E4"/>
              </a:solidFill>
              <a:latin typeface="Raleway"/>
              <a:ea typeface="Raleway"/>
              <a:cs typeface="Raleway"/>
              <a:sym typeface="Raleway"/>
            </a:endParaRPr>
          </a:p>
        </p:txBody>
      </p:sp>
      <p:sp>
        <p:nvSpPr>
          <p:cNvPr id="336" name="Google Shape;336;p48"/>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lang="tr-TR" sz="3600">
                <a:solidFill>
                  <a:schemeClr val="lt1"/>
                </a:solidFill>
                <a:latin typeface="Raleway Medium"/>
                <a:ea typeface="Raleway Medium"/>
                <a:cs typeface="Raleway Medium"/>
                <a:sym typeface="Raleway Medium"/>
              </a:rPr>
              <a:t>6</a:t>
            </a:r>
            <a:endParaRPr b="0" i="0" sz="3600" u="none" cap="none" strike="noStrike">
              <a:solidFill>
                <a:schemeClr val="lt1"/>
              </a:solidFill>
              <a:latin typeface="Raleway Medium"/>
              <a:ea typeface="Raleway Medium"/>
              <a:cs typeface="Raleway Medium"/>
              <a:sym typeface="Raleway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idx="4294967295" type="ctrTitle"/>
          </p:nvPr>
        </p:nvSpPr>
        <p:spPr>
          <a:xfrm>
            <a:off x="1264525" y="0"/>
            <a:ext cx="6690600" cy="654600"/>
          </a:xfrm>
          <a:prstGeom prst="rect">
            <a:avLst/>
          </a:prstGeom>
          <a:noFill/>
          <a:ln>
            <a:noFill/>
          </a:ln>
        </p:spPr>
        <p:txBody>
          <a:bodyPr anchorCtr="0" anchor="b" bIns="0" lIns="0" spcFirstLastPara="1" rIns="0" wrap="square" tIns="0">
            <a:normAutofit/>
          </a:bodyPr>
          <a:lstStyle/>
          <a:p>
            <a:pPr indent="0" lvl="0" marL="0" marR="0" rtl="0" algn="ctr">
              <a:lnSpc>
                <a:spcPct val="80000"/>
              </a:lnSpc>
              <a:spcBef>
                <a:spcPts val="0"/>
              </a:spcBef>
              <a:spcAft>
                <a:spcPts val="0"/>
              </a:spcAft>
              <a:buClr>
                <a:schemeClr val="accent2"/>
              </a:buClr>
              <a:buSzPts val="4800"/>
              <a:buFont typeface="Raleway SemiBold"/>
              <a:buNone/>
            </a:pPr>
            <a:r>
              <a:rPr i="0" lang="tr-TR" sz="4000" u="none" cap="none" strike="noStrike">
                <a:solidFill>
                  <a:srgbClr val="58B8E4"/>
                </a:solidFill>
              </a:rPr>
              <a:t>Table of Contents</a:t>
            </a:r>
            <a:endParaRPr i="0" sz="4000" u="none" cap="none" strike="noStrike">
              <a:solidFill>
                <a:srgbClr val="58B8E4"/>
              </a:solidFill>
            </a:endParaRPr>
          </a:p>
        </p:txBody>
      </p:sp>
      <p:sp>
        <p:nvSpPr>
          <p:cNvPr id="118" name="Google Shape;118;p22"/>
          <p:cNvSpPr txBox="1"/>
          <p:nvPr>
            <p:ph idx="4294967295" type="subTitle"/>
          </p:nvPr>
        </p:nvSpPr>
        <p:spPr>
          <a:xfrm>
            <a:off x="845725" y="1229675"/>
            <a:ext cx="7842300" cy="2529900"/>
          </a:xfrm>
          <a:prstGeom prst="rect">
            <a:avLst/>
          </a:prstGeom>
          <a:noFill/>
          <a:ln>
            <a:noFill/>
          </a:ln>
        </p:spPr>
        <p:txBody>
          <a:bodyPr anchorCtr="0" anchor="t" bIns="0" lIns="0" spcFirstLastPara="1" rIns="0" wrap="square" tIns="0">
            <a:normAutofit lnSpcReduction="10000"/>
          </a:bodyPr>
          <a:lstStyle/>
          <a:p>
            <a:pPr indent="-457200" lvl="0" marL="457200" marR="0" rtl="0" algn="l">
              <a:lnSpc>
                <a:spcPct val="110000"/>
              </a:lnSpc>
              <a:spcBef>
                <a:spcPts val="600"/>
              </a:spcBef>
              <a:spcAft>
                <a:spcPts val="0"/>
              </a:spcAft>
              <a:buClr>
                <a:srgbClr val="635EA7"/>
              </a:buClr>
              <a:buSzPts val="3600"/>
              <a:buFont typeface="Raleway"/>
              <a:buChar char="▶"/>
            </a:pPr>
            <a:r>
              <a:rPr lang="tr-TR" sz="3600">
                <a:latin typeface="Raleway"/>
                <a:ea typeface="Raleway"/>
                <a:cs typeface="Raleway"/>
                <a:sym typeface="Raleway"/>
              </a:rPr>
              <a:t>What’s a Network?</a:t>
            </a:r>
            <a:endParaRPr b="0" i="0" sz="3600" u="none" cap="none" strike="noStrike">
              <a:solidFill>
                <a:schemeClr val="dk1"/>
              </a:solidFill>
              <a:latin typeface="Raleway"/>
              <a:ea typeface="Raleway"/>
              <a:cs typeface="Raleway"/>
              <a:sym typeface="Raleway"/>
            </a:endParaRPr>
          </a:p>
          <a:p>
            <a:pPr indent="-457200" lvl="0" marL="457200" marR="0" rtl="0" algn="l">
              <a:lnSpc>
                <a:spcPct val="110000"/>
              </a:lnSpc>
              <a:spcBef>
                <a:spcPts val="600"/>
              </a:spcBef>
              <a:spcAft>
                <a:spcPts val="0"/>
              </a:spcAft>
              <a:buClr>
                <a:srgbClr val="635EA7"/>
              </a:buClr>
              <a:buSzPts val="3600"/>
              <a:buFont typeface="Raleway"/>
              <a:buChar char="▶"/>
            </a:pPr>
            <a:r>
              <a:rPr lang="tr-TR" sz="3600">
                <a:latin typeface="Raleway"/>
                <a:ea typeface="Raleway"/>
                <a:cs typeface="Raleway"/>
                <a:sym typeface="Raleway"/>
              </a:rPr>
              <a:t>Local Area Network (LAN)</a:t>
            </a:r>
            <a:endParaRPr b="0" i="0" sz="3600" u="none" cap="none" strike="noStrike">
              <a:solidFill>
                <a:schemeClr val="dk1"/>
              </a:solidFill>
              <a:latin typeface="Raleway"/>
              <a:ea typeface="Raleway"/>
              <a:cs typeface="Raleway"/>
              <a:sym typeface="Raleway"/>
            </a:endParaRPr>
          </a:p>
          <a:p>
            <a:pPr indent="-457200" lvl="0" marL="457200" marR="0" rtl="0" algn="l">
              <a:lnSpc>
                <a:spcPct val="110000"/>
              </a:lnSpc>
              <a:spcBef>
                <a:spcPts val="600"/>
              </a:spcBef>
              <a:spcAft>
                <a:spcPts val="0"/>
              </a:spcAft>
              <a:buClr>
                <a:srgbClr val="635EA7"/>
              </a:buClr>
              <a:buSzPts val="3600"/>
              <a:buFont typeface="Raleway"/>
              <a:buChar char="▶"/>
            </a:pPr>
            <a:r>
              <a:rPr lang="tr-TR" sz="3600">
                <a:latin typeface="Raleway"/>
                <a:ea typeface="Raleway"/>
                <a:cs typeface="Raleway"/>
                <a:sym typeface="Raleway"/>
              </a:rPr>
              <a:t>Common Network Components</a:t>
            </a:r>
            <a:endParaRPr b="0" i="0" sz="3600" u="none" cap="none" strike="noStrike">
              <a:solidFill>
                <a:schemeClr val="dk1"/>
              </a:solidFill>
              <a:latin typeface="Raleway"/>
              <a:ea typeface="Raleway"/>
              <a:cs typeface="Raleway"/>
              <a:sym typeface="Raleway"/>
            </a:endParaRPr>
          </a:p>
          <a:p>
            <a:pPr indent="-457200" lvl="0" marL="457200" marR="0" rtl="0" algn="l">
              <a:lnSpc>
                <a:spcPct val="110000"/>
              </a:lnSpc>
              <a:spcBef>
                <a:spcPts val="600"/>
              </a:spcBef>
              <a:spcAft>
                <a:spcPts val="0"/>
              </a:spcAft>
              <a:buClr>
                <a:srgbClr val="635EA7"/>
              </a:buClr>
              <a:buSzPts val="3600"/>
              <a:buFont typeface="Raleway"/>
              <a:buChar char="▶"/>
            </a:pPr>
            <a:r>
              <a:rPr lang="tr-TR" sz="3600">
                <a:latin typeface="Raleway"/>
                <a:ea typeface="Raleway"/>
                <a:cs typeface="Raleway"/>
                <a:sym typeface="Raleway"/>
              </a:rPr>
              <a:t>Wide Area Network (WAN)</a:t>
            </a:r>
            <a:endParaRPr b="0" i="0" sz="3600" u="none" cap="none" strike="noStrike">
              <a:solidFill>
                <a:schemeClr val="dk1"/>
              </a:solidFill>
              <a:latin typeface="Raleway"/>
              <a:ea typeface="Raleway"/>
              <a:cs typeface="Raleway"/>
              <a:sym typeface="Raleway"/>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9"/>
          <p:cNvSpPr txBox="1"/>
          <p:nvPr/>
        </p:nvSpPr>
        <p:spPr>
          <a:xfrm>
            <a:off x="431800" y="173800"/>
            <a:ext cx="73032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4000">
                <a:solidFill>
                  <a:srgbClr val="58B8E4"/>
                </a:solidFill>
              </a:rPr>
              <a:t>Physical Network Topologies</a:t>
            </a:r>
            <a:endParaRPr i="0" sz="4800" u="none" cap="none" strike="noStrike">
              <a:solidFill>
                <a:srgbClr val="58B8E4"/>
              </a:solidFill>
            </a:endParaRPr>
          </a:p>
        </p:txBody>
      </p:sp>
      <p:sp>
        <p:nvSpPr>
          <p:cNvPr id="342" name="Google Shape;342;p49"/>
          <p:cNvSpPr txBox="1"/>
          <p:nvPr/>
        </p:nvSpPr>
        <p:spPr>
          <a:xfrm>
            <a:off x="300575" y="790975"/>
            <a:ext cx="8386800" cy="18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2400">
                <a:latin typeface="Raleway"/>
                <a:ea typeface="Raleway"/>
                <a:cs typeface="Raleway"/>
                <a:sym typeface="Raleway"/>
              </a:rPr>
              <a:t>Bus Topology:</a:t>
            </a:r>
            <a:endParaRPr b="1" sz="2400">
              <a:latin typeface="Raleway"/>
              <a:ea typeface="Raleway"/>
              <a:cs typeface="Raleway"/>
              <a:sym typeface="Raleway"/>
            </a:endParaRPr>
          </a:p>
          <a:p>
            <a:pPr indent="0" lvl="0" marL="0" rtl="0" algn="l">
              <a:spcBef>
                <a:spcPts val="0"/>
              </a:spcBef>
              <a:spcAft>
                <a:spcPts val="0"/>
              </a:spcAft>
              <a:buNone/>
            </a:pPr>
            <a:r>
              <a:t/>
            </a:r>
            <a:endParaRPr b="1" sz="1000">
              <a:latin typeface="Raleway"/>
              <a:ea typeface="Raleway"/>
              <a:cs typeface="Raleway"/>
              <a:sym typeface="Raleway"/>
            </a:endParaRPr>
          </a:p>
          <a:p>
            <a:pPr indent="0" lvl="0" marL="0" rtl="0" algn="l">
              <a:spcBef>
                <a:spcPts val="0"/>
              </a:spcBef>
              <a:spcAft>
                <a:spcPts val="0"/>
              </a:spcAft>
              <a:buNone/>
            </a:pPr>
            <a:r>
              <a:rPr lang="tr-TR" sz="2400">
                <a:latin typeface="Raleway"/>
                <a:ea typeface="Raleway"/>
                <a:cs typeface="Raleway"/>
                <a:sym typeface="Raleway"/>
              </a:rPr>
              <a:t>Every node is connected in series along a linear path</a:t>
            </a:r>
            <a:endParaRPr sz="2400">
              <a:latin typeface="Raleway"/>
              <a:ea typeface="Raleway"/>
              <a:cs typeface="Raleway"/>
              <a:sym typeface="Raleway"/>
            </a:endParaRPr>
          </a:p>
          <a:p>
            <a:pPr indent="0" lvl="0" marL="0" rtl="0" algn="l">
              <a:spcBef>
                <a:spcPts val="0"/>
              </a:spcBef>
              <a:spcAft>
                <a:spcPts val="0"/>
              </a:spcAft>
              <a:buNone/>
            </a:pPr>
            <a:r>
              <a:t/>
            </a:r>
            <a:endParaRPr sz="2400">
              <a:latin typeface="Raleway"/>
              <a:ea typeface="Raleway"/>
              <a:cs typeface="Raleway"/>
              <a:sym typeface="Raleway"/>
            </a:endParaRPr>
          </a:p>
          <a:p>
            <a:pPr indent="0" lvl="0" marL="0" rtl="0" algn="l">
              <a:spcBef>
                <a:spcPts val="0"/>
              </a:spcBef>
              <a:spcAft>
                <a:spcPts val="0"/>
              </a:spcAft>
              <a:buNone/>
            </a:pPr>
            <a:r>
              <a:t/>
            </a:r>
            <a:endParaRPr sz="2400">
              <a:latin typeface="Raleway"/>
              <a:ea typeface="Raleway"/>
              <a:cs typeface="Raleway"/>
              <a:sym typeface="Raleway"/>
            </a:endParaRPr>
          </a:p>
          <a:p>
            <a:pPr indent="457200" lvl="0" marL="0" rtl="0" algn="l">
              <a:spcBef>
                <a:spcPts val="0"/>
              </a:spcBef>
              <a:spcAft>
                <a:spcPts val="0"/>
              </a:spcAft>
              <a:buNone/>
            </a:pPr>
            <a:r>
              <a:t/>
            </a:r>
            <a:endParaRPr sz="2400">
              <a:latin typeface="Raleway"/>
              <a:ea typeface="Raleway"/>
              <a:cs typeface="Raleway"/>
              <a:sym typeface="Raleway"/>
            </a:endParaRPr>
          </a:p>
          <a:p>
            <a:pPr indent="457200" lvl="0" marL="0" rtl="0" algn="l">
              <a:spcBef>
                <a:spcPts val="0"/>
              </a:spcBef>
              <a:spcAft>
                <a:spcPts val="0"/>
              </a:spcAft>
              <a:buNone/>
            </a:pPr>
            <a:r>
              <a:t/>
            </a:r>
            <a:endParaRPr sz="2400">
              <a:latin typeface="Raleway"/>
              <a:ea typeface="Raleway"/>
              <a:cs typeface="Raleway"/>
              <a:sym typeface="Raleway"/>
            </a:endParaRPr>
          </a:p>
        </p:txBody>
      </p:sp>
      <p:pic>
        <p:nvPicPr>
          <p:cNvPr id="343" name="Google Shape;343;p49"/>
          <p:cNvPicPr preferRelativeResize="0"/>
          <p:nvPr/>
        </p:nvPicPr>
        <p:blipFill>
          <a:blip r:embed="rId3">
            <a:alphaModFix/>
          </a:blip>
          <a:stretch>
            <a:fillRect/>
          </a:stretch>
        </p:blipFill>
        <p:spPr>
          <a:xfrm>
            <a:off x="2217550" y="1756900"/>
            <a:ext cx="3987324" cy="1993650"/>
          </a:xfrm>
          <a:prstGeom prst="rect">
            <a:avLst/>
          </a:prstGeom>
          <a:noFill/>
          <a:ln>
            <a:noFill/>
          </a:ln>
        </p:spPr>
      </p:pic>
      <p:cxnSp>
        <p:nvCxnSpPr>
          <p:cNvPr id="344" name="Google Shape;344;p49"/>
          <p:cNvCxnSpPr/>
          <p:nvPr/>
        </p:nvCxnSpPr>
        <p:spPr>
          <a:xfrm flipH="1" rot="10800000">
            <a:off x="1715725" y="2779850"/>
            <a:ext cx="766800" cy="431100"/>
          </a:xfrm>
          <a:prstGeom prst="straightConnector1">
            <a:avLst/>
          </a:prstGeom>
          <a:noFill/>
          <a:ln cap="flat" cmpd="sng" w="28575">
            <a:solidFill>
              <a:schemeClr val="dk2"/>
            </a:solidFill>
            <a:prstDash val="solid"/>
            <a:round/>
            <a:headEnd len="med" w="med" type="none"/>
            <a:tailEnd len="med" w="med" type="triangle"/>
          </a:ln>
        </p:spPr>
      </p:cxnSp>
      <p:sp>
        <p:nvSpPr>
          <p:cNvPr id="345" name="Google Shape;345;p49"/>
          <p:cNvSpPr txBox="1"/>
          <p:nvPr/>
        </p:nvSpPr>
        <p:spPr>
          <a:xfrm>
            <a:off x="996825" y="3106450"/>
            <a:ext cx="12843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a:latin typeface="Barlow"/>
                <a:ea typeface="Barlow"/>
                <a:cs typeface="Barlow"/>
                <a:sym typeface="Barlow"/>
              </a:rPr>
              <a:t>backbone</a:t>
            </a:r>
            <a:endParaRPr b="1">
              <a:latin typeface="Barlow"/>
              <a:ea typeface="Barlow"/>
              <a:cs typeface="Barlow"/>
              <a:sym typeface="Barlow"/>
            </a:endParaRPr>
          </a:p>
        </p:txBody>
      </p:sp>
      <p:pic>
        <p:nvPicPr>
          <p:cNvPr descr="ok icon" id="346" name="Google Shape;346;p49"/>
          <p:cNvPicPr preferRelativeResize="0"/>
          <p:nvPr/>
        </p:nvPicPr>
        <p:blipFill>
          <a:blip r:embed="rId4">
            <a:alphaModFix/>
          </a:blip>
          <a:stretch>
            <a:fillRect/>
          </a:stretch>
        </p:blipFill>
        <p:spPr>
          <a:xfrm>
            <a:off x="1209825" y="3863150"/>
            <a:ext cx="387275" cy="387275"/>
          </a:xfrm>
          <a:prstGeom prst="rect">
            <a:avLst/>
          </a:prstGeom>
          <a:noFill/>
          <a:ln>
            <a:noFill/>
          </a:ln>
        </p:spPr>
      </p:pic>
      <p:pic>
        <p:nvPicPr>
          <p:cNvPr descr="x mark 3 icon" id="347" name="Google Shape;347;p49"/>
          <p:cNvPicPr preferRelativeResize="0"/>
          <p:nvPr/>
        </p:nvPicPr>
        <p:blipFill>
          <a:blip r:embed="rId5">
            <a:alphaModFix/>
          </a:blip>
          <a:stretch>
            <a:fillRect/>
          </a:stretch>
        </p:blipFill>
        <p:spPr>
          <a:xfrm>
            <a:off x="4782425" y="3710750"/>
            <a:ext cx="387275" cy="387275"/>
          </a:xfrm>
          <a:prstGeom prst="rect">
            <a:avLst/>
          </a:prstGeom>
          <a:noFill/>
          <a:ln>
            <a:noFill/>
          </a:ln>
        </p:spPr>
      </p:pic>
      <p:sp>
        <p:nvSpPr>
          <p:cNvPr id="348" name="Google Shape;348;p49"/>
          <p:cNvSpPr txBox="1"/>
          <p:nvPr/>
        </p:nvSpPr>
        <p:spPr>
          <a:xfrm>
            <a:off x="1597100" y="3795625"/>
            <a:ext cx="30324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800"/>
              <a:t>Keeps the layout simple</a:t>
            </a:r>
            <a:endParaRPr sz="1800"/>
          </a:p>
        </p:txBody>
      </p:sp>
      <p:pic>
        <p:nvPicPr>
          <p:cNvPr descr="ok icon" id="349" name="Google Shape;349;p49"/>
          <p:cNvPicPr preferRelativeResize="0"/>
          <p:nvPr/>
        </p:nvPicPr>
        <p:blipFill>
          <a:blip r:embed="rId4">
            <a:alphaModFix/>
          </a:blip>
          <a:stretch>
            <a:fillRect/>
          </a:stretch>
        </p:blipFill>
        <p:spPr>
          <a:xfrm>
            <a:off x="1209825" y="4396550"/>
            <a:ext cx="387275" cy="387275"/>
          </a:xfrm>
          <a:prstGeom prst="rect">
            <a:avLst/>
          </a:prstGeom>
          <a:noFill/>
          <a:ln>
            <a:noFill/>
          </a:ln>
        </p:spPr>
      </p:pic>
      <p:sp>
        <p:nvSpPr>
          <p:cNvPr id="350" name="Google Shape;350;p49"/>
          <p:cNvSpPr txBox="1"/>
          <p:nvPr/>
        </p:nvSpPr>
        <p:spPr>
          <a:xfrm>
            <a:off x="1597100" y="4329025"/>
            <a:ext cx="25293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800"/>
              <a:t>Cost effective</a:t>
            </a:r>
            <a:endParaRPr sz="1800"/>
          </a:p>
        </p:txBody>
      </p:sp>
      <p:sp>
        <p:nvSpPr>
          <p:cNvPr id="351" name="Google Shape;351;p49"/>
          <p:cNvSpPr txBox="1"/>
          <p:nvPr/>
        </p:nvSpPr>
        <p:spPr>
          <a:xfrm>
            <a:off x="5210600" y="3567025"/>
            <a:ext cx="37512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800"/>
              <a:t>If backbone fails entire network goes down</a:t>
            </a:r>
            <a:endParaRPr sz="1800"/>
          </a:p>
        </p:txBody>
      </p:sp>
      <p:pic>
        <p:nvPicPr>
          <p:cNvPr descr="x mark 3 icon" id="352" name="Google Shape;352;p49"/>
          <p:cNvPicPr preferRelativeResize="0"/>
          <p:nvPr/>
        </p:nvPicPr>
        <p:blipFill>
          <a:blip r:embed="rId5">
            <a:alphaModFix/>
          </a:blip>
          <a:stretch>
            <a:fillRect/>
          </a:stretch>
        </p:blipFill>
        <p:spPr>
          <a:xfrm>
            <a:off x="4782425" y="4234307"/>
            <a:ext cx="387275" cy="387275"/>
          </a:xfrm>
          <a:prstGeom prst="rect">
            <a:avLst/>
          </a:prstGeom>
          <a:noFill/>
          <a:ln>
            <a:noFill/>
          </a:ln>
        </p:spPr>
      </p:pic>
      <p:sp>
        <p:nvSpPr>
          <p:cNvPr id="353" name="Google Shape;353;p49"/>
          <p:cNvSpPr txBox="1"/>
          <p:nvPr/>
        </p:nvSpPr>
        <p:spPr>
          <a:xfrm>
            <a:off x="5210600" y="4176625"/>
            <a:ext cx="35211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800"/>
              <a:t>Decreased network performance</a:t>
            </a:r>
            <a:endParaRPr sz="1800"/>
          </a:p>
        </p:txBody>
      </p:sp>
      <p:pic>
        <p:nvPicPr>
          <p:cNvPr descr="x mark 3 icon" id="354" name="Google Shape;354;p49"/>
          <p:cNvPicPr preferRelativeResize="0"/>
          <p:nvPr/>
        </p:nvPicPr>
        <p:blipFill>
          <a:blip r:embed="rId5">
            <a:alphaModFix/>
          </a:blip>
          <a:stretch>
            <a:fillRect/>
          </a:stretch>
        </p:blipFill>
        <p:spPr>
          <a:xfrm>
            <a:off x="4782425" y="4741615"/>
            <a:ext cx="387275" cy="387275"/>
          </a:xfrm>
          <a:prstGeom prst="rect">
            <a:avLst/>
          </a:prstGeom>
          <a:noFill/>
          <a:ln>
            <a:noFill/>
          </a:ln>
        </p:spPr>
      </p:pic>
      <p:sp>
        <p:nvSpPr>
          <p:cNvPr id="355" name="Google Shape;355;p49"/>
          <p:cNvSpPr txBox="1"/>
          <p:nvPr/>
        </p:nvSpPr>
        <p:spPr>
          <a:xfrm>
            <a:off x="5210600" y="4693780"/>
            <a:ext cx="35211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800"/>
              <a:t>Not scalable</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0"/>
          <p:cNvSpPr txBox="1"/>
          <p:nvPr/>
        </p:nvSpPr>
        <p:spPr>
          <a:xfrm>
            <a:off x="300575" y="790975"/>
            <a:ext cx="8843400" cy="18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2400">
                <a:latin typeface="Raleway"/>
                <a:ea typeface="Raleway"/>
                <a:cs typeface="Raleway"/>
                <a:sym typeface="Raleway"/>
              </a:rPr>
              <a:t>Star Topology:</a:t>
            </a:r>
            <a:endParaRPr b="1" sz="2400">
              <a:latin typeface="Raleway"/>
              <a:ea typeface="Raleway"/>
              <a:cs typeface="Raleway"/>
              <a:sym typeface="Raleway"/>
            </a:endParaRPr>
          </a:p>
          <a:p>
            <a:pPr indent="0" lvl="0" marL="0" rtl="0" algn="l">
              <a:spcBef>
                <a:spcPts val="0"/>
              </a:spcBef>
              <a:spcAft>
                <a:spcPts val="0"/>
              </a:spcAft>
              <a:buNone/>
            </a:pPr>
            <a:r>
              <a:t/>
            </a:r>
            <a:endParaRPr b="1" sz="1000">
              <a:latin typeface="Raleway"/>
              <a:ea typeface="Raleway"/>
              <a:cs typeface="Raleway"/>
              <a:sym typeface="Raleway"/>
            </a:endParaRPr>
          </a:p>
          <a:p>
            <a:pPr indent="0" lvl="0" marL="0" rtl="0" algn="l">
              <a:spcBef>
                <a:spcPts val="0"/>
              </a:spcBef>
              <a:spcAft>
                <a:spcPts val="0"/>
              </a:spcAft>
              <a:buNone/>
            </a:pPr>
            <a:r>
              <a:rPr lang="tr-TR" sz="2400">
                <a:latin typeface="Raleway"/>
                <a:ea typeface="Raleway"/>
                <a:cs typeface="Raleway"/>
                <a:sym typeface="Raleway"/>
              </a:rPr>
              <a:t>Every node in the network is connected to one central switch</a:t>
            </a:r>
            <a:endParaRPr sz="2400">
              <a:latin typeface="Raleway"/>
              <a:ea typeface="Raleway"/>
              <a:cs typeface="Raleway"/>
              <a:sym typeface="Raleway"/>
            </a:endParaRPr>
          </a:p>
          <a:p>
            <a:pPr indent="0" lvl="0" marL="0" rtl="0" algn="l">
              <a:spcBef>
                <a:spcPts val="0"/>
              </a:spcBef>
              <a:spcAft>
                <a:spcPts val="0"/>
              </a:spcAft>
              <a:buNone/>
            </a:pPr>
            <a:r>
              <a:t/>
            </a:r>
            <a:endParaRPr sz="2400">
              <a:latin typeface="Raleway"/>
              <a:ea typeface="Raleway"/>
              <a:cs typeface="Raleway"/>
              <a:sym typeface="Raleway"/>
            </a:endParaRPr>
          </a:p>
          <a:p>
            <a:pPr indent="0" lvl="0" marL="0" rtl="0" algn="l">
              <a:spcBef>
                <a:spcPts val="0"/>
              </a:spcBef>
              <a:spcAft>
                <a:spcPts val="0"/>
              </a:spcAft>
              <a:buNone/>
            </a:pPr>
            <a:r>
              <a:t/>
            </a:r>
            <a:endParaRPr sz="2400">
              <a:latin typeface="Raleway"/>
              <a:ea typeface="Raleway"/>
              <a:cs typeface="Raleway"/>
              <a:sym typeface="Raleway"/>
            </a:endParaRPr>
          </a:p>
          <a:p>
            <a:pPr indent="457200" lvl="0" marL="0" rtl="0" algn="l">
              <a:spcBef>
                <a:spcPts val="0"/>
              </a:spcBef>
              <a:spcAft>
                <a:spcPts val="0"/>
              </a:spcAft>
              <a:buNone/>
            </a:pPr>
            <a:r>
              <a:t/>
            </a:r>
            <a:endParaRPr sz="2400">
              <a:latin typeface="Raleway"/>
              <a:ea typeface="Raleway"/>
              <a:cs typeface="Raleway"/>
              <a:sym typeface="Raleway"/>
            </a:endParaRPr>
          </a:p>
          <a:p>
            <a:pPr indent="457200" lvl="0" marL="0" rtl="0" algn="l">
              <a:spcBef>
                <a:spcPts val="0"/>
              </a:spcBef>
              <a:spcAft>
                <a:spcPts val="0"/>
              </a:spcAft>
              <a:buNone/>
            </a:pPr>
            <a:r>
              <a:t/>
            </a:r>
            <a:endParaRPr sz="2400">
              <a:latin typeface="Raleway"/>
              <a:ea typeface="Raleway"/>
              <a:cs typeface="Raleway"/>
              <a:sym typeface="Raleway"/>
            </a:endParaRPr>
          </a:p>
        </p:txBody>
      </p:sp>
      <p:pic>
        <p:nvPicPr>
          <p:cNvPr descr="ok icon" id="361" name="Google Shape;361;p50"/>
          <p:cNvPicPr preferRelativeResize="0"/>
          <p:nvPr/>
        </p:nvPicPr>
        <p:blipFill>
          <a:blip r:embed="rId3">
            <a:alphaModFix/>
          </a:blip>
          <a:stretch>
            <a:fillRect/>
          </a:stretch>
        </p:blipFill>
        <p:spPr>
          <a:xfrm>
            <a:off x="1224750" y="3848547"/>
            <a:ext cx="372350" cy="372350"/>
          </a:xfrm>
          <a:prstGeom prst="rect">
            <a:avLst/>
          </a:prstGeom>
          <a:noFill/>
          <a:ln>
            <a:noFill/>
          </a:ln>
        </p:spPr>
      </p:pic>
      <p:pic>
        <p:nvPicPr>
          <p:cNvPr descr="x mark 3 icon" id="362" name="Google Shape;362;p50"/>
          <p:cNvPicPr preferRelativeResize="0"/>
          <p:nvPr/>
        </p:nvPicPr>
        <p:blipFill>
          <a:blip r:embed="rId4">
            <a:alphaModFix/>
          </a:blip>
          <a:stretch>
            <a:fillRect/>
          </a:stretch>
        </p:blipFill>
        <p:spPr>
          <a:xfrm>
            <a:off x="4797450" y="3884675"/>
            <a:ext cx="372350" cy="372350"/>
          </a:xfrm>
          <a:prstGeom prst="rect">
            <a:avLst/>
          </a:prstGeom>
          <a:noFill/>
          <a:ln>
            <a:noFill/>
          </a:ln>
        </p:spPr>
      </p:pic>
      <p:sp>
        <p:nvSpPr>
          <p:cNvPr id="363" name="Google Shape;363;p50"/>
          <p:cNvSpPr txBox="1"/>
          <p:nvPr/>
        </p:nvSpPr>
        <p:spPr>
          <a:xfrm>
            <a:off x="1597100" y="3795625"/>
            <a:ext cx="30324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800"/>
              <a:t>Easy to manage</a:t>
            </a:r>
            <a:endParaRPr sz="1800"/>
          </a:p>
        </p:txBody>
      </p:sp>
      <p:sp>
        <p:nvSpPr>
          <p:cNvPr id="364" name="Google Shape;364;p50"/>
          <p:cNvSpPr txBox="1"/>
          <p:nvPr/>
        </p:nvSpPr>
        <p:spPr>
          <a:xfrm>
            <a:off x="1597100" y="4329025"/>
            <a:ext cx="31416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800"/>
              <a:t>Requires fewer cables</a:t>
            </a:r>
            <a:endParaRPr sz="1800"/>
          </a:p>
        </p:txBody>
      </p:sp>
      <p:pic>
        <p:nvPicPr>
          <p:cNvPr descr="ok icon" id="365" name="Google Shape;365;p50"/>
          <p:cNvPicPr preferRelativeResize="0"/>
          <p:nvPr/>
        </p:nvPicPr>
        <p:blipFill>
          <a:blip r:embed="rId3">
            <a:alphaModFix/>
          </a:blip>
          <a:stretch>
            <a:fillRect/>
          </a:stretch>
        </p:blipFill>
        <p:spPr>
          <a:xfrm>
            <a:off x="1224750" y="4362261"/>
            <a:ext cx="372350" cy="372350"/>
          </a:xfrm>
          <a:prstGeom prst="rect">
            <a:avLst/>
          </a:prstGeom>
          <a:noFill/>
          <a:ln>
            <a:noFill/>
          </a:ln>
        </p:spPr>
      </p:pic>
      <p:sp>
        <p:nvSpPr>
          <p:cNvPr id="366" name="Google Shape;366;p50"/>
          <p:cNvSpPr txBox="1"/>
          <p:nvPr/>
        </p:nvSpPr>
        <p:spPr>
          <a:xfrm>
            <a:off x="5210600" y="3719425"/>
            <a:ext cx="35211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800"/>
              <a:t>If central switch fails entire network goes down</a:t>
            </a:r>
            <a:endParaRPr sz="1800"/>
          </a:p>
        </p:txBody>
      </p:sp>
      <p:pic>
        <p:nvPicPr>
          <p:cNvPr descr="x mark 3 icon" id="367" name="Google Shape;367;p50"/>
          <p:cNvPicPr preferRelativeResize="0"/>
          <p:nvPr/>
        </p:nvPicPr>
        <p:blipFill>
          <a:blip r:embed="rId4">
            <a:alphaModFix/>
          </a:blip>
          <a:stretch>
            <a:fillRect/>
          </a:stretch>
        </p:blipFill>
        <p:spPr>
          <a:xfrm>
            <a:off x="4797350" y="4487675"/>
            <a:ext cx="372350" cy="372350"/>
          </a:xfrm>
          <a:prstGeom prst="rect">
            <a:avLst/>
          </a:prstGeom>
          <a:noFill/>
          <a:ln>
            <a:noFill/>
          </a:ln>
        </p:spPr>
      </p:pic>
      <p:sp>
        <p:nvSpPr>
          <p:cNvPr id="368" name="Google Shape;368;p50"/>
          <p:cNvSpPr txBox="1"/>
          <p:nvPr/>
        </p:nvSpPr>
        <p:spPr>
          <a:xfrm>
            <a:off x="5210600" y="4329025"/>
            <a:ext cx="35211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800"/>
              <a:t>Performance is up to central switch</a:t>
            </a:r>
            <a:endParaRPr sz="1800"/>
          </a:p>
        </p:txBody>
      </p:sp>
      <p:pic>
        <p:nvPicPr>
          <p:cNvPr id="369" name="Google Shape;369;p50"/>
          <p:cNvPicPr preferRelativeResize="0"/>
          <p:nvPr/>
        </p:nvPicPr>
        <p:blipFill>
          <a:blip r:embed="rId5">
            <a:alphaModFix/>
          </a:blip>
          <a:stretch>
            <a:fillRect/>
          </a:stretch>
        </p:blipFill>
        <p:spPr>
          <a:xfrm>
            <a:off x="2549600" y="1773225"/>
            <a:ext cx="4044799" cy="2022400"/>
          </a:xfrm>
          <a:prstGeom prst="rect">
            <a:avLst/>
          </a:prstGeom>
          <a:noFill/>
          <a:ln>
            <a:noFill/>
          </a:ln>
        </p:spPr>
      </p:pic>
      <p:sp>
        <p:nvSpPr>
          <p:cNvPr id="370" name="Google Shape;370;p50"/>
          <p:cNvSpPr txBox="1"/>
          <p:nvPr/>
        </p:nvSpPr>
        <p:spPr>
          <a:xfrm>
            <a:off x="431800" y="173800"/>
            <a:ext cx="73032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4000">
                <a:solidFill>
                  <a:srgbClr val="58B8E4"/>
                </a:solidFill>
              </a:rPr>
              <a:t>Physical Network Topologies</a:t>
            </a:r>
            <a:endParaRPr i="0" sz="4800" u="none" cap="none" strike="noStrike">
              <a:solidFill>
                <a:srgbClr val="58B8E4"/>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1"/>
          <p:cNvSpPr txBox="1"/>
          <p:nvPr/>
        </p:nvSpPr>
        <p:spPr>
          <a:xfrm>
            <a:off x="300575" y="790975"/>
            <a:ext cx="8843400" cy="18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2400">
                <a:latin typeface="Raleway"/>
                <a:ea typeface="Raleway"/>
                <a:cs typeface="Raleway"/>
                <a:sym typeface="Raleway"/>
              </a:rPr>
              <a:t>Ring Topology:</a:t>
            </a:r>
            <a:endParaRPr b="1" sz="2400">
              <a:latin typeface="Raleway"/>
              <a:ea typeface="Raleway"/>
              <a:cs typeface="Raleway"/>
              <a:sym typeface="Raleway"/>
            </a:endParaRPr>
          </a:p>
          <a:p>
            <a:pPr indent="0" lvl="0" marL="0" rtl="0" algn="l">
              <a:spcBef>
                <a:spcPts val="0"/>
              </a:spcBef>
              <a:spcAft>
                <a:spcPts val="0"/>
              </a:spcAft>
              <a:buNone/>
            </a:pPr>
            <a:r>
              <a:t/>
            </a:r>
            <a:endParaRPr b="1" sz="1000">
              <a:latin typeface="Raleway"/>
              <a:ea typeface="Raleway"/>
              <a:cs typeface="Raleway"/>
              <a:sym typeface="Raleway"/>
            </a:endParaRPr>
          </a:p>
          <a:p>
            <a:pPr indent="0" lvl="0" marL="0" rtl="0" algn="l">
              <a:spcBef>
                <a:spcPts val="0"/>
              </a:spcBef>
              <a:spcAft>
                <a:spcPts val="0"/>
              </a:spcAft>
              <a:buNone/>
            </a:pPr>
            <a:r>
              <a:rPr lang="tr-TR" sz="2400">
                <a:latin typeface="Raleway"/>
                <a:ea typeface="Raleway"/>
                <a:cs typeface="Raleway"/>
                <a:sym typeface="Raleway"/>
              </a:rPr>
              <a:t>Every node is connected to each other in a circular format.</a:t>
            </a:r>
            <a:endParaRPr sz="2400">
              <a:latin typeface="Raleway"/>
              <a:ea typeface="Raleway"/>
              <a:cs typeface="Raleway"/>
              <a:sym typeface="Raleway"/>
            </a:endParaRPr>
          </a:p>
          <a:p>
            <a:pPr indent="0" lvl="0" marL="0" rtl="0" algn="l">
              <a:spcBef>
                <a:spcPts val="0"/>
              </a:spcBef>
              <a:spcAft>
                <a:spcPts val="0"/>
              </a:spcAft>
              <a:buNone/>
            </a:pPr>
            <a:r>
              <a:t/>
            </a:r>
            <a:endParaRPr sz="2400">
              <a:latin typeface="Raleway"/>
              <a:ea typeface="Raleway"/>
              <a:cs typeface="Raleway"/>
              <a:sym typeface="Raleway"/>
            </a:endParaRPr>
          </a:p>
          <a:p>
            <a:pPr indent="0" lvl="0" marL="0" rtl="0" algn="l">
              <a:spcBef>
                <a:spcPts val="0"/>
              </a:spcBef>
              <a:spcAft>
                <a:spcPts val="0"/>
              </a:spcAft>
              <a:buNone/>
            </a:pPr>
            <a:r>
              <a:t/>
            </a:r>
            <a:endParaRPr sz="2400">
              <a:latin typeface="Raleway"/>
              <a:ea typeface="Raleway"/>
              <a:cs typeface="Raleway"/>
              <a:sym typeface="Raleway"/>
            </a:endParaRPr>
          </a:p>
          <a:p>
            <a:pPr indent="457200" lvl="0" marL="0" rtl="0" algn="l">
              <a:spcBef>
                <a:spcPts val="0"/>
              </a:spcBef>
              <a:spcAft>
                <a:spcPts val="0"/>
              </a:spcAft>
              <a:buNone/>
            </a:pPr>
            <a:r>
              <a:t/>
            </a:r>
            <a:endParaRPr sz="2400">
              <a:latin typeface="Raleway"/>
              <a:ea typeface="Raleway"/>
              <a:cs typeface="Raleway"/>
              <a:sym typeface="Raleway"/>
            </a:endParaRPr>
          </a:p>
          <a:p>
            <a:pPr indent="457200" lvl="0" marL="0" rtl="0" algn="l">
              <a:spcBef>
                <a:spcPts val="0"/>
              </a:spcBef>
              <a:spcAft>
                <a:spcPts val="0"/>
              </a:spcAft>
              <a:buNone/>
            </a:pPr>
            <a:r>
              <a:t/>
            </a:r>
            <a:endParaRPr sz="2400">
              <a:latin typeface="Raleway"/>
              <a:ea typeface="Raleway"/>
              <a:cs typeface="Raleway"/>
              <a:sym typeface="Raleway"/>
            </a:endParaRPr>
          </a:p>
        </p:txBody>
      </p:sp>
      <p:pic>
        <p:nvPicPr>
          <p:cNvPr descr="ok icon" id="376" name="Google Shape;376;p51"/>
          <p:cNvPicPr preferRelativeResize="0"/>
          <p:nvPr/>
        </p:nvPicPr>
        <p:blipFill>
          <a:blip r:embed="rId3">
            <a:alphaModFix/>
          </a:blip>
          <a:stretch>
            <a:fillRect/>
          </a:stretch>
        </p:blipFill>
        <p:spPr>
          <a:xfrm>
            <a:off x="1258775" y="3912100"/>
            <a:ext cx="338325" cy="338325"/>
          </a:xfrm>
          <a:prstGeom prst="rect">
            <a:avLst/>
          </a:prstGeom>
          <a:noFill/>
          <a:ln>
            <a:noFill/>
          </a:ln>
        </p:spPr>
      </p:pic>
      <p:pic>
        <p:nvPicPr>
          <p:cNvPr descr="x mark 3 icon" id="377" name="Google Shape;377;p51"/>
          <p:cNvPicPr preferRelativeResize="0"/>
          <p:nvPr/>
        </p:nvPicPr>
        <p:blipFill>
          <a:blip r:embed="rId4">
            <a:alphaModFix/>
          </a:blip>
          <a:stretch>
            <a:fillRect/>
          </a:stretch>
        </p:blipFill>
        <p:spPr>
          <a:xfrm>
            <a:off x="4924150" y="3912100"/>
            <a:ext cx="245550" cy="245550"/>
          </a:xfrm>
          <a:prstGeom prst="rect">
            <a:avLst/>
          </a:prstGeom>
          <a:noFill/>
          <a:ln>
            <a:noFill/>
          </a:ln>
        </p:spPr>
      </p:pic>
      <p:sp>
        <p:nvSpPr>
          <p:cNvPr id="378" name="Google Shape;378;p51"/>
          <p:cNvSpPr txBox="1"/>
          <p:nvPr/>
        </p:nvSpPr>
        <p:spPr>
          <a:xfrm>
            <a:off x="1597100" y="3871825"/>
            <a:ext cx="30324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800"/>
              <a:t>Low risk of packet collision</a:t>
            </a:r>
            <a:endParaRPr sz="1800"/>
          </a:p>
        </p:txBody>
      </p:sp>
      <p:sp>
        <p:nvSpPr>
          <p:cNvPr id="379" name="Google Shape;379;p51"/>
          <p:cNvSpPr txBox="1"/>
          <p:nvPr/>
        </p:nvSpPr>
        <p:spPr>
          <a:xfrm>
            <a:off x="5210600" y="3795625"/>
            <a:ext cx="35211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600"/>
              <a:t>Vulnerable to failure</a:t>
            </a:r>
            <a:endParaRPr sz="1600"/>
          </a:p>
        </p:txBody>
      </p:sp>
      <p:pic>
        <p:nvPicPr>
          <p:cNvPr descr="x mark 3 icon" id="380" name="Google Shape;380;p51"/>
          <p:cNvPicPr preferRelativeResize="0"/>
          <p:nvPr/>
        </p:nvPicPr>
        <p:blipFill>
          <a:blip r:embed="rId4">
            <a:alphaModFix/>
          </a:blip>
          <a:stretch>
            <a:fillRect/>
          </a:stretch>
        </p:blipFill>
        <p:spPr>
          <a:xfrm>
            <a:off x="4924150" y="4280925"/>
            <a:ext cx="245550" cy="245550"/>
          </a:xfrm>
          <a:prstGeom prst="rect">
            <a:avLst/>
          </a:prstGeom>
          <a:noFill/>
          <a:ln>
            <a:noFill/>
          </a:ln>
        </p:spPr>
      </p:pic>
      <p:sp>
        <p:nvSpPr>
          <p:cNvPr id="381" name="Google Shape;381;p51"/>
          <p:cNvSpPr txBox="1"/>
          <p:nvPr/>
        </p:nvSpPr>
        <p:spPr>
          <a:xfrm>
            <a:off x="5210600" y="4100425"/>
            <a:ext cx="35211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600"/>
              <a:t>The more devices added the more communication delay</a:t>
            </a:r>
            <a:endParaRPr sz="1600"/>
          </a:p>
        </p:txBody>
      </p:sp>
      <p:pic>
        <p:nvPicPr>
          <p:cNvPr id="382" name="Google Shape;382;p51"/>
          <p:cNvPicPr preferRelativeResize="0"/>
          <p:nvPr/>
        </p:nvPicPr>
        <p:blipFill rotWithShape="1">
          <a:blip r:embed="rId5">
            <a:alphaModFix/>
          </a:blip>
          <a:srcRect b="0" l="18993" r="18176" t="0"/>
          <a:stretch/>
        </p:blipFill>
        <p:spPr>
          <a:xfrm>
            <a:off x="1447325" y="1782750"/>
            <a:ext cx="2520826" cy="2006176"/>
          </a:xfrm>
          <a:prstGeom prst="rect">
            <a:avLst/>
          </a:prstGeom>
          <a:noFill/>
          <a:ln>
            <a:noFill/>
          </a:ln>
        </p:spPr>
      </p:pic>
      <p:pic>
        <p:nvPicPr>
          <p:cNvPr id="383" name="Google Shape;383;p51"/>
          <p:cNvPicPr preferRelativeResize="0"/>
          <p:nvPr/>
        </p:nvPicPr>
        <p:blipFill rotWithShape="1">
          <a:blip r:embed="rId6">
            <a:alphaModFix/>
          </a:blip>
          <a:srcRect b="0" l="13210" r="17263" t="0"/>
          <a:stretch/>
        </p:blipFill>
        <p:spPr>
          <a:xfrm>
            <a:off x="4629500" y="1804050"/>
            <a:ext cx="2663390" cy="1915375"/>
          </a:xfrm>
          <a:prstGeom prst="rect">
            <a:avLst/>
          </a:prstGeom>
          <a:noFill/>
          <a:ln>
            <a:noFill/>
          </a:ln>
        </p:spPr>
      </p:pic>
      <p:pic>
        <p:nvPicPr>
          <p:cNvPr descr="x mark 3 icon" id="384" name="Google Shape;384;p51"/>
          <p:cNvPicPr preferRelativeResize="0"/>
          <p:nvPr/>
        </p:nvPicPr>
        <p:blipFill>
          <a:blip r:embed="rId4">
            <a:alphaModFix/>
          </a:blip>
          <a:stretch>
            <a:fillRect/>
          </a:stretch>
        </p:blipFill>
        <p:spPr>
          <a:xfrm>
            <a:off x="4924150" y="4771189"/>
            <a:ext cx="245550" cy="245550"/>
          </a:xfrm>
          <a:prstGeom prst="rect">
            <a:avLst/>
          </a:prstGeom>
          <a:noFill/>
          <a:ln>
            <a:noFill/>
          </a:ln>
        </p:spPr>
      </p:pic>
      <p:sp>
        <p:nvSpPr>
          <p:cNvPr id="385" name="Google Shape;385;p51"/>
          <p:cNvSpPr txBox="1"/>
          <p:nvPr/>
        </p:nvSpPr>
        <p:spPr>
          <a:xfrm>
            <a:off x="5201499" y="4590050"/>
            <a:ext cx="39426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600"/>
              <a:t>To make changes the network should be shut down</a:t>
            </a:r>
            <a:endParaRPr sz="1600"/>
          </a:p>
        </p:txBody>
      </p:sp>
      <p:pic>
        <p:nvPicPr>
          <p:cNvPr descr="ok icon" id="386" name="Google Shape;386;p51"/>
          <p:cNvPicPr preferRelativeResize="0"/>
          <p:nvPr/>
        </p:nvPicPr>
        <p:blipFill>
          <a:blip r:embed="rId3">
            <a:alphaModFix/>
          </a:blip>
          <a:stretch>
            <a:fillRect/>
          </a:stretch>
        </p:blipFill>
        <p:spPr>
          <a:xfrm>
            <a:off x="1258775" y="4369300"/>
            <a:ext cx="338325" cy="338325"/>
          </a:xfrm>
          <a:prstGeom prst="rect">
            <a:avLst/>
          </a:prstGeom>
          <a:noFill/>
          <a:ln>
            <a:noFill/>
          </a:ln>
        </p:spPr>
      </p:pic>
      <p:sp>
        <p:nvSpPr>
          <p:cNvPr id="387" name="Google Shape;387;p51"/>
          <p:cNvSpPr txBox="1"/>
          <p:nvPr/>
        </p:nvSpPr>
        <p:spPr>
          <a:xfrm>
            <a:off x="1597100" y="4329025"/>
            <a:ext cx="30324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800"/>
              <a:t>Easy to install</a:t>
            </a:r>
            <a:endParaRPr sz="1800"/>
          </a:p>
        </p:txBody>
      </p:sp>
      <p:sp>
        <p:nvSpPr>
          <p:cNvPr id="388" name="Google Shape;388;p51"/>
          <p:cNvSpPr txBox="1"/>
          <p:nvPr/>
        </p:nvSpPr>
        <p:spPr>
          <a:xfrm>
            <a:off x="431800" y="173800"/>
            <a:ext cx="73032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4000">
                <a:solidFill>
                  <a:srgbClr val="58B8E4"/>
                </a:solidFill>
              </a:rPr>
              <a:t>Physical Network Topologies</a:t>
            </a:r>
            <a:endParaRPr i="0" sz="4800" u="none" cap="none" strike="noStrike">
              <a:solidFill>
                <a:srgbClr val="58B8E4"/>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2"/>
          <p:cNvSpPr txBox="1"/>
          <p:nvPr/>
        </p:nvSpPr>
        <p:spPr>
          <a:xfrm>
            <a:off x="300575" y="790975"/>
            <a:ext cx="8843400" cy="18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2400">
                <a:latin typeface="Raleway"/>
                <a:ea typeface="Raleway"/>
                <a:cs typeface="Raleway"/>
                <a:sym typeface="Raleway"/>
              </a:rPr>
              <a:t>Mesh Topology:</a:t>
            </a:r>
            <a:endParaRPr b="1" sz="2400">
              <a:latin typeface="Raleway"/>
              <a:ea typeface="Raleway"/>
              <a:cs typeface="Raleway"/>
              <a:sym typeface="Raleway"/>
            </a:endParaRPr>
          </a:p>
          <a:p>
            <a:pPr indent="0" lvl="0" marL="0" rtl="0" algn="l">
              <a:spcBef>
                <a:spcPts val="0"/>
              </a:spcBef>
              <a:spcAft>
                <a:spcPts val="0"/>
              </a:spcAft>
              <a:buNone/>
            </a:pPr>
            <a:r>
              <a:t/>
            </a:r>
            <a:endParaRPr b="1" sz="1000">
              <a:latin typeface="Raleway"/>
              <a:ea typeface="Raleway"/>
              <a:cs typeface="Raleway"/>
              <a:sym typeface="Raleway"/>
            </a:endParaRPr>
          </a:p>
          <a:p>
            <a:pPr indent="0" lvl="0" marL="0" rtl="0" algn="l">
              <a:spcBef>
                <a:spcPts val="0"/>
              </a:spcBef>
              <a:spcAft>
                <a:spcPts val="0"/>
              </a:spcAft>
              <a:buNone/>
            </a:pPr>
            <a:r>
              <a:rPr lang="tr-TR" sz="2400">
                <a:latin typeface="Raleway"/>
                <a:ea typeface="Raleway"/>
                <a:cs typeface="Raleway"/>
                <a:sym typeface="Raleway"/>
              </a:rPr>
              <a:t>A point-to-point connection where nodes are interconnected</a:t>
            </a:r>
            <a:endParaRPr sz="2400">
              <a:latin typeface="Raleway"/>
              <a:ea typeface="Raleway"/>
              <a:cs typeface="Raleway"/>
              <a:sym typeface="Raleway"/>
            </a:endParaRPr>
          </a:p>
          <a:p>
            <a:pPr indent="0" lvl="0" marL="0" rtl="0" algn="l">
              <a:spcBef>
                <a:spcPts val="0"/>
              </a:spcBef>
              <a:spcAft>
                <a:spcPts val="0"/>
              </a:spcAft>
              <a:buNone/>
            </a:pPr>
            <a:r>
              <a:t/>
            </a:r>
            <a:endParaRPr sz="2400">
              <a:latin typeface="Raleway"/>
              <a:ea typeface="Raleway"/>
              <a:cs typeface="Raleway"/>
              <a:sym typeface="Raleway"/>
            </a:endParaRPr>
          </a:p>
          <a:p>
            <a:pPr indent="0" lvl="0" marL="0" rtl="0" algn="l">
              <a:spcBef>
                <a:spcPts val="0"/>
              </a:spcBef>
              <a:spcAft>
                <a:spcPts val="0"/>
              </a:spcAft>
              <a:buNone/>
            </a:pPr>
            <a:r>
              <a:t/>
            </a:r>
            <a:endParaRPr sz="2400">
              <a:latin typeface="Raleway"/>
              <a:ea typeface="Raleway"/>
              <a:cs typeface="Raleway"/>
              <a:sym typeface="Raleway"/>
            </a:endParaRPr>
          </a:p>
          <a:p>
            <a:pPr indent="457200" lvl="0" marL="0" rtl="0" algn="l">
              <a:spcBef>
                <a:spcPts val="0"/>
              </a:spcBef>
              <a:spcAft>
                <a:spcPts val="0"/>
              </a:spcAft>
              <a:buNone/>
            </a:pPr>
            <a:r>
              <a:t/>
            </a:r>
            <a:endParaRPr sz="2400">
              <a:latin typeface="Raleway"/>
              <a:ea typeface="Raleway"/>
              <a:cs typeface="Raleway"/>
              <a:sym typeface="Raleway"/>
            </a:endParaRPr>
          </a:p>
          <a:p>
            <a:pPr indent="457200" lvl="0" marL="0" rtl="0" algn="l">
              <a:spcBef>
                <a:spcPts val="0"/>
              </a:spcBef>
              <a:spcAft>
                <a:spcPts val="0"/>
              </a:spcAft>
              <a:buNone/>
            </a:pPr>
            <a:r>
              <a:t/>
            </a:r>
            <a:endParaRPr sz="2400">
              <a:latin typeface="Raleway"/>
              <a:ea typeface="Raleway"/>
              <a:cs typeface="Raleway"/>
              <a:sym typeface="Raleway"/>
            </a:endParaRPr>
          </a:p>
        </p:txBody>
      </p:sp>
      <p:pic>
        <p:nvPicPr>
          <p:cNvPr descr="ok icon" id="394" name="Google Shape;394;p52"/>
          <p:cNvPicPr preferRelativeResize="0"/>
          <p:nvPr/>
        </p:nvPicPr>
        <p:blipFill>
          <a:blip r:embed="rId3">
            <a:alphaModFix/>
          </a:blip>
          <a:stretch>
            <a:fillRect/>
          </a:stretch>
        </p:blipFill>
        <p:spPr>
          <a:xfrm>
            <a:off x="1298150" y="3851250"/>
            <a:ext cx="338325" cy="338325"/>
          </a:xfrm>
          <a:prstGeom prst="rect">
            <a:avLst/>
          </a:prstGeom>
          <a:noFill/>
          <a:ln>
            <a:noFill/>
          </a:ln>
        </p:spPr>
      </p:pic>
      <p:pic>
        <p:nvPicPr>
          <p:cNvPr descr="x mark 3 icon" id="395" name="Google Shape;395;p52"/>
          <p:cNvPicPr preferRelativeResize="0"/>
          <p:nvPr/>
        </p:nvPicPr>
        <p:blipFill>
          <a:blip r:embed="rId4">
            <a:alphaModFix/>
          </a:blip>
          <a:stretch>
            <a:fillRect/>
          </a:stretch>
        </p:blipFill>
        <p:spPr>
          <a:xfrm>
            <a:off x="4831375" y="3912100"/>
            <a:ext cx="338325" cy="338325"/>
          </a:xfrm>
          <a:prstGeom prst="rect">
            <a:avLst/>
          </a:prstGeom>
          <a:noFill/>
          <a:ln>
            <a:noFill/>
          </a:ln>
        </p:spPr>
      </p:pic>
      <p:sp>
        <p:nvSpPr>
          <p:cNvPr id="396" name="Google Shape;396;p52"/>
          <p:cNvSpPr txBox="1"/>
          <p:nvPr/>
        </p:nvSpPr>
        <p:spPr>
          <a:xfrm>
            <a:off x="1597100" y="3795625"/>
            <a:ext cx="30324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800"/>
              <a:t>Reliable</a:t>
            </a:r>
            <a:endParaRPr sz="1800"/>
          </a:p>
        </p:txBody>
      </p:sp>
      <p:sp>
        <p:nvSpPr>
          <p:cNvPr id="397" name="Google Shape;397;p52"/>
          <p:cNvSpPr txBox="1"/>
          <p:nvPr/>
        </p:nvSpPr>
        <p:spPr>
          <a:xfrm>
            <a:off x="5210600" y="3853134"/>
            <a:ext cx="35211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800"/>
              <a:t>Configuration is complex</a:t>
            </a:r>
            <a:endParaRPr sz="1800"/>
          </a:p>
        </p:txBody>
      </p:sp>
      <p:pic>
        <p:nvPicPr>
          <p:cNvPr descr="x mark 3 icon" id="398" name="Google Shape;398;p52"/>
          <p:cNvPicPr preferRelativeResize="0"/>
          <p:nvPr/>
        </p:nvPicPr>
        <p:blipFill>
          <a:blip r:embed="rId4">
            <a:alphaModFix/>
          </a:blip>
          <a:stretch>
            <a:fillRect/>
          </a:stretch>
        </p:blipFill>
        <p:spPr>
          <a:xfrm>
            <a:off x="4831375" y="4311279"/>
            <a:ext cx="338325" cy="338325"/>
          </a:xfrm>
          <a:prstGeom prst="rect">
            <a:avLst/>
          </a:prstGeom>
          <a:noFill/>
          <a:ln>
            <a:noFill/>
          </a:ln>
        </p:spPr>
      </p:pic>
      <p:sp>
        <p:nvSpPr>
          <p:cNvPr id="399" name="Google Shape;399;p52"/>
          <p:cNvSpPr txBox="1"/>
          <p:nvPr/>
        </p:nvSpPr>
        <p:spPr>
          <a:xfrm>
            <a:off x="5249435" y="4235070"/>
            <a:ext cx="35211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800"/>
              <a:t>Expensive</a:t>
            </a:r>
            <a:endParaRPr sz="1800"/>
          </a:p>
        </p:txBody>
      </p:sp>
      <p:pic>
        <p:nvPicPr>
          <p:cNvPr id="400" name="Google Shape;400;p52"/>
          <p:cNvPicPr preferRelativeResize="0"/>
          <p:nvPr/>
        </p:nvPicPr>
        <p:blipFill>
          <a:blip r:embed="rId5">
            <a:alphaModFix/>
          </a:blip>
          <a:stretch>
            <a:fillRect/>
          </a:stretch>
        </p:blipFill>
        <p:spPr>
          <a:xfrm>
            <a:off x="2386652" y="1720162"/>
            <a:ext cx="4262174" cy="2131075"/>
          </a:xfrm>
          <a:prstGeom prst="rect">
            <a:avLst/>
          </a:prstGeom>
          <a:noFill/>
          <a:ln>
            <a:noFill/>
          </a:ln>
        </p:spPr>
      </p:pic>
      <p:sp>
        <p:nvSpPr>
          <p:cNvPr id="401" name="Google Shape;401;p52"/>
          <p:cNvSpPr txBox="1"/>
          <p:nvPr/>
        </p:nvSpPr>
        <p:spPr>
          <a:xfrm>
            <a:off x="431800" y="173800"/>
            <a:ext cx="73032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4000">
                <a:solidFill>
                  <a:srgbClr val="58B8E4"/>
                </a:solidFill>
              </a:rPr>
              <a:t>Physical Network Topologies</a:t>
            </a:r>
            <a:endParaRPr i="0" sz="4800" u="none" cap="none" strike="noStrike">
              <a:solidFill>
                <a:srgbClr val="58B8E4"/>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3"/>
          <p:cNvSpPr txBox="1"/>
          <p:nvPr/>
        </p:nvSpPr>
        <p:spPr>
          <a:xfrm>
            <a:off x="300575" y="790975"/>
            <a:ext cx="8843400" cy="18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2400">
                <a:latin typeface="Raleway"/>
                <a:ea typeface="Raleway"/>
                <a:cs typeface="Raleway"/>
                <a:sym typeface="Raleway"/>
              </a:rPr>
              <a:t>Tree (Hierarchy) Topology:</a:t>
            </a:r>
            <a:endParaRPr b="1" sz="2400">
              <a:latin typeface="Raleway"/>
              <a:ea typeface="Raleway"/>
              <a:cs typeface="Raleway"/>
              <a:sym typeface="Raleway"/>
            </a:endParaRPr>
          </a:p>
          <a:p>
            <a:pPr indent="0" lvl="0" marL="0" rtl="0" algn="l">
              <a:spcBef>
                <a:spcPts val="0"/>
              </a:spcBef>
              <a:spcAft>
                <a:spcPts val="0"/>
              </a:spcAft>
              <a:buNone/>
            </a:pPr>
            <a:r>
              <a:t/>
            </a:r>
            <a:endParaRPr b="1" sz="1000">
              <a:latin typeface="Raleway"/>
              <a:ea typeface="Raleway"/>
              <a:cs typeface="Raleway"/>
              <a:sym typeface="Raleway"/>
            </a:endParaRPr>
          </a:p>
          <a:p>
            <a:pPr indent="0" lvl="0" marL="0" rtl="0" algn="l">
              <a:spcBef>
                <a:spcPts val="0"/>
              </a:spcBef>
              <a:spcAft>
                <a:spcPts val="0"/>
              </a:spcAft>
              <a:buNone/>
            </a:pPr>
            <a:r>
              <a:rPr lang="tr-TR" sz="2400">
                <a:latin typeface="Raleway"/>
                <a:ea typeface="Raleway"/>
                <a:cs typeface="Raleway"/>
                <a:sym typeface="Raleway"/>
              </a:rPr>
              <a:t>A network structure that is shaped like a tree with its many branches</a:t>
            </a:r>
            <a:endParaRPr sz="2400">
              <a:latin typeface="Raleway"/>
              <a:ea typeface="Raleway"/>
              <a:cs typeface="Raleway"/>
              <a:sym typeface="Raleway"/>
            </a:endParaRPr>
          </a:p>
          <a:p>
            <a:pPr indent="0" lvl="0" marL="0" rtl="0" algn="l">
              <a:spcBef>
                <a:spcPts val="0"/>
              </a:spcBef>
              <a:spcAft>
                <a:spcPts val="0"/>
              </a:spcAft>
              <a:buNone/>
            </a:pPr>
            <a:r>
              <a:t/>
            </a:r>
            <a:endParaRPr sz="2400">
              <a:latin typeface="Raleway"/>
              <a:ea typeface="Raleway"/>
              <a:cs typeface="Raleway"/>
              <a:sym typeface="Raleway"/>
            </a:endParaRPr>
          </a:p>
          <a:p>
            <a:pPr indent="0" lvl="0" marL="0" rtl="0" algn="l">
              <a:spcBef>
                <a:spcPts val="0"/>
              </a:spcBef>
              <a:spcAft>
                <a:spcPts val="0"/>
              </a:spcAft>
              <a:buNone/>
            </a:pPr>
            <a:r>
              <a:t/>
            </a:r>
            <a:endParaRPr sz="2400">
              <a:latin typeface="Raleway"/>
              <a:ea typeface="Raleway"/>
              <a:cs typeface="Raleway"/>
              <a:sym typeface="Raleway"/>
            </a:endParaRPr>
          </a:p>
          <a:p>
            <a:pPr indent="457200" lvl="0" marL="0" rtl="0" algn="l">
              <a:spcBef>
                <a:spcPts val="0"/>
              </a:spcBef>
              <a:spcAft>
                <a:spcPts val="0"/>
              </a:spcAft>
              <a:buNone/>
            </a:pPr>
            <a:r>
              <a:t/>
            </a:r>
            <a:endParaRPr sz="2400">
              <a:latin typeface="Raleway"/>
              <a:ea typeface="Raleway"/>
              <a:cs typeface="Raleway"/>
              <a:sym typeface="Raleway"/>
            </a:endParaRPr>
          </a:p>
          <a:p>
            <a:pPr indent="457200" lvl="0" marL="0" rtl="0" algn="l">
              <a:spcBef>
                <a:spcPts val="0"/>
              </a:spcBef>
              <a:spcAft>
                <a:spcPts val="0"/>
              </a:spcAft>
              <a:buNone/>
            </a:pPr>
            <a:r>
              <a:t/>
            </a:r>
            <a:endParaRPr sz="2400">
              <a:latin typeface="Raleway"/>
              <a:ea typeface="Raleway"/>
              <a:cs typeface="Raleway"/>
              <a:sym typeface="Raleway"/>
            </a:endParaRPr>
          </a:p>
        </p:txBody>
      </p:sp>
      <p:pic>
        <p:nvPicPr>
          <p:cNvPr descr="ok icon" id="407" name="Google Shape;407;p53"/>
          <p:cNvPicPr preferRelativeResize="0"/>
          <p:nvPr/>
        </p:nvPicPr>
        <p:blipFill>
          <a:blip r:embed="rId3">
            <a:alphaModFix/>
          </a:blip>
          <a:stretch>
            <a:fillRect/>
          </a:stretch>
        </p:blipFill>
        <p:spPr>
          <a:xfrm>
            <a:off x="1199800" y="3853125"/>
            <a:ext cx="397300" cy="397300"/>
          </a:xfrm>
          <a:prstGeom prst="rect">
            <a:avLst/>
          </a:prstGeom>
          <a:noFill/>
          <a:ln>
            <a:noFill/>
          </a:ln>
        </p:spPr>
      </p:pic>
      <p:pic>
        <p:nvPicPr>
          <p:cNvPr descr="x mark 3 icon" id="408" name="Google Shape;408;p53"/>
          <p:cNvPicPr preferRelativeResize="0"/>
          <p:nvPr/>
        </p:nvPicPr>
        <p:blipFill>
          <a:blip r:embed="rId4">
            <a:alphaModFix/>
          </a:blip>
          <a:stretch>
            <a:fillRect/>
          </a:stretch>
        </p:blipFill>
        <p:spPr>
          <a:xfrm>
            <a:off x="4620000" y="3853125"/>
            <a:ext cx="397300" cy="397300"/>
          </a:xfrm>
          <a:prstGeom prst="rect">
            <a:avLst/>
          </a:prstGeom>
          <a:noFill/>
          <a:ln>
            <a:noFill/>
          </a:ln>
        </p:spPr>
      </p:pic>
      <p:sp>
        <p:nvSpPr>
          <p:cNvPr id="409" name="Google Shape;409;p53"/>
          <p:cNvSpPr txBox="1"/>
          <p:nvPr/>
        </p:nvSpPr>
        <p:spPr>
          <a:xfrm>
            <a:off x="1597100" y="3795625"/>
            <a:ext cx="30324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800"/>
              <a:t>Scalable</a:t>
            </a:r>
            <a:endParaRPr sz="1800"/>
          </a:p>
        </p:txBody>
      </p:sp>
      <p:sp>
        <p:nvSpPr>
          <p:cNvPr id="410" name="Google Shape;410;p53"/>
          <p:cNvSpPr txBox="1"/>
          <p:nvPr/>
        </p:nvSpPr>
        <p:spPr>
          <a:xfrm>
            <a:off x="5058200" y="3853134"/>
            <a:ext cx="35211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800"/>
              <a:t>Hard to maintain</a:t>
            </a:r>
            <a:endParaRPr sz="1800"/>
          </a:p>
        </p:txBody>
      </p:sp>
      <p:pic>
        <p:nvPicPr>
          <p:cNvPr descr="x mark 3 icon" id="411" name="Google Shape;411;p53"/>
          <p:cNvPicPr preferRelativeResize="0"/>
          <p:nvPr/>
        </p:nvPicPr>
        <p:blipFill>
          <a:blip r:embed="rId4">
            <a:alphaModFix/>
          </a:blip>
          <a:stretch>
            <a:fillRect/>
          </a:stretch>
        </p:blipFill>
        <p:spPr>
          <a:xfrm>
            <a:off x="4620000" y="4311274"/>
            <a:ext cx="397300" cy="397300"/>
          </a:xfrm>
          <a:prstGeom prst="rect">
            <a:avLst/>
          </a:prstGeom>
          <a:noFill/>
          <a:ln>
            <a:noFill/>
          </a:ln>
        </p:spPr>
      </p:pic>
      <p:sp>
        <p:nvSpPr>
          <p:cNvPr id="412" name="Google Shape;412;p53"/>
          <p:cNvSpPr txBox="1"/>
          <p:nvPr/>
        </p:nvSpPr>
        <p:spPr>
          <a:xfrm>
            <a:off x="5059175" y="4274446"/>
            <a:ext cx="40467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800"/>
              <a:t>If root fails entire network goes down</a:t>
            </a:r>
            <a:endParaRPr sz="1800"/>
          </a:p>
        </p:txBody>
      </p:sp>
      <p:pic>
        <p:nvPicPr>
          <p:cNvPr id="413" name="Google Shape;413;p53"/>
          <p:cNvPicPr preferRelativeResize="0"/>
          <p:nvPr/>
        </p:nvPicPr>
        <p:blipFill>
          <a:blip r:embed="rId5">
            <a:alphaModFix/>
          </a:blip>
          <a:stretch>
            <a:fillRect/>
          </a:stretch>
        </p:blipFill>
        <p:spPr>
          <a:xfrm>
            <a:off x="2663125" y="1992925"/>
            <a:ext cx="3605400" cy="1802700"/>
          </a:xfrm>
          <a:prstGeom prst="rect">
            <a:avLst/>
          </a:prstGeom>
          <a:noFill/>
          <a:ln>
            <a:noFill/>
          </a:ln>
        </p:spPr>
      </p:pic>
      <p:cxnSp>
        <p:nvCxnSpPr>
          <p:cNvPr id="414" name="Google Shape;414;p53"/>
          <p:cNvCxnSpPr/>
          <p:nvPr/>
        </p:nvCxnSpPr>
        <p:spPr>
          <a:xfrm>
            <a:off x="3182175" y="2175775"/>
            <a:ext cx="833700" cy="0"/>
          </a:xfrm>
          <a:prstGeom prst="straightConnector1">
            <a:avLst/>
          </a:prstGeom>
          <a:noFill/>
          <a:ln cap="flat" cmpd="sng" w="28575">
            <a:solidFill>
              <a:schemeClr val="dk2"/>
            </a:solidFill>
            <a:prstDash val="solid"/>
            <a:round/>
            <a:headEnd len="med" w="med" type="none"/>
            <a:tailEnd len="med" w="med" type="triangle"/>
          </a:ln>
        </p:spPr>
      </p:cxnSp>
      <p:sp>
        <p:nvSpPr>
          <p:cNvPr id="415" name="Google Shape;415;p53"/>
          <p:cNvSpPr txBox="1"/>
          <p:nvPr/>
        </p:nvSpPr>
        <p:spPr>
          <a:xfrm>
            <a:off x="2663125" y="1975875"/>
            <a:ext cx="701100" cy="4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a:latin typeface="Barlow"/>
                <a:ea typeface="Barlow"/>
                <a:cs typeface="Barlow"/>
                <a:sym typeface="Barlow"/>
              </a:rPr>
              <a:t>Root</a:t>
            </a:r>
            <a:endParaRPr b="1">
              <a:latin typeface="Barlow"/>
              <a:ea typeface="Barlow"/>
              <a:cs typeface="Barlow"/>
              <a:sym typeface="Barlow"/>
            </a:endParaRPr>
          </a:p>
        </p:txBody>
      </p:sp>
      <p:pic>
        <p:nvPicPr>
          <p:cNvPr descr="ok icon" id="416" name="Google Shape;416;p53"/>
          <p:cNvPicPr preferRelativeResize="0"/>
          <p:nvPr/>
        </p:nvPicPr>
        <p:blipFill>
          <a:blip r:embed="rId3">
            <a:alphaModFix/>
          </a:blip>
          <a:stretch>
            <a:fillRect/>
          </a:stretch>
        </p:blipFill>
        <p:spPr>
          <a:xfrm>
            <a:off x="1199800" y="4358932"/>
            <a:ext cx="397300" cy="397300"/>
          </a:xfrm>
          <a:prstGeom prst="rect">
            <a:avLst/>
          </a:prstGeom>
          <a:noFill/>
          <a:ln>
            <a:noFill/>
          </a:ln>
        </p:spPr>
      </p:pic>
      <p:sp>
        <p:nvSpPr>
          <p:cNvPr id="417" name="Google Shape;417;p53"/>
          <p:cNvSpPr txBox="1"/>
          <p:nvPr/>
        </p:nvSpPr>
        <p:spPr>
          <a:xfrm>
            <a:off x="1597100" y="4311275"/>
            <a:ext cx="30324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800"/>
              <a:t>Manageable</a:t>
            </a:r>
            <a:endParaRPr sz="1800"/>
          </a:p>
        </p:txBody>
      </p:sp>
      <p:sp>
        <p:nvSpPr>
          <p:cNvPr id="418" name="Google Shape;418;p53"/>
          <p:cNvSpPr txBox="1"/>
          <p:nvPr/>
        </p:nvSpPr>
        <p:spPr>
          <a:xfrm>
            <a:off x="431800" y="173800"/>
            <a:ext cx="73032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4000">
                <a:solidFill>
                  <a:srgbClr val="58B8E4"/>
                </a:solidFill>
              </a:rPr>
              <a:t>Physical Network Topologies</a:t>
            </a:r>
            <a:endParaRPr i="0" sz="4800" u="none" cap="none" strike="noStrike">
              <a:solidFill>
                <a:srgbClr val="58B8E4"/>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4"/>
          <p:cNvSpPr txBox="1"/>
          <p:nvPr/>
        </p:nvSpPr>
        <p:spPr>
          <a:xfrm>
            <a:off x="300600" y="800200"/>
            <a:ext cx="8843400" cy="16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2400">
                <a:latin typeface="Raleway"/>
                <a:ea typeface="Raleway"/>
                <a:cs typeface="Raleway"/>
                <a:sym typeface="Raleway"/>
              </a:rPr>
              <a:t>Hybrid Topology:</a:t>
            </a:r>
            <a:endParaRPr b="1" sz="2400">
              <a:latin typeface="Raleway"/>
              <a:ea typeface="Raleway"/>
              <a:cs typeface="Raleway"/>
              <a:sym typeface="Raleway"/>
            </a:endParaRPr>
          </a:p>
          <a:p>
            <a:pPr indent="0" lvl="0" marL="0" rtl="0" algn="l">
              <a:spcBef>
                <a:spcPts val="0"/>
              </a:spcBef>
              <a:spcAft>
                <a:spcPts val="0"/>
              </a:spcAft>
              <a:buNone/>
            </a:pPr>
            <a:r>
              <a:t/>
            </a:r>
            <a:endParaRPr b="1" sz="1000">
              <a:latin typeface="Raleway"/>
              <a:ea typeface="Raleway"/>
              <a:cs typeface="Raleway"/>
              <a:sym typeface="Raleway"/>
            </a:endParaRPr>
          </a:p>
          <a:p>
            <a:pPr indent="457200" lvl="0" marL="0" rtl="0" algn="l">
              <a:spcBef>
                <a:spcPts val="0"/>
              </a:spcBef>
              <a:spcAft>
                <a:spcPts val="0"/>
              </a:spcAft>
              <a:buNone/>
            </a:pPr>
            <a:r>
              <a:rPr lang="tr-TR" sz="2400">
                <a:latin typeface="Raleway"/>
                <a:ea typeface="Raleway"/>
                <a:cs typeface="Raleway"/>
                <a:sym typeface="Raleway"/>
              </a:rPr>
              <a:t>A combination of two or more types of physical or logical network topologies working together within the same network</a:t>
            </a:r>
            <a:endParaRPr sz="2400">
              <a:latin typeface="Raleway"/>
              <a:ea typeface="Raleway"/>
              <a:cs typeface="Raleway"/>
              <a:sym typeface="Raleway"/>
            </a:endParaRPr>
          </a:p>
          <a:p>
            <a:pPr indent="0" lvl="0" marL="0" rtl="0" algn="l">
              <a:spcBef>
                <a:spcPts val="0"/>
              </a:spcBef>
              <a:spcAft>
                <a:spcPts val="0"/>
              </a:spcAft>
              <a:buNone/>
            </a:pPr>
            <a:r>
              <a:t/>
            </a:r>
            <a:endParaRPr sz="2400">
              <a:latin typeface="Raleway"/>
              <a:ea typeface="Raleway"/>
              <a:cs typeface="Raleway"/>
              <a:sym typeface="Raleway"/>
            </a:endParaRPr>
          </a:p>
          <a:p>
            <a:pPr indent="0" lvl="0" marL="0" rtl="0" algn="l">
              <a:spcBef>
                <a:spcPts val="0"/>
              </a:spcBef>
              <a:spcAft>
                <a:spcPts val="0"/>
              </a:spcAft>
              <a:buNone/>
            </a:pPr>
            <a:r>
              <a:t/>
            </a:r>
            <a:endParaRPr sz="2400">
              <a:latin typeface="Raleway"/>
              <a:ea typeface="Raleway"/>
              <a:cs typeface="Raleway"/>
              <a:sym typeface="Raleway"/>
            </a:endParaRPr>
          </a:p>
          <a:p>
            <a:pPr indent="0" lvl="0" marL="0" rtl="0" algn="l">
              <a:spcBef>
                <a:spcPts val="0"/>
              </a:spcBef>
              <a:spcAft>
                <a:spcPts val="0"/>
              </a:spcAft>
              <a:buNone/>
            </a:pPr>
            <a:r>
              <a:t/>
            </a:r>
            <a:endParaRPr sz="2400">
              <a:latin typeface="Raleway"/>
              <a:ea typeface="Raleway"/>
              <a:cs typeface="Raleway"/>
              <a:sym typeface="Raleway"/>
            </a:endParaRPr>
          </a:p>
          <a:p>
            <a:pPr indent="0" lvl="0" marL="0" rtl="0" algn="l">
              <a:spcBef>
                <a:spcPts val="0"/>
              </a:spcBef>
              <a:spcAft>
                <a:spcPts val="0"/>
              </a:spcAft>
              <a:buNone/>
            </a:pPr>
            <a:r>
              <a:t/>
            </a:r>
            <a:endParaRPr sz="2400">
              <a:latin typeface="Raleway"/>
              <a:ea typeface="Raleway"/>
              <a:cs typeface="Raleway"/>
              <a:sym typeface="Raleway"/>
            </a:endParaRPr>
          </a:p>
          <a:p>
            <a:pPr indent="0" lvl="0" marL="0" rtl="0" algn="l">
              <a:spcBef>
                <a:spcPts val="0"/>
              </a:spcBef>
              <a:spcAft>
                <a:spcPts val="0"/>
              </a:spcAft>
              <a:buNone/>
            </a:pPr>
            <a:r>
              <a:t/>
            </a:r>
            <a:endParaRPr sz="2400">
              <a:latin typeface="Raleway"/>
              <a:ea typeface="Raleway"/>
              <a:cs typeface="Raleway"/>
              <a:sym typeface="Raleway"/>
            </a:endParaRPr>
          </a:p>
          <a:p>
            <a:pPr indent="457200" lvl="0" marL="0" rtl="0" algn="l">
              <a:spcBef>
                <a:spcPts val="0"/>
              </a:spcBef>
              <a:spcAft>
                <a:spcPts val="0"/>
              </a:spcAft>
              <a:buNone/>
            </a:pPr>
            <a:r>
              <a:t/>
            </a:r>
            <a:endParaRPr sz="2400">
              <a:latin typeface="Raleway"/>
              <a:ea typeface="Raleway"/>
              <a:cs typeface="Raleway"/>
              <a:sym typeface="Raleway"/>
            </a:endParaRPr>
          </a:p>
          <a:p>
            <a:pPr indent="457200" lvl="0" marL="0" rtl="0" algn="l">
              <a:spcBef>
                <a:spcPts val="0"/>
              </a:spcBef>
              <a:spcAft>
                <a:spcPts val="0"/>
              </a:spcAft>
              <a:buNone/>
            </a:pPr>
            <a:r>
              <a:t/>
            </a:r>
            <a:endParaRPr sz="2400">
              <a:latin typeface="Raleway"/>
              <a:ea typeface="Raleway"/>
              <a:cs typeface="Raleway"/>
              <a:sym typeface="Raleway"/>
            </a:endParaRPr>
          </a:p>
        </p:txBody>
      </p:sp>
      <p:pic>
        <p:nvPicPr>
          <p:cNvPr id="424" name="Google Shape;424;p54"/>
          <p:cNvPicPr preferRelativeResize="0"/>
          <p:nvPr/>
        </p:nvPicPr>
        <p:blipFill>
          <a:blip r:embed="rId3">
            <a:alphaModFix/>
          </a:blip>
          <a:stretch>
            <a:fillRect/>
          </a:stretch>
        </p:blipFill>
        <p:spPr>
          <a:xfrm>
            <a:off x="2324625" y="2194950"/>
            <a:ext cx="3434299" cy="1717150"/>
          </a:xfrm>
          <a:prstGeom prst="rect">
            <a:avLst/>
          </a:prstGeom>
          <a:noFill/>
          <a:ln>
            <a:noFill/>
          </a:ln>
        </p:spPr>
      </p:pic>
      <p:pic>
        <p:nvPicPr>
          <p:cNvPr descr="ok icon" id="425" name="Google Shape;425;p54"/>
          <p:cNvPicPr preferRelativeResize="0"/>
          <p:nvPr/>
        </p:nvPicPr>
        <p:blipFill>
          <a:blip r:embed="rId4">
            <a:alphaModFix/>
          </a:blip>
          <a:stretch>
            <a:fillRect/>
          </a:stretch>
        </p:blipFill>
        <p:spPr>
          <a:xfrm>
            <a:off x="1191400" y="3844725"/>
            <a:ext cx="405700" cy="405700"/>
          </a:xfrm>
          <a:prstGeom prst="rect">
            <a:avLst/>
          </a:prstGeom>
          <a:noFill/>
          <a:ln>
            <a:noFill/>
          </a:ln>
        </p:spPr>
      </p:pic>
      <p:pic>
        <p:nvPicPr>
          <p:cNvPr descr="x mark 3 icon" id="426" name="Google Shape;426;p54"/>
          <p:cNvPicPr preferRelativeResize="0"/>
          <p:nvPr/>
        </p:nvPicPr>
        <p:blipFill>
          <a:blip r:embed="rId5">
            <a:alphaModFix/>
          </a:blip>
          <a:stretch>
            <a:fillRect/>
          </a:stretch>
        </p:blipFill>
        <p:spPr>
          <a:xfrm>
            <a:off x="4831375" y="3912100"/>
            <a:ext cx="338325" cy="338325"/>
          </a:xfrm>
          <a:prstGeom prst="rect">
            <a:avLst/>
          </a:prstGeom>
          <a:noFill/>
          <a:ln>
            <a:noFill/>
          </a:ln>
        </p:spPr>
      </p:pic>
      <p:sp>
        <p:nvSpPr>
          <p:cNvPr id="427" name="Google Shape;427;p54"/>
          <p:cNvSpPr txBox="1"/>
          <p:nvPr/>
        </p:nvSpPr>
        <p:spPr>
          <a:xfrm>
            <a:off x="1597100" y="3795625"/>
            <a:ext cx="30324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800"/>
              <a:t>Flexibility</a:t>
            </a:r>
            <a:endParaRPr sz="1800"/>
          </a:p>
        </p:txBody>
      </p:sp>
      <p:sp>
        <p:nvSpPr>
          <p:cNvPr id="428" name="Google Shape;428;p54"/>
          <p:cNvSpPr txBox="1"/>
          <p:nvPr/>
        </p:nvSpPr>
        <p:spPr>
          <a:xfrm>
            <a:off x="5210600" y="3853134"/>
            <a:ext cx="35211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800"/>
              <a:t>Quite complex</a:t>
            </a:r>
            <a:endParaRPr sz="1800"/>
          </a:p>
        </p:txBody>
      </p:sp>
      <p:pic>
        <p:nvPicPr>
          <p:cNvPr descr="x mark 3 icon" id="429" name="Google Shape;429;p54"/>
          <p:cNvPicPr preferRelativeResize="0"/>
          <p:nvPr/>
        </p:nvPicPr>
        <p:blipFill>
          <a:blip r:embed="rId5">
            <a:alphaModFix/>
          </a:blip>
          <a:stretch>
            <a:fillRect/>
          </a:stretch>
        </p:blipFill>
        <p:spPr>
          <a:xfrm>
            <a:off x="4831375" y="4330964"/>
            <a:ext cx="338325" cy="338325"/>
          </a:xfrm>
          <a:prstGeom prst="rect">
            <a:avLst/>
          </a:prstGeom>
          <a:noFill/>
          <a:ln>
            <a:noFill/>
          </a:ln>
        </p:spPr>
      </p:pic>
      <p:sp>
        <p:nvSpPr>
          <p:cNvPr id="430" name="Google Shape;430;p54"/>
          <p:cNvSpPr txBox="1"/>
          <p:nvPr/>
        </p:nvSpPr>
        <p:spPr>
          <a:xfrm>
            <a:off x="5211575" y="4291584"/>
            <a:ext cx="35211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800"/>
              <a:t>Can be quite costly</a:t>
            </a:r>
            <a:endParaRPr sz="1800"/>
          </a:p>
        </p:txBody>
      </p:sp>
      <p:sp>
        <p:nvSpPr>
          <p:cNvPr id="431" name="Google Shape;431;p54"/>
          <p:cNvSpPr txBox="1"/>
          <p:nvPr/>
        </p:nvSpPr>
        <p:spPr>
          <a:xfrm>
            <a:off x="431800" y="173800"/>
            <a:ext cx="73032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4000">
                <a:solidFill>
                  <a:srgbClr val="58B8E4"/>
                </a:solidFill>
              </a:rPr>
              <a:t>Physical Network Topologies</a:t>
            </a:r>
            <a:endParaRPr i="0" sz="4800" u="none" cap="none" strike="noStrike">
              <a:solidFill>
                <a:srgbClr val="58B8E4"/>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grpSp>
        <p:nvGrpSpPr>
          <p:cNvPr id="436" name="Google Shape;436;p55"/>
          <p:cNvGrpSpPr/>
          <p:nvPr/>
        </p:nvGrpSpPr>
        <p:grpSpPr>
          <a:xfrm>
            <a:off x="5796152" y="1281929"/>
            <a:ext cx="2730816" cy="2774630"/>
            <a:chOff x="2602525" y="317054"/>
            <a:chExt cx="4174283" cy="4762495"/>
          </a:xfrm>
        </p:grpSpPr>
        <p:sp>
          <p:nvSpPr>
            <p:cNvPr id="437" name="Google Shape;437;p55"/>
            <p:cNvSpPr/>
            <p:nvPr/>
          </p:nvSpPr>
          <p:spPr>
            <a:xfrm>
              <a:off x="3677747" y="776267"/>
              <a:ext cx="2670951" cy="3350306"/>
            </a:xfrm>
            <a:custGeom>
              <a:rect b="b" l="l" r="r" t="t"/>
              <a:pathLst>
                <a:path extrusionOk="0" h="3350306" w="2670951">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8" name="Google Shape;438;p55"/>
            <p:cNvSpPr/>
            <p:nvPr/>
          </p:nvSpPr>
          <p:spPr>
            <a:xfrm>
              <a:off x="3662233" y="794118"/>
              <a:ext cx="2655076" cy="3335369"/>
            </a:xfrm>
            <a:custGeom>
              <a:rect b="b" l="l" r="r" t="t"/>
              <a:pathLst>
                <a:path extrusionOk="0" h="3335369" w="2655076">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9" name="Google Shape;439;p55"/>
            <p:cNvSpPr/>
            <p:nvPr/>
          </p:nvSpPr>
          <p:spPr>
            <a:xfrm>
              <a:off x="3763407" y="1012375"/>
              <a:ext cx="1575095" cy="1000982"/>
            </a:xfrm>
            <a:custGeom>
              <a:rect b="b" l="l" r="r" t="t"/>
              <a:pathLst>
                <a:path extrusionOk="0" h="1000982" w="1575095">
                  <a:moveTo>
                    <a:pt x="1575095" y="1000982"/>
                  </a:moveTo>
                  <a:lnTo>
                    <a:pt x="0" y="90869"/>
                  </a:lnTo>
                  <a:lnTo>
                    <a:pt x="0" y="0"/>
                  </a:lnTo>
                  <a:lnTo>
                    <a:pt x="1575095" y="910114"/>
                  </a:lnTo>
                  <a:lnTo>
                    <a:pt x="1575095" y="1000982"/>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0" name="Google Shape;440;p55"/>
            <p:cNvSpPr/>
            <p:nvPr/>
          </p:nvSpPr>
          <p:spPr>
            <a:xfrm>
              <a:off x="3763407" y="1170775"/>
              <a:ext cx="1493432" cy="908399"/>
            </a:xfrm>
            <a:custGeom>
              <a:rect b="b" l="l" r="r" t="t"/>
              <a:pathLst>
                <a:path extrusionOk="0" h="908399" w="1493432">
                  <a:moveTo>
                    <a:pt x="1493433" y="908399"/>
                  </a:moveTo>
                  <a:lnTo>
                    <a:pt x="0" y="45434"/>
                  </a:lnTo>
                  <a:lnTo>
                    <a:pt x="0" y="0"/>
                  </a:lnTo>
                  <a:lnTo>
                    <a:pt x="1493433" y="862965"/>
                  </a:lnTo>
                  <a:lnTo>
                    <a:pt x="1493433" y="908399"/>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1" name="Google Shape;441;p55"/>
            <p:cNvSpPr/>
            <p:nvPr/>
          </p:nvSpPr>
          <p:spPr>
            <a:xfrm>
              <a:off x="3763407" y="1252119"/>
              <a:ext cx="1319638" cy="808005"/>
            </a:xfrm>
            <a:custGeom>
              <a:rect b="b" l="l" r="r" t="t"/>
              <a:pathLst>
                <a:path extrusionOk="0" h="808005" w="1319638">
                  <a:moveTo>
                    <a:pt x="1319638" y="808006"/>
                  </a:moveTo>
                  <a:lnTo>
                    <a:pt x="0" y="45434"/>
                  </a:lnTo>
                  <a:lnTo>
                    <a:pt x="0" y="0"/>
                  </a:lnTo>
                  <a:lnTo>
                    <a:pt x="1319638" y="762572"/>
                  </a:lnTo>
                  <a:lnTo>
                    <a:pt x="1319638" y="808006"/>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2" name="Google Shape;442;p55"/>
            <p:cNvSpPr/>
            <p:nvPr/>
          </p:nvSpPr>
          <p:spPr>
            <a:xfrm>
              <a:off x="3763407" y="1333558"/>
              <a:ext cx="1235786" cy="759428"/>
            </a:xfrm>
            <a:custGeom>
              <a:rect b="b" l="l" r="r" t="t"/>
              <a:pathLst>
                <a:path extrusionOk="0" h="759428" w="1235786">
                  <a:moveTo>
                    <a:pt x="1235787" y="759428"/>
                  </a:moveTo>
                  <a:lnTo>
                    <a:pt x="0" y="45434"/>
                  </a:lnTo>
                  <a:lnTo>
                    <a:pt x="0" y="0"/>
                  </a:lnTo>
                  <a:lnTo>
                    <a:pt x="1235787" y="713994"/>
                  </a:lnTo>
                  <a:lnTo>
                    <a:pt x="1235787" y="759428"/>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3" name="Google Shape;443;p55"/>
            <p:cNvSpPr/>
            <p:nvPr/>
          </p:nvSpPr>
          <p:spPr>
            <a:xfrm>
              <a:off x="5632982" y="2768594"/>
              <a:ext cx="578775" cy="425291"/>
            </a:xfrm>
            <a:custGeom>
              <a:rect b="b" l="l" r="r" t="t"/>
              <a:pathLst>
                <a:path extrusionOk="0" h="425291" w="578775">
                  <a:moveTo>
                    <a:pt x="578775" y="425291"/>
                  </a:moveTo>
                  <a:lnTo>
                    <a:pt x="0" y="90869"/>
                  </a:lnTo>
                  <a:lnTo>
                    <a:pt x="0" y="0"/>
                  </a:lnTo>
                  <a:lnTo>
                    <a:pt x="578775" y="334328"/>
                  </a:lnTo>
                  <a:lnTo>
                    <a:pt x="578775" y="425291"/>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4" name="Google Shape;444;p55"/>
            <p:cNvSpPr/>
            <p:nvPr/>
          </p:nvSpPr>
          <p:spPr>
            <a:xfrm>
              <a:off x="5632982" y="2926995"/>
              <a:ext cx="548794" cy="362521"/>
            </a:xfrm>
            <a:custGeom>
              <a:rect b="b" l="l" r="r" t="t"/>
              <a:pathLst>
                <a:path extrusionOk="0" h="362521" w="548794">
                  <a:moveTo>
                    <a:pt x="548795" y="362521"/>
                  </a:moveTo>
                  <a:lnTo>
                    <a:pt x="0" y="45434"/>
                  </a:lnTo>
                  <a:lnTo>
                    <a:pt x="0" y="0"/>
                  </a:lnTo>
                  <a:lnTo>
                    <a:pt x="548795" y="317087"/>
                  </a:lnTo>
                  <a:lnTo>
                    <a:pt x="548795" y="362521"/>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5" name="Google Shape;445;p55"/>
            <p:cNvSpPr/>
            <p:nvPr/>
          </p:nvSpPr>
          <p:spPr>
            <a:xfrm>
              <a:off x="5632982" y="3008338"/>
              <a:ext cx="484930" cy="325659"/>
            </a:xfrm>
            <a:custGeom>
              <a:rect b="b" l="l" r="r" t="t"/>
              <a:pathLst>
                <a:path extrusionOk="0" h="325659" w="484930">
                  <a:moveTo>
                    <a:pt x="484930" y="325660"/>
                  </a:moveTo>
                  <a:lnTo>
                    <a:pt x="0" y="45434"/>
                  </a:lnTo>
                  <a:lnTo>
                    <a:pt x="0" y="0"/>
                  </a:lnTo>
                  <a:lnTo>
                    <a:pt x="484930" y="280226"/>
                  </a:lnTo>
                  <a:lnTo>
                    <a:pt x="484930" y="325660"/>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6" name="Google Shape;446;p55"/>
            <p:cNvSpPr/>
            <p:nvPr/>
          </p:nvSpPr>
          <p:spPr>
            <a:xfrm>
              <a:off x="5632982" y="3089777"/>
              <a:ext cx="454092" cy="307752"/>
            </a:xfrm>
            <a:custGeom>
              <a:rect b="b" l="l" r="r" t="t"/>
              <a:pathLst>
                <a:path extrusionOk="0" h="307752" w="454092">
                  <a:moveTo>
                    <a:pt x="454093" y="307753"/>
                  </a:moveTo>
                  <a:lnTo>
                    <a:pt x="0" y="45434"/>
                  </a:lnTo>
                  <a:lnTo>
                    <a:pt x="0" y="0"/>
                  </a:lnTo>
                  <a:lnTo>
                    <a:pt x="454093" y="262319"/>
                  </a:lnTo>
                  <a:lnTo>
                    <a:pt x="454093" y="307753"/>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7" name="Google Shape;447;p55"/>
            <p:cNvSpPr/>
            <p:nvPr/>
          </p:nvSpPr>
          <p:spPr>
            <a:xfrm>
              <a:off x="3763407" y="1505008"/>
              <a:ext cx="1575095" cy="1000982"/>
            </a:xfrm>
            <a:custGeom>
              <a:rect b="b" l="l" r="r" t="t"/>
              <a:pathLst>
                <a:path extrusionOk="0" h="1000982" w="1575095">
                  <a:moveTo>
                    <a:pt x="1575095" y="1000982"/>
                  </a:moveTo>
                  <a:lnTo>
                    <a:pt x="0" y="90868"/>
                  </a:lnTo>
                  <a:lnTo>
                    <a:pt x="0" y="0"/>
                  </a:lnTo>
                  <a:lnTo>
                    <a:pt x="1575095" y="910114"/>
                  </a:lnTo>
                  <a:lnTo>
                    <a:pt x="1575095" y="1000982"/>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8" name="Google Shape;448;p55"/>
            <p:cNvSpPr/>
            <p:nvPr/>
          </p:nvSpPr>
          <p:spPr>
            <a:xfrm>
              <a:off x="3763407" y="1663408"/>
              <a:ext cx="1493432" cy="908399"/>
            </a:xfrm>
            <a:custGeom>
              <a:rect b="b" l="l" r="r" t="t"/>
              <a:pathLst>
                <a:path extrusionOk="0" h="908399" w="1493432">
                  <a:moveTo>
                    <a:pt x="1493433" y="908399"/>
                  </a:moveTo>
                  <a:lnTo>
                    <a:pt x="0" y="45529"/>
                  </a:lnTo>
                  <a:lnTo>
                    <a:pt x="0" y="0"/>
                  </a:lnTo>
                  <a:lnTo>
                    <a:pt x="1493433" y="862965"/>
                  </a:lnTo>
                  <a:lnTo>
                    <a:pt x="1493433" y="908399"/>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9" name="Google Shape;449;p55"/>
            <p:cNvSpPr/>
            <p:nvPr/>
          </p:nvSpPr>
          <p:spPr>
            <a:xfrm>
              <a:off x="3763407" y="1744847"/>
              <a:ext cx="1319638" cy="807910"/>
            </a:xfrm>
            <a:custGeom>
              <a:rect b="b" l="l" r="r" t="t"/>
              <a:pathLst>
                <a:path extrusionOk="0" h="807910" w="1319638">
                  <a:moveTo>
                    <a:pt x="1319638" y="807911"/>
                  </a:moveTo>
                  <a:lnTo>
                    <a:pt x="0" y="45434"/>
                  </a:lnTo>
                  <a:lnTo>
                    <a:pt x="0" y="0"/>
                  </a:lnTo>
                  <a:lnTo>
                    <a:pt x="1319638" y="762476"/>
                  </a:lnTo>
                  <a:lnTo>
                    <a:pt x="1319638" y="807911"/>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50" name="Google Shape;450;p55"/>
            <p:cNvSpPr/>
            <p:nvPr/>
          </p:nvSpPr>
          <p:spPr>
            <a:xfrm>
              <a:off x="3763407" y="1826191"/>
              <a:ext cx="1235786" cy="759523"/>
            </a:xfrm>
            <a:custGeom>
              <a:rect b="b" l="l" r="r" t="t"/>
              <a:pathLst>
                <a:path extrusionOk="0" h="759523" w="1235786">
                  <a:moveTo>
                    <a:pt x="1235787" y="759523"/>
                  </a:moveTo>
                  <a:lnTo>
                    <a:pt x="0" y="45434"/>
                  </a:lnTo>
                  <a:lnTo>
                    <a:pt x="0" y="0"/>
                  </a:lnTo>
                  <a:lnTo>
                    <a:pt x="1235787" y="713994"/>
                  </a:lnTo>
                  <a:lnTo>
                    <a:pt x="1235787" y="759523"/>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51" name="Google Shape;451;p55"/>
            <p:cNvSpPr/>
            <p:nvPr/>
          </p:nvSpPr>
          <p:spPr>
            <a:xfrm>
              <a:off x="3763407" y="1997641"/>
              <a:ext cx="1575095" cy="1001077"/>
            </a:xfrm>
            <a:custGeom>
              <a:rect b="b" l="l" r="r" t="t"/>
              <a:pathLst>
                <a:path extrusionOk="0" h="1001077" w="1575095">
                  <a:moveTo>
                    <a:pt x="1575095" y="1001078"/>
                  </a:moveTo>
                  <a:lnTo>
                    <a:pt x="0" y="90964"/>
                  </a:lnTo>
                  <a:lnTo>
                    <a:pt x="0" y="0"/>
                  </a:lnTo>
                  <a:lnTo>
                    <a:pt x="1575095" y="910209"/>
                  </a:lnTo>
                  <a:lnTo>
                    <a:pt x="1575095" y="1001078"/>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52" name="Google Shape;452;p55"/>
            <p:cNvSpPr/>
            <p:nvPr/>
          </p:nvSpPr>
          <p:spPr>
            <a:xfrm>
              <a:off x="3763407" y="2156137"/>
              <a:ext cx="1493432" cy="908399"/>
            </a:xfrm>
            <a:custGeom>
              <a:rect b="b" l="l" r="r" t="t"/>
              <a:pathLst>
                <a:path extrusionOk="0" h="908399" w="1493432">
                  <a:moveTo>
                    <a:pt x="1493433" y="908399"/>
                  </a:moveTo>
                  <a:lnTo>
                    <a:pt x="0" y="45434"/>
                  </a:lnTo>
                  <a:lnTo>
                    <a:pt x="0" y="0"/>
                  </a:lnTo>
                  <a:lnTo>
                    <a:pt x="1493433" y="862870"/>
                  </a:lnTo>
                  <a:lnTo>
                    <a:pt x="1493433" y="908399"/>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53" name="Google Shape;453;p55"/>
            <p:cNvSpPr/>
            <p:nvPr/>
          </p:nvSpPr>
          <p:spPr>
            <a:xfrm>
              <a:off x="3763407" y="2237480"/>
              <a:ext cx="1319638" cy="808005"/>
            </a:xfrm>
            <a:custGeom>
              <a:rect b="b" l="l" r="r" t="t"/>
              <a:pathLst>
                <a:path extrusionOk="0" h="808005" w="1319638">
                  <a:moveTo>
                    <a:pt x="1319638" y="808006"/>
                  </a:moveTo>
                  <a:lnTo>
                    <a:pt x="0" y="45434"/>
                  </a:lnTo>
                  <a:lnTo>
                    <a:pt x="0" y="0"/>
                  </a:lnTo>
                  <a:lnTo>
                    <a:pt x="1319638" y="762476"/>
                  </a:lnTo>
                  <a:lnTo>
                    <a:pt x="1319638" y="808006"/>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54" name="Google Shape;454;p55"/>
            <p:cNvSpPr/>
            <p:nvPr/>
          </p:nvSpPr>
          <p:spPr>
            <a:xfrm>
              <a:off x="3763407" y="2318824"/>
              <a:ext cx="1235786" cy="759523"/>
            </a:xfrm>
            <a:custGeom>
              <a:rect b="b" l="l" r="r" t="t"/>
              <a:pathLst>
                <a:path extrusionOk="0" h="759523" w="1235786">
                  <a:moveTo>
                    <a:pt x="1235787" y="759523"/>
                  </a:moveTo>
                  <a:lnTo>
                    <a:pt x="0" y="45529"/>
                  </a:lnTo>
                  <a:lnTo>
                    <a:pt x="0" y="0"/>
                  </a:lnTo>
                  <a:lnTo>
                    <a:pt x="1235787" y="714089"/>
                  </a:lnTo>
                  <a:lnTo>
                    <a:pt x="1235787" y="759523"/>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55" name="Google Shape;455;p55"/>
            <p:cNvSpPr/>
            <p:nvPr/>
          </p:nvSpPr>
          <p:spPr>
            <a:xfrm>
              <a:off x="3763407" y="2490369"/>
              <a:ext cx="1575095" cy="1000982"/>
            </a:xfrm>
            <a:custGeom>
              <a:rect b="b" l="l" r="r" t="t"/>
              <a:pathLst>
                <a:path extrusionOk="0" h="1000982" w="1575095">
                  <a:moveTo>
                    <a:pt x="1575095" y="1000982"/>
                  </a:moveTo>
                  <a:lnTo>
                    <a:pt x="0" y="90869"/>
                  </a:lnTo>
                  <a:lnTo>
                    <a:pt x="0" y="0"/>
                  </a:lnTo>
                  <a:lnTo>
                    <a:pt x="1575095" y="910114"/>
                  </a:lnTo>
                  <a:lnTo>
                    <a:pt x="1575095" y="1000982"/>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56" name="Google Shape;456;p55"/>
            <p:cNvSpPr/>
            <p:nvPr/>
          </p:nvSpPr>
          <p:spPr>
            <a:xfrm>
              <a:off x="3763407" y="2648770"/>
              <a:ext cx="1493528" cy="887920"/>
            </a:xfrm>
            <a:custGeom>
              <a:rect b="b" l="l" r="r" t="t"/>
              <a:pathLst>
                <a:path extrusionOk="0" h="887920" w="1493528">
                  <a:moveTo>
                    <a:pt x="1493528" y="862965"/>
                  </a:moveTo>
                  <a:lnTo>
                    <a:pt x="1493528" y="887920"/>
                  </a:lnTo>
                  <a:lnTo>
                    <a:pt x="0" y="24955"/>
                  </a:lnTo>
                  <a:lnTo>
                    <a:pt x="0" y="0"/>
                  </a:lnTo>
                  <a:lnTo>
                    <a:pt x="1493528" y="862965"/>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57" name="Google Shape;457;p55"/>
            <p:cNvSpPr/>
            <p:nvPr/>
          </p:nvSpPr>
          <p:spPr>
            <a:xfrm>
              <a:off x="5633267" y="2100963"/>
              <a:ext cx="578489" cy="901329"/>
            </a:xfrm>
            <a:custGeom>
              <a:rect b="b" l="l" r="r" t="t"/>
              <a:pathLst>
                <a:path extrusionOk="0" h="901329" w="578489">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58" name="Google Shape;458;p55"/>
            <p:cNvSpPr/>
            <p:nvPr/>
          </p:nvSpPr>
          <p:spPr>
            <a:xfrm>
              <a:off x="3680697" y="317054"/>
              <a:ext cx="2667830" cy="1909376"/>
            </a:xfrm>
            <a:custGeom>
              <a:rect b="b" l="l" r="r" t="t"/>
              <a:pathLst>
                <a:path extrusionOk="0" h="1909376" w="266783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59" name="Google Shape;459;p55"/>
            <p:cNvSpPr/>
            <p:nvPr/>
          </p:nvSpPr>
          <p:spPr>
            <a:xfrm>
              <a:off x="3662233" y="334831"/>
              <a:ext cx="2655171" cy="1893451"/>
            </a:xfrm>
            <a:custGeom>
              <a:rect b="b" l="l" r="r" t="t"/>
              <a:pathLst>
                <a:path extrusionOk="0" h="1893451" w="2655171">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60" name="Google Shape;460;p55"/>
            <p:cNvSpPr/>
            <p:nvPr/>
          </p:nvSpPr>
          <p:spPr>
            <a:xfrm>
              <a:off x="3763692" y="506668"/>
              <a:ext cx="2448064" cy="1546988"/>
            </a:xfrm>
            <a:custGeom>
              <a:rect b="b" l="l" r="r" t="t"/>
              <a:pathLst>
                <a:path extrusionOk="0" h="1546988" w="2448064">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61" name="Google Shape;461;p55"/>
            <p:cNvSpPr/>
            <p:nvPr/>
          </p:nvSpPr>
          <p:spPr>
            <a:xfrm>
              <a:off x="6042246" y="1815046"/>
              <a:ext cx="173984" cy="241344"/>
            </a:xfrm>
            <a:custGeom>
              <a:rect b="b" l="l" r="r" t="t"/>
              <a:pathLst>
                <a:path extrusionOk="0" h="241344" w="173984">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rgbClr val="00B5D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62" name="Google Shape;462;p55"/>
            <p:cNvSpPr/>
            <p:nvPr/>
          </p:nvSpPr>
          <p:spPr>
            <a:xfrm>
              <a:off x="3824606" y="578160"/>
              <a:ext cx="40165" cy="72472"/>
            </a:xfrm>
            <a:custGeom>
              <a:rect b="b" l="l" r="r" t="t"/>
              <a:pathLst>
                <a:path extrusionOk="0" h="72472" w="40165">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63" name="Google Shape;463;p55"/>
            <p:cNvSpPr/>
            <p:nvPr/>
          </p:nvSpPr>
          <p:spPr>
            <a:xfrm>
              <a:off x="3871213" y="621212"/>
              <a:ext cx="35348" cy="54941"/>
            </a:xfrm>
            <a:custGeom>
              <a:rect b="b" l="l" r="r" t="t"/>
              <a:pathLst>
                <a:path extrusionOk="0" h="54941" w="35348">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64" name="Google Shape;464;p55"/>
            <p:cNvSpPr/>
            <p:nvPr/>
          </p:nvSpPr>
          <p:spPr>
            <a:xfrm>
              <a:off x="3913502" y="644554"/>
              <a:ext cx="33883" cy="60925"/>
            </a:xfrm>
            <a:custGeom>
              <a:rect b="b" l="l" r="r" t="t"/>
              <a:pathLst>
                <a:path extrusionOk="0" h="60925" w="33883">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65" name="Google Shape;465;p55"/>
            <p:cNvSpPr/>
            <p:nvPr/>
          </p:nvSpPr>
          <p:spPr>
            <a:xfrm>
              <a:off x="3956522" y="663093"/>
              <a:ext cx="19892" cy="51720"/>
            </a:xfrm>
            <a:custGeom>
              <a:rect b="b" l="l" r="r" t="t"/>
              <a:pathLst>
                <a:path extrusionOk="0" h="51720" w="19892">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66" name="Google Shape;466;p55"/>
            <p:cNvSpPr/>
            <p:nvPr/>
          </p:nvSpPr>
          <p:spPr>
            <a:xfrm>
              <a:off x="3980286" y="683824"/>
              <a:ext cx="34675" cy="54516"/>
            </a:xfrm>
            <a:custGeom>
              <a:rect b="b" l="l" r="r" t="t"/>
              <a:pathLst>
                <a:path extrusionOk="0" h="54516" w="34675">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67" name="Google Shape;467;p55"/>
            <p:cNvSpPr/>
            <p:nvPr/>
          </p:nvSpPr>
          <p:spPr>
            <a:xfrm>
              <a:off x="4022575" y="681666"/>
              <a:ext cx="32718" cy="85915"/>
            </a:xfrm>
            <a:custGeom>
              <a:rect b="b" l="l" r="r" t="t"/>
              <a:pathLst>
                <a:path extrusionOk="0" h="85915" w="32718">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68" name="Google Shape;468;p55"/>
            <p:cNvSpPr/>
            <p:nvPr/>
          </p:nvSpPr>
          <p:spPr>
            <a:xfrm>
              <a:off x="4065860" y="766513"/>
              <a:ext cx="8800" cy="10615"/>
            </a:xfrm>
            <a:custGeom>
              <a:rect b="b" l="l" r="r" t="t"/>
              <a:pathLst>
                <a:path extrusionOk="0" h="10615" w="880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69" name="Google Shape;469;p55"/>
            <p:cNvSpPr/>
            <p:nvPr/>
          </p:nvSpPr>
          <p:spPr>
            <a:xfrm>
              <a:off x="4086317" y="778377"/>
              <a:ext cx="8807" cy="10445"/>
            </a:xfrm>
            <a:custGeom>
              <a:rect b="b" l="l" r="r" t="t"/>
              <a:pathLst>
                <a:path extrusionOk="0" h="10445" w="8807">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0" name="Google Shape;470;p55"/>
            <p:cNvSpPr/>
            <p:nvPr/>
          </p:nvSpPr>
          <p:spPr>
            <a:xfrm>
              <a:off x="4106781" y="790188"/>
              <a:ext cx="8804" cy="10445"/>
            </a:xfrm>
            <a:custGeom>
              <a:rect b="b" l="l" r="r" t="t"/>
              <a:pathLst>
                <a:path extrusionOk="0" h="10445" w="8804">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1" name="Google Shape;471;p55"/>
            <p:cNvSpPr/>
            <p:nvPr/>
          </p:nvSpPr>
          <p:spPr>
            <a:xfrm>
              <a:off x="6091738" y="1886219"/>
              <a:ext cx="73770" cy="113063"/>
            </a:xfrm>
            <a:custGeom>
              <a:rect b="b" l="l" r="r" t="t"/>
              <a:pathLst>
                <a:path extrusionOk="0" h="113063" w="7377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2" name="Google Shape;472;p55"/>
            <p:cNvSpPr/>
            <p:nvPr/>
          </p:nvSpPr>
          <p:spPr>
            <a:xfrm>
              <a:off x="5099606" y="2084115"/>
              <a:ext cx="833576" cy="1053763"/>
            </a:xfrm>
            <a:custGeom>
              <a:rect b="b" l="l" r="r" t="t"/>
              <a:pathLst>
                <a:path extrusionOk="0" h="1053763" w="833576">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3" name="Google Shape;473;p55"/>
            <p:cNvSpPr/>
            <p:nvPr/>
          </p:nvSpPr>
          <p:spPr>
            <a:xfrm>
              <a:off x="4974070" y="2163744"/>
              <a:ext cx="820424" cy="1006964"/>
            </a:xfrm>
            <a:custGeom>
              <a:rect b="b" l="l" r="r" t="t"/>
              <a:pathLst>
                <a:path extrusionOk="0" h="1006964" w="820424">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4" name="Google Shape;474;p55"/>
            <p:cNvSpPr/>
            <p:nvPr/>
          </p:nvSpPr>
          <p:spPr>
            <a:xfrm>
              <a:off x="5034477" y="2242227"/>
              <a:ext cx="618491" cy="852150"/>
            </a:xfrm>
            <a:custGeom>
              <a:rect b="b" l="l" r="r" t="t"/>
              <a:pathLst>
                <a:path extrusionOk="0" h="852150" w="618491">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5" name="Google Shape;475;p55"/>
            <p:cNvSpPr/>
            <p:nvPr/>
          </p:nvSpPr>
          <p:spPr>
            <a:xfrm>
              <a:off x="5108865" y="2242623"/>
              <a:ext cx="621582" cy="807149"/>
            </a:xfrm>
            <a:custGeom>
              <a:rect b="b" l="l" r="r" t="t"/>
              <a:pathLst>
                <a:path extrusionOk="0" h="807149" w="621582">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7450"/>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6" name="Google Shape;476;p55"/>
            <p:cNvSpPr/>
            <p:nvPr/>
          </p:nvSpPr>
          <p:spPr>
            <a:xfrm>
              <a:off x="5831808" y="2838412"/>
              <a:ext cx="311135" cy="259746"/>
            </a:xfrm>
            <a:custGeom>
              <a:rect b="b" l="l" r="r" t="t"/>
              <a:pathLst>
                <a:path extrusionOk="0" h="259746" w="311135">
                  <a:moveTo>
                    <a:pt x="0" y="0"/>
                  </a:moveTo>
                  <a:lnTo>
                    <a:pt x="311136" y="179546"/>
                  </a:lnTo>
                  <a:lnTo>
                    <a:pt x="311136" y="259747"/>
                  </a:lnTo>
                  <a:lnTo>
                    <a:pt x="0" y="80201"/>
                  </a:lnTo>
                  <a:lnTo>
                    <a:pt x="0" y="0"/>
                  </a:lnTo>
                  <a:close/>
                </a:path>
              </a:pathLst>
            </a:custGeom>
            <a:solidFill>
              <a:srgbClr val="B1B4C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7" name="Google Shape;477;p55"/>
            <p:cNvSpPr/>
            <p:nvPr/>
          </p:nvSpPr>
          <p:spPr>
            <a:xfrm>
              <a:off x="5831808" y="2798312"/>
              <a:ext cx="380520" cy="219646"/>
            </a:xfrm>
            <a:custGeom>
              <a:rect b="b" l="l" r="r" t="t"/>
              <a:pathLst>
                <a:path extrusionOk="0" h="219646" w="380520">
                  <a:moveTo>
                    <a:pt x="69384" y="0"/>
                  </a:moveTo>
                  <a:lnTo>
                    <a:pt x="380520" y="179546"/>
                  </a:lnTo>
                  <a:lnTo>
                    <a:pt x="311136" y="219646"/>
                  </a:lnTo>
                  <a:lnTo>
                    <a:pt x="0" y="40100"/>
                  </a:lnTo>
                  <a:lnTo>
                    <a:pt x="69384" y="0"/>
                  </a:lnTo>
                  <a:close/>
                </a:path>
              </a:pathLst>
            </a:custGeom>
            <a:solidFill>
              <a:srgbClr val="D6D8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8" name="Google Shape;478;p55"/>
            <p:cNvSpPr/>
            <p:nvPr/>
          </p:nvSpPr>
          <p:spPr>
            <a:xfrm>
              <a:off x="6056214" y="2910510"/>
              <a:ext cx="696628" cy="514166"/>
            </a:xfrm>
            <a:custGeom>
              <a:rect b="b" l="l" r="r" t="t"/>
              <a:pathLst>
                <a:path extrusionOk="0" h="514166" w="696628">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rgbClr val="00B5D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9" name="Google Shape;479;p55"/>
            <p:cNvSpPr/>
            <p:nvPr/>
          </p:nvSpPr>
          <p:spPr>
            <a:xfrm>
              <a:off x="6620145" y="3238764"/>
              <a:ext cx="156663" cy="192193"/>
            </a:xfrm>
            <a:custGeom>
              <a:rect b="b" l="l" r="r" t="t"/>
              <a:pathLst>
                <a:path extrusionOk="0" h="192193" w="15666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80" name="Google Shape;480;p55"/>
            <p:cNvSpPr/>
            <p:nvPr/>
          </p:nvSpPr>
          <p:spPr>
            <a:xfrm>
              <a:off x="6620145" y="3238764"/>
              <a:ext cx="156663" cy="192193"/>
            </a:xfrm>
            <a:custGeom>
              <a:rect b="b" l="l" r="r" t="t"/>
              <a:pathLst>
                <a:path extrusionOk="0" h="192193" w="15666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007BB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81" name="Google Shape;481;p55"/>
            <p:cNvSpPr/>
            <p:nvPr/>
          </p:nvSpPr>
          <p:spPr>
            <a:xfrm>
              <a:off x="3797207" y="2991392"/>
              <a:ext cx="2353338" cy="1403876"/>
            </a:xfrm>
            <a:custGeom>
              <a:rect b="b" l="l" r="r" t="t"/>
              <a:pathLst>
                <a:path extrusionOk="0" h="1403876" w="2353338">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7450"/>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82" name="Google Shape;482;p55"/>
            <p:cNvSpPr/>
            <p:nvPr/>
          </p:nvSpPr>
          <p:spPr>
            <a:xfrm>
              <a:off x="2602525" y="4569200"/>
              <a:ext cx="891148" cy="510349"/>
            </a:xfrm>
            <a:custGeom>
              <a:rect b="b" l="l" r="r" t="t"/>
              <a:pathLst>
                <a:path extrusionOk="0" h="510349" w="891148">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83" name="Google Shape;483;p55"/>
            <p:cNvSpPr/>
            <p:nvPr/>
          </p:nvSpPr>
          <p:spPr>
            <a:xfrm>
              <a:off x="2671243" y="4325932"/>
              <a:ext cx="591243" cy="341661"/>
            </a:xfrm>
            <a:custGeom>
              <a:rect b="b" l="l" r="r" t="t"/>
              <a:pathLst>
                <a:path extrusionOk="0" h="341661" w="591243">
                  <a:moveTo>
                    <a:pt x="295622" y="341662"/>
                  </a:moveTo>
                  <a:lnTo>
                    <a:pt x="0" y="170783"/>
                  </a:lnTo>
                  <a:lnTo>
                    <a:pt x="295622" y="0"/>
                  </a:lnTo>
                  <a:lnTo>
                    <a:pt x="591244" y="170783"/>
                  </a:lnTo>
                  <a:lnTo>
                    <a:pt x="295622" y="341662"/>
                  </a:lnTo>
                  <a:close/>
                </a:path>
              </a:pathLst>
            </a:custGeom>
            <a:solidFill>
              <a:srgbClr val="D6D8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84" name="Google Shape;484;p55"/>
            <p:cNvSpPr/>
            <p:nvPr/>
          </p:nvSpPr>
          <p:spPr>
            <a:xfrm>
              <a:off x="2671243" y="4496715"/>
              <a:ext cx="295621" cy="512444"/>
            </a:xfrm>
            <a:custGeom>
              <a:rect b="b" l="l" r="r" t="t"/>
              <a:pathLst>
                <a:path extrusionOk="0" h="512444" w="295621">
                  <a:moveTo>
                    <a:pt x="295622" y="512445"/>
                  </a:moveTo>
                  <a:lnTo>
                    <a:pt x="0" y="341662"/>
                  </a:lnTo>
                  <a:lnTo>
                    <a:pt x="0" y="0"/>
                  </a:lnTo>
                  <a:lnTo>
                    <a:pt x="295622" y="170879"/>
                  </a:lnTo>
                  <a:lnTo>
                    <a:pt x="295622" y="512445"/>
                  </a:lnTo>
                  <a:close/>
                </a:path>
              </a:pathLst>
            </a:custGeom>
            <a:solidFill>
              <a:srgbClr val="B1B6C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85" name="Google Shape;485;p55"/>
            <p:cNvSpPr/>
            <p:nvPr/>
          </p:nvSpPr>
          <p:spPr>
            <a:xfrm>
              <a:off x="2966865" y="4496715"/>
              <a:ext cx="295621" cy="512444"/>
            </a:xfrm>
            <a:custGeom>
              <a:rect b="b" l="l" r="r" t="t"/>
              <a:pathLst>
                <a:path extrusionOk="0" h="512444" w="295621">
                  <a:moveTo>
                    <a:pt x="295622" y="341662"/>
                  </a:moveTo>
                  <a:lnTo>
                    <a:pt x="0" y="512445"/>
                  </a:lnTo>
                  <a:lnTo>
                    <a:pt x="0" y="170879"/>
                  </a:lnTo>
                  <a:lnTo>
                    <a:pt x="295622" y="0"/>
                  </a:lnTo>
                  <a:lnTo>
                    <a:pt x="295622" y="341662"/>
                  </a:lnTo>
                  <a:close/>
                </a:path>
              </a:pathLst>
            </a:custGeom>
            <a:solidFill>
              <a:srgbClr val="C4C7D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86" name="Google Shape;486;p55"/>
            <p:cNvSpPr/>
            <p:nvPr/>
          </p:nvSpPr>
          <p:spPr>
            <a:xfrm>
              <a:off x="3352925" y="4700698"/>
              <a:ext cx="220640" cy="124389"/>
            </a:xfrm>
            <a:custGeom>
              <a:rect b="b" l="l" r="r" t="t"/>
              <a:pathLst>
                <a:path extrusionOk="0" h="124389" w="22064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87" name="Google Shape;487;p55"/>
            <p:cNvSpPr/>
            <p:nvPr/>
          </p:nvSpPr>
          <p:spPr>
            <a:xfrm>
              <a:off x="3356617" y="4721600"/>
              <a:ext cx="217074" cy="103773"/>
            </a:xfrm>
            <a:custGeom>
              <a:rect b="b" l="l" r="r" t="t"/>
              <a:pathLst>
                <a:path extrusionOk="0" h="103773" w="217074">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88" name="Google Shape;488;p55"/>
            <p:cNvSpPr/>
            <p:nvPr/>
          </p:nvSpPr>
          <p:spPr>
            <a:xfrm>
              <a:off x="3173533" y="4605067"/>
              <a:ext cx="220687" cy="124551"/>
            </a:xfrm>
            <a:custGeom>
              <a:rect b="b" l="l" r="r" t="t"/>
              <a:pathLst>
                <a:path extrusionOk="0" h="124551" w="220687">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89" name="Google Shape;489;p55"/>
            <p:cNvSpPr/>
            <p:nvPr/>
          </p:nvSpPr>
          <p:spPr>
            <a:xfrm>
              <a:off x="3177588" y="4625969"/>
              <a:ext cx="217074" cy="103649"/>
            </a:xfrm>
            <a:custGeom>
              <a:rect b="b" l="l" r="r" t="t"/>
              <a:pathLst>
                <a:path extrusionOk="0" h="103649" w="217074">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90" name="Google Shape;490;p55"/>
            <p:cNvSpPr/>
            <p:nvPr/>
          </p:nvSpPr>
          <p:spPr>
            <a:xfrm>
              <a:off x="2766014" y="4132721"/>
              <a:ext cx="711887" cy="612953"/>
            </a:xfrm>
            <a:custGeom>
              <a:rect b="b" l="l" r="r" t="t"/>
              <a:pathLst>
                <a:path extrusionOk="0" h="612953" w="711887">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rgbClr val="00B5D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91" name="Google Shape;491;p55"/>
            <p:cNvSpPr/>
            <p:nvPr/>
          </p:nvSpPr>
          <p:spPr>
            <a:xfrm>
              <a:off x="2706078" y="4012750"/>
              <a:ext cx="153426" cy="268033"/>
            </a:xfrm>
            <a:custGeom>
              <a:rect b="b" l="l" r="r" t="t"/>
              <a:pathLst>
                <a:path extrusionOk="0" h="268033" w="153426">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92" name="Google Shape;492;p55"/>
            <p:cNvSpPr/>
            <p:nvPr/>
          </p:nvSpPr>
          <p:spPr>
            <a:xfrm>
              <a:off x="2694181" y="3854621"/>
              <a:ext cx="102411" cy="197244"/>
            </a:xfrm>
            <a:custGeom>
              <a:rect b="b" l="l" r="r" t="t"/>
              <a:pathLst>
                <a:path extrusionOk="0" h="197244" w="102411">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93" name="Google Shape;493;p55"/>
            <p:cNvSpPr/>
            <p:nvPr/>
          </p:nvSpPr>
          <p:spPr>
            <a:xfrm>
              <a:off x="2799755" y="3593223"/>
              <a:ext cx="234442" cy="375527"/>
            </a:xfrm>
            <a:custGeom>
              <a:rect b="b" l="l" r="r" t="t"/>
              <a:pathLst>
                <a:path extrusionOk="0" h="375527" w="234442">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nvGrpSpPr>
            <p:cNvPr id="494" name="Google Shape;494;p55"/>
            <p:cNvGrpSpPr/>
            <p:nvPr/>
          </p:nvGrpSpPr>
          <p:grpSpPr>
            <a:xfrm>
              <a:off x="2941619" y="3895613"/>
              <a:ext cx="483621" cy="510995"/>
              <a:chOff x="4345944" y="4626313"/>
              <a:chExt cx="483621" cy="510995"/>
            </a:xfrm>
          </p:grpSpPr>
          <p:grpSp>
            <p:nvGrpSpPr>
              <p:cNvPr id="495" name="Google Shape;495;p55"/>
              <p:cNvGrpSpPr/>
              <p:nvPr/>
            </p:nvGrpSpPr>
            <p:grpSpPr>
              <a:xfrm>
                <a:off x="4345944" y="4852987"/>
                <a:ext cx="474200" cy="284321"/>
                <a:chOff x="4345944" y="4852987"/>
                <a:chExt cx="474200" cy="284321"/>
              </a:xfrm>
            </p:grpSpPr>
            <p:sp>
              <p:nvSpPr>
                <p:cNvPr id="496" name="Google Shape;496;p55"/>
                <p:cNvSpPr/>
                <p:nvPr/>
              </p:nvSpPr>
              <p:spPr>
                <a:xfrm>
                  <a:off x="4346061" y="4969668"/>
                  <a:ext cx="474083" cy="167618"/>
                </a:xfrm>
                <a:custGeom>
                  <a:rect b="b" l="l" r="r" t="t"/>
                  <a:pathLst>
                    <a:path extrusionOk="0" h="167618" w="474083">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97" name="Google Shape;497;p55"/>
                <p:cNvSpPr/>
                <p:nvPr/>
              </p:nvSpPr>
              <p:spPr>
                <a:xfrm>
                  <a:off x="4619603" y="5013483"/>
                  <a:ext cx="200539" cy="123825"/>
                </a:xfrm>
                <a:custGeom>
                  <a:rect b="b" l="l" r="r" t="t"/>
                  <a:pathLst>
                    <a:path extrusionOk="0" h="123825" w="200539">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98" name="Google Shape;498;p55"/>
                <p:cNvSpPr/>
                <p:nvPr/>
              </p:nvSpPr>
              <p:spPr>
                <a:xfrm>
                  <a:off x="4345944" y="4852987"/>
                  <a:ext cx="474198" cy="274003"/>
                </a:xfrm>
                <a:custGeom>
                  <a:rect b="b" l="l" r="r" t="t"/>
                  <a:pathLst>
                    <a:path extrusionOk="0" h="274003" w="474198">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nvGrpSpPr>
                <p:cNvPr id="499" name="Google Shape;499;p55"/>
                <p:cNvGrpSpPr/>
                <p:nvPr/>
              </p:nvGrpSpPr>
              <p:grpSpPr>
                <a:xfrm>
                  <a:off x="4457040" y="4985575"/>
                  <a:ext cx="133724" cy="77247"/>
                  <a:chOff x="4457040" y="4985575"/>
                  <a:chExt cx="133724" cy="77247"/>
                </a:xfrm>
              </p:grpSpPr>
              <p:sp>
                <p:nvSpPr>
                  <p:cNvPr id="500" name="Google Shape;500;p55"/>
                  <p:cNvSpPr/>
                  <p:nvPr/>
                </p:nvSpPr>
                <p:spPr>
                  <a:xfrm>
                    <a:off x="4457040" y="4985575"/>
                    <a:ext cx="133724" cy="77247"/>
                  </a:xfrm>
                  <a:custGeom>
                    <a:rect b="b" l="l" r="r" t="t"/>
                    <a:pathLst>
                      <a:path extrusionOk="0" h="77247" w="133724">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01" name="Google Shape;501;p55"/>
                  <p:cNvSpPr/>
                  <p:nvPr/>
                </p:nvSpPr>
                <p:spPr>
                  <a:xfrm>
                    <a:off x="4458372" y="4987099"/>
                    <a:ext cx="131154" cy="75723"/>
                  </a:xfrm>
                  <a:custGeom>
                    <a:rect b="b" l="l" r="r" t="t"/>
                    <a:pathLst>
                      <a:path extrusionOk="0" h="75723" w="131154">
                        <a:moveTo>
                          <a:pt x="0" y="26861"/>
                        </a:moveTo>
                        <a:lnTo>
                          <a:pt x="84613" y="75724"/>
                        </a:lnTo>
                        <a:lnTo>
                          <a:pt x="131155" y="48863"/>
                        </a:lnTo>
                        <a:lnTo>
                          <a:pt x="46447" y="0"/>
                        </a:lnTo>
                        <a:lnTo>
                          <a:pt x="0" y="26861"/>
                        </a:lnTo>
                        <a:close/>
                      </a:path>
                    </a:pathLst>
                  </a:custGeom>
                  <a:solidFill>
                    <a:srgbClr val="E5E5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sp>
              <p:nvSpPr>
                <p:cNvPr id="502" name="Google Shape;502;p55"/>
                <p:cNvSpPr/>
                <p:nvPr/>
              </p:nvSpPr>
              <p:spPr>
                <a:xfrm>
                  <a:off x="4747605" y="5011693"/>
                  <a:ext cx="29363" cy="16916"/>
                </a:xfrm>
                <a:custGeom>
                  <a:rect b="b" l="l" r="r" t="t"/>
                  <a:pathLst>
                    <a:path extrusionOk="0" h="16916" w="29363">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03" name="Google Shape;503;p55"/>
                <p:cNvSpPr/>
                <p:nvPr/>
              </p:nvSpPr>
              <p:spPr>
                <a:xfrm>
                  <a:off x="4730414" y="5001691"/>
                  <a:ext cx="29303" cy="16916"/>
                </a:xfrm>
                <a:custGeom>
                  <a:rect b="b" l="l" r="r" t="t"/>
                  <a:pathLst>
                    <a:path extrusionOk="0" h="16916" w="29303">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04" name="Google Shape;504;p55"/>
                <p:cNvSpPr/>
                <p:nvPr/>
              </p:nvSpPr>
              <p:spPr>
                <a:xfrm>
                  <a:off x="4713055" y="4991690"/>
                  <a:ext cx="29363" cy="16916"/>
                </a:xfrm>
                <a:custGeom>
                  <a:rect b="b" l="l" r="r" t="t"/>
                  <a:pathLst>
                    <a:path extrusionOk="0" h="16916" w="29363">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05" name="Google Shape;505;p55"/>
                <p:cNvSpPr/>
                <p:nvPr/>
              </p:nvSpPr>
              <p:spPr>
                <a:xfrm>
                  <a:off x="4695787" y="4981117"/>
                  <a:ext cx="29345" cy="17487"/>
                </a:xfrm>
                <a:custGeom>
                  <a:rect b="b" l="l" r="r" t="t"/>
                  <a:pathLst>
                    <a:path extrusionOk="0" h="17487" w="29345">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06" name="Google Shape;506;p55"/>
                <p:cNvSpPr/>
                <p:nvPr/>
              </p:nvSpPr>
              <p:spPr>
                <a:xfrm>
                  <a:off x="4678497" y="4971592"/>
                  <a:ext cx="29372" cy="17487"/>
                </a:xfrm>
                <a:custGeom>
                  <a:rect b="b" l="l" r="r" t="t"/>
                  <a:pathLst>
                    <a:path extrusionOk="0" h="17487" w="29372">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07" name="Google Shape;507;p55"/>
                <p:cNvSpPr/>
                <p:nvPr/>
              </p:nvSpPr>
              <p:spPr>
                <a:xfrm>
                  <a:off x="4661184" y="4961591"/>
                  <a:ext cx="29363" cy="17011"/>
                </a:xfrm>
                <a:custGeom>
                  <a:rect b="b" l="l" r="r" t="t"/>
                  <a:pathLst>
                    <a:path extrusionOk="0" h="17011" w="29363">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08" name="Google Shape;508;p55"/>
                <p:cNvSpPr/>
                <p:nvPr/>
              </p:nvSpPr>
              <p:spPr>
                <a:xfrm>
                  <a:off x="4643896" y="4951685"/>
                  <a:ext cx="29270" cy="17011"/>
                </a:xfrm>
                <a:custGeom>
                  <a:rect b="b" l="l" r="r" t="t"/>
                  <a:pathLst>
                    <a:path extrusionOk="0" h="17011" w="2927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09" name="Google Shape;509;p55"/>
                <p:cNvSpPr/>
                <p:nvPr/>
              </p:nvSpPr>
              <p:spPr>
                <a:xfrm>
                  <a:off x="4626634" y="4941779"/>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10" name="Google Shape;510;p55"/>
                <p:cNvSpPr/>
                <p:nvPr/>
              </p:nvSpPr>
              <p:spPr>
                <a:xfrm>
                  <a:off x="4609300" y="4931587"/>
                  <a:ext cx="29374" cy="17106"/>
                </a:xfrm>
                <a:custGeom>
                  <a:rect b="b" l="l" r="r" t="t"/>
                  <a:pathLst>
                    <a:path extrusionOk="0" h="17106" w="29374">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11" name="Google Shape;511;p55"/>
                <p:cNvSpPr/>
                <p:nvPr/>
              </p:nvSpPr>
              <p:spPr>
                <a:xfrm>
                  <a:off x="4592048" y="4921776"/>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12" name="Google Shape;512;p55"/>
                <p:cNvSpPr/>
                <p:nvPr/>
              </p:nvSpPr>
              <p:spPr>
                <a:xfrm>
                  <a:off x="4574762" y="4911775"/>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13" name="Google Shape;513;p55"/>
                <p:cNvSpPr/>
                <p:nvPr/>
              </p:nvSpPr>
              <p:spPr>
                <a:xfrm>
                  <a:off x="4557452" y="4901679"/>
                  <a:ext cx="29387" cy="16983"/>
                </a:xfrm>
                <a:custGeom>
                  <a:rect b="b" l="l" r="r" t="t"/>
                  <a:pathLst>
                    <a:path extrusionOk="0" h="16983" w="29387">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14" name="Google Shape;514;p55"/>
                <p:cNvSpPr/>
                <p:nvPr/>
              </p:nvSpPr>
              <p:spPr>
                <a:xfrm>
                  <a:off x="4540118" y="4891677"/>
                  <a:ext cx="29458" cy="17011"/>
                </a:xfrm>
                <a:custGeom>
                  <a:rect b="b" l="l" r="r" t="t"/>
                  <a:pathLst>
                    <a:path extrusionOk="0" h="17011" w="29458">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15" name="Google Shape;515;p55"/>
                <p:cNvSpPr/>
                <p:nvPr/>
              </p:nvSpPr>
              <p:spPr>
                <a:xfrm>
                  <a:off x="4514573" y="4876818"/>
                  <a:ext cx="37680" cy="21809"/>
                </a:xfrm>
                <a:custGeom>
                  <a:rect b="b" l="l" r="r" t="t"/>
                  <a:pathLst>
                    <a:path extrusionOk="0" h="21809" w="3768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16" name="Google Shape;516;p55"/>
                <p:cNvSpPr/>
                <p:nvPr/>
              </p:nvSpPr>
              <p:spPr>
                <a:xfrm>
                  <a:off x="4705251" y="5006549"/>
                  <a:ext cx="29363" cy="16916"/>
                </a:xfrm>
                <a:custGeom>
                  <a:rect b="b" l="l" r="r" t="t"/>
                  <a:pathLst>
                    <a:path extrusionOk="0" h="16916" w="29363">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17" name="Google Shape;517;p55"/>
                <p:cNvSpPr/>
                <p:nvPr/>
              </p:nvSpPr>
              <p:spPr>
                <a:xfrm>
                  <a:off x="4687929" y="4996548"/>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18" name="Google Shape;518;p55"/>
                <p:cNvSpPr/>
                <p:nvPr/>
              </p:nvSpPr>
              <p:spPr>
                <a:xfrm>
                  <a:off x="4670606" y="4986547"/>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19" name="Google Shape;519;p55"/>
                <p:cNvSpPr/>
                <p:nvPr/>
              </p:nvSpPr>
              <p:spPr>
                <a:xfrm>
                  <a:off x="4653308" y="4976545"/>
                  <a:ext cx="29434" cy="16916"/>
                </a:xfrm>
                <a:custGeom>
                  <a:rect b="b" l="l" r="r" t="t"/>
                  <a:pathLst>
                    <a:path extrusionOk="0" h="16916" w="29434">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20" name="Google Shape;520;p55"/>
                <p:cNvSpPr/>
                <p:nvPr/>
              </p:nvSpPr>
              <p:spPr>
                <a:xfrm>
                  <a:off x="4636115" y="4966449"/>
                  <a:ext cx="29341" cy="17047"/>
                </a:xfrm>
                <a:custGeom>
                  <a:rect b="b" l="l" r="r" t="t"/>
                  <a:pathLst>
                    <a:path extrusionOk="0" h="17047" w="29341">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21" name="Google Shape;521;p55"/>
                <p:cNvSpPr/>
                <p:nvPr/>
              </p:nvSpPr>
              <p:spPr>
                <a:xfrm>
                  <a:off x="4618793" y="4956352"/>
                  <a:ext cx="29341" cy="17106"/>
                </a:xfrm>
                <a:custGeom>
                  <a:rect b="b" l="l" r="r" t="t"/>
                  <a:pathLst>
                    <a:path extrusionOk="0" h="17106" w="29341">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22" name="Google Shape;522;p55"/>
                <p:cNvSpPr/>
                <p:nvPr/>
              </p:nvSpPr>
              <p:spPr>
                <a:xfrm>
                  <a:off x="4601470" y="4946446"/>
                  <a:ext cx="29341" cy="17011"/>
                </a:xfrm>
                <a:custGeom>
                  <a:rect b="b" l="l" r="r" t="t"/>
                  <a:pathLst>
                    <a:path extrusionOk="0" h="17011" w="29341">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23" name="Google Shape;523;p55"/>
                <p:cNvSpPr/>
                <p:nvPr/>
              </p:nvSpPr>
              <p:spPr>
                <a:xfrm>
                  <a:off x="4584137" y="4936445"/>
                  <a:ext cx="29291" cy="17011"/>
                </a:xfrm>
                <a:custGeom>
                  <a:rect b="b" l="l" r="r" t="t"/>
                  <a:pathLst>
                    <a:path extrusionOk="0" h="17011" w="29291">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24" name="Google Shape;524;p55"/>
                <p:cNvSpPr/>
                <p:nvPr/>
              </p:nvSpPr>
              <p:spPr>
                <a:xfrm>
                  <a:off x="4566835" y="4926444"/>
                  <a:ext cx="29390" cy="17011"/>
                </a:xfrm>
                <a:custGeom>
                  <a:rect b="b" l="l" r="r" t="t"/>
                  <a:pathLst>
                    <a:path extrusionOk="0" h="17011" w="2939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25" name="Google Shape;525;p55"/>
                <p:cNvSpPr/>
                <p:nvPr/>
              </p:nvSpPr>
              <p:spPr>
                <a:xfrm>
                  <a:off x="4549576" y="4916443"/>
                  <a:ext cx="29326" cy="17011"/>
                </a:xfrm>
                <a:custGeom>
                  <a:rect b="b" l="l" r="r" t="t"/>
                  <a:pathLst>
                    <a:path extrusionOk="0" h="17011" w="29326">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26" name="Google Shape;526;p55"/>
                <p:cNvSpPr/>
                <p:nvPr/>
              </p:nvSpPr>
              <p:spPr>
                <a:xfrm>
                  <a:off x="4532218" y="4906536"/>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27" name="Google Shape;527;p55"/>
                <p:cNvSpPr/>
                <p:nvPr/>
              </p:nvSpPr>
              <p:spPr>
                <a:xfrm>
                  <a:off x="4514896" y="4896535"/>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28" name="Google Shape;528;p55"/>
                <p:cNvSpPr/>
                <p:nvPr/>
              </p:nvSpPr>
              <p:spPr>
                <a:xfrm>
                  <a:off x="4722536" y="5016484"/>
                  <a:ext cx="37680" cy="21745"/>
                </a:xfrm>
                <a:custGeom>
                  <a:rect b="b" l="l" r="r" t="t"/>
                  <a:pathLst>
                    <a:path extrusionOk="0" h="21745" w="3768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29" name="Google Shape;529;p55"/>
                <p:cNvSpPr/>
                <p:nvPr/>
              </p:nvSpPr>
              <p:spPr>
                <a:xfrm>
                  <a:off x="4481005" y="4886460"/>
                  <a:ext cx="46109" cy="24112"/>
                </a:xfrm>
                <a:custGeom>
                  <a:rect b="b" l="l" r="r" t="t"/>
                  <a:pathLst>
                    <a:path extrusionOk="0" h="24112" w="46109">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30" name="Google Shape;530;p55"/>
                <p:cNvSpPr/>
                <p:nvPr/>
              </p:nvSpPr>
              <p:spPr>
                <a:xfrm>
                  <a:off x="4680529" y="5050364"/>
                  <a:ext cx="29375" cy="16916"/>
                </a:xfrm>
                <a:custGeom>
                  <a:rect b="b" l="l" r="r" t="t"/>
                  <a:pathLst>
                    <a:path extrusionOk="0" h="16916" w="29375">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31" name="Google Shape;531;p55"/>
                <p:cNvSpPr/>
                <p:nvPr/>
              </p:nvSpPr>
              <p:spPr>
                <a:xfrm>
                  <a:off x="4663322" y="5040268"/>
                  <a:ext cx="28938" cy="17011"/>
                </a:xfrm>
                <a:custGeom>
                  <a:rect b="b" l="l" r="r" t="t"/>
                  <a:pathLst>
                    <a:path extrusionOk="0" h="17011" w="28938">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32" name="Google Shape;532;p55"/>
                <p:cNvSpPr/>
                <p:nvPr/>
              </p:nvSpPr>
              <p:spPr>
                <a:xfrm>
                  <a:off x="4646050" y="5030457"/>
                  <a:ext cx="29363" cy="16916"/>
                </a:xfrm>
                <a:custGeom>
                  <a:rect b="b" l="l" r="r" t="t"/>
                  <a:pathLst>
                    <a:path extrusionOk="0" h="16916" w="29363">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33" name="Google Shape;533;p55"/>
                <p:cNvSpPr/>
                <p:nvPr/>
              </p:nvSpPr>
              <p:spPr>
                <a:xfrm>
                  <a:off x="4499297" y="4945494"/>
                  <a:ext cx="29352" cy="17011"/>
                </a:xfrm>
                <a:custGeom>
                  <a:rect b="b" l="l" r="r" t="t"/>
                  <a:pathLst>
                    <a:path extrusionOk="0" h="17011" w="29352">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34" name="Google Shape;534;p55"/>
                <p:cNvSpPr/>
                <p:nvPr/>
              </p:nvSpPr>
              <p:spPr>
                <a:xfrm>
                  <a:off x="4482022" y="4935683"/>
                  <a:ext cx="29376" cy="16916"/>
                </a:xfrm>
                <a:custGeom>
                  <a:rect b="b" l="l" r="r" t="t"/>
                  <a:pathLst>
                    <a:path extrusionOk="0" h="16916" w="29376">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35" name="Google Shape;535;p55"/>
                <p:cNvSpPr/>
                <p:nvPr/>
              </p:nvSpPr>
              <p:spPr>
                <a:xfrm>
                  <a:off x="4464795" y="4925682"/>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36" name="Google Shape;536;p55"/>
                <p:cNvSpPr/>
                <p:nvPr/>
              </p:nvSpPr>
              <p:spPr>
                <a:xfrm>
                  <a:off x="4447522" y="4915490"/>
                  <a:ext cx="29387" cy="17202"/>
                </a:xfrm>
                <a:custGeom>
                  <a:rect b="b" l="l" r="r" t="t"/>
                  <a:pathLst>
                    <a:path extrusionOk="0" h="17202" w="29387">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37" name="Google Shape;537;p55"/>
                <p:cNvSpPr/>
                <p:nvPr/>
              </p:nvSpPr>
              <p:spPr>
                <a:xfrm>
                  <a:off x="4624469" y="5017884"/>
                  <a:ext cx="34098" cy="19393"/>
                </a:xfrm>
                <a:custGeom>
                  <a:rect b="b" l="l" r="r" t="t"/>
                  <a:pathLst>
                    <a:path extrusionOk="0" h="19393" w="34098">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38" name="Google Shape;538;p55"/>
                <p:cNvSpPr/>
                <p:nvPr/>
              </p:nvSpPr>
              <p:spPr>
                <a:xfrm>
                  <a:off x="4516514" y="4955590"/>
                  <a:ext cx="33778" cy="19392"/>
                </a:xfrm>
                <a:custGeom>
                  <a:rect b="b" l="l" r="r" t="t"/>
                  <a:pathLst>
                    <a:path extrusionOk="0" h="19392" w="33778">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39" name="Google Shape;539;p55"/>
                <p:cNvSpPr/>
                <p:nvPr/>
              </p:nvSpPr>
              <p:spPr>
                <a:xfrm>
                  <a:off x="4538177" y="4968068"/>
                  <a:ext cx="98308" cy="56826"/>
                </a:xfrm>
                <a:custGeom>
                  <a:rect b="b" l="l" r="r" t="t"/>
                  <a:pathLst>
                    <a:path extrusionOk="0" h="56826" w="98308">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40" name="Google Shape;540;p55"/>
                <p:cNvSpPr/>
                <p:nvPr/>
              </p:nvSpPr>
              <p:spPr>
                <a:xfrm>
                  <a:off x="4683753" y="5013502"/>
                  <a:ext cx="29387" cy="16916"/>
                </a:xfrm>
                <a:custGeom>
                  <a:rect b="b" l="l" r="r" t="t"/>
                  <a:pathLst>
                    <a:path extrusionOk="0" h="16916" w="29387">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41" name="Google Shape;541;p55"/>
                <p:cNvSpPr/>
                <p:nvPr/>
              </p:nvSpPr>
              <p:spPr>
                <a:xfrm>
                  <a:off x="4666502" y="5003310"/>
                  <a:ext cx="29374" cy="17106"/>
                </a:xfrm>
                <a:custGeom>
                  <a:rect b="b" l="l" r="r" t="t"/>
                  <a:pathLst>
                    <a:path extrusionOk="0" h="17106" w="29374">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42" name="Google Shape;542;p55"/>
                <p:cNvSpPr/>
                <p:nvPr/>
              </p:nvSpPr>
              <p:spPr>
                <a:xfrm>
                  <a:off x="4649277" y="4993405"/>
                  <a:ext cx="29313" cy="17011"/>
                </a:xfrm>
                <a:custGeom>
                  <a:rect b="b" l="l" r="r" t="t"/>
                  <a:pathLst>
                    <a:path extrusionOk="0" h="17011" w="29313">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43" name="Google Shape;543;p55"/>
                <p:cNvSpPr/>
                <p:nvPr/>
              </p:nvSpPr>
              <p:spPr>
                <a:xfrm>
                  <a:off x="4631964" y="4983594"/>
                  <a:ext cx="29363" cy="16916"/>
                </a:xfrm>
                <a:custGeom>
                  <a:rect b="b" l="l" r="r" t="t"/>
                  <a:pathLst>
                    <a:path extrusionOk="0" h="16916" w="29363">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44" name="Google Shape;544;p55"/>
                <p:cNvSpPr/>
                <p:nvPr/>
              </p:nvSpPr>
              <p:spPr>
                <a:xfrm>
                  <a:off x="4614700" y="4973593"/>
                  <a:ext cx="29376" cy="16916"/>
                </a:xfrm>
                <a:custGeom>
                  <a:rect b="b" l="l" r="r" t="t"/>
                  <a:pathLst>
                    <a:path extrusionOk="0" h="16916" w="29376">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45" name="Google Shape;545;p55"/>
                <p:cNvSpPr/>
                <p:nvPr/>
              </p:nvSpPr>
              <p:spPr>
                <a:xfrm>
                  <a:off x="4597237" y="4963591"/>
                  <a:ext cx="29541" cy="16916"/>
                </a:xfrm>
                <a:custGeom>
                  <a:rect b="b" l="l" r="r" t="t"/>
                  <a:pathLst>
                    <a:path extrusionOk="0" h="16916" w="29541">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46" name="Google Shape;546;p55"/>
                <p:cNvSpPr/>
                <p:nvPr/>
              </p:nvSpPr>
              <p:spPr>
                <a:xfrm>
                  <a:off x="4580242" y="4953400"/>
                  <a:ext cx="29308" cy="17106"/>
                </a:xfrm>
                <a:custGeom>
                  <a:rect b="b" l="l" r="r" t="t"/>
                  <a:pathLst>
                    <a:path extrusionOk="0" h="17106" w="29308">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47" name="Google Shape;547;p55"/>
                <p:cNvSpPr/>
                <p:nvPr/>
              </p:nvSpPr>
              <p:spPr>
                <a:xfrm>
                  <a:off x="4562889" y="4943589"/>
                  <a:ext cx="29375" cy="16916"/>
                </a:xfrm>
                <a:custGeom>
                  <a:rect b="b" l="l" r="r" t="t"/>
                  <a:pathLst>
                    <a:path extrusionOk="0" h="16916" w="29375">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48" name="Google Shape;548;p55"/>
                <p:cNvSpPr/>
                <p:nvPr/>
              </p:nvSpPr>
              <p:spPr>
                <a:xfrm>
                  <a:off x="4545668" y="4933492"/>
                  <a:ext cx="29333" cy="17487"/>
                </a:xfrm>
                <a:custGeom>
                  <a:rect b="b" l="l" r="r" t="t"/>
                  <a:pathLst>
                    <a:path extrusionOk="0" h="17487" w="29333">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49" name="Google Shape;549;p55"/>
                <p:cNvSpPr/>
                <p:nvPr/>
              </p:nvSpPr>
              <p:spPr>
                <a:xfrm>
                  <a:off x="4528402" y="4923967"/>
                  <a:ext cx="29313" cy="16630"/>
                </a:xfrm>
                <a:custGeom>
                  <a:rect b="b" l="l" r="r" t="t"/>
                  <a:pathLst>
                    <a:path extrusionOk="0" h="16630" w="29313">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50" name="Google Shape;550;p55"/>
                <p:cNvSpPr/>
                <p:nvPr/>
              </p:nvSpPr>
              <p:spPr>
                <a:xfrm>
                  <a:off x="4511410" y="4913585"/>
                  <a:ext cx="29041" cy="17011"/>
                </a:xfrm>
                <a:custGeom>
                  <a:rect b="b" l="l" r="r" t="t"/>
                  <a:pathLst>
                    <a:path extrusionOk="0" h="17011" w="29041">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51" name="Google Shape;551;p55"/>
                <p:cNvSpPr/>
                <p:nvPr/>
              </p:nvSpPr>
              <p:spPr>
                <a:xfrm>
                  <a:off x="4493824" y="4903774"/>
                  <a:ext cx="29376" cy="16916"/>
                </a:xfrm>
                <a:custGeom>
                  <a:rect b="b" l="l" r="r" t="t"/>
                  <a:pathLst>
                    <a:path extrusionOk="0" h="16916" w="29376">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52" name="Google Shape;552;p55"/>
                <p:cNvSpPr/>
                <p:nvPr/>
              </p:nvSpPr>
              <p:spPr>
                <a:xfrm>
                  <a:off x="4701039" y="5023503"/>
                  <a:ext cx="42331" cy="24441"/>
                </a:xfrm>
                <a:custGeom>
                  <a:rect b="b" l="l" r="r" t="t"/>
                  <a:pathLst>
                    <a:path extrusionOk="0" h="24441" w="42331">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53" name="Google Shape;553;p55"/>
                <p:cNvSpPr/>
                <p:nvPr/>
              </p:nvSpPr>
              <p:spPr>
                <a:xfrm>
                  <a:off x="4675609" y="5027945"/>
                  <a:ext cx="29345" cy="17142"/>
                </a:xfrm>
                <a:custGeom>
                  <a:rect b="b" l="l" r="r" t="t"/>
                  <a:pathLst>
                    <a:path extrusionOk="0" h="17142" w="29345">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54" name="Google Shape;554;p55"/>
                <p:cNvSpPr/>
                <p:nvPr/>
              </p:nvSpPr>
              <p:spPr>
                <a:xfrm>
                  <a:off x="4658328" y="5018170"/>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55" name="Google Shape;555;p55"/>
                <p:cNvSpPr/>
                <p:nvPr/>
              </p:nvSpPr>
              <p:spPr>
                <a:xfrm>
                  <a:off x="4641064" y="5008168"/>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56" name="Google Shape;556;p55"/>
                <p:cNvSpPr/>
                <p:nvPr/>
              </p:nvSpPr>
              <p:spPr>
                <a:xfrm>
                  <a:off x="4623779" y="4998072"/>
                  <a:ext cx="29363" cy="17011"/>
                </a:xfrm>
                <a:custGeom>
                  <a:rect b="b" l="l" r="r" t="t"/>
                  <a:pathLst>
                    <a:path extrusionOk="0" h="17011" w="29363">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57" name="Google Shape;557;p55"/>
                <p:cNvSpPr/>
                <p:nvPr/>
              </p:nvSpPr>
              <p:spPr>
                <a:xfrm>
                  <a:off x="4606671" y="4988070"/>
                  <a:ext cx="29244" cy="17106"/>
                </a:xfrm>
                <a:custGeom>
                  <a:rect b="b" l="l" r="r" t="t"/>
                  <a:pathLst>
                    <a:path extrusionOk="0" h="17106" w="29244">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58" name="Google Shape;558;p55"/>
                <p:cNvSpPr/>
                <p:nvPr/>
              </p:nvSpPr>
              <p:spPr>
                <a:xfrm>
                  <a:off x="4589253" y="4978260"/>
                  <a:ext cx="29376" cy="16916"/>
                </a:xfrm>
                <a:custGeom>
                  <a:rect b="b" l="l" r="r" t="t"/>
                  <a:pathLst>
                    <a:path extrusionOk="0" h="16916" w="29376">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59" name="Google Shape;559;p55"/>
                <p:cNvSpPr/>
                <p:nvPr/>
              </p:nvSpPr>
              <p:spPr>
                <a:xfrm>
                  <a:off x="4572002" y="4968259"/>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60" name="Google Shape;560;p55"/>
                <p:cNvSpPr/>
                <p:nvPr/>
              </p:nvSpPr>
              <p:spPr>
                <a:xfrm>
                  <a:off x="4554738" y="4958162"/>
                  <a:ext cx="29341" cy="17011"/>
                </a:xfrm>
                <a:custGeom>
                  <a:rect b="b" l="l" r="r" t="t"/>
                  <a:pathLst>
                    <a:path extrusionOk="0" h="17011" w="29341">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61" name="Google Shape;561;p55"/>
                <p:cNvSpPr/>
                <p:nvPr/>
              </p:nvSpPr>
              <p:spPr>
                <a:xfrm>
                  <a:off x="4537453" y="4948351"/>
                  <a:ext cx="29363" cy="16916"/>
                </a:xfrm>
                <a:custGeom>
                  <a:rect b="b" l="l" r="r" t="t"/>
                  <a:pathLst>
                    <a:path extrusionOk="0" h="16916" w="29363">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62" name="Google Shape;562;p55"/>
                <p:cNvSpPr/>
                <p:nvPr/>
              </p:nvSpPr>
              <p:spPr>
                <a:xfrm>
                  <a:off x="4520202" y="4938350"/>
                  <a:ext cx="29291" cy="16916"/>
                </a:xfrm>
                <a:custGeom>
                  <a:rect b="b" l="l" r="r" t="t"/>
                  <a:pathLst>
                    <a:path extrusionOk="0" h="16916" w="29291">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63" name="Google Shape;563;p55"/>
                <p:cNvSpPr/>
                <p:nvPr/>
              </p:nvSpPr>
              <p:spPr>
                <a:xfrm>
                  <a:off x="4502927" y="4928253"/>
                  <a:ext cx="29376" cy="17011"/>
                </a:xfrm>
                <a:custGeom>
                  <a:rect b="b" l="l" r="r" t="t"/>
                  <a:pathLst>
                    <a:path extrusionOk="0" h="17011" w="29376">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64" name="Google Shape;564;p55"/>
                <p:cNvSpPr/>
                <p:nvPr/>
              </p:nvSpPr>
              <p:spPr>
                <a:xfrm>
                  <a:off x="4464204" y="4906060"/>
                  <a:ext cx="50834" cy="28917"/>
                </a:xfrm>
                <a:custGeom>
                  <a:rect b="b" l="l" r="r" t="t"/>
                  <a:pathLst>
                    <a:path extrusionOk="0" h="28917" w="50834">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65" name="Google Shape;565;p55"/>
                <p:cNvSpPr/>
                <p:nvPr/>
              </p:nvSpPr>
              <p:spPr>
                <a:xfrm>
                  <a:off x="4692687" y="5037982"/>
                  <a:ext cx="33968" cy="19459"/>
                </a:xfrm>
                <a:custGeom>
                  <a:rect b="b" l="l" r="r" t="t"/>
                  <a:pathLst>
                    <a:path extrusionOk="0" h="19459" w="33968">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grpSp>
            <p:nvGrpSpPr>
              <p:cNvPr id="566" name="Google Shape;566;p55"/>
              <p:cNvGrpSpPr/>
              <p:nvPr/>
            </p:nvGrpSpPr>
            <p:grpSpPr>
              <a:xfrm>
                <a:off x="4543079" y="4626313"/>
                <a:ext cx="286486" cy="386884"/>
                <a:chOff x="4543079" y="4626313"/>
                <a:chExt cx="286486" cy="386884"/>
              </a:xfrm>
            </p:grpSpPr>
            <p:grpSp>
              <p:nvGrpSpPr>
                <p:cNvPr id="567" name="Google Shape;567;p55"/>
                <p:cNvGrpSpPr/>
                <p:nvPr/>
              </p:nvGrpSpPr>
              <p:grpSpPr>
                <a:xfrm>
                  <a:off x="4543079" y="4626313"/>
                  <a:ext cx="286486" cy="386884"/>
                  <a:chOff x="4543079" y="4626313"/>
                  <a:chExt cx="286486" cy="386884"/>
                </a:xfrm>
              </p:grpSpPr>
              <p:sp>
                <p:nvSpPr>
                  <p:cNvPr id="568" name="Google Shape;568;p55"/>
                  <p:cNvSpPr/>
                  <p:nvPr/>
                </p:nvSpPr>
                <p:spPr>
                  <a:xfrm>
                    <a:off x="4543081" y="4626313"/>
                    <a:ext cx="286484" cy="386884"/>
                  </a:xfrm>
                  <a:custGeom>
                    <a:rect b="b" l="l" r="r" t="t"/>
                    <a:pathLst>
                      <a:path extrusionOk="0" h="386884" w="286484">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69" name="Google Shape;569;p55"/>
                  <p:cNvSpPr/>
                  <p:nvPr/>
                </p:nvSpPr>
                <p:spPr>
                  <a:xfrm>
                    <a:off x="4543081" y="4626313"/>
                    <a:ext cx="284295" cy="175524"/>
                  </a:xfrm>
                  <a:custGeom>
                    <a:rect b="b" l="l" r="r" t="t"/>
                    <a:pathLst>
                      <a:path extrusionOk="0" h="175524" w="284295">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70" name="Google Shape;570;p55"/>
                  <p:cNvSpPr/>
                  <p:nvPr/>
                </p:nvSpPr>
                <p:spPr>
                  <a:xfrm>
                    <a:off x="4543079" y="4629510"/>
                    <a:ext cx="277444" cy="383687"/>
                  </a:xfrm>
                  <a:custGeom>
                    <a:rect b="b" l="l" r="r" t="t"/>
                    <a:pathLst>
                      <a:path extrusionOk="0" h="383687" w="277444">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71" name="Google Shape;571;p55"/>
                  <p:cNvSpPr/>
                  <p:nvPr/>
                </p:nvSpPr>
                <p:spPr>
                  <a:xfrm>
                    <a:off x="4543079" y="4629510"/>
                    <a:ext cx="277444" cy="383687"/>
                  </a:xfrm>
                  <a:custGeom>
                    <a:rect b="b" l="l" r="r" t="t"/>
                    <a:pathLst>
                      <a:path extrusionOk="0" h="383687" w="277444">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72" name="Google Shape;572;p55"/>
                  <p:cNvSpPr/>
                  <p:nvPr/>
                </p:nvSpPr>
                <p:spPr>
                  <a:xfrm>
                    <a:off x="4543081" y="4845081"/>
                    <a:ext cx="277062" cy="168020"/>
                  </a:xfrm>
                  <a:custGeom>
                    <a:rect b="b" l="l" r="r" t="t"/>
                    <a:pathLst>
                      <a:path extrusionOk="0" h="168020" w="277062">
                        <a:moveTo>
                          <a:pt x="277062" y="168021"/>
                        </a:moveTo>
                        <a:lnTo>
                          <a:pt x="277062" y="160210"/>
                        </a:lnTo>
                        <a:lnTo>
                          <a:pt x="0" y="0"/>
                        </a:lnTo>
                        <a:lnTo>
                          <a:pt x="0" y="7906"/>
                        </a:lnTo>
                        <a:lnTo>
                          <a:pt x="277062" y="168021"/>
                        </a:lnTo>
                        <a:close/>
                      </a:path>
                    </a:pathLst>
                  </a:custGeom>
                  <a:solidFill>
                    <a:srgbClr val="DBDBDB"/>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sp>
              <p:nvSpPr>
                <p:cNvPr id="573" name="Google Shape;573;p55"/>
                <p:cNvSpPr/>
                <p:nvPr/>
              </p:nvSpPr>
              <p:spPr>
                <a:xfrm>
                  <a:off x="4550219" y="4641437"/>
                  <a:ext cx="3426" cy="199929"/>
                </a:xfrm>
                <a:custGeom>
                  <a:rect b="b" l="l" r="r" t="t"/>
                  <a:pathLst>
                    <a:path extrusionOk="0" h="199929" w="3426">
                      <a:moveTo>
                        <a:pt x="0" y="199930"/>
                      </a:moveTo>
                      <a:lnTo>
                        <a:pt x="0" y="0"/>
                      </a:lnTo>
                      <a:lnTo>
                        <a:pt x="3426" y="2000"/>
                      </a:lnTo>
                      <a:lnTo>
                        <a:pt x="3426" y="198310"/>
                      </a:lnTo>
                      <a:lnTo>
                        <a:pt x="0" y="199930"/>
                      </a:lnTo>
                      <a:close/>
                    </a:path>
                  </a:pathLst>
                </a:custGeom>
                <a:solidFill>
                  <a:srgbClr val="1E377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74" name="Google Shape;574;p55"/>
                <p:cNvSpPr/>
                <p:nvPr/>
              </p:nvSpPr>
              <p:spPr>
                <a:xfrm>
                  <a:off x="4553645" y="4643437"/>
                  <a:ext cx="257645" cy="344805"/>
                </a:xfrm>
                <a:custGeom>
                  <a:rect b="b" l="l" r="r" t="t"/>
                  <a:pathLst>
                    <a:path extrusionOk="0" h="344805" w="257645">
                      <a:moveTo>
                        <a:pt x="0" y="0"/>
                      </a:moveTo>
                      <a:lnTo>
                        <a:pt x="0" y="196310"/>
                      </a:lnTo>
                      <a:lnTo>
                        <a:pt x="257646" y="344805"/>
                      </a:lnTo>
                      <a:lnTo>
                        <a:pt x="257646" y="148876"/>
                      </a:lnTo>
                      <a:lnTo>
                        <a:pt x="0" y="0"/>
                      </a:ln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75" name="Google Shape;575;p55"/>
                <p:cNvSpPr/>
                <p:nvPr/>
              </p:nvSpPr>
              <p:spPr>
                <a:xfrm>
                  <a:off x="4550219" y="4839747"/>
                  <a:ext cx="261072" cy="152400"/>
                </a:xfrm>
                <a:custGeom>
                  <a:rect b="b" l="l" r="r" t="t"/>
                  <a:pathLst>
                    <a:path extrusionOk="0" h="152400" w="261072">
                      <a:moveTo>
                        <a:pt x="0" y="1619"/>
                      </a:moveTo>
                      <a:lnTo>
                        <a:pt x="261072" y="152400"/>
                      </a:lnTo>
                      <a:lnTo>
                        <a:pt x="261072" y="148495"/>
                      </a:lnTo>
                      <a:lnTo>
                        <a:pt x="3426" y="0"/>
                      </a:lnTo>
                      <a:lnTo>
                        <a:pt x="0" y="1619"/>
                      </a:lnTo>
                      <a:close/>
                    </a:path>
                  </a:pathLst>
                </a:custGeom>
                <a:solidFill>
                  <a:srgbClr val="031F6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grpSp>
        <p:sp>
          <p:nvSpPr>
            <p:cNvPr id="576" name="Google Shape;576;p55"/>
            <p:cNvSpPr/>
            <p:nvPr/>
          </p:nvSpPr>
          <p:spPr>
            <a:xfrm>
              <a:off x="2723181" y="3858886"/>
              <a:ext cx="360479" cy="597446"/>
            </a:xfrm>
            <a:custGeom>
              <a:rect b="b" l="l" r="r" t="t"/>
              <a:pathLst>
                <a:path extrusionOk="0" h="597446" w="360479">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77" name="Google Shape;577;p55"/>
            <p:cNvSpPr/>
            <p:nvPr/>
          </p:nvSpPr>
          <p:spPr>
            <a:xfrm>
              <a:off x="2983060" y="3959444"/>
              <a:ext cx="457273" cy="356362"/>
            </a:xfrm>
            <a:custGeom>
              <a:rect b="b" l="l" r="r" t="t"/>
              <a:pathLst>
                <a:path extrusionOk="0" h="356362" w="457273">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78" name="Google Shape;578;p55"/>
            <p:cNvSpPr/>
            <p:nvPr/>
          </p:nvSpPr>
          <p:spPr>
            <a:xfrm>
              <a:off x="2966834" y="3952080"/>
              <a:ext cx="139371" cy="203905"/>
            </a:xfrm>
            <a:custGeom>
              <a:rect b="b" l="l" r="r" t="t"/>
              <a:pathLst>
                <a:path extrusionOk="0" h="203905" w="139371">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79" name="Google Shape;579;p55"/>
            <p:cNvSpPr/>
            <p:nvPr/>
          </p:nvSpPr>
          <p:spPr>
            <a:xfrm>
              <a:off x="2806828" y="3576743"/>
              <a:ext cx="227254" cy="250802"/>
            </a:xfrm>
            <a:custGeom>
              <a:rect b="b" l="l" r="r" t="t"/>
              <a:pathLst>
                <a:path extrusionOk="0" h="250802" w="227254">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80" name="Google Shape;580;p55"/>
            <p:cNvSpPr/>
            <p:nvPr/>
          </p:nvSpPr>
          <p:spPr>
            <a:xfrm>
              <a:off x="3061186" y="4495381"/>
              <a:ext cx="201300" cy="278129"/>
            </a:xfrm>
            <a:custGeom>
              <a:rect b="b" l="l" r="r" t="t"/>
              <a:pathLst>
                <a:path extrusionOk="0" h="278129" w="201300">
                  <a:moveTo>
                    <a:pt x="201301" y="253746"/>
                  </a:moveTo>
                  <a:lnTo>
                    <a:pt x="201301" y="0"/>
                  </a:lnTo>
                  <a:lnTo>
                    <a:pt x="0" y="117634"/>
                  </a:lnTo>
                  <a:lnTo>
                    <a:pt x="77570" y="278130"/>
                  </a:lnTo>
                  <a:lnTo>
                    <a:pt x="201301" y="253746"/>
                  </a:lnTo>
                  <a:close/>
                </a:path>
              </a:pathLst>
            </a:custGeom>
            <a:solidFill>
              <a:srgbClr val="C4C7D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81" name="Google Shape;581;p55"/>
            <p:cNvSpPr/>
            <p:nvPr/>
          </p:nvSpPr>
          <p:spPr>
            <a:xfrm>
              <a:off x="3130570" y="4465187"/>
              <a:ext cx="131916" cy="77057"/>
            </a:xfrm>
            <a:custGeom>
              <a:rect b="b" l="l" r="r" t="t"/>
              <a:pathLst>
                <a:path extrusionOk="0" h="77057" w="131916">
                  <a:moveTo>
                    <a:pt x="0" y="44863"/>
                  </a:moveTo>
                  <a:lnTo>
                    <a:pt x="77284" y="0"/>
                  </a:lnTo>
                  <a:lnTo>
                    <a:pt x="131916" y="31528"/>
                  </a:lnTo>
                  <a:lnTo>
                    <a:pt x="51777" y="77057"/>
                  </a:lnTo>
                  <a:lnTo>
                    <a:pt x="0" y="44863"/>
                  </a:lnTo>
                  <a:close/>
                </a:path>
              </a:pathLst>
            </a:custGeom>
            <a:solidFill>
              <a:srgbClr val="D6D8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sp>
        <p:nvSpPr>
          <p:cNvPr id="582" name="Google Shape;582;p55"/>
          <p:cNvSpPr txBox="1"/>
          <p:nvPr/>
        </p:nvSpPr>
        <p:spPr>
          <a:xfrm>
            <a:off x="1881908" y="1976191"/>
            <a:ext cx="3822000" cy="7068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5400"/>
              <a:buFont typeface="Arial"/>
              <a:buNone/>
            </a:pPr>
            <a:r>
              <a:rPr b="1" i="0" lang="tr-TR" sz="5400" u="none" cap="none" strike="noStrike">
                <a:solidFill>
                  <a:srgbClr val="E65259"/>
                </a:solidFill>
                <a:latin typeface="Raleway"/>
                <a:ea typeface="Raleway"/>
                <a:cs typeface="Raleway"/>
                <a:sym typeface="Raleway"/>
              </a:rPr>
              <a:t>THANKS!</a:t>
            </a:r>
            <a:endParaRPr b="1" i="0" sz="5400" u="none" cap="none" strike="noStrike">
              <a:solidFill>
                <a:srgbClr val="E65259"/>
              </a:solidFill>
              <a:latin typeface="Raleway"/>
              <a:ea typeface="Raleway"/>
              <a:cs typeface="Raleway"/>
              <a:sym typeface="Raleway"/>
            </a:endParaRPr>
          </a:p>
        </p:txBody>
      </p:sp>
      <p:sp>
        <p:nvSpPr>
          <p:cNvPr id="583" name="Google Shape;583;p55"/>
          <p:cNvSpPr txBox="1"/>
          <p:nvPr/>
        </p:nvSpPr>
        <p:spPr>
          <a:xfrm>
            <a:off x="1881908" y="2670804"/>
            <a:ext cx="3822000" cy="4788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500"/>
              </a:spcBef>
              <a:spcAft>
                <a:spcPts val="0"/>
              </a:spcAft>
              <a:buClr>
                <a:srgbClr val="000000"/>
              </a:buClr>
              <a:buSzPts val="2700"/>
              <a:buFont typeface="Arial"/>
              <a:buNone/>
            </a:pPr>
            <a:r>
              <a:rPr b="1" i="0" lang="tr-TR" sz="2700" u="none" cap="none" strike="noStrike">
                <a:solidFill>
                  <a:srgbClr val="000000"/>
                </a:solidFill>
                <a:latin typeface="Barlow"/>
                <a:ea typeface="Barlow"/>
                <a:cs typeface="Barlow"/>
                <a:sym typeface="Barlow"/>
              </a:rPr>
              <a:t>Any questions?</a:t>
            </a:r>
            <a:endParaRPr b="1" i="0" sz="2700" u="none" cap="none" strike="noStrike">
              <a:solidFill>
                <a:srgbClr val="000000"/>
              </a:solidFill>
              <a:latin typeface="Barlow"/>
              <a:ea typeface="Barlow"/>
              <a:cs typeface="Barlow"/>
              <a:sym typeface="Barlow"/>
            </a:endParaRPr>
          </a:p>
          <a:p>
            <a:pPr indent="0" lvl="0" marL="88900" marR="0" rtl="0" algn="l">
              <a:lnSpc>
                <a:spcPct val="110000"/>
              </a:lnSpc>
              <a:spcBef>
                <a:spcPts val="500"/>
              </a:spcBef>
              <a:spcAft>
                <a:spcPts val="0"/>
              </a:spcAft>
              <a:buClr>
                <a:srgbClr val="000000"/>
              </a:buClr>
              <a:buSzPts val="1500"/>
              <a:buFont typeface="Arial"/>
              <a:buNone/>
            </a:pPr>
            <a:r>
              <a:t/>
            </a:r>
            <a:endParaRPr b="0" i="0" sz="1500" u="none" cap="none" strike="noStrike">
              <a:solidFill>
                <a:srgbClr val="3A3F50"/>
              </a:solidFill>
              <a:latin typeface="Barlow Light"/>
              <a:ea typeface="Barlow Light"/>
              <a:cs typeface="Barlow Light"/>
              <a:sym typeface="Barlow Light"/>
            </a:endParaRPr>
          </a:p>
        </p:txBody>
      </p:sp>
      <p:pic>
        <p:nvPicPr>
          <p:cNvPr id="584" name="Google Shape;584;p55"/>
          <p:cNvPicPr preferRelativeResize="0"/>
          <p:nvPr/>
        </p:nvPicPr>
        <p:blipFill rotWithShape="1">
          <a:blip r:embed="rId3">
            <a:alphaModFix/>
          </a:blip>
          <a:srcRect b="0" l="0" r="0" t="0"/>
          <a:stretch/>
        </p:blipFill>
        <p:spPr>
          <a:xfrm>
            <a:off x="5488499" y="1161788"/>
            <a:ext cx="1773618" cy="1870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idx="4294967295" type="ctrTitle"/>
          </p:nvPr>
        </p:nvSpPr>
        <p:spPr>
          <a:xfrm>
            <a:off x="1264525" y="0"/>
            <a:ext cx="6690600" cy="654600"/>
          </a:xfrm>
          <a:prstGeom prst="rect">
            <a:avLst/>
          </a:prstGeom>
          <a:noFill/>
          <a:ln>
            <a:noFill/>
          </a:ln>
        </p:spPr>
        <p:txBody>
          <a:bodyPr anchorCtr="0" anchor="b" bIns="0" lIns="0" spcFirstLastPara="1" rIns="0" wrap="square" tIns="0">
            <a:normAutofit/>
          </a:bodyPr>
          <a:lstStyle/>
          <a:p>
            <a:pPr indent="0" lvl="0" marL="0" marR="0" rtl="0" algn="ctr">
              <a:lnSpc>
                <a:spcPct val="80000"/>
              </a:lnSpc>
              <a:spcBef>
                <a:spcPts val="0"/>
              </a:spcBef>
              <a:spcAft>
                <a:spcPts val="0"/>
              </a:spcAft>
              <a:buClr>
                <a:schemeClr val="accent2"/>
              </a:buClr>
              <a:buSzPts val="4800"/>
              <a:buFont typeface="Raleway SemiBold"/>
              <a:buNone/>
            </a:pPr>
            <a:r>
              <a:rPr i="0" lang="tr-TR" sz="4000" u="none" cap="none" strike="noStrike">
                <a:solidFill>
                  <a:srgbClr val="58B8E4"/>
                </a:solidFill>
              </a:rPr>
              <a:t>Table of Contents</a:t>
            </a:r>
            <a:endParaRPr i="0" sz="4000" u="none" cap="none" strike="noStrike">
              <a:solidFill>
                <a:srgbClr val="58B8E4"/>
              </a:solidFill>
            </a:endParaRPr>
          </a:p>
        </p:txBody>
      </p:sp>
      <p:sp>
        <p:nvSpPr>
          <p:cNvPr id="124" name="Google Shape;124;p23"/>
          <p:cNvSpPr txBox="1"/>
          <p:nvPr>
            <p:ph idx="4294967295" type="subTitle"/>
          </p:nvPr>
        </p:nvSpPr>
        <p:spPr>
          <a:xfrm>
            <a:off x="845725" y="924875"/>
            <a:ext cx="7842300" cy="2529900"/>
          </a:xfrm>
          <a:prstGeom prst="rect">
            <a:avLst/>
          </a:prstGeom>
          <a:noFill/>
          <a:ln>
            <a:noFill/>
          </a:ln>
        </p:spPr>
        <p:txBody>
          <a:bodyPr anchorCtr="0" anchor="t" bIns="0" lIns="0" spcFirstLastPara="1" rIns="0" wrap="square" tIns="0">
            <a:normAutofit fontScale="92500" lnSpcReduction="20000"/>
          </a:bodyPr>
          <a:lstStyle/>
          <a:p>
            <a:pPr indent="-440055" lvl="0" marL="457200" marR="0" rtl="0" algn="l">
              <a:lnSpc>
                <a:spcPct val="110000"/>
              </a:lnSpc>
              <a:spcBef>
                <a:spcPts val="600"/>
              </a:spcBef>
              <a:spcAft>
                <a:spcPts val="0"/>
              </a:spcAft>
              <a:buClr>
                <a:srgbClr val="635EA7"/>
              </a:buClr>
              <a:buSzPct val="100000"/>
              <a:buFont typeface="Raleway"/>
              <a:buChar char="▶"/>
            </a:pPr>
            <a:r>
              <a:rPr lang="tr-TR" sz="3600">
                <a:latin typeface="Raleway"/>
                <a:ea typeface="Raleway"/>
                <a:cs typeface="Raleway"/>
                <a:sym typeface="Raleway"/>
              </a:rPr>
              <a:t>Network Topology</a:t>
            </a:r>
            <a:endParaRPr sz="3600">
              <a:latin typeface="Raleway"/>
              <a:ea typeface="Raleway"/>
              <a:cs typeface="Raleway"/>
              <a:sym typeface="Raleway"/>
            </a:endParaRPr>
          </a:p>
          <a:p>
            <a:pPr indent="-440055" lvl="0" marL="457200" marR="0" rtl="0" algn="l">
              <a:lnSpc>
                <a:spcPct val="110000"/>
              </a:lnSpc>
              <a:spcBef>
                <a:spcPts val="600"/>
              </a:spcBef>
              <a:spcAft>
                <a:spcPts val="0"/>
              </a:spcAft>
              <a:buClr>
                <a:srgbClr val="635EA7"/>
              </a:buClr>
              <a:buSzPct val="100000"/>
              <a:buFont typeface="Raleway"/>
              <a:buChar char="▶"/>
            </a:pPr>
            <a:r>
              <a:rPr lang="tr-TR" sz="3600">
                <a:latin typeface="Raleway"/>
                <a:ea typeface="Raleway"/>
                <a:cs typeface="Raleway"/>
                <a:sym typeface="Raleway"/>
              </a:rPr>
              <a:t>Physical Network Topologies</a:t>
            </a:r>
            <a:endParaRPr b="0" i="0" sz="3600" u="none" cap="none" strike="noStrike">
              <a:solidFill>
                <a:schemeClr val="dk1"/>
              </a:solidFill>
              <a:latin typeface="Raleway"/>
              <a:ea typeface="Raleway"/>
              <a:cs typeface="Raleway"/>
              <a:sym typeface="Raleway"/>
            </a:endParaRPr>
          </a:p>
          <a:p>
            <a:pPr indent="-334327" lvl="0" marL="457200" marR="0" rtl="0" algn="l">
              <a:lnSpc>
                <a:spcPct val="110000"/>
              </a:lnSpc>
              <a:spcBef>
                <a:spcPts val="0"/>
              </a:spcBef>
              <a:spcAft>
                <a:spcPts val="0"/>
              </a:spcAft>
              <a:buClr>
                <a:schemeClr val="dk1"/>
              </a:buClr>
              <a:buSzPct val="100000"/>
              <a:buFont typeface="Raleway"/>
              <a:buChar char="●"/>
            </a:pPr>
            <a:r>
              <a:rPr lang="tr-TR" sz="1800">
                <a:latin typeface="Raleway"/>
                <a:ea typeface="Raleway"/>
                <a:cs typeface="Raleway"/>
                <a:sym typeface="Raleway"/>
              </a:rPr>
              <a:t>Bus Topology</a:t>
            </a:r>
            <a:endParaRPr sz="1800">
              <a:latin typeface="Raleway"/>
              <a:ea typeface="Raleway"/>
              <a:cs typeface="Raleway"/>
              <a:sym typeface="Raleway"/>
            </a:endParaRPr>
          </a:p>
          <a:p>
            <a:pPr indent="-334327" lvl="0" marL="457200" marR="0" rtl="0" algn="l">
              <a:lnSpc>
                <a:spcPct val="110000"/>
              </a:lnSpc>
              <a:spcBef>
                <a:spcPts val="0"/>
              </a:spcBef>
              <a:spcAft>
                <a:spcPts val="0"/>
              </a:spcAft>
              <a:buClr>
                <a:schemeClr val="dk1"/>
              </a:buClr>
              <a:buSzPct val="100000"/>
              <a:buFont typeface="Raleway"/>
              <a:buChar char="●"/>
            </a:pPr>
            <a:r>
              <a:rPr lang="tr-TR" sz="1800">
                <a:latin typeface="Raleway"/>
                <a:ea typeface="Raleway"/>
                <a:cs typeface="Raleway"/>
                <a:sym typeface="Raleway"/>
              </a:rPr>
              <a:t>Star Topology</a:t>
            </a:r>
            <a:endParaRPr sz="1800">
              <a:latin typeface="Raleway"/>
              <a:ea typeface="Raleway"/>
              <a:cs typeface="Raleway"/>
              <a:sym typeface="Raleway"/>
            </a:endParaRPr>
          </a:p>
          <a:p>
            <a:pPr indent="-334327" lvl="0" marL="457200" marR="0" rtl="0" algn="l">
              <a:lnSpc>
                <a:spcPct val="110000"/>
              </a:lnSpc>
              <a:spcBef>
                <a:spcPts val="0"/>
              </a:spcBef>
              <a:spcAft>
                <a:spcPts val="0"/>
              </a:spcAft>
              <a:buClr>
                <a:schemeClr val="dk1"/>
              </a:buClr>
              <a:buSzPct val="100000"/>
              <a:buFont typeface="Raleway"/>
              <a:buChar char="●"/>
            </a:pPr>
            <a:r>
              <a:rPr lang="tr-TR" sz="1800">
                <a:latin typeface="Raleway"/>
                <a:ea typeface="Raleway"/>
                <a:cs typeface="Raleway"/>
                <a:sym typeface="Raleway"/>
              </a:rPr>
              <a:t>Ring Topology</a:t>
            </a:r>
            <a:endParaRPr sz="1800">
              <a:latin typeface="Raleway"/>
              <a:ea typeface="Raleway"/>
              <a:cs typeface="Raleway"/>
              <a:sym typeface="Raleway"/>
            </a:endParaRPr>
          </a:p>
          <a:p>
            <a:pPr indent="-334327" lvl="0" marL="457200" marR="0" rtl="0" algn="l">
              <a:lnSpc>
                <a:spcPct val="110000"/>
              </a:lnSpc>
              <a:spcBef>
                <a:spcPts val="0"/>
              </a:spcBef>
              <a:spcAft>
                <a:spcPts val="0"/>
              </a:spcAft>
              <a:buClr>
                <a:schemeClr val="dk1"/>
              </a:buClr>
              <a:buSzPct val="100000"/>
              <a:buFont typeface="Raleway"/>
              <a:buChar char="●"/>
            </a:pPr>
            <a:r>
              <a:rPr lang="tr-TR" sz="1800">
                <a:latin typeface="Raleway"/>
                <a:ea typeface="Raleway"/>
                <a:cs typeface="Raleway"/>
                <a:sym typeface="Raleway"/>
              </a:rPr>
              <a:t>Mesh Topology</a:t>
            </a:r>
            <a:endParaRPr sz="1800">
              <a:latin typeface="Raleway"/>
              <a:ea typeface="Raleway"/>
              <a:cs typeface="Raleway"/>
              <a:sym typeface="Raleway"/>
            </a:endParaRPr>
          </a:p>
          <a:p>
            <a:pPr indent="-334327" lvl="0" marL="457200" marR="0" rtl="0" algn="l">
              <a:lnSpc>
                <a:spcPct val="110000"/>
              </a:lnSpc>
              <a:spcBef>
                <a:spcPts val="0"/>
              </a:spcBef>
              <a:spcAft>
                <a:spcPts val="0"/>
              </a:spcAft>
              <a:buClr>
                <a:schemeClr val="dk1"/>
              </a:buClr>
              <a:buSzPct val="100000"/>
              <a:buFont typeface="Raleway"/>
              <a:buChar char="●"/>
            </a:pPr>
            <a:r>
              <a:rPr lang="tr-TR" sz="1800">
                <a:latin typeface="Raleway"/>
                <a:ea typeface="Raleway"/>
                <a:cs typeface="Raleway"/>
                <a:sym typeface="Raleway"/>
              </a:rPr>
              <a:t>Tree Topology</a:t>
            </a:r>
            <a:endParaRPr sz="1800">
              <a:latin typeface="Raleway"/>
              <a:ea typeface="Raleway"/>
              <a:cs typeface="Raleway"/>
              <a:sym typeface="Raleway"/>
            </a:endParaRPr>
          </a:p>
          <a:p>
            <a:pPr indent="-334327" lvl="0" marL="457200" marR="0" rtl="0" algn="l">
              <a:lnSpc>
                <a:spcPct val="110000"/>
              </a:lnSpc>
              <a:spcBef>
                <a:spcPts val="0"/>
              </a:spcBef>
              <a:spcAft>
                <a:spcPts val="0"/>
              </a:spcAft>
              <a:buClr>
                <a:schemeClr val="dk1"/>
              </a:buClr>
              <a:buSzPct val="100000"/>
              <a:buFont typeface="Raleway"/>
              <a:buChar char="●"/>
            </a:pPr>
            <a:r>
              <a:rPr lang="tr-TR" sz="1800">
                <a:latin typeface="Raleway"/>
                <a:ea typeface="Raleway"/>
                <a:cs typeface="Raleway"/>
                <a:sym typeface="Raleway"/>
              </a:rPr>
              <a:t>Hybrid Topology</a:t>
            </a:r>
            <a:endParaRPr sz="1800">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idx="4294967295" type="ctrTitle"/>
          </p:nvPr>
        </p:nvSpPr>
        <p:spPr>
          <a:xfrm>
            <a:off x="1085850" y="1991850"/>
            <a:ext cx="4676700" cy="1159800"/>
          </a:xfrm>
          <a:prstGeom prst="rect">
            <a:avLst/>
          </a:prstGeom>
          <a:noFill/>
          <a:ln>
            <a:noFill/>
          </a:ln>
        </p:spPr>
        <p:txBody>
          <a:bodyPr anchorCtr="0" anchor="ctr" bIns="0" lIns="0" spcFirstLastPara="1" rIns="0" wrap="square" tIns="0">
            <a:normAutofit/>
          </a:bodyPr>
          <a:lstStyle/>
          <a:p>
            <a:pPr indent="0" lvl="0" marL="0" rtl="0" algn="l">
              <a:lnSpc>
                <a:spcPct val="80000"/>
              </a:lnSpc>
              <a:spcBef>
                <a:spcPts val="0"/>
              </a:spcBef>
              <a:spcAft>
                <a:spcPts val="0"/>
              </a:spcAft>
              <a:buSzPts val="4800"/>
              <a:buNone/>
            </a:pPr>
            <a:r>
              <a:rPr b="1" lang="tr-TR" sz="4000">
                <a:solidFill>
                  <a:srgbClr val="58B8E4"/>
                </a:solidFill>
                <a:latin typeface="Raleway"/>
                <a:ea typeface="Raleway"/>
                <a:cs typeface="Raleway"/>
                <a:sym typeface="Raleway"/>
              </a:rPr>
              <a:t>What’s a Network?</a:t>
            </a:r>
            <a:endParaRPr b="1" sz="3600">
              <a:solidFill>
                <a:srgbClr val="58B8E4"/>
              </a:solidFill>
              <a:latin typeface="Raleway"/>
              <a:ea typeface="Raleway"/>
              <a:cs typeface="Raleway"/>
              <a:sym typeface="Raleway"/>
            </a:endParaRPr>
          </a:p>
        </p:txBody>
      </p:sp>
      <p:sp>
        <p:nvSpPr>
          <p:cNvPr id="130" name="Google Shape;130;p24"/>
          <p:cNvSpPr txBox="1"/>
          <p:nvPr/>
        </p:nvSpPr>
        <p:spPr>
          <a:xfrm>
            <a:off x="-98300" y="186135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tr-TR" sz="3600" u="none" cap="none" strike="noStrike">
                <a:solidFill>
                  <a:schemeClr val="lt1"/>
                </a:solidFill>
                <a:latin typeface="Raleway Medium"/>
                <a:ea typeface="Raleway Medium"/>
                <a:cs typeface="Raleway Medium"/>
                <a:sym typeface="Raleway Medium"/>
              </a:rPr>
              <a:t>1</a:t>
            </a:r>
            <a:endParaRPr b="0" i="0" sz="3600" u="none" cap="none" strike="noStrike">
              <a:solidFill>
                <a:schemeClr val="lt1"/>
              </a:solidFill>
              <a:latin typeface="Raleway Medium"/>
              <a:ea typeface="Raleway Medium"/>
              <a:cs typeface="Raleway Medium"/>
              <a:sym typeface="Raleway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idx="4294967295" type="title"/>
          </p:nvPr>
        </p:nvSpPr>
        <p:spPr>
          <a:xfrm>
            <a:off x="394950" y="122900"/>
            <a:ext cx="5640900" cy="626400"/>
          </a:xfrm>
          <a:prstGeom prst="rect">
            <a:avLst/>
          </a:prstGeom>
          <a:noFill/>
          <a:ln>
            <a:noFill/>
          </a:ln>
        </p:spPr>
        <p:txBody>
          <a:bodyPr anchorCtr="0" anchor="t" bIns="0" lIns="0" spcFirstLastPara="1" rIns="0" wrap="square" tIns="0">
            <a:normAutofit/>
          </a:bodyPr>
          <a:lstStyle/>
          <a:p>
            <a:pPr indent="0" lvl="0" marL="0" rtl="0" algn="l">
              <a:lnSpc>
                <a:spcPct val="80000"/>
              </a:lnSpc>
              <a:spcBef>
                <a:spcPts val="0"/>
              </a:spcBef>
              <a:spcAft>
                <a:spcPts val="0"/>
              </a:spcAft>
              <a:buSzPts val="4800"/>
              <a:buNone/>
            </a:pPr>
            <a:r>
              <a:rPr lang="tr-TR" sz="4000">
                <a:solidFill>
                  <a:srgbClr val="58B8E4"/>
                </a:solidFill>
              </a:rPr>
              <a:t>What’s a Network?</a:t>
            </a:r>
            <a:endParaRPr sz="4000">
              <a:solidFill>
                <a:srgbClr val="58B8E4"/>
              </a:solidFill>
            </a:endParaRPr>
          </a:p>
        </p:txBody>
      </p:sp>
      <p:sp>
        <p:nvSpPr>
          <p:cNvPr id="136" name="Google Shape;136;p25"/>
          <p:cNvSpPr txBox="1"/>
          <p:nvPr/>
        </p:nvSpPr>
        <p:spPr>
          <a:xfrm>
            <a:off x="262225" y="800100"/>
            <a:ext cx="8386800" cy="10830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tr-TR" sz="2400">
                <a:latin typeface="Raleway"/>
                <a:ea typeface="Raleway"/>
                <a:cs typeface="Raleway"/>
                <a:sym typeface="Raleway"/>
              </a:rPr>
              <a:t>A </a:t>
            </a:r>
            <a:r>
              <a:rPr b="1" lang="tr-TR" sz="2400">
                <a:latin typeface="Raleway"/>
                <a:ea typeface="Raleway"/>
                <a:cs typeface="Raleway"/>
                <a:sym typeface="Raleway"/>
              </a:rPr>
              <a:t>network </a:t>
            </a:r>
            <a:r>
              <a:rPr lang="tr-TR" sz="2400">
                <a:latin typeface="Raleway"/>
                <a:ea typeface="Raleway"/>
                <a:cs typeface="Raleway"/>
                <a:sym typeface="Raleway"/>
              </a:rPr>
              <a:t>is two or more computer systems linked together by some form of the transmission medium that enables them to share information</a:t>
            </a:r>
            <a:endParaRPr sz="2400">
              <a:latin typeface="Raleway"/>
              <a:ea typeface="Raleway"/>
              <a:cs typeface="Raleway"/>
              <a:sym typeface="Raleway"/>
            </a:endParaRPr>
          </a:p>
        </p:txBody>
      </p:sp>
      <p:pic>
        <p:nvPicPr>
          <p:cNvPr id="137" name="Google Shape;137;p25"/>
          <p:cNvPicPr preferRelativeResize="0"/>
          <p:nvPr/>
        </p:nvPicPr>
        <p:blipFill>
          <a:blip r:embed="rId3">
            <a:alphaModFix/>
          </a:blip>
          <a:stretch>
            <a:fillRect/>
          </a:stretch>
        </p:blipFill>
        <p:spPr>
          <a:xfrm>
            <a:off x="1963950" y="2155550"/>
            <a:ext cx="5119299" cy="27397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idx="4294967295" type="title"/>
          </p:nvPr>
        </p:nvSpPr>
        <p:spPr>
          <a:xfrm>
            <a:off x="431800" y="173800"/>
            <a:ext cx="5640900" cy="626400"/>
          </a:xfrm>
          <a:prstGeom prst="rect">
            <a:avLst/>
          </a:prstGeom>
          <a:noFill/>
          <a:ln>
            <a:noFill/>
          </a:ln>
        </p:spPr>
        <p:txBody>
          <a:bodyPr anchorCtr="0" anchor="t" bIns="0" lIns="0" spcFirstLastPara="1" rIns="0" wrap="square" tIns="0">
            <a:normAutofit/>
          </a:bodyPr>
          <a:lstStyle/>
          <a:p>
            <a:pPr indent="0" lvl="0" marL="0" rtl="0" algn="l">
              <a:lnSpc>
                <a:spcPct val="80000"/>
              </a:lnSpc>
              <a:spcBef>
                <a:spcPts val="0"/>
              </a:spcBef>
              <a:spcAft>
                <a:spcPts val="0"/>
              </a:spcAft>
              <a:buSzPts val="4800"/>
              <a:buNone/>
            </a:pPr>
            <a:r>
              <a:rPr lang="tr-TR" sz="4000">
                <a:solidFill>
                  <a:srgbClr val="58B8E4"/>
                </a:solidFill>
              </a:rPr>
              <a:t>What’s a Network?</a:t>
            </a:r>
            <a:endParaRPr sz="4000">
              <a:solidFill>
                <a:srgbClr val="58B8E4"/>
              </a:solidFill>
            </a:endParaRPr>
          </a:p>
        </p:txBody>
      </p:sp>
      <p:sp>
        <p:nvSpPr>
          <p:cNvPr id="143" name="Google Shape;143;p26"/>
          <p:cNvSpPr txBox="1"/>
          <p:nvPr/>
        </p:nvSpPr>
        <p:spPr>
          <a:xfrm>
            <a:off x="223875" y="895950"/>
            <a:ext cx="8386800" cy="10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2400">
                <a:latin typeface="Raleway"/>
                <a:ea typeface="Raleway"/>
                <a:cs typeface="Raleway"/>
                <a:sym typeface="Raleway"/>
              </a:rPr>
              <a:t>Provides services like:</a:t>
            </a:r>
            <a:endParaRPr sz="2400">
              <a:latin typeface="Raleway"/>
              <a:ea typeface="Raleway"/>
              <a:cs typeface="Raleway"/>
              <a:sym typeface="Raleway"/>
            </a:endParaRPr>
          </a:p>
          <a:p>
            <a:pPr indent="457200" lvl="0" marL="0" rtl="0" algn="l">
              <a:spcBef>
                <a:spcPts val="0"/>
              </a:spcBef>
              <a:spcAft>
                <a:spcPts val="0"/>
              </a:spcAft>
              <a:buNone/>
            </a:pPr>
            <a:r>
              <a:t/>
            </a:r>
            <a:endParaRPr sz="2400">
              <a:latin typeface="Raleway"/>
              <a:ea typeface="Raleway"/>
              <a:cs typeface="Raleway"/>
              <a:sym typeface="Raleway"/>
            </a:endParaRPr>
          </a:p>
          <a:p>
            <a:pPr indent="-381000" lvl="0" marL="914400" rtl="0" algn="l">
              <a:spcBef>
                <a:spcPts val="0"/>
              </a:spcBef>
              <a:spcAft>
                <a:spcPts val="0"/>
              </a:spcAft>
              <a:buSzPts val="2400"/>
              <a:buFont typeface="Raleway"/>
              <a:buChar char="●"/>
            </a:pPr>
            <a:r>
              <a:rPr lang="tr-TR" sz="2400">
                <a:latin typeface="Raleway"/>
                <a:ea typeface="Raleway"/>
                <a:cs typeface="Raleway"/>
                <a:sym typeface="Raleway"/>
              </a:rPr>
              <a:t>Access to shared files/folders</a:t>
            </a:r>
            <a:endParaRPr sz="2400">
              <a:latin typeface="Raleway"/>
              <a:ea typeface="Raleway"/>
              <a:cs typeface="Raleway"/>
              <a:sym typeface="Raleway"/>
            </a:endParaRPr>
          </a:p>
          <a:p>
            <a:pPr indent="-381000" lvl="0" marL="914400" rtl="0" algn="l">
              <a:spcBef>
                <a:spcPts val="0"/>
              </a:spcBef>
              <a:spcAft>
                <a:spcPts val="0"/>
              </a:spcAft>
              <a:buSzPts val="2400"/>
              <a:buFont typeface="Raleway"/>
              <a:buChar char="●"/>
            </a:pPr>
            <a:r>
              <a:rPr lang="tr-TR" sz="2400">
                <a:latin typeface="Raleway"/>
                <a:ea typeface="Raleway"/>
                <a:cs typeface="Raleway"/>
                <a:sym typeface="Raleway"/>
              </a:rPr>
              <a:t>Access to printers/scanners</a:t>
            </a:r>
            <a:endParaRPr sz="2400">
              <a:latin typeface="Raleway"/>
              <a:ea typeface="Raleway"/>
              <a:cs typeface="Raleway"/>
              <a:sym typeface="Raleway"/>
            </a:endParaRPr>
          </a:p>
          <a:p>
            <a:pPr indent="-381000" lvl="0" marL="914400" rtl="0" algn="l">
              <a:spcBef>
                <a:spcPts val="0"/>
              </a:spcBef>
              <a:spcAft>
                <a:spcPts val="0"/>
              </a:spcAft>
              <a:buSzPts val="2400"/>
              <a:buFont typeface="Raleway"/>
              <a:buChar char="●"/>
            </a:pPr>
            <a:r>
              <a:rPr lang="tr-TR" sz="2400">
                <a:latin typeface="Raleway"/>
                <a:ea typeface="Raleway"/>
                <a:cs typeface="Raleway"/>
                <a:sym typeface="Raleway"/>
              </a:rPr>
              <a:t>Email applications</a:t>
            </a:r>
            <a:endParaRPr sz="2400">
              <a:latin typeface="Raleway"/>
              <a:ea typeface="Raleway"/>
              <a:cs typeface="Raleway"/>
              <a:sym typeface="Raleway"/>
            </a:endParaRPr>
          </a:p>
          <a:p>
            <a:pPr indent="-381000" lvl="0" marL="914400" rtl="0" algn="l">
              <a:spcBef>
                <a:spcPts val="0"/>
              </a:spcBef>
              <a:spcAft>
                <a:spcPts val="0"/>
              </a:spcAft>
              <a:buSzPts val="2400"/>
              <a:buFont typeface="Raleway"/>
              <a:buChar char="●"/>
            </a:pPr>
            <a:r>
              <a:rPr lang="tr-TR" sz="2400">
                <a:latin typeface="Raleway"/>
                <a:ea typeface="Raleway"/>
                <a:cs typeface="Raleway"/>
                <a:sym typeface="Raleway"/>
              </a:rPr>
              <a:t>Database applications</a:t>
            </a:r>
            <a:endParaRPr sz="2400">
              <a:latin typeface="Raleway"/>
              <a:ea typeface="Raleway"/>
              <a:cs typeface="Raleway"/>
              <a:sym typeface="Raleway"/>
            </a:endParaRPr>
          </a:p>
          <a:p>
            <a:pPr indent="-381000" lvl="0" marL="914400" rtl="0" algn="l">
              <a:spcBef>
                <a:spcPts val="0"/>
              </a:spcBef>
              <a:spcAft>
                <a:spcPts val="0"/>
              </a:spcAft>
              <a:buSzPts val="2400"/>
              <a:buFont typeface="Raleway"/>
              <a:buChar char="●"/>
            </a:pPr>
            <a:r>
              <a:rPr lang="tr-TR" sz="2400">
                <a:latin typeface="Raleway"/>
                <a:ea typeface="Raleway"/>
                <a:cs typeface="Raleway"/>
                <a:sym typeface="Raleway"/>
              </a:rPr>
              <a:t>Web applications</a:t>
            </a:r>
            <a:endParaRPr sz="2400">
              <a:latin typeface="Raleway"/>
              <a:ea typeface="Raleway"/>
              <a:cs typeface="Raleway"/>
              <a:sym typeface="Raleway"/>
            </a:endParaRPr>
          </a:p>
          <a:p>
            <a:pPr indent="-381000" lvl="0" marL="914400" rtl="0" algn="l">
              <a:spcBef>
                <a:spcPts val="0"/>
              </a:spcBef>
              <a:spcAft>
                <a:spcPts val="0"/>
              </a:spcAft>
              <a:buSzPts val="2400"/>
              <a:buFont typeface="Raleway"/>
              <a:buChar char="●"/>
            </a:pPr>
            <a:r>
              <a:rPr lang="tr-TR" sz="2400">
                <a:latin typeface="Raleway"/>
                <a:ea typeface="Raleway"/>
                <a:cs typeface="Raleway"/>
                <a:sym typeface="Raleway"/>
              </a:rPr>
              <a:t>Voice over IP (VoIP)</a:t>
            </a:r>
            <a:endParaRPr sz="2400">
              <a:latin typeface="Raleway"/>
              <a:ea typeface="Raleway"/>
              <a:cs typeface="Raleway"/>
              <a:sym typeface="Raleway"/>
            </a:endParaRPr>
          </a:p>
          <a:p>
            <a:pPr indent="-381000" lvl="0" marL="914400" rtl="0" algn="l">
              <a:spcBef>
                <a:spcPts val="0"/>
              </a:spcBef>
              <a:spcAft>
                <a:spcPts val="0"/>
              </a:spcAft>
              <a:buSzPts val="2400"/>
              <a:buFont typeface="Raleway"/>
              <a:buChar char="●"/>
            </a:pPr>
            <a:r>
              <a:rPr lang="tr-TR" sz="2400">
                <a:latin typeface="Raleway"/>
                <a:ea typeface="Raleway"/>
                <a:cs typeface="Raleway"/>
                <a:sym typeface="Raleway"/>
              </a:rPr>
              <a:t>Multimedia conferencing</a:t>
            </a:r>
            <a:endParaRPr sz="2400">
              <a:latin typeface="Raleway"/>
              <a:ea typeface="Raleway"/>
              <a:cs typeface="Raleway"/>
              <a:sym typeface="Raleway"/>
            </a:endParaRPr>
          </a:p>
        </p:txBody>
      </p:sp>
      <p:pic>
        <p:nvPicPr>
          <p:cNvPr id="144" name="Google Shape;144;p26"/>
          <p:cNvPicPr preferRelativeResize="0"/>
          <p:nvPr/>
        </p:nvPicPr>
        <p:blipFill>
          <a:blip r:embed="rId3">
            <a:alphaModFix/>
          </a:blip>
          <a:stretch>
            <a:fillRect/>
          </a:stretch>
        </p:blipFill>
        <p:spPr>
          <a:xfrm>
            <a:off x="4982503" y="2509825"/>
            <a:ext cx="4047226" cy="1876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idx="4294967295" type="title"/>
          </p:nvPr>
        </p:nvSpPr>
        <p:spPr>
          <a:xfrm>
            <a:off x="431800" y="173800"/>
            <a:ext cx="5640900" cy="626400"/>
          </a:xfrm>
          <a:prstGeom prst="rect">
            <a:avLst/>
          </a:prstGeom>
          <a:noFill/>
          <a:ln>
            <a:noFill/>
          </a:ln>
        </p:spPr>
        <p:txBody>
          <a:bodyPr anchorCtr="0" anchor="t" bIns="0" lIns="0" spcFirstLastPara="1" rIns="0" wrap="square" tIns="0">
            <a:normAutofit/>
          </a:bodyPr>
          <a:lstStyle/>
          <a:p>
            <a:pPr indent="0" lvl="0" marL="0" rtl="0" algn="l">
              <a:lnSpc>
                <a:spcPct val="80000"/>
              </a:lnSpc>
              <a:spcBef>
                <a:spcPts val="0"/>
              </a:spcBef>
              <a:spcAft>
                <a:spcPts val="0"/>
              </a:spcAft>
              <a:buSzPts val="4800"/>
              <a:buNone/>
            </a:pPr>
            <a:r>
              <a:rPr lang="tr-TR" sz="4000">
                <a:solidFill>
                  <a:srgbClr val="58B8E4"/>
                </a:solidFill>
              </a:rPr>
              <a:t>What’s a Network?</a:t>
            </a:r>
            <a:endParaRPr sz="4000">
              <a:solidFill>
                <a:srgbClr val="58B8E4"/>
              </a:solidFill>
            </a:endParaRPr>
          </a:p>
        </p:txBody>
      </p:sp>
      <p:sp>
        <p:nvSpPr>
          <p:cNvPr id="150" name="Google Shape;150;p27"/>
          <p:cNvSpPr txBox="1"/>
          <p:nvPr/>
        </p:nvSpPr>
        <p:spPr>
          <a:xfrm>
            <a:off x="185550" y="2036550"/>
            <a:ext cx="2105100" cy="1279800"/>
          </a:xfrm>
          <a:prstGeom prst="rect">
            <a:avLst/>
          </a:prstGeom>
          <a:solidFill>
            <a:srgbClr val="F4CC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2400">
                <a:latin typeface="Raleway"/>
                <a:ea typeface="Raleway"/>
                <a:cs typeface="Raleway"/>
                <a:sym typeface="Raleway"/>
              </a:rPr>
              <a:t>Features of Computer</a:t>
            </a:r>
            <a:endParaRPr b="1" sz="2400">
              <a:latin typeface="Raleway"/>
              <a:ea typeface="Raleway"/>
              <a:cs typeface="Raleway"/>
              <a:sym typeface="Raleway"/>
            </a:endParaRPr>
          </a:p>
          <a:p>
            <a:pPr indent="0" lvl="0" marL="0" rtl="0" algn="l">
              <a:spcBef>
                <a:spcPts val="0"/>
              </a:spcBef>
              <a:spcAft>
                <a:spcPts val="0"/>
              </a:spcAft>
              <a:buNone/>
            </a:pPr>
            <a:r>
              <a:rPr b="1" lang="tr-TR" sz="2400">
                <a:latin typeface="Raleway"/>
                <a:ea typeface="Raleway"/>
                <a:cs typeface="Raleway"/>
                <a:sym typeface="Raleway"/>
              </a:rPr>
              <a:t>Network</a:t>
            </a:r>
            <a:endParaRPr b="1" sz="2400">
              <a:latin typeface="Raleway"/>
              <a:ea typeface="Raleway"/>
              <a:cs typeface="Raleway"/>
              <a:sym typeface="Raleway"/>
            </a:endParaRPr>
          </a:p>
          <a:p>
            <a:pPr indent="0" lvl="0" marL="0" rtl="0" algn="l">
              <a:spcBef>
                <a:spcPts val="0"/>
              </a:spcBef>
              <a:spcAft>
                <a:spcPts val="0"/>
              </a:spcAft>
              <a:buNone/>
            </a:pPr>
            <a:r>
              <a:t/>
            </a:r>
            <a:endParaRPr sz="2400">
              <a:latin typeface="Raleway"/>
              <a:ea typeface="Raleway"/>
              <a:cs typeface="Raleway"/>
              <a:sym typeface="Raleway"/>
            </a:endParaRPr>
          </a:p>
        </p:txBody>
      </p:sp>
      <p:sp>
        <p:nvSpPr>
          <p:cNvPr id="151" name="Google Shape;151;p27"/>
          <p:cNvSpPr txBox="1"/>
          <p:nvPr/>
        </p:nvSpPr>
        <p:spPr>
          <a:xfrm>
            <a:off x="3433900" y="800200"/>
            <a:ext cx="5336400" cy="468600"/>
          </a:xfrm>
          <a:prstGeom prst="rect">
            <a:avLst/>
          </a:prstGeom>
          <a:solidFill>
            <a:srgbClr val="F4CCCC"/>
          </a:solid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aleway"/>
              <a:buChar char="●"/>
            </a:pPr>
            <a:r>
              <a:rPr b="1" lang="tr-TR" sz="1800">
                <a:latin typeface="Raleway"/>
                <a:ea typeface="Raleway"/>
                <a:cs typeface="Raleway"/>
                <a:sym typeface="Raleway"/>
              </a:rPr>
              <a:t>Performance</a:t>
            </a:r>
            <a:r>
              <a:rPr lang="tr-TR" sz="1800">
                <a:latin typeface="Raleway"/>
                <a:ea typeface="Raleway"/>
                <a:cs typeface="Raleway"/>
                <a:sym typeface="Raleway"/>
              </a:rPr>
              <a:t> → Response time</a:t>
            </a:r>
            <a:endParaRPr sz="1800">
              <a:latin typeface="Raleway"/>
              <a:ea typeface="Raleway"/>
              <a:cs typeface="Raleway"/>
              <a:sym typeface="Raleway"/>
            </a:endParaRPr>
          </a:p>
          <a:p>
            <a:pPr indent="0" lvl="0" marL="0" rtl="0" algn="l">
              <a:spcBef>
                <a:spcPts val="0"/>
              </a:spcBef>
              <a:spcAft>
                <a:spcPts val="0"/>
              </a:spcAft>
              <a:buNone/>
            </a:pPr>
            <a:r>
              <a:t/>
            </a:r>
            <a:endParaRPr sz="1800">
              <a:latin typeface="Raleway"/>
              <a:ea typeface="Raleway"/>
              <a:cs typeface="Raleway"/>
              <a:sym typeface="Raleway"/>
            </a:endParaRPr>
          </a:p>
        </p:txBody>
      </p:sp>
      <p:sp>
        <p:nvSpPr>
          <p:cNvPr id="152" name="Google Shape;152;p27"/>
          <p:cNvSpPr txBox="1"/>
          <p:nvPr/>
        </p:nvSpPr>
        <p:spPr>
          <a:xfrm>
            <a:off x="3433900" y="1382975"/>
            <a:ext cx="5336400" cy="468600"/>
          </a:xfrm>
          <a:prstGeom prst="rect">
            <a:avLst/>
          </a:prstGeom>
          <a:solidFill>
            <a:srgbClr val="F4CCCC"/>
          </a:solid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aleway"/>
              <a:buChar char="●"/>
            </a:pPr>
            <a:r>
              <a:rPr b="1" lang="tr-TR" sz="1800">
                <a:latin typeface="Raleway"/>
                <a:ea typeface="Raleway"/>
                <a:cs typeface="Raleway"/>
                <a:sym typeface="Raleway"/>
              </a:rPr>
              <a:t>Data Sharing</a:t>
            </a:r>
            <a:endParaRPr b="1" sz="1800">
              <a:latin typeface="Raleway"/>
              <a:ea typeface="Raleway"/>
              <a:cs typeface="Raleway"/>
              <a:sym typeface="Raleway"/>
            </a:endParaRPr>
          </a:p>
          <a:p>
            <a:pPr indent="0" lvl="0" marL="0" rtl="0" algn="l">
              <a:spcBef>
                <a:spcPts val="0"/>
              </a:spcBef>
              <a:spcAft>
                <a:spcPts val="0"/>
              </a:spcAft>
              <a:buNone/>
            </a:pPr>
            <a:r>
              <a:t/>
            </a:r>
            <a:endParaRPr sz="1800">
              <a:latin typeface="Raleway"/>
              <a:ea typeface="Raleway"/>
              <a:cs typeface="Raleway"/>
              <a:sym typeface="Raleway"/>
            </a:endParaRPr>
          </a:p>
        </p:txBody>
      </p:sp>
      <p:sp>
        <p:nvSpPr>
          <p:cNvPr id="153" name="Google Shape;153;p27"/>
          <p:cNvSpPr txBox="1"/>
          <p:nvPr/>
        </p:nvSpPr>
        <p:spPr>
          <a:xfrm>
            <a:off x="3433900" y="1965750"/>
            <a:ext cx="5336400" cy="468600"/>
          </a:xfrm>
          <a:prstGeom prst="rect">
            <a:avLst/>
          </a:prstGeom>
          <a:solidFill>
            <a:srgbClr val="F4CCCC"/>
          </a:solid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aleway"/>
              <a:buChar char="●"/>
            </a:pPr>
            <a:r>
              <a:rPr b="1" lang="tr-TR" sz="1800">
                <a:latin typeface="Raleway"/>
                <a:ea typeface="Raleway"/>
                <a:cs typeface="Raleway"/>
                <a:sym typeface="Raleway"/>
              </a:rPr>
              <a:t>Backup</a:t>
            </a:r>
            <a:endParaRPr b="1" sz="1800">
              <a:latin typeface="Raleway"/>
              <a:ea typeface="Raleway"/>
              <a:cs typeface="Raleway"/>
              <a:sym typeface="Raleway"/>
            </a:endParaRPr>
          </a:p>
          <a:p>
            <a:pPr indent="0" lvl="0" marL="0" rtl="0" algn="l">
              <a:spcBef>
                <a:spcPts val="0"/>
              </a:spcBef>
              <a:spcAft>
                <a:spcPts val="0"/>
              </a:spcAft>
              <a:buNone/>
            </a:pPr>
            <a:r>
              <a:t/>
            </a:r>
            <a:endParaRPr sz="1800">
              <a:latin typeface="Raleway"/>
              <a:ea typeface="Raleway"/>
              <a:cs typeface="Raleway"/>
              <a:sym typeface="Raleway"/>
            </a:endParaRPr>
          </a:p>
        </p:txBody>
      </p:sp>
      <p:sp>
        <p:nvSpPr>
          <p:cNvPr id="154" name="Google Shape;154;p27"/>
          <p:cNvSpPr txBox="1"/>
          <p:nvPr/>
        </p:nvSpPr>
        <p:spPr>
          <a:xfrm>
            <a:off x="3433900" y="2548525"/>
            <a:ext cx="5336400" cy="468600"/>
          </a:xfrm>
          <a:prstGeom prst="rect">
            <a:avLst/>
          </a:prstGeom>
          <a:solidFill>
            <a:srgbClr val="F4CCCC"/>
          </a:solid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aleway"/>
              <a:buChar char="●"/>
            </a:pPr>
            <a:r>
              <a:rPr b="1" lang="tr-TR" sz="1800">
                <a:latin typeface="Raleway"/>
                <a:ea typeface="Raleway"/>
                <a:cs typeface="Raleway"/>
                <a:sym typeface="Raleway"/>
              </a:rPr>
              <a:t>Reliability </a:t>
            </a:r>
            <a:r>
              <a:rPr lang="tr-TR" sz="1800">
                <a:latin typeface="Raleway"/>
                <a:ea typeface="Raleway"/>
                <a:cs typeface="Raleway"/>
                <a:sym typeface="Raleway"/>
              </a:rPr>
              <a:t>→ No failures!</a:t>
            </a:r>
            <a:endParaRPr sz="1800">
              <a:latin typeface="Raleway"/>
              <a:ea typeface="Raleway"/>
              <a:cs typeface="Raleway"/>
              <a:sym typeface="Raleway"/>
            </a:endParaRPr>
          </a:p>
          <a:p>
            <a:pPr indent="0" lvl="0" marL="0" rtl="0" algn="l">
              <a:spcBef>
                <a:spcPts val="0"/>
              </a:spcBef>
              <a:spcAft>
                <a:spcPts val="0"/>
              </a:spcAft>
              <a:buNone/>
            </a:pPr>
            <a:r>
              <a:t/>
            </a:r>
            <a:endParaRPr sz="1800">
              <a:latin typeface="Raleway"/>
              <a:ea typeface="Raleway"/>
              <a:cs typeface="Raleway"/>
              <a:sym typeface="Raleway"/>
            </a:endParaRPr>
          </a:p>
        </p:txBody>
      </p:sp>
      <p:sp>
        <p:nvSpPr>
          <p:cNvPr id="155" name="Google Shape;155;p27"/>
          <p:cNvSpPr txBox="1"/>
          <p:nvPr/>
        </p:nvSpPr>
        <p:spPr>
          <a:xfrm>
            <a:off x="3433900" y="3131300"/>
            <a:ext cx="5336400" cy="468600"/>
          </a:xfrm>
          <a:prstGeom prst="rect">
            <a:avLst/>
          </a:prstGeom>
          <a:solidFill>
            <a:srgbClr val="F4CCCC"/>
          </a:solid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aleway"/>
              <a:buChar char="●"/>
            </a:pPr>
            <a:r>
              <a:rPr b="1" lang="tr-TR" sz="1800">
                <a:latin typeface="Raleway"/>
                <a:ea typeface="Raleway"/>
                <a:cs typeface="Raleway"/>
                <a:sym typeface="Raleway"/>
              </a:rPr>
              <a:t>Security </a:t>
            </a:r>
            <a:r>
              <a:rPr lang="tr-TR" sz="1800">
                <a:latin typeface="Raleway"/>
                <a:ea typeface="Raleway"/>
                <a:cs typeface="Raleway"/>
                <a:sym typeface="Raleway"/>
              </a:rPr>
              <a:t>→ Keep data safe!</a:t>
            </a:r>
            <a:r>
              <a:rPr b="1" lang="tr-TR" sz="1800">
                <a:latin typeface="Raleway"/>
                <a:ea typeface="Raleway"/>
                <a:cs typeface="Raleway"/>
                <a:sym typeface="Raleway"/>
              </a:rPr>
              <a:t> </a:t>
            </a:r>
            <a:endParaRPr b="1" sz="1800">
              <a:latin typeface="Raleway"/>
              <a:ea typeface="Raleway"/>
              <a:cs typeface="Raleway"/>
              <a:sym typeface="Raleway"/>
            </a:endParaRPr>
          </a:p>
          <a:p>
            <a:pPr indent="0" lvl="0" marL="0" rtl="0" algn="l">
              <a:spcBef>
                <a:spcPts val="0"/>
              </a:spcBef>
              <a:spcAft>
                <a:spcPts val="0"/>
              </a:spcAft>
              <a:buNone/>
            </a:pPr>
            <a:r>
              <a:t/>
            </a:r>
            <a:endParaRPr sz="1800">
              <a:latin typeface="Raleway"/>
              <a:ea typeface="Raleway"/>
              <a:cs typeface="Raleway"/>
              <a:sym typeface="Raleway"/>
            </a:endParaRPr>
          </a:p>
        </p:txBody>
      </p:sp>
      <p:sp>
        <p:nvSpPr>
          <p:cNvPr id="156" name="Google Shape;156;p27"/>
          <p:cNvSpPr txBox="1"/>
          <p:nvPr/>
        </p:nvSpPr>
        <p:spPr>
          <a:xfrm>
            <a:off x="3433900" y="3714075"/>
            <a:ext cx="5336400" cy="468600"/>
          </a:xfrm>
          <a:prstGeom prst="rect">
            <a:avLst/>
          </a:prstGeom>
          <a:solidFill>
            <a:srgbClr val="F4CCCC"/>
          </a:solid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aleway"/>
              <a:buChar char="●"/>
            </a:pPr>
            <a:r>
              <a:rPr b="1" lang="tr-TR" sz="1800">
                <a:latin typeface="Raleway"/>
                <a:ea typeface="Raleway"/>
                <a:cs typeface="Raleway"/>
                <a:sym typeface="Raleway"/>
              </a:rPr>
              <a:t>Scalability </a:t>
            </a:r>
            <a:r>
              <a:rPr lang="tr-TR" sz="1800">
                <a:latin typeface="Raleway"/>
                <a:ea typeface="Raleway"/>
                <a:cs typeface="Raleway"/>
                <a:sym typeface="Raleway"/>
              </a:rPr>
              <a:t>→ New systems can be added</a:t>
            </a:r>
            <a:r>
              <a:rPr b="1" lang="tr-TR" sz="1800">
                <a:latin typeface="Raleway"/>
                <a:ea typeface="Raleway"/>
                <a:cs typeface="Raleway"/>
                <a:sym typeface="Raleway"/>
              </a:rPr>
              <a:t> </a:t>
            </a:r>
            <a:r>
              <a:rPr lang="tr-TR" sz="1800">
                <a:latin typeface="Raleway"/>
                <a:ea typeface="Raleway"/>
                <a:cs typeface="Raleway"/>
                <a:sym typeface="Raleway"/>
              </a:rPr>
              <a:t> </a:t>
            </a:r>
            <a:endParaRPr sz="1800">
              <a:latin typeface="Raleway"/>
              <a:ea typeface="Raleway"/>
              <a:cs typeface="Raleway"/>
              <a:sym typeface="Raleway"/>
            </a:endParaRPr>
          </a:p>
          <a:p>
            <a:pPr indent="0" lvl="0" marL="0" rtl="0" algn="l">
              <a:spcBef>
                <a:spcPts val="0"/>
              </a:spcBef>
              <a:spcAft>
                <a:spcPts val="0"/>
              </a:spcAft>
              <a:buNone/>
            </a:pPr>
            <a:r>
              <a:t/>
            </a:r>
            <a:endParaRPr sz="1800">
              <a:latin typeface="Raleway"/>
              <a:ea typeface="Raleway"/>
              <a:cs typeface="Raleway"/>
              <a:sym typeface="Raleway"/>
            </a:endParaRPr>
          </a:p>
        </p:txBody>
      </p:sp>
      <p:sp>
        <p:nvSpPr>
          <p:cNvPr id="157" name="Google Shape;157;p27"/>
          <p:cNvSpPr txBox="1"/>
          <p:nvPr/>
        </p:nvSpPr>
        <p:spPr>
          <a:xfrm>
            <a:off x="3433900" y="4296850"/>
            <a:ext cx="5336400" cy="468600"/>
          </a:xfrm>
          <a:prstGeom prst="rect">
            <a:avLst/>
          </a:prstGeom>
          <a:solidFill>
            <a:srgbClr val="F4CCCC"/>
          </a:solid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aleway"/>
              <a:buChar char="●"/>
            </a:pPr>
            <a:r>
              <a:rPr b="1" lang="tr-TR" sz="1800">
                <a:latin typeface="Raleway"/>
                <a:ea typeface="Raleway"/>
                <a:cs typeface="Raleway"/>
                <a:sym typeface="Raleway"/>
              </a:rPr>
              <a:t>Software and hardware compatibility</a:t>
            </a:r>
            <a:endParaRPr b="1" sz="1800">
              <a:latin typeface="Raleway"/>
              <a:ea typeface="Raleway"/>
              <a:cs typeface="Raleway"/>
              <a:sym typeface="Raleway"/>
            </a:endParaRPr>
          </a:p>
        </p:txBody>
      </p:sp>
      <p:cxnSp>
        <p:nvCxnSpPr>
          <p:cNvPr id="158" name="Google Shape;158;p27"/>
          <p:cNvCxnSpPr>
            <a:stCxn id="150" idx="3"/>
            <a:endCxn id="157" idx="1"/>
          </p:cNvCxnSpPr>
          <p:nvPr/>
        </p:nvCxnSpPr>
        <p:spPr>
          <a:xfrm>
            <a:off x="2290650" y="2676450"/>
            <a:ext cx="1143300" cy="1854600"/>
          </a:xfrm>
          <a:prstGeom prst="bentConnector3">
            <a:avLst>
              <a:gd fmla="val 49998" name="adj1"/>
            </a:avLst>
          </a:prstGeom>
          <a:noFill/>
          <a:ln cap="flat" cmpd="sng" w="38100">
            <a:solidFill>
              <a:schemeClr val="dk2"/>
            </a:solidFill>
            <a:prstDash val="solid"/>
            <a:round/>
            <a:headEnd len="med" w="med" type="none"/>
            <a:tailEnd len="med" w="med" type="none"/>
          </a:ln>
        </p:spPr>
      </p:cxnSp>
      <p:cxnSp>
        <p:nvCxnSpPr>
          <p:cNvPr id="159" name="Google Shape;159;p27"/>
          <p:cNvCxnSpPr>
            <a:stCxn id="150" idx="3"/>
            <a:endCxn id="156" idx="1"/>
          </p:cNvCxnSpPr>
          <p:nvPr/>
        </p:nvCxnSpPr>
        <p:spPr>
          <a:xfrm>
            <a:off x="2290650" y="2676450"/>
            <a:ext cx="1143300" cy="1272000"/>
          </a:xfrm>
          <a:prstGeom prst="bentConnector3">
            <a:avLst>
              <a:gd fmla="val 49998" name="adj1"/>
            </a:avLst>
          </a:prstGeom>
          <a:noFill/>
          <a:ln cap="flat" cmpd="sng" w="38100">
            <a:solidFill>
              <a:schemeClr val="dk2"/>
            </a:solidFill>
            <a:prstDash val="solid"/>
            <a:round/>
            <a:headEnd len="med" w="med" type="none"/>
            <a:tailEnd len="med" w="med" type="none"/>
          </a:ln>
        </p:spPr>
      </p:cxnSp>
      <p:cxnSp>
        <p:nvCxnSpPr>
          <p:cNvPr id="160" name="Google Shape;160;p27"/>
          <p:cNvCxnSpPr>
            <a:stCxn id="150" idx="3"/>
            <a:endCxn id="155" idx="1"/>
          </p:cNvCxnSpPr>
          <p:nvPr/>
        </p:nvCxnSpPr>
        <p:spPr>
          <a:xfrm>
            <a:off x="2290650" y="2676450"/>
            <a:ext cx="1143300" cy="689100"/>
          </a:xfrm>
          <a:prstGeom prst="bentConnector3">
            <a:avLst>
              <a:gd fmla="val 49998" name="adj1"/>
            </a:avLst>
          </a:prstGeom>
          <a:noFill/>
          <a:ln cap="flat" cmpd="sng" w="38100">
            <a:solidFill>
              <a:schemeClr val="dk2"/>
            </a:solidFill>
            <a:prstDash val="solid"/>
            <a:round/>
            <a:headEnd len="med" w="med" type="none"/>
            <a:tailEnd len="med" w="med" type="none"/>
          </a:ln>
        </p:spPr>
      </p:cxnSp>
      <p:cxnSp>
        <p:nvCxnSpPr>
          <p:cNvPr id="161" name="Google Shape;161;p27"/>
          <p:cNvCxnSpPr>
            <a:stCxn id="150" idx="3"/>
            <a:endCxn id="154" idx="1"/>
          </p:cNvCxnSpPr>
          <p:nvPr/>
        </p:nvCxnSpPr>
        <p:spPr>
          <a:xfrm>
            <a:off x="2290650" y="2676450"/>
            <a:ext cx="1143300" cy="106500"/>
          </a:xfrm>
          <a:prstGeom prst="bentConnector3">
            <a:avLst>
              <a:gd fmla="val 49998" name="adj1"/>
            </a:avLst>
          </a:prstGeom>
          <a:noFill/>
          <a:ln cap="flat" cmpd="sng" w="38100">
            <a:solidFill>
              <a:schemeClr val="dk2"/>
            </a:solidFill>
            <a:prstDash val="solid"/>
            <a:round/>
            <a:headEnd len="med" w="med" type="none"/>
            <a:tailEnd len="med" w="med" type="none"/>
          </a:ln>
        </p:spPr>
      </p:cxnSp>
      <p:cxnSp>
        <p:nvCxnSpPr>
          <p:cNvPr id="162" name="Google Shape;162;p27"/>
          <p:cNvCxnSpPr>
            <a:stCxn id="150" idx="3"/>
            <a:endCxn id="153" idx="1"/>
          </p:cNvCxnSpPr>
          <p:nvPr/>
        </p:nvCxnSpPr>
        <p:spPr>
          <a:xfrm flipH="1" rot="10800000">
            <a:off x="2290650" y="2200050"/>
            <a:ext cx="1143300" cy="476400"/>
          </a:xfrm>
          <a:prstGeom prst="bentConnector3">
            <a:avLst>
              <a:gd fmla="val 49998" name="adj1"/>
            </a:avLst>
          </a:prstGeom>
          <a:noFill/>
          <a:ln cap="flat" cmpd="sng" w="38100">
            <a:solidFill>
              <a:schemeClr val="dk2"/>
            </a:solidFill>
            <a:prstDash val="solid"/>
            <a:round/>
            <a:headEnd len="med" w="med" type="none"/>
            <a:tailEnd len="med" w="med" type="none"/>
          </a:ln>
        </p:spPr>
      </p:cxnSp>
      <p:cxnSp>
        <p:nvCxnSpPr>
          <p:cNvPr id="163" name="Google Shape;163;p27"/>
          <p:cNvCxnSpPr>
            <a:stCxn id="150" idx="3"/>
            <a:endCxn id="152" idx="1"/>
          </p:cNvCxnSpPr>
          <p:nvPr/>
        </p:nvCxnSpPr>
        <p:spPr>
          <a:xfrm flipH="1" rot="10800000">
            <a:off x="2290650" y="1617150"/>
            <a:ext cx="1143300" cy="1059300"/>
          </a:xfrm>
          <a:prstGeom prst="bentConnector3">
            <a:avLst>
              <a:gd fmla="val 49998" name="adj1"/>
            </a:avLst>
          </a:prstGeom>
          <a:noFill/>
          <a:ln cap="flat" cmpd="sng" w="38100">
            <a:solidFill>
              <a:schemeClr val="dk2"/>
            </a:solidFill>
            <a:prstDash val="solid"/>
            <a:round/>
            <a:headEnd len="med" w="med" type="none"/>
            <a:tailEnd len="med" w="med" type="none"/>
          </a:ln>
        </p:spPr>
      </p:cxnSp>
      <p:cxnSp>
        <p:nvCxnSpPr>
          <p:cNvPr id="164" name="Google Shape;164;p27"/>
          <p:cNvCxnSpPr>
            <a:stCxn id="150" idx="3"/>
            <a:endCxn id="151" idx="1"/>
          </p:cNvCxnSpPr>
          <p:nvPr/>
        </p:nvCxnSpPr>
        <p:spPr>
          <a:xfrm flipH="1" rot="10800000">
            <a:off x="2290650" y="1034550"/>
            <a:ext cx="1143300" cy="1641900"/>
          </a:xfrm>
          <a:prstGeom prst="bentConnector3">
            <a:avLst>
              <a:gd fmla="val 49998" name="adj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idx="4294967295" type="ctrTitle"/>
          </p:nvPr>
        </p:nvSpPr>
        <p:spPr>
          <a:xfrm>
            <a:off x="1085850" y="2116400"/>
            <a:ext cx="6820200" cy="730500"/>
          </a:xfrm>
          <a:prstGeom prst="rect">
            <a:avLst/>
          </a:prstGeom>
          <a:noFill/>
          <a:ln>
            <a:noFill/>
          </a:ln>
        </p:spPr>
        <p:txBody>
          <a:bodyPr anchorCtr="0" anchor="b" bIns="0" lIns="0" spcFirstLastPara="1" rIns="0" wrap="square" tIns="0">
            <a:normAutofit/>
          </a:bodyPr>
          <a:lstStyle/>
          <a:p>
            <a:pPr indent="0" lvl="0" marL="0" rtl="0" algn="l">
              <a:lnSpc>
                <a:spcPct val="80000"/>
              </a:lnSpc>
              <a:spcBef>
                <a:spcPts val="0"/>
              </a:spcBef>
              <a:spcAft>
                <a:spcPts val="0"/>
              </a:spcAft>
              <a:buSzPts val="4800"/>
              <a:buNone/>
            </a:pPr>
            <a:r>
              <a:rPr b="1" lang="tr-TR" sz="4000">
                <a:solidFill>
                  <a:srgbClr val="58B8E4"/>
                </a:solidFill>
                <a:latin typeface="Raleway"/>
                <a:ea typeface="Raleway"/>
                <a:cs typeface="Raleway"/>
                <a:sym typeface="Raleway"/>
              </a:rPr>
              <a:t>Local Area Network (LAN)</a:t>
            </a:r>
            <a:endParaRPr b="1" sz="4000">
              <a:solidFill>
                <a:srgbClr val="58B8E4"/>
              </a:solidFill>
              <a:latin typeface="Raleway"/>
              <a:ea typeface="Raleway"/>
              <a:cs typeface="Raleway"/>
              <a:sym typeface="Raleway"/>
            </a:endParaRPr>
          </a:p>
        </p:txBody>
      </p:sp>
      <p:sp>
        <p:nvSpPr>
          <p:cNvPr id="170" name="Google Shape;170;p28"/>
          <p:cNvSpPr txBox="1"/>
          <p:nvPr/>
        </p:nvSpPr>
        <p:spPr>
          <a:xfrm>
            <a:off x="-86025" y="186135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tr-TR" sz="3600" u="none" cap="none" strike="noStrike">
                <a:solidFill>
                  <a:schemeClr val="lt1"/>
                </a:solidFill>
                <a:latin typeface="Raleway Medium"/>
                <a:ea typeface="Raleway Medium"/>
                <a:cs typeface="Raleway Medium"/>
                <a:sym typeface="Raleway Medium"/>
              </a:rPr>
              <a:t>2</a:t>
            </a:r>
            <a:endParaRPr b="0" i="0" sz="3600" u="none" cap="none" strike="noStrike">
              <a:solidFill>
                <a:schemeClr val="lt1"/>
              </a:solidFill>
              <a:latin typeface="Raleway Medium"/>
              <a:ea typeface="Raleway Medium"/>
              <a:cs typeface="Raleway Medium"/>
              <a:sym typeface="Raleway Medium"/>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