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Montserrat Black"/>
      <p:bold r:id="rId48"/>
      <p:boldItalic r:id="rId49"/>
    </p:embeddedFont>
    <p:embeddedFont>
      <p:font typeface="Raleway Medium"/>
      <p:regular r:id="rId50"/>
      <p:bold r:id="rId51"/>
      <p:italic r:id="rId52"/>
      <p:boldItalic r:id="rId53"/>
    </p:embeddedFont>
    <p:embeddedFont>
      <p:font typeface="Barlow"/>
      <p:regular r:id="rId54"/>
      <p:bold r:id="rId55"/>
      <p:italic r:id="rId56"/>
      <p:boldItalic r:id="rId57"/>
    </p:embeddedFont>
    <p:embeddedFont>
      <p:font typeface="Barlow Light"/>
      <p:regular r:id="rId58"/>
      <p:bold r:id="rId59"/>
      <p:italic r:id="rId60"/>
      <p:boldItalic r:id="rId61"/>
    </p:embeddedFont>
    <p:embeddedFont>
      <p:font typeface="Open Sans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7FA6E2-1DD3-4072-B20B-D4DE6CB10077}">
  <a:tblStyle styleId="{237FA6E2-1DD3-4072-B20B-D4DE6CB100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lack-bold.fntdata"/><Relationship Id="rId47" Type="http://schemas.openxmlformats.org/officeDocument/2006/relationships/font" Target="fonts/Raleway-boldItalic.fntdata"/><Relationship Id="rId49" Type="http://schemas.openxmlformats.org/officeDocument/2006/relationships/font" Target="fonts/Montserrat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Light-regular.fntdata"/><Relationship Id="rId61" Type="http://schemas.openxmlformats.org/officeDocument/2006/relationships/font" Target="fonts/BarlowLight-boldItalic.fntdata"/><Relationship Id="rId20" Type="http://schemas.openxmlformats.org/officeDocument/2006/relationships/slide" Target="slides/slide15.xml"/><Relationship Id="rId64" Type="http://schemas.openxmlformats.org/officeDocument/2006/relationships/font" Target="fonts/OpenSansLight-italic.fntdata"/><Relationship Id="rId63" Type="http://schemas.openxmlformats.org/officeDocument/2006/relationships/font" Target="fonts/OpenSansLight-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penSansLight-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Light-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Medium-bold.fntdata"/><Relationship Id="rId50" Type="http://schemas.openxmlformats.org/officeDocument/2006/relationships/font" Target="fonts/RalewayMedium-regular.fntdata"/><Relationship Id="rId53" Type="http://schemas.openxmlformats.org/officeDocument/2006/relationships/font" Target="fonts/RalewayMedium-boldItalic.fntdata"/><Relationship Id="rId52" Type="http://schemas.openxmlformats.org/officeDocument/2006/relationships/font" Target="fonts/RalewayMedium-italic.fntdata"/><Relationship Id="rId11" Type="http://schemas.openxmlformats.org/officeDocument/2006/relationships/slide" Target="slides/slide6.xml"/><Relationship Id="rId55" Type="http://schemas.openxmlformats.org/officeDocument/2006/relationships/font" Target="fonts/Barlow-bold.fntdata"/><Relationship Id="rId10" Type="http://schemas.openxmlformats.org/officeDocument/2006/relationships/slide" Target="slides/slide5.xml"/><Relationship Id="rId54" Type="http://schemas.openxmlformats.org/officeDocument/2006/relationships/font" Target="fonts/Barlow-regular.fntdata"/><Relationship Id="rId13" Type="http://schemas.openxmlformats.org/officeDocument/2006/relationships/slide" Target="slides/slide8.xml"/><Relationship Id="rId57" Type="http://schemas.openxmlformats.org/officeDocument/2006/relationships/font" Target="fonts/Barlow-boldItalic.fntdata"/><Relationship Id="rId12" Type="http://schemas.openxmlformats.org/officeDocument/2006/relationships/slide" Target="slides/slide7.xml"/><Relationship Id="rId56" Type="http://schemas.openxmlformats.org/officeDocument/2006/relationships/font" Target="fonts/Barlow-italic.fntdata"/><Relationship Id="rId15" Type="http://schemas.openxmlformats.org/officeDocument/2006/relationships/slide" Target="slides/slide10.xml"/><Relationship Id="rId59" Type="http://schemas.openxmlformats.org/officeDocument/2006/relationships/font" Target="fonts/BarlowLight-bold.fntdata"/><Relationship Id="rId14" Type="http://schemas.openxmlformats.org/officeDocument/2006/relationships/slide" Target="slides/slide9.xml"/><Relationship Id="rId58" Type="http://schemas.openxmlformats.org/officeDocument/2006/relationships/font" Target="fonts/BarlowLight-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f8901c395_0_0: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2af8901c395_0_0: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244936147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7244936147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Host-to-Host Layer(or Transport Layer) is the third layer of the four-layer TCP/IP model. The position of the Transport layer is between Application layer and Internet layer. The purpose of Transport layer is to permit devices on the source and destination hosts to carry on a conversation. Transport layer defines the level of service and status of the connection used when transporting data.</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main protocols included at Transport layer are TCP (Transmission Control Protocol) and UDP (User Datagram Protocol).</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244936147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724493614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Application layer of the DoD model is equivalent to the upper three layers of the OSI model, i.e., Session layer, Presentation layer, and Application layer. The Process/Application layer of the DoD model provides the following capabilities:</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Enable applications to communicate with each other.</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Provides access to the services that operate at the lower layers of the DoD model.</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It contains a protocol that implements user-level functions such as mail delivery, file transfer, and remote login.</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Application layer includes all the higher-level protocols like DNS (Domain Naming System), HTTP (Hypertext Transfer Protocol), Telnet, SSH, FTP (File Transfer Protocol), TFTP (Trivial File Transfer Protocol), SNMP (Simple Network Management Protocol), SMTP (Simple Mail Transfer Protocol) , DHCP (Dynamic Host Configuration Protocol), X Windows, RDP (Remote Desktop Protocol) etc.</a:t>
            </a:r>
            <a:endParaRPr sz="1450">
              <a:solidFill>
                <a:srgbClr val="373A3C"/>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2d8cb4437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52d8cb443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2d8cb4437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52d8cb4437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In the DoD model, there are two main reasons for the Internet layer’s existence: routing and providing a single network interface to the upper layers.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None of the other upper- or lower-layer protocols have any functions relating to routing—that complex and important task belongs entirely to the Internet layer. The Internet layer’s second duty is to provide a single network interface to the upper-layer protocols.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All network depends on IP. And all the other protocols at this layer, as well as all those at the upper layers, use it. Never forget that. All paths through the DoD model go through IP. The following sections describe the protocols at the Internet layer: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Internet Protocol (IP)</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Internet Control Message Protocol (ICMP)</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Address Resolution Protocol (ARP)</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Reverse Address Resolution Protocol (RARP)</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2d8cb4437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52d8cb4437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IP looks at each packet’s destination address. Then, using a routing table, it decides where a packet is to be sent next, choosing the best path. The protocols of the Network Access layer at the bottom of the DoD model don’t possess IP’s enlightened scope of the entire network; they deal only with physical links (local networks).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Identifying devices on networks requires answering these two questions: Which network is it on? And what is its ID on that network? The answer to the first question is the software address, or logical address. The answer to the second question is the hardware address. All hosts on a network have a logical ID called an IP address. This is the software, or logical, address and contains valuable encoded information, greatly simplifying the complex task of routing.</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IP receives segments from the Host-to-Host layer and fragments them into packets if necessary. IP then reassembles packets back into segments on the receiving side. Each packet is assigned the IP address of the sender and of the recipient. Each router (Layer 3 device) that receives a packet makes routing decisions based on the packet’s destination IP address.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2d8cb4437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52d8cb4437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Internet Control Message Protocol (ICMP) works at the Network layer and is used by IP for many different services. ICMP is a management protocol and messaging service provider for IP. Its messages are carried as IP packets. </a:t>
            </a:r>
            <a:r>
              <a:rPr lang="tr-TR" sz="1450">
                <a:solidFill>
                  <a:srgbClr val="373A3C"/>
                </a:solidFill>
                <a:highlight>
                  <a:schemeClr val="lt1"/>
                </a:highlight>
              </a:rPr>
              <a:t>They are encapsulated within IP datagrams.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They can provide hosts with information about network problems.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following are some common events and messages that ICMP relates to:</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Destination Unreachable</a:t>
            </a:r>
            <a:r>
              <a:rPr lang="tr-TR" sz="1450">
                <a:solidFill>
                  <a:srgbClr val="373A3C"/>
                </a:solidFill>
                <a:highlight>
                  <a:schemeClr val="lt1"/>
                </a:highlight>
              </a:rPr>
              <a:t> - If a router can’t send an IP datagram any further, it uses ICMP to send a message back to the sender, advising it of the situation. For example, the below figure shows that the Ethernet interface of the Lab B router is down.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ICMP error message is sent to the sending host from the remote router.</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When Host A sends a packet destined for Host B, the Lab B router will send an ICMP Destination Unreachable message back to the sending device.</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Buffer Full</a:t>
            </a:r>
            <a:r>
              <a:rPr lang="tr-TR" sz="1450">
                <a:solidFill>
                  <a:srgbClr val="373A3C"/>
                </a:solidFill>
                <a:highlight>
                  <a:schemeClr val="lt1"/>
                </a:highlight>
              </a:rPr>
              <a:t> - If a router’s memory buffer for receiving incoming datagrams is full, it will use ICMP to send out this message until the congestion abates.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Hops </a:t>
            </a:r>
            <a:r>
              <a:rPr lang="tr-TR" sz="1450">
                <a:solidFill>
                  <a:srgbClr val="373A3C"/>
                </a:solidFill>
                <a:highlight>
                  <a:schemeClr val="lt1"/>
                </a:highlight>
              </a:rPr>
              <a:t>- Each IP datagram is allotted a certain number of routers, called hops, to pass through. If a datagram reaches its limit of hops before arriving at its destination, the last router to receive it deletes it. The executioner router then uses ICMP to send an obituary message, informing the sending machine of the demise of its datagram.</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The two most popular programs that use ICMP:</a:t>
            </a:r>
            <a:endParaRPr b="1"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Ping </a:t>
            </a:r>
            <a:r>
              <a:rPr lang="tr-TR" sz="1450">
                <a:solidFill>
                  <a:srgbClr val="373A3C"/>
                </a:solidFill>
                <a:highlight>
                  <a:schemeClr val="lt1"/>
                </a:highlight>
              </a:rPr>
              <a:t>- Ping uses ICMP echo request and reply messages to check the physical and logical connectivity of machines on an internetwork.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Traceroute </a:t>
            </a:r>
            <a:r>
              <a:rPr lang="tr-TR" sz="1450">
                <a:solidFill>
                  <a:srgbClr val="373A3C"/>
                </a:solidFill>
                <a:highlight>
                  <a:schemeClr val="lt1"/>
                </a:highlight>
              </a:rPr>
              <a:t>- Traceroute uses IP packet Time to Live time-outs to discover the path a packet takes as it traverses an internetwork.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2d8cb4437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52d8cb4437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Address Resolution Protocol (ARP) is a procedure for mapping a dynamic Internet Protocol address (IP address) to a permanent physical machine address in a local area network (LAN). The physical machine address is also known as a Media Access Control or MAC address.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job of the ARP is essentially to translate 32-bit addresses to 48-bit addresses and vice-versa. This is necessary because in IP Version 4 (IPv4), the most common level of Internet Protocol (IP) in use today, an IP address is 32-bits long, but MAC addresses are 48-bits long.</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All operating systems in an IPv4 Ethernet network keep an ARP cache. Every time a host requests a MAC address in order to send a packet to another host in the LAN, it checks its ARP cache to see if the IP to MAC address translation already exists. If it does, then a new ARP request is unnecessary. If the translation does not already exist, then the request for network addresses is sent and ARP is performed.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ARP broadcasts a request packet to all the machines on the LAN and asks if any of the machines know they are using that particular IP address. When a machine recognizes the IP address as its own, it sends a reply so ARP can update the cache for future reference and proceed with the communication.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2d8cb4437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52d8cb4437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Address Resolution Protocol (ARP) is a procedure for mapping a dynamic Internet Protocol address (IP address) to a permanent physical machine address in a local area network (LAN). The physical machine address is also known as a Media Access Control or MAC address.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job of the ARP is essentially to translate 32-bit addresses to 48-bit addresses and vice-versa. This is necessary because in IP Version 4 (IPv4), the most common level of Internet Protocol (IP) in use today, an IP address is 32-bits long, but MAC addresses are 48-bits long.</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f6a606c90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f6a606c90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f6a606c90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7f6a606c90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main purpose of the Host-to-Host (or Transport) layer is to shield the upper-layer applications from the complexities of the network. This layer says to the upper layer, “Just give me your data stream, with any instructions, and I’ll begin the process of getting your information ready to send.”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followings are the two protocols at this layer: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Transmission Control Protocol (TCP)</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User Datagram Protocol (UDP)</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Transmission Control Protocol (TCP) takes large blocks of information from an application and breaks them into segments. It numbers and sequences each segment so that the destination’s TCP process can put the segments back into the order the application intended. After these segments are sent, TCP (on the transmitting host) waits for an acknowledgment from the receiving end’s TCP process, retransmitting those segments that aren’t acknowledged.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Remember that in reliable transport operation, a device that wants to transmit sets up a connection-oriented communication with a remote device by creating a session. The transmitting device first establishes a connection-oriented session with its peer system; that session is called a call setup or a three-way handshake. Data is then transferred, and when the transfer is complete, a call termination takes place to tear down the virtual circuit.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TCP is a full-duplex, connection-oriented, reliable, and accurate protocol, but establishing all these terms and conditions, in addition to error checking, is no small task. TCP is very complicated and costly in terms of network overhead.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85cef84a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085cef84a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main purpose of the Host-to-Host (or Transport) layer is to shield the upper-layer applications from the complexities of the network. This layer says to the upper layer, “Just give me your data stream, with any instructions, and I’ll begin the process of getting your information ready to send.”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followings are the two protocols at this layer: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Transmission Control Protocol (TCP)</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User Datagram Protocol (UDP)</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Transmission Control Protocol (TCP) takes large blocks of information from an application and breaks them into segments. It numbers and sequences each segment so that the destination’s TCP process can put the segments back into the order the application intended. After these segments are sent, TCP (on the transmitting host) waits for an acknowledgment from the receiving end’s TCP process, retransmitting those segments that aren’t acknowledged.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Remember that in reliable transport operation, a device that wants to transmit sets up a connection-oriented communication with a remote device by creating a session. The transmitting device first establishes a connection-oriented session with its peer system; that session is called a call setup or a three-way handshake. Data is then transferred, and when the transfer is complete, a call termination takes place to tear down the virtual circuit.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TCP is a full-duplex, connection-oriented, reliable, and accurate protocol, but establishing all these terms and conditions, in addition to error checking, is no small task. TCP is very complicated and costly in terms of network overhead.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2d8cb4437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52d8cb443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If to compare User Datagram Protocol (UDP) with TCP, the former is basically the scaled-down economy model that’s sometimes referred to as a thin protocol. A thin protocol doesn’t take up much bandwidth on a network. UDP doesn’t offer all the advantages of TCP either, but it does do a fabulous job of transporting information that doesn’t require reliable delivery—and it does so using far fewer network resources.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There are some situations in which it would definitely be wise for developers to opt for UDP rather than TCP. Remember the watchdog SNMP up there at the Process/Application layer. SNMP monitors the network, sending intermittent messages and a fairly steady flow of status updates and alerts, especially when running on a large network. The cost in overhead to establish, maintain, and close a TCP connection for each one of those little messages would reduce what would be an otherwise healthy, efficient 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Another circumstance calling for UDP over TCP is when reliability is already handled at the Process/Application layer. DNS handles its own reliability issues, making the use of TCP both impractical and redundant. But ultimately, it’s up to the application developer to decide whether to use UDP or TCP, not the user who wants to transfer data faster.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UDP does not sequence the segments and doesn’t care in which order the segments arrive at the destination. But after that, UDP sends the segments off and forgets about them. It doesn’t follow through, check up on them, or even allow for an acknowledgment of safe arrival—complete abandonment. Because of this, it’s referred to as an unreliable protocol. This doesn’t mean that UDP is ineffective, only that it doesn’t handle issues of reliability. Because UDP assumes that the application will use its own reliability method, it doesn’t use any. This gives an application developer a choice when running the IP stack: TCP for reliability or UDP for faster transfers.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Further, UDP doesn’t create a virtual circuit, nor does it contact the destination before delivering information to it. Because of this, it’s also considered a connectionless protocol. </a:t>
            </a:r>
            <a:endParaRPr sz="1450">
              <a:solidFill>
                <a:srgbClr val="373A3C"/>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2d8cb443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52d8cb443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Comparison table of TCP and UDP</a:t>
            </a:r>
            <a:endParaRPr sz="1450">
              <a:solidFill>
                <a:srgbClr val="373A3C"/>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85cef84a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085cef84a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Comparison table of TCP and UDP</a:t>
            </a:r>
            <a:endParaRPr sz="1450">
              <a:solidFill>
                <a:srgbClr val="373A3C"/>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85cef84ac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085cef84a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Application layer of the DoD model is equivalent to the upper three layers of the OSI model, i.e., Session layer, Presentation layer, and Application layer. The Process/Application layer of the DoD model provides the following capabilities:</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Enable applications to communicate with each other.</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Provides access to the services that operate at the lower layers of the DoD model.</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It contains a protocol that implements user-level functions such as mail delivery, file transfer, and remote login.</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Application layer includes all the higher-level protocols like DNS (Domain Naming System), HTTP (Hypertext Transfer Protocol), Telnet, SSH, FTP (File Transfer Protocol), TFTP (Trivial File Transfer Protocol), SNMP (Simple Network Management Protocol), SMTP (Simple Mail Transfer Protocol) , DHCP (Dynamic Host Configuration Protocol), X Windows, RDP (Remote Desktop Protocol) etc.</a:t>
            </a:r>
            <a:endParaRPr sz="1450">
              <a:solidFill>
                <a:srgbClr val="373A3C"/>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7edec78e4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7edec78e4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450">
                <a:solidFill>
                  <a:srgbClr val="373A3C"/>
                </a:solidFill>
                <a:highlight>
                  <a:schemeClr val="lt1"/>
                </a:highlight>
              </a:rPr>
              <a:t>FTP (TCP 20, 21): File Transfer Protocol lets us transfer files, and it can accomplish this between any two machines using it. FTP allows access to both directories and files and can accomplish certain types of directory operations, such as relocating into different ones. FTP functions are limited to listing and manipulating directories, typing file contents, and copying files between hosts.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7edec78e4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07edec78e4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4cea60b2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4cea60b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450">
                <a:solidFill>
                  <a:srgbClr val="373A3C"/>
                </a:solidFill>
                <a:highlight>
                  <a:schemeClr val="lt1"/>
                </a:highlight>
              </a:rPr>
              <a:t>TFTP (UDP 69): Trivial File Transfer Protocol (TFTP) is the stripped-down, stock version of FTP. TFTP is fast and so easy to use. TFTP doesn’t offer the abundance of functions that FTP does because it has no directory-browsing abilities, meaning that it can only send and receive files.</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SFTP (TCP 22): Secure File Transfer Protocol is used when you need to transfer files over an encrypted connection. It uses an SSH session, which encrypts the connection, and SSH uses port 22, hence the port 22 is used for SFTP. Apart from the secure part, it’s used just as FTP is—for transferring files between computers on an IP network, such as the Internet.</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7edec78e4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7edec78e4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450">
                <a:solidFill>
                  <a:srgbClr val="373A3C"/>
                </a:solidFill>
                <a:highlight>
                  <a:schemeClr val="lt1"/>
                </a:highlight>
              </a:rPr>
              <a:t>FTP (TCP 20, 21): File Transfer Protocol lets us transfer files, and it can accomplish this between any two machines using it. FTP allows access to both directories and files and can accomplish certain types of directory operations, such as relocating into different ones. FTP functions are limited to listing and manipulating directories, typing file contents, and copying files between hosts.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7edec78e4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07edec78e4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450">
                <a:solidFill>
                  <a:srgbClr val="373A3C"/>
                </a:solidFill>
                <a:highlight>
                  <a:schemeClr val="lt1"/>
                </a:highlight>
              </a:rPr>
              <a:t>Telnet (TCP 23): Telnet allows a user on a remote client machine, called the Telnet Client, to access the resources of another machine. The drawback of Telnet is that there are no encryption techniques available within the Telnet Protocols, so everything must be sent in the cleartext.</a:t>
            </a:r>
            <a:endParaRPr sz="1450">
              <a:solidFill>
                <a:srgbClr val="373A3C"/>
              </a:solidFill>
              <a:highlight>
                <a:schemeClr val="lt1"/>
              </a:highlight>
            </a:endParaRPr>
          </a:p>
          <a:p>
            <a:pPr indent="0" lvl="0" marL="0" rtl="0" algn="l">
              <a:spcBef>
                <a:spcPts val="0"/>
              </a:spcBef>
              <a:spcAft>
                <a:spcPts val="0"/>
              </a:spcAft>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RDP (TCP 3389): Remote Desktop Protocol is a proprietary protocol developed by Microsoft. It allows you to connect to another computer and run programs. RDP operates somewhat like Telnet, except instead of getting a command-line prompt as you do with Telnet, you get the actual graphical user interface (GUI) of the remote computer. Clients exist for most versions of Windows, and Macs now come with a preinstalled RDP client. Microsoft currently calls its official RDP server software Remote Desktop Services. Microsoft’s official client software is currently referred to as Remote Desktop Connection. RDP is an excellent tool for remote clients, allowing them to connect to their work computer from home, for example, and get their email or perform work on other applications without running or installing any of the software on their home computer.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7edec78e4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07edec78e4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HTTP (TCP 80): Hypertext Transfer Protocol is used to manage communications between web browsers and web servers and opens the right resources when you click a link, wherever that resource may reside.</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HTTPS (TCP 4743): Hypertext Transfer Protocol Secure is also known as a secure Hypertext Transfer Protocol. It uses the Secure Socket Layer (SSL). It is the secure version of the HTTP that arms us with a whole bunch of security tools for keeping transactions between web browsers and servers secure. It is what our browser needs to fill out forms, sign in, authenticate, and encrypt an HTTP message when we do things like making an online reservation, accessing online banking, or buying something online.</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7edec78e4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07edec78e4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POP (TCP 110): Post Office Protocol gives us a storage facility for incoming mail, and the latest version is called POP3. How this protocol works is when a client device connects to a POP3 server, messages addressed to that client are released for download. It doesn’t allow messages to be downloaded selectively, but once they are, the client-server interaction ends and you can delete and tweak your messages locally at will. A newer standard, IMAP, is being used more and more in place of POP3.</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IMAP (TCP 143): Because Internet Message Access Protocol (IMAP) makes it so you get control over how you download your mail, with it, you also gain some much-needed security. It lets you peek at the message header or download just a part of a message. With it, you can choose to store messages on the email server hierarchically and link to documents and user groups, too. IMAP even gives you search commands to use to hunt for messages based on their subject, header, or content. As you can imagine, it has some serious authentication features—it supports the Kerberos authentication scheme that MIT developed. IMAP4 is the current version.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7edec78e4_1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07edec78e4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SIP (VoIP) (TCP or UDP 5060/TCP 5061): Session Initiation Protocol is a hugely popular signaling protocol used to construct and deconstruct multimedia communication sessions for many things like voice and video calls, videoconferencing, streaming multimedia distribution, instant messaging, presence information, and online games over the Internet.</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None/>
            </a:pPr>
            <a:r>
              <a:rPr lang="tr-TR" sz="1450">
                <a:solidFill>
                  <a:srgbClr val="373A3C"/>
                </a:solidFill>
                <a:highlight>
                  <a:schemeClr val="lt1"/>
                </a:highlight>
              </a:rPr>
              <a:t>RTP (VoIP) (UDP 5004/TCP 5005): Real-time Transport Protocol describes a packet-formatting standard for delivering audio and video over the Internet. Although initially designed as a multicast protocol, it’s now used for unicast applications, too. It’s commonly employed for streaming media, videoconferencing, and push-to-talk systems—all things that make it a de facto standard in Voice over IP (VoIP) industries.</a:t>
            </a:r>
            <a:endParaRPr sz="1450">
              <a:solidFill>
                <a:srgbClr val="373A3C"/>
              </a:solidFill>
              <a:highlight>
                <a:schemeClr val="lt1"/>
              </a:highlight>
            </a:endParaRPr>
          </a:p>
          <a:p>
            <a:pPr indent="0" lvl="0" marL="0" rtl="0" algn="l">
              <a:spcBef>
                <a:spcPts val="0"/>
              </a:spcBef>
              <a:spcAft>
                <a:spcPts val="0"/>
              </a:spcAft>
              <a:buNone/>
            </a:pPr>
            <a:r>
              <a:t/>
            </a:r>
            <a:endParaRPr sz="1450">
              <a:solidFill>
                <a:srgbClr val="373A3C"/>
              </a:solidFill>
              <a:highlight>
                <a:schemeClr val="lt1"/>
              </a:highlight>
            </a:endParaRPr>
          </a:p>
          <a:p>
            <a:pPr indent="0" lvl="0" marL="0" rtl="0" algn="l">
              <a:spcBef>
                <a:spcPts val="0"/>
              </a:spcBef>
              <a:spcAft>
                <a:spcPts val="0"/>
              </a:spcAft>
              <a:buNone/>
            </a:pPr>
            <a:r>
              <a:rPr lang="tr-TR" sz="1450">
                <a:solidFill>
                  <a:srgbClr val="373A3C"/>
                </a:solidFill>
                <a:highlight>
                  <a:schemeClr val="lt1"/>
                </a:highlight>
              </a:rPr>
              <a:t>MGCP (Multimedia) (TCP 2427/2727): Media Gateway Control Protocol is a standard protocol for handling the signaling and session management needed during a multimedia conference. The protocol defines a means of communication between a media gateway, which converts data from the format required for a circuit-switched network to that required for a packet-switched network, and the media gateway controller. MGCP can be used to set up, maintain, and terminate calls between multiple endpoints.</a:t>
            </a:r>
            <a:endParaRPr sz="1450">
              <a:solidFill>
                <a:srgbClr val="373A3C"/>
              </a:solidFill>
              <a:highlight>
                <a:schemeClr val="lt1"/>
              </a:highlight>
            </a:endParaRPr>
          </a:p>
          <a:p>
            <a:pPr indent="0" lvl="0" marL="0" rtl="0" algn="l">
              <a:spcBef>
                <a:spcPts val="0"/>
              </a:spcBef>
              <a:spcAft>
                <a:spcPts val="0"/>
              </a:spcAft>
              <a:buNone/>
            </a:pPr>
            <a:r>
              <a:t/>
            </a:r>
            <a:endParaRPr sz="1450">
              <a:solidFill>
                <a:srgbClr val="373A3C"/>
              </a:solidFill>
              <a:highlight>
                <a:schemeClr val="lt1"/>
              </a:highlight>
            </a:endParaRPr>
          </a:p>
          <a:p>
            <a:pPr indent="0" lvl="0" marL="0" rtl="0" algn="l">
              <a:spcBef>
                <a:spcPts val="0"/>
              </a:spcBef>
              <a:spcAft>
                <a:spcPts val="0"/>
              </a:spcAft>
              <a:buNone/>
            </a:pPr>
            <a:r>
              <a:rPr lang="tr-TR" sz="1450">
                <a:solidFill>
                  <a:srgbClr val="373A3C"/>
                </a:solidFill>
                <a:highlight>
                  <a:schemeClr val="lt1"/>
                </a:highlight>
              </a:rPr>
              <a:t>H.323 (Video) (TCP 1720): H.323 is a protocol that provides a standard for video on an IP network that defines how real-time audio, video, and data information is transmitted. This standard provides signaling, multimedia, and bandwidth control mechanisms. H.323 uses the RTP standard for communication.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7edec78e4_1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07edec78e4_1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450">
                <a:solidFill>
                  <a:srgbClr val="373A3C"/>
                </a:solidFill>
                <a:highlight>
                  <a:schemeClr val="lt1"/>
                </a:highlight>
              </a:rPr>
              <a:t>SNMP (UDP 161/TCP 25): Simple Network Management Protocol collects and manipulates valuable network information. It gathers data by polling the devices on the network from a management station at fixed or random intervals, requiring them to disclose certain information. When all is well, SNMP receives something called a baseline—a report delimiting the operational traits of a healthy network. This protocol can also stand as a watchdog over the network, quickly notifying managers of any sudden turn of events. The network watchdogs are called agents, and when aberrations occur, agents send an alert called a trap to the management station. Besides, SNMP can help simplify the process of setting up a network as well as the administration of your entire internetwork.</a:t>
            </a:r>
            <a:endParaRPr sz="1450">
              <a:solidFill>
                <a:srgbClr val="373A3C"/>
              </a:solidFill>
              <a:highlight>
                <a:schemeClr val="lt1"/>
              </a:highlight>
            </a:endParaRPr>
          </a:p>
          <a:p>
            <a:pPr indent="0" lvl="0" marL="0" rtl="0" algn="l">
              <a:spcBef>
                <a:spcPts val="0"/>
              </a:spcBef>
              <a:spcAft>
                <a:spcPts val="0"/>
              </a:spcAft>
              <a:buNone/>
            </a:pPr>
            <a:r>
              <a:t/>
            </a:r>
            <a:endParaRPr sz="1450">
              <a:solidFill>
                <a:srgbClr val="373A3C"/>
              </a:solidFill>
              <a:highlight>
                <a:schemeClr val="lt1"/>
              </a:highlight>
            </a:endParaRPr>
          </a:p>
          <a:p>
            <a:pPr indent="0" lvl="0" marL="0" rtl="0" algn="l">
              <a:spcBef>
                <a:spcPts val="0"/>
              </a:spcBef>
              <a:spcAft>
                <a:spcPts val="0"/>
              </a:spcAft>
              <a:buNone/>
            </a:pPr>
            <a:r>
              <a:rPr lang="tr-TR" sz="1450">
                <a:solidFill>
                  <a:srgbClr val="373A3C"/>
                </a:solidFill>
                <a:highlight>
                  <a:schemeClr val="lt1"/>
                </a:highlight>
              </a:rPr>
              <a:t>NTP (UDP 123): Network Time Protocol is used to synchronize the clocks on our computer to one standard time source. This protocol works by synchronizing devices to ensure that all the computers on a given network agree on the time.</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7edec78e4_1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07edec78e4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DHCP (UDP 67/68): Dynamic Host Configuration Protocol assigns IP Address to hosts. It allows for easier administration and works well in small to very large network environments. Many types of hardware can be used as a DHCP Server, including a Cisco Router. There is a lot of information a DHCP server can provide to a host when the host is requesting an IP address from DHCP Server, here is the list of some common types of information a DHCP server can provide:</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IP Address</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Subnet Mask</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Domain Name</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Default Gateways</a:t>
            </a:r>
            <a:endParaRPr sz="1450">
              <a:solidFill>
                <a:srgbClr val="373A3C"/>
              </a:solidFill>
              <a:highlight>
                <a:schemeClr val="lt1"/>
              </a:highlight>
            </a:endParaRPr>
          </a:p>
          <a:p>
            <a:pPr indent="0" lvl="0" marL="0" rtl="0" algn="l">
              <a:spcBef>
                <a:spcPts val="0"/>
              </a:spcBef>
              <a:spcAft>
                <a:spcPts val="0"/>
              </a:spcAft>
              <a:buNone/>
            </a:pPr>
            <a:r>
              <a:rPr lang="tr-TR" sz="1450">
                <a:solidFill>
                  <a:srgbClr val="373A3C"/>
                </a:solidFill>
                <a:highlight>
                  <a:schemeClr val="lt1"/>
                </a:highlight>
              </a:rPr>
              <a:t>DNS Server Address</a:t>
            </a:r>
            <a:endParaRPr sz="1450">
              <a:solidFill>
                <a:srgbClr val="373A3C"/>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7f6a606c90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7f6a606c90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LDAP (TCP 389): If you’re the system administrator of any decent-sized network, odds are you have a type of directory in place that keeps track of all your network resources, such as devices and users. You can do this through the Lightweight Directory Access Protocol. This protocol standardizes how you access directories, and Introducing TCP/IP 185 its first and second inceptions are described in RFCs 1487 and 1777, respectively. There were a few glitches in those two earlier versions, so a third version—the one most commonly used today—was created to address those issues and is described in RFC 3377.</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f6a606c90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7f6a606c90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TLS/SSL: Both Transport Layer Security and its forerunner, Secure Sockets Layer, are cryptographic protocols that are useful for enabling secure online data-transfer activities like browsing the Web, instant messaging, Internet faxing, and so on. They’re so similar. They both use X.509 certificates and asymmetric cryptography to authenticate to the host they are communicating with and to exchange a key. This key is then used to encrypt data flowing between the hosts. This allows for data/message confidentiality, message integrity, and message authentication.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f8901c3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2af8901c395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TCP/IP is a set of network protocols (Protocol Suite) that enable communication between computers. Network protocols are rules or standards that govern network communications. If two devices in a network need to communicate together, they need to use common set of network protocols. This can be compared with how humans speak. A French person cannot communicate with a Vietnamese person (without help from a translator) since they speak different languages.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You can select from different network protocols to use in your network, but TCP/IP is the industry standard. Almost all Operating Systems now support TCP/IP. Internet is working on TCP/IP. TCP/IP is known as "the language of the Internet". If you want your computer and computer live devices to work on the Internet, you have to use TCP/IP protocol suite.</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predecessor of today’s Internet was ARPAnet, created by the Advanced Research Projects Agency (ARPA) and launched in 1969 during "Cold War".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protocol used on the ARPAnet was called Network Control Protocol (NCP). As the ARPAnet grew, however, a new protocol was needed because NCP was not able to fulfil all the needs of a larger network. In 1974 Vint Cerf and Bob Kahn, published a paper “A Protocol for Packet Network Interconnection.” This paper describes the Transmission Control Protocol (TCP), which eventually replaced NCP.</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ARPAnet ceased to exist in 1990. The Internet has since grown from ARPAnet’s roots, and TCP/IP has evolved to meet the changing requirements of the Internet.</a:t>
            </a:r>
            <a:endParaRPr sz="1450">
              <a:solidFill>
                <a:srgbClr val="373A3C"/>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f6a606c90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7f6a606c9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244936147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24493614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f6a606c90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7f6a606c9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Network Access Layer is the first layer of the four-layer TCP/IP model. Network Access Layer defines details of how data is physically sent through the network, including how bits are electrically or optically signaled by hardware devices that interface directly with a network medium, such as coaxial cable, optical fiber, or twisted pair copper wire.</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The protocols included in Network Access Layer are Ethernet, Token Ring, FDDI, X.25, Frame Relay etc.</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f6a606c9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7f6a606c9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Internet Layer is the second layer of the four-layer TCP/IP model. The position of Internet layer is between Network Access Layer and Transport layer. Internet layer pack data into data packets known as IP datagrams, which contain source and destination address (logical address or IP address) information that is used to forward the datagrams between hosts and across networks. The Internet layer is also responsible for routing of IP datagrams.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Packet switching network depends upon a connectionless internetwork layer. This layer is known as Internet layer. Its job is to allow hosts to insert packets into any network and have them to deliver independently to the destination. At the destination side data packets may appear in a different order than they were sent. It is the job of the higher layers to rearrange them in order to deliver them to proper network applications operating at the Application layer.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main protocols included at Internet layer are IP (Internet Protocol), ICMP (Internet Control Message Protocol), ARP (Address Resolution Protocol), RARP (Reverse Address Resolution Protocol) and IGMP (Internet Group Management Protocol).</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OBJECT_2">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814730" y="1484742"/>
            <a:ext cx="5518295" cy="1834931"/>
          </a:xfrm>
          <a:prstGeom prst="rect">
            <a:avLst/>
          </a:prstGeom>
          <a:noFill/>
          <a:ln>
            <a:noFill/>
          </a:ln>
        </p:spPr>
      </p:pic>
      <p:sp>
        <p:nvSpPr>
          <p:cNvPr id="52" name="Google Shape;52;p13"/>
          <p:cNvSpPr/>
          <p:nvPr/>
        </p:nvSpPr>
        <p:spPr>
          <a:xfrm rot="10800000">
            <a:off x="7905008" y="-7073"/>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p:nvPr/>
        </p:nvSpPr>
        <p:spPr>
          <a:xfrm rot="-5400000">
            <a:off x="7890180" y="3894031"/>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6787" y="3889440"/>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rot="5400000">
            <a:off x="613" y="-15462"/>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OBJECT_3">
    <p:spTree>
      <p:nvGrpSpPr>
        <p:cNvPr id="56" name="Shape 56"/>
        <p:cNvGrpSpPr/>
        <p:nvPr/>
      </p:nvGrpSpPr>
      <p:grpSpPr>
        <a:xfrm>
          <a:off x="0" y="0"/>
          <a:ext cx="0" cy="0"/>
          <a:chOff x="0" y="0"/>
          <a:chExt cx="0" cy="0"/>
        </a:xfrm>
      </p:grpSpPr>
      <p:sp>
        <p:nvSpPr>
          <p:cNvPr id="57" name="Google Shape;57;p14"/>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58" name="Google Shape;58;p14"/>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59" name="Google Shape;59;p14"/>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0" name="Google Shape;60;p14"/>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1" name="Google Shape;61;p14"/>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2" name="Google Shape;62;p14"/>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63" name="Google Shape;63;p14"/>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64" name="Google Shape;64;p14"/>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pic>
        <p:nvPicPr>
          <p:cNvPr id="65" name="Google Shape;65;p14"/>
          <p:cNvPicPr preferRelativeResize="0"/>
          <p:nvPr/>
        </p:nvPicPr>
        <p:blipFill>
          <a:blip r:embed="rId2">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5"/>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68" name="Google Shape;68;p15"/>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69" name="Google Shape;69;p15"/>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0" name="Google Shape;70;p15"/>
          <p:cNvPicPr preferRelativeResize="0"/>
          <p:nvPr/>
        </p:nvPicPr>
        <p:blipFill>
          <a:blip r:embed="rId2">
            <a:alphaModFix/>
          </a:blip>
          <a:stretch>
            <a:fillRect/>
          </a:stretch>
        </p:blipFill>
        <p:spPr>
          <a:xfrm>
            <a:off x="42338" y="4726312"/>
            <a:ext cx="1056870" cy="351432"/>
          </a:xfrm>
          <a:prstGeom prst="rect">
            <a:avLst/>
          </a:prstGeom>
          <a:noFill/>
          <a:ln>
            <a:noFill/>
          </a:ln>
        </p:spPr>
      </p:pic>
      <p:sp>
        <p:nvSpPr>
          <p:cNvPr id="71" name="Google Shape;71;p15"/>
          <p:cNvSpPr/>
          <p:nvPr/>
        </p:nvSpPr>
        <p:spPr>
          <a:xfrm rot="5400000">
            <a:off x="-98700" y="188588"/>
            <a:ext cx="460500" cy="2634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73" name="Shape 73"/>
        <p:cNvGrpSpPr/>
        <p:nvPr/>
      </p:nvGrpSpPr>
      <p:grpSpPr>
        <a:xfrm>
          <a:off x="0" y="0"/>
          <a:ext cx="0" cy="0"/>
          <a:chOff x="0" y="0"/>
          <a:chExt cx="0" cy="0"/>
        </a:xfrm>
      </p:grpSpPr>
      <p:sp>
        <p:nvSpPr>
          <p:cNvPr id="74" name="Google Shape;74;p16"/>
          <p:cNvSpPr/>
          <p:nvPr/>
        </p:nvSpPr>
        <p:spPr>
          <a:xfrm rot="5400000">
            <a:off x="-227475" y="2268191"/>
            <a:ext cx="1062300" cy="6072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 name="Google Shape;75;p16"/>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76" name="Google Shape;76;p16"/>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77" name="Google Shape;77;p16"/>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8" name="Google Shape;78;p16"/>
          <p:cNvPicPr preferRelativeResize="0"/>
          <p:nvPr/>
        </p:nvPicPr>
        <p:blipFill>
          <a:blip r:embed="rId2">
            <a:alphaModFix/>
          </a:blip>
          <a:stretch>
            <a:fillRect/>
          </a:stretch>
        </p:blipFill>
        <p:spPr>
          <a:xfrm>
            <a:off x="42338" y="4726312"/>
            <a:ext cx="1056870" cy="351432"/>
          </a:xfrm>
          <a:prstGeom prst="rect">
            <a:avLst/>
          </a:prstGeom>
          <a:noFill/>
          <a:ln>
            <a:noFill/>
          </a:ln>
        </p:spPr>
      </p:pic>
      <p:pic>
        <p:nvPicPr>
          <p:cNvPr id="79" name="Google Shape;79;p16"/>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0" name="Shape 80"/>
        <p:cNvGrpSpPr/>
        <p:nvPr/>
      </p:nvGrpSpPr>
      <p:grpSpPr>
        <a:xfrm>
          <a:off x="0" y="0"/>
          <a:ext cx="0" cy="0"/>
          <a:chOff x="0" y="0"/>
          <a:chExt cx="0" cy="0"/>
        </a:xfrm>
      </p:grpSpPr>
      <p:sp>
        <p:nvSpPr>
          <p:cNvPr id="81" name="Google Shape;81;p17"/>
          <p:cNvSpPr txBox="1"/>
          <p:nvPr>
            <p:ph type="ctrTitle"/>
          </p:nvPr>
        </p:nvSpPr>
        <p:spPr>
          <a:xfrm>
            <a:off x="1085850" y="1991850"/>
            <a:ext cx="4676700" cy="11598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82" name="Google Shape;82;p17"/>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rm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83" name="Google Shape;83;p17"/>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1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5" name="Google Shape;85;p1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7.jp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2795800" y="691725"/>
            <a:ext cx="6214200" cy="28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Host-to-Host Layer (</a:t>
            </a:r>
            <a:r>
              <a:rPr b="1" lang="tr-TR" sz="2200">
                <a:latin typeface="Raleway"/>
                <a:ea typeface="Raleway"/>
                <a:cs typeface="Raleway"/>
                <a:sym typeface="Raleway"/>
              </a:rPr>
              <a:t>Transport</a:t>
            </a:r>
            <a:r>
              <a:rPr b="1" lang="tr-TR" sz="2200">
                <a:latin typeface="Raleway"/>
                <a:ea typeface="Raleway"/>
                <a:cs typeface="Raleway"/>
                <a:sym typeface="Raleway"/>
              </a:rPr>
              <a:t> Layer)</a:t>
            </a:r>
            <a:endParaRPr b="1" sz="2200">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Permits devices on the source and destination to carry on a conversation</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a:t>
            </a:r>
            <a:r>
              <a:rPr lang="tr-TR" sz="2200">
                <a:latin typeface="Raleway"/>
                <a:ea typeface="Raleway"/>
                <a:cs typeface="Raleway"/>
                <a:sym typeface="Raleway"/>
              </a:rPr>
              <a:t>efines the level of service and status of the connection used when transporting data</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Main protocols are TCP and UDP</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sp>
        <p:nvSpPr>
          <p:cNvPr id="150" name="Google Shape;150;p27"/>
          <p:cNvSpPr txBox="1"/>
          <p:nvPr/>
        </p:nvSpPr>
        <p:spPr>
          <a:xfrm>
            <a:off x="6922125" y="4238025"/>
            <a:ext cx="2221800" cy="5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800">
                <a:latin typeface="Raleway"/>
                <a:ea typeface="Raleway"/>
                <a:cs typeface="Raleway"/>
                <a:sym typeface="Raleway"/>
              </a:rPr>
              <a:t>TCP</a:t>
            </a:r>
            <a:r>
              <a:rPr lang="tr-TR" sz="800">
                <a:latin typeface="Raleway"/>
                <a:ea typeface="Raleway"/>
                <a:cs typeface="Raleway"/>
                <a:sym typeface="Raleway"/>
              </a:rPr>
              <a:t>: Transmission Control Protocol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UDP</a:t>
            </a:r>
            <a:r>
              <a:rPr lang="tr-TR" sz="800">
                <a:latin typeface="Raleway"/>
                <a:ea typeface="Raleway"/>
                <a:cs typeface="Raleway"/>
                <a:sym typeface="Raleway"/>
              </a:rPr>
              <a:t>: User Datagram Protocol</a:t>
            </a:r>
            <a:endParaRPr sz="800">
              <a:latin typeface="Raleway"/>
              <a:ea typeface="Raleway"/>
              <a:cs typeface="Raleway"/>
              <a:sym typeface="Raleway"/>
            </a:endParaRPr>
          </a:p>
        </p:txBody>
      </p:sp>
      <p:pic>
        <p:nvPicPr>
          <p:cNvPr descr="What is the difference between TCP IP model and OSI model? - Quora" id="151" name="Google Shape;151;p27"/>
          <p:cNvPicPr preferRelativeResize="0"/>
          <p:nvPr/>
        </p:nvPicPr>
        <p:blipFill rotWithShape="1">
          <a:blip r:embed="rId3">
            <a:alphaModFix/>
          </a:blip>
          <a:srcRect b="0" l="1737" r="58308" t="5926"/>
          <a:stretch/>
        </p:blipFill>
        <p:spPr>
          <a:xfrm>
            <a:off x="675325" y="827325"/>
            <a:ext cx="1330450" cy="3300101"/>
          </a:xfrm>
          <a:prstGeom prst="rect">
            <a:avLst/>
          </a:prstGeom>
          <a:noFill/>
          <a:ln>
            <a:noFill/>
          </a:ln>
        </p:spPr>
      </p:pic>
      <p:sp>
        <p:nvSpPr>
          <p:cNvPr id="152" name="Google Shape;152;p27"/>
          <p:cNvSpPr/>
          <p:nvPr/>
        </p:nvSpPr>
        <p:spPr>
          <a:xfrm>
            <a:off x="604775" y="827325"/>
            <a:ext cx="1401000" cy="13248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604775" y="2693600"/>
            <a:ext cx="1401000" cy="14337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ph idx="4294967295" type="title"/>
          </p:nvPr>
        </p:nvSpPr>
        <p:spPr>
          <a:xfrm>
            <a:off x="3494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TCP/IP (DoD) and the OSI Model</a:t>
            </a:r>
            <a:endParaRPr sz="4000">
              <a:solidFill>
                <a:srgbClr val="58B8E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2871525" y="691725"/>
            <a:ext cx="6138300" cy="3297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tr-TR" sz="2200">
                <a:latin typeface="Raleway"/>
                <a:ea typeface="Raleway"/>
                <a:cs typeface="Raleway"/>
                <a:sym typeface="Raleway"/>
              </a:rPr>
              <a:t>Process/Application layer</a:t>
            </a:r>
            <a:endParaRPr b="1" sz="2200">
              <a:latin typeface="Raleway"/>
              <a:ea typeface="Raleway"/>
              <a:cs typeface="Raleway"/>
              <a:sym typeface="Raleway"/>
            </a:endParaRPr>
          </a:p>
          <a:p>
            <a:pPr indent="0" lvl="0" marL="0" rtl="0" algn="l">
              <a:lnSpc>
                <a:spcPct val="100000"/>
              </a:lnSpc>
              <a:spcBef>
                <a:spcPts val="1000"/>
              </a:spcBef>
              <a:spcAft>
                <a:spcPts val="0"/>
              </a:spcAft>
              <a:buNone/>
            </a:pPr>
            <a:r>
              <a:t/>
            </a:r>
            <a:endParaRPr b="1" sz="2200" u="sng">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lang="tr-TR" sz="2200">
                <a:latin typeface="Raleway"/>
                <a:ea typeface="Raleway"/>
                <a:cs typeface="Raleway"/>
                <a:sym typeface="Raleway"/>
              </a:rPr>
              <a:t>Enables applications to communicate with each other.</a:t>
            </a:r>
            <a:endParaRPr sz="2200">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lang="tr-TR" sz="2200">
                <a:latin typeface="Raleway"/>
                <a:ea typeface="Raleway"/>
                <a:cs typeface="Raleway"/>
                <a:sym typeface="Raleway"/>
              </a:rPr>
              <a:t>Provides access to the services that operate at the lower layers of the DoD model.</a:t>
            </a:r>
            <a:endParaRPr sz="2200">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lang="tr-TR" sz="2200">
                <a:latin typeface="Raleway"/>
                <a:ea typeface="Raleway"/>
                <a:cs typeface="Raleway"/>
                <a:sym typeface="Raleway"/>
              </a:rPr>
              <a:t>It contains a protocol that implements user-level functions such as mail delivery, file transfer, and remote login.</a:t>
            </a:r>
            <a:endParaRPr sz="2200">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lang="tr-TR" sz="2200">
                <a:latin typeface="Raleway"/>
                <a:ea typeface="Raleway"/>
                <a:cs typeface="Raleway"/>
                <a:sym typeface="Raleway"/>
              </a:rPr>
              <a:t>Includes all higher-level protocols: DNS, HTTP, Telnet, SSH, FTP, SNMP, DHCP, etc.</a:t>
            </a:r>
            <a:endParaRPr sz="2200">
              <a:latin typeface="Raleway"/>
              <a:ea typeface="Raleway"/>
              <a:cs typeface="Raleway"/>
              <a:sym typeface="Raleway"/>
            </a:endParaRPr>
          </a:p>
          <a:p>
            <a:pPr indent="0" lvl="0" marL="457200" rtl="0" algn="l">
              <a:lnSpc>
                <a:spcPct val="100000"/>
              </a:lnSpc>
              <a:spcBef>
                <a:spcPts val="1000"/>
              </a:spcBef>
              <a:spcAft>
                <a:spcPts val="1000"/>
              </a:spcAft>
              <a:buNone/>
            </a:pPr>
            <a:r>
              <a:t/>
            </a:r>
            <a:endParaRPr sz="2200">
              <a:latin typeface="Raleway"/>
              <a:ea typeface="Raleway"/>
              <a:cs typeface="Raleway"/>
              <a:sym typeface="Raleway"/>
            </a:endParaRPr>
          </a:p>
        </p:txBody>
      </p:sp>
      <p:sp>
        <p:nvSpPr>
          <p:cNvPr id="160" name="Google Shape;160;p28"/>
          <p:cNvSpPr txBox="1"/>
          <p:nvPr/>
        </p:nvSpPr>
        <p:spPr>
          <a:xfrm>
            <a:off x="6572100" y="3988725"/>
            <a:ext cx="2571900" cy="11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800">
                <a:latin typeface="Raleway"/>
                <a:ea typeface="Raleway"/>
                <a:cs typeface="Raleway"/>
                <a:sym typeface="Raleway"/>
              </a:rPr>
              <a:t>DNS</a:t>
            </a:r>
            <a:r>
              <a:rPr lang="tr-TR" sz="800">
                <a:latin typeface="Raleway"/>
                <a:ea typeface="Raleway"/>
                <a:cs typeface="Raleway"/>
                <a:sym typeface="Raleway"/>
              </a:rPr>
              <a:t>: Domain Name Service</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HTTP</a:t>
            </a:r>
            <a:r>
              <a:rPr lang="tr-TR" sz="800">
                <a:latin typeface="Raleway"/>
                <a:ea typeface="Raleway"/>
                <a:cs typeface="Raleway"/>
                <a:sym typeface="Raleway"/>
              </a:rPr>
              <a:t>: Hyper-text Transfer Protocol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SSH</a:t>
            </a:r>
            <a:r>
              <a:rPr lang="tr-TR" sz="800">
                <a:latin typeface="Raleway"/>
                <a:ea typeface="Raleway"/>
                <a:cs typeface="Raleway"/>
                <a:sym typeface="Raleway"/>
              </a:rPr>
              <a:t>: Secure Shell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FTP</a:t>
            </a:r>
            <a:r>
              <a:rPr lang="tr-TR" sz="800">
                <a:latin typeface="Raleway"/>
                <a:ea typeface="Raleway"/>
                <a:cs typeface="Raleway"/>
                <a:sym typeface="Raleway"/>
              </a:rPr>
              <a:t>: File Transfer Protocol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SNMP</a:t>
            </a:r>
            <a:r>
              <a:rPr lang="tr-TR" sz="800">
                <a:latin typeface="Raleway"/>
                <a:ea typeface="Raleway"/>
                <a:cs typeface="Raleway"/>
                <a:sym typeface="Raleway"/>
              </a:rPr>
              <a:t>: Simple Network Management Protocol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DHCP</a:t>
            </a:r>
            <a:r>
              <a:rPr lang="tr-TR" sz="800">
                <a:latin typeface="Raleway"/>
                <a:ea typeface="Raleway"/>
                <a:cs typeface="Raleway"/>
                <a:sym typeface="Raleway"/>
              </a:rPr>
              <a:t>: Dynamic Host Configuration Protocol</a:t>
            </a:r>
            <a:endParaRPr sz="800">
              <a:latin typeface="Raleway"/>
              <a:ea typeface="Raleway"/>
              <a:cs typeface="Raleway"/>
              <a:sym typeface="Raleway"/>
            </a:endParaRPr>
          </a:p>
        </p:txBody>
      </p:sp>
      <p:pic>
        <p:nvPicPr>
          <p:cNvPr descr="What is the difference between TCP IP model and OSI model? - Quora" id="161" name="Google Shape;161;p28"/>
          <p:cNvPicPr preferRelativeResize="0"/>
          <p:nvPr/>
        </p:nvPicPr>
        <p:blipFill rotWithShape="1">
          <a:blip r:embed="rId3">
            <a:alphaModFix/>
          </a:blip>
          <a:srcRect b="0" l="1737" r="58308" t="5926"/>
          <a:stretch/>
        </p:blipFill>
        <p:spPr>
          <a:xfrm>
            <a:off x="675325" y="827325"/>
            <a:ext cx="1330450" cy="3300101"/>
          </a:xfrm>
          <a:prstGeom prst="rect">
            <a:avLst/>
          </a:prstGeom>
          <a:noFill/>
          <a:ln>
            <a:noFill/>
          </a:ln>
        </p:spPr>
      </p:pic>
      <p:sp>
        <p:nvSpPr>
          <p:cNvPr id="162" name="Google Shape;162;p28"/>
          <p:cNvSpPr/>
          <p:nvPr/>
        </p:nvSpPr>
        <p:spPr>
          <a:xfrm>
            <a:off x="640050" y="2177300"/>
            <a:ext cx="1401000" cy="19755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ph idx="4294967295" type="title"/>
          </p:nvPr>
        </p:nvSpPr>
        <p:spPr>
          <a:xfrm>
            <a:off x="3494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TCP/IP (DoD) and the OSI Model</a:t>
            </a:r>
            <a:endParaRPr sz="4000">
              <a:solidFill>
                <a:srgbClr val="58B8E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4294967295" type="ctrTitle"/>
          </p:nvPr>
        </p:nvSpPr>
        <p:spPr>
          <a:xfrm>
            <a:off x="1018750" y="2339989"/>
            <a:ext cx="7904700" cy="11598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The Internet Layer Protocols</a:t>
            </a:r>
            <a:endParaRPr b="1" sz="4000">
              <a:solidFill>
                <a:srgbClr val="58B8E4"/>
              </a:solidFill>
              <a:latin typeface="Raleway"/>
              <a:ea typeface="Raleway"/>
              <a:cs typeface="Raleway"/>
              <a:sym typeface="Raleway"/>
            </a:endParaRPr>
          </a:p>
        </p:txBody>
      </p:sp>
      <p:sp>
        <p:nvSpPr>
          <p:cNvPr id="169" name="Google Shape;169;p2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5</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nvSpPr>
        <p:spPr>
          <a:xfrm>
            <a:off x="3105025" y="662750"/>
            <a:ext cx="5886600" cy="40704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Main functions: routing and providing a single network interface to upper layers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Main protocols: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Internet Protocol (IP)</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Internet Control Message Protocol (ICMP)</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Address Resolution Protocol (ARP)</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Reverse Address Resolution Protocol (RARP)</a:t>
            </a:r>
            <a:endParaRPr sz="2200">
              <a:latin typeface="Raleway"/>
              <a:ea typeface="Raleway"/>
              <a:cs typeface="Raleway"/>
              <a:sym typeface="Raleway"/>
            </a:endParaRPr>
          </a:p>
        </p:txBody>
      </p:sp>
      <p:pic>
        <p:nvPicPr>
          <p:cNvPr descr="What is the difference between TCP IP model and OSI model? - Quora" id="175" name="Google Shape;175;p30"/>
          <p:cNvPicPr preferRelativeResize="0"/>
          <p:nvPr/>
        </p:nvPicPr>
        <p:blipFill rotWithShape="1">
          <a:blip r:embed="rId3">
            <a:alphaModFix/>
          </a:blip>
          <a:srcRect b="0" l="1737" r="58308" t="5926"/>
          <a:stretch/>
        </p:blipFill>
        <p:spPr>
          <a:xfrm>
            <a:off x="675325" y="827325"/>
            <a:ext cx="1330450" cy="3300101"/>
          </a:xfrm>
          <a:prstGeom prst="rect">
            <a:avLst/>
          </a:prstGeom>
          <a:noFill/>
          <a:ln>
            <a:noFill/>
          </a:ln>
        </p:spPr>
      </p:pic>
      <p:sp>
        <p:nvSpPr>
          <p:cNvPr id="176" name="Google Shape;176;p30"/>
          <p:cNvSpPr/>
          <p:nvPr/>
        </p:nvSpPr>
        <p:spPr>
          <a:xfrm>
            <a:off x="604775" y="827325"/>
            <a:ext cx="1401000" cy="18486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604775" y="3194900"/>
            <a:ext cx="1401000" cy="9324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txBox="1"/>
          <p:nvPr>
            <p:ph idx="4294967295" type="title"/>
          </p:nvPr>
        </p:nvSpPr>
        <p:spPr>
          <a:xfrm>
            <a:off x="3494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TCP/IP (DoD) and the OSI Model</a:t>
            </a:r>
            <a:endParaRPr sz="4000">
              <a:solidFill>
                <a:srgbClr val="58B8E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4294967295" type="title"/>
          </p:nvPr>
        </p:nvSpPr>
        <p:spPr>
          <a:xfrm>
            <a:off x="412175" y="36350"/>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Internet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
        <p:nvSpPr>
          <p:cNvPr id="184" name="Google Shape;184;p31"/>
          <p:cNvSpPr txBox="1"/>
          <p:nvPr/>
        </p:nvSpPr>
        <p:spPr>
          <a:xfrm>
            <a:off x="152550" y="662750"/>
            <a:ext cx="8838900" cy="23364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Internet Protocol (IP) </a:t>
            </a:r>
            <a:r>
              <a:rPr lang="tr-TR" sz="2200">
                <a:latin typeface="Raleway"/>
                <a:ea typeface="Raleway"/>
                <a:cs typeface="Raleway"/>
                <a:sym typeface="Raleway"/>
              </a:rPr>
              <a:t>looks at each packet’s destination address, then, using a routing table, it decides where a packet is to be sent next, choosing the best path.</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To find the </a:t>
            </a:r>
            <a:r>
              <a:rPr lang="tr-TR" sz="2200">
                <a:latin typeface="Raleway"/>
                <a:ea typeface="Raleway"/>
                <a:cs typeface="Raleway"/>
                <a:sym typeface="Raleway"/>
              </a:rPr>
              <a:t>receiver</a:t>
            </a:r>
            <a:r>
              <a:rPr lang="tr-TR" sz="2200">
                <a:latin typeface="Raleway"/>
                <a:ea typeface="Raleway"/>
                <a:cs typeface="Raleway"/>
                <a:sym typeface="Raleway"/>
              </a:rPr>
              <a:t> host, sender has to find out:</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
        <p:nvSpPr>
          <p:cNvPr id="185" name="Google Shape;185;p31"/>
          <p:cNvSpPr/>
          <p:nvPr/>
        </p:nvSpPr>
        <p:spPr>
          <a:xfrm>
            <a:off x="1217275" y="2601425"/>
            <a:ext cx="2578200" cy="6900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On which network is the receiver located?</a:t>
            </a:r>
            <a:endParaRPr sz="1800"/>
          </a:p>
        </p:txBody>
      </p:sp>
      <p:sp>
        <p:nvSpPr>
          <p:cNvPr id="186" name="Google Shape;186;p31"/>
          <p:cNvSpPr/>
          <p:nvPr/>
        </p:nvSpPr>
        <p:spPr>
          <a:xfrm>
            <a:off x="4773275" y="2633225"/>
            <a:ext cx="2578200" cy="6264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What is its id?</a:t>
            </a:r>
            <a:endParaRPr sz="1800"/>
          </a:p>
        </p:txBody>
      </p:sp>
      <p:sp>
        <p:nvSpPr>
          <p:cNvPr id="187" name="Google Shape;187;p31"/>
          <p:cNvSpPr/>
          <p:nvPr/>
        </p:nvSpPr>
        <p:spPr>
          <a:xfrm>
            <a:off x="5151375" y="3967750"/>
            <a:ext cx="1840200" cy="900900"/>
          </a:xfrm>
          <a:prstGeom prst="snip2DiagRect">
            <a:avLst>
              <a:gd fmla="val 0" name="adj1"/>
              <a:gd fmla="val 1666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TR" sz="1800"/>
              <a:t>MAC address</a:t>
            </a:r>
            <a:endParaRPr sz="1800"/>
          </a:p>
        </p:txBody>
      </p:sp>
      <p:sp>
        <p:nvSpPr>
          <p:cNvPr id="188" name="Google Shape;188;p31"/>
          <p:cNvSpPr/>
          <p:nvPr/>
        </p:nvSpPr>
        <p:spPr>
          <a:xfrm>
            <a:off x="1586750" y="3967750"/>
            <a:ext cx="1840200" cy="900900"/>
          </a:xfrm>
          <a:prstGeom prst="snip2DiagRect">
            <a:avLst>
              <a:gd fmla="val 0" name="adj1"/>
              <a:gd fmla="val 1666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tr-TR" sz="1800"/>
              <a:t>Software address</a:t>
            </a:r>
            <a:endParaRPr sz="1800"/>
          </a:p>
        </p:txBody>
      </p:sp>
      <p:sp>
        <p:nvSpPr>
          <p:cNvPr id="189" name="Google Shape;189;p31"/>
          <p:cNvSpPr/>
          <p:nvPr/>
        </p:nvSpPr>
        <p:spPr>
          <a:xfrm>
            <a:off x="937875" y="2746675"/>
            <a:ext cx="456900" cy="402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1800">
                <a:solidFill>
                  <a:srgbClr val="FFFFFF"/>
                </a:solidFill>
              </a:rPr>
              <a:t>1</a:t>
            </a:r>
            <a:endParaRPr b="1" sz="1800">
              <a:solidFill>
                <a:srgbClr val="FFFFFF"/>
              </a:solidFill>
            </a:endParaRPr>
          </a:p>
        </p:txBody>
      </p:sp>
      <p:sp>
        <p:nvSpPr>
          <p:cNvPr id="190" name="Google Shape;190;p31"/>
          <p:cNvSpPr/>
          <p:nvPr/>
        </p:nvSpPr>
        <p:spPr>
          <a:xfrm>
            <a:off x="4473250" y="2746675"/>
            <a:ext cx="456900" cy="402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1800">
                <a:solidFill>
                  <a:srgbClr val="FFFFFF"/>
                </a:solidFill>
              </a:rPr>
              <a:t>2</a:t>
            </a:r>
            <a:endParaRPr b="1" sz="1800">
              <a:solidFill>
                <a:srgbClr val="FFFFFF"/>
              </a:solidFill>
            </a:endParaRPr>
          </a:p>
        </p:txBody>
      </p:sp>
      <p:cxnSp>
        <p:nvCxnSpPr>
          <p:cNvPr id="191" name="Google Shape;191;p31"/>
          <p:cNvCxnSpPr>
            <a:endCxn id="188" idx="3"/>
          </p:cNvCxnSpPr>
          <p:nvPr/>
        </p:nvCxnSpPr>
        <p:spPr>
          <a:xfrm>
            <a:off x="2506250" y="3291550"/>
            <a:ext cx="600" cy="676200"/>
          </a:xfrm>
          <a:prstGeom prst="straightConnector1">
            <a:avLst/>
          </a:prstGeom>
          <a:noFill/>
          <a:ln cap="flat" cmpd="sng" w="38100">
            <a:solidFill>
              <a:schemeClr val="dk2"/>
            </a:solidFill>
            <a:prstDash val="solid"/>
            <a:round/>
            <a:headEnd len="med" w="med" type="none"/>
            <a:tailEnd len="med" w="med" type="triangle"/>
          </a:ln>
        </p:spPr>
      </p:cxnSp>
      <p:cxnSp>
        <p:nvCxnSpPr>
          <p:cNvPr id="192" name="Google Shape;192;p31"/>
          <p:cNvCxnSpPr>
            <a:stCxn id="186" idx="2"/>
            <a:endCxn id="187" idx="3"/>
          </p:cNvCxnSpPr>
          <p:nvPr/>
        </p:nvCxnSpPr>
        <p:spPr>
          <a:xfrm>
            <a:off x="6062375" y="3259625"/>
            <a:ext cx="9000" cy="708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nvSpPr>
        <p:spPr>
          <a:xfrm>
            <a:off x="152550" y="662750"/>
            <a:ext cx="8838900" cy="23364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Internet Control Message Protocol (ICMP)</a:t>
            </a:r>
            <a:r>
              <a:rPr lang="tr-TR" sz="2200">
                <a:latin typeface="Raleway"/>
                <a:ea typeface="Raleway"/>
                <a:cs typeface="Raleway"/>
                <a:sym typeface="Raleway"/>
              </a:rPr>
              <a:t> is a management protocol and messaging service provider for IP</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ICMP </a:t>
            </a:r>
            <a:r>
              <a:rPr lang="tr-TR" sz="2200">
                <a:latin typeface="Raleway"/>
                <a:ea typeface="Raleway"/>
                <a:cs typeface="Raleway"/>
                <a:sym typeface="Raleway"/>
              </a:rPr>
              <a:t>messages are sent as IP packets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Common events that </a:t>
            </a:r>
            <a:r>
              <a:rPr b="1" lang="tr-TR" sz="2200">
                <a:latin typeface="Raleway"/>
                <a:ea typeface="Raleway"/>
                <a:cs typeface="Raleway"/>
                <a:sym typeface="Raleway"/>
              </a:rPr>
              <a:t>ICMP </a:t>
            </a:r>
            <a:r>
              <a:rPr lang="tr-TR" sz="2200">
                <a:latin typeface="Raleway"/>
                <a:ea typeface="Raleway"/>
                <a:cs typeface="Raleway"/>
                <a:sym typeface="Raleway"/>
              </a:rPr>
              <a:t>relates to:</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Destination unreachable</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Buffer full</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Hops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Ping </a:t>
            </a:r>
            <a:r>
              <a:rPr lang="tr-TR" sz="2200">
                <a:latin typeface="Raleway"/>
                <a:ea typeface="Raleway"/>
                <a:cs typeface="Raleway"/>
                <a:sym typeface="Raleway"/>
              </a:rPr>
              <a:t>and </a:t>
            </a:r>
            <a:r>
              <a:rPr b="1" lang="tr-TR" sz="2200">
                <a:latin typeface="Raleway"/>
                <a:ea typeface="Raleway"/>
                <a:cs typeface="Raleway"/>
                <a:sym typeface="Raleway"/>
              </a:rPr>
              <a:t>Traceroute </a:t>
            </a:r>
            <a:r>
              <a:rPr lang="tr-TR" sz="2200">
                <a:latin typeface="Raleway"/>
                <a:ea typeface="Raleway"/>
                <a:cs typeface="Raleway"/>
                <a:sym typeface="Raleway"/>
              </a:rPr>
              <a:t>use </a:t>
            </a:r>
            <a:r>
              <a:rPr b="1" lang="tr-TR" sz="2200">
                <a:latin typeface="Raleway"/>
                <a:ea typeface="Raleway"/>
                <a:cs typeface="Raleway"/>
                <a:sym typeface="Raleway"/>
              </a:rPr>
              <a:t>ICMP</a:t>
            </a:r>
            <a:endParaRPr b="1"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pic>
        <p:nvPicPr>
          <p:cNvPr descr="ICMP error message format. ICMP error messages of Type: 3 ..." id="198" name="Google Shape;198;p32"/>
          <p:cNvPicPr preferRelativeResize="0"/>
          <p:nvPr/>
        </p:nvPicPr>
        <p:blipFill>
          <a:blip r:embed="rId3">
            <a:alphaModFix/>
          </a:blip>
          <a:stretch>
            <a:fillRect/>
          </a:stretch>
        </p:blipFill>
        <p:spPr>
          <a:xfrm>
            <a:off x="4710530" y="2913799"/>
            <a:ext cx="4472700" cy="2191550"/>
          </a:xfrm>
          <a:prstGeom prst="rect">
            <a:avLst/>
          </a:prstGeom>
          <a:noFill/>
          <a:ln>
            <a:noFill/>
          </a:ln>
        </p:spPr>
      </p:pic>
      <p:sp>
        <p:nvSpPr>
          <p:cNvPr id="199" name="Google Shape;199;p32"/>
          <p:cNvSpPr txBox="1"/>
          <p:nvPr>
            <p:ph idx="4294967295" type="title"/>
          </p:nvPr>
        </p:nvSpPr>
        <p:spPr>
          <a:xfrm>
            <a:off x="412175" y="36350"/>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Internet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nvSpPr>
        <p:spPr>
          <a:xfrm>
            <a:off x="152550" y="662750"/>
            <a:ext cx="8838900" cy="23364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Address Resolution Protocol (ARP)</a:t>
            </a:r>
            <a:r>
              <a:rPr lang="tr-TR" sz="2200">
                <a:latin typeface="Raleway"/>
                <a:ea typeface="Raleway"/>
                <a:cs typeface="Raleway"/>
                <a:sym typeface="Raleway"/>
              </a:rPr>
              <a:t> is a procedure for mapping a dynamic </a:t>
            </a:r>
            <a:r>
              <a:rPr b="1" lang="tr-TR" sz="2200">
                <a:latin typeface="Raleway"/>
                <a:ea typeface="Raleway"/>
                <a:cs typeface="Raleway"/>
                <a:sym typeface="Raleway"/>
              </a:rPr>
              <a:t>IP address</a:t>
            </a:r>
            <a:r>
              <a:rPr lang="tr-TR" sz="2200">
                <a:latin typeface="Raleway"/>
                <a:ea typeface="Raleway"/>
                <a:cs typeface="Raleway"/>
                <a:sym typeface="Raleway"/>
              </a:rPr>
              <a:t> to a permanent physical machine address in a LAN</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Essentially matches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
        <p:nvSpPr>
          <p:cNvPr id="205" name="Google Shape;205;p33"/>
          <p:cNvSpPr/>
          <p:nvPr/>
        </p:nvSpPr>
        <p:spPr>
          <a:xfrm>
            <a:off x="3498500" y="1859450"/>
            <a:ext cx="1816200" cy="6669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IPv4 Address</a:t>
            </a:r>
            <a:endParaRPr sz="1800"/>
          </a:p>
          <a:p>
            <a:pPr indent="0" lvl="0" marL="0" rtl="0" algn="ctr">
              <a:spcBef>
                <a:spcPts val="0"/>
              </a:spcBef>
              <a:spcAft>
                <a:spcPts val="0"/>
              </a:spcAft>
              <a:buNone/>
            </a:pPr>
            <a:r>
              <a:rPr lang="tr-TR" sz="1800"/>
              <a:t>32-bit</a:t>
            </a:r>
            <a:endParaRPr sz="1800"/>
          </a:p>
        </p:txBody>
      </p:sp>
      <p:sp>
        <p:nvSpPr>
          <p:cNvPr id="206" name="Google Shape;206;p33"/>
          <p:cNvSpPr/>
          <p:nvPr/>
        </p:nvSpPr>
        <p:spPr>
          <a:xfrm>
            <a:off x="6133400" y="1859450"/>
            <a:ext cx="1907400" cy="6669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MAC </a:t>
            </a:r>
            <a:r>
              <a:rPr lang="tr-TR" sz="1800"/>
              <a:t>Address</a:t>
            </a:r>
            <a:endParaRPr sz="1800"/>
          </a:p>
          <a:p>
            <a:pPr indent="0" lvl="0" marL="0" rtl="0" algn="ctr">
              <a:spcBef>
                <a:spcPts val="0"/>
              </a:spcBef>
              <a:spcAft>
                <a:spcPts val="0"/>
              </a:spcAft>
              <a:buNone/>
            </a:pPr>
            <a:r>
              <a:rPr lang="tr-TR" sz="1800"/>
              <a:t>48-bit</a:t>
            </a:r>
            <a:endParaRPr sz="1800"/>
          </a:p>
        </p:txBody>
      </p:sp>
      <p:sp>
        <p:nvSpPr>
          <p:cNvPr id="207" name="Google Shape;207;p33"/>
          <p:cNvSpPr/>
          <p:nvPr/>
        </p:nvSpPr>
        <p:spPr>
          <a:xfrm>
            <a:off x="5428660" y="2060790"/>
            <a:ext cx="603900" cy="268500"/>
          </a:xfrm>
          <a:prstGeom prst="lef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h7:Address Resolution Protocol(ARP)" id="208" name="Google Shape;208;p33"/>
          <p:cNvPicPr preferRelativeResize="0"/>
          <p:nvPr/>
        </p:nvPicPr>
        <p:blipFill>
          <a:blip r:embed="rId3">
            <a:alphaModFix/>
          </a:blip>
          <a:stretch>
            <a:fillRect/>
          </a:stretch>
        </p:blipFill>
        <p:spPr>
          <a:xfrm>
            <a:off x="1772250" y="2583380"/>
            <a:ext cx="4869125" cy="2579000"/>
          </a:xfrm>
          <a:prstGeom prst="rect">
            <a:avLst/>
          </a:prstGeom>
          <a:noFill/>
          <a:ln>
            <a:noFill/>
          </a:ln>
        </p:spPr>
      </p:pic>
      <p:sp>
        <p:nvSpPr>
          <p:cNvPr id="209" name="Google Shape;209;p33"/>
          <p:cNvSpPr txBox="1"/>
          <p:nvPr>
            <p:ph idx="4294967295" type="title"/>
          </p:nvPr>
        </p:nvSpPr>
        <p:spPr>
          <a:xfrm>
            <a:off x="412175" y="36350"/>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Internet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nvSpPr>
        <p:spPr>
          <a:xfrm>
            <a:off x="152550" y="662750"/>
            <a:ext cx="8838900" cy="23364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Host machines that don't know their own IP address can use the </a:t>
            </a:r>
            <a:r>
              <a:rPr b="1" lang="tr-TR" sz="2200">
                <a:latin typeface="Raleway"/>
                <a:ea typeface="Raleway"/>
                <a:cs typeface="Raleway"/>
                <a:sym typeface="Raleway"/>
              </a:rPr>
              <a:t>Reverse ARP (RARP)</a:t>
            </a:r>
            <a:r>
              <a:rPr lang="tr-TR" sz="2200">
                <a:latin typeface="Raleway"/>
                <a:ea typeface="Raleway"/>
                <a:cs typeface="Raleway"/>
                <a:sym typeface="Raleway"/>
              </a:rPr>
              <a:t> protocol for discovery</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ARP is replaced by </a:t>
            </a:r>
            <a:r>
              <a:rPr b="1" lang="tr-TR" sz="2200">
                <a:latin typeface="Raleway"/>
                <a:ea typeface="Raleway"/>
                <a:cs typeface="Raleway"/>
                <a:sym typeface="Raleway"/>
              </a:rPr>
              <a:t>Neighbor Discovery Protocol</a:t>
            </a:r>
            <a:r>
              <a:rPr lang="tr-TR" sz="2200">
                <a:latin typeface="Raleway"/>
                <a:ea typeface="Raleway"/>
                <a:cs typeface="Raleway"/>
                <a:sym typeface="Raleway"/>
              </a:rPr>
              <a:t> with the use of IPv6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pic>
        <p:nvPicPr>
          <p:cNvPr descr="08 module interconnecting cisco router" id="215" name="Google Shape;215;p34"/>
          <p:cNvPicPr preferRelativeResize="0"/>
          <p:nvPr/>
        </p:nvPicPr>
        <p:blipFill rotWithShape="1">
          <a:blip r:embed="rId3">
            <a:alphaModFix/>
          </a:blip>
          <a:srcRect b="28596" l="0" r="0" t="15940"/>
          <a:stretch/>
        </p:blipFill>
        <p:spPr>
          <a:xfrm>
            <a:off x="1549425" y="1561500"/>
            <a:ext cx="5827601" cy="2424250"/>
          </a:xfrm>
          <a:prstGeom prst="rect">
            <a:avLst/>
          </a:prstGeom>
          <a:noFill/>
          <a:ln>
            <a:noFill/>
          </a:ln>
        </p:spPr>
      </p:pic>
      <p:sp>
        <p:nvSpPr>
          <p:cNvPr id="216" name="Google Shape;216;p34"/>
          <p:cNvSpPr txBox="1"/>
          <p:nvPr>
            <p:ph idx="4294967295" type="title"/>
          </p:nvPr>
        </p:nvSpPr>
        <p:spPr>
          <a:xfrm>
            <a:off x="412175" y="36350"/>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Internet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4294967295" type="ctrTitle"/>
          </p:nvPr>
        </p:nvSpPr>
        <p:spPr>
          <a:xfrm>
            <a:off x="1018750" y="2339989"/>
            <a:ext cx="7904700" cy="11598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The Transport Layer Protocols</a:t>
            </a:r>
            <a:endParaRPr b="1" sz="4000">
              <a:solidFill>
                <a:srgbClr val="58B8E4"/>
              </a:solidFill>
              <a:latin typeface="Raleway"/>
              <a:ea typeface="Raleway"/>
              <a:cs typeface="Raleway"/>
              <a:sym typeface="Raleway"/>
            </a:endParaRPr>
          </a:p>
        </p:txBody>
      </p:sp>
      <p:sp>
        <p:nvSpPr>
          <p:cNvPr id="222" name="Google Shape;222;p3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4</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idx="4294967295" type="title"/>
          </p:nvPr>
        </p:nvSpPr>
        <p:spPr>
          <a:xfrm>
            <a:off x="416100" y="65325"/>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Transport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
        <p:nvSpPr>
          <p:cNvPr id="228" name="Google Shape;228;p36"/>
          <p:cNvSpPr txBox="1"/>
          <p:nvPr/>
        </p:nvSpPr>
        <p:spPr>
          <a:xfrm>
            <a:off x="3212325" y="691725"/>
            <a:ext cx="5893500" cy="4016400"/>
          </a:xfrm>
          <a:prstGeom prst="rect">
            <a:avLst/>
          </a:prstGeom>
          <a:solidFill>
            <a:srgbClr val="FFFFFF"/>
          </a:solidFill>
          <a:ln>
            <a:noFill/>
          </a:ln>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Font typeface="Raleway"/>
              <a:buChar char="●"/>
            </a:pPr>
            <a:r>
              <a:rPr b="1" lang="tr-TR" sz="2200">
                <a:latin typeface="Raleway"/>
                <a:ea typeface="Raleway"/>
                <a:cs typeface="Raleway"/>
                <a:sym typeface="Raleway"/>
              </a:rPr>
              <a:t>TCP </a:t>
            </a:r>
            <a:r>
              <a:rPr lang="tr-TR" sz="2200">
                <a:latin typeface="Raleway"/>
                <a:ea typeface="Raleway"/>
                <a:cs typeface="Raleway"/>
                <a:sym typeface="Raleway"/>
              </a:rPr>
              <a:t>and </a:t>
            </a:r>
            <a:r>
              <a:rPr b="1" lang="tr-TR" sz="2200">
                <a:latin typeface="Raleway"/>
                <a:ea typeface="Raleway"/>
                <a:cs typeface="Raleway"/>
                <a:sym typeface="Raleway"/>
              </a:rPr>
              <a:t>UDP </a:t>
            </a:r>
            <a:r>
              <a:rPr lang="tr-TR" sz="2200">
                <a:latin typeface="Raleway"/>
                <a:ea typeface="Raleway"/>
                <a:cs typeface="Raleway"/>
                <a:sym typeface="Raleway"/>
              </a:rPr>
              <a:t>are the main protocols for Transport Layer</a:t>
            </a:r>
            <a:endParaRPr sz="2200">
              <a:latin typeface="Raleway"/>
              <a:ea typeface="Raleway"/>
              <a:cs typeface="Raleway"/>
              <a:sym typeface="Raleway"/>
            </a:endParaRPr>
          </a:p>
          <a:p>
            <a:pPr indent="-368300" lvl="0" marL="457200" rtl="0" algn="l">
              <a:lnSpc>
                <a:spcPct val="100000"/>
              </a:lnSpc>
              <a:spcBef>
                <a:spcPts val="1000"/>
              </a:spcBef>
              <a:spcAft>
                <a:spcPts val="1000"/>
              </a:spcAft>
              <a:buSzPts val="2200"/>
              <a:buFont typeface="Raleway"/>
              <a:buChar char="●"/>
            </a:pPr>
            <a:r>
              <a:rPr lang="tr-TR" sz="2200">
                <a:latin typeface="Raleway"/>
                <a:ea typeface="Raleway"/>
                <a:cs typeface="Raleway"/>
                <a:sym typeface="Raleway"/>
              </a:rPr>
              <a:t>Transport layer defines a </a:t>
            </a:r>
            <a:r>
              <a:rPr b="1" lang="tr-TR" sz="2200">
                <a:latin typeface="Raleway"/>
                <a:ea typeface="Raleway"/>
                <a:cs typeface="Raleway"/>
                <a:sym typeface="Raleway"/>
              </a:rPr>
              <a:t>protocol</a:t>
            </a:r>
            <a:r>
              <a:rPr lang="tr-TR" sz="2200">
                <a:latin typeface="Raleway"/>
                <a:ea typeface="Raleway"/>
                <a:cs typeface="Raleway"/>
                <a:sym typeface="Raleway"/>
              </a:rPr>
              <a:t> as well as a </a:t>
            </a:r>
            <a:r>
              <a:rPr b="1" lang="tr-TR" sz="2200">
                <a:latin typeface="Raleway"/>
                <a:ea typeface="Raleway"/>
                <a:cs typeface="Raleway"/>
                <a:sym typeface="Raleway"/>
              </a:rPr>
              <a:t>port</a:t>
            </a:r>
            <a:endParaRPr b="1" i="1" sz="2200" u="sng">
              <a:latin typeface="Raleway"/>
              <a:ea typeface="Raleway"/>
              <a:cs typeface="Raleway"/>
              <a:sym typeface="Raleway"/>
            </a:endParaRPr>
          </a:p>
        </p:txBody>
      </p:sp>
      <p:pic>
        <p:nvPicPr>
          <p:cNvPr descr="What is the difference between TCP IP model and OSI model? - Quora" id="229" name="Google Shape;229;p36"/>
          <p:cNvPicPr preferRelativeResize="0"/>
          <p:nvPr/>
        </p:nvPicPr>
        <p:blipFill rotWithShape="1">
          <a:blip r:embed="rId3">
            <a:alphaModFix/>
          </a:blip>
          <a:srcRect b="0" l="1737" r="58308" t="5926"/>
          <a:stretch/>
        </p:blipFill>
        <p:spPr>
          <a:xfrm>
            <a:off x="675325" y="827325"/>
            <a:ext cx="1330450" cy="3300101"/>
          </a:xfrm>
          <a:prstGeom prst="rect">
            <a:avLst/>
          </a:prstGeom>
          <a:noFill/>
          <a:ln>
            <a:noFill/>
          </a:ln>
        </p:spPr>
      </p:pic>
      <p:sp>
        <p:nvSpPr>
          <p:cNvPr id="230" name="Google Shape;230;p36"/>
          <p:cNvSpPr/>
          <p:nvPr/>
        </p:nvSpPr>
        <p:spPr>
          <a:xfrm>
            <a:off x="604775" y="827325"/>
            <a:ext cx="1401000" cy="13248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604775" y="2693600"/>
            <a:ext cx="1401000" cy="14337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4294967295" type="ctrTitle"/>
          </p:nvPr>
        </p:nvSpPr>
        <p:spPr>
          <a:xfrm>
            <a:off x="1884000" y="1863600"/>
            <a:ext cx="72600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tr-TR" sz="5800">
                <a:solidFill>
                  <a:srgbClr val="58B8E4"/>
                </a:solidFill>
                <a:latin typeface="Montserrat Black"/>
                <a:ea typeface="Montserrat Black"/>
                <a:cs typeface="Montserrat Black"/>
                <a:sym typeface="Montserrat Black"/>
              </a:rPr>
              <a:t>Introduction to TCP/IP</a:t>
            </a:r>
            <a:endParaRPr sz="5800">
              <a:solidFill>
                <a:srgbClr val="58B8E4"/>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nvSpPr>
        <p:spPr>
          <a:xfrm>
            <a:off x="3212325" y="691725"/>
            <a:ext cx="5893500" cy="4016400"/>
          </a:xfrm>
          <a:prstGeom prst="rect">
            <a:avLst/>
          </a:prstGeom>
          <a:solidFill>
            <a:srgbClr val="FFFFFF"/>
          </a:solidFill>
          <a:ln>
            <a:noFill/>
          </a:ln>
        </p:spPr>
        <p:txBody>
          <a:bodyPr anchorCtr="0" anchor="t" bIns="91425" lIns="91425" spcFirstLastPara="1" rIns="91425" wrap="square" tIns="91425">
            <a:normAutofit fontScale="77500" lnSpcReduction="20000"/>
          </a:bodyPr>
          <a:lstStyle/>
          <a:p>
            <a:pPr indent="-336867" lvl="0" marL="457200" rtl="0" algn="l">
              <a:lnSpc>
                <a:spcPct val="100000"/>
              </a:lnSpc>
              <a:spcBef>
                <a:spcPts val="0"/>
              </a:spcBef>
              <a:spcAft>
                <a:spcPts val="0"/>
              </a:spcAft>
              <a:buSzPct val="100000"/>
              <a:buFont typeface="Raleway"/>
              <a:buChar char="●"/>
            </a:pPr>
            <a:r>
              <a:rPr b="1" lang="tr-TR" sz="2200">
                <a:latin typeface="Raleway"/>
                <a:ea typeface="Raleway"/>
                <a:cs typeface="Raleway"/>
                <a:sym typeface="Raleway"/>
              </a:rPr>
              <a:t>TCP </a:t>
            </a:r>
            <a:r>
              <a:rPr lang="tr-TR" sz="2200">
                <a:latin typeface="Raleway"/>
                <a:ea typeface="Raleway"/>
                <a:cs typeface="Raleway"/>
                <a:sym typeface="Raleway"/>
              </a:rPr>
              <a:t>and </a:t>
            </a:r>
            <a:r>
              <a:rPr b="1" lang="tr-TR" sz="2200">
                <a:latin typeface="Raleway"/>
                <a:ea typeface="Raleway"/>
                <a:cs typeface="Raleway"/>
                <a:sym typeface="Raleway"/>
              </a:rPr>
              <a:t>UDP </a:t>
            </a:r>
            <a:r>
              <a:rPr lang="tr-TR" sz="2200">
                <a:latin typeface="Raleway"/>
                <a:ea typeface="Raleway"/>
                <a:cs typeface="Raleway"/>
                <a:sym typeface="Raleway"/>
              </a:rPr>
              <a:t>are the main protocols for Transport Layer</a:t>
            </a:r>
            <a:endParaRPr sz="2200">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b="1" lang="tr-TR" sz="2200">
                <a:latin typeface="Raleway"/>
                <a:ea typeface="Raleway"/>
                <a:cs typeface="Raleway"/>
                <a:sym typeface="Raleway"/>
              </a:rPr>
              <a:t>TCP </a:t>
            </a:r>
            <a:r>
              <a:rPr lang="tr-TR" sz="2200">
                <a:latin typeface="Raleway"/>
                <a:ea typeface="Raleway"/>
                <a:cs typeface="Raleway"/>
                <a:sym typeface="Raleway"/>
              </a:rPr>
              <a:t>is full-duplex, connection-oriented, reliable and accurate protocol</a:t>
            </a:r>
            <a:endParaRPr sz="2200">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lang="tr-TR" sz="2200">
                <a:latin typeface="Raleway"/>
                <a:ea typeface="Raleway"/>
                <a:cs typeface="Raleway"/>
                <a:sym typeface="Raleway"/>
              </a:rPr>
              <a:t>In order to send information, TCP establishes a connection with the receiving host </a:t>
            </a:r>
            <a:r>
              <a:rPr i="1" lang="tr-TR" sz="2200" u="sng">
                <a:latin typeface="Raleway"/>
                <a:ea typeface="Raleway"/>
                <a:cs typeface="Raleway"/>
                <a:sym typeface="Raleway"/>
              </a:rPr>
              <a:t>(connection-oriented)</a:t>
            </a:r>
            <a:endParaRPr i="1" sz="2200" u="sng">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b="1" lang="tr-TR" sz="2200">
                <a:latin typeface="Raleway"/>
                <a:ea typeface="Raleway"/>
                <a:cs typeface="Raleway"/>
                <a:sym typeface="Raleway"/>
              </a:rPr>
              <a:t>TCP </a:t>
            </a:r>
            <a:r>
              <a:rPr lang="tr-TR" sz="2200">
                <a:latin typeface="Raleway"/>
                <a:ea typeface="Raleway"/>
                <a:cs typeface="Raleway"/>
                <a:sym typeface="Raleway"/>
              </a:rPr>
              <a:t>takes information and breaks it into </a:t>
            </a:r>
            <a:r>
              <a:rPr lang="tr-TR" sz="2200" u="sng">
                <a:latin typeface="Raleway"/>
                <a:ea typeface="Raleway"/>
                <a:cs typeface="Raleway"/>
                <a:sym typeface="Raleway"/>
              </a:rPr>
              <a:t>segments</a:t>
            </a:r>
            <a:endParaRPr sz="2200" u="sng">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b="1" lang="tr-TR" sz="2200">
                <a:latin typeface="Raleway"/>
                <a:ea typeface="Raleway"/>
                <a:cs typeface="Raleway"/>
                <a:sym typeface="Raleway"/>
              </a:rPr>
              <a:t>TCP </a:t>
            </a:r>
            <a:r>
              <a:rPr lang="tr-TR" sz="2200">
                <a:latin typeface="Raleway"/>
                <a:ea typeface="Raleway"/>
                <a:cs typeface="Raleway"/>
                <a:sym typeface="Raleway"/>
              </a:rPr>
              <a:t>sends this segments in the order that application intended</a:t>
            </a:r>
            <a:endParaRPr sz="2200">
              <a:latin typeface="Raleway"/>
              <a:ea typeface="Raleway"/>
              <a:cs typeface="Raleway"/>
              <a:sym typeface="Raleway"/>
            </a:endParaRPr>
          </a:p>
          <a:p>
            <a:pPr indent="-336867" lvl="0" marL="457200" rtl="0" algn="l">
              <a:lnSpc>
                <a:spcPct val="100000"/>
              </a:lnSpc>
              <a:spcBef>
                <a:spcPts val="1000"/>
              </a:spcBef>
              <a:spcAft>
                <a:spcPts val="0"/>
              </a:spcAft>
              <a:buSzPct val="100000"/>
              <a:buFont typeface="Raleway"/>
              <a:buChar char="●"/>
            </a:pPr>
            <a:r>
              <a:rPr lang="tr-TR" sz="2200">
                <a:latin typeface="Raleway"/>
                <a:ea typeface="Raleway"/>
                <a:cs typeface="Raleway"/>
                <a:sym typeface="Raleway"/>
              </a:rPr>
              <a:t>After segments are sent </a:t>
            </a:r>
            <a:r>
              <a:rPr b="1" lang="tr-TR" sz="2200">
                <a:latin typeface="Raleway"/>
                <a:ea typeface="Raleway"/>
                <a:cs typeface="Raleway"/>
                <a:sym typeface="Raleway"/>
              </a:rPr>
              <a:t>TCP </a:t>
            </a:r>
            <a:r>
              <a:rPr lang="tr-TR" sz="2200">
                <a:latin typeface="Raleway"/>
                <a:ea typeface="Raleway"/>
                <a:cs typeface="Raleway"/>
                <a:sym typeface="Raleway"/>
              </a:rPr>
              <a:t>waits for the </a:t>
            </a:r>
            <a:r>
              <a:rPr lang="tr-TR" sz="2200" u="sng">
                <a:latin typeface="Raleway"/>
                <a:ea typeface="Raleway"/>
                <a:cs typeface="Raleway"/>
                <a:sym typeface="Raleway"/>
              </a:rPr>
              <a:t>acknowledgement </a:t>
            </a:r>
            <a:r>
              <a:rPr lang="tr-TR" sz="2200">
                <a:latin typeface="Raleway"/>
                <a:ea typeface="Raleway"/>
                <a:cs typeface="Raleway"/>
                <a:sym typeface="Raleway"/>
              </a:rPr>
              <a:t>for each segment</a:t>
            </a:r>
            <a:endParaRPr sz="2200">
              <a:latin typeface="Raleway"/>
              <a:ea typeface="Raleway"/>
              <a:cs typeface="Raleway"/>
              <a:sym typeface="Raleway"/>
            </a:endParaRPr>
          </a:p>
          <a:p>
            <a:pPr indent="-336867" lvl="0" marL="457200" rtl="0" algn="l">
              <a:lnSpc>
                <a:spcPct val="100000"/>
              </a:lnSpc>
              <a:spcBef>
                <a:spcPts val="1000"/>
              </a:spcBef>
              <a:spcAft>
                <a:spcPts val="1000"/>
              </a:spcAft>
              <a:buSzPct val="100000"/>
              <a:buFont typeface="Raleway"/>
              <a:buChar char="●"/>
            </a:pPr>
            <a:r>
              <a:rPr lang="tr-TR" sz="2200">
                <a:latin typeface="Raleway"/>
                <a:ea typeface="Raleway"/>
                <a:cs typeface="Raleway"/>
                <a:sym typeface="Raleway"/>
              </a:rPr>
              <a:t>Retransmits the segments that aren’t acknowledged </a:t>
            </a:r>
            <a:r>
              <a:rPr i="1" lang="tr-TR" sz="2200" u="sng">
                <a:latin typeface="Raleway"/>
                <a:ea typeface="Raleway"/>
                <a:cs typeface="Raleway"/>
                <a:sym typeface="Raleway"/>
              </a:rPr>
              <a:t>(reliable)</a:t>
            </a:r>
            <a:endParaRPr i="1" sz="2200" u="sng">
              <a:latin typeface="Raleway"/>
              <a:ea typeface="Raleway"/>
              <a:cs typeface="Raleway"/>
              <a:sym typeface="Raleway"/>
            </a:endParaRPr>
          </a:p>
        </p:txBody>
      </p:sp>
      <p:pic>
        <p:nvPicPr>
          <p:cNvPr id="237" name="Google Shape;237;p37"/>
          <p:cNvPicPr preferRelativeResize="0"/>
          <p:nvPr/>
        </p:nvPicPr>
        <p:blipFill>
          <a:blip r:embed="rId3">
            <a:alphaModFix/>
          </a:blip>
          <a:stretch>
            <a:fillRect/>
          </a:stretch>
        </p:blipFill>
        <p:spPr>
          <a:xfrm>
            <a:off x="543675" y="800200"/>
            <a:ext cx="2201625" cy="2117275"/>
          </a:xfrm>
          <a:prstGeom prst="rect">
            <a:avLst/>
          </a:prstGeom>
          <a:noFill/>
          <a:ln>
            <a:noFill/>
          </a:ln>
        </p:spPr>
      </p:pic>
      <p:pic>
        <p:nvPicPr>
          <p:cNvPr id="238" name="Google Shape;238;p37"/>
          <p:cNvPicPr preferRelativeResize="0"/>
          <p:nvPr/>
        </p:nvPicPr>
        <p:blipFill>
          <a:blip r:embed="rId4">
            <a:alphaModFix/>
          </a:blip>
          <a:stretch>
            <a:fillRect/>
          </a:stretch>
        </p:blipFill>
        <p:spPr>
          <a:xfrm>
            <a:off x="36913" y="3084325"/>
            <a:ext cx="3215150" cy="1093575"/>
          </a:xfrm>
          <a:prstGeom prst="rect">
            <a:avLst/>
          </a:prstGeom>
          <a:noFill/>
          <a:ln>
            <a:noFill/>
          </a:ln>
        </p:spPr>
      </p:pic>
      <p:sp>
        <p:nvSpPr>
          <p:cNvPr id="239" name="Google Shape;239;p37"/>
          <p:cNvSpPr txBox="1"/>
          <p:nvPr>
            <p:ph idx="4294967295" type="title"/>
          </p:nvPr>
        </p:nvSpPr>
        <p:spPr>
          <a:xfrm>
            <a:off x="416100" y="65325"/>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Transport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nvSpPr>
        <p:spPr>
          <a:xfrm>
            <a:off x="3452150" y="653650"/>
            <a:ext cx="5669100" cy="4206000"/>
          </a:xfrm>
          <a:prstGeom prst="rect">
            <a:avLst/>
          </a:prstGeom>
          <a:solidFill>
            <a:srgbClr val="FFFFFF"/>
          </a:solidFill>
          <a:ln>
            <a:noFill/>
          </a:ln>
        </p:spPr>
        <p:txBody>
          <a:bodyPr anchorCtr="0" anchor="t" bIns="91425" lIns="91425" spcFirstLastPara="1" rIns="91425" wrap="square" tIns="91425">
            <a:normAutofit fontScale="85000"/>
          </a:bodyPr>
          <a:lstStyle/>
          <a:p>
            <a:pPr indent="-347345" lvl="0" marL="457200" rtl="0" algn="l">
              <a:lnSpc>
                <a:spcPct val="100000"/>
              </a:lnSpc>
              <a:spcBef>
                <a:spcPts val="0"/>
              </a:spcBef>
              <a:spcAft>
                <a:spcPts val="0"/>
              </a:spcAft>
              <a:buSzPct val="100000"/>
              <a:buFont typeface="Raleway"/>
              <a:buChar char="●"/>
            </a:pPr>
            <a:r>
              <a:rPr b="1" lang="tr-TR" sz="2200">
                <a:latin typeface="Raleway"/>
                <a:ea typeface="Raleway"/>
                <a:cs typeface="Raleway"/>
                <a:sym typeface="Raleway"/>
              </a:rPr>
              <a:t>UDP </a:t>
            </a:r>
            <a:r>
              <a:rPr lang="tr-TR" sz="2200">
                <a:latin typeface="Raleway"/>
                <a:ea typeface="Raleway"/>
                <a:cs typeface="Raleway"/>
                <a:sym typeface="Raleway"/>
              </a:rPr>
              <a:t>uses less bandwidth compared to </a:t>
            </a:r>
            <a:r>
              <a:rPr b="1" lang="tr-TR" sz="2200">
                <a:latin typeface="Raleway"/>
                <a:ea typeface="Raleway"/>
                <a:cs typeface="Raleway"/>
                <a:sym typeface="Raleway"/>
              </a:rPr>
              <a:t>TCP</a:t>
            </a:r>
            <a:endParaRPr b="1" sz="2200">
              <a:latin typeface="Raleway"/>
              <a:ea typeface="Raleway"/>
              <a:cs typeface="Raleway"/>
              <a:sym typeface="Raleway"/>
            </a:endParaRPr>
          </a:p>
          <a:p>
            <a:pPr indent="-347345" lvl="0" marL="457200" rtl="0" algn="l">
              <a:lnSpc>
                <a:spcPct val="100000"/>
              </a:lnSpc>
              <a:spcBef>
                <a:spcPts val="1000"/>
              </a:spcBef>
              <a:spcAft>
                <a:spcPts val="0"/>
              </a:spcAft>
              <a:buSzPct val="100000"/>
              <a:buFont typeface="Raleway"/>
              <a:buChar char="●"/>
            </a:pPr>
            <a:r>
              <a:rPr b="1" lang="tr-TR" sz="2200">
                <a:latin typeface="Raleway"/>
                <a:ea typeface="Raleway"/>
                <a:cs typeface="Raleway"/>
                <a:sym typeface="Raleway"/>
              </a:rPr>
              <a:t>UDP </a:t>
            </a:r>
            <a:r>
              <a:rPr lang="tr-TR" sz="2200">
                <a:latin typeface="Raleway"/>
                <a:ea typeface="Raleway"/>
                <a:cs typeface="Raleway"/>
                <a:sym typeface="Raleway"/>
              </a:rPr>
              <a:t>transports data much faster than </a:t>
            </a:r>
            <a:r>
              <a:rPr b="1" lang="tr-TR" sz="2200">
                <a:latin typeface="Raleway"/>
                <a:ea typeface="Raleway"/>
                <a:cs typeface="Raleway"/>
                <a:sym typeface="Raleway"/>
              </a:rPr>
              <a:t>TCP</a:t>
            </a:r>
            <a:endParaRPr b="1" sz="2200">
              <a:latin typeface="Raleway"/>
              <a:ea typeface="Raleway"/>
              <a:cs typeface="Raleway"/>
              <a:sym typeface="Raleway"/>
            </a:endParaRPr>
          </a:p>
          <a:p>
            <a:pPr indent="-347345" lvl="0" marL="457200" rtl="0" algn="l">
              <a:lnSpc>
                <a:spcPct val="100000"/>
              </a:lnSpc>
              <a:spcBef>
                <a:spcPts val="1000"/>
              </a:spcBef>
              <a:spcAft>
                <a:spcPts val="0"/>
              </a:spcAft>
              <a:buSzPct val="100000"/>
              <a:buFont typeface="Raleway"/>
              <a:buChar char="●"/>
            </a:pPr>
            <a:r>
              <a:rPr b="1" lang="tr-TR" sz="2200">
                <a:latin typeface="Raleway"/>
                <a:ea typeface="Raleway"/>
                <a:cs typeface="Raleway"/>
                <a:sym typeface="Raleway"/>
              </a:rPr>
              <a:t>UDP </a:t>
            </a:r>
            <a:r>
              <a:rPr lang="tr-TR" sz="2200">
                <a:latin typeface="Raleway"/>
                <a:ea typeface="Raleway"/>
                <a:cs typeface="Raleway"/>
                <a:sym typeface="Raleway"/>
              </a:rPr>
              <a:t>doesn’t care the order of the segments</a:t>
            </a:r>
            <a:endParaRPr sz="2200">
              <a:latin typeface="Raleway"/>
              <a:ea typeface="Raleway"/>
              <a:cs typeface="Raleway"/>
              <a:sym typeface="Raleway"/>
            </a:endParaRPr>
          </a:p>
          <a:p>
            <a:pPr indent="-347345" lvl="0" marL="457200" rtl="0" algn="l">
              <a:lnSpc>
                <a:spcPct val="100000"/>
              </a:lnSpc>
              <a:spcBef>
                <a:spcPts val="1000"/>
              </a:spcBef>
              <a:spcAft>
                <a:spcPts val="0"/>
              </a:spcAft>
              <a:buSzPct val="100000"/>
              <a:buFont typeface="Raleway"/>
              <a:buChar char="●"/>
            </a:pPr>
            <a:r>
              <a:rPr b="1" lang="tr-TR" sz="2200">
                <a:latin typeface="Raleway"/>
                <a:ea typeface="Raleway"/>
                <a:cs typeface="Raleway"/>
                <a:sym typeface="Raleway"/>
              </a:rPr>
              <a:t>UDP </a:t>
            </a:r>
            <a:r>
              <a:rPr lang="tr-TR" sz="2200">
                <a:latin typeface="Raleway"/>
                <a:ea typeface="Raleway"/>
                <a:cs typeface="Raleway"/>
                <a:sym typeface="Raleway"/>
              </a:rPr>
              <a:t>doesn’t care if the segment is received by the recipient (no acknowledgement) </a:t>
            </a:r>
            <a:r>
              <a:rPr i="1" lang="tr-TR" sz="2200">
                <a:latin typeface="Raleway"/>
                <a:ea typeface="Raleway"/>
                <a:cs typeface="Raleway"/>
                <a:sym typeface="Raleway"/>
              </a:rPr>
              <a:t>(not reliable)</a:t>
            </a:r>
            <a:endParaRPr i="1" sz="2200">
              <a:latin typeface="Raleway"/>
              <a:ea typeface="Raleway"/>
              <a:cs typeface="Raleway"/>
              <a:sym typeface="Raleway"/>
            </a:endParaRPr>
          </a:p>
          <a:p>
            <a:pPr indent="-347345" lvl="0" marL="457200" rtl="0" algn="l">
              <a:lnSpc>
                <a:spcPct val="100000"/>
              </a:lnSpc>
              <a:spcBef>
                <a:spcPts val="1000"/>
              </a:spcBef>
              <a:spcAft>
                <a:spcPts val="0"/>
              </a:spcAft>
              <a:buSzPct val="100000"/>
              <a:buFont typeface="Raleway"/>
              <a:buChar char="●"/>
            </a:pPr>
            <a:r>
              <a:rPr b="1" lang="tr-TR" sz="2200">
                <a:latin typeface="Raleway"/>
                <a:ea typeface="Raleway"/>
                <a:cs typeface="Raleway"/>
                <a:sym typeface="Raleway"/>
              </a:rPr>
              <a:t>UDP </a:t>
            </a:r>
            <a:r>
              <a:rPr lang="tr-TR" sz="2200">
                <a:latin typeface="Raleway"/>
                <a:ea typeface="Raleway"/>
                <a:cs typeface="Raleway"/>
                <a:sym typeface="Raleway"/>
              </a:rPr>
              <a:t>doesn’t establish a connection with the receiver </a:t>
            </a:r>
            <a:r>
              <a:rPr i="1" lang="tr-TR" sz="2200">
                <a:latin typeface="Raleway"/>
                <a:ea typeface="Raleway"/>
                <a:cs typeface="Raleway"/>
                <a:sym typeface="Raleway"/>
              </a:rPr>
              <a:t>(connectionless protocol)</a:t>
            </a:r>
            <a:endParaRPr sz="2200">
              <a:latin typeface="Raleway"/>
              <a:ea typeface="Raleway"/>
              <a:cs typeface="Raleway"/>
              <a:sym typeface="Raleway"/>
            </a:endParaRPr>
          </a:p>
          <a:p>
            <a:pPr indent="-347345" lvl="0" marL="457200" rtl="0" algn="l">
              <a:lnSpc>
                <a:spcPct val="100000"/>
              </a:lnSpc>
              <a:spcBef>
                <a:spcPts val="1000"/>
              </a:spcBef>
              <a:spcAft>
                <a:spcPts val="1000"/>
              </a:spcAft>
              <a:buSzPct val="100000"/>
              <a:buFont typeface="Raleway"/>
              <a:buChar char="●"/>
            </a:pPr>
            <a:r>
              <a:rPr lang="tr-TR" sz="2200">
                <a:latin typeface="Raleway"/>
                <a:ea typeface="Raleway"/>
                <a:cs typeface="Raleway"/>
                <a:sym typeface="Raleway"/>
              </a:rPr>
              <a:t>Mostly used while speed is more important than reliability (like video teleconferencing or SNMP) </a:t>
            </a:r>
            <a:endParaRPr sz="2200">
              <a:latin typeface="Raleway"/>
              <a:ea typeface="Raleway"/>
              <a:cs typeface="Raleway"/>
              <a:sym typeface="Raleway"/>
            </a:endParaRPr>
          </a:p>
        </p:txBody>
      </p:sp>
      <p:pic>
        <p:nvPicPr>
          <p:cNvPr id="245" name="Google Shape;245;p38"/>
          <p:cNvPicPr preferRelativeResize="0"/>
          <p:nvPr/>
        </p:nvPicPr>
        <p:blipFill>
          <a:blip r:embed="rId3">
            <a:alphaModFix/>
          </a:blip>
          <a:stretch>
            <a:fillRect/>
          </a:stretch>
        </p:blipFill>
        <p:spPr>
          <a:xfrm>
            <a:off x="941275" y="876850"/>
            <a:ext cx="1621000" cy="1595275"/>
          </a:xfrm>
          <a:prstGeom prst="rect">
            <a:avLst/>
          </a:prstGeom>
          <a:noFill/>
          <a:ln>
            <a:noFill/>
          </a:ln>
        </p:spPr>
      </p:pic>
      <p:pic>
        <p:nvPicPr>
          <p:cNvPr id="246" name="Google Shape;246;p38"/>
          <p:cNvPicPr preferRelativeResize="0"/>
          <p:nvPr/>
        </p:nvPicPr>
        <p:blipFill>
          <a:blip r:embed="rId4">
            <a:alphaModFix/>
          </a:blip>
          <a:stretch>
            <a:fillRect/>
          </a:stretch>
        </p:blipFill>
        <p:spPr>
          <a:xfrm>
            <a:off x="112425" y="2995100"/>
            <a:ext cx="3396199" cy="690550"/>
          </a:xfrm>
          <a:prstGeom prst="rect">
            <a:avLst/>
          </a:prstGeom>
          <a:noFill/>
          <a:ln>
            <a:noFill/>
          </a:ln>
        </p:spPr>
      </p:pic>
      <p:sp>
        <p:nvSpPr>
          <p:cNvPr id="247" name="Google Shape;247;p38"/>
          <p:cNvSpPr txBox="1"/>
          <p:nvPr>
            <p:ph idx="4294967295" type="title"/>
          </p:nvPr>
        </p:nvSpPr>
        <p:spPr>
          <a:xfrm>
            <a:off x="416100" y="65325"/>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Transport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9"/>
          <p:cNvPicPr preferRelativeResize="0"/>
          <p:nvPr/>
        </p:nvPicPr>
        <p:blipFill>
          <a:blip r:embed="rId3">
            <a:alphaModFix/>
          </a:blip>
          <a:stretch>
            <a:fillRect/>
          </a:stretch>
        </p:blipFill>
        <p:spPr>
          <a:xfrm>
            <a:off x="493200" y="1508163"/>
            <a:ext cx="3545299" cy="2127175"/>
          </a:xfrm>
          <a:prstGeom prst="rect">
            <a:avLst/>
          </a:prstGeom>
          <a:noFill/>
          <a:ln>
            <a:noFill/>
          </a:ln>
        </p:spPr>
      </p:pic>
      <p:pic>
        <p:nvPicPr>
          <p:cNvPr id="253" name="Google Shape;253;p39"/>
          <p:cNvPicPr preferRelativeResize="0"/>
          <p:nvPr/>
        </p:nvPicPr>
        <p:blipFill>
          <a:blip r:embed="rId4">
            <a:alphaModFix/>
          </a:blip>
          <a:stretch>
            <a:fillRect/>
          </a:stretch>
        </p:blipFill>
        <p:spPr>
          <a:xfrm>
            <a:off x="4712550" y="1508150"/>
            <a:ext cx="3684751" cy="2063901"/>
          </a:xfrm>
          <a:prstGeom prst="rect">
            <a:avLst/>
          </a:prstGeom>
          <a:noFill/>
          <a:ln>
            <a:noFill/>
          </a:ln>
        </p:spPr>
      </p:pic>
      <p:sp>
        <p:nvSpPr>
          <p:cNvPr id="254" name="Google Shape;254;p39"/>
          <p:cNvSpPr txBox="1"/>
          <p:nvPr>
            <p:ph idx="4294967295" type="title"/>
          </p:nvPr>
        </p:nvSpPr>
        <p:spPr>
          <a:xfrm>
            <a:off x="416100" y="65325"/>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Transport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aphicFrame>
        <p:nvGraphicFramePr>
          <p:cNvPr id="259" name="Google Shape;259;p40"/>
          <p:cNvGraphicFramePr/>
          <p:nvPr/>
        </p:nvGraphicFramePr>
        <p:xfrm>
          <a:off x="1911475" y="952600"/>
          <a:ext cx="3000000" cy="3000000"/>
        </p:xfrm>
        <a:graphic>
          <a:graphicData uri="http://schemas.openxmlformats.org/drawingml/2006/table">
            <a:tbl>
              <a:tblPr>
                <a:noFill/>
                <a:tableStyleId>{237FA6E2-1DD3-4072-B20B-D4DE6CB10077}</a:tableStyleId>
              </a:tblPr>
              <a:tblGrid>
                <a:gridCol w="2488475"/>
                <a:gridCol w="2536400"/>
              </a:tblGrid>
              <a:tr h="381000">
                <a:tc>
                  <a:txBody>
                    <a:bodyPr/>
                    <a:lstStyle/>
                    <a:p>
                      <a:pPr indent="0" lvl="0" marL="0" rtl="0" algn="l">
                        <a:spcBef>
                          <a:spcPts val="0"/>
                        </a:spcBef>
                        <a:spcAft>
                          <a:spcPts val="0"/>
                        </a:spcAft>
                        <a:buNone/>
                      </a:pPr>
                      <a:r>
                        <a:rPr b="1" lang="tr-TR"/>
                        <a:t>TCP</a:t>
                      </a:r>
                      <a:endParaRPr b="1"/>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tr-TR"/>
                        <a:t>UDP</a:t>
                      </a:r>
                      <a:endParaRPr b="1"/>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Connection-oriented</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Connectionless</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Slow</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Fast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tr-TR"/>
                        <a:t>Guaranteed transmission</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No guarantee</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Flow control</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No flow control</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tr-TR"/>
                        <a:t>Reliable</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Unreliable</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Virtual circuit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No virtual circuit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tr-TR"/>
                        <a:t>Acknowledgement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No acknowledgement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20 byte header</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8 byte header</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tcPr>
                </a:tc>
              </a:tr>
            </a:tbl>
          </a:graphicData>
        </a:graphic>
      </p:graphicFrame>
      <p:sp>
        <p:nvSpPr>
          <p:cNvPr id="260" name="Google Shape;260;p40"/>
          <p:cNvSpPr txBox="1"/>
          <p:nvPr>
            <p:ph idx="4294967295" type="title"/>
          </p:nvPr>
        </p:nvSpPr>
        <p:spPr>
          <a:xfrm>
            <a:off x="416100" y="65325"/>
            <a:ext cx="85398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The Transport Layer Protocols</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idx="4294967295" type="ctrTitle"/>
          </p:nvPr>
        </p:nvSpPr>
        <p:spPr>
          <a:xfrm>
            <a:off x="853975" y="2018289"/>
            <a:ext cx="7904700" cy="11598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The Process/Application Layer Protocols</a:t>
            </a:r>
            <a:endParaRPr b="1" sz="4000">
              <a:solidFill>
                <a:srgbClr val="58B8E4"/>
              </a:solidFill>
              <a:latin typeface="Raleway"/>
              <a:ea typeface="Raleway"/>
              <a:cs typeface="Raleway"/>
              <a:sym typeface="Raleway"/>
            </a:endParaRPr>
          </a:p>
        </p:txBody>
      </p:sp>
      <p:sp>
        <p:nvSpPr>
          <p:cNvPr id="266" name="Google Shape;266;p4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idx="4294967295" type="title"/>
          </p:nvPr>
        </p:nvSpPr>
        <p:spPr>
          <a:xfrm>
            <a:off x="400400" y="6532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Application Layer</a:t>
            </a:r>
            <a:endParaRPr sz="4000">
              <a:solidFill>
                <a:srgbClr val="58B8E4"/>
              </a:solidFill>
            </a:endParaRPr>
          </a:p>
        </p:txBody>
      </p:sp>
      <p:sp>
        <p:nvSpPr>
          <p:cNvPr id="272" name="Google Shape;272;p42"/>
          <p:cNvSpPr txBox="1"/>
          <p:nvPr/>
        </p:nvSpPr>
        <p:spPr>
          <a:xfrm>
            <a:off x="2871525" y="691725"/>
            <a:ext cx="6138300" cy="3297000"/>
          </a:xfrm>
          <a:prstGeom prst="rect">
            <a:avLst/>
          </a:prstGeom>
          <a:noFill/>
          <a:ln>
            <a:noFill/>
          </a:ln>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Font typeface="Raleway"/>
              <a:buChar char="●"/>
            </a:pPr>
            <a:r>
              <a:rPr lang="tr-TR" sz="2200">
                <a:latin typeface="Raleway"/>
                <a:ea typeface="Raleway"/>
                <a:cs typeface="Raleway"/>
                <a:sym typeface="Raleway"/>
              </a:rPr>
              <a:t>There are many application layer protocols:</a:t>
            </a:r>
            <a:endParaRPr sz="2200">
              <a:latin typeface="Raleway"/>
              <a:ea typeface="Raleway"/>
              <a:cs typeface="Raleway"/>
              <a:sym typeface="Raleway"/>
            </a:endParaRPr>
          </a:p>
          <a:p>
            <a:pPr indent="-368300" lvl="1" marL="914400" rtl="0" algn="l">
              <a:lnSpc>
                <a:spcPct val="100000"/>
              </a:lnSpc>
              <a:spcBef>
                <a:spcPts val="1000"/>
              </a:spcBef>
              <a:spcAft>
                <a:spcPts val="0"/>
              </a:spcAft>
              <a:buSzPts val="2200"/>
              <a:buFont typeface="Raleway"/>
              <a:buChar char="○"/>
            </a:pPr>
            <a:r>
              <a:rPr lang="tr-TR" sz="2200">
                <a:latin typeface="Raleway"/>
                <a:ea typeface="Raleway"/>
                <a:cs typeface="Raleway"/>
                <a:sym typeface="Raleway"/>
              </a:rPr>
              <a:t>Remote access (SSH, RDP, …)</a:t>
            </a:r>
            <a:endParaRPr sz="2200">
              <a:latin typeface="Raleway"/>
              <a:ea typeface="Raleway"/>
              <a:cs typeface="Raleway"/>
              <a:sym typeface="Raleway"/>
            </a:endParaRPr>
          </a:p>
          <a:p>
            <a:pPr indent="-368300" lvl="1" marL="914400" rtl="0" algn="l">
              <a:lnSpc>
                <a:spcPct val="100000"/>
              </a:lnSpc>
              <a:spcBef>
                <a:spcPts val="1000"/>
              </a:spcBef>
              <a:spcAft>
                <a:spcPts val="0"/>
              </a:spcAft>
              <a:buSzPts val="2200"/>
              <a:buFont typeface="Raleway"/>
              <a:buChar char="○"/>
            </a:pPr>
            <a:r>
              <a:rPr lang="tr-TR" sz="2200">
                <a:latin typeface="Raleway"/>
                <a:ea typeface="Raleway"/>
                <a:cs typeface="Raleway"/>
                <a:sym typeface="Raleway"/>
              </a:rPr>
              <a:t>File Transfer (FTP, FTPS, SFTP, …)</a:t>
            </a:r>
            <a:endParaRPr sz="2200">
              <a:latin typeface="Raleway"/>
              <a:ea typeface="Raleway"/>
              <a:cs typeface="Raleway"/>
              <a:sym typeface="Raleway"/>
            </a:endParaRPr>
          </a:p>
          <a:p>
            <a:pPr indent="-368300" lvl="1" marL="914400" rtl="0" algn="l">
              <a:lnSpc>
                <a:spcPct val="100000"/>
              </a:lnSpc>
              <a:spcBef>
                <a:spcPts val="1000"/>
              </a:spcBef>
              <a:spcAft>
                <a:spcPts val="0"/>
              </a:spcAft>
              <a:buSzPts val="2200"/>
              <a:buFont typeface="Raleway"/>
              <a:buChar char="○"/>
            </a:pPr>
            <a:r>
              <a:rPr lang="tr-TR" sz="2200">
                <a:latin typeface="Raleway"/>
                <a:ea typeface="Raleway"/>
                <a:cs typeface="Raleway"/>
                <a:sym typeface="Raleway"/>
              </a:rPr>
              <a:t>Email (POP, IMAP, SMTP, …)</a:t>
            </a:r>
            <a:endParaRPr sz="2200">
              <a:latin typeface="Raleway"/>
              <a:ea typeface="Raleway"/>
              <a:cs typeface="Raleway"/>
              <a:sym typeface="Raleway"/>
            </a:endParaRPr>
          </a:p>
          <a:p>
            <a:pPr indent="-368300" lvl="1" marL="914400" rtl="0" algn="l">
              <a:lnSpc>
                <a:spcPct val="100000"/>
              </a:lnSpc>
              <a:spcBef>
                <a:spcPts val="1000"/>
              </a:spcBef>
              <a:spcAft>
                <a:spcPts val="0"/>
              </a:spcAft>
              <a:buSzPts val="2200"/>
              <a:buFont typeface="Raleway"/>
              <a:buChar char="○"/>
            </a:pPr>
            <a:r>
              <a:rPr lang="tr-TR" sz="2200">
                <a:latin typeface="Raleway"/>
                <a:ea typeface="Raleway"/>
                <a:cs typeface="Raleway"/>
                <a:sym typeface="Raleway"/>
              </a:rPr>
              <a:t>Web (HTTP, HTTPS)</a:t>
            </a:r>
            <a:endParaRPr sz="2200">
              <a:latin typeface="Raleway"/>
              <a:ea typeface="Raleway"/>
              <a:cs typeface="Raleway"/>
              <a:sym typeface="Raleway"/>
            </a:endParaRPr>
          </a:p>
          <a:p>
            <a:pPr indent="0" lvl="0" marL="457200" rtl="0" algn="l">
              <a:lnSpc>
                <a:spcPct val="100000"/>
              </a:lnSpc>
              <a:spcBef>
                <a:spcPts val="1000"/>
              </a:spcBef>
              <a:spcAft>
                <a:spcPts val="1000"/>
              </a:spcAft>
              <a:buNone/>
            </a:pPr>
            <a:r>
              <a:t/>
            </a:r>
            <a:endParaRPr sz="2200">
              <a:latin typeface="Raleway"/>
              <a:ea typeface="Raleway"/>
              <a:cs typeface="Raleway"/>
              <a:sym typeface="Raleway"/>
            </a:endParaRPr>
          </a:p>
        </p:txBody>
      </p:sp>
      <p:pic>
        <p:nvPicPr>
          <p:cNvPr descr="What is the difference between TCP IP model and OSI model? - Quora" id="273" name="Google Shape;273;p42"/>
          <p:cNvPicPr preferRelativeResize="0"/>
          <p:nvPr/>
        </p:nvPicPr>
        <p:blipFill rotWithShape="1">
          <a:blip r:embed="rId3">
            <a:alphaModFix/>
          </a:blip>
          <a:srcRect b="0" l="1737" r="58308" t="5926"/>
          <a:stretch/>
        </p:blipFill>
        <p:spPr>
          <a:xfrm>
            <a:off x="675325" y="827325"/>
            <a:ext cx="1330450" cy="3300101"/>
          </a:xfrm>
          <a:prstGeom prst="rect">
            <a:avLst/>
          </a:prstGeom>
          <a:noFill/>
          <a:ln>
            <a:noFill/>
          </a:ln>
        </p:spPr>
      </p:pic>
      <p:sp>
        <p:nvSpPr>
          <p:cNvPr id="274" name="Google Shape;274;p42"/>
          <p:cNvSpPr/>
          <p:nvPr/>
        </p:nvSpPr>
        <p:spPr>
          <a:xfrm>
            <a:off x="640050" y="2177300"/>
            <a:ext cx="1401000" cy="19755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idx="4294967295" type="title"/>
          </p:nvPr>
        </p:nvSpPr>
        <p:spPr>
          <a:xfrm>
            <a:off x="341575" y="40400"/>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FTP Protocol</a:t>
            </a:r>
            <a:endParaRPr sz="4000">
              <a:solidFill>
                <a:srgbClr val="58B8E4"/>
              </a:solidFill>
            </a:endParaRPr>
          </a:p>
        </p:txBody>
      </p:sp>
      <p:sp>
        <p:nvSpPr>
          <p:cNvPr id="280" name="Google Shape;280;p43"/>
          <p:cNvSpPr txBox="1"/>
          <p:nvPr/>
        </p:nvSpPr>
        <p:spPr>
          <a:xfrm>
            <a:off x="267025" y="956300"/>
            <a:ext cx="8382000" cy="117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tr-TR" u="sng">
                <a:latin typeface="Raleway"/>
                <a:ea typeface="Raleway"/>
                <a:cs typeface="Raleway"/>
                <a:sym typeface="Raleway"/>
              </a:rPr>
              <a:t>F</a:t>
            </a:r>
            <a:r>
              <a:rPr lang="tr-TR">
                <a:latin typeface="Raleway"/>
                <a:ea typeface="Raleway"/>
                <a:cs typeface="Raleway"/>
                <a:sym typeface="Raleway"/>
              </a:rPr>
              <a:t>ile </a:t>
            </a:r>
            <a:r>
              <a:rPr b="1" lang="tr-TR" u="sng">
                <a:latin typeface="Raleway"/>
                <a:ea typeface="Raleway"/>
                <a:cs typeface="Raleway"/>
                <a:sym typeface="Raleway"/>
              </a:rPr>
              <a:t>T</a:t>
            </a:r>
            <a:r>
              <a:rPr lang="tr-TR">
                <a:latin typeface="Raleway"/>
                <a:ea typeface="Raleway"/>
                <a:cs typeface="Raleway"/>
                <a:sym typeface="Raleway"/>
              </a:rPr>
              <a:t>ransfer </a:t>
            </a:r>
            <a:r>
              <a:rPr b="1" lang="tr-TR" u="sng">
                <a:latin typeface="Raleway"/>
                <a:ea typeface="Raleway"/>
                <a:cs typeface="Raleway"/>
                <a:sym typeface="Raleway"/>
              </a:rPr>
              <a:t>P</a:t>
            </a:r>
            <a:r>
              <a:rPr lang="tr-TR">
                <a:latin typeface="Raleway"/>
                <a:ea typeface="Raleway"/>
                <a:cs typeface="Raleway"/>
                <a:sym typeface="Raleway"/>
              </a:rPr>
              <a:t>rotocol lets us transfer files between any two machines.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tr-TR">
                <a:latin typeface="Raleway"/>
                <a:ea typeface="Raleway"/>
                <a:cs typeface="Raleway"/>
                <a:sym typeface="Raleway"/>
              </a:rPr>
              <a:t>Uses TCP protocol on port 20 and 21</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tr-TR">
                <a:latin typeface="Raleway"/>
                <a:ea typeface="Raleway"/>
                <a:cs typeface="Raleway"/>
                <a:sym typeface="Raleway"/>
              </a:rPr>
              <a:t>FTP functions are limited to listing and manipulating directories, typing file contents, and copying files between hosts.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pic>
        <p:nvPicPr>
          <p:cNvPr id="281" name="Google Shape;281;p43"/>
          <p:cNvPicPr preferRelativeResize="0"/>
          <p:nvPr/>
        </p:nvPicPr>
        <p:blipFill>
          <a:blip r:embed="rId3">
            <a:alphaModFix/>
          </a:blip>
          <a:stretch>
            <a:fillRect/>
          </a:stretch>
        </p:blipFill>
        <p:spPr>
          <a:xfrm>
            <a:off x="2440475" y="2588650"/>
            <a:ext cx="4263051" cy="1244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idx="4294967295" type="title"/>
          </p:nvPr>
        </p:nvSpPr>
        <p:spPr>
          <a:xfrm>
            <a:off x="416100" y="52175"/>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FTP Protocol Elements</a:t>
            </a:r>
            <a:endParaRPr sz="4000">
              <a:solidFill>
                <a:srgbClr val="58B8E4"/>
              </a:solidFill>
            </a:endParaRPr>
          </a:p>
        </p:txBody>
      </p:sp>
      <p:sp>
        <p:nvSpPr>
          <p:cNvPr id="287" name="Google Shape;287;p44"/>
          <p:cNvSpPr txBox="1"/>
          <p:nvPr/>
        </p:nvSpPr>
        <p:spPr>
          <a:xfrm>
            <a:off x="267025" y="800200"/>
            <a:ext cx="3616500" cy="4041300"/>
          </a:xfrm>
          <a:prstGeom prst="rect">
            <a:avLst/>
          </a:prstGeom>
          <a:noFill/>
          <a:ln>
            <a:noFill/>
          </a:ln>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Raleway"/>
              <a:buChar char="●"/>
            </a:pPr>
            <a:r>
              <a:rPr b="1" lang="tr-TR">
                <a:latin typeface="Raleway"/>
                <a:ea typeface="Raleway"/>
                <a:cs typeface="Raleway"/>
                <a:sym typeface="Raleway"/>
              </a:rPr>
              <a:t>Channels</a:t>
            </a:r>
            <a:endParaRPr b="1">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Data</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Connection (control)</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tr-TR">
                <a:latin typeface="Raleway"/>
                <a:ea typeface="Raleway"/>
                <a:cs typeface="Raleway"/>
                <a:sym typeface="Raleway"/>
              </a:rPr>
              <a:t>Data Structures</a:t>
            </a:r>
            <a:endParaRPr b="1">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File, Record, Page</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tr-TR">
                <a:latin typeface="Raleway"/>
                <a:ea typeface="Raleway"/>
                <a:cs typeface="Raleway"/>
                <a:sym typeface="Raleway"/>
              </a:rPr>
              <a:t>FTP Commands</a:t>
            </a:r>
            <a:endParaRPr b="1">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USER</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PASS</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LIST</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MKD</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tr-TR">
                <a:latin typeface="Raleway"/>
                <a:ea typeface="Raleway"/>
                <a:cs typeface="Raleway"/>
                <a:sym typeface="Raleway"/>
              </a:rPr>
              <a:t>FTP Replies</a:t>
            </a:r>
            <a:endParaRPr b="1">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200 - Okay</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530 - Not logged in</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225 - Data connection open; no transfer in progress</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a:t>
            </a:r>
            <a:endParaRPr>
              <a:latin typeface="Raleway"/>
              <a:ea typeface="Raleway"/>
              <a:cs typeface="Raleway"/>
              <a:sym typeface="Raleway"/>
            </a:endParaRPr>
          </a:p>
        </p:txBody>
      </p:sp>
      <p:pic>
        <p:nvPicPr>
          <p:cNvPr id="288" name="Google Shape;288;p44"/>
          <p:cNvPicPr preferRelativeResize="0"/>
          <p:nvPr/>
        </p:nvPicPr>
        <p:blipFill>
          <a:blip r:embed="rId3">
            <a:alphaModFix/>
          </a:blip>
          <a:stretch>
            <a:fillRect/>
          </a:stretch>
        </p:blipFill>
        <p:spPr>
          <a:xfrm>
            <a:off x="4388625" y="949325"/>
            <a:ext cx="4462149" cy="1305900"/>
          </a:xfrm>
          <a:prstGeom prst="rect">
            <a:avLst/>
          </a:prstGeom>
          <a:noFill/>
          <a:ln>
            <a:noFill/>
          </a:ln>
        </p:spPr>
      </p:pic>
      <p:pic>
        <p:nvPicPr>
          <p:cNvPr id="289" name="Google Shape;289;p44"/>
          <p:cNvPicPr preferRelativeResize="0"/>
          <p:nvPr/>
        </p:nvPicPr>
        <p:blipFill rotWithShape="1">
          <a:blip r:embed="rId4">
            <a:alphaModFix/>
          </a:blip>
          <a:srcRect b="5642" l="0" r="0" t="0"/>
          <a:stretch/>
        </p:blipFill>
        <p:spPr>
          <a:xfrm>
            <a:off x="4879875" y="2699375"/>
            <a:ext cx="3769151" cy="2021250"/>
          </a:xfrm>
          <a:prstGeom prst="rect">
            <a:avLst/>
          </a:prstGeom>
          <a:noFill/>
          <a:ln>
            <a:noFill/>
          </a:ln>
        </p:spPr>
      </p:pic>
      <p:cxnSp>
        <p:nvCxnSpPr>
          <p:cNvPr id="290" name="Google Shape;290;p44"/>
          <p:cNvCxnSpPr/>
          <p:nvPr/>
        </p:nvCxnSpPr>
        <p:spPr>
          <a:xfrm>
            <a:off x="4604600" y="2433675"/>
            <a:ext cx="403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idx="4294967295" type="title"/>
          </p:nvPr>
        </p:nvSpPr>
        <p:spPr>
          <a:xfrm>
            <a:off x="388650" y="48250"/>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Other File Transfer Protocols</a:t>
            </a:r>
            <a:endParaRPr sz="4000">
              <a:solidFill>
                <a:srgbClr val="58B8E4"/>
              </a:solidFill>
            </a:endParaRPr>
          </a:p>
        </p:txBody>
      </p:sp>
      <p:graphicFrame>
        <p:nvGraphicFramePr>
          <p:cNvPr id="296" name="Google Shape;296;p45"/>
          <p:cNvGraphicFramePr/>
          <p:nvPr/>
        </p:nvGraphicFramePr>
        <p:xfrm>
          <a:off x="431800" y="1072575"/>
          <a:ext cx="3000000" cy="3000000"/>
        </p:xfrm>
        <a:graphic>
          <a:graphicData uri="http://schemas.openxmlformats.org/drawingml/2006/table">
            <a:tbl>
              <a:tblPr>
                <a:noFill/>
                <a:tableStyleId>{237FA6E2-1DD3-4072-B20B-D4DE6CB10077}</a:tableStyleId>
              </a:tblPr>
              <a:tblGrid>
                <a:gridCol w="992300"/>
                <a:gridCol w="1344600"/>
                <a:gridCol w="888000"/>
                <a:gridCol w="4923400"/>
              </a:tblGrid>
              <a:tr h="381000">
                <a:tc>
                  <a:txBody>
                    <a:bodyPr/>
                    <a:lstStyle/>
                    <a:p>
                      <a:pPr indent="0" lvl="0" marL="0" rtl="0" algn="l">
                        <a:spcBef>
                          <a:spcPts val="0"/>
                        </a:spcBef>
                        <a:spcAft>
                          <a:spcPts val="0"/>
                        </a:spcAft>
                        <a:buNone/>
                      </a:pPr>
                      <a:r>
                        <a:rPr lang="tr-TR" sz="2000">
                          <a:solidFill>
                            <a:srgbClr val="FFFFFF"/>
                          </a:solidFill>
                        </a:rPr>
                        <a:t>Name</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TCP/UDP</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Port</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Description</a:t>
                      </a:r>
                      <a:endParaRPr sz="2000">
                        <a:solidFill>
                          <a:srgbClr val="FFFFFF"/>
                        </a:solidFill>
                      </a:endParaRPr>
                    </a:p>
                  </a:txBody>
                  <a:tcPr marT="91425" marB="91425" marR="91425" marL="91425">
                    <a:solidFill>
                      <a:srgbClr val="741B47"/>
                    </a:solidFill>
                  </a:tcPr>
                </a:tc>
              </a:tr>
              <a:tr h="381000">
                <a:tc>
                  <a:txBody>
                    <a:bodyPr/>
                    <a:lstStyle/>
                    <a:p>
                      <a:pPr indent="0" lvl="0" marL="0" rtl="0" algn="l">
                        <a:spcBef>
                          <a:spcPts val="0"/>
                        </a:spcBef>
                        <a:spcAft>
                          <a:spcPts val="0"/>
                        </a:spcAft>
                        <a:buNone/>
                      </a:pPr>
                      <a:r>
                        <a:rPr lang="tr-TR" sz="2000"/>
                        <a:t>FTPS</a:t>
                      </a:r>
                      <a:endParaRPr sz="2000"/>
                    </a:p>
                  </a:txBody>
                  <a:tcPr marT="91425" marB="91425" marR="91425" marL="91425"/>
                </a:tc>
                <a:tc>
                  <a:txBody>
                    <a:bodyPr/>
                    <a:lstStyle/>
                    <a:p>
                      <a:pPr indent="0" lvl="0" marL="0" rtl="0" algn="l">
                        <a:spcBef>
                          <a:spcPts val="0"/>
                        </a:spcBef>
                        <a:spcAft>
                          <a:spcPts val="0"/>
                        </a:spcAft>
                        <a:buNone/>
                      </a:pPr>
                      <a:r>
                        <a:rPr lang="tr-TR" sz="2000"/>
                        <a:t>TCP</a:t>
                      </a:r>
                      <a:endParaRPr sz="2000"/>
                    </a:p>
                  </a:txBody>
                  <a:tcPr marT="91425" marB="91425" marR="91425" marL="91425"/>
                </a:tc>
                <a:tc>
                  <a:txBody>
                    <a:bodyPr/>
                    <a:lstStyle/>
                    <a:p>
                      <a:pPr indent="0" lvl="0" marL="0" rtl="0" algn="l">
                        <a:spcBef>
                          <a:spcPts val="0"/>
                        </a:spcBef>
                        <a:spcAft>
                          <a:spcPts val="0"/>
                        </a:spcAft>
                        <a:buNone/>
                      </a:pPr>
                      <a:r>
                        <a:rPr lang="tr-TR" sz="2000"/>
                        <a:t>20/21</a:t>
                      </a:r>
                      <a:endParaRPr sz="2000"/>
                    </a:p>
                  </a:txBody>
                  <a:tcPr marT="91425" marB="91425" marR="91425" marL="91425"/>
                </a:tc>
                <a:tc>
                  <a:txBody>
                    <a:bodyPr/>
                    <a:lstStyle/>
                    <a:p>
                      <a:pPr indent="0" lvl="0" marL="0" rtl="0" algn="l">
                        <a:spcBef>
                          <a:spcPts val="0"/>
                        </a:spcBef>
                        <a:spcAft>
                          <a:spcPts val="0"/>
                        </a:spcAft>
                        <a:buNone/>
                      </a:pPr>
                      <a:r>
                        <a:rPr b="1" lang="tr-TR" sz="2000" u="sng"/>
                        <a:t>FTP Secure</a:t>
                      </a:r>
                      <a:r>
                        <a:rPr lang="tr-TR" sz="2000"/>
                        <a:t> is an extension of FTP that adds support for TLS encryption.</a:t>
                      </a:r>
                      <a:endParaRPr sz="2000"/>
                    </a:p>
                  </a:txBody>
                  <a:tcPr marT="91425" marB="91425" marR="91425" marL="91425"/>
                </a:tc>
              </a:tr>
              <a:tr h="381000">
                <a:tc>
                  <a:txBody>
                    <a:bodyPr/>
                    <a:lstStyle/>
                    <a:p>
                      <a:pPr indent="0" lvl="0" marL="0" rtl="0" algn="l">
                        <a:spcBef>
                          <a:spcPts val="0"/>
                        </a:spcBef>
                        <a:spcAft>
                          <a:spcPts val="0"/>
                        </a:spcAft>
                        <a:buNone/>
                      </a:pPr>
                      <a:r>
                        <a:rPr lang="tr-TR" sz="2000"/>
                        <a:t>TFTP</a:t>
                      </a:r>
                      <a:endParaRPr sz="2000"/>
                    </a:p>
                  </a:txBody>
                  <a:tcPr marT="91425" marB="91425" marR="91425" marL="91425"/>
                </a:tc>
                <a:tc>
                  <a:txBody>
                    <a:bodyPr/>
                    <a:lstStyle/>
                    <a:p>
                      <a:pPr indent="0" lvl="0" marL="0" rtl="0" algn="l">
                        <a:spcBef>
                          <a:spcPts val="0"/>
                        </a:spcBef>
                        <a:spcAft>
                          <a:spcPts val="0"/>
                        </a:spcAft>
                        <a:buNone/>
                      </a:pPr>
                      <a:r>
                        <a:rPr lang="tr-TR" sz="2000"/>
                        <a:t>UDP</a:t>
                      </a:r>
                      <a:endParaRPr sz="2000"/>
                    </a:p>
                  </a:txBody>
                  <a:tcPr marT="91425" marB="91425" marR="91425" marL="91425"/>
                </a:tc>
                <a:tc>
                  <a:txBody>
                    <a:bodyPr/>
                    <a:lstStyle/>
                    <a:p>
                      <a:pPr indent="0" lvl="0" marL="0" rtl="0" algn="l">
                        <a:spcBef>
                          <a:spcPts val="0"/>
                        </a:spcBef>
                        <a:spcAft>
                          <a:spcPts val="0"/>
                        </a:spcAft>
                        <a:buNone/>
                      </a:pPr>
                      <a:r>
                        <a:rPr lang="tr-TR" sz="2000"/>
                        <a:t>69</a:t>
                      </a:r>
                      <a:endParaRPr sz="2000"/>
                    </a:p>
                  </a:txBody>
                  <a:tcPr marT="91425" marB="91425" marR="91425" marL="91425"/>
                </a:tc>
                <a:tc>
                  <a:txBody>
                    <a:bodyPr/>
                    <a:lstStyle/>
                    <a:p>
                      <a:pPr indent="0" lvl="0" marL="0" rtl="0" algn="l">
                        <a:spcBef>
                          <a:spcPts val="0"/>
                        </a:spcBef>
                        <a:spcAft>
                          <a:spcPts val="0"/>
                        </a:spcAft>
                        <a:buNone/>
                      </a:pPr>
                      <a:r>
                        <a:rPr b="1" lang="tr-TR" sz="2000" u="sng"/>
                        <a:t>Trivial FTP</a:t>
                      </a:r>
                      <a:r>
                        <a:rPr lang="tr-TR" sz="2000"/>
                        <a:t> is the stripped-down, stock version of FTP. TFTP is fast and so easy to use. It can only send and receive files.</a:t>
                      </a:r>
                      <a:endParaRPr sz="2000"/>
                    </a:p>
                  </a:txBody>
                  <a:tcPr marT="91425" marB="91425" marR="91425" marL="91425"/>
                </a:tc>
              </a:tr>
              <a:tr h="381000">
                <a:tc>
                  <a:txBody>
                    <a:bodyPr/>
                    <a:lstStyle/>
                    <a:p>
                      <a:pPr indent="0" lvl="0" marL="0" rtl="0" algn="l">
                        <a:spcBef>
                          <a:spcPts val="0"/>
                        </a:spcBef>
                        <a:spcAft>
                          <a:spcPts val="0"/>
                        </a:spcAft>
                        <a:buNone/>
                      </a:pPr>
                      <a:r>
                        <a:rPr lang="tr-TR" sz="2000"/>
                        <a:t>SFTP</a:t>
                      </a:r>
                      <a:endParaRPr sz="2000"/>
                    </a:p>
                  </a:txBody>
                  <a:tcPr marT="91425" marB="91425" marR="91425" marL="91425"/>
                </a:tc>
                <a:tc>
                  <a:txBody>
                    <a:bodyPr/>
                    <a:lstStyle/>
                    <a:p>
                      <a:pPr indent="0" lvl="0" marL="0" rtl="0" algn="l">
                        <a:spcBef>
                          <a:spcPts val="0"/>
                        </a:spcBef>
                        <a:spcAft>
                          <a:spcPts val="0"/>
                        </a:spcAft>
                        <a:buNone/>
                      </a:pPr>
                      <a:r>
                        <a:rPr lang="tr-TR" sz="2000"/>
                        <a:t>TCP</a:t>
                      </a:r>
                      <a:endParaRPr sz="2000"/>
                    </a:p>
                  </a:txBody>
                  <a:tcPr marT="91425" marB="91425" marR="91425" marL="91425"/>
                </a:tc>
                <a:tc>
                  <a:txBody>
                    <a:bodyPr/>
                    <a:lstStyle/>
                    <a:p>
                      <a:pPr indent="0" lvl="0" marL="0" rtl="0" algn="l">
                        <a:spcBef>
                          <a:spcPts val="0"/>
                        </a:spcBef>
                        <a:spcAft>
                          <a:spcPts val="0"/>
                        </a:spcAft>
                        <a:buNone/>
                      </a:pPr>
                      <a:r>
                        <a:rPr lang="tr-TR" sz="2000"/>
                        <a:t>22</a:t>
                      </a:r>
                      <a:endParaRPr sz="2000"/>
                    </a:p>
                  </a:txBody>
                  <a:tcPr marT="91425" marB="91425" marR="91425" marL="91425"/>
                </a:tc>
                <a:tc>
                  <a:txBody>
                    <a:bodyPr/>
                    <a:lstStyle/>
                    <a:p>
                      <a:pPr indent="0" lvl="0" marL="0" rtl="0" algn="l">
                        <a:spcBef>
                          <a:spcPts val="0"/>
                        </a:spcBef>
                        <a:spcAft>
                          <a:spcPts val="0"/>
                        </a:spcAft>
                        <a:buNone/>
                      </a:pPr>
                      <a:r>
                        <a:rPr lang="tr-TR" sz="2000"/>
                        <a:t>Same as FTP but </a:t>
                      </a:r>
                      <a:r>
                        <a:rPr b="1" lang="tr-TR" sz="2000" u="sng"/>
                        <a:t>Secure FTP</a:t>
                      </a:r>
                      <a:r>
                        <a:rPr lang="tr-TR" sz="2000"/>
                        <a:t> uses an encrypted connection through an SSH session, which encrypts the connection.</a:t>
                      </a:r>
                      <a:endParaRPr b="1" sz="2000" u="sng"/>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idx="4294967295" type="title"/>
          </p:nvPr>
        </p:nvSpPr>
        <p:spPr>
          <a:xfrm>
            <a:off x="329800" y="16875"/>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SSH Protocol</a:t>
            </a:r>
            <a:endParaRPr sz="4000">
              <a:solidFill>
                <a:srgbClr val="58B8E4"/>
              </a:solidFill>
            </a:endParaRPr>
          </a:p>
        </p:txBody>
      </p:sp>
      <p:sp>
        <p:nvSpPr>
          <p:cNvPr id="302" name="Google Shape;302;p46"/>
          <p:cNvSpPr txBox="1"/>
          <p:nvPr/>
        </p:nvSpPr>
        <p:spPr>
          <a:xfrm>
            <a:off x="267025" y="956300"/>
            <a:ext cx="8382000" cy="117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tr-TR" u="sng">
                <a:latin typeface="Raleway"/>
                <a:ea typeface="Raleway"/>
                <a:cs typeface="Raleway"/>
                <a:sym typeface="Raleway"/>
              </a:rPr>
              <a:t>S</a:t>
            </a:r>
            <a:r>
              <a:rPr lang="tr-TR">
                <a:latin typeface="Raleway"/>
                <a:ea typeface="Raleway"/>
                <a:cs typeface="Raleway"/>
                <a:sym typeface="Raleway"/>
              </a:rPr>
              <a:t>ecure </a:t>
            </a:r>
            <a:r>
              <a:rPr b="1" lang="tr-TR" u="sng">
                <a:latin typeface="Raleway"/>
                <a:ea typeface="Raleway"/>
                <a:cs typeface="Raleway"/>
                <a:sym typeface="Raleway"/>
              </a:rPr>
              <a:t>Sh</a:t>
            </a:r>
            <a:r>
              <a:rPr lang="tr-TR">
                <a:latin typeface="Raleway"/>
                <a:ea typeface="Raleway"/>
                <a:cs typeface="Raleway"/>
                <a:sym typeface="Raleway"/>
              </a:rPr>
              <a:t>ell protocol creates a secure connection to enable users to execute commands on remote machines</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tr-TR">
                <a:latin typeface="Raleway"/>
                <a:ea typeface="Raleway"/>
                <a:cs typeface="Raleway"/>
                <a:sym typeface="Raleway"/>
              </a:rPr>
              <a:t>Uses TCP Port 22</a:t>
            </a:r>
            <a:endParaRPr>
              <a:latin typeface="Raleway"/>
              <a:ea typeface="Raleway"/>
              <a:cs typeface="Raleway"/>
              <a:sym typeface="Raleway"/>
            </a:endParaRPr>
          </a:p>
        </p:txBody>
      </p:sp>
      <p:pic>
        <p:nvPicPr>
          <p:cNvPr descr="How does the SSH protocol work?" id="303" name="Google Shape;303;p46"/>
          <p:cNvPicPr preferRelativeResize="0"/>
          <p:nvPr/>
        </p:nvPicPr>
        <p:blipFill>
          <a:blip r:embed="rId3">
            <a:alphaModFix/>
          </a:blip>
          <a:stretch>
            <a:fillRect/>
          </a:stretch>
        </p:blipFill>
        <p:spPr>
          <a:xfrm>
            <a:off x="506875" y="2287800"/>
            <a:ext cx="7902276" cy="233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rmAutofit/>
          </a:bodyPr>
          <a:lstStyle/>
          <a:p>
            <a:pPr indent="0" lvl="0" marL="0" marR="0" rtl="0" algn="ctr">
              <a:lnSpc>
                <a:spcPct val="80000"/>
              </a:lnSpc>
              <a:spcBef>
                <a:spcPts val="0"/>
              </a:spcBef>
              <a:spcAft>
                <a:spcPts val="0"/>
              </a:spcAft>
              <a:buClr>
                <a:schemeClr val="accent2"/>
              </a:buClr>
              <a:buSzPts val="4800"/>
              <a:buFont typeface="Raleway SemiBold"/>
              <a:buNone/>
            </a:pPr>
            <a:r>
              <a:rPr i="0" lang="tr-TR" sz="4000" u="none" cap="none" strike="noStrike">
                <a:solidFill>
                  <a:srgbClr val="58B8E4"/>
                </a:solidFill>
              </a:rPr>
              <a:t>Table of Contents</a:t>
            </a:r>
            <a:endParaRPr i="0" sz="4000" u="none" cap="none" strike="noStrike">
              <a:solidFill>
                <a:srgbClr val="58B8E4"/>
              </a:solidFill>
            </a:endParaRPr>
          </a:p>
        </p:txBody>
      </p:sp>
      <p:sp>
        <p:nvSpPr>
          <p:cNvPr id="100" name="Google Shape;100;p20"/>
          <p:cNvSpPr txBox="1"/>
          <p:nvPr>
            <p:ph idx="4294967295" type="subTitle"/>
          </p:nvPr>
        </p:nvSpPr>
        <p:spPr>
          <a:xfrm>
            <a:off x="845725" y="772475"/>
            <a:ext cx="7842300" cy="2529900"/>
          </a:xfrm>
          <a:prstGeom prst="rect">
            <a:avLst/>
          </a:prstGeom>
          <a:noFill/>
          <a:ln>
            <a:noFill/>
          </a:ln>
        </p:spPr>
        <p:txBody>
          <a:bodyPr anchorCtr="0" anchor="t" bIns="0" lIns="0" spcFirstLastPara="1" rIns="0" wrap="square" tIns="0">
            <a:normAutofit fontScale="92500" lnSpcReduction="20000"/>
          </a:bodyPr>
          <a:lstStyle/>
          <a:p>
            <a:pPr indent="-428307" lvl="0" marL="457200" marR="0" rtl="0" algn="l">
              <a:lnSpc>
                <a:spcPct val="110000"/>
              </a:lnSpc>
              <a:spcBef>
                <a:spcPts val="600"/>
              </a:spcBef>
              <a:spcAft>
                <a:spcPts val="0"/>
              </a:spcAft>
              <a:buClr>
                <a:srgbClr val="635EA7"/>
              </a:buClr>
              <a:buSzPct val="141666"/>
              <a:buFont typeface="Raleway"/>
              <a:buChar char="▶"/>
            </a:pPr>
            <a:r>
              <a:rPr lang="tr-TR" sz="2400">
                <a:latin typeface="Raleway"/>
                <a:ea typeface="Raleway"/>
                <a:cs typeface="Raleway"/>
                <a:sym typeface="Raleway"/>
              </a:rPr>
              <a:t>A Brief History of TCP/IP</a:t>
            </a:r>
            <a:endParaRPr sz="2400">
              <a:latin typeface="Raleway"/>
              <a:ea typeface="Raleway"/>
              <a:cs typeface="Raleway"/>
              <a:sym typeface="Raleway"/>
            </a:endParaRPr>
          </a:p>
          <a:p>
            <a:pPr indent="-428307" lvl="0" marL="457200" marR="0" rtl="0" algn="l">
              <a:lnSpc>
                <a:spcPct val="110000"/>
              </a:lnSpc>
              <a:spcBef>
                <a:spcPts val="600"/>
              </a:spcBef>
              <a:spcAft>
                <a:spcPts val="0"/>
              </a:spcAft>
              <a:buClr>
                <a:srgbClr val="635EA7"/>
              </a:buClr>
              <a:buSzPct val="141666"/>
              <a:buFont typeface="Raleway"/>
              <a:buChar char="▶"/>
            </a:pPr>
            <a:r>
              <a:rPr lang="tr-TR" sz="2400">
                <a:latin typeface="Raleway"/>
                <a:ea typeface="Raleway"/>
                <a:cs typeface="Raleway"/>
                <a:sym typeface="Raleway"/>
              </a:rPr>
              <a:t>TCP/IP and the DoD Model</a:t>
            </a:r>
            <a:endParaRPr sz="2400">
              <a:latin typeface="Raleway"/>
              <a:ea typeface="Raleway"/>
              <a:cs typeface="Raleway"/>
              <a:sym typeface="Raleway"/>
            </a:endParaRPr>
          </a:p>
          <a:p>
            <a:pPr indent="-428307" lvl="0" marL="457200" marR="0" rtl="0" algn="l">
              <a:lnSpc>
                <a:spcPct val="110000"/>
              </a:lnSpc>
              <a:spcBef>
                <a:spcPts val="600"/>
              </a:spcBef>
              <a:spcAft>
                <a:spcPts val="0"/>
              </a:spcAft>
              <a:buClr>
                <a:srgbClr val="635EA7"/>
              </a:buClr>
              <a:buSzPct val="141666"/>
              <a:buFont typeface="Raleway"/>
              <a:buChar char="▶"/>
            </a:pPr>
            <a:r>
              <a:rPr lang="tr-TR" sz="2400">
                <a:latin typeface="Raleway"/>
                <a:ea typeface="Raleway"/>
                <a:cs typeface="Raleway"/>
                <a:sym typeface="Raleway"/>
              </a:rPr>
              <a:t>The Process/Application Layer Protocols</a:t>
            </a:r>
            <a:endParaRPr sz="2400">
              <a:latin typeface="Raleway"/>
              <a:ea typeface="Raleway"/>
              <a:cs typeface="Raleway"/>
              <a:sym typeface="Raleway"/>
            </a:endParaRPr>
          </a:p>
          <a:p>
            <a:pPr indent="-428307" lvl="0" marL="457200" marR="0" rtl="0" algn="l">
              <a:lnSpc>
                <a:spcPct val="110000"/>
              </a:lnSpc>
              <a:spcBef>
                <a:spcPts val="600"/>
              </a:spcBef>
              <a:spcAft>
                <a:spcPts val="0"/>
              </a:spcAft>
              <a:buClr>
                <a:srgbClr val="635EA7"/>
              </a:buClr>
              <a:buSzPct val="141666"/>
              <a:buFont typeface="Raleway"/>
              <a:buChar char="▶"/>
            </a:pPr>
            <a:r>
              <a:rPr lang="tr-TR" sz="2400">
                <a:latin typeface="Raleway"/>
                <a:ea typeface="Raleway"/>
                <a:cs typeface="Raleway"/>
                <a:sym typeface="Raleway"/>
              </a:rPr>
              <a:t>The Host-to-Host/Transport Layer Protocols</a:t>
            </a:r>
            <a:endParaRPr sz="2400">
              <a:latin typeface="Raleway"/>
              <a:ea typeface="Raleway"/>
              <a:cs typeface="Raleway"/>
              <a:sym typeface="Raleway"/>
            </a:endParaRPr>
          </a:p>
          <a:p>
            <a:pPr indent="-428307" lvl="0" marL="457200" marR="0" rtl="0" algn="l">
              <a:lnSpc>
                <a:spcPct val="110000"/>
              </a:lnSpc>
              <a:spcBef>
                <a:spcPts val="600"/>
              </a:spcBef>
              <a:spcAft>
                <a:spcPts val="0"/>
              </a:spcAft>
              <a:buClr>
                <a:srgbClr val="635EA7"/>
              </a:buClr>
              <a:buSzPct val="141666"/>
              <a:buFont typeface="Raleway"/>
              <a:buChar char="▶"/>
            </a:pPr>
            <a:r>
              <a:rPr lang="tr-TR" sz="2400">
                <a:latin typeface="Raleway"/>
                <a:ea typeface="Raleway"/>
                <a:cs typeface="Raleway"/>
                <a:sym typeface="Raleway"/>
              </a:rPr>
              <a:t>The Internet Layer Protocols</a:t>
            </a:r>
            <a:endParaRPr sz="2400">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idx="4294967295" type="title"/>
          </p:nvPr>
        </p:nvSpPr>
        <p:spPr>
          <a:xfrm>
            <a:off x="400425" y="52175"/>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Other Remote Access Protocols</a:t>
            </a:r>
            <a:endParaRPr sz="4000">
              <a:solidFill>
                <a:srgbClr val="58B8E4"/>
              </a:solidFill>
            </a:endParaRPr>
          </a:p>
        </p:txBody>
      </p:sp>
      <p:graphicFrame>
        <p:nvGraphicFramePr>
          <p:cNvPr id="309" name="Google Shape;309;p47"/>
          <p:cNvGraphicFramePr/>
          <p:nvPr/>
        </p:nvGraphicFramePr>
        <p:xfrm>
          <a:off x="431800" y="920200"/>
          <a:ext cx="3000000" cy="3000000"/>
        </p:xfrm>
        <a:graphic>
          <a:graphicData uri="http://schemas.openxmlformats.org/drawingml/2006/table">
            <a:tbl>
              <a:tblPr>
                <a:noFill/>
                <a:tableStyleId>{237FA6E2-1DD3-4072-B20B-D4DE6CB10077}</a:tableStyleId>
              </a:tblPr>
              <a:tblGrid>
                <a:gridCol w="992300"/>
                <a:gridCol w="1344600"/>
                <a:gridCol w="888000"/>
                <a:gridCol w="5314900"/>
              </a:tblGrid>
              <a:tr h="381000">
                <a:tc>
                  <a:txBody>
                    <a:bodyPr/>
                    <a:lstStyle/>
                    <a:p>
                      <a:pPr indent="0" lvl="0" marL="0" rtl="0" algn="l">
                        <a:spcBef>
                          <a:spcPts val="0"/>
                        </a:spcBef>
                        <a:spcAft>
                          <a:spcPts val="0"/>
                        </a:spcAft>
                        <a:buNone/>
                      </a:pPr>
                      <a:r>
                        <a:rPr lang="tr-TR" sz="2000">
                          <a:solidFill>
                            <a:srgbClr val="FFFFFF"/>
                          </a:solidFill>
                        </a:rPr>
                        <a:t>Name</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TCP/UDP</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Port</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Description</a:t>
                      </a:r>
                      <a:endParaRPr sz="2000">
                        <a:solidFill>
                          <a:srgbClr val="FFFFFF"/>
                        </a:solidFill>
                      </a:endParaRPr>
                    </a:p>
                  </a:txBody>
                  <a:tcPr marT="91425" marB="91425" marR="91425" marL="91425">
                    <a:solidFill>
                      <a:srgbClr val="741B47"/>
                    </a:solidFill>
                  </a:tcPr>
                </a:tc>
              </a:tr>
              <a:tr h="381000">
                <a:tc>
                  <a:txBody>
                    <a:bodyPr/>
                    <a:lstStyle/>
                    <a:p>
                      <a:pPr indent="0" lvl="0" marL="0" rtl="0" algn="l">
                        <a:spcBef>
                          <a:spcPts val="0"/>
                        </a:spcBef>
                        <a:spcAft>
                          <a:spcPts val="0"/>
                        </a:spcAft>
                        <a:buNone/>
                      </a:pPr>
                      <a:r>
                        <a:rPr lang="tr-TR" sz="2000"/>
                        <a:t>Telnet</a:t>
                      </a:r>
                      <a:endParaRPr sz="2000"/>
                    </a:p>
                  </a:txBody>
                  <a:tcPr marT="91425" marB="91425" marR="91425" marL="91425"/>
                </a:tc>
                <a:tc>
                  <a:txBody>
                    <a:bodyPr/>
                    <a:lstStyle/>
                    <a:p>
                      <a:pPr indent="0" lvl="0" marL="0" rtl="0" algn="l">
                        <a:spcBef>
                          <a:spcPts val="0"/>
                        </a:spcBef>
                        <a:spcAft>
                          <a:spcPts val="0"/>
                        </a:spcAft>
                        <a:buNone/>
                      </a:pPr>
                      <a:r>
                        <a:rPr lang="tr-TR" sz="2000"/>
                        <a:t>TCP</a:t>
                      </a:r>
                      <a:endParaRPr sz="2000"/>
                    </a:p>
                  </a:txBody>
                  <a:tcPr marT="91425" marB="91425" marR="91425" marL="91425"/>
                </a:tc>
                <a:tc>
                  <a:txBody>
                    <a:bodyPr/>
                    <a:lstStyle/>
                    <a:p>
                      <a:pPr indent="0" lvl="0" marL="0" rtl="0" algn="l">
                        <a:spcBef>
                          <a:spcPts val="0"/>
                        </a:spcBef>
                        <a:spcAft>
                          <a:spcPts val="0"/>
                        </a:spcAft>
                        <a:buNone/>
                      </a:pPr>
                      <a:r>
                        <a:rPr lang="tr-TR" sz="2000"/>
                        <a:t>23</a:t>
                      </a:r>
                      <a:endParaRPr sz="2000"/>
                    </a:p>
                  </a:txBody>
                  <a:tcPr marT="91425" marB="91425" marR="91425" marL="91425"/>
                </a:tc>
                <a:tc>
                  <a:txBody>
                    <a:bodyPr/>
                    <a:lstStyle/>
                    <a:p>
                      <a:pPr indent="0" lvl="0" marL="0" rtl="0" algn="l">
                        <a:spcBef>
                          <a:spcPts val="0"/>
                        </a:spcBef>
                        <a:spcAft>
                          <a:spcPts val="0"/>
                        </a:spcAft>
                        <a:buNone/>
                      </a:pPr>
                      <a:r>
                        <a:rPr b="1" lang="tr-TR" sz="2000" u="sng"/>
                        <a:t>Teletype Network Protocol</a:t>
                      </a:r>
                      <a:r>
                        <a:rPr lang="tr-TR" sz="2000"/>
                        <a:t> allows a user on a remote client machine to access the resources of another machine.  Uses plain text communication.</a:t>
                      </a:r>
                      <a:endParaRPr sz="2000"/>
                    </a:p>
                  </a:txBody>
                  <a:tcPr marT="91425" marB="91425" marR="91425" marL="91425"/>
                </a:tc>
              </a:tr>
              <a:tr h="381000">
                <a:tc>
                  <a:txBody>
                    <a:bodyPr/>
                    <a:lstStyle/>
                    <a:p>
                      <a:pPr indent="0" lvl="0" marL="0" rtl="0" algn="l">
                        <a:spcBef>
                          <a:spcPts val="0"/>
                        </a:spcBef>
                        <a:spcAft>
                          <a:spcPts val="0"/>
                        </a:spcAft>
                        <a:buNone/>
                      </a:pPr>
                      <a:r>
                        <a:rPr lang="tr-TR" sz="2000"/>
                        <a:t>RDP</a:t>
                      </a:r>
                      <a:endParaRPr sz="2000"/>
                    </a:p>
                  </a:txBody>
                  <a:tcPr marT="91425" marB="91425" marR="91425" marL="91425"/>
                </a:tc>
                <a:tc>
                  <a:txBody>
                    <a:bodyPr/>
                    <a:lstStyle/>
                    <a:p>
                      <a:pPr indent="0" lvl="0" marL="0" rtl="0" algn="l">
                        <a:spcBef>
                          <a:spcPts val="0"/>
                        </a:spcBef>
                        <a:spcAft>
                          <a:spcPts val="0"/>
                        </a:spcAft>
                        <a:buNone/>
                      </a:pPr>
                      <a:r>
                        <a:rPr lang="tr-TR" sz="2000"/>
                        <a:t>TCP</a:t>
                      </a:r>
                      <a:endParaRPr sz="2000"/>
                    </a:p>
                  </a:txBody>
                  <a:tcPr marT="91425" marB="91425" marR="91425" marL="91425"/>
                </a:tc>
                <a:tc>
                  <a:txBody>
                    <a:bodyPr/>
                    <a:lstStyle/>
                    <a:p>
                      <a:pPr indent="0" lvl="0" marL="0" rtl="0" algn="l">
                        <a:spcBef>
                          <a:spcPts val="0"/>
                        </a:spcBef>
                        <a:spcAft>
                          <a:spcPts val="0"/>
                        </a:spcAft>
                        <a:buNone/>
                      </a:pPr>
                      <a:r>
                        <a:rPr lang="tr-TR" sz="2000"/>
                        <a:t>3389</a:t>
                      </a:r>
                      <a:endParaRPr sz="2000"/>
                    </a:p>
                  </a:txBody>
                  <a:tcPr marT="91425" marB="91425" marR="91425" marL="91425"/>
                </a:tc>
                <a:tc>
                  <a:txBody>
                    <a:bodyPr/>
                    <a:lstStyle/>
                    <a:p>
                      <a:pPr indent="0" lvl="0" marL="0" rtl="0" algn="l">
                        <a:spcBef>
                          <a:spcPts val="0"/>
                        </a:spcBef>
                        <a:spcAft>
                          <a:spcPts val="0"/>
                        </a:spcAft>
                        <a:buNone/>
                      </a:pPr>
                      <a:r>
                        <a:rPr b="1" lang="tr-TR" sz="2000" u="sng"/>
                        <a:t>Remote Desktop Protocol</a:t>
                      </a:r>
                      <a:r>
                        <a:rPr lang="tr-TR" sz="2000"/>
                        <a:t> is a proprietary protocol developed by Microsoft. It allows you to connect to another computer and run programs. Windows, and Macs now come with a preinstalled RDP client.</a:t>
                      </a:r>
                      <a:endParaRPr sz="20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idx="4294967295" type="title"/>
          </p:nvPr>
        </p:nvSpPr>
        <p:spPr>
          <a:xfrm>
            <a:off x="408275" y="24700"/>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HTTP and HTTPS Protocols</a:t>
            </a:r>
            <a:endParaRPr sz="4000">
              <a:solidFill>
                <a:srgbClr val="58B8E4"/>
              </a:solidFill>
            </a:endParaRPr>
          </a:p>
        </p:txBody>
      </p:sp>
      <p:sp>
        <p:nvSpPr>
          <p:cNvPr id="315" name="Google Shape;315;p48"/>
          <p:cNvSpPr txBox="1"/>
          <p:nvPr/>
        </p:nvSpPr>
        <p:spPr>
          <a:xfrm>
            <a:off x="267025" y="956300"/>
            <a:ext cx="3732600" cy="380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b="1" lang="tr-TR" u="sng">
                <a:latin typeface="Raleway"/>
                <a:ea typeface="Raleway"/>
                <a:cs typeface="Raleway"/>
                <a:sym typeface="Raleway"/>
              </a:rPr>
              <a:t>Hypertext Transfer Protocol</a:t>
            </a:r>
            <a:r>
              <a:rPr lang="tr-TR">
                <a:latin typeface="Raleway"/>
                <a:ea typeface="Raleway"/>
                <a:cs typeface="Raleway"/>
                <a:sym typeface="Raleway"/>
              </a:rPr>
              <a:t> (HTTP) is used for communication between clients and web servers</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tr-TR">
                <a:latin typeface="Raleway"/>
                <a:ea typeface="Raleway"/>
                <a:cs typeface="Raleway"/>
                <a:sym typeface="Raleway"/>
              </a:rPr>
              <a:t>Uses TCP Port 80</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tr-TR">
                <a:latin typeface="Raleway"/>
                <a:ea typeface="Raleway"/>
                <a:cs typeface="Raleway"/>
                <a:sym typeface="Raleway"/>
              </a:rPr>
              <a:t>HTTPS adds encryption via TLS (or SSL) and instead uses port 443</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tr-TR">
                <a:latin typeface="Raleway"/>
                <a:ea typeface="Raleway"/>
                <a:cs typeface="Raleway"/>
                <a:sym typeface="Raleway"/>
              </a:rPr>
              <a:t>Example Methods:</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GET</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POST</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tr-TR">
                <a:latin typeface="Raleway"/>
                <a:ea typeface="Raleway"/>
                <a:cs typeface="Raleway"/>
                <a:sym typeface="Raleway"/>
              </a:rPr>
              <a:t>Example Response Codes</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200: The request was successful</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tr-TR">
                <a:latin typeface="Raleway"/>
                <a:ea typeface="Raleway"/>
                <a:cs typeface="Raleway"/>
                <a:sym typeface="Raleway"/>
              </a:rPr>
              <a:t>404: Page not found</a:t>
            </a:r>
            <a:endParaRPr>
              <a:latin typeface="Raleway"/>
              <a:ea typeface="Raleway"/>
              <a:cs typeface="Raleway"/>
              <a:sym typeface="Raleway"/>
            </a:endParaRPr>
          </a:p>
        </p:txBody>
      </p:sp>
      <p:pic>
        <p:nvPicPr>
          <p:cNvPr id="316" name="Google Shape;316;p48"/>
          <p:cNvPicPr preferRelativeResize="0"/>
          <p:nvPr/>
        </p:nvPicPr>
        <p:blipFill>
          <a:blip r:embed="rId3">
            <a:alphaModFix/>
          </a:blip>
          <a:stretch>
            <a:fillRect/>
          </a:stretch>
        </p:blipFill>
        <p:spPr>
          <a:xfrm>
            <a:off x="3999541" y="1588275"/>
            <a:ext cx="4914859" cy="2104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idx="4294967295" type="title"/>
          </p:nvPr>
        </p:nvSpPr>
        <p:spPr>
          <a:xfrm>
            <a:off x="416100" y="56100"/>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Email </a:t>
            </a:r>
            <a:r>
              <a:rPr lang="tr-TR" sz="4000">
                <a:solidFill>
                  <a:srgbClr val="58B8E4"/>
                </a:solidFill>
              </a:rPr>
              <a:t>Protocols</a:t>
            </a:r>
            <a:endParaRPr sz="4000">
              <a:solidFill>
                <a:srgbClr val="58B8E4"/>
              </a:solidFill>
            </a:endParaRPr>
          </a:p>
        </p:txBody>
      </p:sp>
      <p:graphicFrame>
        <p:nvGraphicFramePr>
          <p:cNvPr id="322" name="Google Shape;322;p49"/>
          <p:cNvGraphicFramePr/>
          <p:nvPr/>
        </p:nvGraphicFramePr>
        <p:xfrm>
          <a:off x="464825" y="1035075"/>
          <a:ext cx="3000000" cy="3000000"/>
        </p:xfrm>
        <a:graphic>
          <a:graphicData uri="http://schemas.openxmlformats.org/drawingml/2006/table">
            <a:tbl>
              <a:tblPr>
                <a:noFill/>
                <a:tableStyleId>{237FA6E2-1DD3-4072-B20B-D4DE6CB10077}</a:tableStyleId>
              </a:tblPr>
              <a:tblGrid>
                <a:gridCol w="992300"/>
                <a:gridCol w="1344600"/>
                <a:gridCol w="888000"/>
                <a:gridCol w="5248850"/>
              </a:tblGrid>
              <a:tr h="381000">
                <a:tc>
                  <a:txBody>
                    <a:bodyPr/>
                    <a:lstStyle/>
                    <a:p>
                      <a:pPr indent="0" lvl="0" marL="0" rtl="0" algn="l">
                        <a:spcBef>
                          <a:spcPts val="0"/>
                        </a:spcBef>
                        <a:spcAft>
                          <a:spcPts val="0"/>
                        </a:spcAft>
                        <a:buNone/>
                      </a:pPr>
                      <a:r>
                        <a:rPr lang="tr-TR" sz="2000">
                          <a:solidFill>
                            <a:srgbClr val="FFFFFF"/>
                          </a:solidFill>
                        </a:rPr>
                        <a:t>Name</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TCP/UDP</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Port</a:t>
                      </a:r>
                      <a:endParaRPr sz="2000">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sz="2000">
                          <a:solidFill>
                            <a:srgbClr val="FFFFFF"/>
                          </a:solidFill>
                        </a:rPr>
                        <a:t>Description</a:t>
                      </a:r>
                      <a:endParaRPr sz="2000">
                        <a:solidFill>
                          <a:srgbClr val="FFFFFF"/>
                        </a:solidFill>
                      </a:endParaRPr>
                    </a:p>
                  </a:txBody>
                  <a:tcPr marT="91425" marB="91425" marR="91425" marL="91425">
                    <a:solidFill>
                      <a:srgbClr val="741B47"/>
                    </a:solidFill>
                  </a:tcPr>
                </a:tc>
              </a:tr>
              <a:tr h="381000">
                <a:tc>
                  <a:txBody>
                    <a:bodyPr/>
                    <a:lstStyle/>
                    <a:p>
                      <a:pPr indent="0" lvl="0" marL="0" rtl="0" algn="l">
                        <a:spcBef>
                          <a:spcPts val="0"/>
                        </a:spcBef>
                        <a:spcAft>
                          <a:spcPts val="0"/>
                        </a:spcAft>
                        <a:buNone/>
                      </a:pPr>
                      <a:r>
                        <a:rPr lang="tr-TR" sz="2000"/>
                        <a:t>POP</a:t>
                      </a:r>
                      <a:endParaRPr sz="2000"/>
                    </a:p>
                  </a:txBody>
                  <a:tcPr marT="91425" marB="91425" marR="91425" marL="91425"/>
                </a:tc>
                <a:tc>
                  <a:txBody>
                    <a:bodyPr/>
                    <a:lstStyle/>
                    <a:p>
                      <a:pPr indent="0" lvl="0" marL="0" rtl="0" algn="l">
                        <a:spcBef>
                          <a:spcPts val="0"/>
                        </a:spcBef>
                        <a:spcAft>
                          <a:spcPts val="0"/>
                        </a:spcAft>
                        <a:buNone/>
                      </a:pPr>
                      <a:r>
                        <a:rPr lang="tr-TR" sz="2000"/>
                        <a:t>TCP</a:t>
                      </a:r>
                      <a:endParaRPr sz="2000"/>
                    </a:p>
                  </a:txBody>
                  <a:tcPr marT="91425" marB="91425" marR="91425" marL="91425"/>
                </a:tc>
                <a:tc>
                  <a:txBody>
                    <a:bodyPr/>
                    <a:lstStyle/>
                    <a:p>
                      <a:pPr indent="0" lvl="0" marL="0" rtl="0" algn="l">
                        <a:spcBef>
                          <a:spcPts val="0"/>
                        </a:spcBef>
                        <a:spcAft>
                          <a:spcPts val="0"/>
                        </a:spcAft>
                        <a:buNone/>
                      </a:pPr>
                      <a:r>
                        <a:rPr lang="tr-TR" sz="2000"/>
                        <a:t>110</a:t>
                      </a:r>
                      <a:endParaRPr sz="2000"/>
                    </a:p>
                  </a:txBody>
                  <a:tcPr marT="91425" marB="91425" marR="91425" marL="91425"/>
                </a:tc>
                <a:tc>
                  <a:txBody>
                    <a:bodyPr/>
                    <a:lstStyle/>
                    <a:p>
                      <a:pPr indent="0" lvl="0" marL="0" rtl="0" algn="l">
                        <a:spcBef>
                          <a:spcPts val="0"/>
                        </a:spcBef>
                        <a:spcAft>
                          <a:spcPts val="0"/>
                        </a:spcAft>
                        <a:buNone/>
                      </a:pPr>
                      <a:r>
                        <a:rPr b="1" lang="tr-TR" sz="2000" u="sng"/>
                        <a:t>Post Office Protocol</a:t>
                      </a:r>
                      <a:r>
                        <a:rPr lang="tr-TR" sz="2000"/>
                        <a:t> gives us a storage facility for incoming mail (the latest version is POP3). A newer standard, IMAP, is being used more and more in place of POP3.</a:t>
                      </a:r>
                      <a:endParaRPr sz="2000"/>
                    </a:p>
                  </a:txBody>
                  <a:tcPr marT="91425" marB="91425" marR="91425" marL="91425"/>
                </a:tc>
              </a:tr>
              <a:tr h="381000">
                <a:tc>
                  <a:txBody>
                    <a:bodyPr/>
                    <a:lstStyle/>
                    <a:p>
                      <a:pPr indent="0" lvl="0" marL="0" rtl="0" algn="l">
                        <a:spcBef>
                          <a:spcPts val="0"/>
                        </a:spcBef>
                        <a:spcAft>
                          <a:spcPts val="0"/>
                        </a:spcAft>
                        <a:buNone/>
                      </a:pPr>
                      <a:r>
                        <a:rPr lang="tr-TR" sz="2000"/>
                        <a:t>IMAP</a:t>
                      </a:r>
                      <a:endParaRPr sz="2000"/>
                    </a:p>
                  </a:txBody>
                  <a:tcPr marT="91425" marB="91425" marR="91425" marL="91425"/>
                </a:tc>
                <a:tc>
                  <a:txBody>
                    <a:bodyPr/>
                    <a:lstStyle/>
                    <a:p>
                      <a:pPr indent="0" lvl="0" marL="0" rtl="0" algn="l">
                        <a:spcBef>
                          <a:spcPts val="0"/>
                        </a:spcBef>
                        <a:spcAft>
                          <a:spcPts val="0"/>
                        </a:spcAft>
                        <a:buNone/>
                      </a:pPr>
                      <a:r>
                        <a:rPr lang="tr-TR" sz="2000"/>
                        <a:t>TCP</a:t>
                      </a:r>
                      <a:endParaRPr sz="2000"/>
                    </a:p>
                  </a:txBody>
                  <a:tcPr marT="91425" marB="91425" marR="91425" marL="91425"/>
                </a:tc>
                <a:tc>
                  <a:txBody>
                    <a:bodyPr/>
                    <a:lstStyle/>
                    <a:p>
                      <a:pPr indent="0" lvl="0" marL="0" rtl="0" algn="l">
                        <a:spcBef>
                          <a:spcPts val="0"/>
                        </a:spcBef>
                        <a:spcAft>
                          <a:spcPts val="0"/>
                        </a:spcAft>
                        <a:buNone/>
                      </a:pPr>
                      <a:r>
                        <a:rPr lang="tr-TR" sz="2000"/>
                        <a:t>143</a:t>
                      </a:r>
                      <a:endParaRPr sz="2000"/>
                    </a:p>
                  </a:txBody>
                  <a:tcPr marT="91425" marB="91425" marR="91425" marL="91425"/>
                </a:tc>
                <a:tc>
                  <a:txBody>
                    <a:bodyPr/>
                    <a:lstStyle/>
                    <a:p>
                      <a:pPr indent="0" lvl="0" marL="0" rtl="0" algn="l">
                        <a:spcBef>
                          <a:spcPts val="0"/>
                        </a:spcBef>
                        <a:spcAft>
                          <a:spcPts val="0"/>
                        </a:spcAft>
                        <a:buNone/>
                      </a:pPr>
                      <a:r>
                        <a:rPr b="1" lang="tr-TR" sz="2000" u="sng"/>
                        <a:t>Internet Message Access Protocol</a:t>
                      </a:r>
                      <a:r>
                        <a:rPr lang="tr-TR" sz="2000"/>
                        <a:t> makes it so you get control over how you download your mail, with it, you also gain some much-needed security. It has some serious authentication features. IMAP4 is the current version.</a:t>
                      </a:r>
                      <a:endParaRPr sz="2000"/>
                    </a:p>
                  </a:txBody>
                  <a:tcPr marT="91425" marB="91425" marR="91425" marL="91425"/>
                </a:tc>
              </a:tr>
            </a:tbl>
          </a:graphicData>
        </a:graphic>
      </p:graphicFrame>
      <p:pic>
        <p:nvPicPr>
          <p:cNvPr id="323" name="Google Shape;323;p49"/>
          <p:cNvPicPr preferRelativeResize="0"/>
          <p:nvPr/>
        </p:nvPicPr>
        <p:blipFill>
          <a:blip r:embed="rId3">
            <a:alphaModFix/>
          </a:blip>
          <a:stretch>
            <a:fillRect/>
          </a:stretch>
        </p:blipFill>
        <p:spPr>
          <a:xfrm>
            <a:off x="7634023" y="86898"/>
            <a:ext cx="800200" cy="800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idx="4294967295" type="title"/>
          </p:nvPr>
        </p:nvSpPr>
        <p:spPr>
          <a:xfrm>
            <a:off x="439650" y="52175"/>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Multimedia </a:t>
            </a:r>
            <a:r>
              <a:rPr lang="tr-TR" sz="4000">
                <a:solidFill>
                  <a:srgbClr val="58B8E4"/>
                </a:solidFill>
              </a:rPr>
              <a:t>Protocols</a:t>
            </a:r>
            <a:endParaRPr sz="4000">
              <a:solidFill>
                <a:srgbClr val="58B8E4"/>
              </a:solidFill>
            </a:endParaRPr>
          </a:p>
        </p:txBody>
      </p:sp>
      <p:graphicFrame>
        <p:nvGraphicFramePr>
          <p:cNvPr id="329" name="Google Shape;329;p50"/>
          <p:cNvGraphicFramePr/>
          <p:nvPr/>
        </p:nvGraphicFramePr>
        <p:xfrm>
          <a:off x="372975" y="987463"/>
          <a:ext cx="3000000" cy="3000000"/>
        </p:xfrm>
        <a:graphic>
          <a:graphicData uri="http://schemas.openxmlformats.org/drawingml/2006/table">
            <a:tbl>
              <a:tblPr>
                <a:noFill/>
                <a:tableStyleId>{237FA6E2-1DD3-4072-B20B-D4DE6CB10077}</a:tableStyleId>
              </a:tblPr>
              <a:tblGrid>
                <a:gridCol w="992300"/>
                <a:gridCol w="1344600"/>
                <a:gridCol w="888000"/>
                <a:gridCol w="5248850"/>
              </a:tblGrid>
              <a:tr h="381000">
                <a:tc>
                  <a:txBody>
                    <a:bodyPr/>
                    <a:lstStyle/>
                    <a:p>
                      <a:pPr indent="0" lvl="0" marL="0" rtl="0" algn="l">
                        <a:spcBef>
                          <a:spcPts val="0"/>
                        </a:spcBef>
                        <a:spcAft>
                          <a:spcPts val="0"/>
                        </a:spcAft>
                        <a:buNone/>
                      </a:pPr>
                      <a:r>
                        <a:rPr lang="tr-TR">
                          <a:solidFill>
                            <a:srgbClr val="FFFFFF"/>
                          </a:solidFill>
                        </a:rPr>
                        <a:t>Name</a:t>
                      </a:r>
                      <a:endParaRPr>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a:solidFill>
                            <a:srgbClr val="FFFFFF"/>
                          </a:solidFill>
                        </a:rPr>
                        <a:t>TCP/UDP</a:t>
                      </a:r>
                      <a:endParaRPr>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a:solidFill>
                            <a:srgbClr val="FFFFFF"/>
                          </a:solidFill>
                        </a:rPr>
                        <a:t>Port</a:t>
                      </a:r>
                      <a:endParaRPr>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a:solidFill>
                            <a:srgbClr val="FFFFFF"/>
                          </a:solidFill>
                        </a:rPr>
                        <a:t>Description</a:t>
                      </a:r>
                      <a:endParaRPr>
                        <a:solidFill>
                          <a:srgbClr val="FFFFFF"/>
                        </a:solidFill>
                      </a:endParaRPr>
                    </a:p>
                  </a:txBody>
                  <a:tcPr marT="91425" marB="91425" marR="91425" marL="91425">
                    <a:solidFill>
                      <a:srgbClr val="741B47"/>
                    </a:solidFill>
                  </a:tcPr>
                </a:tc>
              </a:tr>
              <a:tr h="381000">
                <a:tc>
                  <a:txBody>
                    <a:bodyPr/>
                    <a:lstStyle/>
                    <a:p>
                      <a:pPr indent="0" lvl="0" marL="0" rtl="0" algn="l">
                        <a:spcBef>
                          <a:spcPts val="0"/>
                        </a:spcBef>
                        <a:spcAft>
                          <a:spcPts val="0"/>
                        </a:spcAft>
                        <a:buNone/>
                      </a:pPr>
                      <a:r>
                        <a:rPr lang="tr-TR"/>
                        <a:t>SIP</a:t>
                      </a:r>
                      <a:endParaRPr/>
                    </a:p>
                    <a:p>
                      <a:pPr indent="0" lvl="0" marL="0" rtl="0" algn="l">
                        <a:spcBef>
                          <a:spcPts val="0"/>
                        </a:spcBef>
                        <a:spcAft>
                          <a:spcPts val="0"/>
                        </a:spcAft>
                        <a:buNone/>
                      </a:pPr>
                      <a:r>
                        <a:rPr lang="tr-TR"/>
                        <a:t>(VoIP)</a:t>
                      </a:r>
                      <a:endParaRPr/>
                    </a:p>
                  </a:txBody>
                  <a:tcPr marT="91425" marB="91425" marR="91425" marL="91425"/>
                </a:tc>
                <a:tc>
                  <a:txBody>
                    <a:bodyPr/>
                    <a:lstStyle/>
                    <a:p>
                      <a:pPr indent="0" lvl="0" marL="0" rtl="0" algn="l">
                        <a:spcBef>
                          <a:spcPts val="0"/>
                        </a:spcBef>
                        <a:spcAft>
                          <a:spcPts val="0"/>
                        </a:spcAft>
                        <a:buNone/>
                      </a:pPr>
                      <a:r>
                        <a:rPr lang="tr-TR"/>
                        <a:t>TCP or</a:t>
                      </a:r>
                      <a:endParaRPr/>
                    </a:p>
                    <a:p>
                      <a:pPr indent="0" lvl="0" marL="0" rtl="0" algn="l">
                        <a:spcBef>
                          <a:spcPts val="0"/>
                        </a:spcBef>
                        <a:spcAft>
                          <a:spcPts val="0"/>
                        </a:spcAft>
                        <a:buNone/>
                      </a:pPr>
                      <a:r>
                        <a:rPr lang="tr-TR"/>
                        <a:t>UDP</a:t>
                      </a:r>
                      <a:endParaRPr/>
                    </a:p>
                  </a:txBody>
                  <a:tcPr marT="91425" marB="91425" marR="91425" marL="91425"/>
                </a:tc>
                <a:tc>
                  <a:txBody>
                    <a:bodyPr/>
                    <a:lstStyle/>
                    <a:p>
                      <a:pPr indent="0" lvl="0" marL="0" rtl="0" algn="l">
                        <a:spcBef>
                          <a:spcPts val="0"/>
                        </a:spcBef>
                        <a:spcAft>
                          <a:spcPts val="0"/>
                        </a:spcAft>
                        <a:buNone/>
                      </a:pPr>
                      <a:r>
                        <a:rPr lang="tr-TR"/>
                        <a:t>5060 or 5061</a:t>
                      </a:r>
                      <a:endParaRPr/>
                    </a:p>
                  </a:txBody>
                  <a:tcPr marT="91425" marB="91425" marR="91425" marL="91425"/>
                </a:tc>
                <a:tc>
                  <a:txBody>
                    <a:bodyPr/>
                    <a:lstStyle/>
                    <a:p>
                      <a:pPr indent="0" lvl="0" marL="0" rtl="0" algn="l">
                        <a:spcBef>
                          <a:spcPts val="0"/>
                        </a:spcBef>
                        <a:spcAft>
                          <a:spcPts val="0"/>
                        </a:spcAft>
                        <a:buNone/>
                      </a:pPr>
                      <a:r>
                        <a:rPr b="1" lang="tr-TR" u="sng"/>
                        <a:t>Session Initiation Protocol</a:t>
                      </a:r>
                      <a:r>
                        <a:rPr lang="tr-TR"/>
                        <a:t> is a popular protocol used to for multimedia communication sessions for many things like voice and video calls, streaming, instant messaging, and online games over the Internet.</a:t>
                      </a:r>
                      <a:endParaRPr/>
                    </a:p>
                  </a:txBody>
                  <a:tcPr marT="91425" marB="91425" marR="91425" marL="91425"/>
                </a:tc>
              </a:tr>
              <a:tr h="381000">
                <a:tc>
                  <a:txBody>
                    <a:bodyPr/>
                    <a:lstStyle/>
                    <a:p>
                      <a:pPr indent="0" lvl="0" marL="0" rtl="0" algn="l">
                        <a:spcBef>
                          <a:spcPts val="0"/>
                        </a:spcBef>
                        <a:spcAft>
                          <a:spcPts val="0"/>
                        </a:spcAft>
                        <a:buNone/>
                      </a:pPr>
                      <a:r>
                        <a:rPr lang="tr-TR"/>
                        <a:t>RTP</a:t>
                      </a:r>
                      <a:endParaRPr/>
                    </a:p>
                    <a:p>
                      <a:pPr indent="0" lvl="0" marL="0" rtl="0" algn="l">
                        <a:spcBef>
                          <a:spcPts val="0"/>
                        </a:spcBef>
                        <a:spcAft>
                          <a:spcPts val="0"/>
                        </a:spcAft>
                        <a:buNone/>
                      </a:pPr>
                      <a:r>
                        <a:rPr lang="tr-TR"/>
                        <a:t>(VoIP)</a:t>
                      </a:r>
                      <a:endParaRPr/>
                    </a:p>
                  </a:txBody>
                  <a:tcPr marT="91425" marB="91425" marR="91425" marL="91425"/>
                </a:tc>
                <a:tc>
                  <a:txBody>
                    <a:bodyPr/>
                    <a:lstStyle/>
                    <a:p>
                      <a:pPr indent="0" lvl="0" marL="0" rtl="0" algn="l">
                        <a:spcBef>
                          <a:spcPts val="0"/>
                        </a:spcBef>
                        <a:spcAft>
                          <a:spcPts val="0"/>
                        </a:spcAft>
                        <a:buNone/>
                      </a:pPr>
                      <a:r>
                        <a:rPr lang="tr-TR"/>
                        <a:t>UDP</a:t>
                      </a:r>
                      <a:endParaRPr/>
                    </a:p>
                    <a:p>
                      <a:pPr indent="0" lvl="0" marL="0" rtl="0" algn="l">
                        <a:spcBef>
                          <a:spcPts val="0"/>
                        </a:spcBef>
                        <a:spcAft>
                          <a:spcPts val="0"/>
                        </a:spcAft>
                        <a:buNone/>
                      </a:pPr>
                      <a:r>
                        <a:rPr lang="tr-TR"/>
                        <a:t>TCP</a:t>
                      </a:r>
                      <a:endParaRPr/>
                    </a:p>
                  </a:txBody>
                  <a:tcPr marT="91425" marB="91425" marR="91425" marL="91425"/>
                </a:tc>
                <a:tc>
                  <a:txBody>
                    <a:bodyPr/>
                    <a:lstStyle/>
                    <a:p>
                      <a:pPr indent="0" lvl="0" marL="0" rtl="0" algn="l">
                        <a:spcBef>
                          <a:spcPts val="0"/>
                        </a:spcBef>
                        <a:spcAft>
                          <a:spcPts val="0"/>
                        </a:spcAft>
                        <a:buNone/>
                      </a:pPr>
                      <a:r>
                        <a:rPr lang="tr-TR"/>
                        <a:t>5004</a:t>
                      </a:r>
                      <a:endParaRPr/>
                    </a:p>
                    <a:p>
                      <a:pPr indent="0" lvl="0" marL="0" rtl="0" algn="l">
                        <a:spcBef>
                          <a:spcPts val="0"/>
                        </a:spcBef>
                        <a:spcAft>
                          <a:spcPts val="0"/>
                        </a:spcAft>
                        <a:buNone/>
                      </a:pPr>
                      <a:r>
                        <a:rPr lang="tr-TR"/>
                        <a:t>5005</a:t>
                      </a:r>
                      <a:endParaRPr/>
                    </a:p>
                  </a:txBody>
                  <a:tcPr marT="91425" marB="91425" marR="91425" marL="91425"/>
                </a:tc>
                <a:tc>
                  <a:txBody>
                    <a:bodyPr/>
                    <a:lstStyle/>
                    <a:p>
                      <a:pPr indent="0" lvl="0" marL="0" rtl="0" algn="l">
                        <a:spcBef>
                          <a:spcPts val="0"/>
                        </a:spcBef>
                        <a:spcAft>
                          <a:spcPts val="0"/>
                        </a:spcAft>
                        <a:buNone/>
                      </a:pPr>
                      <a:r>
                        <a:rPr b="1" lang="tr-TR" u="sng"/>
                        <a:t>Real-time Transport Protocol</a:t>
                      </a:r>
                      <a:r>
                        <a:rPr lang="tr-TR"/>
                        <a:t> describes a packet-formatting standard for delivering audio and video over the Internet.</a:t>
                      </a:r>
                      <a:endParaRPr/>
                    </a:p>
                  </a:txBody>
                  <a:tcPr marT="91425" marB="91425" marR="91425" marL="91425"/>
                </a:tc>
              </a:tr>
              <a:tr h="381000">
                <a:tc>
                  <a:txBody>
                    <a:bodyPr/>
                    <a:lstStyle/>
                    <a:p>
                      <a:pPr indent="0" lvl="0" marL="0" rtl="0" algn="l">
                        <a:spcBef>
                          <a:spcPts val="0"/>
                        </a:spcBef>
                        <a:spcAft>
                          <a:spcPts val="0"/>
                        </a:spcAft>
                        <a:buNone/>
                      </a:pPr>
                      <a:r>
                        <a:rPr lang="tr-TR"/>
                        <a:t>MGCP</a:t>
                      </a:r>
                      <a:endParaRPr/>
                    </a:p>
                  </a:txBody>
                  <a:tcPr marT="91425" marB="91425" marR="91425" marL="91425"/>
                </a:tc>
                <a:tc>
                  <a:txBody>
                    <a:bodyPr/>
                    <a:lstStyle/>
                    <a:p>
                      <a:pPr indent="0" lvl="0" marL="0" rtl="0" algn="l">
                        <a:spcBef>
                          <a:spcPts val="0"/>
                        </a:spcBef>
                        <a:spcAft>
                          <a:spcPts val="0"/>
                        </a:spcAft>
                        <a:buNone/>
                      </a:pPr>
                      <a:r>
                        <a:rPr lang="tr-TR"/>
                        <a:t>TCP</a:t>
                      </a:r>
                      <a:endParaRPr/>
                    </a:p>
                  </a:txBody>
                  <a:tcPr marT="91425" marB="91425" marR="91425" marL="91425"/>
                </a:tc>
                <a:tc>
                  <a:txBody>
                    <a:bodyPr/>
                    <a:lstStyle/>
                    <a:p>
                      <a:pPr indent="0" lvl="0" marL="0" rtl="0" algn="l">
                        <a:spcBef>
                          <a:spcPts val="0"/>
                        </a:spcBef>
                        <a:spcAft>
                          <a:spcPts val="0"/>
                        </a:spcAft>
                        <a:buNone/>
                      </a:pPr>
                      <a:r>
                        <a:rPr lang="tr-TR"/>
                        <a:t>2427 2727</a:t>
                      </a:r>
                      <a:endParaRPr/>
                    </a:p>
                  </a:txBody>
                  <a:tcPr marT="91425" marB="91425" marR="91425" marL="91425"/>
                </a:tc>
                <a:tc>
                  <a:txBody>
                    <a:bodyPr/>
                    <a:lstStyle/>
                    <a:p>
                      <a:pPr indent="0" lvl="0" marL="0" rtl="0" algn="l">
                        <a:spcBef>
                          <a:spcPts val="0"/>
                        </a:spcBef>
                        <a:spcAft>
                          <a:spcPts val="0"/>
                        </a:spcAft>
                        <a:buNone/>
                      </a:pPr>
                      <a:r>
                        <a:rPr b="1" lang="tr-TR" u="sng"/>
                        <a:t>Media Gateway Control Protocol</a:t>
                      </a:r>
                      <a:r>
                        <a:rPr lang="tr-TR"/>
                        <a:t> is a standard protocol for handling the signaling and session management needed during a multimedia conference.</a:t>
                      </a:r>
                      <a:endParaRPr/>
                    </a:p>
                  </a:txBody>
                  <a:tcPr marT="91425" marB="91425" marR="91425" marL="91425"/>
                </a:tc>
              </a:tr>
              <a:tr h="381000">
                <a:tc>
                  <a:txBody>
                    <a:bodyPr/>
                    <a:lstStyle/>
                    <a:p>
                      <a:pPr indent="0" lvl="0" marL="0" rtl="0" algn="l">
                        <a:spcBef>
                          <a:spcPts val="0"/>
                        </a:spcBef>
                        <a:spcAft>
                          <a:spcPts val="0"/>
                        </a:spcAft>
                        <a:buNone/>
                      </a:pPr>
                      <a:r>
                        <a:rPr lang="tr-TR"/>
                        <a:t>H.323</a:t>
                      </a:r>
                      <a:endParaRPr/>
                    </a:p>
                  </a:txBody>
                  <a:tcPr marT="91425" marB="91425" marR="91425" marL="91425"/>
                </a:tc>
                <a:tc>
                  <a:txBody>
                    <a:bodyPr/>
                    <a:lstStyle/>
                    <a:p>
                      <a:pPr indent="0" lvl="0" marL="0" rtl="0" algn="l">
                        <a:spcBef>
                          <a:spcPts val="0"/>
                        </a:spcBef>
                        <a:spcAft>
                          <a:spcPts val="0"/>
                        </a:spcAft>
                        <a:buNone/>
                      </a:pPr>
                      <a:r>
                        <a:rPr lang="tr-TR"/>
                        <a:t>TCP</a:t>
                      </a:r>
                      <a:endParaRPr/>
                    </a:p>
                  </a:txBody>
                  <a:tcPr marT="91425" marB="91425" marR="91425" marL="91425"/>
                </a:tc>
                <a:tc>
                  <a:txBody>
                    <a:bodyPr/>
                    <a:lstStyle/>
                    <a:p>
                      <a:pPr indent="0" lvl="0" marL="0" rtl="0" algn="l">
                        <a:spcBef>
                          <a:spcPts val="0"/>
                        </a:spcBef>
                        <a:spcAft>
                          <a:spcPts val="0"/>
                        </a:spcAft>
                        <a:buNone/>
                      </a:pPr>
                      <a:r>
                        <a:rPr lang="tr-TR"/>
                        <a:t>1720</a:t>
                      </a:r>
                      <a:endParaRPr/>
                    </a:p>
                  </a:txBody>
                  <a:tcPr marT="91425" marB="91425" marR="91425" marL="91425"/>
                </a:tc>
                <a:tc>
                  <a:txBody>
                    <a:bodyPr/>
                    <a:lstStyle/>
                    <a:p>
                      <a:pPr indent="0" lvl="0" marL="0" rtl="0" algn="l">
                        <a:spcBef>
                          <a:spcPts val="0"/>
                        </a:spcBef>
                        <a:spcAft>
                          <a:spcPts val="0"/>
                        </a:spcAft>
                        <a:buNone/>
                      </a:pPr>
                      <a:r>
                        <a:rPr b="1" lang="tr-TR" u="sng"/>
                        <a:t>H.323</a:t>
                      </a:r>
                      <a:r>
                        <a:rPr lang="tr-TR"/>
                        <a:t> is a protocol that provides a standard for video on an IP network that defines how real-time audio, video, and data information is transmitted.</a:t>
                      </a:r>
                      <a:endParaRPr/>
                    </a:p>
                  </a:txBody>
                  <a:tcPr marT="91425" marB="91425" marR="91425" marL="91425"/>
                </a:tc>
              </a:tr>
            </a:tbl>
          </a:graphicData>
        </a:graphic>
      </p:graphicFrame>
      <p:pic>
        <p:nvPicPr>
          <p:cNvPr id="330" name="Google Shape;330;p50"/>
          <p:cNvPicPr preferRelativeResize="0"/>
          <p:nvPr/>
        </p:nvPicPr>
        <p:blipFill>
          <a:blip r:embed="rId3">
            <a:alphaModFix/>
          </a:blip>
          <a:stretch>
            <a:fillRect/>
          </a:stretch>
        </p:blipFill>
        <p:spPr>
          <a:xfrm>
            <a:off x="8022625" y="314725"/>
            <a:ext cx="626400" cy="626400"/>
          </a:xfrm>
          <a:prstGeom prst="rect">
            <a:avLst/>
          </a:prstGeom>
          <a:noFill/>
          <a:ln>
            <a:noFill/>
          </a:ln>
        </p:spPr>
      </p:pic>
      <p:pic>
        <p:nvPicPr>
          <p:cNvPr id="331" name="Google Shape;331;p50"/>
          <p:cNvPicPr preferRelativeResize="0"/>
          <p:nvPr/>
        </p:nvPicPr>
        <p:blipFill>
          <a:blip r:embed="rId4">
            <a:alphaModFix/>
          </a:blip>
          <a:stretch>
            <a:fillRect/>
          </a:stretch>
        </p:blipFill>
        <p:spPr>
          <a:xfrm>
            <a:off x="7401325" y="173802"/>
            <a:ext cx="456900" cy="4729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idx="4294967295" type="title"/>
          </p:nvPr>
        </p:nvSpPr>
        <p:spPr>
          <a:xfrm>
            <a:off x="427875" y="36475"/>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Utility </a:t>
            </a:r>
            <a:r>
              <a:rPr lang="tr-TR" sz="4000">
                <a:solidFill>
                  <a:srgbClr val="58B8E4"/>
                </a:solidFill>
              </a:rPr>
              <a:t>Protocols</a:t>
            </a:r>
            <a:endParaRPr sz="4000">
              <a:solidFill>
                <a:srgbClr val="58B8E4"/>
              </a:solidFill>
            </a:endParaRPr>
          </a:p>
        </p:txBody>
      </p:sp>
      <p:graphicFrame>
        <p:nvGraphicFramePr>
          <p:cNvPr id="337" name="Google Shape;337;p51"/>
          <p:cNvGraphicFramePr/>
          <p:nvPr/>
        </p:nvGraphicFramePr>
        <p:xfrm>
          <a:off x="372975" y="987463"/>
          <a:ext cx="3000000" cy="3000000"/>
        </p:xfrm>
        <a:graphic>
          <a:graphicData uri="http://schemas.openxmlformats.org/drawingml/2006/table">
            <a:tbl>
              <a:tblPr>
                <a:noFill/>
                <a:tableStyleId>{237FA6E2-1DD3-4072-B20B-D4DE6CB10077}</a:tableStyleId>
              </a:tblPr>
              <a:tblGrid>
                <a:gridCol w="992300"/>
                <a:gridCol w="1344600"/>
                <a:gridCol w="888000"/>
                <a:gridCol w="5248850"/>
              </a:tblGrid>
              <a:tr h="381000">
                <a:tc>
                  <a:txBody>
                    <a:bodyPr/>
                    <a:lstStyle/>
                    <a:p>
                      <a:pPr indent="0" lvl="0" marL="0" rtl="0" algn="l">
                        <a:spcBef>
                          <a:spcPts val="0"/>
                        </a:spcBef>
                        <a:spcAft>
                          <a:spcPts val="0"/>
                        </a:spcAft>
                        <a:buNone/>
                      </a:pPr>
                      <a:r>
                        <a:rPr lang="tr-TR">
                          <a:solidFill>
                            <a:srgbClr val="FFFFFF"/>
                          </a:solidFill>
                        </a:rPr>
                        <a:t>Name</a:t>
                      </a:r>
                      <a:endParaRPr>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a:solidFill>
                            <a:srgbClr val="FFFFFF"/>
                          </a:solidFill>
                        </a:rPr>
                        <a:t>TCP/UDP</a:t>
                      </a:r>
                      <a:endParaRPr>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a:solidFill>
                            <a:srgbClr val="FFFFFF"/>
                          </a:solidFill>
                        </a:rPr>
                        <a:t>Port</a:t>
                      </a:r>
                      <a:endParaRPr>
                        <a:solidFill>
                          <a:srgbClr val="FFFFFF"/>
                        </a:solidFill>
                      </a:endParaRPr>
                    </a:p>
                  </a:txBody>
                  <a:tcPr marT="91425" marB="91425" marR="91425" marL="91425">
                    <a:solidFill>
                      <a:srgbClr val="741B47"/>
                    </a:solidFill>
                  </a:tcPr>
                </a:tc>
                <a:tc>
                  <a:txBody>
                    <a:bodyPr/>
                    <a:lstStyle/>
                    <a:p>
                      <a:pPr indent="0" lvl="0" marL="0" rtl="0" algn="l">
                        <a:spcBef>
                          <a:spcPts val="0"/>
                        </a:spcBef>
                        <a:spcAft>
                          <a:spcPts val="0"/>
                        </a:spcAft>
                        <a:buNone/>
                      </a:pPr>
                      <a:r>
                        <a:rPr lang="tr-TR">
                          <a:solidFill>
                            <a:srgbClr val="FFFFFF"/>
                          </a:solidFill>
                        </a:rPr>
                        <a:t>Description</a:t>
                      </a:r>
                      <a:endParaRPr>
                        <a:solidFill>
                          <a:srgbClr val="FFFFFF"/>
                        </a:solidFill>
                      </a:endParaRPr>
                    </a:p>
                  </a:txBody>
                  <a:tcPr marT="91425" marB="91425" marR="91425" marL="91425">
                    <a:solidFill>
                      <a:srgbClr val="741B47"/>
                    </a:solidFill>
                  </a:tcPr>
                </a:tc>
              </a:tr>
              <a:tr h="381000">
                <a:tc>
                  <a:txBody>
                    <a:bodyPr/>
                    <a:lstStyle/>
                    <a:p>
                      <a:pPr indent="0" lvl="0" marL="0" rtl="0" algn="l">
                        <a:spcBef>
                          <a:spcPts val="0"/>
                        </a:spcBef>
                        <a:spcAft>
                          <a:spcPts val="0"/>
                        </a:spcAft>
                        <a:buNone/>
                      </a:pPr>
                      <a:r>
                        <a:rPr lang="tr-TR"/>
                        <a:t>SNMP</a:t>
                      </a:r>
                      <a:endParaRPr/>
                    </a:p>
                  </a:txBody>
                  <a:tcPr marT="91425" marB="91425" marR="91425" marL="91425"/>
                </a:tc>
                <a:tc>
                  <a:txBody>
                    <a:bodyPr/>
                    <a:lstStyle/>
                    <a:p>
                      <a:pPr indent="0" lvl="0" marL="0" rtl="0" algn="l">
                        <a:spcBef>
                          <a:spcPts val="0"/>
                        </a:spcBef>
                        <a:spcAft>
                          <a:spcPts val="0"/>
                        </a:spcAft>
                        <a:buNone/>
                      </a:pPr>
                      <a:r>
                        <a:rPr lang="tr-TR"/>
                        <a:t>UDP</a:t>
                      </a:r>
                      <a:endParaRPr/>
                    </a:p>
                    <a:p>
                      <a:pPr indent="0" lvl="0" marL="0" rtl="0" algn="l">
                        <a:spcBef>
                          <a:spcPts val="0"/>
                        </a:spcBef>
                        <a:spcAft>
                          <a:spcPts val="0"/>
                        </a:spcAft>
                        <a:buNone/>
                      </a:pPr>
                      <a:r>
                        <a:rPr lang="tr-TR"/>
                        <a:t>TCP</a:t>
                      </a:r>
                      <a:endParaRPr/>
                    </a:p>
                  </a:txBody>
                  <a:tcPr marT="91425" marB="91425" marR="91425" marL="91425"/>
                </a:tc>
                <a:tc>
                  <a:txBody>
                    <a:bodyPr/>
                    <a:lstStyle/>
                    <a:p>
                      <a:pPr indent="0" lvl="0" marL="0" rtl="0" algn="l">
                        <a:spcBef>
                          <a:spcPts val="0"/>
                        </a:spcBef>
                        <a:spcAft>
                          <a:spcPts val="0"/>
                        </a:spcAft>
                        <a:buNone/>
                      </a:pPr>
                      <a:r>
                        <a:rPr lang="tr-TR"/>
                        <a:t>161</a:t>
                      </a:r>
                      <a:endParaRPr/>
                    </a:p>
                    <a:p>
                      <a:pPr indent="0" lvl="0" marL="0" rtl="0" algn="l">
                        <a:spcBef>
                          <a:spcPts val="0"/>
                        </a:spcBef>
                        <a:spcAft>
                          <a:spcPts val="0"/>
                        </a:spcAft>
                        <a:buNone/>
                      </a:pPr>
                      <a:r>
                        <a:rPr lang="tr-TR"/>
                        <a:t>25</a:t>
                      </a:r>
                      <a:endParaRPr/>
                    </a:p>
                  </a:txBody>
                  <a:tcPr marT="91425" marB="91425" marR="91425" marL="91425"/>
                </a:tc>
                <a:tc>
                  <a:txBody>
                    <a:bodyPr/>
                    <a:lstStyle/>
                    <a:p>
                      <a:pPr indent="0" lvl="0" marL="0" rtl="0" algn="l">
                        <a:spcBef>
                          <a:spcPts val="0"/>
                        </a:spcBef>
                        <a:spcAft>
                          <a:spcPts val="0"/>
                        </a:spcAft>
                        <a:buNone/>
                      </a:pPr>
                      <a:r>
                        <a:rPr b="1" lang="tr-TR" u="sng"/>
                        <a:t>Simple Network Management Protocol </a:t>
                      </a:r>
                      <a:r>
                        <a:rPr lang="tr-TR"/>
                        <a:t>collects and manipulates valuable network information. It gathers data by polling the devices on the network. This protocol can also stand as a watchdog over the network or simplify network management.</a:t>
                      </a:r>
                      <a:endParaRPr/>
                    </a:p>
                  </a:txBody>
                  <a:tcPr marT="91425" marB="91425" marR="91425" marL="91425"/>
                </a:tc>
              </a:tr>
              <a:tr h="381000">
                <a:tc>
                  <a:txBody>
                    <a:bodyPr/>
                    <a:lstStyle/>
                    <a:p>
                      <a:pPr indent="0" lvl="0" marL="0" rtl="0" algn="l">
                        <a:spcBef>
                          <a:spcPts val="0"/>
                        </a:spcBef>
                        <a:spcAft>
                          <a:spcPts val="0"/>
                        </a:spcAft>
                        <a:buNone/>
                      </a:pPr>
                      <a:r>
                        <a:rPr lang="tr-TR"/>
                        <a:t>NTP</a:t>
                      </a:r>
                      <a:endParaRPr/>
                    </a:p>
                  </a:txBody>
                  <a:tcPr marT="91425" marB="91425" marR="91425" marL="91425"/>
                </a:tc>
                <a:tc>
                  <a:txBody>
                    <a:bodyPr/>
                    <a:lstStyle/>
                    <a:p>
                      <a:pPr indent="0" lvl="0" marL="0" rtl="0" algn="l">
                        <a:spcBef>
                          <a:spcPts val="0"/>
                        </a:spcBef>
                        <a:spcAft>
                          <a:spcPts val="0"/>
                        </a:spcAft>
                        <a:buNone/>
                      </a:pPr>
                      <a:r>
                        <a:rPr lang="tr-TR"/>
                        <a:t>UDP</a:t>
                      </a:r>
                      <a:endParaRPr/>
                    </a:p>
                  </a:txBody>
                  <a:tcPr marT="91425" marB="91425" marR="91425" marL="91425"/>
                </a:tc>
                <a:tc>
                  <a:txBody>
                    <a:bodyPr/>
                    <a:lstStyle/>
                    <a:p>
                      <a:pPr indent="0" lvl="0" marL="0" rtl="0" algn="l">
                        <a:spcBef>
                          <a:spcPts val="0"/>
                        </a:spcBef>
                        <a:spcAft>
                          <a:spcPts val="0"/>
                        </a:spcAft>
                        <a:buNone/>
                      </a:pPr>
                      <a:r>
                        <a:rPr lang="tr-TR"/>
                        <a:t>123</a:t>
                      </a:r>
                      <a:endParaRPr/>
                    </a:p>
                  </a:txBody>
                  <a:tcPr marT="91425" marB="91425" marR="91425" marL="91425"/>
                </a:tc>
                <a:tc>
                  <a:txBody>
                    <a:bodyPr/>
                    <a:lstStyle/>
                    <a:p>
                      <a:pPr indent="0" lvl="0" marL="0" rtl="0" algn="l">
                        <a:spcBef>
                          <a:spcPts val="0"/>
                        </a:spcBef>
                        <a:spcAft>
                          <a:spcPts val="0"/>
                        </a:spcAft>
                        <a:buNone/>
                      </a:pPr>
                      <a:r>
                        <a:rPr b="1" lang="tr-TR" u="sng"/>
                        <a:t>Network Time Protocol</a:t>
                      </a:r>
                      <a:r>
                        <a:rPr lang="tr-TR"/>
                        <a:t> is used to synchronize the clocks on our computer to one standard time source. This protocol works by synchronizing devices to ensure that all the computers on a given network agree on the time.</a:t>
                      </a:r>
                      <a:endParaRPr/>
                    </a:p>
                  </a:txBody>
                  <a:tcPr marT="91425" marB="91425" marR="91425" marL="91425"/>
                </a:tc>
              </a:tr>
            </a:tbl>
          </a:graphicData>
        </a:graphic>
      </p:graphicFrame>
      <p:pic>
        <p:nvPicPr>
          <p:cNvPr id="338" name="Google Shape;338;p51"/>
          <p:cNvPicPr preferRelativeResize="0"/>
          <p:nvPr/>
        </p:nvPicPr>
        <p:blipFill>
          <a:blip r:embed="rId3">
            <a:alphaModFix/>
          </a:blip>
          <a:stretch>
            <a:fillRect/>
          </a:stretch>
        </p:blipFill>
        <p:spPr>
          <a:xfrm>
            <a:off x="7584345" y="173791"/>
            <a:ext cx="782221" cy="62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idx="4294967295" type="title"/>
          </p:nvPr>
        </p:nvSpPr>
        <p:spPr>
          <a:xfrm>
            <a:off x="416100" y="60025"/>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DHCP</a:t>
            </a:r>
            <a:endParaRPr sz="4000">
              <a:solidFill>
                <a:srgbClr val="58B8E4"/>
              </a:solidFill>
            </a:endParaRPr>
          </a:p>
        </p:txBody>
      </p:sp>
      <p:sp>
        <p:nvSpPr>
          <p:cNvPr id="344" name="Google Shape;344;p52"/>
          <p:cNvSpPr txBox="1"/>
          <p:nvPr/>
        </p:nvSpPr>
        <p:spPr>
          <a:xfrm>
            <a:off x="267025" y="956300"/>
            <a:ext cx="8265900" cy="3808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TR" sz="2200">
                <a:latin typeface="Raleway"/>
                <a:ea typeface="Raleway"/>
                <a:cs typeface="Raleway"/>
                <a:sym typeface="Raleway"/>
              </a:rPr>
              <a:t>DHCP (UDP 67/68):</a:t>
            </a:r>
            <a:r>
              <a:rPr lang="tr-TR" sz="2200">
                <a:latin typeface="Raleway"/>
                <a:ea typeface="Raleway"/>
                <a:cs typeface="Raleway"/>
                <a:sym typeface="Raleway"/>
              </a:rPr>
              <a:t> Dynamic Host Configuration Protocol assigns IP Address to hosts. It allows for easier administration and works well in small to very large network environments. Many types of hardware can be used as a DHCP Server, including a Cisco Router. There is a lot of information a DHCP server can provide to a host when the host is requesting an IP address from DHCP Server like</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IP Address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Subnet Mask</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Domain Name</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Default Gateways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DNS Server Address</a:t>
            </a:r>
            <a:endParaRPr b="1" u="sng">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idx="4294967295" type="title"/>
          </p:nvPr>
        </p:nvSpPr>
        <p:spPr>
          <a:xfrm>
            <a:off x="431800" y="63950"/>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LDAP</a:t>
            </a:r>
            <a:endParaRPr sz="4000">
              <a:solidFill>
                <a:srgbClr val="58B8E4"/>
              </a:solidFill>
            </a:endParaRPr>
          </a:p>
        </p:txBody>
      </p:sp>
      <p:sp>
        <p:nvSpPr>
          <p:cNvPr id="350" name="Google Shape;350;p53"/>
          <p:cNvSpPr txBox="1"/>
          <p:nvPr/>
        </p:nvSpPr>
        <p:spPr>
          <a:xfrm>
            <a:off x="282250" y="1360675"/>
            <a:ext cx="8838900" cy="14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LDAP (TCP 389):</a:t>
            </a:r>
            <a:r>
              <a:rPr lang="tr-TR" sz="2200">
                <a:latin typeface="Raleway"/>
                <a:ea typeface="Raleway"/>
                <a:cs typeface="Raleway"/>
                <a:sym typeface="Raleway"/>
              </a:rPr>
              <a:t> Lightweight Directory Access Protocol standardizes how you access directories.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idx="4294967295" type="title"/>
          </p:nvPr>
        </p:nvSpPr>
        <p:spPr>
          <a:xfrm>
            <a:off x="431800" y="83575"/>
            <a:ext cx="85398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lang="tr-TR" sz="4000">
                <a:solidFill>
                  <a:srgbClr val="58B8E4"/>
                </a:solidFill>
              </a:rPr>
              <a:t>Encryption Protocols</a:t>
            </a:r>
            <a:endParaRPr sz="4000">
              <a:solidFill>
                <a:srgbClr val="58B8E4"/>
              </a:solidFill>
            </a:endParaRPr>
          </a:p>
        </p:txBody>
      </p:sp>
      <p:sp>
        <p:nvSpPr>
          <p:cNvPr id="356" name="Google Shape;356;p54"/>
          <p:cNvSpPr txBox="1"/>
          <p:nvPr/>
        </p:nvSpPr>
        <p:spPr>
          <a:xfrm>
            <a:off x="282250" y="1375550"/>
            <a:ext cx="8838900" cy="22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TLS/SSL:</a:t>
            </a:r>
            <a:r>
              <a:rPr lang="tr-TR" sz="2200">
                <a:latin typeface="Raleway"/>
                <a:ea typeface="Raleway"/>
                <a:cs typeface="Raleway"/>
                <a:sym typeface="Raleway"/>
              </a:rPr>
              <a:t> Both Transport Layer Security and its forerunner, Secure Sockets Layer, are cryptographic protocols that are useful for enabling secure online data-transfer activities like browsing the Web, instant messaging, Internet faxing, and so on.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55"/>
          <p:cNvGrpSpPr/>
          <p:nvPr/>
        </p:nvGrpSpPr>
        <p:grpSpPr>
          <a:xfrm>
            <a:off x="5796152" y="1281929"/>
            <a:ext cx="2730816" cy="2774630"/>
            <a:chOff x="2602525" y="317054"/>
            <a:chExt cx="4174283" cy="4762495"/>
          </a:xfrm>
        </p:grpSpPr>
        <p:sp>
          <p:nvSpPr>
            <p:cNvPr id="362" name="Google Shape;362;p55"/>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3" name="Google Shape;363;p55"/>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4" name="Google Shape;364;p55"/>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5" name="Google Shape;365;p55"/>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6" name="Google Shape;366;p55"/>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7" name="Google Shape;367;p55"/>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8" name="Google Shape;368;p55"/>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9" name="Google Shape;369;p55"/>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0" name="Google Shape;370;p55"/>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1" name="Google Shape;371;p55"/>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2" name="Google Shape;372;p55"/>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3" name="Google Shape;373;p55"/>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4" name="Google Shape;374;p55"/>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5" name="Google Shape;375;p55"/>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6" name="Google Shape;376;p55"/>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7" name="Google Shape;377;p55"/>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8" name="Google Shape;378;p55"/>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9" name="Google Shape;379;p55"/>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0" name="Google Shape;380;p55"/>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1" name="Google Shape;381;p55"/>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2" name="Google Shape;382;p55"/>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3" name="Google Shape;383;p55"/>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4" name="Google Shape;384;p55"/>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5" name="Google Shape;385;p55"/>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6" name="Google Shape;386;p55"/>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7" name="Google Shape;387;p55"/>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8" name="Google Shape;388;p55"/>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9" name="Google Shape;389;p55"/>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 name="Google Shape;390;p55"/>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1" name="Google Shape;391;p55"/>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2" name="Google Shape;392;p55"/>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3" name="Google Shape;393;p55"/>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4" name="Google Shape;394;p55"/>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5" name="Google Shape;395;p55"/>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6" name="Google Shape;396;p55"/>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7" name="Google Shape;397;p55"/>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8" name="Google Shape;398;p55"/>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9" name="Google Shape;399;p55"/>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0" name="Google Shape;400;p55"/>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1" name="Google Shape;401;p55"/>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2" name="Google Shape;402;p55"/>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p55"/>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4" name="Google Shape;404;p55"/>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5" name="Google Shape;405;p55"/>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6" name="Google Shape;406;p55"/>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7" name="Google Shape;407;p55"/>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8" name="Google Shape;408;p55"/>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p55"/>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0" name="Google Shape;410;p55"/>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1" name="Google Shape;411;p55"/>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2" name="Google Shape;412;p55"/>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3" name="Google Shape;413;p55"/>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4" name="Google Shape;414;p55"/>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5" name="Google Shape;415;p55"/>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6" name="Google Shape;416;p55"/>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7" name="Google Shape;417;p55"/>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8" name="Google Shape;418;p55"/>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19" name="Google Shape;419;p55"/>
            <p:cNvGrpSpPr/>
            <p:nvPr/>
          </p:nvGrpSpPr>
          <p:grpSpPr>
            <a:xfrm>
              <a:off x="2941619" y="3895613"/>
              <a:ext cx="483621" cy="510995"/>
              <a:chOff x="4345944" y="4626313"/>
              <a:chExt cx="483621" cy="510995"/>
            </a:xfrm>
          </p:grpSpPr>
          <p:grpSp>
            <p:nvGrpSpPr>
              <p:cNvPr id="420" name="Google Shape;420;p55"/>
              <p:cNvGrpSpPr/>
              <p:nvPr/>
            </p:nvGrpSpPr>
            <p:grpSpPr>
              <a:xfrm>
                <a:off x="4345944" y="4852987"/>
                <a:ext cx="474200" cy="284321"/>
                <a:chOff x="4345944" y="4852987"/>
                <a:chExt cx="474200" cy="284321"/>
              </a:xfrm>
            </p:grpSpPr>
            <p:sp>
              <p:nvSpPr>
                <p:cNvPr id="421" name="Google Shape;421;p55"/>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2" name="Google Shape;422;p55"/>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3" name="Google Shape;423;p55"/>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24" name="Google Shape;424;p55"/>
                <p:cNvGrpSpPr/>
                <p:nvPr/>
              </p:nvGrpSpPr>
              <p:grpSpPr>
                <a:xfrm>
                  <a:off x="4457040" y="4985575"/>
                  <a:ext cx="133724" cy="77247"/>
                  <a:chOff x="4457040" y="4985575"/>
                  <a:chExt cx="133724" cy="77247"/>
                </a:xfrm>
              </p:grpSpPr>
              <p:sp>
                <p:nvSpPr>
                  <p:cNvPr id="425" name="Google Shape;425;p55"/>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6" name="Google Shape;426;p55"/>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27" name="Google Shape;427;p55"/>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8" name="Google Shape;428;p55"/>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9" name="Google Shape;429;p55"/>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0" name="Google Shape;430;p55"/>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1" name="Google Shape;431;p55"/>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2" name="Google Shape;432;p55"/>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3" name="Google Shape;433;p55"/>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4" name="Google Shape;434;p55"/>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5" name="Google Shape;435;p55"/>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6" name="Google Shape;436;p55"/>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7" name="Google Shape;437;p55"/>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55"/>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9" name="Google Shape;439;p55"/>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0" name="Google Shape;440;p55"/>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1" name="Google Shape;441;p55"/>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2" name="Google Shape;442;p55"/>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p55"/>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4" name="Google Shape;444;p55"/>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5" name="Google Shape;445;p55"/>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6" name="Google Shape;446;p55"/>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7" name="Google Shape;447;p55"/>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8" name="Google Shape;448;p55"/>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9" name="Google Shape;449;p55"/>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0" name="Google Shape;450;p55"/>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1" name="Google Shape;451;p55"/>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2" name="Google Shape;452;p55"/>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3" name="Google Shape;453;p55"/>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4" name="Google Shape;454;p55"/>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5" name="Google Shape;455;p55"/>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6" name="Google Shape;456;p55"/>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7" name="Google Shape;457;p55"/>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8" name="Google Shape;458;p55"/>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9" name="Google Shape;459;p55"/>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0" name="Google Shape;460;p55"/>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1" name="Google Shape;461;p55"/>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2" name="Google Shape;462;p55"/>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3" name="Google Shape;463;p55"/>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4" name="Google Shape;464;p55"/>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5" name="Google Shape;465;p55"/>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6" name="Google Shape;466;p55"/>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7" name="Google Shape;467;p55"/>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8" name="Google Shape;468;p55"/>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9" name="Google Shape;469;p55"/>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0" name="Google Shape;470;p55"/>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1" name="Google Shape;471;p55"/>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2" name="Google Shape;472;p55"/>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3" name="Google Shape;473;p55"/>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4" name="Google Shape;474;p55"/>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5" name="Google Shape;475;p55"/>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6" name="Google Shape;476;p55"/>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7" name="Google Shape;477;p55"/>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8" name="Google Shape;478;p55"/>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9" name="Google Shape;479;p55"/>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0" name="Google Shape;480;p55"/>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1" name="Google Shape;481;p55"/>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2" name="Google Shape;482;p55"/>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3" name="Google Shape;483;p55"/>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4" name="Google Shape;484;p55"/>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5" name="Google Shape;485;p55"/>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6" name="Google Shape;486;p55"/>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7" name="Google Shape;487;p55"/>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8" name="Google Shape;488;p55"/>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9" name="Google Shape;489;p55"/>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0" name="Google Shape;490;p55"/>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91" name="Google Shape;491;p55"/>
              <p:cNvGrpSpPr/>
              <p:nvPr/>
            </p:nvGrpSpPr>
            <p:grpSpPr>
              <a:xfrm>
                <a:off x="4543079" y="4626313"/>
                <a:ext cx="286486" cy="386884"/>
                <a:chOff x="4543079" y="4626313"/>
                <a:chExt cx="286486" cy="386884"/>
              </a:xfrm>
            </p:grpSpPr>
            <p:grpSp>
              <p:nvGrpSpPr>
                <p:cNvPr id="492" name="Google Shape;492;p55"/>
                <p:cNvGrpSpPr/>
                <p:nvPr/>
              </p:nvGrpSpPr>
              <p:grpSpPr>
                <a:xfrm>
                  <a:off x="4543079" y="4626313"/>
                  <a:ext cx="286486" cy="386884"/>
                  <a:chOff x="4543079" y="4626313"/>
                  <a:chExt cx="286486" cy="386884"/>
                </a:xfrm>
              </p:grpSpPr>
              <p:sp>
                <p:nvSpPr>
                  <p:cNvPr id="493" name="Google Shape;493;p55"/>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4" name="Google Shape;494;p55"/>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5" name="Google Shape;495;p55"/>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6" name="Google Shape;496;p55"/>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7" name="Google Shape;497;p55"/>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98" name="Google Shape;498;p55"/>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9" name="Google Shape;499;p55"/>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0" name="Google Shape;500;p55"/>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sp>
          <p:nvSpPr>
            <p:cNvPr id="501" name="Google Shape;501;p55"/>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2" name="Google Shape;502;p55"/>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3" name="Google Shape;503;p55"/>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4" name="Google Shape;504;p55"/>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5" name="Google Shape;505;p55"/>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6" name="Google Shape;506;p55"/>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07" name="Google Shape;507;p55"/>
          <p:cNvSpPr txBox="1"/>
          <p:nvPr/>
        </p:nvSpPr>
        <p:spPr>
          <a:xfrm>
            <a:off x="1881908" y="1976191"/>
            <a:ext cx="3822000" cy="706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5400"/>
              <a:buFont typeface="Arial"/>
              <a:buNone/>
            </a:pPr>
            <a:r>
              <a:rPr b="1" i="0" lang="tr-TR" sz="5400" u="none" cap="none" strike="noStrike">
                <a:solidFill>
                  <a:srgbClr val="E65259"/>
                </a:solidFill>
                <a:latin typeface="Raleway"/>
                <a:ea typeface="Raleway"/>
                <a:cs typeface="Raleway"/>
                <a:sym typeface="Raleway"/>
              </a:rPr>
              <a:t>THANKS!</a:t>
            </a:r>
            <a:endParaRPr b="1" i="0" sz="5400" u="none" cap="none" strike="noStrike">
              <a:solidFill>
                <a:srgbClr val="E65259"/>
              </a:solidFill>
              <a:latin typeface="Raleway"/>
              <a:ea typeface="Raleway"/>
              <a:cs typeface="Raleway"/>
              <a:sym typeface="Raleway"/>
            </a:endParaRPr>
          </a:p>
        </p:txBody>
      </p:sp>
      <p:sp>
        <p:nvSpPr>
          <p:cNvPr id="508" name="Google Shape;508;p55"/>
          <p:cNvSpPr txBox="1"/>
          <p:nvPr/>
        </p:nvSpPr>
        <p:spPr>
          <a:xfrm>
            <a:off x="1881908" y="2670804"/>
            <a:ext cx="3822000" cy="478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500"/>
              </a:spcBef>
              <a:spcAft>
                <a:spcPts val="0"/>
              </a:spcAft>
              <a:buClr>
                <a:srgbClr val="000000"/>
              </a:buClr>
              <a:buSzPts val="2700"/>
              <a:buFont typeface="Arial"/>
              <a:buNone/>
            </a:pPr>
            <a:r>
              <a:rPr b="1" i="0" lang="tr-TR" sz="2700" u="none" cap="none" strike="noStrike">
                <a:solidFill>
                  <a:srgbClr val="000000"/>
                </a:solidFill>
                <a:latin typeface="Barlow"/>
                <a:ea typeface="Barlow"/>
                <a:cs typeface="Barlow"/>
                <a:sym typeface="Barlow"/>
              </a:rPr>
              <a:t>Any questions?</a:t>
            </a:r>
            <a:endParaRPr b="1" i="0" sz="2700" u="none" cap="none" strike="noStrike">
              <a:solidFill>
                <a:srgbClr val="000000"/>
              </a:solidFill>
              <a:latin typeface="Barlow"/>
              <a:ea typeface="Barlow"/>
              <a:cs typeface="Barlow"/>
              <a:sym typeface="Barlow"/>
            </a:endParaRPr>
          </a:p>
          <a:p>
            <a:pPr indent="0" lvl="0" marL="88900" marR="0" rtl="0" algn="l">
              <a:lnSpc>
                <a:spcPct val="110000"/>
              </a:lnSpc>
              <a:spcBef>
                <a:spcPts val="500"/>
              </a:spcBef>
              <a:spcAft>
                <a:spcPts val="0"/>
              </a:spcAft>
              <a:buClr>
                <a:srgbClr val="000000"/>
              </a:buClr>
              <a:buSzPts val="1500"/>
              <a:buFont typeface="Arial"/>
              <a:buNone/>
            </a:pPr>
            <a:r>
              <a:t/>
            </a:r>
            <a:endParaRPr b="0" i="0" sz="1500" u="none" cap="none" strike="noStrike">
              <a:solidFill>
                <a:srgbClr val="3A3F50"/>
              </a:solidFill>
              <a:latin typeface="Barlow Light"/>
              <a:ea typeface="Barlow Light"/>
              <a:cs typeface="Barlow Light"/>
              <a:sym typeface="Barlow Light"/>
            </a:endParaRPr>
          </a:p>
        </p:txBody>
      </p:sp>
      <p:pic>
        <p:nvPicPr>
          <p:cNvPr id="509" name="Google Shape;509;p55"/>
          <p:cNvPicPr preferRelativeResize="0"/>
          <p:nvPr/>
        </p:nvPicPr>
        <p:blipFill rotWithShape="1">
          <a:blip r:embed="rId3">
            <a:alphaModFix/>
          </a:blip>
          <a:srcRect b="0" l="0" r="0" t="0"/>
          <a:stretch/>
        </p:blipFill>
        <p:spPr>
          <a:xfrm>
            <a:off x="5488499" y="1161788"/>
            <a:ext cx="1773618" cy="187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A Brief History of TCP/IP</a:t>
            </a:r>
            <a:endParaRPr b="1" sz="3600">
              <a:solidFill>
                <a:srgbClr val="58B8E4"/>
              </a:solidFill>
              <a:latin typeface="Raleway"/>
              <a:ea typeface="Raleway"/>
              <a:cs typeface="Raleway"/>
              <a:sym typeface="Raleway"/>
            </a:endParaRPr>
          </a:p>
        </p:txBody>
      </p:sp>
      <p:sp>
        <p:nvSpPr>
          <p:cNvPr id="106" name="Google Shape;106;p2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4294967295" type="title"/>
          </p:nvPr>
        </p:nvSpPr>
        <p:spPr>
          <a:xfrm>
            <a:off x="400425" y="404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A Brief History of TCP/IP</a:t>
            </a:r>
            <a:endParaRPr sz="4000">
              <a:solidFill>
                <a:srgbClr val="58B8E4"/>
              </a:solidFill>
            </a:endParaRPr>
          </a:p>
        </p:txBody>
      </p:sp>
      <p:sp>
        <p:nvSpPr>
          <p:cNvPr id="112" name="Google Shape;112;p22"/>
          <p:cNvSpPr txBox="1"/>
          <p:nvPr/>
        </p:nvSpPr>
        <p:spPr>
          <a:xfrm>
            <a:off x="267000" y="691725"/>
            <a:ext cx="8610000" cy="1938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TCP/IP </a:t>
            </a:r>
            <a:r>
              <a:rPr i="1" lang="tr-TR" sz="1800">
                <a:latin typeface="Raleway"/>
                <a:ea typeface="Raleway"/>
                <a:cs typeface="Raleway"/>
                <a:sym typeface="Raleway"/>
              </a:rPr>
              <a:t>(Transmission Control Protocol/Internet Protocol)</a:t>
            </a:r>
            <a:r>
              <a:rPr lang="tr-TR" sz="2200">
                <a:latin typeface="Raleway"/>
                <a:ea typeface="Raleway"/>
                <a:cs typeface="Raleway"/>
                <a:sym typeface="Raleway"/>
              </a:rPr>
              <a:t> is a set of network protocols </a:t>
            </a:r>
            <a:r>
              <a:rPr i="1" lang="tr-TR" sz="2200">
                <a:latin typeface="Raleway"/>
                <a:ea typeface="Raleway"/>
                <a:cs typeface="Raleway"/>
                <a:sym typeface="Raleway"/>
              </a:rPr>
              <a:t>(Protocol Suite)</a:t>
            </a:r>
            <a:r>
              <a:rPr lang="tr-TR" sz="2200">
                <a:latin typeface="Raleway"/>
                <a:ea typeface="Raleway"/>
                <a:cs typeface="Raleway"/>
                <a:sym typeface="Raleway"/>
              </a:rPr>
              <a:t> that enable communication between computers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TCP first came on the scene in 1974</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Divided into two distinct protocols, TCP and IP in 1978</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Became the officials means of data transport for ARPANet in 1983</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Mostly developed in UC Berkeley simultaneously with Berkeley version of UNIX (BSD)</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TCP/IP and the DoD Model</a:t>
            </a:r>
            <a:endParaRPr b="1" sz="3600">
              <a:solidFill>
                <a:srgbClr val="58B8E4"/>
              </a:solidFill>
              <a:latin typeface="Raleway"/>
              <a:ea typeface="Raleway"/>
              <a:cs typeface="Raleway"/>
              <a:sym typeface="Raleway"/>
            </a:endParaRPr>
          </a:p>
        </p:txBody>
      </p:sp>
      <p:sp>
        <p:nvSpPr>
          <p:cNvPr id="118" name="Google Shape;118;p23"/>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4294967295" type="title"/>
          </p:nvPr>
        </p:nvSpPr>
        <p:spPr>
          <a:xfrm>
            <a:off x="3494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TCP/IP (DoD) and the OSI Model</a:t>
            </a:r>
            <a:endParaRPr sz="4000">
              <a:solidFill>
                <a:srgbClr val="58B8E4"/>
              </a:solidFill>
            </a:endParaRPr>
          </a:p>
        </p:txBody>
      </p:sp>
      <p:sp>
        <p:nvSpPr>
          <p:cNvPr id="124" name="Google Shape;124;p24"/>
          <p:cNvSpPr txBox="1"/>
          <p:nvPr/>
        </p:nvSpPr>
        <p:spPr>
          <a:xfrm>
            <a:off x="267000" y="691725"/>
            <a:ext cx="4688400" cy="1938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The DoD </a:t>
            </a:r>
            <a:r>
              <a:rPr i="1" lang="tr-TR" sz="2200">
                <a:latin typeface="Raleway"/>
                <a:ea typeface="Raleway"/>
                <a:cs typeface="Raleway"/>
                <a:sym typeface="Raleway"/>
              </a:rPr>
              <a:t>(Department of Defense)</a:t>
            </a:r>
            <a:r>
              <a:rPr lang="tr-TR" sz="2200">
                <a:latin typeface="Raleway"/>
                <a:ea typeface="Raleway"/>
                <a:cs typeface="Raleway"/>
                <a:sym typeface="Raleway"/>
              </a:rPr>
              <a:t> created TCP/IP to ensure and preserve data integrity</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The DoD model is a condensed version of the OSI model</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pic>
        <p:nvPicPr>
          <p:cNvPr descr="What is the difference between TCP IP model and OSI model? - Quora" id="125" name="Google Shape;125;p24"/>
          <p:cNvPicPr preferRelativeResize="0"/>
          <p:nvPr/>
        </p:nvPicPr>
        <p:blipFill>
          <a:blip r:embed="rId3">
            <a:alphaModFix/>
          </a:blip>
          <a:stretch>
            <a:fillRect/>
          </a:stretch>
        </p:blipFill>
        <p:spPr>
          <a:xfrm>
            <a:off x="5021350" y="800199"/>
            <a:ext cx="4122651" cy="434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2720050" y="691725"/>
            <a:ext cx="6289800" cy="4085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tr-TR" sz="2200">
                <a:latin typeface="Raleway"/>
                <a:ea typeface="Raleway"/>
                <a:cs typeface="Raleway"/>
                <a:sym typeface="Raleway"/>
              </a:rPr>
              <a:t>Network Access Layer</a:t>
            </a:r>
            <a:endParaRPr b="1" sz="2200" u="sng">
              <a:latin typeface="Raleway"/>
              <a:ea typeface="Raleway"/>
              <a:cs typeface="Raleway"/>
              <a:sym typeface="Raleway"/>
            </a:endParaRPr>
          </a:p>
          <a:p>
            <a:pPr indent="-368300" lvl="0" marL="457200" rtl="0" algn="l">
              <a:spcBef>
                <a:spcPts val="1000"/>
              </a:spcBef>
              <a:spcAft>
                <a:spcPts val="0"/>
              </a:spcAft>
              <a:buSzPts val="2200"/>
              <a:buFont typeface="Raleway"/>
              <a:buChar char="●"/>
            </a:pPr>
            <a:r>
              <a:rPr lang="tr-TR" sz="2200">
                <a:latin typeface="Raleway"/>
                <a:ea typeface="Raleway"/>
                <a:cs typeface="Raleway"/>
                <a:sym typeface="Raleway"/>
              </a:rPr>
              <a:t>Defines details of how data is physically sent through the network</a:t>
            </a:r>
            <a:endParaRPr sz="2200">
              <a:latin typeface="Raleway"/>
              <a:ea typeface="Raleway"/>
              <a:cs typeface="Raleway"/>
              <a:sym typeface="Raleway"/>
            </a:endParaRPr>
          </a:p>
          <a:p>
            <a:pPr indent="-368300" lvl="0" marL="457200" rtl="0" algn="l">
              <a:spcBef>
                <a:spcPts val="1000"/>
              </a:spcBef>
              <a:spcAft>
                <a:spcPts val="0"/>
              </a:spcAft>
              <a:buSzPts val="2200"/>
              <a:buFont typeface="Raleway"/>
              <a:buChar char="●"/>
            </a:pPr>
            <a:r>
              <a:rPr lang="tr-TR" sz="2200">
                <a:latin typeface="Raleway"/>
                <a:ea typeface="Raleway"/>
                <a:cs typeface="Raleway"/>
                <a:sym typeface="Raleway"/>
              </a:rPr>
              <a:t>Main protocols are Ethernet, Token Ring, FDDI, X.25, and Frame Relay </a:t>
            </a:r>
            <a:endParaRPr sz="2200">
              <a:latin typeface="Raleway"/>
              <a:ea typeface="Raleway"/>
              <a:cs typeface="Raleway"/>
              <a:sym typeface="Raleway"/>
            </a:endParaRPr>
          </a:p>
          <a:p>
            <a:pPr indent="0" lvl="0" marL="457200" rtl="0" algn="l">
              <a:spcBef>
                <a:spcPts val="1000"/>
              </a:spcBef>
              <a:spcAft>
                <a:spcPts val="1000"/>
              </a:spcAft>
              <a:buNone/>
            </a:pPr>
            <a:r>
              <a:t/>
            </a:r>
            <a:endParaRPr sz="2200">
              <a:latin typeface="Raleway"/>
              <a:ea typeface="Raleway"/>
              <a:cs typeface="Raleway"/>
              <a:sym typeface="Raleway"/>
            </a:endParaRPr>
          </a:p>
        </p:txBody>
      </p:sp>
      <p:sp>
        <p:nvSpPr>
          <p:cNvPr id="131" name="Google Shape;131;p25"/>
          <p:cNvSpPr txBox="1"/>
          <p:nvPr/>
        </p:nvSpPr>
        <p:spPr>
          <a:xfrm>
            <a:off x="6827575" y="4849900"/>
            <a:ext cx="2571900" cy="14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800">
                <a:latin typeface="Raleway"/>
                <a:ea typeface="Raleway"/>
                <a:cs typeface="Raleway"/>
                <a:sym typeface="Raleway"/>
              </a:rPr>
              <a:t>FDDI</a:t>
            </a:r>
            <a:r>
              <a:rPr lang="tr-TR" sz="800">
                <a:latin typeface="Raleway"/>
                <a:ea typeface="Raleway"/>
                <a:cs typeface="Raleway"/>
                <a:sym typeface="Raleway"/>
              </a:rPr>
              <a:t>: </a:t>
            </a:r>
            <a:r>
              <a:rPr lang="tr-TR" sz="800">
                <a:latin typeface="Raleway"/>
                <a:ea typeface="Raleway"/>
                <a:cs typeface="Raleway"/>
                <a:sym typeface="Raleway"/>
              </a:rPr>
              <a:t>Fiber Distributed Data Interface</a:t>
            </a:r>
            <a:endParaRPr sz="800">
              <a:latin typeface="Raleway"/>
              <a:ea typeface="Raleway"/>
              <a:cs typeface="Raleway"/>
              <a:sym typeface="Raleway"/>
            </a:endParaRPr>
          </a:p>
        </p:txBody>
      </p:sp>
      <p:pic>
        <p:nvPicPr>
          <p:cNvPr descr="What is the difference between TCP IP model and OSI model? - Quora" id="132" name="Google Shape;132;p25"/>
          <p:cNvPicPr preferRelativeResize="0"/>
          <p:nvPr/>
        </p:nvPicPr>
        <p:blipFill rotWithShape="1">
          <a:blip r:embed="rId3">
            <a:alphaModFix/>
          </a:blip>
          <a:srcRect b="0" l="1737" r="58308" t="5926"/>
          <a:stretch/>
        </p:blipFill>
        <p:spPr>
          <a:xfrm>
            <a:off x="675325" y="827325"/>
            <a:ext cx="1330450" cy="3300101"/>
          </a:xfrm>
          <a:prstGeom prst="rect">
            <a:avLst/>
          </a:prstGeom>
          <a:noFill/>
          <a:ln>
            <a:noFill/>
          </a:ln>
        </p:spPr>
      </p:pic>
      <p:sp>
        <p:nvSpPr>
          <p:cNvPr id="133" name="Google Shape;133;p25"/>
          <p:cNvSpPr/>
          <p:nvPr/>
        </p:nvSpPr>
        <p:spPr>
          <a:xfrm>
            <a:off x="604775" y="827325"/>
            <a:ext cx="1401000" cy="23535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ph idx="4294967295" type="title"/>
          </p:nvPr>
        </p:nvSpPr>
        <p:spPr>
          <a:xfrm>
            <a:off x="3494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TCP/IP (DoD) and the OSI Model</a:t>
            </a:r>
            <a:endParaRPr sz="4000">
              <a:solidFill>
                <a:srgbClr val="58B8E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2625400" y="691725"/>
            <a:ext cx="6384600" cy="28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Internet</a:t>
            </a:r>
            <a:r>
              <a:rPr b="1" lang="tr-TR" sz="2200">
                <a:latin typeface="Raleway"/>
                <a:ea typeface="Raleway"/>
                <a:cs typeface="Raleway"/>
                <a:sym typeface="Raleway"/>
              </a:rPr>
              <a:t> Layer</a:t>
            </a:r>
            <a:endParaRPr b="1" sz="2200">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Packs data into data packets known as IP datagrams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a:t>
            </a:r>
            <a:r>
              <a:rPr lang="tr-TR" sz="2200">
                <a:latin typeface="Raleway"/>
                <a:ea typeface="Raleway"/>
                <a:cs typeface="Raleway"/>
                <a:sym typeface="Raleway"/>
              </a:rPr>
              <a:t>esponsible for routing of IP datagrams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Main protocols are IP, ICMP, ARP, and IGMP</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sp>
        <p:nvSpPr>
          <p:cNvPr id="140" name="Google Shape;140;p26"/>
          <p:cNvSpPr txBox="1"/>
          <p:nvPr/>
        </p:nvSpPr>
        <p:spPr>
          <a:xfrm>
            <a:off x="6827575" y="4392700"/>
            <a:ext cx="2571900" cy="14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800">
                <a:latin typeface="Raleway"/>
                <a:ea typeface="Raleway"/>
                <a:cs typeface="Raleway"/>
                <a:sym typeface="Raleway"/>
              </a:rPr>
              <a:t>IP</a:t>
            </a:r>
            <a:r>
              <a:rPr lang="tr-TR" sz="800">
                <a:latin typeface="Raleway"/>
                <a:ea typeface="Raleway"/>
                <a:cs typeface="Raleway"/>
                <a:sym typeface="Raleway"/>
              </a:rPr>
              <a:t>: Internet Protocol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ICMP:</a:t>
            </a:r>
            <a:r>
              <a:rPr lang="tr-TR" sz="800">
                <a:latin typeface="Raleway"/>
                <a:ea typeface="Raleway"/>
                <a:cs typeface="Raleway"/>
                <a:sym typeface="Raleway"/>
              </a:rPr>
              <a:t> Internet Control Message Protocol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ARP</a:t>
            </a:r>
            <a:r>
              <a:rPr lang="tr-TR" sz="800">
                <a:latin typeface="Raleway"/>
                <a:ea typeface="Raleway"/>
                <a:cs typeface="Raleway"/>
                <a:sym typeface="Raleway"/>
              </a:rPr>
              <a:t>: Address Resolution Protocol</a:t>
            </a:r>
            <a:endParaRPr sz="800">
              <a:latin typeface="Raleway"/>
              <a:ea typeface="Raleway"/>
              <a:cs typeface="Raleway"/>
              <a:sym typeface="Raleway"/>
            </a:endParaRPr>
          </a:p>
          <a:p>
            <a:pPr indent="0" lvl="0" marL="0" rtl="0" algn="l">
              <a:spcBef>
                <a:spcPts val="0"/>
              </a:spcBef>
              <a:spcAft>
                <a:spcPts val="0"/>
              </a:spcAft>
              <a:buNone/>
            </a:pPr>
            <a:r>
              <a:rPr b="1" lang="tr-TR" sz="800">
                <a:latin typeface="Raleway"/>
                <a:ea typeface="Raleway"/>
                <a:cs typeface="Raleway"/>
                <a:sym typeface="Raleway"/>
              </a:rPr>
              <a:t>IG</a:t>
            </a:r>
            <a:r>
              <a:rPr b="1" lang="tr-TR" sz="800">
                <a:latin typeface="Raleway"/>
                <a:ea typeface="Raleway"/>
                <a:cs typeface="Raleway"/>
                <a:sym typeface="Raleway"/>
              </a:rPr>
              <a:t>MP</a:t>
            </a:r>
            <a:r>
              <a:rPr lang="tr-TR" sz="800">
                <a:latin typeface="Raleway"/>
                <a:ea typeface="Raleway"/>
                <a:cs typeface="Raleway"/>
                <a:sym typeface="Raleway"/>
              </a:rPr>
              <a:t>: Internet Group Message Protocol</a:t>
            </a:r>
            <a:endParaRPr sz="800">
              <a:latin typeface="Raleway"/>
              <a:ea typeface="Raleway"/>
              <a:cs typeface="Raleway"/>
              <a:sym typeface="Raleway"/>
            </a:endParaRPr>
          </a:p>
        </p:txBody>
      </p:sp>
      <p:pic>
        <p:nvPicPr>
          <p:cNvPr descr="What is the difference between TCP IP model and OSI model? - Quora" id="141" name="Google Shape;141;p26"/>
          <p:cNvPicPr preferRelativeResize="0"/>
          <p:nvPr/>
        </p:nvPicPr>
        <p:blipFill rotWithShape="1">
          <a:blip r:embed="rId3">
            <a:alphaModFix/>
          </a:blip>
          <a:srcRect b="0" l="1737" r="58308" t="5926"/>
          <a:stretch/>
        </p:blipFill>
        <p:spPr>
          <a:xfrm>
            <a:off x="675325" y="827325"/>
            <a:ext cx="1330450" cy="3300101"/>
          </a:xfrm>
          <a:prstGeom prst="rect">
            <a:avLst/>
          </a:prstGeom>
          <a:noFill/>
          <a:ln>
            <a:noFill/>
          </a:ln>
        </p:spPr>
      </p:pic>
      <p:sp>
        <p:nvSpPr>
          <p:cNvPr id="142" name="Google Shape;142;p26"/>
          <p:cNvSpPr/>
          <p:nvPr/>
        </p:nvSpPr>
        <p:spPr>
          <a:xfrm>
            <a:off x="604775" y="827325"/>
            <a:ext cx="1401000" cy="18486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604775" y="3194900"/>
            <a:ext cx="1401000" cy="932400"/>
          </a:xfrm>
          <a:prstGeom prst="rect">
            <a:avLst/>
          </a:prstGeom>
          <a:solidFill>
            <a:srgbClr val="E9EAF2">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ph idx="4294967295" type="title"/>
          </p:nvPr>
        </p:nvSpPr>
        <p:spPr>
          <a:xfrm>
            <a:off x="3494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TCP/IP (DoD) and the OSI Model</a:t>
            </a:r>
            <a:endParaRPr sz="4000">
              <a:solidFill>
                <a:srgbClr val="58B8E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