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Montserrat Black"/>
      <p:bold r:id="rId55"/>
      <p:boldItalic r:id="rId56"/>
    </p:embeddedFont>
    <p:embeddedFont>
      <p:font typeface="Raleway Medium"/>
      <p:regular r:id="rId57"/>
      <p:bold r:id="rId58"/>
      <p:italic r:id="rId59"/>
      <p:boldItalic r:id="rId60"/>
    </p:embeddedFont>
    <p:embeddedFont>
      <p:font typeface="Barlow"/>
      <p:regular r:id="rId61"/>
      <p:bold r:id="rId62"/>
      <p:italic r:id="rId63"/>
      <p:boldItalic r:id="rId64"/>
    </p:embeddedFont>
    <p:embeddedFont>
      <p:font typeface="Barlow Light"/>
      <p:regular r:id="rId65"/>
      <p:bold r:id="rId66"/>
      <p:italic r:id="rId67"/>
      <p:boldItalic r:id="rId68"/>
    </p:embeddedFont>
    <p:embeddedFont>
      <p:font typeface="Open Sans Light"/>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02CAEB-0E06-46C3-BB7A-9FEBF0F30A63}">
  <a:tblStyle styleId="{6F02CAEB-0E06-46C3-BB7A-9FEBF0F30A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OpenSansLight-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Light-italic.fntdata"/><Relationship Id="rId70" Type="http://schemas.openxmlformats.org/officeDocument/2006/relationships/font" Target="fonts/OpenSansLight-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bold.fntdata"/><Relationship Id="rId61" Type="http://schemas.openxmlformats.org/officeDocument/2006/relationships/font" Target="fonts/Barlow-regular.fntdata"/><Relationship Id="rId20" Type="http://schemas.openxmlformats.org/officeDocument/2006/relationships/slide" Target="slides/slide15.xml"/><Relationship Id="rId64" Type="http://schemas.openxmlformats.org/officeDocument/2006/relationships/font" Target="fonts/Barlow-boldItalic.fntdata"/><Relationship Id="rId63" Type="http://schemas.openxmlformats.org/officeDocument/2006/relationships/font" Target="fonts/Barlow-italic.fntdata"/><Relationship Id="rId22" Type="http://schemas.openxmlformats.org/officeDocument/2006/relationships/slide" Target="slides/slide17.xml"/><Relationship Id="rId66" Type="http://schemas.openxmlformats.org/officeDocument/2006/relationships/font" Target="fonts/BarlowLight-bold.fntdata"/><Relationship Id="rId21" Type="http://schemas.openxmlformats.org/officeDocument/2006/relationships/slide" Target="slides/slide16.xml"/><Relationship Id="rId65" Type="http://schemas.openxmlformats.org/officeDocument/2006/relationships/font" Target="fonts/BarlowLight-regular.fntdata"/><Relationship Id="rId24" Type="http://schemas.openxmlformats.org/officeDocument/2006/relationships/slide" Target="slides/slide19.xml"/><Relationship Id="rId68" Type="http://schemas.openxmlformats.org/officeDocument/2006/relationships/font" Target="fonts/BarlowLight-boldItalic.fntdata"/><Relationship Id="rId23" Type="http://schemas.openxmlformats.org/officeDocument/2006/relationships/slide" Target="slides/slide18.xml"/><Relationship Id="rId67" Type="http://schemas.openxmlformats.org/officeDocument/2006/relationships/font" Target="fonts/BarlowLight-italic.fntdata"/><Relationship Id="rId60" Type="http://schemas.openxmlformats.org/officeDocument/2006/relationships/font" Target="fonts/RalewayMedium-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Ligh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MontserratBlack-bold.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RalewayMedium-regular.fntdata"/><Relationship Id="rId12" Type="http://schemas.openxmlformats.org/officeDocument/2006/relationships/slide" Target="slides/slide7.xml"/><Relationship Id="rId56" Type="http://schemas.openxmlformats.org/officeDocument/2006/relationships/font" Target="fonts/MontserratBlack-boldItalic.fntdata"/><Relationship Id="rId15" Type="http://schemas.openxmlformats.org/officeDocument/2006/relationships/slide" Target="slides/slide10.xml"/><Relationship Id="rId59" Type="http://schemas.openxmlformats.org/officeDocument/2006/relationships/font" Target="fonts/RalewayMedium-italic.fntdata"/><Relationship Id="rId14" Type="http://schemas.openxmlformats.org/officeDocument/2006/relationships/slide" Target="slides/slide9.xml"/><Relationship Id="rId58" Type="http://schemas.openxmlformats.org/officeDocument/2006/relationships/font" Target="fonts/Raleway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369b5b9f0_0_0: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3369b5b9f0_0_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68862be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7268862be2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In a Class A network address, the first byte is assigned to the network address, and the three remaining bytes are used for the host addresses.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For example, in the IP address 49.22.102.70, the 49 is the network address and 22.102.70 is the host address. Every machine on this particular network would begin with the distinctive network address of 49.</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rgbClr val="FFFFFF"/>
                </a:highlight>
              </a:rPr>
              <a:t>Class A network addresses are 1 byte long, with the first bit of that byte reserved and the 7 remaining bits available for manipulation, or addressing. As a result, the theoretical maximum number of Class A networks that can be created is 128.</a:t>
            </a:r>
            <a:endParaRPr sz="1450">
              <a:solidFill>
                <a:srgbClr val="373A3C"/>
              </a:solidFill>
              <a:highlight>
                <a:srgbClr val="FFFFFF"/>
              </a:highlight>
            </a:endParaRPr>
          </a:p>
          <a:p>
            <a:pPr indent="0" lvl="0" marL="457200" rtl="0" algn="l">
              <a:lnSpc>
                <a:spcPct val="100000"/>
              </a:lnSpc>
              <a:spcBef>
                <a:spcPts val="0"/>
              </a:spcBef>
              <a:spcAft>
                <a:spcPts val="0"/>
              </a:spcAft>
              <a:buNone/>
            </a:pPr>
            <a:r>
              <a:t/>
            </a:r>
            <a:endParaRPr sz="1450">
              <a:solidFill>
                <a:srgbClr val="373A3C"/>
              </a:solidFill>
              <a:highlight>
                <a:srgbClr val="FFFFFF"/>
              </a:highlight>
            </a:endParaRPr>
          </a:p>
          <a:p>
            <a:pPr indent="0" lvl="0" marL="457200" rtl="0" algn="l">
              <a:lnSpc>
                <a:spcPct val="100000"/>
              </a:lnSpc>
              <a:spcBef>
                <a:spcPts val="0"/>
              </a:spcBef>
              <a:spcAft>
                <a:spcPts val="0"/>
              </a:spcAft>
              <a:buNone/>
            </a:pPr>
            <a:r>
              <a:rPr lang="tr-TR" sz="1450">
                <a:solidFill>
                  <a:srgbClr val="373A3C"/>
                </a:solidFill>
                <a:highlight>
                  <a:srgbClr val="FFFFFF"/>
                </a:highlight>
              </a:rPr>
              <a:t>If we turn the other 7 bits all off and then turn them all on, we’ll find the Class A range of network addresses.</a:t>
            </a:r>
            <a:endParaRPr sz="1450">
              <a:solidFill>
                <a:srgbClr val="373A3C"/>
              </a:solidFill>
              <a:highlight>
                <a:srgbClr val="FFFFFF"/>
              </a:highlight>
            </a:endParaRPr>
          </a:p>
          <a:p>
            <a:pPr indent="0" lvl="0" marL="457200" rtl="0" algn="l">
              <a:lnSpc>
                <a:spcPct val="100000"/>
              </a:lnSpc>
              <a:spcBef>
                <a:spcPts val="0"/>
              </a:spcBef>
              <a:spcAft>
                <a:spcPts val="0"/>
              </a:spcAft>
              <a:buNone/>
            </a:pPr>
            <a:r>
              <a:t/>
            </a:r>
            <a:endParaRPr sz="1450">
              <a:solidFill>
                <a:srgbClr val="373A3C"/>
              </a:solidFill>
              <a:highlight>
                <a:srgbClr val="FFFFFF"/>
              </a:highlight>
            </a:endParaRPr>
          </a:p>
          <a:p>
            <a:pPr indent="0" lvl="0" marL="457200" rtl="0" algn="l">
              <a:lnSpc>
                <a:spcPct val="100000"/>
              </a:lnSpc>
              <a:spcBef>
                <a:spcPts val="0"/>
              </a:spcBef>
              <a:spcAft>
                <a:spcPts val="0"/>
              </a:spcAft>
              <a:buNone/>
            </a:pPr>
            <a:r>
              <a:rPr lang="tr-TR" sz="1450">
                <a:solidFill>
                  <a:srgbClr val="373A3C"/>
                </a:solidFill>
                <a:highlight>
                  <a:srgbClr val="FFFFFF"/>
                </a:highlight>
              </a:rPr>
              <a:t>So, a Class A network is defined in the first octet between 0 and 127, and it can’t be less or more. To complicate matters further, the network address of all 0s (0000 0000) is reserved to designate the default route. Additionally, the address 127, which is reserved for diagnostics, can’t be used either, which means that you can really only use the numbers 1 to 126 to designate Class A network addresses. This means the actual number of usable Class A network addresses is 128 minus 2, or 126.</a:t>
            </a:r>
            <a:endParaRPr sz="1450">
              <a:solidFill>
                <a:srgbClr val="373A3C"/>
              </a:solidFill>
              <a:highlight>
                <a:srgbClr val="FFFFFF"/>
              </a:highlight>
            </a:endParaRPr>
          </a:p>
          <a:p>
            <a:pPr indent="0" lvl="0" marL="457200" rtl="0" algn="l">
              <a:lnSpc>
                <a:spcPct val="100000"/>
              </a:lnSpc>
              <a:spcBef>
                <a:spcPts val="0"/>
              </a:spcBef>
              <a:spcAft>
                <a:spcPts val="0"/>
              </a:spcAft>
              <a:buNone/>
            </a:pPr>
            <a:r>
              <a:t/>
            </a:r>
            <a:endParaRPr sz="1450">
              <a:solidFill>
                <a:srgbClr val="373A3C"/>
              </a:solidFill>
              <a:highlight>
                <a:srgbClr val="FFFFFF"/>
              </a:highlight>
            </a:endParaRPr>
          </a:p>
          <a:p>
            <a:pPr indent="0" lvl="0" marL="457200" rtl="0" algn="l">
              <a:lnSpc>
                <a:spcPct val="100000"/>
              </a:lnSpc>
              <a:spcBef>
                <a:spcPts val="0"/>
              </a:spcBef>
              <a:spcAft>
                <a:spcPts val="0"/>
              </a:spcAft>
              <a:buNone/>
            </a:pPr>
            <a:r>
              <a:rPr lang="tr-TR" sz="1450">
                <a:solidFill>
                  <a:srgbClr val="373A3C"/>
                </a:solidFill>
                <a:highlight>
                  <a:srgbClr val="FFFFFF"/>
                </a:highlight>
              </a:rPr>
              <a:t>So if you see an IP address starts with less than 128 then you know that this is a Class A network.</a:t>
            </a:r>
            <a:endParaRPr sz="1450">
              <a:solidFill>
                <a:srgbClr val="373A3C"/>
              </a:solidFill>
              <a:highlight>
                <a:srgbClr val="FFFFFF"/>
              </a:highlight>
            </a:endParaRPr>
          </a:p>
          <a:p>
            <a:pPr indent="0" lvl="0" marL="457200" rtl="0" algn="l">
              <a:lnSpc>
                <a:spcPct val="100000"/>
              </a:lnSpc>
              <a:spcBef>
                <a:spcPts val="0"/>
              </a:spcBef>
              <a:spcAft>
                <a:spcPts val="0"/>
              </a:spcAft>
              <a:buNone/>
            </a:pPr>
            <a:r>
              <a:t/>
            </a:r>
            <a:endParaRPr sz="1450">
              <a:solidFill>
                <a:srgbClr val="373A3C"/>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268862be2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7268862be2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t/>
            </a:r>
            <a:endParaRPr sz="1450">
              <a:solidFill>
                <a:srgbClr val="373A3C"/>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268862be2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7268862be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In a Class B network address, the first 2 bytes are assigned to the network address and the remaining 2 bytes are used for host addresses.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For example, in the IP address 172.16.30.56, the network address is 172.16 and the host address is 30.56.</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With a network address being 2 bytes (8 bits each), we’re left with 2^16 unique combinations. But the Internet designers decided that all Class B network addresses should start with the binary digit 1, then 0. This leaves 14-bit positions available to manipulate, so in reality, we get 16,384 (that is, 2^14) unique Class B network addresses.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In a Class B network, the first bit of the first byte must always be turned on but the second bit must always be turned off. If we turn the other 6 bits all off and then all on, we will find the range for a Class B network:</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10000000 = 128</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10111111 = 191</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As you can see, a Class B network is defined when the first byte is configured from 128 to 191.</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268862be2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7268862be2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The first 3 bytes of a Class C network address are dedicated to the network portion of the address, with only 1 byte remaining for the host address.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Using the example IP address 192.168.100.102, the network address is 192.168.100 and the host address is 102.</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In a Class C network address, the first 3 bit positions are always the binary 110. The calculation is as follows: 3 bytes, or 24 bits, minus 3 reserved positions leave 21 positions. Hence, there are 2^21, or 2,097,152, possible Class C networks.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For Class C networks, the RFCs define the first 2 bits of the first octet as always turned on, but the third bit can never be on. Following the same process as the previous classes, convert from binary to decimal to find the range. Here’s the range for a Class C network:</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11000000 = 192</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11011111 = 223</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So, if you see an IP address with a range from 192 up to 223, you’ll know it’s a Class C IP address.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268862be2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7268862be2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Class D network addresses are not assigned to devices on a network. These addresses are used for special-purpose, multicast applications (such as video- and audio-streaming applications).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These addresses all need to be registered with IANA to be used globally. Addresses in this class have the first bits of the first octet set to 1110, yielding addresses in the first octet ranging from 11100000 to 11101111, or 224 to 239. These addresses are not defined by a normal subnet mask; instead, each address is used for a specific purpose. And because each address is individually used, it uses a 255.255.255.255 mask.</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268862be2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7268862be2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If Class D is special, Class E addresses are even more special. There is no defined use for this address class. Officially, it is listed as reserved for usage and testing by IANA and the Internet Research Task Force (IRTF). In fact, as of RFC3330 in 2002, Class E was updated to “reserved for future use.”</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Class E comprises absolutely all valid addresses with 240 or higher in the first octet. The first bits of the first octet is 1111, which yields addresses from 11110000 to 11111110 — or technically, 11111111 — which, in decimals, are 240 to 254 — or 255.</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Because this address class is not being used for address allocation, you cannot know what the network ID, which defines the valid addresses in a range, is. So the inclusion of 255 at the end of the range is moot because this address range is not available for you to use. All you need to know is that by definition Class E includes all valid addresses higher than Class D.</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268862be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7268862be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solution to this routing problem is to use a two- or three-level hierarchical addressing scheme that is structured by network and host or by the network, subnet, and host.</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This two- or three-level scheme is comparable to a telephone number. The first section, the area code, designates a very large area. The second section, the prefix, narrows the scope to a local calling area. The final segment, the customer number, zooms in on the specific connection. IP addresses use the same type of layered structure. Rather than all 32 bits being treated as a unique identifier, as in flat addressing, a part of the address is designated as the network address and the other part is designated as either the subnet and host or just the host address.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268862be2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7268862be2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original design of the Internet specified that every host on every network should have a real routable IP address. An organization that wanted to access the Internet would complete some paperwork, describing its internal network and the number of hosts on it. The organization would then receive a number of IP addresses, according to its needs. But there was one huge problem with this concept – if every host on every network in the world was required to have an unique IP address, we would have run out of IP addresses to hand out a long time ago!</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26058db6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726058db6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The concept of private IP addressing was developed to address the IP address exhaustion problem. The private IP addresses can be used on the private network of any organization in the world and are not globally unique. Internet routers are configured to discard any packets coming from the private IP address ranges, so these addresses are not routable on the Internet.</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Consider the following network:</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rPr lang="tr-TR" sz="1450">
                <a:solidFill>
                  <a:srgbClr val="373A3C"/>
                </a:solidFill>
                <a:highlight>
                  <a:schemeClr val="lt1"/>
                </a:highlight>
              </a:rPr>
              <a:t>In the picture you can see that two organizations use the same private IP network (10.0.0.0/24) inside their respective internal networks. Because private IP addresses are not globally unique, both organizations can use private IP addresses from the same range. To access the Internet, the organizations can use a technology called Network Address Translation (NAT), which we will describe in the later lessons.</a:t>
            </a:r>
            <a:endParaRPr sz="1450">
              <a:solidFill>
                <a:srgbClr val="373A3C"/>
              </a:solidFill>
              <a:highlight>
                <a:schemeClr val="lt1"/>
              </a:highlight>
            </a:endParaRPr>
          </a:p>
          <a:p>
            <a:pPr indent="0" lvl="0" marL="0" rtl="0" algn="l">
              <a:spcBef>
                <a:spcPts val="0"/>
              </a:spcBef>
              <a:spcAft>
                <a:spcPts val="0"/>
              </a:spcAft>
              <a:buClr>
                <a:schemeClr val="dk1"/>
              </a:buClr>
              <a:buSzPts val="1100"/>
              <a:buFont typeface="Arial"/>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d42f2a40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ddd42f2a4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To access the Internet, one public IP address is needed, but we can use a private IP address in our private network. The idea of NAT is to allow multiple devices to access the Internet through a single public address. To achieve this, the translation of private IP address to a public IP address is required. Network Address Translation (NAT) is a process in which one or more local IP address is translated into one or more Global IP address and vice versa in order to provide Internet access to the local hosts. Also, it does the translation of port numbers i.e. masks the port number of the host with another port number, in the packet that will be routed to the destination. It then makes the corresponding entries of IP address and port number in the NAT table. NAT generally operates on router or firewall.</a:t>
            </a:r>
            <a:endParaRPr sz="1450">
              <a:solidFill>
                <a:srgbClr val="373A3C"/>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dd42f2a40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ddd42f2a4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b="1" lang="tr-TR" sz="1450">
                <a:solidFill>
                  <a:srgbClr val="373A3C"/>
                </a:solidFill>
                <a:highlight>
                  <a:schemeClr val="lt1"/>
                </a:highlight>
              </a:rPr>
              <a:t>Advantages:</a:t>
            </a:r>
            <a:endParaRPr b="1"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NAT provides a strong protection against unauthorized users, because unauthorized users cannot view any of the systems behind the NAT. To other systems on the Internet, the entire private network looks like just one system i.e. NAT system. NAT has become popular for networking as it protects the private network from hackers and like this, it also acts as a firewall.</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Eliminates address renumbering when a network evolves</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Allows unlimited private IP address range, as global addresses are required only when a computer is connected to the Internet.</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b="1" lang="tr-TR" sz="1450">
                <a:solidFill>
                  <a:srgbClr val="373A3C"/>
                </a:solidFill>
                <a:highlight>
                  <a:schemeClr val="lt1"/>
                </a:highlight>
              </a:rPr>
              <a:t>Disadvantages</a:t>
            </a:r>
            <a:r>
              <a:rPr lang="tr-TR" sz="1450">
                <a:solidFill>
                  <a:srgbClr val="373A3C"/>
                </a:solidFill>
                <a:highlight>
                  <a:schemeClr val="lt1"/>
                </a:highlight>
              </a:rPr>
              <a:t>:</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Changes the IP addresses, thus troubleshooting becomes more complex</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Translation results in switching path delays</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Certain applications will not function while NAT is enabled</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Complicates tunneling protocols such as IPsec</a:t>
            </a:r>
            <a:endParaRPr sz="1450">
              <a:solidFill>
                <a:srgbClr val="373A3C"/>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dd42f2a40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ddd42f2a4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TR" sz="1450">
                <a:solidFill>
                  <a:srgbClr val="373A3C"/>
                </a:solidFill>
                <a:highlight>
                  <a:schemeClr val="lt1"/>
                </a:highlight>
              </a:rPr>
              <a:t>Static NAT:</a:t>
            </a:r>
            <a:r>
              <a:rPr lang="tr-TR" sz="1450">
                <a:solidFill>
                  <a:srgbClr val="373A3C"/>
                </a:solidFill>
                <a:highlight>
                  <a:schemeClr val="lt1"/>
                </a:highlight>
              </a:rPr>
              <a:t> A single unregistered (Private) IP address is mapped with a legally registered (Public) IP address i.e one-to-one mapping between local and global address. This is generally used for Web hosting. These are not used in organisations as there are many devices who will need Internet access and to provide Internet access, the public IP address is needed.</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Suppose, if there are 3000 devices who need access to the Internet, the organisation have to buy 3000 public addresses that will be very costly.</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dd42f2a40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dd42f2a4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TR" sz="1450">
                <a:solidFill>
                  <a:srgbClr val="373A3C"/>
                </a:solidFill>
                <a:highlight>
                  <a:schemeClr val="lt1"/>
                </a:highlight>
              </a:rPr>
              <a:t>Dynamic NAT:</a:t>
            </a:r>
            <a:r>
              <a:rPr lang="tr-TR" sz="1450">
                <a:solidFill>
                  <a:srgbClr val="373A3C"/>
                </a:solidFill>
                <a:highlight>
                  <a:schemeClr val="lt1"/>
                </a:highlight>
              </a:rPr>
              <a:t> In this type of NAT, an unregistered IP address is translated into a registered (Public) IP address from a pool of public IP address. If the IP address of pool is not free, then the packet will be dropped as an only a fixed number of private IP address can be translated to public addresses.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Suppose, if there is a pool of 2 public IP addresses then only 2 private IP addresses can be translated at a given time. If 3rd private IP address wants to access Internet then the packet will be dropped therefore many private IP addresses are mapped to a pool of public IP addresses. NAT is used when the number of users who wants to access the Internet is fixed. This is also very costly as the organisation have to buy many global IP addresses to make a pool.</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d42f2a40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ddd42f2a40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TR" sz="1450">
                <a:solidFill>
                  <a:srgbClr val="373A3C"/>
                </a:solidFill>
                <a:highlight>
                  <a:schemeClr val="lt1"/>
                </a:highlight>
              </a:rPr>
              <a:t>Overloading:</a:t>
            </a:r>
            <a:r>
              <a:rPr lang="tr-TR" sz="1450">
                <a:solidFill>
                  <a:srgbClr val="373A3C"/>
                </a:solidFill>
                <a:highlight>
                  <a:schemeClr val="lt1"/>
                </a:highlight>
              </a:rPr>
              <a:t> This is also known as NAT overload. In this, many local (private) IP addresses can be translated to a single registered IP address. Port numbers are used to distinguish the traffic i.e., which traffic belongs to which IP address. This is most frequently used as it is cost-effective as thousands of users can be connected to the Internet by using only one real global (public) IP address.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26058db6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726058db6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What happens if you have a few hosts connected together with a switch or hub and you don’t have a DHCP server? You can add static IP information to a host or you can let Windows provide what is called Automatic Private IP Addressing (APIPA).</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With APIPA, clients can automatically self-configure an IP address and subnet mask, which is the minimum information needed for hosts to communicate when a DHCP server isn’t available. In this way, it could be thought of as a DHCP failover scheme. If all of the hosts set themselves with an APIPA address, they could communicate with one another but unfortunately not with any addresses that were statically configured, such as default gateways!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26058db6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726058db6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27580e0d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727580e0d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In a Layer 2 network, broadcasting refers to sending traffic to all nodes on a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Layer 2 broadcast traffic stays within a local area network (LAN) boundary; known as the broadcast domain. Layer 2 broadcast traffic is sent to the broadcast domain using a MAC address of FF:FF:FF:FF:FF:FF. Every device in the broadcast domain recognizes this MAC address and passes the broadcast traffic on to other devices in the broadcast domain, if applicable. Broadcasting can be compared to unicasting (sending traffic to a single node) or multicasting (delivering traffic to a group of nodes simultaneously).</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 With IPv4, broadcasts are pretty important, but with IPv6, there aren’t any broadcasts sent at all.</a:t>
            </a:r>
            <a:endParaRPr sz="1450">
              <a:solidFill>
                <a:srgbClr val="373A3C"/>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27580e0d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727580e0d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Layer 3 broadcast traffic is sent to all devices in a network using a broadcast network address. For example, if your network address is 10.0.0.0, the broadcast network address is 10.255.255.255. In this case, only devices that belong to the 10.0.0.0 network receive the Layer 3 broadcast traffic. Devices that do not belong to this network drop the traffic.</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Address Resolution Protocol (ARP) uses broadcasting to map MAC addresses to IP addresses. ARP dynamically binds the IP address (the logical address) to the correct MAC address. Before IP unicast packets can be sent, ARP discovers the MAC address used by the Ethernet interface where the IP address is configured.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Dynamic Host Configuration Protocol (DHCP) uses broadcasting to dynamically assign IP addresses to hosts on a network segment or subnet.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27580e0d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727580e0d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A unicast address is an address that identifies a unique node on a network. Unicast addressing is available in IPv4 and IPv6 and typically refers to a single sender or a single receiver, although it can be used in both sending and receiving.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 unicast address packet is transferred to a network node, which includes an interface address. The unicast address is then inserted into the destination's packet header, which is sent to the network device destination.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unicast address will have the value of the MAC address of the destination device.</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27580e0d5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727580e0d5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multicast addresses – represent a group of devices in a LAN. A frame sent to a multicast address will be forwarded to a group of devices on the LAN.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Multicast frames have a value of 1 in the least-significant bit of the first octet of the destination address. This helps a network switch to distinguish between unicast and multicast addresses.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Multicast addresses in IPV4 are defined using leading address bits of 1110, which originate from the classful network design of the early Internet when this group of addresses was designated as Class D.</a:t>
            </a:r>
            <a:endParaRPr sz="1450">
              <a:solidFill>
                <a:srgbClr val="373A3C"/>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27580e0d5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727580e0d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27580e0d5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727580e0d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picture is old already but it shows you the reason why we need IPv6. We are running out of IPv4 addresses!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27580e0d5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727580e0d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So what happened to IPv4? What went wrong? We have 32-bits which gives us 4,294,467,295 IP addresses. Remember our Class A, B and C ranges? When the Internet started you would get a Class A, B or C network. Class C gives you a block of 256 IP addresses, class B is 65.535 IP addresses and class A even 16,777,216 IP addresses. Large companies like Apple, Microsoft, IBM and such got one or more Class A networks. Did they really need more than 16 million IP addresses? Many IP addresses were just wasted.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27580e0d5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727580e0d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IPv6 has 128-bit addresses and has a much larger address space than 32-bit IPv4</a:t>
            </a:r>
            <a:endParaRPr sz="1450">
              <a:solidFill>
                <a:srgbClr val="373A3C"/>
              </a:solidFill>
              <a:highlight>
                <a:schemeClr val="lt1"/>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2ca7eb5e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92ca7eb5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IPv6 has 128-bit addresses and has a much larger address space than 32-bit IPv4</a:t>
            </a:r>
            <a:endParaRPr sz="1450">
              <a:solidFill>
                <a:srgbClr val="373A3C"/>
              </a:solidFill>
              <a:highlight>
                <a:schemeClr val="lt1"/>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27580e0d5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727580e0d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main reason to start using IPv6 is that we need more addresses but it also has some benefits: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More Efficient Routing</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IPv6 reduces the size of routing tables and makes routing more efficient and hierarchical. In IPv6 networks, fragmentation is handled by the source device, rather than the router, using a protocol for discovery of the path's maximum transmission unit (MTU).</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More Efficient Packet Processing</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IPv6's simplified packet header makes packet processing more efficient. Compared with IPv4, IPv6 contains no IP-level checksum, so the checksum does not need to be recalculated at every router hop. Getting rid of the IP-level checksum was possible because most link-layer technologies already contain checksum and error-control capabilities. In addition, most transport layers, which handle end-to-end connectivity, have a checksum that enables error detection.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Directed Data Flows</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IPv6 supports multicast rather than broadcast. Multicast allows bandwidth-intensive packet flows (like multimedia streams) to be sent to multiple destinations simultaneously, saving network bandwidth. Disinterested hosts no longer must process broadcast packets. In addition, the IPv6 header has a new field, named Flow Label, that can identify packets belonging to the same flow.</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Simplified Network Configuration</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Address auto-configuration (address assignment) is built in to IPv6. A router will send the prefix of the local link in its router advertisements. A host can generate its own IP address by appending its link-layer (MAC) address, converted into the 64 bits of the local link prefix.</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Support For New Services</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By eliminating Network Address Translation (NAT), true end-to-end connectivity at the IP layer is restored, enabling new and valuable services. Peer-to-peer networks are easier to create and maintain, and services such as VoIP and Quality of Service (QoS) become more robust.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Security</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IPSec, which provides confidentiality, authentication and data integrity, is baked into in IPv6. Because of their potential to carry malware, IPv4 ICMP packets are often blocked by corporate firewalls, but ICMPv6, the implementation of the Internet Control Message Protocol for IPv6, may be permitted because IPSec can be applied to the ICMPv6 packets.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27580e0d5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727580e0d5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What does an IPv6 address look like? We use a different format than IPv4. We don’t use decimal numbers like for IPv4, we are using hexadecimal now. Here’s an example of an actual IPv6 address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i="1" lang="tr-TR" sz="1450">
                <a:solidFill>
                  <a:srgbClr val="373A3C"/>
                </a:solidFill>
                <a:highlight>
                  <a:schemeClr val="lt1"/>
                </a:highlight>
              </a:rPr>
              <a:t>When we talk about IPv4 addresses, we use the term “octet” to define a “block” of 8 bits. In IPv6, there is no official term (yet) and there is an IETF draft that discusses the names to be used. The official term for 4 hexadecimal values is "hexadectet”, this is hard to remember/pronounce so the short form “hextet” will be used.</a:t>
            </a:r>
            <a:endParaRPr i="1"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As you can now see, the address is truly much larger and it has eight groups of numbers instead of four, also that those groups are separated by colons instead of periods. One other thing that should be pointed out is for when you set up your test network to play with IPv6, you have to type the address into the browser with brackets around the literal address. Because a colon is already being used by the browser for specifying a port number. So basically, if you don’t enclose the address in brackets, the browser will have no way to identify the information. Here’s an example of how this looks:</a:t>
            </a:r>
            <a:endParaRPr sz="1450">
              <a:solidFill>
                <a:srgbClr val="373A3C"/>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27580e0d5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727580e0d5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IPv6 addresses are hexadecimal and since they are 128-bit, they are quite long. To make our lives a bit better, IPv6 addresses can be shortened.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If there is a string of zeros then you can remove them once. In the example above the entire 0000:0000:0000 part was removed. You can only do this once so you cannot do this:</a:t>
            </a:r>
            <a:endParaRPr sz="1450">
              <a:solidFill>
                <a:srgbClr val="373A3C"/>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27580e0d5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727580e0d5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If you have a “hextet” with 4 zeros then you can remove those and leave a single zero. Your IPv6 device will add the remaining 3 zeros.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Leading zeros can also be removed, here’s another address to demonstrate this: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To summarize these rules: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An entire string of zeros can be removed, you can only do this once.</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4 zeros can be removed, leaving only a single zero.</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Leading zeros can be removed.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27580e0d5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727580e0d5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TR" sz="1450">
                <a:solidFill>
                  <a:srgbClr val="373A3C"/>
                </a:solidFill>
                <a:highlight>
                  <a:schemeClr val="lt1"/>
                </a:highlight>
              </a:rPr>
              <a:t>Unicast </a:t>
            </a:r>
            <a:r>
              <a:rPr lang="tr-TR" sz="1450">
                <a:solidFill>
                  <a:srgbClr val="373A3C"/>
                </a:solidFill>
                <a:highlight>
                  <a:schemeClr val="lt1"/>
                </a:highlight>
              </a:rPr>
              <a:t>addresses are used to communicate one network element with exactly one other element, and can be divided into two categories: link local addresses and global unicast addresses.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Link local addresses: </a:t>
            </a:r>
            <a:r>
              <a:rPr lang="tr-TR" sz="1450">
                <a:solidFill>
                  <a:srgbClr val="373A3C"/>
                </a:solidFill>
                <a:highlight>
                  <a:schemeClr val="lt1"/>
                </a:highlight>
              </a:rPr>
              <a:t>Addresses in this category are only valid within local networks and begin with the format prefix FE80::/10. Local link addresses are used to address elements within a local network and are used, for example, for auto-configuration. In general, the scope of a link local address extends to the next router, so that any device connected to the network is able to communicate with it to generate a global IPv6 address.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Global unicast addresses:</a:t>
            </a:r>
            <a:r>
              <a:rPr lang="tr-TR" sz="1450">
                <a:solidFill>
                  <a:srgbClr val="373A3C"/>
                </a:solidFill>
                <a:highlight>
                  <a:schemeClr val="lt1"/>
                </a:highlight>
              </a:rPr>
              <a:t> Global unicast addresses are worldwide unique addresses that a network device needs in order to connect to the internet. The format prefix is usually 2000::/3 and includes all addresses that begin with 2000 to 3FFF. The global unicast address is routable and can be used to directly address a host in the local network over the internet. Global unicast addresses, which are redistributed from internet providers to end users, begin with the hexadecimal block 2001.</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Multicast addresses</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While unicast addresses are used for one-to-one communication, multicast addresses implement a one-to-many communication. Along with this come distributor addresses. Packages that are sent from a multicast address are received by all of the network devices that are part of the multicast group. One device can belong to multiple multicast groups. If an IPv6 address is created for a network device, then it is automatically a member of certain multicast groups that are required for recognition, accessibility, and prefix detection. Common multicast groups, for example, are “all routers” or “all hosts”.  The format prefix for multicast addresses is generally FF00::/8.</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b="1" lang="tr-TR" sz="1450">
                <a:solidFill>
                  <a:srgbClr val="373A3C"/>
                </a:solidFill>
                <a:highlight>
                  <a:schemeClr val="lt1"/>
                </a:highlight>
              </a:rPr>
              <a:t>Anycast addresses</a:t>
            </a:r>
            <a:endParaRPr b="1"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Packages can also be sent to groups of receivers from anycast addresses. Unlike multicast addresses, though, data packages are not sent to all members of an anycast group, but only to the device closest to the sender. Anycast addresses are used primarily for load distribution and failure safety purposes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27580e0d5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727580e0d5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table lists some of the addresses and address ranges that you should definitely make a point to remember because you’ll eventually use them. They’re all special or reserved for a specific use, but unlike IPv4, IPv6 gives us a galaxy of addresses, so reserving a fe here isn't an issue.</a:t>
            </a:r>
            <a:endParaRPr sz="1450">
              <a:solidFill>
                <a:srgbClr val="373A3C"/>
              </a:solidFill>
              <a:highlight>
                <a:schemeClr val="lt1"/>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27580e0d5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727580e0d5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An IPv6 device will use the MAC address of its interface to generate a unique 64-bit interface ID. However, a MAC address is 48 bit and the interface ID is 64 bit. What are we going to do with the missing bits?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Here’s what we will do to fill the missing bits: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We take the MAC address and split it into two pieces.</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We insert “FFFE” in between the two pieces so that we have a 64-bit value.</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We invert the 7th bit of the interface ID. So if the MAC address would be 00:0C:42:28:79:45 then this is what the interface ID will become: </a:t>
            </a:r>
            <a:r>
              <a:rPr lang="tr-TR" sz="1450">
                <a:solidFill>
                  <a:srgbClr val="373A3C"/>
                </a:solidFill>
                <a:highlight>
                  <a:schemeClr val="lt1"/>
                </a:highlight>
              </a:rPr>
              <a:t> 02:0C:42:FF:FE:28:79:45</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27580e0d5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727580e0d5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ADVANTAGES OF STATELESS AUTO CONFIGURATION</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1.Doesn’t require support of a DHCP server – Stateless Auto Configuration does away with the need of a DHCP server to allocate IP addresses to the individual nodes connected to the Local Area Network (LAN).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2. Allows hot plugging of network devices – The network devices can be ‘hot-plugged’ to the Internet. Since the devices can configure their own IP addresses, there is no need for manual configuration of the network devices. The devices can be simply connected to the network and they automatically configure themselves to be used over an IPv6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3.Suitable for applications requiring secure connection without additional intermediaries in the form of a proxy or a DHCP server – Some of the modern day applications such as teleconferencing require a fast and secure connection sans any intermediary nodes that tend to slow down the communication process. Stateless Auto Configuration helps meet such requirements by removing the intermediary proxy or DHCP servers and thereby facilitating the communication process for such applications requiring high-speed data transfers.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4.Cost effective – By facilitating the networking potential of individual nodes and doing away with the requirement of proxy or DHCP servers, Stateless Auto Configuration offers cost effective means to connect the various network devices to the Internet.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5.Suitable for wireless networks – Stateless auto configuration is most suited to the wireless environment where the physical network resources are spatially scattered within a geographical area. By allowing direct hot plugging to the network, it reduces an additional link in the wireless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727580e0d5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727580e0d5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Dual Stacking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This is the most common type of migration strategy because it’s the easiest on us—it allows our devices to communicate using either IPv4 or IPv6. Dual stacking lets you upgrade your devices and applications on the network one at a time. As more and more hosts and devices on the network are upgraded, more of your communication will happen over IPv6, and after you’ve arrived—everything’s running on IPv6 and you get to remove all the old IPv4 protocol stacks you no longer need.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27580e0d5_0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727580e0d5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6to4 Tunneling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6to4 tunneling is really useful for carrying IPv6 packets over a network that’s still running IPv4. It’s quite possible that you’ll have IPv6 subnets or other portions of your network that are all IPv6, and those networks will have to communicate with each other. The whole idea of tunneling isn’t a difficult concept, and creating tunnels really isn’t as hard as you might think. All it really comes down to is snatching the IPv6 packet that’s traveling across the network and sticking an IPv4 header onto the front of it.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3369b5b9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33369b5b9f0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Octet - An octet, made up of 8 bits, is just an ordinary 8-bit binary number.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Network Address - This is the designation used in routing to send packets to a remote network—for example, 10.0.0.0, 172.16.0.0, and 192.168.10.0.</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IP Address - A logical address used to define a single host; however, IP addresses can be used to reference many or all hosts as well. If you see something written as just IP, it is referring to IPv4. IPv</a:t>
            </a:r>
            <a:r>
              <a:rPr lang="tr-TR" sz="1450">
                <a:solidFill>
                  <a:srgbClr val="373A3C"/>
                </a:solidFill>
                <a:highlight>
                  <a:schemeClr val="lt1"/>
                </a:highlight>
              </a:rPr>
              <a:t>6</a:t>
            </a:r>
            <a:r>
              <a:rPr lang="tr-TR" sz="1450">
                <a:solidFill>
                  <a:srgbClr val="373A3C"/>
                </a:solidFill>
                <a:highlight>
                  <a:schemeClr val="lt1"/>
                </a:highlight>
              </a:rPr>
              <a:t> will always be written as IPv6.</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Broadcast Address - The broadcast address is used by applications and hosts to send information to all hosts on a network. Examples include 255.255.255.255, which designates all networks and all hosts; 172.16.255.255, which specifies all subnets and hosts on network 172.16.0.0; and 10.255.255.255, which broadcasts to all subnets and hosts on network 10.0.0.0.</a:t>
            </a:r>
            <a:endParaRPr sz="1450">
              <a:solidFill>
                <a:srgbClr val="373A3C"/>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f6a606c9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7f6a606c9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268862be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7268862be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An IP address consists of 32 bits of information. These bits are divided into four sections, referred to as octets or bytes, and four octets sum up to 32 bits (8 × 4 = 32). You can depict an IP address using one of three methods:</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Dotted-decimal, as in 172.16.30.56</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Binary, as in 10101100.00010000.00011110.00111000</a:t>
            </a:r>
            <a:endParaRPr sz="1450">
              <a:solidFill>
                <a:srgbClr val="373A3C"/>
              </a:solidFill>
              <a:highlight>
                <a:schemeClr val="lt1"/>
              </a:highlight>
            </a:endParaRPr>
          </a:p>
          <a:p>
            <a:pPr indent="-320675" lvl="1" marL="9144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Hexadecimal, as in AC.10.1E.38</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Each of these examples validly represents the same IP address. Hexadecimal is used with IPv6, and IP addressing uses dotted-decimal or binary.</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32-bit IP address is known as a structured, or hierarchical, address as opposed to a flat, or nonhierarchical, address. Although either type of addressing scheme can be used, hierarchical addressing has been chosen for a very important reason. The major advantage of this scheme is that it can handle a large number of addresses, namely, 4.3 billion (a 32-bit address space gives you 2^32 , or 4,294,967,296). The disadvantage of the flat-addressing scheme and the reason it's not used for IP addressing relates to routing. If every address were unique, all routers on the Internet would need to store the address of each and every machine on the Internet. This would make efficient routing impossible, even if only a fraction of all possible addresses were used.</a:t>
            </a:r>
            <a:endParaRPr sz="1450">
              <a:solidFill>
                <a:srgbClr val="373A3C"/>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268862be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7268862be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network address—also called the network number—uniquely identifies each network. Every machine on the same network shares that network address as part of its IP address. In the IP address 172.16.30.56, for example, 172.16 is the network address.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host address is assigned to and uniquely identifies, each machine on a network. This part of the address must be unique because it identifies a particular machine—an individual—as opposed to a network, which is a group. So in the sample IP address 172.16.30.56, the 30.56 is the host address.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268862be2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7268862be2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designers of the Internet decided to create classes of networks based on network size. For the small number of networks possessing a very large number of hosts, they created the rank Class A network. At the other extreme is the Class C network, which is reserved for the numerous networks with a small number of hosts. The class distinction for networks between very large and very small is predictably the Class B network. Subdividing an IP address into a network and host address is determined by the class designation of your network. The below figure summarizes the classes of networks.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To ensure efficient routing, Internet designers defined a mandate for the leading-bits section of the address for each different network class. For example, since a router knows that a Class A network address always starts with a 0, the router might be able to speed a packet on its way after reading only the first bit of its address. This is where the address schemes define the difference between a Class A, a Class B, and a Class C address. The differences between these three classes will be explained in the following slides.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OBJECT_2">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814730" y="1484742"/>
            <a:ext cx="5518295" cy="1834931"/>
          </a:xfrm>
          <a:prstGeom prst="rect">
            <a:avLst/>
          </a:prstGeom>
          <a:noFill/>
          <a:ln>
            <a:noFill/>
          </a:ln>
        </p:spPr>
      </p:pic>
      <p:sp>
        <p:nvSpPr>
          <p:cNvPr id="52" name="Google Shape;52;p13"/>
          <p:cNvSpPr/>
          <p:nvPr/>
        </p:nvSpPr>
        <p:spPr>
          <a:xfrm rot="10800000">
            <a:off x="7905008" y="-7073"/>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rot="-5400000">
            <a:off x="7890180" y="3894031"/>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6787" y="3889440"/>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rot="5400000">
            <a:off x="613" y="-15462"/>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OBJECT_3">
    <p:spTree>
      <p:nvGrpSpPr>
        <p:cNvPr id="56" name="Shape 56"/>
        <p:cNvGrpSpPr/>
        <p:nvPr/>
      </p:nvGrpSpPr>
      <p:grpSpPr>
        <a:xfrm>
          <a:off x="0" y="0"/>
          <a:ext cx="0" cy="0"/>
          <a:chOff x="0" y="0"/>
          <a:chExt cx="0" cy="0"/>
        </a:xfrm>
      </p:grpSpPr>
      <p:sp>
        <p:nvSpPr>
          <p:cNvPr id="57" name="Google Shape;57;p14"/>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58" name="Google Shape;58;p14"/>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59" name="Google Shape;59;p14"/>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0" name="Google Shape;60;p14"/>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1" name="Google Shape;61;p14"/>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2" name="Google Shape;62;p14"/>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63" name="Google Shape;63;p14"/>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64" name="Google Shape;64;p14"/>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65" name="Google Shape;65;p14"/>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5"/>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68" name="Google Shape;68;p15"/>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69" name="Google Shape;69;p15"/>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0" name="Google Shape;70;p15"/>
          <p:cNvPicPr preferRelativeResize="0"/>
          <p:nvPr/>
        </p:nvPicPr>
        <p:blipFill>
          <a:blip r:embed="rId2">
            <a:alphaModFix/>
          </a:blip>
          <a:stretch>
            <a:fillRect/>
          </a:stretch>
        </p:blipFill>
        <p:spPr>
          <a:xfrm>
            <a:off x="42338" y="4726312"/>
            <a:ext cx="1056870" cy="351432"/>
          </a:xfrm>
          <a:prstGeom prst="rect">
            <a:avLst/>
          </a:prstGeom>
          <a:noFill/>
          <a:ln>
            <a:noFill/>
          </a:ln>
        </p:spPr>
      </p:pic>
      <p:sp>
        <p:nvSpPr>
          <p:cNvPr id="71" name="Google Shape;71;p15"/>
          <p:cNvSpPr/>
          <p:nvPr/>
        </p:nvSpPr>
        <p:spPr>
          <a:xfrm rot="5400000">
            <a:off x="-98700" y="188588"/>
            <a:ext cx="460500" cy="2634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73" name="Shape 73"/>
        <p:cNvGrpSpPr/>
        <p:nvPr/>
      </p:nvGrpSpPr>
      <p:grpSpPr>
        <a:xfrm>
          <a:off x="0" y="0"/>
          <a:ext cx="0" cy="0"/>
          <a:chOff x="0" y="0"/>
          <a:chExt cx="0" cy="0"/>
        </a:xfrm>
      </p:grpSpPr>
      <p:sp>
        <p:nvSpPr>
          <p:cNvPr id="74" name="Google Shape;74;p16"/>
          <p:cNvSpPr/>
          <p:nvPr/>
        </p:nvSpPr>
        <p:spPr>
          <a:xfrm rot="5400000">
            <a:off x="-227475" y="2268191"/>
            <a:ext cx="1062300" cy="6072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6"/>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76" name="Google Shape;76;p16"/>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77" name="Google Shape;77;p16"/>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8" name="Google Shape;78;p16"/>
          <p:cNvPicPr preferRelativeResize="0"/>
          <p:nvPr/>
        </p:nvPicPr>
        <p:blipFill>
          <a:blip r:embed="rId2">
            <a:alphaModFix/>
          </a:blip>
          <a:stretch>
            <a:fillRect/>
          </a:stretch>
        </p:blipFill>
        <p:spPr>
          <a:xfrm>
            <a:off x="42338" y="4726312"/>
            <a:ext cx="1056870" cy="351432"/>
          </a:xfrm>
          <a:prstGeom prst="rect">
            <a:avLst/>
          </a:prstGeom>
          <a:noFill/>
          <a:ln>
            <a:noFill/>
          </a:ln>
        </p:spPr>
      </p:pic>
      <p:pic>
        <p:nvPicPr>
          <p:cNvPr id="79" name="Google Shape;79;p16"/>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80" name="Shape 80"/>
        <p:cNvGrpSpPr/>
        <p:nvPr/>
      </p:nvGrpSpPr>
      <p:grpSpPr>
        <a:xfrm>
          <a:off x="0" y="0"/>
          <a:ext cx="0" cy="0"/>
          <a:chOff x="0" y="0"/>
          <a:chExt cx="0" cy="0"/>
        </a:xfrm>
      </p:grpSpPr>
      <p:sp>
        <p:nvSpPr>
          <p:cNvPr id="81" name="Google Shape;81;p17"/>
          <p:cNvSpPr txBox="1"/>
          <p:nvPr>
            <p:ph type="ctrTitle"/>
          </p:nvPr>
        </p:nvSpPr>
        <p:spPr>
          <a:xfrm>
            <a:off x="1076325" y="1863600"/>
            <a:ext cx="4962600" cy="14163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82" name="Google Shape;82;p17"/>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1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4" name="Google Shape;84;p1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85" name="Shape 85"/>
        <p:cNvGrpSpPr/>
        <p:nvPr/>
      </p:nvGrpSpPr>
      <p:grpSpPr>
        <a:xfrm>
          <a:off x="0" y="0"/>
          <a:ext cx="0" cy="0"/>
          <a:chOff x="0" y="0"/>
          <a:chExt cx="0" cy="0"/>
        </a:xfrm>
      </p:grpSpPr>
      <p:sp>
        <p:nvSpPr>
          <p:cNvPr id="86" name="Google Shape;86;p18"/>
          <p:cNvSpPr txBox="1"/>
          <p:nvPr>
            <p:ph type="ctrTitle"/>
          </p:nvPr>
        </p:nvSpPr>
        <p:spPr>
          <a:xfrm>
            <a:off x="1085850" y="1991850"/>
            <a:ext cx="4676700" cy="11598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87" name="Google Shape;87;p18"/>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rm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88" name="Google Shape;88;p18"/>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18"/>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90" name="Google Shape;90;p18"/>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153350" y="691725"/>
            <a:ext cx="8913900" cy="128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Class A Addresses</a:t>
            </a:r>
            <a:endParaRPr b="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A Network address is 1-byte long, first bit is always </a:t>
            </a:r>
            <a:r>
              <a:rPr b="1" lang="tr-TR" sz="2200">
                <a:solidFill>
                  <a:srgbClr val="FF0000"/>
                </a:solidFill>
              </a:rPr>
              <a:t>0</a:t>
            </a:r>
            <a:endParaRPr b="1" sz="2200">
              <a:solidFill>
                <a:srgbClr val="FF0000"/>
              </a:solidFill>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Maximum 2</a:t>
            </a:r>
            <a:r>
              <a:rPr baseline="30000" lang="tr-TR" sz="2200">
                <a:latin typeface="Raleway"/>
                <a:ea typeface="Raleway"/>
                <a:cs typeface="Raleway"/>
                <a:sym typeface="Raleway"/>
              </a:rPr>
              <a:t>7</a:t>
            </a:r>
            <a:r>
              <a:rPr lang="tr-TR" sz="2200">
                <a:latin typeface="Raleway"/>
                <a:ea typeface="Raleway"/>
                <a:cs typeface="Raleway"/>
                <a:sym typeface="Raleway"/>
              </a:rPr>
              <a:t> = 128 Class A networks can be created</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Maximum 2</a:t>
            </a:r>
            <a:r>
              <a:rPr baseline="30000" lang="tr-TR" sz="2200">
                <a:latin typeface="Raleway"/>
                <a:ea typeface="Raleway"/>
                <a:cs typeface="Raleway"/>
                <a:sym typeface="Raleway"/>
              </a:rPr>
              <a:t>24</a:t>
            </a:r>
            <a:r>
              <a:rPr lang="tr-TR" sz="2200">
                <a:latin typeface="Raleway"/>
                <a:ea typeface="Raleway"/>
                <a:cs typeface="Raleway"/>
                <a:sym typeface="Raleway"/>
              </a:rPr>
              <a:t> = 16,777,214 hosts (excluding 2 reserved addresses)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First bit is always </a:t>
            </a:r>
            <a:r>
              <a:rPr lang="tr-TR" sz="2200"/>
              <a:t>0</a:t>
            </a:r>
            <a:r>
              <a:rPr lang="tr-TR" sz="2200">
                <a:latin typeface="Raleway"/>
                <a:ea typeface="Raleway"/>
                <a:cs typeface="Raleway"/>
                <a:sym typeface="Raleway"/>
              </a:rPr>
              <a:t> then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a:t>
            </a:r>
            <a:r>
              <a:rPr lang="tr-TR" sz="2200">
                <a:solidFill>
                  <a:srgbClr val="FF0000"/>
                </a:solidFill>
              </a:rPr>
              <a:t>0</a:t>
            </a:r>
            <a:r>
              <a:rPr lang="tr-TR" sz="2200"/>
              <a:t>0000000 = 0</a:t>
            </a:r>
            <a:endParaRPr sz="2200"/>
          </a:p>
          <a:p>
            <a:pPr indent="0" lvl="0" marL="0" rtl="0" algn="l">
              <a:spcBef>
                <a:spcPts val="0"/>
              </a:spcBef>
              <a:spcAft>
                <a:spcPts val="0"/>
              </a:spcAft>
              <a:buNone/>
            </a:pPr>
            <a:r>
              <a:rPr lang="tr-TR" sz="2200"/>
              <a:t>	</a:t>
            </a:r>
            <a:r>
              <a:rPr lang="tr-TR" sz="2200">
                <a:solidFill>
                  <a:srgbClr val="FF0000"/>
                </a:solidFill>
              </a:rPr>
              <a:t>0</a:t>
            </a:r>
            <a:r>
              <a:rPr lang="tr-TR" sz="2200"/>
              <a:t>1111111 = 127</a:t>
            </a:r>
            <a:endParaRPr sz="2200"/>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addresses </a:t>
            </a:r>
            <a:r>
              <a:rPr lang="tr-TR" sz="2200"/>
              <a:t>00000000 </a:t>
            </a:r>
            <a:r>
              <a:rPr lang="tr-TR" sz="2200">
                <a:latin typeface="Raleway"/>
                <a:ea typeface="Raleway"/>
                <a:cs typeface="Raleway"/>
                <a:sym typeface="Raleway"/>
              </a:rPr>
              <a:t>and </a:t>
            </a:r>
            <a:r>
              <a:rPr lang="tr-TR" sz="2200"/>
              <a:t>01111111 </a:t>
            </a:r>
            <a:r>
              <a:rPr lang="tr-TR" sz="2200">
                <a:latin typeface="Raleway"/>
                <a:ea typeface="Raleway"/>
                <a:cs typeface="Raleway"/>
                <a:sym typeface="Raleway"/>
              </a:rPr>
              <a:t>are reserved </a:t>
            </a:r>
            <a:r>
              <a:rPr lang="tr-TR" sz="2200">
                <a:latin typeface="Raleway"/>
                <a:ea typeface="Raleway"/>
                <a:cs typeface="Raleway"/>
                <a:sym typeface="Raleway"/>
              </a:rPr>
              <a:t>for default route and troubleshooting respectively</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So Class A network addresses start with 1-126</a:t>
            </a:r>
            <a:endParaRPr sz="2200">
              <a:latin typeface="Raleway"/>
              <a:ea typeface="Raleway"/>
              <a:cs typeface="Raleway"/>
              <a:sym typeface="Raleway"/>
            </a:endParaRPr>
          </a:p>
        </p:txBody>
      </p:sp>
      <p:grpSp>
        <p:nvGrpSpPr>
          <p:cNvPr id="159" name="Google Shape;159;p28"/>
          <p:cNvGrpSpPr/>
          <p:nvPr/>
        </p:nvGrpSpPr>
        <p:grpSpPr>
          <a:xfrm>
            <a:off x="527175" y="1239625"/>
            <a:ext cx="2406338" cy="504300"/>
            <a:chOff x="3166659" y="4132375"/>
            <a:chExt cx="2636216" cy="504300"/>
          </a:xfrm>
        </p:grpSpPr>
        <p:sp>
          <p:nvSpPr>
            <p:cNvPr id="160" name="Google Shape;160;p28"/>
            <p:cNvSpPr/>
            <p:nvPr/>
          </p:nvSpPr>
          <p:spPr>
            <a:xfrm>
              <a:off x="3166659" y="4132375"/>
              <a:ext cx="13722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network</a:t>
              </a:r>
              <a:endParaRPr b="1" sz="2000"/>
            </a:p>
          </p:txBody>
        </p:sp>
        <p:sp>
          <p:nvSpPr>
            <p:cNvPr id="161" name="Google Shape;161;p28"/>
            <p:cNvSpPr/>
            <p:nvPr/>
          </p:nvSpPr>
          <p:spPr>
            <a:xfrm>
              <a:off x="4538975" y="4132375"/>
              <a:ext cx="12639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host</a:t>
              </a:r>
              <a:endParaRPr b="1" sz="2000"/>
            </a:p>
          </p:txBody>
        </p:sp>
      </p:grpSp>
      <p:sp>
        <p:nvSpPr>
          <p:cNvPr id="162" name="Google Shape;162;p28"/>
          <p:cNvSpPr/>
          <p:nvPr/>
        </p:nvSpPr>
        <p:spPr>
          <a:xfrm>
            <a:off x="2933525" y="1239625"/>
            <a:ext cx="11538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host</a:t>
            </a:r>
            <a:endParaRPr b="1" sz="2000"/>
          </a:p>
        </p:txBody>
      </p:sp>
      <p:sp>
        <p:nvSpPr>
          <p:cNvPr id="163" name="Google Shape;163;p28"/>
          <p:cNvSpPr/>
          <p:nvPr/>
        </p:nvSpPr>
        <p:spPr>
          <a:xfrm>
            <a:off x="4087325" y="1239625"/>
            <a:ext cx="11538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host</a:t>
            </a:r>
            <a:endParaRPr b="1" sz="2000"/>
          </a:p>
        </p:txBody>
      </p:sp>
      <p:sp>
        <p:nvSpPr>
          <p:cNvPr id="164" name="Google Shape;164;p28"/>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267000" y="691725"/>
            <a:ext cx="8610000" cy="128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Class A Addresses</a:t>
            </a:r>
            <a:endParaRPr b="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graphicFrame>
        <p:nvGraphicFramePr>
          <p:cNvPr id="170" name="Google Shape;170;p29"/>
          <p:cNvGraphicFramePr/>
          <p:nvPr/>
        </p:nvGraphicFramePr>
        <p:xfrm>
          <a:off x="76200" y="1181950"/>
          <a:ext cx="3000000" cy="3000000"/>
        </p:xfrm>
        <a:graphic>
          <a:graphicData uri="http://schemas.openxmlformats.org/drawingml/2006/table">
            <a:tbl>
              <a:tblPr>
                <a:noFill/>
                <a:tableStyleId>{6F02CAEB-0E06-46C3-BB7A-9FEBF0F30A63}</a:tableStyleId>
              </a:tblPr>
              <a:tblGrid>
                <a:gridCol w="2448050"/>
                <a:gridCol w="6558150"/>
              </a:tblGrid>
              <a:tr h="275575">
                <a:tc>
                  <a:txBody>
                    <a:bodyPr/>
                    <a:lstStyle/>
                    <a:p>
                      <a:pPr indent="0" lvl="0" marL="0" rtl="0" algn="l">
                        <a:spcBef>
                          <a:spcPts val="0"/>
                        </a:spcBef>
                        <a:spcAft>
                          <a:spcPts val="0"/>
                        </a:spcAft>
                        <a:buNone/>
                      </a:pPr>
                      <a:r>
                        <a:rPr b="1" lang="tr-TR" sz="1450">
                          <a:solidFill>
                            <a:srgbClr val="373A3C"/>
                          </a:solidFill>
                          <a:latin typeface="Raleway"/>
                          <a:ea typeface="Raleway"/>
                          <a:cs typeface="Raleway"/>
                          <a:sym typeface="Raleway"/>
                        </a:rPr>
                        <a:t>Address</a:t>
                      </a:r>
                      <a:endParaRPr b="1" sz="1450">
                        <a:solidFill>
                          <a:srgbClr val="373A3C"/>
                        </a:solidFill>
                        <a:latin typeface="Raleway"/>
                        <a:ea typeface="Raleway"/>
                        <a:cs typeface="Raleway"/>
                        <a:sym typeface="Raleway"/>
                      </a:endParaRPr>
                    </a:p>
                  </a:txBody>
                  <a:tcPr marT="18000" marB="18000" marR="91425" marL="91425" anchor="ctr">
                    <a:solidFill>
                      <a:srgbClr val="F4CCCC"/>
                    </a:solidFill>
                  </a:tcPr>
                </a:tc>
                <a:tc>
                  <a:txBody>
                    <a:bodyPr/>
                    <a:lstStyle/>
                    <a:p>
                      <a:pPr indent="0" lvl="0" marL="0" rtl="0" algn="l">
                        <a:spcBef>
                          <a:spcPts val="0"/>
                        </a:spcBef>
                        <a:spcAft>
                          <a:spcPts val="0"/>
                        </a:spcAft>
                        <a:buNone/>
                      </a:pPr>
                      <a:r>
                        <a:rPr b="1" lang="tr-TR" sz="1450">
                          <a:solidFill>
                            <a:srgbClr val="373A3C"/>
                          </a:solidFill>
                          <a:latin typeface="Raleway"/>
                          <a:ea typeface="Raleway"/>
                          <a:cs typeface="Raleway"/>
                          <a:sym typeface="Raleway"/>
                        </a:rPr>
                        <a:t>Function</a:t>
                      </a:r>
                      <a:endParaRPr b="1" sz="1450">
                        <a:solidFill>
                          <a:srgbClr val="373A3C"/>
                        </a:solidFill>
                        <a:latin typeface="Raleway"/>
                        <a:ea typeface="Raleway"/>
                        <a:cs typeface="Raleway"/>
                        <a:sym typeface="Raleway"/>
                      </a:endParaRPr>
                    </a:p>
                  </a:txBody>
                  <a:tcPr marT="18000" marB="18000" marR="91425" marL="91425" anchor="ctr">
                    <a:solidFill>
                      <a:srgbClr val="F4CCCC"/>
                    </a:solidFill>
                  </a:tcPr>
                </a:tc>
              </a:tr>
              <a:tr h="381000">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Network address of all </a:t>
                      </a:r>
                      <a:r>
                        <a:rPr lang="tr-TR" sz="1450">
                          <a:solidFill>
                            <a:srgbClr val="373A3C"/>
                          </a:solidFill>
                        </a:rPr>
                        <a:t>0</a:t>
                      </a:r>
                      <a:r>
                        <a:rPr lang="tr-TR" sz="1450">
                          <a:solidFill>
                            <a:srgbClr val="373A3C"/>
                          </a:solidFill>
                          <a:latin typeface="Raleway"/>
                          <a:ea typeface="Raleway"/>
                          <a:cs typeface="Raleway"/>
                          <a:sym typeface="Raleway"/>
                        </a:rPr>
                        <a:t>s</a:t>
                      </a:r>
                      <a:endParaRPr sz="1450">
                        <a:solidFill>
                          <a:srgbClr val="373A3C"/>
                        </a:solidFill>
                        <a:latin typeface="Raleway"/>
                        <a:ea typeface="Raleway"/>
                        <a:cs typeface="Raleway"/>
                        <a:sym typeface="Raleway"/>
                      </a:endParaRPr>
                    </a:p>
                    <a:p>
                      <a:pPr indent="0" lvl="0" marL="0" rtl="0" algn="l">
                        <a:spcBef>
                          <a:spcPts val="0"/>
                        </a:spcBef>
                        <a:spcAft>
                          <a:spcPts val="0"/>
                        </a:spcAft>
                        <a:buNone/>
                      </a:pPr>
                      <a:r>
                        <a:rPr lang="tr-TR" sz="1450">
                          <a:solidFill>
                            <a:srgbClr val="373A3C"/>
                          </a:solidFill>
                        </a:rPr>
                        <a:t>(</a:t>
                      </a:r>
                      <a:r>
                        <a:rPr lang="tr-TR" sz="1450">
                          <a:solidFill>
                            <a:srgbClr val="373A3C"/>
                          </a:solidFill>
                        </a:rPr>
                        <a:t>0.X.X.X)</a:t>
                      </a:r>
                      <a:endParaRPr sz="1450">
                        <a:solidFill>
                          <a:srgbClr val="373A3C"/>
                        </a:solidFill>
                      </a:endParaRPr>
                    </a:p>
                  </a:txBody>
                  <a:tcPr marT="18000" marB="18000" marR="91425" marL="91425" anchor="ctr">
                    <a:solidFill>
                      <a:srgbClr val="FFFFFF"/>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Means “this network or segment.”</a:t>
                      </a:r>
                      <a:endParaRPr sz="1450">
                        <a:solidFill>
                          <a:srgbClr val="373A3C"/>
                        </a:solidFill>
                        <a:latin typeface="Raleway"/>
                        <a:ea typeface="Raleway"/>
                        <a:cs typeface="Raleway"/>
                        <a:sym typeface="Raleway"/>
                      </a:endParaRPr>
                    </a:p>
                  </a:txBody>
                  <a:tcPr marT="18000" marB="18000" marR="91425" marL="91425" anchor="ctr">
                    <a:solidFill>
                      <a:srgbClr val="FFFFFF"/>
                    </a:solidFill>
                  </a:tcPr>
                </a:tc>
              </a:tr>
              <a:tr h="381000">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Network address of all </a:t>
                      </a:r>
                      <a:r>
                        <a:rPr lang="tr-TR" sz="1450">
                          <a:solidFill>
                            <a:srgbClr val="373A3C"/>
                          </a:solidFill>
                        </a:rPr>
                        <a:t>1</a:t>
                      </a:r>
                      <a:r>
                        <a:rPr lang="tr-TR" sz="1450">
                          <a:solidFill>
                            <a:srgbClr val="373A3C"/>
                          </a:solidFill>
                          <a:latin typeface="Raleway"/>
                          <a:ea typeface="Raleway"/>
                          <a:cs typeface="Raleway"/>
                          <a:sym typeface="Raleway"/>
                        </a:rPr>
                        <a:t>s</a:t>
                      </a:r>
                      <a:endParaRPr sz="1450">
                        <a:solidFill>
                          <a:srgbClr val="373A3C"/>
                        </a:solidFill>
                        <a:latin typeface="Raleway"/>
                        <a:ea typeface="Raleway"/>
                        <a:cs typeface="Raleway"/>
                        <a:sym typeface="Raleway"/>
                      </a:endParaRPr>
                    </a:p>
                    <a:p>
                      <a:pPr indent="0" lvl="0" marL="0" rtl="0" algn="l">
                        <a:spcBef>
                          <a:spcPts val="0"/>
                        </a:spcBef>
                        <a:spcAft>
                          <a:spcPts val="0"/>
                        </a:spcAft>
                        <a:buNone/>
                      </a:pPr>
                      <a:r>
                        <a:rPr lang="tr-TR" sz="1450">
                          <a:solidFill>
                            <a:srgbClr val="373A3C"/>
                          </a:solidFill>
                        </a:rPr>
                        <a:t>(127.X.X.X)</a:t>
                      </a:r>
                      <a:endParaRPr sz="1450">
                        <a:solidFill>
                          <a:srgbClr val="373A3C"/>
                        </a:solidFill>
                      </a:endParaRPr>
                    </a:p>
                  </a:txBody>
                  <a:tcPr marT="18000" marB="18000" marR="91425" marL="91425" anchor="ctr">
                    <a:solidFill>
                      <a:srgbClr val="F4CCCC"/>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Means “all networks.”</a:t>
                      </a:r>
                      <a:endParaRPr sz="1450">
                        <a:solidFill>
                          <a:srgbClr val="373A3C"/>
                        </a:solidFill>
                        <a:latin typeface="Raleway"/>
                        <a:ea typeface="Raleway"/>
                        <a:cs typeface="Raleway"/>
                        <a:sym typeface="Raleway"/>
                      </a:endParaRPr>
                    </a:p>
                  </a:txBody>
                  <a:tcPr marT="18000" marB="18000" marR="91425" marL="91425" anchor="ctr">
                    <a:solidFill>
                      <a:srgbClr val="F4CCCC"/>
                    </a:solidFill>
                  </a:tcPr>
                </a:tc>
              </a:tr>
              <a:tr h="381000">
                <a:tc>
                  <a:txBody>
                    <a:bodyPr/>
                    <a:lstStyle/>
                    <a:p>
                      <a:pPr indent="0" lvl="0" marL="0" rtl="0" algn="l">
                        <a:spcBef>
                          <a:spcPts val="0"/>
                        </a:spcBef>
                        <a:spcAft>
                          <a:spcPts val="0"/>
                        </a:spcAft>
                        <a:buNone/>
                      </a:pPr>
                      <a:r>
                        <a:rPr lang="tr-TR" sz="1450">
                          <a:solidFill>
                            <a:srgbClr val="373A3C"/>
                          </a:solidFill>
                        </a:rPr>
                        <a:t>127.0.0.1</a:t>
                      </a:r>
                      <a:endParaRPr sz="1450">
                        <a:solidFill>
                          <a:srgbClr val="373A3C"/>
                        </a:solidFill>
                      </a:endParaRPr>
                    </a:p>
                  </a:txBody>
                  <a:tcPr marT="18000" marB="18000" marR="91425" marL="91425" anchor="ctr">
                    <a:solidFill>
                      <a:srgbClr val="FFFFFF"/>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Reserved for loopback tests. Designates the local host and allows that host to send a test packet to itself without generating network traffic.</a:t>
                      </a:r>
                      <a:endParaRPr sz="1450">
                        <a:solidFill>
                          <a:srgbClr val="373A3C"/>
                        </a:solidFill>
                        <a:latin typeface="Raleway"/>
                        <a:ea typeface="Raleway"/>
                        <a:cs typeface="Raleway"/>
                        <a:sym typeface="Raleway"/>
                      </a:endParaRPr>
                    </a:p>
                  </a:txBody>
                  <a:tcPr marT="18000" marB="18000" marR="91425" marL="91425" anchor="ctr">
                    <a:solidFill>
                      <a:srgbClr val="FFFFFF"/>
                    </a:solidFill>
                  </a:tcPr>
                </a:tc>
              </a:tr>
              <a:tr h="381000">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Host address of all </a:t>
                      </a:r>
                      <a:r>
                        <a:rPr lang="tr-TR" sz="1450">
                          <a:solidFill>
                            <a:srgbClr val="373A3C"/>
                          </a:solidFill>
                        </a:rPr>
                        <a:t>0</a:t>
                      </a:r>
                      <a:r>
                        <a:rPr lang="tr-TR" sz="1450">
                          <a:solidFill>
                            <a:srgbClr val="373A3C"/>
                          </a:solidFill>
                          <a:latin typeface="Raleway"/>
                          <a:ea typeface="Raleway"/>
                          <a:cs typeface="Raleway"/>
                          <a:sym typeface="Raleway"/>
                        </a:rPr>
                        <a:t>s</a:t>
                      </a:r>
                      <a:endParaRPr sz="1450">
                        <a:solidFill>
                          <a:srgbClr val="373A3C"/>
                        </a:solidFill>
                        <a:latin typeface="Raleway"/>
                        <a:ea typeface="Raleway"/>
                        <a:cs typeface="Raleway"/>
                        <a:sym typeface="Raleway"/>
                      </a:endParaRPr>
                    </a:p>
                    <a:p>
                      <a:pPr indent="0" lvl="0" marL="0" rtl="0" algn="l">
                        <a:spcBef>
                          <a:spcPts val="0"/>
                        </a:spcBef>
                        <a:spcAft>
                          <a:spcPts val="0"/>
                        </a:spcAft>
                        <a:buNone/>
                      </a:pPr>
                      <a:r>
                        <a:rPr lang="tr-TR" sz="1450">
                          <a:solidFill>
                            <a:srgbClr val="373A3C"/>
                          </a:solidFill>
                        </a:rPr>
                        <a:t>(X.0.0.0)</a:t>
                      </a:r>
                      <a:endParaRPr sz="1450">
                        <a:solidFill>
                          <a:srgbClr val="373A3C"/>
                        </a:solidFill>
                      </a:endParaRPr>
                    </a:p>
                  </a:txBody>
                  <a:tcPr marT="18000" marB="18000" marR="91425" marL="91425" anchor="ctr">
                    <a:solidFill>
                      <a:srgbClr val="F4CCCC"/>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Means “network address” or any host on the specified network.</a:t>
                      </a:r>
                      <a:endParaRPr sz="1450">
                        <a:solidFill>
                          <a:srgbClr val="373A3C"/>
                        </a:solidFill>
                        <a:latin typeface="Raleway"/>
                        <a:ea typeface="Raleway"/>
                        <a:cs typeface="Raleway"/>
                        <a:sym typeface="Raleway"/>
                      </a:endParaRPr>
                    </a:p>
                  </a:txBody>
                  <a:tcPr marT="18000" marB="18000" marR="91425" marL="91425" anchor="ctr">
                    <a:solidFill>
                      <a:srgbClr val="F4CCCC"/>
                    </a:solidFill>
                  </a:tcPr>
                </a:tc>
              </a:tr>
              <a:tr h="381000">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Host address of all </a:t>
                      </a:r>
                      <a:r>
                        <a:rPr lang="tr-TR" sz="1450">
                          <a:solidFill>
                            <a:srgbClr val="373A3C"/>
                          </a:solidFill>
                        </a:rPr>
                        <a:t>1</a:t>
                      </a:r>
                      <a:r>
                        <a:rPr lang="tr-TR" sz="1450">
                          <a:solidFill>
                            <a:srgbClr val="373A3C"/>
                          </a:solidFill>
                          <a:latin typeface="Raleway"/>
                          <a:ea typeface="Raleway"/>
                          <a:cs typeface="Raleway"/>
                          <a:sym typeface="Raleway"/>
                        </a:rPr>
                        <a:t>s</a:t>
                      </a:r>
                      <a:endParaRPr sz="1450">
                        <a:solidFill>
                          <a:srgbClr val="373A3C"/>
                        </a:solidFill>
                        <a:latin typeface="Raleway"/>
                        <a:ea typeface="Raleway"/>
                        <a:cs typeface="Raleway"/>
                        <a:sym typeface="Raleway"/>
                      </a:endParaRPr>
                    </a:p>
                    <a:p>
                      <a:pPr indent="0" lvl="0" marL="0" rtl="0" algn="l">
                        <a:spcBef>
                          <a:spcPts val="0"/>
                        </a:spcBef>
                        <a:spcAft>
                          <a:spcPts val="0"/>
                        </a:spcAft>
                        <a:buNone/>
                      </a:pPr>
                      <a:r>
                        <a:rPr lang="tr-TR" sz="1450">
                          <a:solidFill>
                            <a:srgbClr val="373A3C"/>
                          </a:solidFill>
                        </a:rPr>
                        <a:t>(X.255.255.255)</a:t>
                      </a:r>
                      <a:endParaRPr sz="1450">
                        <a:solidFill>
                          <a:srgbClr val="373A3C"/>
                        </a:solidFill>
                      </a:endParaRPr>
                    </a:p>
                  </a:txBody>
                  <a:tcPr marT="18000" marB="18000" marR="91425" marL="91425" anchor="ctr">
                    <a:solidFill>
                      <a:srgbClr val="FFFFFF"/>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Means “all hosts” on the specified network</a:t>
                      </a:r>
                      <a:endParaRPr sz="1450">
                        <a:solidFill>
                          <a:srgbClr val="373A3C"/>
                        </a:solidFill>
                        <a:latin typeface="Raleway"/>
                        <a:ea typeface="Raleway"/>
                        <a:cs typeface="Raleway"/>
                        <a:sym typeface="Raleway"/>
                      </a:endParaRPr>
                    </a:p>
                  </a:txBody>
                  <a:tcPr marT="18000" marB="18000" marR="91425" marL="91425" anchor="ctr">
                    <a:solidFill>
                      <a:srgbClr val="FFFFFF"/>
                    </a:solidFill>
                  </a:tcPr>
                </a:tc>
              </a:tr>
              <a:tr h="381000">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Entire IP address set to all </a:t>
                      </a:r>
                      <a:r>
                        <a:rPr lang="tr-TR" sz="1450">
                          <a:solidFill>
                            <a:srgbClr val="373A3C"/>
                          </a:solidFill>
                        </a:rPr>
                        <a:t>0</a:t>
                      </a:r>
                      <a:r>
                        <a:rPr lang="tr-TR" sz="1450">
                          <a:solidFill>
                            <a:srgbClr val="373A3C"/>
                          </a:solidFill>
                          <a:latin typeface="Raleway"/>
                          <a:ea typeface="Raleway"/>
                          <a:cs typeface="Raleway"/>
                          <a:sym typeface="Raleway"/>
                        </a:rPr>
                        <a:t>s </a:t>
                      </a:r>
                      <a:r>
                        <a:rPr lang="tr-TR" sz="1450">
                          <a:solidFill>
                            <a:srgbClr val="373A3C"/>
                          </a:solidFill>
                        </a:rPr>
                        <a:t>(0.0.0.0)</a:t>
                      </a:r>
                      <a:endParaRPr sz="1450">
                        <a:solidFill>
                          <a:srgbClr val="373A3C"/>
                        </a:solidFill>
                      </a:endParaRPr>
                    </a:p>
                  </a:txBody>
                  <a:tcPr marT="18000" marB="18000" marR="91425" marL="91425" anchor="ctr">
                    <a:solidFill>
                      <a:srgbClr val="F4CCCC"/>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Any host on any network </a:t>
                      </a:r>
                      <a:endParaRPr sz="1450">
                        <a:solidFill>
                          <a:srgbClr val="373A3C"/>
                        </a:solidFill>
                        <a:latin typeface="Raleway"/>
                        <a:ea typeface="Raleway"/>
                        <a:cs typeface="Raleway"/>
                        <a:sym typeface="Raleway"/>
                      </a:endParaRPr>
                    </a:p>
                  </a:txBody>
                  <a:tcPr marT="18000" marB="18000" marR="91425" marL="91425" anchor="ctr">
                    <a:solidFill>
                      <a:srgbClr val="F4CCCC"/>
                    </a:solidFill>
                  </a:tcPr>
                </a:tc>
              </a:tr>
              <a:tr h="381000">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Entire IP address set to all 1s </a:t>
                      </a:r>
                      <a:r>
                        <a:rPr lang="tr-TR" sz="1450">
                          <a:solidFill>
                            <a:srgbClr val="373A3C"/>
                          </a:solidFill>
                        </a:rPr>
                        <a:t>(255.255.255.255)</a:t>
                      </a:r>
                      <a:endParaRPr sz="1450">
                        <a:solidFill>
                          <a:srgbClr val="373A3C"/>
                        </a:solidFill>
                      </a:endParaRPr>
                    </a:p>
                  </a:txBody>
                  <a:tcPr marT="18000" marB="18000" marR="91425" marL="91425" anchor="ctr">
                    <a:solidFill>
                      <a:srgbClr val="FFFFFF"/>
                    </a:solidFill>
                  </a:tcPr>
                </a:tc>
                <a:tc>
                  <a:txBody>
                    <a:bodyPr/>
                    <a:lstStyle/>
                    <a:p>
                      <a:pPr indent="0" lvl="0" marL="0" rtl="0" algn="l">
                        <a:spcBef>
                          <a:spcPts val="0"/>
                        </a:spcBef>
                        <a:spcAft>
                          <a:spcPts val="0"/>
                        </a:spcAft>
                        <a:buNone/>
                      </a:pPr>
                      <a:r>
                        <a:rPr lang="tr-TR" sz="1450">
                          <a:solidFill>
                            <a:srgbClr val="373A3C"/>
                          </a:solidFill>
                          <a:latin typeface="Raleway"/>
                          <a:ea typeface="Raleway"/>
                          <a:cs typeface="Raleway"/>
                          <a:sym typeface="Raleway"/>
                        </a:rPr>
                        <a:t>Broadcast to all hosts on the current network</a:t>
                      </a:r>
                      <a:endParaRPr sz="1450">
                        <a:solidFill>
                          <a:srgbClr val="373A3C"/>
                        </a:solidFill>
                        <a:latin typeface="Raleway"/>
                        <a:ea typeface="Raleway"/>
                        <a:cs typeface="Raleway"/>
                        <a:sym typeface="Raleway"/>
                      </a:endParaRPr>
                    </a:p>
                  </a:txBody>
                  <a:tcPr marT="18000" marB="18000" marR="91425" marL="91425" anchor="ctr">
                    <a:solidFill>
                      <a:srgbClr val="FFFFFF"/>
                    </a:solidFill>
                  </a:tcPr>
                </a:tc>
              </a:tr>
            </a:tbl>
          </a:graphicData>
        </a:graphic>
      </p:graphicFrame>
      <p:sp>
        <p:nvSpPr>
          <p:cNvPr id="171" name="Google Shape;171;p29"/>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143775" y="691725"/>
            <a:ext cx="8962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Class B </a:t>
            </a:r>
            <a:r>
              <a:rPr b="1" lang="tr-TR" sz="2200">
                <a:latin typeface="Raleway"/>
                <a:ea typeface="Raleway"/>
                <a:cs typeface="Raleway"/>
                <a:sym typeface="Raleway"/>
              </a:rPr>
              <a:t>Addresses</a:t>
            </a:r>
            <a:endParaRPr b="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B Network Address is 2-byte long, first 2 bits are always </a:t>
            </a:r>
            <a:r>
              <a:rPr b="1" lang="tr-TR" sz="2200">
                <a:solidFill>
                  <a:srgbClr val="FF0000"/>
                </a:solidFill>
              </a:rPr>
              <a:t>10</a:t>
            </a:r>
            <a:endParaRPr b="1" sz="2200">
              <a:solidFill>
                <a:srgbClr val="FF0000"/>
              </a:solidFill>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Maximum 2</a:t>
            </a:r>
            <a:r>
              <a:rPr baseline="30000" lang="tr-TR" sz="2200">
                <a:latin typeface="Raleway"/>
                <a:ea typeface="Raleway"/>
                <a:cs typeface="Raleway"/>
                <a:sym typeface="Raleway"/>
              </a:rPr>
              <a:t>14</a:t>
            </a:r>
            <a:r>
              <a:rPr lang="tr-TR" sz="2200">
                <a:latin typeface="Raleway"/>
                <a:ea typeface="Raleway"/>
                <a:cs typeface="Raleway"/>
                <a:sym typeface="Raleway"/>
              </a:rPr>
              <a:t> = 16,384 Class B networks can be created</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Maximum 2</a:t>
            </a:r>
            <a:r>
              <a:rPr baseline="30000" lang="tr-TR" sz="2200">
                <a:latin typeface="Raleway"/>
                <a:ea typeface="Raleway"/>
                <a:cs typeface="Raleway"/>
                <a:sym typeface="Raleway"/>
              </a:rPr>
              <a:t>16</a:t>
            </a:r>
            <a:r>
              <a:rPr lang="tr-TR" sz="2200">
                <a:latin typeface="Raleway"/>
                <a:ea typeface="Raleway"/>
                <a:cs typeface="Raleway"/>
                <a:sym typeface="Raleway"/>
              </a:rPr>
              <a:t> = 65,534 hosts (excluding 2 reserved addresses)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First 2 bits are always </a:t>
            </a:r>
            <a:r>
              <a:rPr lang="tr-TR" sz="2200"/>
              <a:t>10</a:t>
            </a:r>
            <a:r>
              <a:rPr lang="tr-TR" sz="2200">
                <a:latin typeface="Raleway"/>
                <a:ea typeface="Raleway"/>
                <a:cs typeface="Raleway"/>
                <a:sym typeface="Raleway"/>
              </a:rPr>
              <a:t> then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a:t>
            </a:r>
            <a:r>
              <a:rPr lang="tr-TR" sz="2200">
                <a:solidFill>
                  <a:srgbClr val="FF0000"/>
                </a:solidFill>
              </a:rPr>
              <a:t>1</a:t>
            </a:r>
            <a:r>
              <a:rPr lang="tr-TR" sz="2200">
                <a:solidFill>
                  <a:srgbClr val="FF0000"/>
                </a:solidFill>
              </a:rPr>
              <a:t>0</a:t>
            </a:r>
            <a:r>
              <a:rPr lang="tr-TR" sz="2200"/>
              <a:t>000000 = 128</a:t>
            </a:r>
            <a:endParaRPr sz="2200"/>
          </a:p>
          <a:p>
            <a:pPr indent="0" lvl="0" marL="0" rtl="0" algn="l">
              <a:spcBef>
                <a:spcPts val="0"/>
              </a:spcBef>
              <a:spcAft>
                <a:spcPts val="0"/>
              </a:spcAft>
              <a:buNone/>
            </a:pPr>
            <a:r>
              <a:rPr lang="tr-TR" sz="2200"/>
              <a:t>	</a:t>
            </a:r>
            <a:r>
              <a:rPr lang="tr-TR" sz="2200">
                <a:solidFill>
                  <a:srgbClr val="FF0000"/>
                </a:solidFill>
              </a:rPr>
              <a:t>10</a:t>
            </a:r>
            <a:r>
              <a:rPr lang="tr-TR" sz="2200"/>
              <a:t>111111 = 191</a:t>
            </a:r>
            <a:endParaRPr sz="2200"/>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B Network Addresses start with 128-191</a:t>
            </a:r>
            <a:endParaRPr sz="2200">
              <a:latin typeface="Raleway"/>
              <a:ea typeface="Raleway"/>
              <a:cs typeface="Raleway"/>
              <a:sym typeface="Raleway"/>
            </a:endParaRPr>
          </a:p>
        </p:txBody>
      </p:sp>
      <p:grpSp>
        <p:nvGrpSpPr>
          <p:cNvPr id="177" name="Google Shape;177;p30"/>
          <p:cNvGrpSpPr/>
          <p:nvPr/>
        </p:nvGrpSpPr>
        <p:grpSpPr>
          <a:xfrm>
            <a:off x="527175" y="1239625"/>
            <a:ext cx="2505194" cy="504300"/>
            <a:chOff x="3166659" y="4132375"/>
            <a:chExt cx="2744516" cy="504300"/>
          </a:xfrm>
        </p:grpSpPr>
        <p:sp>
          <p:nvSpPr>
            <p:cNvPr id="178" name="Google Shape;178;p30"/>
            <p:cNvSpPr/>
            <p:nvPr/>
          </p:nvSpPr>
          <p:spPr>
            <a:xfrm>
              <a:off x="3166659" y="4132375"/>
              <a:ext cx="13722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network</a:t>
              </a:r>
              <a:endParaRPr b="1" sz="2000"/>
            </a:p>
          </p:txBody>
        </p:sp>
        <p:sp>
          <p:nvSpPr>
            <p:cNvPr id="179" name="Google Shape;179;p30"/>
            <p:cNvSpPr/>
            <p:nvPr/>
          </p:nvSpPr>
          <p:spPr>
            <a:xfrm>
              <a:off x="4538975" y="4132375"/>
              <a:ext cx="13722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network</a:t>
              </a:r>
              <a:endParaRPr b="1" sz="2000"/>
            </a:p>
          </p:txBody>
        </p:sp>
      </p:grpSp>
      <p:sp>
        <p:nvSpPr>
          <p:cNvPr id="180" name="Google Shape;180;p30"/>
          <p:cNvSpPr/>
          <p:nvPr/>
        </p:nvSpPr>
        <p:spPr>
          <a:xfrm>
            <a:off x="3032375" y="1239625"/>
            <a:ext cx="11538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host</a:t>
            </a:r>
            <a:endParaRPr b="1" sz="2000"/>
          </a:p>
        </p:txBody>
      </p:sp>
      <p:sp>
        <p:nvSpPr>
          <p:cNvPr id="181" name="Google Shape;181;p30"/>
          <p:cNvSpPr/>
          <p:nvPr/>
        </p:nvSpPr>
        <p:spPr>
          <a:xfrm>
            <a:off x="4186175" y="1239625"/>
            <a:ext cx="11538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host</a:t>
            </a:r>
            <a:endParaRPr b="1" sz="2000"/>
          </a:p>
        </p:txBody>
      </p:sp>
      <p:sp>
        <p:nvSpPr>
          <p:cNvPr id="182" name="Google Shape;182;p30"/>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Class C </a:t>
            </a:r>
            <a:r>
              <a:rPr b="1" lang="tr-TR" sz="2200">
                <a:latin typeface="Raleway"/>
                <a:ea typeface="Raleway"/>
                <a:cs typeface="Raleway"/>
                <a:sym typeface="Raleway"/>
              </a:rPr>
              <a:t>Addresses</a:t>
            </a:r>
            <a:endParaRPr b="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C Network Address is 3-byte long, first 3 bits are always </a:t>
            </a:r>
            <a:r>
              <a:rPr b="1" lang="tr-TR" sz="2200">
                <a:solidFill>
                  <a:srgbClr val="FF0000"/>
                </a:solidFill>
              </a:rPr>
              <a:t>110</a:t>
            </a:r>
            <a:endParaRPr b="1" sz="2200">
              <a:solidFill>
                <a:srgbClr val="FF0000"/>
              </a:solidFill>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Maximum 2</a:t>
            </a:r>
            <a:r>
              <a:rPr baseline="30000" lang="tr-TR" sz="2200">
                <a:latin typeface="Raleway"/>
                <a:ea typeface="Raleway"/>
                <a:cs typeface="Raleway"/>
                <a:sym typeface="Raleway"/>
              </a:rPr>
              <a:t>21</a:t>
            </a:r>
            <a:r>
              <a:rPr lang="tr-TR" sz="2200">
                <a:latin typeface="Raleway"/>
                <a:ea typeface="Raleway"/>
                <a:cs typeface="Raleway"/>
                <a:sym typeface="Raleway"/>
              </a:rPr>
              <a:t> = </a:t>
            </a:r>
            <a:r>
              <a:rPr lang="tr-TR" sz="2200">
                <a:latin typeface="Raleway"/>
                <a:ea typeface="Raleway"/>
                <a:cs typeface="Raleway"/>
                <a:sym typeface="Raleway"/>
              </a:rPr>
              <a:t>2,097,152</a:t>
            </a:r>
            <a:r>
              <a:rPr lang="tr-TR" sz="2200">
                <a:latin typeface="Raleway"/>
                <a:ea typeface="Raleway"/>
                <a:cs typeface="Raleway"/>
                <a:sym typeface="Raleway"/>
              </a:rPr>
              <a:t> Class C networks can be created</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Maximum 2</a:t>
            </a:r>
            <a:r>
              <a:rPr baseline="30000" lang="tr-TR" sz="2200">
                <a:latin typeface="Raleway"/>
                <a:ea typeface="Raleway"/>
                <a:cs typeface="Raleway"/>
                <a:sym typeface="Raleway"/>
              </a:rPr>
              <a:t>8</a:t>
            </a:r>
            <a:r>
              <a:rPr lang="tr-TR" sz="2200">
                <a:latin typeface="Raleway"/>
                <a:ea typeface="Raleway"/>
                <a:cs typeface="Raleway"/>
                <a:sym typeface="Raleway"/>
              </a:rPr>
              <a:t> = 254 hosts (excluding 2 reserved addresses)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First 3 bits are always </a:t>
            </a:r>
            <a:r>
              <a:rPr lang="tr-TR" sz="2200"/>
              <a:t>110</a:t>
            </a:r>
            <a:r>
              <a:rPr lang="tr-TR" sz="2200">
                <a:latin typeface="Raleway"/>
                <a:ea typeface="Raleway"/>
                <a:cs typeface="Raleway"/>
                <a:sym typeface="Raleway"/>
              </a:rPr>
              <a:t> then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a:t>
            </a:r>
            <a:r>
              <a:rPr lang="tr-TR" sz="2200">
                <a:solidFill>
                  <a:srgbClr val="FF0000"/>
                </a:solidFill>
              </a:rPr>
              <a:t>110</a:t>
            </a:r>
            <a:r>
              <a:rPr lang="tr-TR" sz="2200"/>
              <a:t>00000 = 1</a:t>
            </a:r>
            <a:r>
              <a:rPr lang="tr-TR" sz="2200"/>
              <a:t>9</a:t>
            </a:r>
            <a:r>
              <a:rPr lang="tr-TR" sz="2200"/>
              <a:t>2</a:t>
            </a:r>
            <a:endParaRPr sz="2200"/>
          </a:p>
          <a:p>
            <a:pPr indent="0" lvl="0" marL="0" rtl="0" algn="l">
              <a:spcBef>
                <a:spcPts val="0"/>
              </a:spcBef>
              <a:spcAft>
                <a:spcPts val="0"/>
              </a:spcAft>
              <a:buNone/>
            </a:pPr>
            <a:r>
              <a:rPr lang="tr-TR" sz="2200"/>
              <a:t>	</a:t>
            </a:r>
            <a:r>
              <a:rPr lang="tr-TR" sz="2200">
                <a:solidFill>
                  <a:srgbClr val="FF0000"/>
                </a:solidFill>
              </a:rPr>
              <a:t>110</a:t>
            </a:r>
            <a:r>
              <a:rPr lang="tr-TR" sz="2200"/>
              <a:t>11111 = 223</a:t>
            </a:r>
            <a:endParaRPr sz="2200"/>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C Network Addresses start with 192-223</a:t>
            </a:r>
            <a:endParaRPr sz="2200">
              <a:latin typeface="Raleway"/>
              <a:ea typeface="Raleway"/>
              <a:cs typeface="Raleway"/>
              <a:sym typeface="Raleway"/>
            </a:endParaRPr>
          </a:p>
        </p:txBody>
      </p:sp>
      <p:grpSp>
        <p:nvGrpSpPr>
          <p:cNvPr id="188" name="Google Shape;188;p31"/>
          <p:cNvGrpSpPr/>
          <p:nvPr/>
        </p:nvGrpSpPr>
        <p:grpSpPr>
          <a:xfrm>
            <a:off x="527175" y="1239625"/>
            <a:ext cx="2505194" cy="504300"/>
            <a:chOff x="3166659" y="4132375"/>
            <a:chExt cx="2744516" cy="504300"/>
          </a:xfrm>
        </p:grpSpPr>
        <p:sp>
          <p:nvSpPr>
            <p:cNvPr id="189" name="Google Shape;189;p31"/>
            <p:cNvSpPr/>
            <p:nvPr/>
          </p:nvSpPr>
          <p:spPr>
            <a:xfrm>
              <a:off x="3166659" y="4132375"/>
              <a:ext cx="13722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network</a:t>
              </a:r>
              <a:endParaRPr b="1" sz="2000"/>
            </a:p>
          </p:txBody>
        </p:sp>
        <p:sp>
          <p:nvSpPr>
            <p:cNvPr id="190" name="Google Shape;190;p31"/>
            <p:cNvSpPr/>
            <p:nvPr/>
          </p:nvSpPr>
          <p:spPr>
            <a:xfrm>
              <a:off x="4538975" y="4132375"/>
              <a:ext cx="13722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network</a:t>
              </a:r>
              <a:endParaRPr b="1" sz="2000"/>
            </a:p>
          </p:txBody>
        </p:sp>
      </p:grpSp>
      <p:sp>
        <p:nvSpPr>
          <p:cNvPr id="191" name="Google Shape;191;p31"/>
          <p:cNvSpPr/>
          <p:nvPr/>
        </p:nvSpPr>
        <p:spPr>
          <a:xfrm>
            <a:off x="3032375" y="1239625"/>
            <a:ext cx="12651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network</a:t>
            </a:r>
            <a:endParaRPr b="1" sz="2000"/>
          </a:p>
        </p:txBody>
      </p:sp>
      <p:sp>
        <p:nvSpPr>
          <p:cNvPr id="192" name="Google Shape;192;p31"/>
          <p:cNvSpPr/>
          <p:nvPr/>
        </p:nvSpPr>
        <p:spPr>
          <a:xfrm>
            <a:off x="4297475" y="1239625"/>
            <a:ext cx="11538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host</a:t>
            </a:r>
            <a:endParaRPr b="1" sz="2000"/>
          </a:p>
        </p:txBody>
      </p:sp>
      <p:sp>
        <p:nvSpPr>
          <p:cNvPr id="193" name="Google Shape;193;p31"/>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Class D </a:t>
            </a:r>
            <a:r>
              <a:rPr b="1" lang="tr-TR" sz="2200">
                <a:latin typeface="Raleway"/>
                <a:ea typeface="Raleway"/>
                <a:cs typeface="Raleway"/>
                <a:sym typeface="Raleway"/>
              </a:rPr>
              <a:t>Addresses</a:t>
            </a:r>
            <a:endParaRPr b="1" sz="2200">
              <a:latin typeface="Raleway"/>
              <a:ea typeface="Raleway"/>
              <a:cs typeface="Raleway"/>
              <a:sym typeface="Raleway"/>
            </a:endParaRPr>
          </a:p>
          <a:p>
            <a:pPr indent="0" lvl="0" marL="0" rtl="0" algn="l">
              <a:spcBef>
                <a:spcPts val="0"/>
              </a:spcBef>
              <a:spcAft>
                <a:spcPts val="0"/>
              </a:spcAft>
              <a:buNone/>
            </a:pPr>
            <a:r>
              <a:t/>
            </a:r>
            <a:endParaRPr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Not assigned to devices on a network</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Used for special-purpose, multicast applications (such as video- and audio-streaming applications)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a:t>
            </a:r>
            <a:r>
              <a:rPr lang="tr-TR" sz="2200">
                <a:latin typeface="Raleway"/>
                <a:ea typeface="Raleway"/>
                <a:cs typeface="Raleway"/>
                <a:sym typeface="Raleway"/>
              </a:rPr>
              <a:t>eed to be registered with IANA to be used globally</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First 4 bits are always </a:t>
            </a:r>
            <a:r>
              <a:rPr b="1" lang="tr-TR" sz="2200">
                <a:solidFill>
                  <a:srgbClr val="FF0000"/>
                </a:solidFill>
              </a:rPr>
              <a:t>1110</a:t>
            </a:r>
            <a:r>
              <a:rPr lang="tr-TR" sz="2200">
                <a:latin typeface="Raleway"/>
                <a:ea typeface="Raleway"/>
                <a:cs typeface="Raleway"/>
                <a:sym typeface="Raleway"/>
              </a:rPr>
              <a:t> then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a:t>
            </a:r>
            <a:r>
              <a:rPr lang="tr-TR" sz="2200">
                <a:solidFill>
                  <a:srgbClr val="FF0000"/>
                </a:solidFill>
              </a:rPr>
              <a:t>1110</a:t>
            </a:r>
            <a:r>
              <a:rPr lang="tr-TR" sz="2200"/>
              <a:t>0000 = 224</a:t>
            </a:r>
            <a:endParaRPr sz="2200"/>
          </a:p>
          <a:p>
            <a:pPr indent="0" lvl="0" marL="0" rtl="0" algn="l">
              <a:spcBef>
                <a:spcPts val="0"/>
              </a:spcBef>
              <a:spcAft>
                <a:spcPts val="0"/>
              </a:spcAft>
              <a:buNone/>
            </a:pPr>
            <a:r>
              <a:rPr lang="tr-TR" sz="2200"/>
              <a:t>	</a:t>
            </a:r>
            <a:r>
              <a:rPr lang="tr-TR" sz="2200">
                <a:solidFill>
                  <a:srgbClr val="FF0000"/>
                </a:solidFill>
              </a:rPr>
              <a:t>1110</a:t>
            </a:r>
            <a:r>
              <a:rPr lang="tr-TR" sz="2200"/>
              <a:t>1111 = 239</a:t>
            </a:r>
            <a:endParaRPr sz="2200"/>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D Network Addresses start with 224-239</a:t>
            </a:r>
            <a:endParaRPr sz="2200">
              <a:latin typeface="Raleway"/>
              <a:ea typeface="Raleway"/>
              <a:cs typeface="Raleway"/>
              <a:sym typeface="Raleway"/>
            </a:endParaRPr>
          </a:p>
        </p:txBody>
      </p:sp>
      <p:sp>
        <p:nvSpPr>
          <p:cNvPr id="199" name="Google Shape;199;p32"/>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Class E </a:t>
            </a:r>
            <a:r>
              <a:rPr b="1" lang="tr-TR" sz="2200">
                <a:latin typeface="Raleway"/>
                <a:ea typeface="Raleway"/>
                <a:cs typeface="Raleway"/>
                <a:sym typeface="Raleway"/>
              </a:rPr>
              <a:t>Addresses</a:t>
            </a:r>
            <a:endParaRPr b="1" sz="2200">
              <a:latin typeface="Raleway"/>
              <a:ea typeface="Raleway"/>
              <a:cs typeface="Raleway"/>
              <a:sym typeface="Raleway"/>
            </a:endParaRPr>
          </a:p>
          <a:p>
            <a:pPr indent="0" lvl="0" marL="0" rtl="0" algn="l">
              <a:spcBef>
                <a:spcPts val="0"/>
              </a:spcBef>
              <a:spcAft>
                <a:spcPts val="0"/>
              </a:spcAft>
              <a:buNone/>
            </a:pPr>
            <a:r>
              <a:t/>
            </a:r>
            <a:endParaRPr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No defined use</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a:t>
            </a:r>
            <a:r>
              <a:rPr lang="tr-TR" sz="2200">
                <a:latin typeface="Raleway"/>
                <a:ea typeface="Raleway"/>
                <a:cs typeface="Raleway"/>
                <a:sym typeface="Raleway"/>
              </a:rPr>
              <a:t>eserved for usage and testing by IANA and the Internet Research Task Force (IRTF)</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Need to be registered with IANA to be used globally</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First 4 bits are always </a:t>
            </a:r>
            <a:r>
              <a:rPr b="1" lang="tr-TR" sz="2200">
                <a:solidFill>
                  <a:srgbClr val="FF0000"/>
                </a:solidFill>
              </a:rPr>
              <a:t>1111</a:t>
            </a:r>
            <a:r>
              <a:rPr lang="tr-TR" sz="2200">
                <a:latin typeface="Raleway"/>
                <a:ea typeface="Raleway"/>
                <a:cs typeface="Raleway"/>
                <a:sym typeface="Raleway"/>
              </a:rPr>
              <a:t> then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a:t>
            </a:r>
            <a:r>
              <a:rPr lang="tr-TR" sz="2200">
                <a:solidFill>
                  <a:srgbClr val="FF0000"/>
                </a:solidFill>
              </a:rPr>
              <a:t>1111</a:t>
            </a:r>
            <a:r>
              <a:rPr lang="tr-TR" sz="2200"/>
              <a:t>0000 = 240</a:t>
            </a:r>
            <a:endParaRPr sz="2200"/>
          </a:p>
          <a:p>
            <a:pPr indent="0" lvl="0" marL="0" rtl="0" algn="l">
              <a:spcBef>
                <a:spcPts val="0"/>
              </a:spcBef>
              <a:spcAft>
                <a:spcPts val="0"/>
              </a:spcAft>
              <a:buNone/>
            </a:pPr>
            <a:r>
              <a:rPr lang="tr-TR" sz="2200"/>
              <a:t>	</a:t>
            </a:r>
            <a:r>
              <a:rPr lang="tr-TR" sz="2200">
                <a:solidFill>
                  <a:srgbClr val="FF0000"/>
                </a:solidFill>
              </a:rPr>
              <a:t>1111</a:t>
            </a:r>
            <a:r>
              <a:rPr lang="tr-TR" sz="2200"/>
              <a:t>1111 = 255</a:t>
            </a:r>
            <a:endParaRPr sz="2200"/>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Class E Network Addresses start with 240-255</a:t>
            </a:r>
            <a:endParaRPr sz="2200">
              <a:latin typeface="Raleway"/>
              <a:ea typeface="Raleway"/>
              <a:cs typeface="Raleway"/>
              <a:sym typeface="Raleway"/>
            </a:endParaRPr>
          </a:p>
        </p:txBody>
      </p:sp>
      <p:sp>
        <p:nvSpPr>
          <p:cNvPr id="205" name="Google Shape;205;p33"/>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267000" y="691725"/>
            <a:ext cx="8610000" cy="12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IP Address Classes:</a:t>
            </a:r>
            <a:endParaRPr sz="2200">
              <a:latin typeface="Raleway"/>
              <a:ea typeface="Raleway"/>
              <a:cs typeface="Raleway"/>
              <a:sym typeface="Raleway"/>
            </a:endParaRPr>
          </a:p>
        </p:txBody>
      </p:sp>
      <p:graphicFrame>
        <p:nvGraphicFramePr>
          <p:cNvPr id="211" name="Google Shape;211;p34"/>
          <p:cNvGraphicFramePr/>
          <p:nvPr/>
        </p:nvGraphicFramePr>
        <p:xfrm>
          <a:off x="182175" y="1609325"/>
          <a:ext cx="3000000" cy="3000000"/>
        </p:xfrm>
        <a:graphic>
          <a:graphicData uri="http://schemas.openxmlformats.org/drawingml/2006/table">
            <a:tbl>
              <a:tblPr>
                <a:noFill/>
                <a:tableStyleId>{6F02CAEB-0E06-46C3-BB7A-9FEBF0F30A63}</a:tableStyleId>
              </a:tblPr>
              <a:tblGrid>
                <a:gridCol w="975075"/>
                <a:gridCol w="1029900"/>
                <a:gridCol w="2131200"/>
                <a:gridCol w="1259975"/>
                <a:gridCol w="3253550"/>
              </a:tblGrid>
              <a:tr h="539975">
                <a:tc>
                  <a:txBody>
                    <a:bodyPr/>
                    <a:lstStyle/>
                    <a:p>
                      <a:pPr indent="0" lvl="0" marL="0" rtl="0" algn="l">
                        <a:spcBef>
                          <a:spcPts val="0"/>
                        </a:spcBef>
                        <a:spcAft>
                          <a:spcPts val="0"/>
                        </a:spcAft>
                        <a:buNone/>
                      </a:pPr>
                      <a:r>
                        <a:rPr b="1" lang="tr-TR"/>
                        <a:t>Address</a:t>
                      </a:r>
                      <a:endParaRPr b="1"/>
                    </a:p>
                    <a:p>
                      <a:pPr indent="0" lvl="0" marL="0" rtl="0" algn="l">
                        <a:spcBef>
                          <a:spcPts val="0"/>
                        </a:spcBef>
                        <a:spcAft>
                          <a:spcPts val="0"/>
                        </a:spcAft>
                        <a:buNone/>
                      </a:pPr>
                      <a:r>
                        <a:rPr b="1" lang="tr-TR"/>
                        <a:t>Class</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tr-TR"/>
                        <a:t>1st Octet Range</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tr-TR"/>
                        <a:t>1st Octet Bits</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tr-TR">
                          <a:solidFill>
                            <a:srgbClr val="38761D"/>
                          </a:solidFill>
                        </a:rPr>
                        <a:t>Network </a:t>
                      </a:r>
                      <a:r>
                        <a:rPr b="1" lang="tr-TR"/>
                        <a:t>&amp; </a:t>
                      </a:r>
                      <a:r>
                        <a:rPr b="1" lang="tr-TR">
                          <a:solidFill>
                            <a:srgbClr val="0000FF"/>
                          </a:solidFill>
                        </a:rPr>
                        <a:t>Host </a:t>
                      </a:r>
                      <a:r>
                        <a:rPr b="1" lang="tr-TR"/>
                        <a:t>Parts</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tr-TR"/>
                        <a:t># of Possible Networks</a:t>
                      </a:r>
                      <a:endParaRPr b="1"/>
                    </a:p>
                    <a:p>
                      <a:pPr indent="0" lvl="0" marL="0" rtl="0" algn="l">
                        <a:spcBef>
                          <a:spcPts val="0"/>
                        </a:spcBef>
                        <a:spcAft>
                          <a:spcPts val="0"/>
                        </a:spcAft>
                        <a:buNone/>
                      </a:pPr>
                      <a:r>
                        <a:rPr b="1" lang="tr-TR"/>
                        <a:t># of Hosts per Network</a:t>
                      </a:r>
                      <a:endParaRPr b="1"/>
                    </a:p>
                  </a:txBody>
                  <a:tcPr marT="91425" marB="91425" marR="91425" marL="91425">
                    <a:solidFill>
                      <a:srgbClr val="F4CCCC"/>
                    </a:solidFill>
                  </a:tcPr>
                </a:tc>
              </a:tr>
              <a:tr h="554575">
                <a:tc>
                  <a:txBody>
                    <a:bodyPr/>
                    <a:lstStyle/>
                    <a:p>
                      <a:pPr indent="0" lvl="0" marL="0" rtl="0" algn="ctr">
                        <a:spcBef>
                          <a:spcPts val="0"/>
                        </a:spcBef>
                        <a:spcAft>
                          <a:spcPts val="0"/>
                        </a:spcAft>
                        <a:buNone/>
                      </a:pPr>
                      <a:r>
                        <a:rPr b="1" lang="tr-TR"/>
                        <a:t>A</a:t>
                      </a:r>
                      <a:endParaRPr b="1"/>
                    </a:p>
                  </a:txBody>
                  <a:tcPr marT="91425" marB="91425" marR="91425" marL="91425"/>
                </a:tc>
                <a:tc>
                  <a:txBody>
                    <a:bodyPr/>
                    <a:lstStyle/>
                    <a:p>
                      <a:pPr indent="0" lvl="0" marL="0" rtl="0" algn="l">
                        <a:spcBef>
                          <a:spcPts val="0"/>
                        </a:spcBef>
                        <a:spcAft>
                          <a:spcPts val="0"/>
                        </a:spcAft>
                        <a:buNone/>
                      </a:pPr>
                      <a:r>
                        <a:rPr b="1" lang="tr-TR"/>
                        <a:t>1-126</a:t>
                      </a:r>
                      <a:endParaRPr b="1"/>
                    </a:p>
                  </a:txBody>
                  <a:tcPr marT="91425" marB="91425" marR="91425" marL="91425"/>
                </a:tc>
                <a:tc>
                  <a:txBody>
                    <a:bodyPr/>
                    <a:lstStyle/>
                    <a:p>
                      <a:pPr indent="0" lvl="0" marL="0" rtl="0" algn="l">
                        <a:spcBef>
                          <a:spcPts val="0"/>
                        </a:spcBef>
                        <a:spcAft>
                          <a:spcPts val="0"/>
                        </a:spcAft>
                        <a:buNone/>
                      </a:pPr>
                      <a:r>
                        <a:rPr b="1" lang="tr-TR">
                          <a:solidFill>
                            <a:srgbClr val="FF0000"/>
                          </a:solidFill>
                        </a:rPr>
                        <a:t>0</a:t>
                      </a:r>
                      <a:r>
                        <a:rPr b="1" lang="tr-TR"/>
                        <a:t>0000000 - </a:t>
                      </a:r>
                      <a:r>
                        <a:rPr b="1" lang="tr-TR">
                          <a:solidFill>
                            <a:srgbClr val="FF0000"/>
                          </a:solidFill>
                        </a:rPr>
                        <a:t>0</a:t>
                      </a:r>
                      <a:r>
                        <a:rPr b="1" lang="tr-TR"/>
                        <a:t>1111111</a:t>
                      </a:r>
                      <a:endParaRPr b="1"/>
                    </a:p>
                  </a:txBody>
                  <a:tcPr marT="91425" marB="91425" marR="91425" marL="91425"/>
                </a:tc>
                <a:tc>
                  <a:txBody>
                    <a:bodyPr/>
                    <a:lstStyle/>
                    <a:p>
                      <a:pPr indent="0" lvl="0" marL="0" rtl="0" algn="l">
                        <a:spcBef>
                          <a:spcPts val="0"/>
                        </a:spcBef>
                        <a:spcAft>
                          <a:spcPts val="0"/>
                        </a:spcAft>
                        <a:buNone/>
                      </a:pPr>
                      <a:r>
                        <a:rPr b="1" lang="tr-TR">
                          <a:solidFill>
                            <a:srgbClr val="38761D"/>
                          </a:solidFill>
                        </a:rPr>
                        <a:t>N</a:t>
                      </a:r>
                      <a:r>
                        <a:rPr b="1" lang="tr-TR"/>
                        <a:t>.</a:t>
                      </a:r>
                      <a:r>
                        <a:rPr b="1" lang="tr-TR">
                          <a:solidFill>
                            <a:srgbClr val="0000FF"/>
                          </a:solidFill>
                        </a:rPr>
                        <a:t>H.H.H</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tr-TR"/>
                        <a:t>128 nets (</a:t>
                      </a:r>
                      <a:r>
                        <a:rPr lang="tr-TR">
                          <a:latin typeface="Raleway"/>
                          <a:ea typeface="Raleway"/>
                          <a:cs typeface="Raleway"/>
                          <a:sym typeface="Raleway"/>
                        </a:rPr>
                        <a:t>2</a:t>
                      </a:r>
                      <a:r>
                        <a:rPr baseline="30000" lang="tr-TR">
                          <a:latin typeface="Raleway"/>
                          <a:ea typeface="Raleway"/>
                          <a:cs typeface="Raleway"/>
                          <a:sym typeface="Raleway"/>
                        </a:rPr>
                        <a:t>7</a:t>
                      </a:r>
                      <a:r>
                        <a:rPr lang="tr-TR"/>
                        <a:t>)</a:t>
                      </a:r>
                      <a:endParaRPr/>
                    </a:p>
                    <a:p>
                      <a:pPr indent="0" lvl="0" marL="0" rtl="0" algn="l">
                        <a:spcBef>
                          <a:spcPts val="0"/>
                        </a:spcBef>
                        <a:spcAft>
                          <a:spcPts val="0"/>
                        </a:spcAft>
                        <a:buNone/>
                      </a:pPr>
                      <a:r>
                        <a:rPr lang="tr-TR"/>
                        <a:t>1</a:t>
                      </a:r>
                      <a:r>
                        <a:rPr lang="tr-TR"/>
                        <a:t>6</a:t>
                      </a:r>
                      <a:r>
                        <a:rPr lang="tr-TR"/>
                        <a:t>,777,214 hosts per net (</a:t>
                      </a:r>
                      <a:r>
                        <a:rPr lang="tr-TR">
                          <a:latin typeface="Raleway"/>
                          <a:ea typeface="Raleway"/>
                          <a:cs typeface="Raleway"/>
                          <a:sym typeface="Raleway"/>
                        </a:rPr>
                        <a:t>2</a:t>
                      </a:r>
                      <a:r>
                        <a:rPr baseline="30000" lang="tr-TR">
                          <a:latin typeface="Raleway"/>
                          <a:ea typeface="Raleway"/>
                          <a:cs typeface="Raleway"/>
                          <a:sym typeface="Raleway"/>
                        </a:rPr>
                        <a:t>24</a:t>
                      </a:r>
                      <a:r>
                        <a:rPr lang="tr-TR"/>
                        <a:t>)-2</a:t>
                      </a:r>
                      <a:endParaRPr/>
                    </a:p>
                  </a:txBody>
                  <a:tcPr marT="91425" marB="91425" marR="91425" marL="91425"/>
                </a:tc>
              </a:tr>
              <a:tr h="613875">
                <a:tc>
                  <a:txBody>
                    <a:bodyPr/>
                    <a:lstStyle/>
                    <a:p>
                      <a:pPr indent="0" lvl="0" marL="0" rtl="0" algn="ctr">
                        <a:spcBef>
                          <a:spcPts val="0"/>
                        </a:spcBef>
                        <a:spcAft>
                          <a:spcPts val="0"/>
                        </a:spcAft>
                        <a:buNone/>
                      </a:pPr>
                      <a:r>
                        <a:rPr b="1" lang="tr-TR"/>
                        <a:t>B</a:t>
                      </a:r>
                      <a:endParaRPr b="1"/>
                    </a:p>
                  </a:txBody>
                  <a:tcPr marT="91425" marB="91425" marR="91425" marL="91425"/>
                </a:tc>
                <a:tc>
                  <a:txBody>
                    <a:bodyPr/>
                    <a:lstStyle/>
                    <a:p>
                      <a:pPr indent="0" lvl="0" marL="0" rtl="0" algn="l">
                        <a:spcBef>
                          <a:spcPts val="0"/>
                        </a:spcBef>
                        <a:spcAft>
                          <a:spcPts val="0"/>
                        </a:spcAft>
                        <a:buNone/>
                      </a:pPr>
                      <a:r>
                        <a:rPr b="1" lang="tr-TR"/>
                        <a:t>128-191</a:t>
                      </a:r>
                      <a:endParaRPr b="1"/>
                    </a:p>
                  </a:txBody>
                  <a:tcPr marT="91425" marB="91425" marR="91425" marL="91425"/>
                </a:tc>
                <a:tc>
                  <a:txBody>
                    <a:bodyPr/>
                    <a:lstStyle/>
                    <a:p>
                      <a:pPr indent="0" lvl="0" marL="0" rtl="0" algn="l">
                        <a:spcBef>
                          <a:spcPts val="0"/>
                        </a:spcBef>
                        <a:spcAft>
                          <a:spcPts val="0"/>
                        </a:spcAft>
                        <a:buNone/>
                      </a:pPr>
                      <a:r>
                        <a:rPr b="1" lang="tr-TR">
                          <a:solidFill>
                            <a:srgbClr val="FF0000"/>
                          </a:solidFill>
                        </a:rPr>
                        <a:t>10</a:t>
                      </a:r>
                      <a:r>
                        <a:rPr b="1" lang="tr-TR"/>
                        <a:t>000000 - </a:t>
                      </a:r>
                      <a:r>
                        <a:rPr b="1" lang="tr-TR">
                          <a:solidFill>
                            <a:srgbClr val="FF0000"/>
                          </a:solidFill>
                        </a:rPr>
                        <a:t>10</a:t>
                      </a:r>
                      <a:r>
                        <a:rPr b="1" lang="tr-TR"/>
                        <a:t>111111</a:t>
                      </a:r>
                      <a:endParaRPr b="1"/>
                    </a:p>
                  </a:txBody>
                  <a:tcPr marT="91425" marB="91425" marR="91425" marL="91425"/>
                </a:tc>
                <a:tc>
                  <a:txBody>
                    <a:bodyPr/>
                    <a:lstStyle/>
                    <a:p>
                      <a:pPr indent="0" lvl="0" marL="0" rtl="0" algn="l">
                        <a:spcBef>
                          <a:spcPts val="0"/>
                        </a:spcBef>
                        <a:spcAft>
                          <a:spcPts val="0"/>
                        </a:spcAft>
                        <a:buNone/>
                      </a:pPr>
                      <a:r>
                        <a:rPr b="1" lang="tr-TR">
                          <a:solidFill>
                            <a:srgbClr val="38761D"/>
                          </a:solidFill>
                        </a:rPr>
                        <a:t>N.N</a:t>
                      </a:r>
                      <a:r>
                        <a:rPr b="1" lang="tr-TR"/>
                        <a:t>.</a:t>
                      </a:r>
                      <a:r>
                        <a:rPr b="1" lang="tr-TR">
                          <a:solidFill>
                            <a:srgbClr val="0000FF"/>
                          </a:solidFill>
                        </a:rPr>
                        <a:t>H.H</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tr-TR"/>
                        <a:t>16,384 </a:t>
                      </a:r>
                      <a:r>
                        <a:rPr lang="tr-TR"/>
                        <a:t>nets (</a:t>
                      </a:r>
                      <a:r>
                        <a:rPr lang="tr-TR">
                          <a:latin typeface="Raleway"/>
                          <a:ea typeface="Raleway"/>
                          <a:cs typeface="Raleway"/>
                          <a:sym typeface="Raleway"/>
                        </a:rPr>
                        <a:t>2</a:t>
                      </a:r>
                      <a:r>
                        <a:rPr baseline="30000" lang="tr-TR">
                          <a:latin typeface="Raleway"/>
                          <a:ea typeface="Raleway"/>
                          <a:cs typeface="Raleway"/>
                          <a:sym typeface="Raleway"/>
                        </a:rPr>
                        <a:t>14</a:t>
                      </a:r>
                      <a:r>
                        <a:rPr lang="tr-TR"/>
                        <a:t>)</a:t>
                      </a:r>
                      <a:endParaRPr/>
                    </a:p>
                    <a:p>
                      <a:pPr indent="0" lvl="0" marL="0" rtl="0" algn="l">
                        <a:spcBef>
                          <a:spcPts val="0"/>
                        </a:spcBef>
                        <a:spcAft>
                          <a:spcPts val="0"/>
                        </a:spcAft>
                        <a:buNone/>
                      </a:pPr>
                      <a:r>
                        <a:rPr lang="tr-TR"/>
                        <a:t>65,534 hosts per net (</a:t>
                      </a:r>
                      <a:r>
                        <a:rPr lang="tr-TR">
                          <a:latin typeface="Raleway"/>
                          <a:ea typeface="Raleway"/>
                          <a:cs typeface="Raleway"/>
                          <a:sym typeface="Raleway"/>
                        </a:rPr>
                        <a:t>2</a:t>
                      </a:r>
                      <a:r>
                        <a:rPr baseline="30000" lang="tr-TR">
                          <a:latin typeface="Raleway"/>
                          <a:ea typeface="Raleway"/>
                          <a:cs typeface="Raleway"/>
                          <a:sym typeface="Raleway"/>
                        </a:rPr>
                        <a:t>16</a:t>
                      </a:r>
                      <a:r>
                        <a:rPr lang="tr-TR"/>
                        <a:t>)-2</a:t>
                      </a:r>
                      <a:endParaRPr/>
                    </a:p>
                  </a:txBody>
                  <a:tcPr marT="91425" marB="91425" marR="91425" marL="91425"/>
                </a:tc>
              </a:tr>
              <a:tr h="613875">
                <a:tc>
                  <a:txBody>
                    <a:bodyPr/>
                    <a:lstStyle/>
                    <a:p>
                      <a:pPr indent="0" lvl="0" marL="0" rtl="0" algn="ctr">
                        <a:spcBef>
                          <a:spcPts val="0"/>
                        </a:spcBef>
                        <a:spcAft>
                          <a:spcPts val="0"/>
                        </a:spcAft>
                        <a:buNone/>
                      </a:pPr>
                      <a:r>
                        <a:rPr b="1" lang="tr-TR"/>
                        <a:t>C</a:t>
                      </a:r>
                      <a:endParaRPr b="1"/>
                    </a:p>
                  </a:txBody>
                  <a:tcPr marT="91425" marB="91425" marR="91425" marL="91425"/>
                </a:tc>
                <a:tc>
                  <a:txBody>
                    <a:bodyPr/>
                    <a:lstStyle/>
                    <a:p>
                      <a:pPr indent="0" lvl="0" marL="0" rtl="0" algn="l">
                        <a:spcBef>
                          <a:spcPts val="0"/>
                        </a:spcBef>
                        <a:spcAft>
                          <a:spcPts val="0"/>
                        </a:spcAft>
                        <a:buNone/>
                      </a:pPr>
                      <a:r>
                        <a:rPr b="1" lang="tr-TR"/>
                        <a:t>192-223</a:t>
                      </a:r>
                      <a:endParaRPr b="1"/>
                    </a:p>
                  </a:txBody>
                  <a:tcPr marT="91425" marB="91425" marR="91425" marL="91425"/>
                </a:tc>
                <a:tc>
                  <a:txBody>
                    <a:bodyPr/>
                    <a:lstStyle/>
                    <a:p>
                      <a:pPr indent="0" lvl="0" marL="0" rtl="0" algn="l">
                        <a:spcBef>
                          <a:spcPts val="0"/>
                        </a:spcBef>
                        <a:spcAft>
                          <a:spcPts val="0"/>
                        </a:spcAft>
                        <a:buNone/>
                      </a:pPr>
                      <a:r>
                        <a:rPr b="1" lang="tr-TR">
                          <a:solidFill>
                            <a:srgbClr val="FF0000"/>
                          </a:solidFill>
                        </a:rPr>
                        <a:t>110</a:t>
                      </a:r>
                      <a:r>
                        <a:rPr b="1" lang="tr-TR"/>
                        <a:t>00000 - </a:t>
                      </a:r>
                      <a:r>
                        <a:rPr b="1" lang="tr-TR">
                          <a:solidFill>
                            <a:srgbClr val="FF0000"/>
                          </a:solidFill>
                        </a:rPr>
                        <a:t>110</a:t>
                      </a:r>
                      <a:r>
                        <a:rPr b="1" lang="tr-TR"/>
                        <a:t>11111</a:t>
                      </a:r>
                      <a:endParaRPr b="1"/>
                    </a:p>
                  </a:txBody>
                  <a:tcPr marT="91425" marB="91425" marR="91425" marL="91425"/>
                </a:tc>
                <a:tc>
                  <a:txBody>
                    <a:bodyPr/>
                    <a:lstStyle/>
                    <a:p>
                      <a:pPr indent="0" lvl="0" marL="0" rtl="0" algn="l">
                        <a:spcBef>
                          <a:spcPts val="0"/>
                        </a:spcBef>
                        <a:spcAft>
                          <a:spcPts val="0"/>
                        </a:spcAft>
                        <a:buNone/>
                      </a:pPr>
                      <a:r>
                        <a:rPr b="1" lang="tr-TR">
                          <a:solidFill>
                            <a:srgbClr val="38761D"/>
                          </a:solidFill>
                        </a:rPr>
                        <a:t>N.N.N</a:t>
                      </a:r>
                      <a:r>
                        <a:rPr b="1" lang="tr-TR"/>
                        <a:t>.</a:t>
                      </a:r>
                      <a:r>
                        <a:rPr b="1" lang="tr-TR">
                          <a:solidFill>
                            <a:srgbClr val="0000FF"/>
                          </a:solidFill>
                        </a:rPr>
                        <a:t>H</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tr-TR"/>
                        <a:t>2,097,150 </a:t>
                      </a:r>
                      <a:r>
                        <a:rPr lang="tr-TR"/>
                        <a:t>nets (</a:t>
                      </a:r>
                      <a:r>
                        <a:rPr lang="tr-TR">
                          <a:latin typeface="Raleway"/>
                          <a:ea typeface="Raleway"/>
                          <a:cs typeface="Raleway"/>
                          <a:sym typeface="Raleway"/>
                        </a:rPr>
                        <a:t>2</a:t>
                      </a:r>
                      <a:r>
                        <a:rPr baseline="30000" lang="tr-TR">
                          <a:latin typeface="Raleway"/>
                          <a:ea typeface="Raleway"/>
                          <a:cs typeface="Raleway"/>
                          <a:sym typeface="Raleway"/>
                        </a:rPr>
                        <a:t>21</a:t>
                      </a:r>
                      <a:r>
                        <a:rPr lang="tr-TR"/>
                        <a:t>)</a:t>
                      </a:r>
                      <a:endParaRPr/>
                    </a:p>
                    <a:p>
                      <a:pPr indent="0" lvl="0" marL="0" rtl="0" algn="l">
                        <a:spcBef>
                          <a:spcPts val="0"/>
                        </a:spcBef>
                        <a:spcAft>
                          <a:spcPts val="0"/>
                        </a:spcAft>
                        <a:buNone/>
                      </a:pPr>
                      <a:r>
                        <a:rPr lang="tr-TR"/>
                        <a:t>254 hosts per net (</a:t>
                      </a:r>
                      <a:r>
                        <a:rPr lang="tr-TR">
                          <a:latin typeface="Raleway"/>
                          <a:ea typeface="Raleway"/>
                          <a:cs typeface="Raleway"/>
                          <a:sym typeface="Raleway"/>
                        </a:rPr>
                        <a:t>2</a:t>
                      </a:r>
                      <a:r>
                        <a:rPr baseline="30000" lang="tr-TR">
                          <a:latin typeface="Raleway"/>
                          <a:ea typeface="Raleway"/>
                          <a:cs typeface="Raleway"/>
                          <a:sym typeface="Raleway"/>
                        </a:rPr>
                        <a:t>8</a:t>
                      </a:r>
                      <a:r>
                        <a:rPr lang="tr-TR"/>
                        <a:t>)-2</a:t>
                      </a:r>
                      <a:endParaRPr/>
                    </a:p>
                  </a:txBody>
                  <a:tcPr marT="91425" marB="91425" marR="91425" marL="91425"/>
                </a:tc>
              </a:tr>
            </a:tbl>
          </a:graphicData>
        </a:graphic>
      </p:graphicFrame>
      <p:sp>
        <p:nvSpPr>
          <p:cNvPr id="212" name="Google Shape;212;p34"/>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nvSpPr>
        <p:spPr>
          <a:xfrm>
            <a:off x="47925" y="691725"/>
            <a:ext cx="9058200" cy="2390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Private IP Addresses (RFC 1918)</a:t>
            </a:r>
            <a:endParaRPr b="1" sz="2200">
              <a:latin typeface="Raleway"/>
              <a:ea typeface="Raleway"/>
              <a:cs typeface="Raleway"/>
              <a:sym typeface="Raleway"/>
            </a:endParaRPr>
          </a:p>
          <a:p>
            <a:pPr indent="457200" lvl="0" marL="457200" rtl="0" algn="l">
              <a:spcBef>
                <a:spcPts val="0"/>
              </a:spcBef>
              <a:spcAft>
                <a:spcPts val="0"/>
              </a:spcAft>
              <a:buNone/>
            </a:pPr>
            <a:r>
              <a:rPr lang="tr-TR" sz="2200">
                <a:latin typeface="Raleway"/>
                <a:ea typeface="Raleway"/>
                <a:cs typeface="Raleway"/>
                <a:sym typeface="Raleway"/>
              </a:rPr>
              <a:t>Every host on every network should have a routable IP address. But if every host on every network in the world was required to have an unique IP address, we would have run out of IP addresses!</a:t>
            </a:r>
            <a:endParaRPr sz="2200">
              <a:latin typeface="Raleway"/>
              <a:ea typeface="Raleway"/>
              <a:cs typeface="Raleway"/>
              <a:sym typeface="Raleway"/>
            </a:endParaRPr>
          </a:p>
        </p:txBody>
      </p:sp>
      <p:pic>
        <p:nvPicPr>
          <p:cNvPr descr="private addressing explained" id="218" name="Google Shape;218;p35"/>
          <p:cNvPicPr preferRelativeResize="0"/>
          <p:nvPr/>
        </p:nvPicPr>
        <p:blipFill>
          <a:blip r:embed="rId3">
            <a:alphaModFix/>
          </a:blip>
          <a:stretch>
            <a:fillRect/>
          </a:stretch>
        </p:blipFill>
        <p:spPr>
          <a:xfrm>
            <a:off x="2741270" y="2335800"/>
            <a:ext cx="3913749" cy="2769551"/>
          </a:xfrm>
          <a:prstGeom prst="rect">
            <a:avLst/>
          </a:prstGeom>
          <a:noFill/>
          <a:ln>
            <a:noFill/>
          </a:ln>
        </p:spPr>
      </p:pic>
      <p:sp>
        <p:nvSpPr>
          <p:cNvPr id="219" name="Google Shape;219;p35"/>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6"/>
          <p:cNvPicPr preferRelativeResize="0"/>
          <p:nvPr/>
        </p:nvPicPr>
        <p:blipFill rotWithShape="1">
          <a:blip r:embed="rId3">
            <a:alphaModFix/>
          </a:blip>
          <a:srcRect b="11290" l="0" r="3203" t="11644"/>
          <a:stretch/>
        </p:blipFill>
        <p:spPr>
          <a:xfrm>
            <a:off x="4721136" y="2757725"/>
            <a:ext cx="4427500" cy="2380600"/>
          </a:xfrm>
          <a:prstGeom prst="rect">
            <a:avLst/>
          </a:prstGeom>
          <a:noFill/>
          <a:ln>
            <a:noFill/>
          </a:ln>
        </p:spPr>
      </p:pic>
      <p:sp>
        <p:nvSpPr>
          <p:cNvPr id="225" name="Google Shape;225;p36"/>
          <p:cNvSpPr txBox="1"/>
          <p:nvPr/>
        </p:nvSpPr>
        <p:spPr>
          <a:xfrm>
            <a:off x="47925" y="691725"/>
            <a:ext cx="9058200" cy="4292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Private IP Addresses (RFC 1918)</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IANA reserved the following IP address blocks for use as private IP addresses: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Class A: </a:t>
            </a:r>
            <a:r>
              <a:rPr lang="tr-TR" sz="2200"/>
              <a:t>10.0.0.0</a:t>
            </a:r>
            <a:r>
              <a:rPr lang="tr-TR" sz="2200">
                <a:latin typeface="Raleway"/>
                <a:ea typeface="Raleway"/>
                <a:cs typeface="Raleway"/>
                <a:sym typeface="Raleway"/>
              </a:rPr>
              <a:t> to </a:t>
            </a:r>
            <a:r>
              <a:rPr lang="tr-TR" sz="2200"/>
              <a:t>10.255.255.255</a:t>
            </a:r>
            <a:endParaRPr sz="2200"/>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Class B: </a:t>
            </a:r>
            <a:r>
              <a:rPr lang="tr-TR" sz="2200"/>
              <a:t>172.16.0.0</a:t>
            </a:r>
            <a:r>
              <a:rPr lang="tr-TR" sz="2200">
                <a:latin typeface="Raleway"/>
                <a:ea typeface="Raleway"/>
                <a:cs typeface="Raleway"/>
                <a:sym typeface="Raleway"/>
              </a:rPr>
              <a:t> to </a:t>
            </a:r>
            <a:r>
              <a:rPr lang="tr-TR" sz="2200"/>
              <a:t>172.31.255.255</a:t>
            </a:r>
            <a:endParaRPr sz="2200"/>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Class C: </a:t>
            </a:r>
            <a:r>
              <a:rPr lang="tr-TR" sz="2200"/>
              <a:t>192.168.0.0</a:t>
            </a:r>
            <a:r>
              <a:rPr lang="tr-TR" sz="2200">
                <a:latin typeface="Raleway"/>
                <a:ea typeface="Raleway"/>
                <a:cs typeface="Raleway"/>
                <a:sym typeface="Raleway"/>
              </a:rPr>
              <a:t> to </a:t>
            </a:r>
            <a:r>
              <a:rPr lang="tr-TR" sz="2200"/>
              <a:t>192.168.255.255</a:t>
            </a:r>
            <a:endParaRPr sz="2200"/>
          </a:p>
        </p:txBody>
      </p:sp>
      <p:sp>
        <p:nvSpPr>
          <p:cNvPr id="226" name="Google Shape;226;p36"/>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idx="4294967295" type="title"/>
          </p:nvPr>
        </p:nvSpPr>
        <p:spPr>
          <a:xfrm>
            <a:off x="435725" y="0"/>
            <a:ext cx="82173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Introduction to NAT</a:t>
            </a:r>
            <a:endParaRPr b="1" sz="4000">
              <a:solidFill>
                <a:srgbClr val="58B8E4"/>
              </a:solidFill>
              <a:latin typeface="Raleway"/>
              <a:ea typeface="Raleway"/>
              <a:cs typeface="Raleway"/>
              <a:sym typeface="Raleway"/>
            </a:endParaRPr>
          </a:p>
        </p:txBody>
      </p:sp>
      <p:sp>
        <p:nvSpPr>
          <p:cNvPr id="232" name="Google Shape;232;p37"/>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NAT is a process in which one or more local IP addresses are translated into one or more global IP address and vice versa to provide Internet access to the local hosts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NAT allows multiple devices to access the Internet through a single public address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pic>
        <p:nvPicPr>
          <p:cNvPr id="233" name="Google Shape;233;p37"/>
          <p:cNvPicPr preferRelativeResize="0"/>
          <p:nvPr/>
        </p:nvPicPr>
        <p:blipFill>
          <a:blip r:embed="rId3">
            <a:alphaModFix/>
          </a:blip>
          <a:stretch>
            <a:fillRect/>
          </a:stretch>
        </p:blipFill>
        <p:spPr>
          <a:xfrm>
            <a:off x="2246025" y="2444150"/>
            <a:ext cx="5137400" cy="266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4294967295" type="ctrTitle"/>
          </p:nvPr>
        </p:nvSpPr>
        <p:spPr>
          <a:xfrm>
            <a:off x="1884000" y="1863600"/>
            <a:ext cx="72600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tr-TR" sz="5800">
                <a:solidFill>
                  <a:srgbClr val="58B8E4"/>
                </a:solidFill>
                <a:latin typeface="Montserrat Black"/>
                <a:ea typeface="Montserrat Black"/>
                <a:cs typeface="Montserrat Black"/>
                <a:sym typeface="Montserrat Black"/>
              </a:rPr>
              <a:t>IP Addressing</a:t>
            </a:r>
            <a:endParaRPr sz="5800">
              <a:solidFill>
                <a:srgbClr val="58B8E4"/>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Advantages: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Hides internal structure of the network from the outsider and thus increases network security</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Eliminates address renumbering when a network evolves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Allows unlimited private IP address range</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Disadvantages: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Changes the IP addresses, thus troubleshooting becomes more complex</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Translation results in switching path delays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Certain applications will not function while NAT is enabled</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Complicates tunneling protocols such as IPsec</a:t>
            </a:r>
            <a:endParaRPr sz="2200">
              <a:latin typeface="Raleway"/>
              <a:ea typeface="Raleway"/>
              <a:cs typeface="Raleway"/>
              <a:sym typeface="Raleway"/>
            </a:endParaRPr>
          </a:p>
        </p:txBody>
      </p:sp>
      <p:sp>
        <p:nvSpPr>
          <p:cNvPr id="239" name="Google Shape;239;p38"/>
          <p:cNvSpPr txBox="1"/>
          <p:nvPr>
            <p:ph idx="4294967295" type="title"/>
          </p:nvPr>
        </p:nvSpPr>
        <p:spPr>
          <a:xfrm>
            <a:off x="435725" y="0"/>
            <a:ext cx="82173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Introduction to NAT</a:t>
            </a:r>
            <a:endParaRPr b="1" sz="4000">
              <a:solidFill>
                <a:srgbClr val="58B8E4"/>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nvSpPr>
        <p:spPr>
          <a:xfrm>
            <a:off x="228650" y="691725"/>
            <a:ext cx="82977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Types of NAT:</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Static NAT (SNAT):</a:t>
            </a:r>
            <a:endParaRPr b="1"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One-to-one mapping (A single private IP with  a single global IP)</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Each device needs a public IP address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Generally used for web hosting</a:t>
            </a:r>
            <a:endParaRPr sz="2200">
              <a:latin typeface="Raleway"/>
              <a:ea typeface="Raleway"/>
              <a:cs typeface="Raleway"/>
              <a:sym typeface="Raleway"/>
            </a:endParaRPr>
          </a:p>
        </p:txBody>
      </p:sp>
      <p:pic>
        <p:nvPicPr>
          <p:cNvPr descr="Static NAT configuration | CCNA" id="245" name="Google Shape;245;p39"/>
          <p:cNvPicPr preferRelativeResize="0"/>
          <p:nvPr/>
        </p:nvPicPr>
        <p:blipFill>
          <a:blip r:embed="rId3">
            <a:alphaModFix/>
          </a:blip>
          <a:stretch>
            <a:fillRect/>
          </a:stretch>
        </p:blipFill>
        <p:spPr>
          <a:xfrm>
            <a:off x="1861375" y="2981877"/>
            <a:ext cx="5652300" cy="2009225"/>
          </a:xfrm>
          <a:prstGeom prst="rect">
            <a:avLst/>
          </a:prstGeom>
          <a:noFill/>
          <a:ln>
            <a:noFill/>
          </a:ln>
        </p:spPr>
      </p:pic>
      <p:sp>
        <p:nvSpPr>
          <p:cNvPr id="246" name="Google Shape;246;p39"/>
          <p:cNvSpPr txBox="1"/>
          <p:nvPr>
            <p:ph idx="4294967295" type="title"/>
          </p:nvPr>
        </p:nvSpPr>
        <p:spPr>
          <a:xfrm>
            <a:off x="435725" y="0"/>
            <a:ext cx="82173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Introduction to NAT</a:t>
            </a:r>
            <a:endParaRPr b="1" sz="4000">
              <a:solidFill>
                <a:srgbClr val="58B8E4"/>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nvSpPr>
        <p:spPr>
          <a:xfrm>
            <a:off x="228650" y="687278"/>
            <a:ext cx="8773200" cy="3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Types of NAT:</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Dynamic NAT (DNAT):</a:t>
            </a:r>
            <a:endParaRPr b="1"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Public IP is picked from a pool of IP addresses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If no IP is left, data packet is dropped by the NAT</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Very costly as many global IP addresses have to be bought to make a pool</a:t>
            </a:r>
            <a:endParaRPr sz="2200">
              <a:latin typeface="Raleway"/>
              <a:ea typeface="Raleway"/>
              <a:cs typeface="Raleway"/>
              <a:sym typeface="Raleway"/>
            </a:endParaRPr>
          </a:p>
        </p:txBody>
      </p:sp>
      <p:pic>
        <p:nvPicPr>
          <p:cNvPr id="252" name="Google Shape;252;p40"/>
          <p:cNvPicPr preferRelativeResize="0"/>
          <p:nvPr/>
        </p:nvPicPr>
        <p:blipFill>
          <a:blip r:embed="rId3">
            <a:alphaModFix/>
          </a:blip>
          <a:stretch>
            <a:fillRect/>
          </a:stretch>
        </p:blipFill>
        <p:spPr>
          <a:xfrm>
            <a:off x="931350" y="2774415"/>
            <a:ext cx="7728598" cy="2369086"/>
          </a:xfrm>
          <a:prstGeom prst="rect">
            <a:avLst/>
          </a:prstGeom>
          <a:noFill/>
          <a:ln>
            <a:noFill/>
          </a:ln>
        </p:spPr>
      </p:pic>
      <p:sp>
        <p:nvSpPr>
          <p:cNvPr id="253" name="Google Shape;253;p40"/>
          <p:cNvSpPr txBox="1"/>
          <p:nvPr>
            <p:ph idx="4294967295" type="title"/>
          </p:nvPr>
        </p:nvSpPr>
        <p:spPr>
          <a:xfrm>
            <a:off x="435725" y="0"/>
            <a:ext cx="82173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Introduction to NAT</a:t>
            </a:r>
            <a:endParaRPr b="1" sz="4000">
              <a:solidFill>
                <a:srgbClr val="58B8E4"/>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Types of NAT:</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Overloading or Port Address Translation (PAT)</a:t>
            </a:r>
            <a:r>
              <a:rPr lang="tr-TR" sz="2200">
                <a:latin typeface="Raleway"/>
                <a:ea typeface="Raleway"/>
                <a:cs typeface="Raleway"/>
                <a:sym typeface="Raleway"/>
              </a:rPr>
              <a:t>:</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Most popular type of NAT</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Port numbers are used to distinguish the traffic</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Cost-effective as lots of users can be connected by using only one public IP address</a:t>
            </a:r>
            <a:endParaRPr sz="2200">
              <a:latin typeface="Raleway"/>
              <a:ea typeface="Raleway"/>
              <a:cs typeface="Raleway"/>
              <a:sym typeface="Raleway"/>
            </a:endParaRPr>
          </a:p>
        </p:txBody>
      </p:sp>
      <p:pic>
        <p:nvPicPr>
          <p:cNvPr id="259" name="Google Shape;259;p41"/>
          <p:cNvPicPr preferRelativeResize="0"/>
          <p:nvPr/>
        </p:nvPicPr>
        <p:blipFill>
          <a:blip r:embed="rId3">
            <a:alphaModFix/>
          </a:blip>
          <a:stretch>
            <a:fillRect/>
          </a:stretch>
        </p:blipFill>
        <p:spPr>
          <a:xfrm>
            <a:off x="2326800" y="2831200"/>
            <a:ext cx="4576901" cy="2274150"/>
          </a:xfrm>
          <a:prstGeom prst="rect">
            <a:avLst/>
          </a:prstGeom>
          <a:noFill/>
          <a:ln>
            <a:noFill/>
          </a:ln>
        </p:spPr>
      </p:pic>
      <p:sp>
        <p:nvSpPr>
          <p:cNvPr id="260" name="Google Shape;260;p41"/>
          <p:cNvSpPr txBox="1"/>
          <p:nvPr>
            <p:ph idx="4294967295" type="title"/>
          </p:nvPr>
        </p:nvSpPr>
        <p:spPr>
          <a:xfrm>
            <a:off x="435725" y="0"/>
            <a:ext cx="8217300" cy="6264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Introduction to NAT</a:t>
            </a:r>
            <a:endParaRPr b="1" sz="4000">
              <a:solidFill>
                <a:srgbClr val="58B8E4"/>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APIPA</a:t>
            </a:r>
            <a:endParaRPr b="1" sz="2200">
              <a:latin typeface="Raleway"/>
              <a:ea typeface="Raleway"/>
              <a:cs typeface="Raleway"/>
              <a:sym typeface="Raleway"/>
            </a:endParaRPr>
          </a:p>
          <a:p>
            <a:pPr indent="0" lvl="0" marL="45720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In a network, Dynamic Host Configuration Protocol (DHCP) server assigns IP addresses to all the hosts connected to the network</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If DHCP server isn’t available, Windows provides </a:t>
            </a:r>
            <a:r>
              <a:rPr b="1" lang="tr-TR" sz="2200">
                <a:latin typeface="Raleway"/>
                <a:ea typeface="Raleway"/>
                <a:cs typeface="Raleway"/>
                <a:sym typeface="Raleway"/>
              </a:rPr>
              <a:t>Automatic Private IP Addressing (APIPA)</a:t>
            </a:r>
            <a:r>
              <a:rPr lang="tr-TR" sz="2200">
                <a:latin typeface="Raleway"/>
                <a:ea typeface="Raleway"/>
                <a:cs typeface="Raleway"/>
                <a:sym typeface="Raleway"/>
              </a:rPr>
              <a:t> service to configure the IP addresses for the hosts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169.254.0.1 - 169.254.255.254 reserved for </a:t>
            </a:r>
            <a:r>
              <a:rPr b="1" lang="tr-TR" sz="2200">
                <a:latin typeface="Raleway"/>
                <a:ea typeface="Raleway"/>
                <a:cs typeface="Raleway"/>
                <a:sym typeface="Raleway"/>
              </a:rPr>
              <a:t>APIPA</a:t>
            </a:r>
            <a:endParaRPr b="1" sz="2200">
              <a:latin typeface="Raleway"/>
              <a:ea typeface="Raleway"/>
              <a:cs typeface="Raleway"/>
              <a:sym typeface="Raleway"/>
            </a:endParaRPr>
          </a:p>
        </p:txBody>
      </p:sp>
      <p:sp>
        <p:nvSpPr>
          <p:cNvPr id="266" name="Google Shape;266;p42"/>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IPv4 Address Types</a:t>
            </a:r>
            <a:endParaRPr b="1" sz="3600">
              <a:solidFill>
                <a:srgbClr val="58B8E4"/>
              </a:solidFill>
              <a:latin typeface="Raleway"/>
              <a:ea typeface="Raleway"/>
              <a:cs typeface="Raleway"/>
              <a:sym typeface="Raleway"/>
            </a:endParaRPr>
          </a:p>
        </p:txBody>
      </p:sp>
      <p:sp>
        <p:nvSpPr>
          <p:cNvPr id="272" name="Google Shape;272;p43"/>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idx="4294967295" type="title"/>
          </p:nvPr>
        </p:nvSpPr>
        <p:spPr>
          <a:xfrm>
            <a:off x="3847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IPv4 Address Types</a:t>
            </a:r>
            <a:endParaRPr b="1" sz="4000">
              <a:solidFill>
                <a:srgbClr val="58B8E4"/>
              </a:solidFill>
              <a:latin typeface="Raleway"/>
              <a:ea typeface="Raleway"/>
              <a:cs typeface="Raleway"/>
              <a:sym typeface="Raleway"/>
            </a:endParaRPr>
          </a:p>
        </p:txBody>
      </p:sp>
      <p:sp>
        <p:nvSpPr>
          <p:cNvPr id="278" name="Google Shape;278;p44"/>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Layer 2 Broadcasts</a:t>
            </a:r>
            <a:endParaRPr b="1" sz="2200">
              <a:latin typeface="Raleway"/>
              <a:ea typeface="Raleway"/>
              <a:cs typeface="Raleway"/>
              <a:sym typeface="Raleway"/>
            </a:endParaRPr>
          </a:p>
          <a:p>
            <a:pPr indent="0" lvl="0" marL="45720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Layer 2 broadcast traffic stays within a local area network (LAN) boundary; known as the</a:t>
            </a:r>
            <a:r>
              <a:rPr b="1" lang="tr-TR" sz="2200">
                <a:latin typeface="Raleway"/>
                <a:ea typeface="Raleway"/>
                <a:cs typeface="Raleway"/>
                <a:sym typeface="Raleway"/>
              </a:rPr>
              <a:t> broadcast domain</a:t>
            </a:r>
            <a:endParaRPr b="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 MAC address of FF:FF:FF:FF:FF:FF is used for broadcast</a:t>
            </a:r>
            <a:endParaRPr sz="2200">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Layer 3 Broadcasts</a:t>
            </a:r>
            <a:endParaRPr b="1" sz="2200">
              <a:latin typeface="Raleway"/>
              <a:ea typeface="Raleway"/>
              <a:cs typeface="Raleway"/>
              <a:sym typeface="Raleway"/>
            </a:endParaRPr>
          </a:p>
          <a:p>
            <a:pPr indent="0" lvl="0" marL="45720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Layer 3 broadcast traffic is sent to all devices in a network</a:t>
            </a:r>
            <a:endParaRPr b="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 network address of </a:t>
            </a:r>
            <a:r>
              <a:rPr lang="tr-TR" sz="2200"/>
              <a:t>X.255.255.255</a:t>
            </a:r>
            <a:r>
              <a:rPr lang="tr-TR" sz="2200">
                <a:latin typeface="Raleway"/>
                <a:ea typeface="Raleway"/>
                <a:cs typeface="Raleway"/>
                <a:sym typeface="Raleway"/>
              </a:rPr>
              <a:t> is used for broadcast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Address Resolution Protocol (ARP)</a:t>
            </a:r>
            <a:r>
              <a:rPr lang="tr-TR" sz="2200">
                <a:latin typeface="Raleway"/>
                <a:ea typeface="Raleway"/>
                <a:cs typeface="Raleway"/>
                <a:sym typeface="Raleway"/>
              </a:rPr>
              <a:t> uses broadcasting to map MAC addresses to IP addresses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Dynamic Host Configuration Protocol (DHCP)</a:t>
            </a:r>
            <a:r>
              <a:rPr lang="tr-TR" sz="2200">
                <a:latin typeface="Raleway"/>
                <a:ea typeface="Raleway"/>
                <a:cs typeface="Raleway"/>
                <a:sym typeface="Raleway"/>
              </a:rPr>
              <a:t> uses broadcasting to dynamically assign IP addresses to hosts</a:t>
            </a:r>
            <a:endParaRPr sz="2200">
              <a:latin typeface="Raleway"/>
              <a:ea typeface="Raleway"/>
              <a:cs typeface="Raleway"/>
              <a:sym typeface="Raleway"/>
            </a:endParaRPr>
          </a:p>
        </p:txBody>
      </p:sp>
      <p:sp>
        <p:nvSpPr>
          <p:cNvPr id="284" name="Google Shape;284;p45"/>
          <p:cNvSpPr txBox="1"/>
          <p:nvPr>
            <p:ph idx="4294967295" type="title"/>
          </p:nvPr>
        </p:nvSpPr>
        <p:spPr>
          <a:xfrm>
            <a:off x="3847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IPv4 Address Types</a:t>
            </a:r>
            <a:endParaRPr b="1" sz="4000">
              <a:solidFill>
                <a:srgbClr val="58B8E4"/>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Unicast Address</a:t>
            </a:r>
            <a:endParaRPr b="1" sz="2200">
              <a:latin typeface="Raleway"/>
              <a:ea typeface="Raleway"/>
              <a:cs typeface="Raleway"/>
              <a:sym typeface="Raleway"/>
            </a:endParaRPr>
          </a:p>
          <a:p>
            <a:pPr indent="0" lvl="0" marL="45720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Identifies a unique node on a network</a:t>
            </a:r>
            <a:endParaRPr b="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Packets addressed to a unicast address are delivered to the node identified by the address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Unicast address has the MAC address of the destination device</a:t>
            </a:r>
            <a:endParaRPr sz="2200">
              <a:latin typeface="Raleway"/>
              <a:ea typeface="Raleway"/>
              <a:cs typeface="Raleway"/>
              <a:sym typeface="Raleway"/>
            </a:endParaRPr>
          </a:p>
        </p:txBody>
      </p:sp>
      <p:sp>
        <p:nvSpPr>
          <p:cNvPr id="290" name="Google Shape;290;p46"/>
          <p:cNvSpPr txBox="1"/>
          <p:nvPr>
            <p:ph idx="4294967295" type="title"/>
          </p:nvPr>
        </p:nvSpPr>
        <p:spPr>
          <a:xfrm>
            <a:off x="3847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IPv4 Address Types</a:t>
            </a:r>
            <a:endParaRPr b="1" sz="4000">
              <a:solidFill>
                <a:srgbClr val="58B8E4"/>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tr-TR" sz="2200">
                <a:latin typeface="Raleway"/>
                <a:ea typeface="Raleway"/>
                <a:cs typeface="Raleway"/>
                <a:sym typeface="Raleway"/>
              </a:rPr>
              <a:t>Multicast </a:t>
            </a:r>
            <a:r>
              <a:rPr b="1" lang="tr-TR" sz="2200">
                <a:latin typeface="Raleway"/>
                <a:ea typeface="Raleway"/>
                <a:cs typeface="Raleway"/>
                <a:sym typeface="Raleway"/>
              </a:rPr>
              <a:t>Address</a:t>
            </a:r>
            <a:endParaRPr b="1" sz="2200">
              <a:latin typeface="Raleway"/>
              <a:ea typeface="Raleway"/>
              <a:cs typeface="Raleway"/>
              <a:sym typeface="Raleway"/>
            </a:endParaRPr>
          </a:p>
          <a:p>
            <a:pPr indent="0" lvl="0" marL="45720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Represent a group of devices in a LAN</a:t>
            </a:r>
            <a:endParaRPr b="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Multicast frames have a value of 1 in the least-significant bit of the first octet of the destination address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Multicast addresses range from </a:t>
            </a:r>
            <a:r>
              <a:rPr lang="tr-TR" sz="2200"/>
              <a:t>224.0.0.0</a:t>
            </a:r>
            <a:r>
              <a:rPr lang="tr-TR" sz="2200">
                <a:latin typeface="Raleway"/>
                <a:ea typeface="Raleway"/>
                <a:cs typeface="Raleway"/>
                <a:sym typeface="Raleway"/>
              </a:rPr>
              <a:t> to </a:t>
            </a:r>
            <a:r>
              <a:rPr lang="tr-TR" sz="2200"/>
              <a:t>239.255.255.255</a:t>
            </a:r>
            <a:endParaRPr sz="2200"/>
          </a:p>
          <a:p>
            <a:pPr indent="0" lvl="0" marL="457200" rtl="0" algn="l">
              <a:spcBef>
                <a:spcPts val="0"/>
              </a:spcBef>
              <a:spcAft>
                <a:spcPts val="0"/>
              </a:spcAft>
              <a:buNone/>
            </a:pPr>
            <a:r>
              <a:rPr lang="tr-TR" sz="2200"/>
              <a:t>(Class D)</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
        <p:nvSpPr>
          <p:cNvPr id="296" name="Google Shape;296;p47"/>
          <p:cNvSpPr txBox="1"/>
          <p:nvPr>
            <p:ph idx="4294967295" type="title"/>
          </p:nvPr>
        </p:nvSpPr>
        <p:spPr>
          <a:xfrm>
            <a:off x="384725" y="247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tr-TR" sz="4000">
                <a:solidFill>
                  <a:srgbClr val="58B8E4"/>
                </a:solidFill>
                <a:latin typeface="Raleway"/>
                <a:ea typeface="Raleway"/>
                <a:cs typeface="Raleway"/>
                <a:sym typeface="Raleway"/>
              </a:rPr>
              <a:t>IPv4 Address Types</a:t>
            </a:r>
            <a:endParaRPr b="1" sz="4000">
              <a:solidFill>
                <a:srgbClr val="58B8E4"/>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rPr>
              <a:t>Table of Contents</a:t>
            </a:r>
            <a:endParaRPr i="0" sz="4000" u="none" cap="none" strike="noStrike">
              <a:solidFill>
                <a:srgbClr val="58B8E4"/>
              </a:solidFill>
            </a:endParaRPr>
          </a:p>
        </p:txBody>
      </p:sp>
      <p:sp>
        <p:nvSpPr>
          <p:cNvPr id="105" name="Google Shape;105;p21"/>
          <p:cNvSpPr txBox="1"/>
          <p:nvPr>
            <p:ph idx="4294967295" type="subTitle"/>
          </p:nvPr>
        </p:nvSpPr>
        <p:spPr>
          <a:xfrm>
            <a:off x="806475" y="1090100"/>
            <a:ext cx="7842300" cy="3372300"/>
          </a:xfrm>
          <a:prstGeom prst="rect">
            <a:avLst/>
          </a:prstGeom>
          <a:noFill/>
          <a:ln>
            <a:noFill/>
          </a:ln>
        </p:spPr>
        <p:txBody>
          <a:bodyPr anchorCtr="0" anchor="t" bIns="0" lIns="0" spcFirstLastPara="1" rIns="0" wrap="square" tIns="0">
            <a:noAutofit/>
          </a:bodyPr>
          <a:lstStyle/>
          <a:p>
            <a:pPr indent="-444500" lvl="0" marL="457200" marR="0" rtl="0" algn="l">
              <a:lnSpc>
                <a:spcPct val="110000"/>
              </a:lnSpc>
              <a:spcBef>
                <a:spcPts val="600"/>
              </a:spcBef>
              <a:spcAft>
                <a:spcPts val="0"/>
              </a:spcAft>
              <a:buClr>
                <a:srgbClr val="635EA7"/>
              </a:buClr>
              <a:buSzPts val="3400"/>
              <a:buFont typeface="Raleway"/>
              <a:buChar char="▶"/>
            </a:pPr>
            <a:r>
              <a:rPr lang="tr-TR" sz="3400">
                <a:latin typeface="Raleway"/>
                <a:ea typeface="Raleway"/>
                <a:cs typeface="Raleway"/>
                <a:sym typeface="Raleway"/>
              </a:rPr>
              <a:t>IP Terminology</a:t>
            </a:r>
            <a:endParaRPr sz="3400">
              <a:latin typeface="Raleway"/>
              <a:ea typeface="Raleway"/>
              <a:cs typeface="Raleway"/>
              <a:sym typeface="Raleway"/>
            </a:endParaRPr>
          </a:p>
          <a:p>
            <a:pPr indent="-444500" lvl="0" marL="457200" marR="0" rtl="0" algn="l">
              <a:lnSpc>
                <a:spcPct val="110000"/>
              </a:lnSpc>
              <a:spcBef>
                <a:spcPts val="600"/>
              </a:spcBef>
              <a:spcAft>
                <a:spcPts val="0"/>
              </a:spcAft>
              <a:buClr>
                <a:srgbClr val="635EA7"/>
              </a:buClr>
              <a:buSzPts val="3400"/>
              <a:buFont typeface="Raleway"/>
              <a:buChar char="▶"/>
            </a:pPr>
            <a:r>
              <a:rPr lang="tr-TR" sz="3400">
                <a:latin typeface="Raleway"/>
                <a:ea typeface="Raleway"/>
                <a:cs typeface="Raleway"/>
                <a:sym typeface="Raleway"/>
              </a:rPr>
              <a:t>The Hierarchical IP Addressing Scheme</a:t>
            </a:r>
            <a:endParaRPr sz="3400">
              <a:latin typeface="Raleway"/>
              <a:ea typeface="Raleway"/>
              <a:cs typeface="Raleway"/>
              <a:sym typeface="Raleway"/>
            </a:endParaRPr>
          </a:p>
          <a:p>
            <a:pPr indent="-444500" lvl="0" marL="457200" marR="0" rtl="0" algn="l">
              <a:lnSpc>
                <a:spcPct val="110000"/>
              </a:lnSpc>
              <a:spcBef>
                <a:spcPts val="600"/>
              </a:spcBef>
              <a:spcAft>
                <a:spcPts val="0"/>
              </a:spcAft>
              <a:buClr>
                <a:srgbClr val="635EA7"/>
              </a:buClr>
              <a:buSzPts val="3400"/>
              <a:buFont typeface="Raleway"/>
              <a:buChar char="▶"/>
            </a:pPr>
            <a:r>
              <a:rPr lang="tr-TR" sz="3400">
                <a:latin typeface="Raleway"/>
                <a:ea typeface="Raleway"/>
                <a:cs typeface="Raleway"/>
                <a:sym typeface="Raleway"/>
              </a:rPr>
              <a:t>IPv4 Address Types</a:t>
            </a:r>
            <a:endParaRPr sz="3400">
              <a:latin typeface="Raleway"/>
              <a:ea typeface="Raleway"/>
              <a:cs typeface="Raleway"/>
              <a:sym typeface="Raleway"/>
            </a:endParaRPr>
          </a:p>
          <a:p>
            <a:pPr indent="-444500" lvl="0" marL="457200" marR="0" rtl="0" algn="l">
              <a:lnSpc>
                <a:spcPct val="110000"/>
              </a:lnSpc>
              <a:spcBef>
                <a:spcPts val="600"/>
              </a:spcBef>
              <a:spcAft>
                <a:spcPts val="0"/>
              </a:spcAft>
              <a:buClr>
                <a:srgbClr val="635EA7"/>
              </a:buClr>
              <a:buSzPts val="3400"/>
              <a:buFont typeface="Raleway"/>
              <a:buChar char="▶"/>
            </a:pPr>
            <a:r>
              <a:rPr lang="tr-TR" sz="3400">
                <a:latin typeface="Raleway"/>
                <a:ea typeface="Raleway"/>
                <a:cs typeface="Raleway"/>
                <a:sym typeface="Raleway"/>
              </a:rPr>
              <a:t>Network Address Translation (NAT)</a:t>
            </a:r>
            <a:endParaRPr sz="3400">
              <a:latin typeface="Raleway"/>
              <a:ea typeface="Raleway"/>
              <a:cs typeface="Raleway"/>
              <a:sym typeface="Raleway"/>
            </a:endParaRPr>
          </a:p>
          <a:p>
            <a:pPr indent="-444500" lvl="0" marL="457200" marR="0" rtl="0" algn="l">
              <a:lnSpc>
                <a:spcPct val="110000"/>
              </a:lnSpc>
              <a:spcBef>
                <a:spcPts val="600"/>
              </a:spcBef>
              <a:spcAft>
                <a:spcPts val="0"/>
              </a:spcAft>
              <a:buClr>
                <a:srgbClr val="635EA7"/>
              </a:buClr>
              <a:buSzPts val="3400"/>
              <a:buFont typeface="Raleway"/>
              <a:buChar char="▶"/>
            </a:pPr>
            <a:r>
              <a:rPr lang="tr-TR" sz="3400">
                <a:latin typeface="Raleway"/>
                <a:ea typeface="Raleway"/>
                <a:cs typeface="Raleway"/>
                <a:sym typeface="Raleway"/>
              </a:rPr>
              <a:t>Internet Protocol Version 6 (IPv6)</a:t>
            </a:r>
            <a:endParaRPr sz="3400">
              <a:latin typeface="Raleway"/>
              <a:ea typeface="Raleway"/>
              <a:cs typeface="Raleway"/>
              <a:sym typeface="Raleway"/>
            </a:endParaRPr>
          </a:p>
          <a:p>
            <a:pPr indent="0" lvl="0" marL="0" marR="0" rtl="0" algn="l">
              <a:lnSpc>
                <a:spcPct val="110000"/>
              </a:lnSpc>
              <a:spcBef>
                <a:spcPts val="600"/>
              </a:spcBef>
              <a:spcAft>
                <a:spcPts val="0"/>
              </a:spcAft>
              <a:buNone/>
            </a:pPr>
            <a:r>
              <a:t/>
            </a:r>
            <a:endParaRPr sz="340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Internet Protocol Version 6 (IPv6)</a:t>
            </a:r>
            <a:endParaRPr b="1" sz="4000">
              <a:solidFill>
                <a:srgbClr val="58B8E4"/>
              </a:solidFill>
              <a:latin typeface="Raleway"/>
              <a:ea typeface="Raleway"/>
              <a:cs typeface="Raleway"/>
              <a:sym typeface="Raleway"/>
            </a:endParaRPr>
          </a:p>
        </p:txBody>
      </p:sp>
      <p:sp>
        <p:nvSpPr>
          <p:cNvPr id="302" name="Google Shape;302;p4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4</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nvSpPr>
        <p:spPr>
          <a:xfrm>
            <a:off x="47925" y="691725"/>
            <a:ext cx="9058200" cy="4215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tr-TR" sz="2200">
                <a:latin typeface="Raleway"/>
                <a:ea typeface="Raleway"/>
                <a:cs typeface="Raleway"/>
                <a:sym typeface="Raleway"/>
              </a:rPr>
              <a:t>Why do we need IPv6?</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pic>
        <p:nvPicPr>
          <p:cNvPr descr="Introduction to IPv6 | NetworkLessons.com" id="308" name="Google Shape;308;p49"/>
          <p:cNvPicPr preferRelativeResize="0"/>
          <p:nvPr/>
        </p:nvPicPr>
        <p:blipFill>
          <a:blip r:embed="rId3">
            <a:alphaModFix/>
          </a:blip>
          <a:stretch>
            <a:fillRect/>
          </a:stretch>
        </p:blipFill>
        <p:spPr>
          <a:xfrm>
            <a:off x="1932325" y="1433676"/>
            <a:ext cx="5033474" cy="3481225"/>
          </a:xfrm>
          <a:prstGeom prst="rect">
            <a:avLst/>
          </a:prstGeom>
          <a:noFill/>
          <a:ln>
            <a:noFill/>
          </a:ln>
        </p:spPr>
      </p:pic>
      <p:sp>
        <p:nvSpPr>
          <p:cNvPr id="309" name="Google Shape;309;p49"/>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nvSpPr>
        <p:spPr>
          <a:xfrm>
            <a:off x="47925" y="691725"/>
            <a:ext cx="9058200" cy="2831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tr-TR" sz="2200">
                <a:latin typeface="Raleway"/>
                <a:ea typeface="Raleway"/>
                <a:cs typeface="Raleway"/>
                <a:sym typeface="Raleway"/>
              </a:rPr>
              <a:t>IPv4		4,294,467,295 IP addresses </a:t>
            </a:r>
            <a:endParaRPr sz="2200"/>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Class A		16,777,216</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Class B		65,535</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	Class C		256</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Large companies (Apple, IBM, Microsoft, etc.) allocated one or more Class A addresses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cxnSp>
        <p:nvCxnSpPr>
          <p:cNvPr id="315" name="Google Shape;315;p50"/>
          <p:cNvCxnSpPr/>
          <p:nvPr/>
        </p:nvCxnSpPr>
        <p:spPr>
          <a:xfrm flipH="1" rot="10800000">
            <a:off x="1198125" y="977650"/>
            <a:ext cx="603900" cy="9600"/>
          </a:xfrm>
          <a:prstGeom prst="straightConnector1">
            <a:avLst/>
          </a:prstGeom>
          <a:noFill/>
          <a:ln cap="flat" cmpd="sng" w="38100">
            <a:solidFill>
              <a:schemeClr val="dk2"/>
            </a:solidFill>
            <a:prstDash val="solid"/>
            <a:round/>
            <a:headEnd len="med" w="med" type="none"/>
            <a:tailEnd len="med" w="med" type="triangle"/>
          </a:ln>
        </p:spPr>
      </p:cxnSp>
      <p:cxnSp>
        <p:nvCxnSpPr>
          <p:cNvPr id="316" name="Google Shape;316;p50"/>
          <p:cNvCxnSpPr/>
          <p:nvPr/>
        </p:nvCxnSpPr>
        <p:spPr>
          <a:xfrm flipH="1" rot="10800000">
            <a:off x="1667800" y="1619850"/>
            <a:ext cx="603900" cy="9600"/>
          </a:xfrm>
          <a:prstGeom prst="straightConnector1">
            <a:avLst/>
          </a:prstGeom>
          <a:noFill/>
          <a:ln cap="flat" cmpd="sng" w="38100">
            <a:solidFill>
              <a:schemeClr val="dk2"/>
            </a:solidFill>
            <a:prstDash val="solid"/>
            <a:round/>
            <a:headEnd len="med" w="med" type="none"/>
            <a:tailEnd len="med" w="med" type="triangle"/>
          </a:ln>
        </p:spPr>
      </p:cxnSp>
      <p:cxnSp>
        <p:nvCxnSpPr>
          <p:cNvPr id="317" name="Google Shape;317;p50"/>
          <p:cNvCxnSpPr/>
          <p:nvPr/>
        </p:nvCxnSpPr>
        <p:spPr>
          <a:xfrm flipH="1" rot="10800000">
            <a:off x="1667800" y="1964900"/>
            <a:ext cx="603900" cy="9600"/>
          </a:xfrm>
          <a:prstGeom prst="straightConnector1">
            <a:avLst/>
          </a:prstGeom>
          <a:noFill/>
          <a:ln cap="flat" cmpd="sng" w="38100">
            <a:solidFill>
              <a:schemeClr val="dk2"/>
            </a:solidFill>
            <a:prstDash val="solid"/>
            <a:round/>
            <a:headEnd len="med" w="med" type="none"/>
            <a:tailEnd len="med" w="med" type="triangle"/>
          </a:ln>
        </p:spPr>
      </p:cxnSp>
      <p:cxnSp>
        <p:nvCxnSpPr>
          <p:cNvPr id="318" name="Google Shape;318;p50"/>
          <p:cNvCxnSpPr/>
          <p:nvPr/>
        </p:nvCxnSpPr>
        <p:spPr>
          <a:xfrm flipH="1" rot="10800000">
            <a:off x="1667800" y="2262050"/>
            <a:ext cx="603900" cy="9600"/>
          </a:xfrm>
          <a:prstGeom prst="straightConnector1">
            <a:avLst/>
          </a:prstGeom>
          <a:noFill/>
          <a:ln cap="flat" cmpd="sng" w="38100">
            <a:solidFill>
              <a:schemeClr val="dk2"/>
            </a:solidFill>
            <a:prstDash val="solid"/>
            <a:round/>
            <a:headEnd len="med" w="med" type="none"/>
            <a:tailEnd len="med" w="med" type="triangle"/>
          </a:ln>
        </p:spPr>
      </p:cxnSp>
      <p:sp>
        <p:nvSpPr>
          <p:cNvPr id="319" name="Google Shape;319;p50"/>
          <p:cNvSpPr/>
          <p:nvPr/>
        </p:nvSpPr>
        <p:spPr>
          <a:xfrm>
            <a:off x="2377625" y="3183401"/>
            <a:ext cx="3892644" cy="1960038"/>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100">
                <a:solidFill>
                  <a:srgbClr val="FFFFFF"/>
                </a:solidFill>
                <a:latin typeface="Raleway"/>
                <a:ea typeface="Raleway"/>
                <a:cs typeface="Raleway"/>
                <a:sym typeface="Raleway"/>
              </a:rPr>
              <a:t>Many IP addresses are wasted!</a:t>
            </a:r>
            <a:endParaRPr sz="2100">
              <a:solidFill>
                <a:srgbClr val="FFFFFF"/>
              </a:solidFill>
              <a:latin typeface="Raleway"/>
              <a:ea typeface="Raleway"/>
              <a:cs typeface="Raleway"/>
              <a:sym typeface="Raleway"/>
            </a:endParaRPr>
          </a:p>
        </p:txBody>
      </p:sp>
      <p:sp>
        <p:nvSpPr>
          <p:cNvPr id="320" name="Google Shape;320;p50"/>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nvSpPr>
        <p:spPr>
          <a:xfrm>
            <a:off x="47925" y="691725"/>
            <a:ext cx="9058200" cy="2831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tr-TR" sz="2200">
                <a:latin typeface="Raleway"/>
                <a:ea typeface="Raleway"/>
                <a:cs typeface="Raleway"/>
                <a:sym typeface="Raleway"/>
              </a:rPr>
              <a:t>IPv6 is 128-bit long:</a:t>
            </a:r>
            <a:endParaRPr sz="2200">
              <a:latin typeface="Raleway"/>
              <a:ea typeface="Raleway"/>
              <a:cs typeface="Raleway"/>
              <a:sym typeface="Raleway"/>
            </a:endParaRPr>
          </a:p>
          <a:p>
            <a:pPr indent="0" lvl="0" marL="914400" rtl="0" algn="l">
              <a:spcBef>
                <a:spcPts val="0"/>
              </a:spcBef>
              <a:spcAft>
                <a:spcPts val="0"/>
              </a:spcAft>
              <a:buNone/>
            </a:pPr>
            <a:r>
              <a:t/>
            </a:r>
            <a:endParaRPr sz="2200">
              <a:latin typeface="Raleway"/>
              <a:ea typeface="Raleway"/>
              <a:cs typeface="Raleway"/>
              <a:sym typeface="Raleway"/>
            </a:endParaRPr>
          </a:p>
          <a:p>
            <a:pPr indent="0" lvl="0" marL="0" rtl="0" algn="ctr">
              <a:spcBef>
                <a:spcPts val="0"/>
              </a:spcBef>
              <a:spcAft>
                <a:spcPts val="0"/>
              </a:spcAft>
              <a:buNone/>
            </a:pPr>
            <a:r>
              <a:rPr lang="tr-TR" sz="2200">
                <a:highlight>
                  <a:srgbClr val="F4CCCC"/>
                </a:highlight>
                <a:latin typeface="Raleway"/>
                <a:ea typeface="Raleway"/>
                <a:cs typeface="Raleway"/>
                <a:sym typeface="Raleway"/>
              </a:rPr>
              <a:t>340,282,366,920,938,463,463,374,607,431,768,211,456</a:t>
            </a:r>
            <a:r>
              <a:rPr lang="tr-TR" sz="2200">
                <a:latin typeface="Raleway"/>
                <a:ea typeface="Raleway"/>
                <a:cs typeface="Raleway"/>
                <a:sym typeface="Raleway"/>
              </a:rPr>
              <a:t> </a:t>
            </a:r>
            <a:endParaRPr sz="2200"/>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
        <p:nvSpPr>
          <p:cNvPr id="326" name="Google Shape;326;p51"/>
          <p:cNvSpPr/>
          <p:nvPr/>
        </p:nvSpPr>
        <p:spPr>
          <a:xfrm>
            <a:off x="1389275" y="2447650"/>
            <a:ext cx="4188600" cy="1447200"/>
          </a:xfrm>
          <a:prstGeom prst="cloudCallout">
            <a:avLst>
              <a:gd fmla="val 27914" name="adj1"/>
              <a:gd fmla="val -94381"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200"/>
              <a:t>Enough IP addresses for the entire galaxy!</a:t>
            </a:r>
            <a:endParaRPr sz="2200"/>
          </a:p>
        </p:txBody>
      </p:sp>
      <p:sp>
        <p:nvSpPr>
          <p:cNvPr id="327" name="Google Shape;327;p51"/>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nvSpPr>
        <p:spPr>
          <a:xfrm>
            <a:off x="47925" y="691725"/>
            <a:ext cx="9058200" cy="2831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tr-TR" sz="2200">
                <a:latin typeface="Raleway"/>
                <a:ea typeface="Raleway"/>
                <a:cs typeface="Raleway"/>
                <a:sym typeface="Raleway"/>
              </a:rPr>
              <a:t>IPv6 is 128-bit long:</a:t>
            </a:r>
            <a:endParaRPr sz="2400">
              <a:latin typeface="Raleway"/>
              <a:ea typeface="Raleway"/>
              <a:cs typeface="Raleway"/>
              <a:sym typeface="Raleway"/>
            </a:endParaRPr>
          </a:p>
          <a:p>
            <a:pPr indent="0" lvl="0" marL="914400" rtl="0" algn="l">
              <a:spcBef>
                <a:spcPts val="0"/>
              </a:spcBef>
              <a:spcAft>
                <a:spcPts val="0"/>
              </a:spcAft>
              <a:buNone/>
            </a:pPr>
            <a:r>
              <a:t/>
            </a:r>
            <a:endParaRPr sz="1500">
              <a:latin typeface="Raleway"/>
              <a:ea typeface="Raleway"/>
              <a:cs typeface="Raleway"/>
              <a:sym typeface="Raleway"/>
            </a:endParaRPr>
          </a:p>
          <a:p>
            <a:pPr indent="-320675" lvl="0" marL="1828800" rtl="0" algn="l">
              <a:lnSpc>
                <a:spcPct val="115000"/>
              </a:lnSpc>
              <a:spcBef>
                <a:spcPts val="0"/>
              </a:spcBef>
              <a:spcAft>
                <a:spcPts val="0"/>
              </a:spcAft>
              <a:buSzPts val="1450"/>
              <a:buChar char="●"/>
            </a:pPr>
            <a:r>
              <a:rPr lang="tr-TR" sz="1450">
                <a:highlight>
                  <a:srgbClr val="FFFFFF"/>
                </a:highlight>
              </a:rPr>
              <a:t>340 - undecillion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282 - decillion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366 - nonillion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920 - octillion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938 - septillion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463 - sextillion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463 - quintillion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374 - quadrillion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607 - trillion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431 - billion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768 - million</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211 - thousand</a:t>
            </a:r>
            <a:endParaRPr sz="1450">
              <a:highlight>
                <a:srgbClr val="FFFFFF"/>
              </a:highlight>
            </a:endParaRPr>
          </a:p>
          <a:p>
            <a:pPr indent="-320675" lvl="0" marL="1828800" rtl="0" algn="l">
              <a:lnSpc>
                <a:spcPct val="115000"/>
              </a:lnSpc>
              <a:spcBef>
                <a:spcPts val="0"/>
              </a:spcBef>
              <a:spcAft>
                <a:spcPts val="0"/>
              </a:spcAft>
              <a:buSzPts val="1450"/>
              <a:buChar char="●"/>
            </a:pPr>
            <a:r>
              <a:rPr lang="tr-TR" sz="1450">
                <a:highlight>
                  <a:srgbClr val="FFFFFF"/>
                </a:highlight>
              </a:rPr>
              <a:t>456</a:t>
            </a:r>
            <a:endParaRPr sz="2200">
              <a:latin typeface="Raleway"/>
              <a:ea typeface="Raleway"/>
              <a:cs typeface="Raleway"/>
              <a:sym typeface="Raleway"/>
            </a:endParaRPr>
          </a:p>
          <a:p>
            <a:pPr indent="0" lvl="0" marL="0" rtl="0" algn="l">
              <a:spcBef>
                <a:spcPts val="170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pic>
        <p:nvPicPr>
          <p:cNvPr descr="Exploding Head on Emojipedia 5.0" id="333" name="Google Shape;333;p52"/>
          <p:cNvPicPr preferRelativeResize="0"/>
          <p:nvPr/>
        </p:nvPicPr>
        <p:blipFill>
          <a:blip r:embed="rId3">
            <a:alphaModFix/>
          </a:blip>
          <a:stretch>
            <a:fillRect/>
          </a:stretch>
        </p:blipFill>
        <p:spPr>
          <a:xfrm>
            <a:off x="5010375" y="1291200"/>
            <a:ext cx="2866050" cy="2866050"/>
          </a:xfrm>
          <a:prstGeom prst="rect">
            <a:avLst/>
          </a:prstGeom>
          <a:noFill/>
          <a:ln>
            <a:noFill/>
          </a:ln>
        </p:spPr>
      </p:pic>
      <p:sp>
        <p:nvSpPr>
          <p:cNvPr id="334" name="Google Shape;334;p52"/>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nvSpPr>
        <p:spPr>
          <a:xfrm>
            <a:off x="47925" y="691725"/>
            <a:ext cx="9058200" cy="2831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More Efficient Routing</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More Efficient Packet Processing</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Directed Data Flows - No broadcasts!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Simplified Network Configuration</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Support For New Services - No need for NAT!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Security</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
        <p:nvSpPr>
          <p:cNvPr id="340" name="Google Shape;340;p53"/>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nvSpPr>
        <p:spPr>
          <a:xfrm>
            <a:off x="47925" y="691725"/>
            <a:ext cx="9058200" cy="4010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IP Address representation:</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IPv4 			</a:t>
            </a:r>
            <a:r>
              <a:rPr lang="tr-TR" sz="2200"/>
              <a:t>51.151.64.242</a:t>
            </a:r>
            <a:endParaRPr sz="2200"/>
          </a:p>
          <a:p>
            <a:pPr indent="0" lvl="0" marL="457200" rtl="0" algn="l">
              <a:spcBef>
                <a:spcPts val="0"/>
              </a:spcBef>
              <a:spcAft>
                <a:spcPts val="0"/>
              </a:spcAft>
              <a:buNone/>
            </a:pPr>
            <a:r>
              <a:rPr lang="tr-TR" sz="2200">
                <a:latin typeface="Raleway"/>
                <a:ea typeface="Raleway"/>
                <a:cs typeface="Raleway"/>
                <a:sym typeface="Raleway"/>
              </a:rPr>
              <a:t>IPv6 			</a:t>
            </a:r>
            <a:r>
              <a:rPr lang="tr-TR" sz="2200"/>
              <a:t>2041:1234:140F:1122:AB91:564F:875B:131B</a:t>
            </a:r>
            <a:r>
              <a:rPr lang="tr-TR" sz="2200">
                <a:latin typeface="Raleway"/>
                <a:ea typeface="Raleway"/>
                <a:cs typeface="Raleway"/>
                <a:sym typeface="Raleway"/>
              </a:rPr>
              <a:t>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On browsers: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457200" lvl="0" marL="0" rtl="0" algn="l">
              <a:spcBef>
                <a:spcPts val="0"/>
              </a:spcBef>
              <a:spcAft>
                <a:spcPts val="0"/>
              </a:spcAft>
              <a:buNone/>
            </a:pPr>
            <a:r>
              <a:rPr lang="tr-TR" sz="2200">
                <a:latin typeface="Raleway"/>
                <a:ea typeface="Raleway"/>
                <a:cs typeface="Raleway"/>
                <a:sym typeface="Raleway"/>
              </a:rPr>
              <a:t>IPv4: http://51.151.64.242/index.html</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457200" lvl="0" marL="0" rtl="0" algn="l">
              <a:spcBef>
                <a:spcPts val="0"/>
              </a:spcBef>
              <a:spcAft>
                <a:spcPts val="0"/>
              </a:spcAft>
              <a:buNone/>
            </a:pPr>
            <a:r>
              <a:rPr lang="tr-TR" sz="2200">
                <a:latin typeface="Raleway"/>
                <a:ea typeface="Raleway"/>
                <a:cs typeface="Raleway"/>
                <a:sym typeface="Raleway"/>
              </a:rPr>
              <a:t>IPv6: </a:t>
            </a:r>
            <a:r>
              <a:rPr lang="tr-TR" sz="2200">
                <a:latin typeface="Raleway"/>
                <a:ea typeface="Raleway"/>
                <a:cs typeface="Raleway"/>
                <a:sym typeface="Raleway"/>
              </a:rPr>
              <a:t>http://</a:t>
            </a:r>
            <a:r>
              <a:rPr b="1" lang="tr-TR" sz="2200">
                <a:solidFill>
                  <a:srgbClr val="FF0000"/>
                </a:solidFill>
                <a:latin typeface="Raleway"/>
                <a:ea typeface="Raleway"/>
                <a:cs typeface="Raleway"/>
                <a:sym typeface="Raleway"/>
              </a:rPr>
              <a:t>[</a:t>
            </a:r>
            <a:r>
              <a:rPr lang="tr-TR" sz="2200">
                <a:latin typeface="Raleway"/>
                <a:ea typeface="Raleway"/>
                <a:cs typeface="Raleway"/>
                <a:sym typeface="Raleway"/>
              </a:rPr>
              <a:t>2041:1234:140F:1122:AB91:564F:875B:131B</a:t>
            </a:r>
            <a:r>
              <a:rPr b="1" lang="tr-TR" sz="2200">
                <a:solidFill>
                  <a:srgbClr val="FF0000"/>
                </a:solidFill>
                <a:latin typeface="Raleway"/>
                <a:ea typeface="Raleway"/>
                <a:cs typeface="Raleway"/>
                <a:sym typeface="Raleway"/>
              </a:rPr>
              <a:t>]</a:t>
            </a:r>
            <a:r>
              <a:rPr lang="tr-TR" sz="2200">
                <a:latin typeface="Raleway"/>
                <a:ea typeface="Raleway"/>
                <a:cs typeface="Raleway"/>
                <a:sym typeface="Raleway"/>
              </a:rPr>
              <a:t>/index.html</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cxnSp>
        <p:nvCxnSpPr>
          <p:cNvPr id="346" name="Google Shape;346;p54"/>
          <p:cNvCxnSpPr/>
          <p:nvPr/>
        </p:nvCxnSpPr>
        <p:spPr>
          <a:xfrm>
            <a:off x="1405625" y="1627505"/>
            <a:ext cx="900900" cy="0"/>
          </a:xfrm>
          <a:prstGeom prst="straightConnector1">
            <a:avLst/>
          </a:prstGeom>
          <a:noFill/>
          <a:ln cap="flat" cmpd="sng" w="38100">
            <a:solidFill>
              <a:schemeClr val="dk2"/>
            </a:solidFill>
            <a:prstDash val="solid"/>
            <a:round/>
            <a:headEnd len="med" w="med" type="none"/>
            <a:tailEnd len="med" w="med" type="triangle"/>
          </a:ln>
        </p:spPr>
      </p:cxnSp>
      <p:cxnSp>
        <p:nvCxnSpPr>
          <p:cNvPr id="347" name="Google Shape;347;p54"/>
          <p:cNvCxnSpPr/>
          <p:nvPr/>
        </p:nvCxnSpPr>
        <p:spPr>
          <a:xfrm>
            <a:off x="1405625" y="1972580"/>
            <a:ext cx="900900" cy="0"/>
          </a:xfrm>
          <a:prstGeom prst="straightConnector1">
            <a:avLst/>
          </a:prstGeom>
          <a:noFill/>
          <a:ln cap="flat" cmpd="sng" w="38100">
            <a:solidFill>
              <a:schemeClr val="dk2"/>
            </a:solidFill>
            <a:prstDash val="solid"/>
            <a:round/>
            <a:headEnd len="med" w="med" type="none"/>
            <a:tailEnd len="med" w="med" type="triangle"/>
          </a:ln>
        </p:spPr>
      </p:cxnSp>
      <p:sp>
        <p:nvSpPr>
          <p:cNvPr id="348" name="Google Shape;348;p54"/>
          <p:cNvSpPr/>
          <p:nvPr/>
        </p:nvSpPr>
        <p:spPr>
          <a:xfrm>
            <a:off x="3690650" y="1431000"/>
            <a:ext cx="622500" cy="3930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4"/>
          <p:cNvSpPr/>
          <p:nvPr/>
        </p:nvSpPr>
        <p:spPr>
          <a:xfrm>
            <a:off x="7419175" y="1757384"/>
            <a:ext cx="775800" cy="3930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4"/>
          <p:cNvSpPr/>
          <p:nvPr/>
        </p:nvSpPr>
        <p:spPr>
          <a:xfrm>
            <a:off x="4811625" y="977650"/>
            <a:ext cx="900900" cy="507900"/>
          </a:xfrm>
          <a:prstGeom prst="wedgeRoundRectCallout">
            <a:avLst>
              <a:gd fmla="val -95366" name="adj1"/>
              <a:gd fmla="val 4813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1800"/>
              <a:t>Octet</a:t>
            </a:r>
            <a:endParaRPr b="1" sz="1800"/>
          </a:p>
        </p:txBody>
      </p:sp>
      <p:sp>
        <p:nvSpPr>
          <p:cNvPr id="351" name="Google Shape;351;p54"/>
          <p:cNvSpPr/>
          <p:nvPr/>
        </p:nvSpPr>
        <p:spPr>
          <a:xfrm>
            <a:off x="6153500" y="2520825"/>
            <a:ext cx="1610400" cy="565500"/>
          </a:xfrm>
          <a:prstGeom prst="wedgeRoundRectCallout">
            <a:avLst>
              <a:gd fmla="val 43954" name="adj1"/>
              <a:gd fmla="val -9375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1800">
                <a:latin typeface="Raleway"/>
                <a:ea typeface="Raleway"/>
                <a:cs typeface="Raleway"/>
                <a:sym typeface="Raleway"/>
              </a:rPr>
              <a:t>Hexadectet </a:t>
            </a:r>
            <a:endParaRPr b="1" sz="1800">
              <a:latin typeface="Raleway"/>
              <a:ea typeface="Raleway"/>
              <a:cs typeface="Raleway"/>
              <a:sym typeface="Raleway"/>
            </a:endParaRPr>
          </a:p>
          <a:p>
            <a:pPr indent="0" lvl="0" marL="0" rtl="0" algn="l">
              <a:spcBef>
                <a:spcPts val="0"/>
              </a:spcBef>
              <a:spcAft>
                <a:spcPts val="0"/>
              </a:spcAft>
              <a:buNone/>
            </a:pPr>
            <a:r>
              <a:rPr lang="tr-TR" sz="1800">
                <a:latin typeface="Raleway"/>
                <a:ea typeface="Raleway"/>
                <a:cs typeface="Raleway"/>
                <a:sym typeface="Raleway"/>
              </a:rPr>
              <a:t>or</a:t>
            </a:r>
            <a:r>
              <a:rPr b="1" lang="tr-TR" sz="1800">
                <a:latin typeface="Raleway"/>
                <a:ea typeface="Raleway"/>
                <a:cs typeface="Raleway"/>
                <a:sym typeface="Raleway"/>
              </a:rPr>
              <a:t> hextet</a:t>
            </a:r>
            <a:endParaRPr sz="1800">
              <a:latin typeface="Raleway"/>
              <a:ea typeface="Raleway"/>
              <a:cs typeface="Raleway"/>
              <a:sym typeface="Raleway"/>
            </a:endParaRPr>
          </a:p>
        </p:txBody>
      </p:sp>
      <p:sp>
        <p:nvSpPr>
          <p:cNvPr id="352" name="Google Shape;352;p54"/>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nvSpPr>
        <p:spPr>
          <a:xfrm>
            <a:off x="47925" y="691725"/>
            <a:ext cx="9058200" cy="4010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Shortening IPv6 Addresses</a:t>
            </a:r>
            <a:r>
              <a:rPr lang="tr-TR" sz="2200">
                <a:latin typeface="Raleway"/>
                <a:ea typeface="Raleway"/>
                <a:cs typeface="Raleway"/>
                <a:sym typeface="Raleway"/>
              </a:rPr>
              <a:t>:</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Original	: </a:t>
            </a:r>
            <a:r>
              <a:rPr lang="tr-TR" sz="2200"/>
              <a:t>2041:0000:140F:0000:0000:0000:875B:131B</a:t>
            </a:r>
            <a:endParaRPr sz="2200"/>
          </a:p>
          <a:p>
            <a:pPr indent="0" lvl="0" marL="457200" rtl="0" algn="l">
              <a:spcBef>
                <a:spcPts val="0"/>
              </a:spcBef>
              <a:spcAft>
                <a:spcPts val="0"/>
              </a:spcAft>
              <a:buNone/>
            </a:pPr>
            <a:r>
              <a:rPr lang="tr-TR" sz="2200">
                <a:latin typeface="Raleway"/>
                <a:ea typeface="Raleway"/>
                <a:cs typeface="Raleway"/>
                <a:sym typeface="Raleway"/>
              </a:rPr>
              <a:t>Short		: </a:t>
            </a:r>
            <a:r>
              <a:rPr lang="tr-TR" sz="2200"/>
              <a:t>2041:0000:140F::875B:131B</a:t>
            </a:r>
            <a:endParaRPr sz="2200"/>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Original	: </a:t>
            </a:r>
            <a:r>
              <a:rPr lang="tr-TR" sz="2200"/>
              <a:t>2001:0000:0000:0012:0000:0000:1234:56ab</a:t>
            </a:r>
            <a:endParaRPr sz="2200"/>
          </a:p>
          <a:p>
            <a:pPr indent="0" lvl="0" marL="457200" rtl="0" algn="l">
              <a:spcBef>
                <a:spcPts val="0"/>
              </a:spcBef>
              <a:spcAft>
                <a:spcPts val="0"/>
              </a:spcAft>
              <a:buNone/>
            </a:pPr>
            <a:r>
              <a:rPr b="1" lang="tr-TR" sz="2200">
                <a:latin typeface="Raleway"/>
                <a:ea typeface="Raleway"/>
                <a:cs typeface="Raleway"/>
                <a:sym typeface="Raleway"/>
              </a:rPr>
              <a:t>Wrong!</a:t>
            </a:r>
            <a:r>
              <a:rPr lang="tr-TR" sz="2200">
                <a:latin typeface="Raleway"/>
                <a:ea typeface="Raleway"/>
                <a:cs typeface="Raleway"/>
                <a:sym typeface="Raleway"/>
              </a:rPr>
              <a:t>	: </a:t>
            </a:r>
            <a:r>
              <a:rPr lang="tr-TR" sz="2200"/>
              <a:t>2001::0012::1234:56AB</a:t>
            </a:r>
            <a:endParaRPr sz="2200"/>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457200" lvl="0" marL="1371600" rtl="0" algn="l">
              <a:spcBef>
                <a:spcPts val="0"/>
              </a:spcBef>
              <a:spcAft>
                <a:spcPts val="0"/>
              </a:spcAft>
              <a:buNone/>
            </a:pPr>
            <a:r>
              <a:rPr lang="tr-TR" sz="2200">
                <a:latin typeface="Raleway"/>
                <a:ea typeface="Raleway"/>
                <a:cs typeface="Raleway"/>
                <a:sym typeface="Raleway"/>
              </a:rPr>
              <a:t>You can remove zeros only once!</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cxnSp>
        <p:nvCxnSpPr>
          <p:cNvPr id="358" name="Google Shape;358;p55"/>
          <p:cNvCxnSpPr/>
          <p:nvPr/>
        </p:nvCxnSpPr>
        <p:spPr>
          <a:xfrm>
            <a:off x="4246250" y="1749850"/>
            <a:ext cx="2012700" cy="0"/>
          </a:xfrm>
          <a:prstGeom prst="straightConnector1">
            <a:avLst/>
          </a:prstGeom>
          <a:noFill/>
          <a:ln cap="flat" cmpd="sng" w="38100">
            <a:solidFill>
              <a:srgbClr val="FF0000"/>
            </a:solidFill>
            <a:prstDash val="solid"/>
            <a:round/>
            <a:headEnd len="med" w="med" type="none"/>
            <a:tailEnd len="med" w="med" type="none"/>
          </a:ln>
        </p:spPr>
      </p:cxnSp>
      <p:cxnSp>
        <p:nvCxnSpPr>
          <p:cNvPr id="359" name="Google Shape;359;p55"/>
          <p:cNvCxnSpPr/>
          <p:nvPr/>
        </p:nvCxnSpPr>
        <p:spPr>
          <a:xfrm>
            <a:off x="4887350" y="2745700"/>
            <a:ext cx="1371600" cy="900"/>
          </a:xfrm>
          <a:prstGeom prst="straightConnector1">
            <a:avLst/>
          </a:prstGeom>
          <a:noFill/>
          <a:ln cap="flat" cmpd="sng" w="38100">
            <a:solidFill>
              <a:srgbClr val="FF0000"/>
            </a:solidFill>
            <a:prstDash val="solid"/>
            <a:round/>
            <a:headEnd len="med" w="med" type="none"/>
            <a:tailEnd len="med" w="med" type="none"/>
          </a:ln>
        </p:spPr>
      </p:cxnSp>
      <p:cxnSp>
        <p:nvCxnSpPr>
          <p:cNvPr id="360" name="Google Shape;360;p55"/>
          <p:cNvCxnSpPr/>
          <p:nvPr/>
        </p:nvCxnSpPr>
        <p:spPr>
          <a:xfrm>
            <a:off x="2759025" y="2745700"/>
            <a:ext cx="1371600" cy="900"/>
          </a:xfrm>
          <a:prstGeom prst="straightConnector1">
            <a:avLst/>
          </a:prstGeom>
          <a:noFill/>
          <a:ln cap="flat" cmpd="sng" w="38100">
            <a:solidFill>
              <a:srgbClr val="FF0000"/>
            </a:solidFill>
            <a:prstDash val="solid"/>
            <a:round/>
            <a:headEnd len="med" w="med" type="none"/>
            <a:tailEnd len="med" w="med" type="none"/>
          </a:ln>
        </p:spPr>
      </p:cxnSp>
      <p:pic>
        <p:nvPicPr>
          <p:cNvPr descr="x mark 3 icon" id="361" name="Google Shape;361;p55"/>
          <p:cNvPicPr preferRelativeResize="0"/>
          <p:nvPr/>
        </p:nvPicPr>
        <p:blipFill>
          <a:blip r:embed="rId3">
            <a:alphaModFix/>
          </a:blip>
          <a:stretch>
            <a:fillRect/>
          </a:stretch>
        </p:blipFill>
        <p:spPr>
          <a:xfrm>
            <a:off x="7802175" y="2356746"/>
            <a:ext cx="626450" cy="626410"/>
          </a:xfrm>
          <a:prstGeom prst="rect">
            <a:avLst/>
          </a:prstGeom>
          <a:noFill/>
          <a:ln>
            <a:noFill/>
          </a:ln>
        </p:spPr>
      </p:pic>
      <p:pic>
        <p:nvPicPr>
          <p:cNvPr descr="ok icon" id="362" name="Google Shape;362;p55"/>
          <p:cNvPicPr preferRelativeResize="0"/>
          <p:nvPr/>
        </p:nvPicPr>
        <p:blipFill>
          <a:blip r:embed="rId4">
            <a:alphaModFix/>
          </a:blip>
          <a:stretch>
            <a:fillRect/>
          </a:stretch>
        </p:blipFill>
        <p:spPr>
          <a:xfrm>
            <a:off x="7785050" y="1240867"/>
            <a:ext cx="626440" cy="626400"/>
          </a:xfrm>
          <a:prstGeom prst="rect">
            <a:avLst/>
          </a:prstGeom>
          <a:noFill/>
          <a:ln>
            <a:noFill/>
          </a:ln>
        </p:spPr>
      </p:pic>
      <p:cxnSp>
        <p:nvCxnSpPr>
          <p:cNvPr id="363" name="Google Shape;363;p55"/>
          <p:cNvCxnSpPr/>
          <p:nvPr/>
        </p:nvCxnSpPr>
        <p:spPr>
          <a:xfrm>
            <a:off x="4112395" y="2094905"/>
            <a:ext cx="172500" cy="0"/>
          </a:xfrm>
          <a:prstGeom prst="straightConnector1">
            <a:avLst/>
          </a:prstGeom>
          <a:noFill/>
          <a:ln cap="flat" cmpd="sng" w="38100">
            <a:solidFill>
              <a:srgbClr val="FF0000"/>
            </a:solidFill>
            <a:prstDash val="solid"/>
            <a:round/>
            <a:headEnd len="med" w="med" type="none"/>
            <a:tailEnd len="med" w="med" type="none"/>
          </a:ln>
        </p:spPr>
      </p:cxnSp>
      <p:cxnSp>
        <p:nvCxnSpPr>
          <p:cNvPr id="364" name="Google Shape;364;p55"/>
          <p:cNvCxnSpPr/>
          <p:nvPr/>
        </p:nvCxnSpPr>
        <p:spPr>
          <a:xfrm>
            <a:off x="3481402" y="3101330"/>
            <a:ext cx="172500" cy="0"/>
          </a:xfrm>
          <a:prstGeom prst="straightConnector1">
            <a:avLst/>
          </a:prstGeom>
          <a:noFill/>
          <a:ln cap="flat" cmpd="sng" w="38100">
            <a:solidFill>
              <a:srgbClr val="FF0000"/>
            </a:solidFill>
            <a:prstDash val="solid"/>
            <a:round/>
            <a:headEnd len="med" w="med" type="none"/>
            <a:tailEnd len="med" w="med" type="none"/>
          </a:ln>
        </p:spPr>
      </p:cxnSp>
      <p:cxnSp>
        <p:nvCxnSpPr>
          <p:cNvPr id="365" name="Google Shape;365;p55"/>
          <p:cNvCxnSpPr/>
          <p:nvPr/>
        </p:nvCxnSpPr>
        <p:spPr>
          <a:xfrm>
            <a:off x="2712515" y="3101330"/>
            <a:ext cx="172500" cy="0"/>
          </a:xfrm>
          <a:prstGeom prst="straightConnector1">
            <a:avLst/>
          </a:prstGeom>
          <a:noFill/>
          <a:ln cap="flat" cmpd="sng" w="38100">
            <a:solidFill>
              <a:srgbClr val="FF0000"/>
            </a:solidFill>
            <a:prstDash val="solid"/>
            <a:round/>
            <a:headEnd len="med" w="med" type="none"/>
            <a:tailEnd len="med" w="med" type="none"/>
          </a:ln>
        </p:spPr>
      </p:cxnSp>
      <p:sp>
        <p:nvSpPr>
          <p:cNvPr id="366" name="Google Shape;366;p55"/>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nvSpPr>
        <p:spPr>
          <a:xfrm>
            <a:off x="47925" y="691725"/>
            <a:ext cx="9058200" cy="4010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Shortening IPv6 Addresses: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Original	: </a:t>
            </a:r>
            <a:r>
              <a:rPr lang="tr-TR" sz="2200"/>
              <a:t>2041:0000:140F:</a:t>
            </a:r>
            <a:r>
              <a:rPr lang="tr-TR" sz="2200"/>
              <a:t>0000:0000:0000</a:t>
            </a:r>
            <a:r>
              <a:rPr lang="tr-TR" sz="2200"/>
              <a:t>:875B:131B</a:t>
            </a:r>
            <a:endParaRPr sz="2200"/>
          </a:p>
          <a:p>
            <a:pPr indent="0" lvl="0" marL="457200" rtl="0" algn="l">
              <a:spcBef>
                <a:spcPts val="0"/>
              </a:spcBef>
              <a:spcAft>
                <a:spcPts val="0"/>
              </a:spcAft>
              <a:buNone/>
            </a:pPr>
            <a:r>
              <a:rPr lang="tr-TR" sz="2200">
                <a:latin typeface="Raleway"/>
                <a:ea typeface="Raleway"/>
                <a:cs typeface="Raleway"/>
                <a:sym typeface="Raleway"/>
              </a:rPr>
              <a:t>Short		: </a:t>
            </a:r>
            <a:r>
              <a:rPr lang="tr-TR" sz="2200"/>
              <a:t>2041:0:140F::875B:131B</a:t>
            </a:r>
            <a:endParaRPr sz="2200"/>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Original	: </a:t>
            </a:r>
            <a:r>
              <a:rPr lang="tr-TR" sz="2200"/>
              <a:t>2001:0001:0002:0003:0004:0005:0006:0007</a:t>
            </a:r>
            <a:endParaRPr sz="2200"/>
          </a:p>
          <a:p>
            <a:pPr indent="0" lvl="0" marL="457200" rtl="0" algn="l">
              <a:spcBef>
                <a:spcPts val="0"/>
              </a:spcBef>
              <a:spcAft>
                <a:spcPts val="0"/>
              </a:spcAft>
              <a:buNone/>
            </a:pPr>
            <a:r>
              <a:rPr lang="tr-TR" sz="2200">
                <a:latin typeface="Raleway"/>
                <a:ea typeface="Raleway"/>
                <a:cs typeface="Raleway"/>
                <a:sym typeface="Raleway"/>
              </a:rPr>
              <a:t>Short		: </a:t>
            </a:r>
            <a:r>
              <a:rPr lang="tr-TR" sz="2200"/>
              <a:t>2001:1:2:3:4:5:6:7</a:t>
            </a:r>
            <a:endParaRPr sz="2200"/>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Rules:</a:t>
            </a:r>
            <a:endParaRPr sz="2200">
              <a:latin typeface="Raleway"/>
              <a:ea typeface="Raleway"/>
              <a:cs typeface="Raleway"/>
              <a:sym typeface="Raleway"/>
            </a:endParaRPr>
          </a:p>
          <a:p>
            <a:pPr indent="-342900" lvl="1" marL="914400" rtl="0" algn="l">
              <a:spcBef>
                <a:spcPts val="0"/>
              </a:spcBef>
              <a:spcAft>
                <a:spcPts val="0"/>
              </a:spcAft>
              <a:buSzPts val="1800"/>
              <a:buFont typeface="Raleway"/>
              <a:buChar char="○"/>
            </a:pPr>
            <a:r>
              <a:rPr lang="tr-TR" sz="1800">
                <a:latin typeface="Raleway"/>
                <a:ea typeface="Raleway"/>
                <a:cs typeface="Raleway"/>
                <a:sym typeface="Raleway"/>
              </a:rPr>
              <a:t>An entire string of zeros can be removed, you can only do this once</a:t>
            </a:r>
            <a:endParaRPr sz="1800">
              <a:latin typeface="Raleway"/>
              <a:ea typeface="Raleway"/>
              <a:cs typeface="Raleway"/>
              <a:sym typeface="Raleway"/>
            </a:endParaRPr>
          </a:p>
          <a:p>
            <a:pPr indent="-342900" lvl="1" marL="914400" rtl="0" algn="l">
              <a:spcBef>
                <a:spcPts val="0"/>
              </a:spcBef>
              <a:spcAft>
                <a:spcPts val="0"/>
              </a:spcAft>
              <a:buSzPts val="1800"/>
              <a:buFont typeface="Raleway"/>
              <a:buChar char="○"/>
            </a:pPr>
            <a:r>
              <a:rPr lang="tr-TR" sz="1800">
                <a:latin typeface="Raleway"/>
                <a:ea typeface="Raleway"/>
                <a:cs typeface="Raleway"/>
                <a:sym typeface="Raleway"/>
              </a:rPr>
              <a:t>4 zeros can be removed, leaving only a single zero</a:t>
            </a:r>
            <a:endParaRPr sz="1800">
              <a:latin typeface="Raleway"/>
              <a:ea typeface="Raleway"/>
              <a:cs typeface="Raleway"/>
              <a:sym typeface="Raleway"/>
            </a:endParaRPr>
          </a:p>
          <a:p>
            <a:pPr indent="-342900" lvl="1" marL="914400" rtl="0" algn="l">
              <a:spcBef>
                <a:spcPts val="0"/>
              </a:spcBef>
              <a:spcAft>
                <a:spcPts val="0"/>
              </a:spcAft>
              <a:buSzPts val="1800"/>
              <a:buFont typeface="Raleway"/>
              <a:buChar char="○"/>
            </a:pPr>
            <a:r>
              <a:rPr lang="tr-TR" sz="1800">
                <a:latin typeface="Raleway"/>
                <a:ea typeface="Raleway"/>
                <a:cs typeface="Raleway"/>
                <a:sym typeface="Raleway"/>
              </a:rPr>
              <a:t>Leading zeros can be removed</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cxnSp>
        <p:nvCxnSpPr>
          <p:cNvPr id="372" name="Google Shape;372;p56"/>
          <p:cNvCxnSpPr/>
          <p:nvPr/>
        </p:nvCxnSpPr>
        <p:spPr>
          <a:xfrm>
            <a:off x="4246250" y="1749850"/>
            <a:ext cx="2012700" cy="0"/>
          </a:xfrm>
          <a:prstGeom prst="straightConnector1">
            <a:avLst/>
          </a:prstGeom>
          <a:noFill/>
          <a:ln cap="flat" cmpd="sng" w="38100">
            <a:solidFill>
              <a:srgbClr val="FF0000"/>
            </a:solidFill>
            <a:prstDash val="solid"/>
            <a:round/>
            <a:headEnd len="med" w="med" type="none"/>
            <a:tailEnd len="med" w="med" type="none"/>
          </a:ln>
        </p:spPr>
      </p:cxnSp>
      <p:cxnSp>
        <p:nvCxnSpPr>
          <p:cNvPr id="373" name="Google Shape;373;p56"/>
          <p:cNvCxnSpPr/>
          <p:nvPr/>
        </p:nvCxnSpPr>
        <p:spPr>
          <a:xfrm>
            <a:off x="2788240" y="2094905"/>
            <a:ext cx="172500" cy="0"/>
          </a:xfrm>
          <a:prstGeom prst="straightConnector1">
            <a:avLst/>
          </a:prstGeom>
          <a:noFill/>
          <a:ln cap="flat" cmpd="sng" w="38100">
            <a:solidFill>
              <a:srgbClr val="FF0000"/>
            </a:solidFill>
            <a:prstDash val="solid"/>
            <a:round/>
            <a:headEnd len="med" w="med" type="none"/>
            <a:tailEnd len="med" w="med" type="none"/>
          </a:ln>
        </p:spPr>
      </p:cxnSp>
      <p:cxnSp>
        <p:nvCxnSpPr>
          <p:cNvPr id="374" name="Google Shape;374;p56"/>
          <p:cNvCxnSpPr/>
          <p:nvPr/>
        </p:nvCxnSpPr>
        <p:spPr>
          <a:xfrm>
            <a:off x="2808525" y="1749850"/>
            <a:ext cx="661200" cy="0"/>
          </a:xfrm>
          <a:prstGeom prst="straightConnector1">
            <a:avLst/>
          </a:prstGeom>
          <a:noFill/>
          <a:ln cap="flat" cmpd="sng" w="38100">
            <a:solidFill>
              <a:srgbClr val="FF0000"/>
            </a:solidFill>
            <a:prstDash val="solid"/>
            <a:round/>
            <a:headEnd len="med" w="med" type="none"/>
            <a:tailEnd len="med" w="med" type="none"/>
          </a:ln>
        </p:spPr>
      </p:cxnSp>
      <p:cxnSp>
        <p:nvCxnSpPr>
          <p:cNvPr id="375" name="Google Shape;375;p56"/>
          <p:cNvCxnSpPr/>
          <p:nvPr/>
        </p:nvCxnSpPr>
        <p:spPr>
          <a:xfrm>
            <a:off x="3659680" y="2094905"/>
            <a:ext cx="172500" cy="0"/>
          </a:xfrm>
          <a:prstGeom prst="straightConnector1">
            <a:avLst/>
          </a:prstGeom>
          <a:noFill/>
          <a:ln cap="flat" cmpd="sng" w="38100">
            <a:solidFill>
              <a:srgbClr val="FF0000"/>
            </a:solidFill>
            <a:prstDash val="solid"/>
            <a:round/>
            <a:headEnd len="med" w="med" type="none"/>
            <a:tailEnd len="med" w="med" type="none"/>
          </a:ln>
        </p:spPr>
      </p:cxnSp>
      <p:sp>
        <p:nvSpPr>
          <p:cNvPr id="376" name="Google Shape;376;p56"/>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nvSpPr>
        <p:spPr>
          <a:xfrm>
            <a:off x="47925" y="691725"/>
            <a:ext cx="9058200" cy="40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IPv6 Address Types: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Unicast Address</a:t>
            </a:r>
            <a:endParaRPr b="1"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b="1" lang="tr-TR" sz="2200">
                <a:latin typeface="Raleway"/>
                <a:ea typeface="Raleway"/>
                <a:cs typeface="Raleway"/>
                <a:sym typeface="Raleway"/>
              </a:rPr>
              <a:t>Link Local Address:</a:t>
            </a:r>
            <a:r>
              <a:rPr lang="tr-TR" sz="2200">
                <a:latin typeface="Raleway"/>
                <a:ea typeface="Raleway"/>
                <a:cs typeface="Raleway"/>
                <a:sym typeface="Raleway"/>
              </a:rPr>
              <a:t> Only valid in local networks. Starts with </a:t>
            </a:r>
            <a:r>
              <a:rPr i="1" lang="tr-TR" sz="2200">
                <a:latin typeface="Raleway"/>
                <a:ea typeface="Raleway"/>
                <a:cs typeface="Raleway"/>
                <a:sym typeface="Raleway"/>
              </a:rPr>
              <a:t>FE80::/10</a:t>
            </a:r>
            <a:endParaRPr i="1"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b="1" lang="tr-TR" sz="2200">
                <a:latin typeface="Raleway"/>
                <a:ea typeface="Raleway"/>
                <a:cs typeface="Raleway"/>
                <a:sym typeface="Raleway"/>
              </a:rPr>
              <a:t>Global Unicast Address: </a:t>
            </a:r>
            <a:r>
              <a:rPr lang="tr-TR" sz="2200">
                <a:latin typeface="Raleway"/>
                <a:ea typeface="Raleway"/>
                <a:cs typeface="Raleway"/>
                <a:sym typeface="Raleway"/>
              </a:rPr>
              <a:t>Worldwide unique address. Starts with </a:t>
            </a:r>
            <a:r>
              <a:rPr i="1" lang="tr-TR" sz="2200">
                <a:latin typeface="Raleway"/>
                <a:ea typeface="Raleway"/>
                <a:cs typeface="Raleway"/>
                <a:sym typeface="Raleway"/>
              </a:rPr>
              <a:t>2000 </a:t>
            </a:r>
            <a:r>
              <a:rPr lang="tr-TR" sz="2200">
                <a:latin typeface="Raleway"/>
                <a:ea typeface="Raleway"/>
                <a:cs typeface="Raleway"/>
                <a:sym typeface="Raleway"/>
              </a:rPr>
              <a:t>to </a:t>
            </a:r>
            <a:r>
              <a:rPr i="1" lang="tr-TR" sz="2200">
                <a:latin typeface="Raleway"/>
                <a:ea typeface="Raleway"/>
                <a:cs typeface="Raleway"/>
                <a:sym typeface="Raleway"/>
              </a:rPr>
              <a:t>3FFF</a:t>
            </a:r>
            <a:endParaRPr i="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Multicast address - </a:t>
            </a:r>
            <a:r>
              <a:rPr lang="tr-TR" sz="2200">
                <a:latin typeface="Raleway"/>
                <a:ea typeface="Raleway"/>
                <a:cs typeface="Raleway"/>
                <a:sym typeface="Raleway"/>
              </a:rPr>
              <a:t>Same as IPv4. Starts with </a:t>
            </a:r>
            <a:r>
              <a:rPr i="1" lang="tr-TR" sz="2200">
                <a:latin typeface="Raleway"/>
                <a:ea typeface="Raleway"/>
                <a:cs typeface="Raleway"/>
                <a:sym typeface="Raleway"/>
              </a:rPr>
              <a:t>FF00::/8</a:t>
            </a:r>
            <a:endParaRPr i="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Anycast Address - </a:t>
            </a:r>
            <a:r>
              <a:rPr lang="tr-TR" sz="2200">
                <a:latin typeface="Raleway"/>
                <a:ea typeface="Raleway"/>
                <a:cs typeface="Raleway"/>
                <a:sym typeface="Raleway"/>
              </a:rPr>
              <a:t>Similar to broadcast but instead of sending to all nodes, sends to the closest nodes to sender.</a:t>
            </a:r>
            <a:endParaRPr sz="2200">
              <a:latin typeface="Raleway"/>
              <a:ea typeface="Raleway"/>
              <a:cs typeface="Raleway"/>
              <a:sym typeface="Raleway"/>
            </a:endParaRPr>
          </a:p>
        </p:txBody>
      </p:sp>
      <p:sp>
        <p:nvSpPr>
          <p:cNvPr id="382" name="Google Shape;382;p57"/>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IP Terminology</a:t>
            </a:r>
            <a:endParaRPr b="1" sz="4000">
              <a:solidFill>
                <a:srgbClr val="58B8E4"/>
              </a:solidFill>
              <a:latin typeface="Raleway"/>
              <a:ea typeface="Raleway"/>
              <a:cs typeface="Raleway"/>
              <a:sym typeface="Raleway"/>
            </a:endParaRPr>
          </a:p>
        </p:txBody>
      </p:sp>
      <p:sp>
        <p:nvSpPr>
          <p:cNvPr id="111" name="Google Shape;111;p2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nvSpPr>
        <p:spPr>
          <a:xfrm>
            <a:off x="47925" y="615525"/>
            <a:ext cx="90582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IPv6 Special Addresses:</a:t>
            </a:r>
            <a:endParaRPr sz="2200">
              <a:latin typeface="Raleway"/>
              <a:ea typeface="Raleway"/>
              <a:cs typeface="Raleway"/>
              <a:sym typeface="Raleway"/>
            </a:endParaRPr>
          </a:p>
        </p:txBody>
      </p:sp>
      <p:graphicFrame>
        <p:nvGraphicFramePr>
          <p:cNvPr id="388" name="Google Shape;388;p58"/>
          <p:cNvGraphicFramePr/>
          <p:nvPr/>
        </p:nvGraphicFramePr>
        <p:xfrm>
          <a:off x="128200" y="1035300"/>
          <a:ext cx="3000000" cy="3000000"/>
        </p:xfrm>
        <a:graphic>
          <a:graphicData uri="http://schemas.openxmlformats.org/drawingml/2006/table">
            <a:tbl>
              <a:tblPr>
                <a:noFill/>
                <a:tableStyleId>{6F02CAEB-0E06-46C3-BB7A-9FEBF0F30A63}</a:tableStyleId>
              </a:tblPr>
              <a:tblGrid>
                <a:gridCol w="1472475"/>
                <a:gridCol w="7505250"/>
              </a:tblGrid>
              <a:tr h="381000">
                <a:tc>
                  <a:txBody>
                    <a:bodyPr/>
                    <a:lstStyle/>
                    <a:p>
                      <a:pPr indent="0" lvl="0" marL="0" rtl="0" algn="l">
                        <a:spcBef>
                          <a:spcPts val="0"/>
                        </a:spcBef>
                        <a:spcAft>
                          <a:spcPts val="0"/>
                        </a:spcAft>
                        <a:buNone/>
                      </a:pPr>
                      <a:r>
                        <a:rPr b="1" lang="tr-TR"/>
                        <a:t>Address</a:t>
                      </a:r>
                      <a:endParaRPr b="1"/>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tr-TR"/>
                        <a:t>Meaning</a:t>
                      </a:r>
                      <a:endParaRPr b="1"/>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0:0:0:0:0:0:0:0</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Equals ::. The equivalent of IPv4’s 0.0.0.0 and is typically the source address of a host before the host receives an IP address when you’re using DHCP-driven stateful configuration</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263400">
                <a:tc>
                  <a:txBody>
                    <a:bodyPr/>
                    <a:lstStyle/>
                    <a:p>
                      <a:pPr indent="0" lvl="0" marL="0" rtl="0" algn="l">
                        <a:spcBef>
                          <a:spcPts val="0"/>
                        </a:spcBef>
                        <a:spcAft>
                          <a:spcPts val="0"/>
                        </a:spcAft>
                        <a:buNone/>
                      </a:pPr>
                      <a:r>
                        <a:rPr lang="tr-TR"/>
                        <a:t>0:0:0:0:0:0:0:1</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Equals ::1. The equivalent of 127.0.0.1 in IPv4.</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2000::/3</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The global unicast address range allocated for Internet access.</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tr-TR"/>
                        <a:t>FC00::/7</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The unique local unicast range.</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FE80::/10</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The link-local unicast range.</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tr-TR"/>
                        <a:t>FF00::/8</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The multicast range.</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3FFF:FFFF::/32</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Reserved for examples and documentation.</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381000">
                <a:tc>
                  <a:txBody>
                    <a:bodyPr/>
                    <a:lstStyle/>
                    <a:p>
                      <a:pPr indent="0" lvl="0" marL="0" rtl="0" algn="l">
                        <a:spcBef>
                          <a:spcPts val="0"/>
                        </a:spcBef>
                        <a:spcAft>
                          <a:spcPts val="0"/>
                        </a:spcAft>
                        <a:buNone/>
                      </a:pPr>
                      <a:r>
                        <a:rPr lang="tr-TR"/>
                        <a:t>2001:0DB8::/32</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a:t>Also reserved for examples and documentation.</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rPr lang="tr-TR"/>
                        <a:t>2002::/16</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c>
                  <a:txBody>
                    <a:bodyPr/>
                    <a:lstStyle/>
                    <a:p>
                      <a:pPr indent="0" lvl="0" marL="0" rtl="0" algn="l">
                        <a:spcBef>
                          <a:spcPts val="0"/>
                        </a:spcBef>
                        <a:spcAft>
                          <a:spcPts val="0"/>
                        </a:spcAft>
                        <a:buNone/>
                      </a:pPr>
                      <a:r>
                        <a:rPr lang="tr-TR"/>
                        <a:t>Used with 6to4 tunneling, which is an IPv4-to-IPv6 transition system. </a:t>
                      </a:r>
                      <a:endParaRPr/>
                    </a:p>
                  </a:txBody>
                  <a:tcPr marT="18000" marB="18000" marR="90000" marL="91425" anchor="ctr">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bl>
          </a:graphicData>
        </a:graphic>
      </p:graphicFrame>
      <p:sp>
        <p:nvSpPr>
          <p:cNvPr id="389" name="Google Shape;389;p58"/>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3" name="Shape 393"/>
        <p:cNvGrpSpPr/>
        <p:nvPr/>
      </p:nvGrpSpPr>
      <p:grpSpPr>
        <a:xfrm>
          <a:off x="0" y="0"/>
          <a:ext cx="0" cy="0"/>
          <a:chOff x="0" y="0"/>
          <a:chExt cx="0" cy="0"/>
        </a:xfrm>
      </p:grpSpPr>
      <p:sp>
        <p:nvSpPr>
          <p:cNvPr id="394" name="Google Shape;394;p5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b="0" lang="tr-TR"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sp>
        <p:nvSpPr>
          <p:cNvPr id="395" name="Google Shape;395;p59"/>
          <p:cNvSpPr txBox="1"/>
          <p:nvPr>
            <p:ph type="title"/>
          </p:nvPr>
        </p:nvSpPr>
        <p:spPr>
          <a:xfrm>
            <a:off x="431800" y="1738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396" name="Google Shape;396;p59"/>
          <p:cNvSpPr txBox="1"/>
          <p:nvPr/>
        </p:nvSpPr>
        <p:spPr>
          <a:xfrm>
            <a:off x="47925" y="691725"/>
            <a:ext cx="9058200" cy="40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Stateless Autoconfiguration (EUI-64):</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pic>
        <p:nvPicPr>
          <p:cNvPr id="397" name="Google Shape;397;p59"/>
          <p:cNvPicPr preferRelativeResize="0"/>
          <p:nvPr/>
        </p:nvPicPr>
        <p:blipFill>
          <a:blip r:embed="rId3">
            <a:alphaModFix/>
          </a:blip>
          <a:stretch>
            <a:fillRect/>
          </a:stretch>
        </p:blipFill>
        <p:spPr>
          <a:xfrm>
            <a:off x="4" y="1504775"/>
            <a:ext cx="9144001" cy="26828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1" name="Shape 401"/>
        <p:cNvGrpSpPr/>
        <p:nvPr/>
      </p:nvGrpSpPr>
      <p:grpSpPr>
        <a:xfrm>
          <a:off x="0" y="0"/>
          <a:ext cx="0" cy="0"/>
          <a:chOff x="0" y="0"/>
          <a:chExt cx="0" cy="0"/>
        </a:xfrm>
      </p:grpSpPr>
      <p:sp>
        <p:nvSpPr>
          <p:cNvPr id="402" name="Google Shape;402;p6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b="0" lang="tr-TR"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sp>
        <p:nvSpPr>
          <p:cNvPr id="403" name="Google Shape;403;p60"/>
          <p:cNvSpPr txBox="1"/>
          <p:nvPr>
            <p:ph type="title"/>
          </p:nvPr>
        </p:nvSpPr>
        <p:spPr>
          <a:xfrm>
            <a:off x="431800" y="1738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3400">
                <a:solidFill>
                  <a:srgbClr val="741B47"/>
                </a:solidFill>
                <a:latin typeface="Raleway Medium"/>
                <a:ea typeface="Raleway Medium"/>
                <a:cs typeface="Raleway Medium"/>
                <a:sym typeface="Raleway Medium"/>
              </a:rPr>
              <a:t>Internet Protocol Version 6 (IPv6)</a:t>
            </a:r>
            <a:endParaRPr sz="3400">
              <a:solidFill>
                <a:srgbClr val="741B47"/>
              </a:solidFill>
              <a:latin typeface="Raleway Medium"/>
              <a:ea typeface="Raleway Medium"/>
              <a:cs typeface="Raleway Medium"/>
              <a:sym typeface="Raleway Medium"/>
            </a:endParaRPr>
          </a:p>
        </p:txBody>
      </p:sp>
      <p:sp>
        <p:nvSpPr>
          <p:cNvPr id="404" name="Google Shape;404;p60"/>
          <p:cNvSpPr txBox="1"/>
          <p:nvPr/>
        </p:nvSpPr>
        <p:spPr>
          <a:xfrm>
            <a:off x="47925" y="691725"/>
            <a:ext cx="9058200" cy="40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Advantages of </a:t>
            </a:r>
            <a:r>
              <a:rPr lang="tr-TR" sz="2200">
                <a:latin typeface="Raleway"/>
                <a:ea typeface="Raleway"/>
                <a:cs typeface="Raleway"/>
                <a:sym typeface="Raleway"/>
              </a:rPr>
              <a:t>EUI-64</a:t>
            </a:r>
            <a:r>
              <a:rPr lang="tr-TR" sz="2200">
                <a:latin typeface="Raleway"/>
                <a:ea typeface="Raleway"/>
                <a:cs typeface="Raleway"/>
                <a:sym typeface="Raleway"/>
              </a:rPr>
              <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Doesn’t require support of a DHCP server</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Allows hot plugging of network devices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Suitable for applications requiring secure connection without additional intermediaries in the form of a proxy or a DHCP server</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Cost effective</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Suitable for wireless networks</a:t>
            </a:r>
            <a:endParaRPr sz="2200">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nvSpPr>
        <p:spPr>
          <a:xfrm>
            <a:off x="42900" y="626350"/>
            <a:ext cx="9058200" cy="22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Migrating to IPv6:</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Dual Stacking</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Most common and easiest migration</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Allows devices to communicate either IPv4 or IPv6</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Lets you upgrade your devices to IPv6 one at a time</a:t>
            </a:r>
            <a:endParaRPr sz="2200">
              <a:latin typeface="Raleway"/>
              <a:ea typeface="Raleway"/>
              <a:cs typeface="Raleway"/>
              <a:sym typeface="Raleway"/>
            </a:endParaRPr>
          </a:p>
        </p:txBody>
      </p:sp>
      <p:pic>
        <p:nvPicPr>
          <p:cNvPr descr="What is Dual Stack Routing (D-14) - YouTube" id="410" name="Google Shape;410;p61"/>
          <p:cNvPicPr preferRelativeResize="0"/>
          <p:nvPr/>
        </p:nvPicPr>
        <p:blipFill rotWithShape="1">
          <a:blip r:embed="rId3">
            <a:alphaModFix/>
          </a:blip>
          <a:srcRect b="0" l="0" r="0" t="35790"/>
          <a:stretch/>
        </p:blipFill>
        <p:spPr>
          <a:xfrm>
            <a:off x="1687900" y="2941603"/>
            <a:ext cx="6044299" cy="2183026"/>
          </a:xfrm>
          <a:prstGeom prst="rect">
            <a:avLst/>
          </a:prstGeom>
          <a:noFill/>
          <a:ln>
            <a:noFill/>
          </a:ln>
        </p:spPr>
      </p:pic>
      <p:sp>
        <p:nvSpPr>
          <p:cNvPr id="411" name="Google Shape;411;p61"/>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idx="4294967295" type="title"/>
          </p:nvPr>
        </p:nvSpPr>
        <p:spPr>
          <a:xfrm>
            <a:off x="3454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Internet Protocol Version 6 (IPv6)</a:t>
            </a:r>
            <a:endParaRPr sz="4000">
              <a:solidFill>
                <a:srgbClr val="58B8E4"/>
              </a:solidFill>
            </a:endParaRPr>
          </a:p>
        </p:txBody>
      </p:sp>
      <p:pic>
        <p:nvPicPr>
          <p:cNvPr id="417" name="Google Shape;417;p62"/>
          <p:cNvPicPr preferRelativeResize="0"/>
          <p:nvPr/>
        </p:nvPicPr>
        <p:blipFill>
          <a:blip r:embed="rId3">
            <a:alphaModFix/>
          </a:blip>
          <a:stretch>
            <a:fillRect/>
          </a:stretch>
        </p:blipFill>
        <p:spPr>
          <a:xfrm>
            <a:off x="3966450" y="1744450"/>
            <a:ext cx="5139475" cy="3399050"/>
          </a:xfrm>
          <a:prstGeom prst="rect">
            <a:avLst/>
          </a:prstGeom>
          <a:noFill/>
          <a:ln>
            <a:noFill/>
          </a:ln>
        </p:spPr>
      </p:pic>
      <p:sp>
        <p:nvSpPr>
          <p:cNvPr id="418" name="Google Shape;418;p62"/>
          <p:cNvSpPr txBox="1"/>
          <p:nvPr/>
        </p:nvSpPr>
        <p:spPr>
          <a:xfrm>
            <a:off x="42900" y="626350"/>
            <a:ext cx="4356900" cy="22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Migrating to IPv6:</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6to4 Tunneling</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Useful for carrying IPv6 packets over IPv4 network</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Puts IPv4 header onto the front of IPv6 packet</a:t>
            </a:r>
            <a:endParaRPr sz="2200">
              <a:latin typeface="Raleway"/>
              <a:ea typeface="Raleway"/>
              <a:cs typeface="Raleway"/>
              <a:sym typeface="Ralew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63"/>
          <p:cNvGrpSpPr/>
          <p:nvPr/>
        </p:nvGrpSpPr>
        <p:grpSpPr>
          <a:xfrm>
            <a:off x="5796152" y="1281929"/>
            <a:ext cx="2730816" cy="2774630"/>
            <a:chOff x="2602525" y="317054"/>
            <a:chExt cx="4174283" cy="4762495"/>
          </a:xfrm>
        </p:grpSpPr>
        <p:sp>
          <p:nvSpPr>
            <p:cNvPr id="424" name="Google Shape;424;p63"/>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5" name="Google Shape;425;p63"/>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6" name="Google Shape;426;p63"/>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7" name="Google Shape;427;p63"/>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8" name="Google Shape;428;p63"/>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9" name="Google Shape;429;p63"/>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0" name="Google Shape;430;p63"/>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1" name="Google Shape;431;p63"/>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2" name="Google Shape;432;p63"/>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3" name="Google Shape;433;p63"/>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4" name="Google Shape;434;p63"/>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5" name="Google Shape;435;p63"/>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6" name="Google Shape;436;p63"/>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7" name="Google Shape;437;p63"/>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63"/>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9" name="Google Shape;439;p63"/>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0" name="Google Shape;440;p63"/>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1" name="Google Shape;441;p63"/>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2" name="Google Shape;442;p63"/>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63"/>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p63"/>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5" name="Google Shape;445;p63"/>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6" name="Google Shape;446;p63"/>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63"/>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8" name="Google Shape;448;p63"/>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9" name="Google Shape;449;p63"/>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0" name="Google Shape;450;p63"/>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1" name="Google Shape;451;p63"/>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2" name="Google Shape;452;p63"/>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3" name="Google Shape;453;p63"/>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4" name="Google Shape;454;p63"/>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5" name="Google Shape;455;p63"/>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6" name="Google Shape;456;p63"/>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7" name="Google Shape;457;p63"/>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8" name="Google Shape;458;p63"/>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9" name="Google Shape;459;p63"/>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0" name="Google Shape;460;p63"/>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1" name="Google Shape;461;p63"/>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2" name="Google Shape;462;p63"/>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63"/>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4" name="Google Shape;464;p63"/>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5" name="Google Shape;465;p63"/>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6" name="Google Shape;466;p63"/>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7" name="Google Shape;467;p63"/>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8" name="Google Shape;468;p63"/>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9" name="Google Shape;469;p63"/>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0" name="Google Shape;470;p63"/>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63"/>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2" name="Google Shape;472;p63"/>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3" name="Google Shape;473;p63"/>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4" name="Google Shape;474;p63"/>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5" name="Google Shape;475;p63"/>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63"/>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p63"/>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p63"/>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p63"/>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0" name="Google Shape;480;p63"/>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81" name="Google Shape;481;p63"/>
            <p:cNvGrpSpPr/>
            <p:nvPr/>
          </p:nvGrpSpPr>
          <p:grpSpPr>
            <a:xfrm>
              <a:off x="2941619" y="3895613"/>
              <a:ext cx="483621" cy="510995"/>
              <a:chOff x="4345944" y="4626313"/>
              <a:chExt cx="483621" cy="510995"/>
            </a:xfrm>
          </p:grpSpPr>
          <p:grpSp>
            <p:nvGrpSpPr>
              <p:cNvPr id="482" name="Google Shape;482;p63"/>
              <p:cNvGrpSpPr/>
              <p:nvPr/>
            </p:nvGrpSpPr>
            <p:grpSpPr>
              <a:xfrm>
                <a:off x="4345944" y="4852987"/>
                <a:ext cx="474200" cy="284321"/>
                <a:chOff x="4345944" y="4852987"/>
                <a:chExt cx="474200" cy="284321"/>
              </a:xfrm>
            </p:grpSpPr>
            <p:sp>
              <p:nvSpPr>
                <p:cNvPr id="483" name="Google Shape;483;p63"/>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4" name="Google Shape;484;p63"/>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5" name="Google Shape;485;p63"/>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86" name="Google Shape;486;p63"/>
                <p:cNvGrpSpPr/>
                <p:nvPr/>
              </p:nvGrpSpPr>
              <p:grpSpPr>
                <a:xfrm>
                  <a:off x="4457040" y="4985575"/>
                  <a:ext cx="133724" cy="77247"/>
                  <a:chOff x="4457040" y="4985575"/>
                  <a:chExt cx="133724" cy="77247"/>
                </a:xfrm>
              </p:grpSpPr>
              <p:sp>
                <p:nvSpPr>
                  <p:cNvPr id="487" name="Google Shape;487;p63"/>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8" name="Google Shape;488;p63"/>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89" name="Google Shape;489;p63"/>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0" name="Google Shape;490;p63"/>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1" name="Google Shape;491;p63"/>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2" name="Google Shape;492;p63"/>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3" name="Google Shape;493;p63"/>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4" name="Google Shape;494;p63"/>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5" name="Google Shape;495;p63"/>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6" name="Google Shape;496;p63"/>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7" name="Google Shape;497;p63"/>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8" name="Google Shape;498;p63"/>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9" name="Google Shape;499;p63"/>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0" name="Google Shape;500;p63"/>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1" name="Google Shape;501;p63"/>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2" name="Google Shape;502;p63"/>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3" name="Google Shape;503;p63"/>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4" name="Google Shape;504;p63"/>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5" name="Google Shape;505;p63"/>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6" name="Google Shape;506;p63"/>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7" name="Google Shape;507;p63"/>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8" name="Google Shape;508;p63"/>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9" name="Google Shape;509;p63"/>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0" name="Google Shape;510;p63"/>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1" name="Google Shape;511;p63"/>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2" name="Google Shape;512;p63"/>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3" name="Google Shape;513;p63"/>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4" name="Google Shape;514;p63"/>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5" name="Google Shape;515;p63"/>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6" name="Google Shape;516;p63"/>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7" name="Google Shape;517;p63"/>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8" name="Google Shape;518;p63"/>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9" name="Google Shape;519;p63"/>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0" name="Google Shape;520;p63"/>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1" name="Google Shape;521;p63"/>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2" name="Google Shape;522;p63"/>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3" name="Google Shape;523;p63"/>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4" name="Google Shape;524;p63"/>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5" name="Google Shape;525;p63"/>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6" name="Google Shape;526;p63"/>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7" name="Google Shape;527;p63"/>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8" name="Google Shape;528;p63"/>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9" name="Google Shape;529;p63"/>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0" name="Google Shape;530;p63"/>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1" name="Google Shape;531;p63"/>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2" name="Google Shape;532;p63"/>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3" name="Google Shape;533;p63"/>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4" name="Google Shape;534;p63"/>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5" name="Google Shape;535;p63"/>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6" name="Google Shape;536;p63"/>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7" name="Google Shape;537;p63"/>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8" name="Google Shape;538;p63"/>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9" name="Google Shape;539;p63"/>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0" name="Google Shape;540;p63"/>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1" name="Google Shape;541;p63"/>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2" name="Google Shape;542;p63"/>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3" name="Google Shape;543;p63"/>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4" name="Google Shape;544;p63"/>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5" name="Google Shape;545;p63"/>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6" name="Google Shape;546;p63"/>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7" name="Google Shape;547;p63"/>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8" name="Google Shape;548;p63"/>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9" name="Google Shape;549;p63"/>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0" name="Google Shape;550;p63"/>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1" name="Google Shape;551;p63"/>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2" name="Google Shape;552;p63"/>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553" name="Google Shape;553;p63"/>
              <p:cNvGrpSpPr/>
              <p:nvPr/>
            </p:nvGrpSpPr>
            <p:grpSpPr>
              <a:xfrm>
                <a:off x="4543079" y="4626313"/>
                <a:ext cx="286486" cy="386884"/>
                <a:chOff x="4543079" y="4626313"/>
                <a:chExt cx="286486" cy="386884"/>
              </a:xfrm>
            </p:grpSpPr>
            <p:grpSp>
              <p:nvGrpSpPr>
                <p:cNvPr id="554" name="Google Shape;554;p63"/>
                <p:cNvGrpSpPr/>
                <p:nvPr/>
              </p:nvGrpSpPr>
              <p:grpSpPr>
                <a:xfrm>
                  <a:off x="4543079" y="4626313"/>
                  <a:ext cx="286486" cy="386884"/>
                  <a:chOff x="4543079" y="4626313"/>
                  <a:chExt cx="286486" cy="386884"/>
                </a:xfrm>
              </p:grpSpPr>
              <p:sp>
                <p:nvSpPr>
                  <p:cNvPr id="555" name="Google Shape;555;p63"/>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6" name="Google Shape;556;p63"/>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7" name="Google Shape;557;p63"/>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8" name="Google Shape;558;p63"/>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9" name="Google Shape;559;p63"/>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60" name="Google Shape;560;p63"/>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1" name="Google Shape;561;p63"/>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2" name="Google Shape;562;p63"/>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
          <p:nvSpPr>
            <p:cNvPr id="563" name="Google Shape;563;p63"/>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4" name="Google Shape;564;p63"/>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5" name="Google Shape;565;p63"/>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6" name="Google Shape;566;p63"/>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7" name="Google Shape;567;p63"/>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8" name="Google Shape;568;p63"/>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69" name="Google Shape;569;p63"/>
          <p:cNvSpPr txBox="1"/>
          <p:nvPr/>
        </p:nvSpPr>
        <p:spPr>
          <a:xfrm>
            <a:off x="1881908" y="1976191"/>
            <a:ext cx="3822000" cy="706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5400"/>
              <a:buFont typeface="Arial"/>
              <a:buNone/>
            </a:pPr>
            <a:r>
              <a:rPr b="1" i="0" lang="tr-TR" sz="5400" u="none" cap="none" strike="noStrike">
                <a:solidFill>
                  <a:srgbClr val="E65259"/>
                </a:solidFill>
                <a:latin typeface="Raleway"/>
                <a:ea typeface="Raleway"/>
                <a:cs typeface="Raleway"/>
                <a:sym typeface="Raleway"/>
              </a:rPr>
              <a:t>THANKS!</a:t>
            </a:r>
            <a:endParaRPr b="1" i="0" sz="5400" u="none" cap="none" strike="noStrike">
              <a:solidFill>
                <a:srgbClr val="E65259"/>
              </a:solidFill>
              <a:latin typeface="Raleway"/>
              <a:ea typeface="Raleway"/>
              <a:cs typeface="Raleway"/>
              <a:sym typeface="Raleway"/>
            </a:endParaRPr>
          </a:p>
        </p:txBody>
      </p:sp>
      <p:sp>
        <p:nvSpPr>
          <p:cNvPr id="570" name="Google Shape;570;p63"/>
          <p:cNvSpPr txBox="1"/>
          <p:nvPr/>
        </p:nvSpPr>
        <p:spPr>
          <a:xfrm>
            <a:off x="1881908" y="2670804"/>
            <a:ext cx="3822000" cy="478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500"/>
              </a:spcBef>
              <a:spcAft>
                <a:spcPts val="0"/>
              </a:spcAft>
              <a:buClr>
                <a:srgbClr val="000000"/>
              </a:buClr>
              <a:buSzPts val="2700"/>
              <a:buFont typeface="Arial"/>
              <a:buNone/>
            </a:pPr>
            <a:r>
              <a:rPr b="1" i="0" lang="tr-TR" sz="2700" u="none" cap="none" strike="noStrike">
                <a:solidFill>
                  <a:srgbClr val="000000"/>
                </a:solidFill>
                <a:latin typeface="Barlow"/>
                <a:ea typeface="Barlow"/>
                <a:cs typeface="Barlow"/>
                <a:sym typeface="Barlow"/>
              </a:rPr>
              <a:t>Any questions?</a:t>
            </a:r>
            <a:endParaRPr b="1" i="0" sz="2700" u="none" cap="none" strike="noStrike">
              <a:solidFill>
                <a:srgbClr val="000000"/>
              </a:solidFill>
              <a:latin typeface="Barlow"/>
              <a:ea typeface="Barlow"/>
              <a:cs typeface="Barlow"/>
              <a:sym typeface="Barlow"/>
            </a:endParaRPr>
          </a:p>
          <a:p>
            <a:pPr indent="0" lvl="0" marL="88900" marR="0" rtl="0" algn="l">
              <a:lnSpc>
                <a:spcPct val="110000"/>
              </a:lnSpc>
              <a:spcBef>
                <a:spcPts val="500"/>
              </a:spcBef>
              <a:spcAft>
                <a:spcPts val="0"/>
              </a:spcAft>
              <a:buClr>
                <a:srgbClr val="000000"/>
              </a:buClr>
              <a:buSzPts val="1500"/>
              <a:buFont typeface="Arial"/>
              <a:buNone/>
            </a:pPr>
            <a:r>
              <a:t/>
            </a:r>
            <a:endParaRPr b="0" i="0" sz="1500" u="none" cap="none" strike="noStrike">
              <a:solidFill>
                <a:srgbClr val="3A3F50"/>
              </a:solidFill>
              <a:latin typeface="Barlow Light"/>
              <a:ea typeface="Barlow Light"/>
              <a:cs typeface="Barlow Light"/>
              <a:sym typeface="Barlow Light"/>
            </a:endParaRPr>
          </a:p>
        </p:txBody>
      </p:sp>
      <p:pic>
        <p:nvPicPr>
          <p:cNvPr id="571" name="Google Shape;571;p63"/>
          <p:cNvPicPr preferRelativeResize="0"/>
          <p:nvPr/>
        </p:nvPicPr>
        <p:blipFill rotWithShape="1">
          <a:blip r:embed="rId3">
            <a:alphaModFix/>
          </a:blip>
          <a:srcRect b="0" l="0" r="0" t="0"/>
          <a:stretch/>
        </p:blipFill>
        <p:spPr>
          <a:xfrm>
            <a:off x="5488499" y="1161788"/>
            <a:ext cx="1773618" cy="187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4294967295" type="title"/>
          </p:nvPr>
        </p:nvSpPr>
        <p:spPr>
          <a:xfrm>
            <a:off x="396500"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b="1" lang="tr-TR" sz="4000">
                <a:solidFill>
                  <a:srgbClr val="58B8E4"/>
                </a:solidFill>
                <a:latin typeface="Raleway"/>
                <a:ea typeface="Raleway"/>
                <a:cs typeface="Raleway"/>
                <a:sym typeface="Raleway"/>
              </a:rPr>
              <a:t>IP Terminology</a:t>
            </a:r>
            <a:endParaRPr b="1" sz="4000">
              <a:solidFill>
                <a:srgbClr val="58B8E4"/>
              </a:solidFill>
              <a:latin typeface="Raleway"/>
              <a:ea typeface="Raleway"/>
              <a:cs typeface="Raleway"/>
              <a:sym typeface="Raleway"/>
            </a:endParaRPr>
          </a:p>
        </p:txBody>
      </p:sp>
      <p:sp>
        <p:nvSpPr>
          <p:cNvPr id="117" name="Google Shape;117;p23"/>
          <p:cNvSpPr txBox="1"/>
          <p:nvPr/>
        </p:nvSpPr>
        <p:spPr>
          <a:xfrm>
            <a:off x="267000" y="691725"/>
            <a:ext cx="8610000" cy="1938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Octet </a:t>
            </a:r>
            <a:r>
              <a:rPr lang="tr-TR" sz="2200">
                <a:latin typeface="Raleway"/>
                <a:ea typeface="Raleway"/>
                <a:cs typeface="Raleway"/>
                <a:sym typeface="Raleway"/>
              </a:rPr>
              <a:t>- Same as byte, made up of 8 bits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Network Address </a:t>
            </a:r>
            <a:r>
              <a:rPr lang="tr-TR" sz="2200">
                <a:latin typeface="Raleway"/>
                <a:ea typeface="Raleway"/>
                <a:cs typeface="Raleway"/>
                <a:sym typeface="Raleway"/>
              </a:rPr>
              <a:t>- This is the designation used in routing to send packets to a remote network—for example, </a:t>
            </a:r>
            <a:r>
              <a:rPr b="1" lang="tr-TR" sz="2200">
                <a:solidFill>
                  <a:srgbClr val="FF0000"/>
                </a:solidFill>
                <a:highlight>
                  <a:srgbClr val="F4CCCC"/>
                </a:highlight>
              </a:rPr>
              <a:t>10</a:t>
            </a:r>
            <a:r>
              <a:rPr lang="tr-TR" sz="2200">
                <a:highlight>
                  <a:srgbClr val="F4CCCC"/>
                </a:highlight>
              </a:rPr>
              <a:t>.0.0.0</a:t>
            </a:r>
            <a:r>
              <a:rPr lang="tr-TR" sz="2200">
                <a:latin typeface="Raleway"/>
                <a:ea typeface="Raleway"/>
                <a:cs typeface="Raleway"/>
                <a:sym typeface="Raleway"/>
              </a:rPr>
              <a:t>, </a:t>
            </a:r>
            <a:r>
              <a:rPr b="1" lang="tr-TR" sz="2200">
                <a:solidFill>
                  <a:srgbClr val="FF0000"/>
                </a:solidFill>
                <a:highlight>
                  <a:srgbClr val="F4CCCC"/>
                </a:highlight>
              </a:rPr>
              <a:t>172.16</a:t>
            </a:r>
            <a:r>
              <a:rPr lang="tr-TR" sz="2200">
                <a:highlight>
                  <a:srgbClr val="F4CCCC"/>
                </a:highlight>
              </a:rPr>
              <a:t>.0.0</a:t>
            </a:r>
            <a:r>
              <a:rPr lang="tr-TR" sz="2200">
                <a:latin typeface="Raleway"/>
                <a:ea typeface="Raleway"/>
                <a:cs typeface="Raleway"/>
                <a:sym typeface="Raleway"/>
              </a:rPr>
              <a:t>, and </a:t>
            </a:r>
            <a:r>
              <a:rPr b="1" lang="tr-TR" sz="2200">
                <a:solidFill>
                  <a:srgbClr val="FF0000"/>
                </a:solidFill>
                <a:highlight>
                  <a:srgbClr val="F4CCCC"/>
                </a:highlight>
              </a:rPr>
              <a:t>192.168.10</a:t>
            </a:r>
            <a:r>
              <a:rPr lang="tr-TR" sz="2200">
                <a:highlight>
                  <a:srgbClr val="F4CCCC"/>
                </a:highlight>
              </a:rPr>
              <a:t>.0</a:t>
            </a:r>
            <a:r>
              <a:rPr lang="tr-TR" sz="2200">
                <a:latin typeface="Raleway"/>
                <a:ea typeface="Raleway"/>
                <a:cs typeface="Raleway"/>
                <a:sym typeface="Raleway"/>
              </a:rPr>
              <a:t>.</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Host Address</a:t>
            </a:r>
            <a:r>
              <a:rPr lang="tr-TR" sz="2200">
                <a:latin typeface="Raleway"/>
                <a:ea typeface="Raleway"/>
                <a:cs typeface="Raleway"/>
                <a:sym typeface="Raleway"/>
              </a:rPr>
              <a:t> - A logical address used to define a single host</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tr-TR" sz="2200">
                <a:latin typeface="Raleway"/>
                <a:ea typeface="Raleway"/>
                <a:cs typeface="Raleway"/>
                <a:sym typeface="Raleway"/>
              </a:rPr>
              <a:t>Broadcast Address</a:t>
            </a:r>
            <a:r>
              <a:rPr lang="tr-TR" sz="2200">
                <a:latin typeface="Raleway"/>
                <a:ea typeface="Raleway"/>
                <a:cs typeface="Raleway"/>
                <a:sym typeface="Raleway"/>
              </a:rPr>
              <a:t> - Used by applications and hosts to send information to all hosts on a network. For example </a:t>
            </a:r>
            <a:r>
              <a:rPr lang="tr-TR" sz="2200">
                <a:highlight>
                  <a:srgbClr val="F4CCCC"/>
                </a:highlight>
              </a:rPr>
              <a:t>255.255.255.255</a:t>
            </a:r>
            <a:r>
              <a:rPr lang="tr-TR" sz="2200">
                <a:latin typeface="Raleway"/>
                <a:ea typeface="Raleway"/>
                <a:cs typeface="Raleway"/>
                <a:sym typeface="Raleway"/>
              </a:rPr>
              <a:t>, which designates all networks and all hosts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The Hierarchical IP Addressing Scheme</a:t>
            </a:r>
            <a:endParaRPr b="1" sz="3600">
              <a:solidFill>
                <a:srgbClr val="58B8E4"/>
              </a:solidFill>
              <a:latin typeface="Raleway"/>
              <a:ea typeface="Raleway"/>
              <a:cs typeface="Raleway"/>
              <a:sym typeface="Raleway"/>
            </a:endParaRPr>
          </a:p>
        </p:txBody>
      </p:sp>
      <p:sp>
        <p:nvSpPr>
          <p:cNvPr id="123" name="Google Shape;123;p2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
        <p:nvSpPr>
          <p:cNvPr id="129" name="Google Shape;129;p25"/>
          <p:cNvSpPr txBox="1"/>
          <p:nvPr/>
        </p:nvSpPr>
        <p:spPr>
          <a:xfrm>
            <a:off x="251300" y="703500"/>
            <a:ext cx="86100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IP address consists of </a:t>
            </a:r>
            <a:r>
              <a:rPr b="1" lang="tr-TR" sz="2200">
                <a:latin typeface="Raleway"/>
                <a:ea typeface="Raleway"/>
                <a:cs typeface="Raleway"/>
                <a:sym typeface="Raleway"/>
              </a:rPr>
              <a:t>32 bits</a:t>
            </a:r>
            <a:r>
              <a:rPr lang="tr-TR" sz="2200">
                <a:latin typeface="Raleway"/>
                <a:ea typeface="Raleway"/>
                <a:cs typeface="Raleway"/>
                <a:sym typeface="Raleway"/>
              </a:rPr>
              <a:t> or</a:t>
            </a:r>
            <a:r>
              <a:rPr b="1" lang="tr-TR" sz="2200">
                <a:latin typeface="Raleway"/>
                <a:ea typeface="Raleway"/>
                <a:cs typeface="Raleway"/>
                <a:sym typeface="Raleway"/>
              </a:rPr>
              <a:t> 4 bytes</a:t>
            </a:r>
            <a:r>
              <a:rPr lang="tr-TR" sz="2200">
                <a:latin typeface="Raleway"/>
                <a:ea typeface="Raleway"/>
                <a:cs typeface="Raleway"/>
                <a:sym typeface="Raleway"/>
              </a:rPr>
              <a:t> or </a:t>
            </a:r>
            <a:r>
              <a:rPr b="1" lang="tr-TR" sz="2200">
                <a:latin typeface="Raleway"/>
                <a:ea typeface="Raleway"/>
                <a:cs typeface="Raleway"/>
                <a:sym typeface="Raleway"/>
              </a:rPr>
              <a:t>4 octets</a:t>
            </a:r>
            <a:endParaRPr b="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Represented as: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highlight>
                  <a:srgbClr val="F4CCCC"/>
                </a:highlight>
              </a:rPr>
              <a:t>54.164.151.235</a:t>
            </a:r>
            <a:r>
              <a:rPr lang="tr-TR" sz="2200">
                <a:latin typeface="Raleway"/>
                <a:ea typeface="Raleway"/>
                <a:cs typeface="Raleway"/>
                <a:sym typeface="Raleway"/>
              </a:rPr>
              <a:t> or</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highlight>
                  <a:srgbClr val="F4CCCC"/>
                </a:highlight>
              </a:rPr>
              <a:t>00110110.10100100.10010111.11101011</a:t>
            </a:r>
            <a:r>
              <a:rPr lang="tr-TR" sz="2200">
                <a:latin typeface="Raleway"/>
                <a:ea typeface="Raleway"/>
                <a:cs typeface="Raleway"/>
                <a:sym typeface="Raleway"/>
              </a:rPr>
              <a:t> or</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highlight>
                  <a:srgbClr val="F4CCCC"/>
                </a:highlight>
              </a:rPr>
              <a:t>66.A4.97.EB</a:t>
            </a:r>
            <a:endParaRPr sz="2200">
              <a:highlight>
                <a:srgbClr val="F4CCCC"/>
              </a:highlight>
            </a:endParaRPr>
          </a:p>
          <a:p>
            <a:pPr indent="0" lvl="0" marL="0" rtl="0" algn="l">
              <a:spcBef>
                <a:spcPts val="0"/>
              </a:spcBef>
              <a:spcAft>
                <a:spcPts val="0"/>
              </a:spcAft>
              <a:buNone/>
            </a:pPr>
            <a:r>
              <a:t/>
            </a:r>
            <a:endParaRPr sz="2200">
              <a:highlight>
                <a:srgbClr val="F4CCCC"/>
              </a:highlight>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32-bit IP address is </a:t>
            </a:r>
            <a:r>
              <a:rPr i="1" lang="tr-TR" sz="2200">
                <a:latin typeface="Raleway"/>
                <a:ea typeface="Raleway"/>
                <a:cs typeface="Raleway"/>
                <a:sym typeface="Raleway"/>
              </a:rPr>
              <a:t>structured </a:t>
            </a:r>
            <a:r>
              <a:rPr lang="tr-TR" sz="2200">
                <a:latin typeface="Raleway"/>
                <a:ea typeface="Raleway"/>
                <a:cs typeface="Raleway"/>
                <a:sym typeface="Raleway"/>
              </a:rPr>
              <a:t>(or </a:t>
            </a:r>
            <a:r>
              <a:rPr i="1" lang="tr-TR" sz="2200">
                <a:latin typeface="Raleway"/>
                <a:ea typeface="Raleway"/>
                <a:cs typeface="Raleway"/>
                <a:sym typeface="Raleway"/>
              </a:rPr>
              <a:t>hierarchical</a:t>
            </a:r>
            <a:r>
              <a:rPr lang="tr-TR" sz="2200">
                <a:latin typeface="Raleway"/>
                <a:ea typeface="Raleway"/>
                <a:cs typeface="Raleway"/>
                <a:sym typeface="Raleway"/>
              </a:rPr>
              <a:t>) address to make routing possible</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If IP address was </a:t>
            </a:r>
            <a:r>
              <a:rPr i="1" lang="tr-TR" sz="2200">
                <a:latin typeface="Raleway"/>
                <a:ea typeface="Raleway"/>
                <a:cs typeface="Raleway"/>
                <a:sym typeface="Raleway"/>
              </a:rPr>
              <a:t>flat </a:t>
            </a:r>
            <a:r>
              <a:rPr lang="tr-TR" sz="2200">
                <a:latin typeface="Raleway"/>
                <a:ea typeface="Raleway"/>
                <a:cs typeface="Raleway"/>
                <a:sym typeface="Raleway"/>
              </a:rPr>
              <a:t>(or </a:t>
            </a:r>
            <a:r>
              <a:rPr i="1" lang="tr-TR" sz="2200">
                <a:latin typeface="Raleway"/>
                <a:ea typeface="Raleway"/>
                <a:cs typeface="Raleway"/>
                <a:sym typeface="Raleway"/>
              </a:rPr>
              <a:t>non hierarchical</a:t>
            </a:r>
            <a:r>
              <a:rPr lang="tr-TR" sz="2200">
                <a:latin typeface="Raleway"/>
                <a:ea typeface="Raleway"/>
                <a:cs typeface="Raleway"/>
                <a:sym typeface="Raleway"/>
              </a:rPr>
              <a:t>) routing would be impossible</a:t>
            </a:r>
            <a:endParaRPr sz="2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267000" y="691725"/>
            <a:ext cx="8610000" cy="1281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a:t>
            </a:r>
            <a:r>
              <a:rPr b="1" lang="tr-TR" sz="2200">
                <a:latin typeface="Raleway"/>
                <a:ea typeface="Raleway"/>
                <a:cs typeface="Raleway"/>
                <a:sym typeface="Raleway"/>
              </a:rPr>
              <a:t>network address </a:t>
            </a:r>
            <a:r>
              <a:rPr lang="tr-TR" sz="2200">
                <a:latin typeface="Raleway"/>
                <a:ea typeface="Raleway"/>
                <a:cs typeface="Raleway"/>
                <a:sym typeface="Raleway"/>
              </a:rPr>
              <a:t>(or </a:t>
            </a:r>
            <a:r>
              <a:rPr b="1" lang="tr-TR" sz="2200">
                <a:latin typeface="Raleway"/>
                <a:ea typeface="Raleway"/>
                <a:cs typeface="Raleway"/>
                <a:sym typeface="Raleway"/>
              </a:rPr>
              <a:t>network number</a:t>
            </a:r>
            <a:r>
              <a:rPr lang="tr-TR" sz="2200">
                <a:latin typeface="Raleway"/>
                <a:ea typeface="Raleway"/>
                <a:cs typeface="Raleway"/>
                <a:sym typeface="Raleway"/>
              </a:rPr>
              <a:t>) uniquely identifies each network</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Every machine on the same network shares that network address as part of its IP address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For example: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IP Address:</a:t>
            </a:r>
            <a:endParaRPr sz="2200">
              <a:latin typeface="Raleway"/>
              <a:ea typeface="Raleway"/>
              <a:cs typeface="Raleway"/>
              <a:sym typeface="Raleway"/>
            </a:endParaRPr>
          </a:p>
        </p:txBody>
      </p:sp>
      <p:grpSp>
        <p:nvGrpSpPr>
          <p:cNvPr id="135" name="Google Shape;135;p26"/>
          <p:cNvGrpSpPr/>
          <p:nvPr/>
        </p:nvGrpSpPr>
        <p:grpSpPr>
          <a:xfrm>
            <a:off x="2369425" y="3395275"/>
            <a:ext cx="2388188" cy="504300"/>
            <a:chOff x="3305326" y="4132375"/>
            <a:chExt cx="2616332" cy="504300"/>
          </a:xfrm>
        </p:grpSpPr>
        <p:sp>
          <p:nvSpPr>
            <p:cNvPr id="136" name="Google Shape;136;p26"/>
            <p:cNvSpPr/>
            <p:nvPr/>
          </p:nvSpPr>
          <p:spPr>
            <a:xfrm>
              <a:off x="3305326" y="4132375"/>
              <a:ext cx="13524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1</a:t>
              </a:r>
              <a:r>
                <a:rPr b="1" lang="tr-TR" sz="2000"/>
                <a:t>54.101.</a:t>
              </a:r>
              <a:endParaRPr b="1" sz="2000"/>
            </a:p>
          </p:txBody>
        </p:sp>
        <p:sp>
          <p:nvSpPr>
            <p:cNvPr id="137" name="Google Shape;137;p26"/>
            <p:cNvSpPr/>
            <p:nvPr/>
          </p:nvSpPr>
          <p:spPr>
            <a:xfrm>
              <a:off x="4657758" y="4132375"/>
              <a:ext cx="1263900" cy="50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sz="2000"/>
                <a:t>51.235</a:t>
              </a:r>
              <a:endParaRPr b="1" sz="2000"/>
            </a:p>
          </p:txBody>
        </p:sp>
      </p:grpSp>
      <p:cxnSp>
        <p:nvCxnSpPr>
          <p:cNvPr id="138" name="Google Shape;138;p26"/>
          <p:cNvCxnSpPr>
            <a:stCxn id="136" idx="2"/>
          </p:cNvCxnSpPr>
          <p:nvPr/>
        </p:nvCxnSpPr>
        <p:spPr>
          <a:xfrm>
            <a:off x="2986660" y="3899575"/>
            <a:ext cx="7500" cy="463500"/>
          </a:xfrm>
          <a:prstGeom prst="straightConnector1">
            <a:avLst/>
          </a:prstGeom>
          <a:noFill/>
          <a:ln cap="flat" cmpd="sng" w="38100">
            <a:solidFill>
              <a:schemeClr val="dk2"/>
            </a:solidFill>
            <a:prstDash val="solid"/>
            <a:round/>
            <a:headEnd len="med" w="med" type="none"/>
            <a:tailEnd len="med" w="med" type="stealth"/>
          </a:ln>
        </p:spPr>
      </p:cxnSp>
      <p:sp>
        <p:nvSpPr>
          <p:cNvPr id="139" name="Google Shape;139;p26"/>
          <p:cNvSpPr txBox="1"/>
          <p:nvPr/>
        </p:nvSpPr>
        <p:spPr>
          <a:xfrm>
            <a:off x="1929200" y="4286250"/>
            <a:ext cx="50337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latin typeface="Raleway"/>
                <a:ea typeface="Raleway"/>
                <a:cs typeface="Raleway"/>
                <a:sym typeface="Raleway"/>
              </a:rPr>
              <a:t>Network address:</a:t>
            </a:r>
            <a:r>
              <a:rPr lang="tr-TR" sz="1800">
                <a:latin typeface="Raleway"/>
                <a:ea typeface="Raleway"/>
                <a:cs typeface="Raleway"/>
                <a:sym typeface="Raleway"/>
              </a:rPr>
              <a:t> Every device in this network starts with these numbers </a:t>
            </a:r>
            <a:endParaRPr sz="1800">
              <a:latin typeface="Raleway"/>
              <a:ea typeface="Raleway"/>
              <a:cs typeface="Raleway"/>
              <a:sym typeface="Raleway"/>
            </a:endParaRPr>
          </a:p>
        </p:txBody>
      </p:sp>
      <p:cxnSp>
        <p:nvCxnSpPr>
          <p:cNvPr id="140" name="Google Shape;140;p26"/>
          <p:cNvCxnSpPr>
            <a:stCxn id="137" idx="3"/>
          </p:cNvCxnSpPr>
          <p:nvPr/>
        </p:nvCxnSpPr>
        <p:spPr>
          <a:xfrm>
            <a:off x="4757613" y="3647425"/>
            <a:ext cx="538200" cy="1500"/>
          </a:xfrm>
          <a:prstGeom prst="straightConnector1">
            <a:avLst/>
          </a:prstGeom>
          <a:noFill/>
          <a:ln cap="flat" cmpd="sng" w="38100">
            <a:solidFill>
              <a:schemeClr val="dk2"/>
            </a:solidFill>
            <a:prstDash val="solid"/>
            <a:round/>
            <a:headEnd len="med" w="med" type="none"/>
            <a:tailEnd len="med" w="med" type="stealth"/>
          </a:ln>
        </p:spPr>
      </p:cxnSp>
      <p:sp>
        <p:nvSpPr>
          <p:cNvPr id="141" name="Google Shape;141;p26"/>
          <p:cNvSpPr txBox="1"/>
          <p:nvPr/>
        </p:nvSpPr>
        <p:spPr>
          <a:xfrm>
            <a:off x="5187400" y="3395275"/>
            <a:ext cx="50337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latin typeface="Raleway"/>
                <a:ea typeface="Raleway"/>
                <a:cs typeface="Raleway"/>
                <a:sym typeface="Raleway"/>
              </a:rPr>
              <a:t>H</a:t>
            </a:r>
            <a:r>
              <a:rPr b="1" lang="tr-TR" sz="1800">
                <a:latin typeface="Raleway"/>
                <a:ea typeface="Raleway"/>
                <a:cs typeface="Raleway"/>
                <a:sym typeface="Raleway"/>
              </a:rPr>
              <a:t>ost address</a:t>
            </a:r>
            <a:endParaRPr sz="1800">
              <a:latin typeface="Raleway"/>
              <a:ea typeface="Raleway"/>
              <a:cs typeface="Raleway"/>
              <a:sym typeface="Raleway"/>
            </a:endParaRPr>
          </a:p>
        </p:txBody>
      </p:sp>
      <p:sp>
        <p:nvSpPr>
          <p:cNvPr id="142" name="Google Shape;142;p26"/>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267000" y="691725"/>
            <a:ext cx="8610000" cy="128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tr-TR" sz="2200">
                <a:latin typeface="Raleway"/>
                <a:ea typeface="Raleway"/>
                <a:cs typeface="Raleway"/>
                <a:sym typeface="Raleway"/>
              </a:rPr>
              <a:t>Network addresses are divided into 5 classes:</a:t>
            </a:r>
            <a:endParaRPr sz="2200">
              <a:latin typeface="Raleway"/>
              <a:ea typeface="Raleway"/>
              <a:cs typeface="Raleway"/>
              <a:sym typeface="Raleway"/>
            </a:endParaRPr>
          </a:p>
        </p:txBody>
      </p:sp>
      <p:graphicFrame>
        <p:nvGraphicFramePr>
          <p:cNvPr id="148" name="Google Shape;148;p27"/>
          <p:cNvGraphicFramePr/>
          <p:nvPr/>
        </p:nvGraphicFramePr>
        <p:xfrm>
          <a:off x="530925" y="1143100"/>
          <a:ext cx="3000000" cy="3000000"/>
        </p:xfrm>
        <a:graphic>
          <a:graphicData uri="http://schemas.openxmlformats.org/drawingml/2006/table">
            <a:tbl>
              <a:tblPr>
                <a:noFill/>
                <a:tableStyleId>{6F02CAEB-0E06-46C3-BB7A-9FEBF0F30A63}</a:tableStyleId>
              </a:tblPr>
              <a:tblGrid>
                <a:gridCol w="990175"/>
                <a:gridCol w="267400"/>
                <a:gridCol w="382850"/>
                <a:gridCol w="382850"/>
                <a:gridCol w="382850"/>
                <a:gridCol w="382850"/>
                <a:gridCol w="657600"/>
                <a:gridCol w="1600950"/>
                <a:gridCol w="1589025"/>
                <a:gridCol w="1457175"/>
              </a:tblGrid>
              <a:tr h="557500">
                <a:tc>
                  <a:txBody>
                    <a:bodyPr/>
                    <a:lstStyle/>
                    <a:p>
                      <a:pPr indent="0" lvl="0" marL="0" rtl="0" algn="ctr">
                        <a:spcBef>
                          <a:spcPts val="0"/>
                        </a:spcBef>
                        <a:spcAft>
                          <a:spcPts val="0"/>
                        </a:spcAft>
                        <a:buNone/>
                      </a:pPr>
                      <a:r>
                        <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6">
                  <a:txBody>
                    <a:bodyPr/>
                    <a:lstStyle/>
                    <a:p>
                      <a:pPr indent="0" lvl="0" marL="0" rtl="0" algn="ctr">
                        <a:spcBef>
                          <a:spcPts val="0"/>
                        </a:spcBef>
                        <a:spcAft>
                          <a:spcPts val="0"/>
                        </a:spcAft>
                        <a:buNone/>
                      </a:pPr>
                      <a:r>
                        <a:rPr lang="tr-TR" sz="1800"/>
                        <a:t>Octet </a:t>
                      </a:r>
                      <a:r>
                        <a:rPr lang="tr-TR" sz="1800"/>
                        <a:t>1</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c hMerge="1"/>
                <a:tc hMerge="1"/>
                <a:tc hMerge="1"/>
                <a:tc>
                  <a:txBody>
                    <a:bodyPr/>
                    <a:lstStyle/>
                    <a:p>
                      <a:pPr indent="0" lvl="0" marL="0" rtl="0" algn="ctr">
                        <a:spcBef>
                          <a:spcPts val="0"/>
                        </a:spcBef>
                        <a:spcAft>
                          <a:spcPts val="0"/>
                        </a:spcAft>
                        <a:buNone/>
                      </a:pPr>
                      <a:r>
                        <a:rPr lang="tr-TR" sz="1800"/>
                        <a:t>Octet </a:t>
                      </a:r>
                      <a:r>
                        <a:rPr lang="tr-TR" sz="1800"/>
                        <a:t>2</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Octet </a:t>
                      </a:r>
                      <a:r>
                        <a:rPr lang="tr-TR" sz="1800"/>
                        <a:t>3</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Octet </a:t>
                      </a:r>
                      <a:r>
                        <a:rPr lang="tr-TR" sz="1800"/>
                        <a:t>4</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E06666"/>
                      </a:solidFill>
                      <a:prstDash val="solid"/>
                      <a:round/>
                      <a:headEnd len="sm" w="sm" type="none"/>
                      <a:tailEnd len="sm" w="sm" type="none"/>
                    </a:lnB>
                  </a:tcPr>
                </a:tc>
              </a:tr>
              <a:tr h="557500">
                <a:tc>
                  <a:txBody>
                    <a:bodyPr/>
                    <a:lstStyle/>
                    <a:p>
                      <a:pPr indent="0" lvl="0" marL="0" rtl="0" algn="ctr">
                        <a:spcBef>
                          <a:spcPts val="0"/>
                        </a:spcBef>
                        <a:spcAft>
                          <a:spcPts val="0"/>
                        </a:spcAft>
                        <a:buNone/>
                      </a:pPr>
                      <a:r>
                        <a:rPr lang="tr-TR" sz="1800"/>
                        <a:t>Class A</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38100">
                      <a:solidFill>
                        <a:srgbClr val="E06666"/>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tr-TR" sz="1800"/>
                        <a:t>0</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gridSpan="5">
                  <a:txBody>
                    <a:bodyPr/>
                    <a:lstStyle/>
                    <a:p>
                      <a:pPr indent="0" lvl="0" marL="0" rtl="0" algn="ctr">
                        <a:spcBef>
                          <a:spcPts val="0"/>
                        </a:spcBef>
                        <a:spcAft>
                          <a:spcPts val="0"/>
                        </a:spcAft>
                        <a:buNone/>
                      </a:pPr>
                      <a:r>
                        <a:rPr lang="tr-TR" sz="1800"/>
                        <a:t>Network ID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c hMerge="1"/>
                <a:tc hMerge="1"/>
                <a:tc gridSpan="3">
                  <a:txBody>
                    <a:bodyPr/>
                    <a:lstStyle/>
                    <a:p>
                      <a:pPr indent="0" lvl="0" marL="0" rtl="0" algn="ctr">
                        <a:spcBef>
                          <a:spcPts val="0"/>
                        </a:spcBef>
                        <a:spcAft>
                          <a:spcPts val="0"/>
                        </a:spcAft>
                        <a:buNone/>
                      </a:pPr>
                      <a:r>
                        <a:rPr lang="tr-TR" sz="1800"/>
                        <a:t>Host ID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r>
              <a:tr h="557500">
                <a:tc>
                  <a:txBody>
                    <a:bodyPr/>
                    <a:lstStyle/>
                    <a:p>
                      <a:pPr indent="0" lvl="0" marL="0" rtl="0" algn="ctr">
                        <a:spcBef>
                          <a:spcPts val="0"/>
                        </a:spcBef>
                        <a:spcAft>
                          <a:spcPts val="0"/>
                        </a:spcAft>
                        <a:buNone/>
                      </a:pPr>
                      <a:r>
                        <a:rPr lang="tr-TR" sz="1800"/>
                        <a:t>Class B</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38100">
                      <a:solidFill>
                        <a:srgbClr val="E06666"/>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0</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gridSpan="5">
                  <a:txBody>
                    <a:bodyPr/>
                    <a:lstStyle/>
                    <a:p>
                      <a:pPr indent="0" lvl="0" marL="0" rtl="0" algn="ctr">
                        <a:spcBef>
                          <a:spcPts val="0"/>
                        </a:spcBef>
                        <a:spcAft>
                          <a:spcPts val="0"/>
                        </a:spcAft>
                        <a:buNone/>
                      </a:pPr>
                      <a:r>
                        <a:rPr lang="tr-TR" sz="1800"/>
                        <a:t>Network ID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c hMerge="1"/>
                <a:tc hMerge="1"/>
                <a:tc gridSpan="2">
                  <a:txBody>
                    <a:bodyPr/>
                    <a:lstStyle/>
                    <a:p>
                      <a:pPr indent="0" lvl="0" marL="0" rtl="0" algn="ctr">
                        <a:spcBef>
                          <a:spcPts val="0"/>
                        </a:spcBef>
                        <a:spcAft>
                          <a:spcPts val="0"/>
                        </a:spcAft>
                        <a:buNone/>
                      </a:pPr>
                      <a:r>
                        <a:rPr lang="tr-TR" sz="1800"/>
                        <a:t>Host ID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r>
              <a:tr h="557500">
                <a:tc>
                  <a:txBody>
                    <a:bodyPr/>
                    <a:lstStyle/>
                    <a:p>
                      <a:pPr indent="0" lvl="0" marL="0" rtl="0" algn="ctr">
                        <a:spcBef>
                          <a:spcPts val="0"/>
                        </a:spcBef>
                        <a:spcAft>
                          <a:spcPts val="0"/>
                        </a:spcAft>
                        <a:buNone/>
                      </a:pPr>
                      <a:r>
                        <a:rPr lang="tr-TR" sz="1800"/>
                        <a:t>Class C</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38100">
                      <a:solidFill>
                        <a:srgbClr val="E06666"/>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0</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gridSpan="5">
                  <a:txBody>
                    <a:bodyPr/>
                    <a:lstStyle/>
                    <a:p>
                      <a:pPr indent="0" lvl="0" marL="0" rtl="0" algn="ctr">
                        <a:spcBef>
                          <a:spcPts val="0"/>
                        </a:spcBef>
                        <a:spcAft>
                          <a:spcPts val="0"/>
                        </a:spcAft>
                        <a:buNone/>
                      </a:pPr>
                      <a:r>
                        <a:rPr lang="tr-TR" sz="1800"/>
                        <a:t>Network ID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c hMerge="1"/>
                <a:tc hMerge="1"/>
                <a:tc>
                  <a:txBody>
                    <a:bodyPr/>
                    <a:lstStyle/>
                    <a:p>
                      <a:pPr indent="0" lvl="0" marL="0" rtl="0" algn="ctr">
                        <a:spcBef>
                          <a:spcPts val="0"/>
                        </a:spcBef>
                        <a:spcAft>
                          <a:spcPts val="0"/>
                        </a:spcAft>
                        <a:buNone/>
                      </a:pPr>
                      <a:r>
                        <a:rPr lang="tr-TR" sz="1800"/>
                        <a:t>Host ID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r>
              <a:tr h="557500">
                <a:tc>
                  <a:txBody>
                    <a:bodyPr/>
                    <a:lstStyle/>
                    <a:p>
                      <a:pPr indent="0" lvl="0" marL="0" rtl="0" algn="ctr">
                        <a:spcBef>
                          <a:spcPts val="0"/>
                        </a:spcBef>
                        <a:spcAft>
                          <a:spcPts val="0"/>
                        </a:spcAft>
                        <a:buNone/>
                      </a:pPr>
                      <a:r>
                        <a:rPr lang="tr-TR" sz="1800"/>
                        <a:t>Class D</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38100">
                      <a:solidFill>
                        <a:srgbClr val="E06666"/>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0</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gridSpan="5">
                  <a:txBody>
                    <a:bodyPr/>
                    <a:lstStyle/>
                    <a:p>
                      <a:pPr indent="0" lvl="0" marL="0" rtl="0" algn="ctr">
                        <a:spcBef>
                          <a:spcPts val="0"/>
                        </a:spcBef>
                        <a:spcAft>
                          <a:spcPts val="0"/>
                        </a:spcAft>
                        <a:buNone/>
                      </a:pPr>
                      <a:r>
                        <a:rPr lang="tr-TR" sz="1800"/>
                        <a:t>Multicast Address</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c hMerge="1"/>
                <a:tc hMerge="1"/>
              </a:tr>
              <a:tr h="557500">
                <a:tc>
                  <a:txBody>
                    <a:bodyPr/>
                    <a:lstStyle/>
                    <a:p>
                      <a:pPr indent="0" lvl="0" marL="0" rtl="0" algn="ctr">
                        <a:spcBef>
                          <a:spcPts val="0"/>
                        </a:spcBef>
                        <a:spcAft>
                          <a:spcPts val="0"/>
                        </a:spcAft>
                        <a:buNone/>
                      </a:pPr>
                      <a:r>
                        <a:rPr lang="tr-TR" sz="1800"/>
                        <a:t>Class E</a:t>
                      </a:r>
                      <a:endParaRPr sz="1800"/>
                    </a:p>
                  </a:txBody>
                  <a:tcPr marT="90000" marB="91425" marR="18000" marL="18000" anchor="ctr">
                    <a:lnL cap="flat" cmpd="sng" w="9525">
                      <a:solidFill>
                        <a:srgbClr val="9E9E9E">
                          <a:alpha val="0"/>
                        </a:srgbClr>
                      </a:solidFill>
                      <a:prstDash val="solid"/>
                      <a:round/>
                      <a:headEnd len="sm" w="sm" type="none"/>
                      <a:tailEnd len="sm" w="sm" type="none"/>
                    </a:lnL>
                    <a:lnR cap="flat" cmpd="sng" w="38100">
                      <a:solidFill>
                        <a:srgbClr val="E06666"/>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a:txBody>
                    <a:bodyPr/>
                    <a:lstStyle/>
                    <a:p>
                      <a:pPr indent="0" lvl="0" marL="0" rtl="0" algn="ctr">
                        <a:spcBef>
                          <a:spcPts val="0"/>
                        </a:spcBef>
                        <a:spcAft>
                          <a:spcPts val="0"/>
                        </a:spcAft>
                        <a:buNone/>
                      </a:pPr>
                      <a:r>
                        <a:rPr lang="tr-TR" sz="1800"/>
                        <a:t>1</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gridSpan="5">
                  <a:txBody>
                    <a:bodyPr/>
                    <a:lstStyle/>
                    <a:p>
                      <a:pPr indent="0" lvl="0" marL="0" rtl="0" algn="ctr">
                        <a:spcBef>
                          <a:spcPts val="0"/>
                        </a:spcBef>
                        <a:spcAft>
                          <a:spcPts val="0"/>
                        </a:spcAft>
                        <a:buNone/>
                      </a:pPr>
                      <a:r>
                        <a:rPr lang="tr-TR" sz="1800"/>
                        <a:t>Reserved</a:t>
                      </a:r>
                      <a:endParaRPr sz="1800"/>
                    </a:p>
                  </a:txBody>
                  <a:tcPr marT="90000" marB="91425" marR="18000" marL="18000" anchor="ctr">
                    <a:lnL cap="flat" cmpd="sng" w="38100">
                      <a:solidFill>
                        <a:srgbClr val="E06666"/>
                      </a:solidFill>
                      <a:prstDash val="solid"/>
                      <a:round/>
                      <a:headEnd len="sm" w="sm" type="none"/>
                      <a:tailEnd len="sm" w="sm" type="none"/>
                    </a:lnL>
                    <a:lnR cap="flat" cmpd="sng" w="38100">
                      <a:solidFill>
                        <a:srgbClr val="E06666"/>
                      </a:solidFill>
                      <a:prstDash val="solid"/>
                      <a:round/>
                      <a:headEnd len="sm" w="sm" type="none"/>
                      <a:tailEnd len="sm" w="sm" type="none"/>
                    </a:lnR>
                    <a:lnT cap="flat" cmpd="sng" w="38100">
                      <a:solidFill>
                        <a:srgbClr val="E06666"/>
                      </a:solidFill>
                      <a:prstDash val="solid"/>
                      <a:round/>
                      <a:headEnd len="sm" w="sm" type="none"/>
                      <a:tailEnd len="sm" w="sm" type="none"/>
                    </a:lnT>
                    <a:lnB cap="flat" cmpd="sng" w="38100">
                      <a:solidFill>
                        <a:srgbClr val="E06666"/>
                      </a:solidFill>
                      <a:prstDash val="solid"/>
                      <a:round/>
                      <a:headEnd len="sm" w="sm" type="none"/>
                      <a:tailEnd len="sm" w="sm" type="none"/>
                    </a:lnB>
                  </a:tcPr>
                </a:tc>
                <a:tc hMerge="1"/>
                <a:tc hMerge="1"/>
                <a:tc hMerge="1"/>
                <a:tc hMerge="1"/>
              </a:tr>
            </a:tbl>
          </a:graphicData>
        </a:graphic>
      </p:graphicFrame>
      <p:cxnSp>
        <p:nvCxnSpPr>
          <p:cNvPr id="149" name="Google Shape;149;p27"/>
          <p:cNvCxnSpPr/>
          <p:nvPr/>
        </p:nvCxnSpPr>
        <p:spPr>
          <a:xfrm>
            <a:off x="3977500" y="1219995"/>
            <a:ext cx="0" cy="3324900"/>
          </a:xfrm>
          <a:prstGeom prst="straightConnector1">
            <a:avLst/>
          </a:prstGeom>
          <a:noFill/>
          <a:ln cap="flat" cmpd="sng" w="9525">
            <a:solidFill>
              <a:schemeClr val="dk2"/>
            </a:solidFill>
            <a:prstDash val="dash"/>
            <a:round/>
            <a:headEnd len="med" w="med" type="none"/>
            <a:tailEnd len="med" w="med" type="none"/>
          </a:ln>
        </p:spPr>
      </p:cxnSp>
      <p:cxnSp>
        <p:nvCxnSpPr>
          <p:cNvPr id="150" name="Google Shape;150;p27"/>
          <p:cNvCxnSpPr/>
          <p:nvPr/>
        </p:nvCxnSpPr>
        <p:spPr>
          <a:xfrm>
            <a:off x="5578450" y="1153155"/>
            <a:ext cx="0" cy="3324900"/>
          </a:xfrm>
          <a:prstGeom prst="straightConnector1">
            <a:avLst/>
          </a:prstGeom>
          <a:noFill/>
          <a:ln cap="flat" cmpd="sng" w="9525">
            <a:solidFill>
              <a:schemeClr val="dk2"/>
            </a:solidFill>
            <a:prstDash val="dash"/>
            <a:round/>
            <a:headEnd len="med" w="med" type="none"/>
            <a:tailEnd len="med" w="med" type="none"/>
          </a:ln>
        </p:spPr>
      </p:cxnSp>
      <p:cxnSp>
        <p:nvCxnSpPr>
          <p:cNvPr id="151" name="Google Shape;151;p27"/>
          <p:cNvCxnSpPr/>
          <p:nvPr/>
        </p:nvCxnSpPr>
        <p:spPr>
          <a:xfrm>
            <a:off x="7167475" y="1153150"/>
            <a:ext cx="0" cy="3324900"/>
          </a:xfrm>
          <a:prstGeom prst="straightConnector1">
            <a:avLst/>
          </a:prstGeom>
          <a:noFill/>
          <a:ln cap="flat" cmpd="sng" w="9525">
            <a:solidFill>
              <a:schemeClr val="dk2"/>
            </a:solidFill>
            <a:prstDash val="dash"/>
            <a:round/>
            <a:headEnd len="med" w="med" type="none"/>
            <a:tailEnd len="med" w="med" type="none"/>
          </a:ln>
        </p:spPr>
      </p:cxnSp>
      <p:cxnSp>
        <p:nvCxnSpPr>
          <p:cNvPr id="152" name="Google Shape;152;p27"/>
          <p:cNvCxnSpPr/>
          <p:nvPr/>
        </p:nvCxnSpPr>
        <p:spPr>
          <a:xfrm>
            <a:off x="1521100" y="1102125"/>
            <a:ext cx="0" cy="3324900"/>
          </a:xfrm>
          <a:prstGeom prst="straightConnector1">
            <a:avLst/>
          </a:prstGeom>
          <a:noFill/>
          <a:ln cap="flat" cmpd="sng" w="9525">
            <a:solidFill>
              <a:schemeClr val="dk2"/>
            </a:solidFill>
            <a:prstDash val="dash"/>
            <a:round/>
            <a:headEnd len="med" w="med" type="none"/>
            <a:tailEnd len="med" w="med" type="none"/>
          </a:ln>
        </p:spPr>
      </p:cxnSp>
      <p:sp>
        <p:nvSpPr>
          <p:cNvPr id="153" name="Google Shape;153;p27"/>
          <p:cNvSpPr txBox="1"/>
          <p:nvPr>
            <p:ph idx="4294967295" type="title"/>
          </p:nvPr>
        </p:nvSpPr>
        <p:spPr>
          <a:xfrm>
            <a:off x="396475" y="40400"/>
            <a:ext cx="82173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tr-TR" sz="3400">
                <a:solidFill>
                  <a:srgbClr val="58B8E4"/>
                </a:solidFill>
                <a:latin typeface="Raleway"/>
                <a:ea typeface="Raleway"/>
                <a:cs typeface="Raleway"/>
                <a:sym typeface="Raleway"/>
              </a:rPr>
              <a:t>The Hierarchical IP Addressing Scheme</a:t>
            </a:r>
            <a:endParaRPr b="1" sz="3400">
              <a:solidFill>
                <a:srgbClr val="58B8E4"/>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