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93" r:id="rId12"/>
    <p:sldId id="266" r:id="rId13"/>
    <p:sldId id="292" r:id="rId14"/>
    <p:sldId id="267" r:id="rId15"/>
    <p:sldId id="274" r:id="rId16"/>
    <p:sldId id="275" r:id="rId17"/>
    <p:sldId id="276" r:id="rId18"/>
    <p:sldId id="295" r:id="rId19"/>
    <p:sldId id="296" r:id="rId20"/>
    <p:sldId id="297" r:id="rId21"/>
    <p:sldId id="294" r:id="rId22"/>
    <p:sldId id="278" r:id="rId23"/>
    <p:sldId id="283" r:id="rId24"/>
    <p:sldId id="284" r:id="rId25"/>
    <p:sldId id="285" r:id="rId26"/>
    <p:sldId id="286" r:id="rId27"/>
    <p:sldId id="287" r:id="rId28"/>
    <p:sldId id="288" r:id="rId29"/>
    <p:sldId id="289" r:id="rId30"/>
    <p:sldId id="290" r:id="rId31"/>
    <p:sldId id="291" r:id="rId32"/>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75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11/5/2023</a:t>
            </a:fld>
            <a:endParaRPr lang="en-US"/>
          </a:p>
        </p:txBody>
      </p:sp>
      <p:sp>
        <p:nvSpPr>
          <p:cNvPr id="6" name="Holder 6"/>
          <p:cNvSpPr>
            <a:spLocks noGrp="1"/>
          </p:cNvSpPr>
          <p:nvPr>
            <p:ph type="sldNum" sz="quarter" idx="7"/>
          </p:nvPr>
        </p:nvSpPr>
        <p:spPr/>
        <p:txBody>
          <a:bodyPr lIns="0" tIns="0" rIns="0" bIns="0"/>
          <a:lstStyle>
            <a:lvl1pPr>
              <a:defRPr sz="900" b="0" i="0">
                <a:solidFill>
                  <a:srgbClr val="888888"/>
                </a:solidFill>
                <a:latin typeface="Arial"/>
                <a:cs typeface="Arial"/>
              </a:defRPr>
            </a:lvl1pPr>
          </a:lstStyle>
          <a:p>
            <a:pPr marL="38100">
              <a:lnSpc>
                <a:spcPct val="100000"/>
              </a:lnSpc>
              <a:spcBef>
                <a:spcPts val="15"/>
              </a:spcBef>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rgbClr val="006746"/>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11/5/2023</a:t>
            </a:fld>
            <a:endParaRPr lang="en-US"/>
          </a:p>
        </p:txBody>
      </p:sp>
      <p:sp>
        <p:nvSpPr>
          <p:cNvPr id="6" name="Holder 6"/>
          <p:cNvSpPr>
            <a:spLocks noGrp="1"/>
          </p:cNvSpPr>
          <p:nvPr>
            <p:ph type="sldNum" sz="quarter" idx="7"/>
          </p:nvPr>
        </p:nvSpPr>
        <p:spPr/>
        <p:txBody>
          <a:bodyPr lIns="0" tIns="0" rIns="0" bIns="0"/>
          <a:lstStyle>
            <a:lvl1pPr>
              <a:defRPr sz="900" b="0" i="0">
                <a:solidFill>
                  <a:srgbClr val="888888"/>
                </a:solidFill>
                <a:latin typeface="Arial"/>
                <a:cs typeface="Arial"/>
              </a:defRPr>
            </a:lvl1pPr>
          </a:lstStyle>
          <a:p>
            <a:pPr marL="38100">
              <a:lnSpc>
                <a:spcPct val="100000"/>
              </a:lnSpc>
              <a:spcBef>
                <a:spcPts val="15"/>
              </a:spcBef>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rgbClr val="006746"/>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11/5/2023</a:t>
            </a:fld>
            <a:endParaRPr lang="en-US"/>
          </a:p>
        </p:txBody>
      </p:sp>
      <p:sp>
        <p:nvSpPr>
          <p:cNvPr id="7" name="Holder 7"/>
          <p:cNvSpPr>
            <a:spLocks noGrp="1"/>
          </p:cNvSpPr>
          <p:nvPr>
            <p:ph type="sldNum" sz="quarter" idx="7"/>
          </p:nvPr>
        </p:nvSpPr>
        <p:spPr/>
        <p:txBody>
          <a:bodyPr lIns="0" tIns="0" rIns="0" bIns="0"/>
          <a:lstStyle>
            <a:lvl1pPr>
              <a:defRPr sz="900" b="0" i="0">
                <a:solidFill>
                  <a:srgbClr val="888888"/>
                </a:solidFill>
                <a:latin typeface="Arial"/>
                <a:cs typeface="Arial"/>
              </a:defRPr>
            </a:lvl1pPr>
          </a:lstStyle>
          <a:p>
            <a:pPr marL="38100">
              <a:lnSpc>
                <a:spcPct val="100000"/>
              </a:lnSpc>
              <a:spcBef>
                <a:spcPts val="15"/>
              </a:spcBef>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006746"/>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000" b="1" i="0">
                <a:solidFill>
                  <a:srgbClr val="006746"/>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11/5/2023</a:t>
            </a:fld>
            <a:endParaRPr lang="en-US"/>
          </a:p>
        </p:txBody>
      </p:sp>
      <p:sp>
        <p:nvSpPr>
          <p:cNvPr id="5" name="Holder 5"/>
          <p:cNvSpPr>
            <a:spLocks noGrp="1"/>
          </p:cNvSpPr>
          <p:nvPr>
            <p:ph type="sldNum" sz="quarter" idx="7"/>
          </p:nvPr>
        </p:nvSpPr>
        <p:spPr/>
        <p:txBody>
          <a:bodyPr lIns="0" tIns="0" rIns="0" bIns="0"/>
          <a:lstStyle>
            <a:lvl1pPr>
              <a:defRPr sz="900" b="0" i="0">
                <a:solidFill>
                  <a:srgbClr val="888888"/>
                </a:solidFill>
                <a:latin typeface="Arial"/>
                <a:cs typeface="Arial"/>
              </a:defRPr>
            </a:lvl1pPr>
          </a:lstStyle>
          <a:p>
            <a:pPr marL="38100">
              <a:lnSpc>
                <a:spcPct val="100000"/>
              </a:lnSpc>
              <a:spcBef>
                <a:spcPts val="15"/>
              </a:spcBef>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4657400"/>
            <a:ext cx="9143999" cy="486098"/>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11/5/2023</a:t>
            </a:fld>
            <a:endParaRPr lang="en-US"/>
          </a:p>
        </p:txBody>
      </p:sp>
      <p:sp>
        <p:nvSpPr>
          <p:cNvPr id="4" name="Holder 4"/>
          <p:cNvSpPr>
            <a:spLocks noGrp="1"/>
          </p:cNvSpPr>
          <p:nvPr>
            <p:ph type="sldNum" sz="quarter" idx="7"/>
          </p:nvPr>
        </p:nvSpPr>
        <p:spPr/>
        <p:txBody>
          <a:bodyPr lIns="0" tIns="0" rIns="0" bIns="0"/>
          <a:lstStyle>
            <a:lvl1pPr>
              <a:defRPr sz="900" b="0" i="0">
                <a:solidFill>
                  <a:srgbClr val="888888"/>
                </a:solidFill>
                <a:latin typeface="Arial"/>
                <a:cs typeface="Arial"/>
              </a:defRPr>
            </a:lvl1pPr>
          </a:lstStyle>
          <a:p>
            <a:pPr marL="38100">
              <a:lnSpc>
                <a:spcPct val="100000"/>
              </a:lnSpc>
              <a:spcBef>
                <a:spcPts val="15"/>
              </a:spcBef>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139065"/>
          </a:xfrm>
          <a:custGeom>
            <a:avLst/>
            <a:gdLst/>
            <a:ahLst/>
            <a:cxnLst/>
            <a:rect l="l" t="t" r="r" b="b"/>
            <a:pathLst>
              <a:path w="9144000" h="139065">
                <a:moveTo>
                  <a:pt x="9144000" y="0"/>
                </a:moveTo>
                <a:lnTo>
                  <a:pt x="0" y="0"/>
                </a:lnTo>
                <a:lnTo>
                  <a:pt x="0" y="138684"/>
                </a:lnTo>
                <a:lnTo>
                  <a:pt x="9144000" y="138684"/>
                </a:lnTo>
                <a:lnTo>
                  <a:pt x="9144000" y="0"/>
                </a:lnTo>
                <a:close/>
              </a:path>
            </a:pathLst>
          </a:custGeom>
          <a:solidFill>
            <a:srgbClr val="006746"/>
          </a:solidFill>
        </p:spPr>
        <p:txBody>
          <a:bodyPr wrap="square" lIns="0" tIns="0" rIns="0" bIns="0" rtlCol="0"/>
          <a:lstStyle/>
          <a:p>
            <a:endParaRPr/>
          </a:p>
        </p:txBody>
      </p:sp>
      <p:sp>
        <p:nvSpPr>
          <p:cNvPr id="2" name="Holder 2"/>
          <p:cNvSpPr>
            <a:spLocks noGrp="1"/>
          </p:cNvSpPr>
          <p:nvPr>
            <p:ph type="title"/>
          </p:nvPr>
        </p:nvSpPr>
        <p:spPr>
          <a:xfrm>
            <a:off x="3445636" y="496011"/>
            <a:ext cx="2252726" cy="483234"/>
          </a:xfrm>
          <a:prstGeom prst="rect">
            <a:avLst/>
          </a:prstGeom>
        </p:spPr>
        <p:txBody>
          <a:bodyPr wrap="square" lIns="0" tIns="0" rIns="0" bIns="0">
            <a:spAutoFit/>
          </a:bodyPr>
          <a:lstStyle>
            <a:lvl1pPr>
              <a:defRPr sz="3000" b="1" i="0">
                <a:solidFill>
                  <a:srgbClr val="006746"/>
                </a:solidFill>
                <a:latin typeface="Arial"/>
                <a:cs typeface="Arial"/>
              </a:defRPr>
            </a:lvl1pPr>
          </a:lstStyle>
          <a:p>
            <a:endParaRPr/>
          </a:p>
        </p:txBody>
      </p:sp>
      <p:sp>
        <p:nvSpPr>
          <p:cNvPr id="3" name="Holder 3"/>
          <p:cNvSpPr>
            <a:spLocks noGrp="1"/>
          </p:cNvSpPr>
          <p:nvPr>
            <p:ph type="body" idx="1"/>
          </p:nvPr>
        </p:nvSpPr>
        <p:spPr>
          <a:xfrm>
            <a:off x="695705" y="1890445"/>
            <a:ext cx="7752715" cy="274256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11/5/2023</a:t>
            </a:fld>
            <a:endParaRPr lang="en-US"/>
          </a:p>
        </p:txBody>
      </p:sp>
      <p:sp>
        <p:nvSpPr>
          <p:cNvPr id="6" name="Holder 6"/>
          <p:cNvSpPr>
            <a:spLocks noGrp="1"/>
          </p:cNvSpPr>
          <p:nvPr>
            <p:ph type="sldNum" sz="quarter" idx="7"/>
          </p:nvPr>
        </p:nvSpPr>
        <p:spPr>
          <a:xfrm>
            <a:off x="8257667" y="4831674"/>
            <a:ext cx="204470" cy="153670"/>
          </a:xfrm>
          <a:prstGeom prst="rect">
            <a:avLst/>
          </a:prstGeom>
        </p:spPr>
        <p:txBody>
          <a:bodyPr wrap="square" lIns="0" tIns="0" rIns="0" bIns="0">
            <a:spAutoFit/>
          </a:bodyPr>
          <a:lstStyle>
            <a:lvl1pPr>
              <a:defRPr sz="900" b="0" i="0">
                <a:solidFill>
                  <a:srgbClr val="888888"/>
                </a:solidFill>
                <a:latin typeface="Arial"/>
                <a:cs typeface="Arial"/>
              </a:defRPr>
            </a:lvl1pPr>
          </a:lstStyle>
          <a:p>
            <a:pPr marL="38100">
              <a:lnSpc>
                <a:spcPct val="100000"/>
              </a:lnSpc>
              <a:spcBef>
                <a:spcPts val="15"/>
              </a:spcBef>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jpg"/><Relationship Id="rId5" Type="http://schemas.openxmlformats.org/officeDocument/2006/relationships/image" Target="../media/image16.png"/><Relationship Id="rId4" Type="http://schemas.openxmlformats.org/officeDocument/2006/relationships/image" Target="../media/image15.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907" y="0"/>
            <a:ext cx="9143999" cy="514349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641400" y="686257"/>
            <a:ext cx="6826200" cy="1683025"/>
          </a:xfrm>
          <a:prstGeom prst="rect">
            <a:avLst/>
          </a:prstGeom>
        </p:spPr>
        <p:txBody>
          <a:bodyPr vert="horz" wrap="square" lIns="0" tIns="83820" rIns="0" bIns="0" rtlCol="0">
            <a:spAutoFit/>
          </a:bodyPr>
          <a:lstStyle/>
          <a:p>
            <a:pPr marL="12700" marR="5080" algn="l">
              <a:lnSpc>
                <a:spcPts val="4430"/>
              </a:lnSpc>
              <a:spcBef>
                <a:spcPts val="660"/>
              </a:spcBef>
            </a:pPr>
            <a:r>
              <a:rPr lang="en-US" sz="3600" i="0" dirty="0">
                <a:solidFill>
                  <a:schemeClr val="bg1"/>
                </a:solidFill>
                <a:effectLst/>
                <a:latin typeface="Arial" panose="020B0604020202020204" pitchFamily="34" charset="0"/>
                <a:cs typeface="Arial" panose="020B0604020202020204" pitchFamily="34" charset="0"/>
              </a:rPr>
              <a:t>Predictive Analysis of Rental Prices in the Housing Market</a:t>
            </a:r>
            <a:br>
              <a:rPr lang="en-US" sz="2800" b="0" i="0" dirty="0">
                <a:solidFill>
                  <a:srgbClr val="D1D5DB"/>
                </a:solidFill>
                <a:effectLst/>
                <a:latin typeface="Söhne"/>
              </a:rPr>
            </a:br>
            <a:r>
              <a:rPr lang="en-IN" sz="1600" spc="90" dirty="0">
                <a:solidFill>
                  <a:srgbClr val="FFFFFF"/>
                </a:solidFill>
              </a:rPr>
              <a:t>A Data Mining Approach</a:t>
            </a:r>
            <a:endParaRPr sz="1600" dirty="0"/>
          </a:p>
        </p:txBody>
      </p:sp>
      <p:sp>
        <p:nvSpPr>
          <p:cNvPr id="4" name="object 4"/>
          <p:cNvSpPr txBox="1"/>
          <p:nvPr/>
        </p:nvSpPr>
        <p:spPr>
          <a:xfrm>
            <a:off x="641400" y="3533698"/>
            <a:ext cx="3702000" cy="1486945"/>
          </a:xfrm>
          <a:prstGeom prst="rect">
            <a:avLst/>
          </a:prstGeom>
        </p:spPr>
        <p:txBody>
          <a:bodyPr vert="horz" wrap="square" lIns="0" tIns="55244" rIns="0" bIns="0" rtlCol="0">
            <a:spAutoFit/>
          </a:bodyPr>
          <a:lstStyle/>
          <a:p>
            <a:pPr marL="12700">
              <a:lnSpc>
                <a:spcPct val="100000"/>
              </a:lnSpc>
              <a:spcBef>
                <a:spcPts val="434"/>
              </a:spcBef>
            </a:pPr>
            <a:r>
              <a:rPr sz="1200" spc="-5" dirty="0">
                <a:solidFill>
                  <a:srgbClr val="EBEAD1"/>
                </a:solidFill>
                <a:latin typeface="Arial"/>
                <a:cs typeface="Arial"/>
              </a:rPr>
              <a:t>By </a:t>
            </a:r>
            <a:r>
              <a:rPr lang="en-IN" sz="1200" spc="-5" dirty="0">
                <a:solidFill>
                  <a:srgbClr val="EBEAD1"/>
                </a:solidFill>
                <a:latin typeface="Arial"/>
                <a:cs typeface="Arial"/>
              </a:rPr>
              <a:t>Cyber Bulls</a:t>
            </a:r>
            <a:r>
              <a:rPr sz="1200" spc="-5" dirty="0">
                <a:solidFill>
                  <a:srgbClr val="EBEAD1"/>
                </a:solidFill>
                <a:latin typeface="Arial"/>
                <a:cs typeface="Arial"/>
              </a:rPr>
              <a:t>,</a:t>
            </a:r>
            <a:endParaRPr sz="1200" dirty="0">
              <a:latin typeface="Arial"/>
              <a:cs typeface="Arial"/>
            </a:endParaRPr>
          </a:p>
          <a:p>
            <a:pPr>
              <a:spcAft>
                <a:spcPts val="600"/>
              </a:spcAft>
            </a:pPr>
            <a:r>
              <a:rPr lang="en-IN" sz="1200" dirty="0">
                <a:solidFill>
                  <a:schemeClr val="bg1"/>
                </a:solidFill>
                <a:latin typeface="Arial" panose="020B0604020202020204" pitchFamily="34" charset="0"/>
                <a:cs typeface="Arial" panose="020B0604020202020204" pitchFamily="34" charset="0"/>
              </a:rPr>
              <a:t>Yaswanth Krishna Varma Kolukuluri- U17838568 </a:t>
            </a:r>
          </a:p>
          <a:p>
            <a:pPr>
              <a:spcAft>
                <a:spcPts val="600"/>
              </a:spcAft>
            </a:pPr>
            <a:r>
              <a:rPr lang="en-IN" sz="1200" dirty="0">
                <a:solidFill>
                  <a:schemeClr val="bg1"/>
                </a:solidFill>
                <a:latin typeface="Arial" panose="020B0604020202020204" pitchFamily="34" charset="0"/>
                <a:cs typeface="Arial" panose="020B0604020202020204" pitchFamily="34" charset="0"/>
              </a:rPr>
              <a:t>Purna Chandra Shekar Reddy Gosala- U63359957 </a:t>
            </a:r>
          </a:p>
          <a:p>
            <a:pPr>
              <a:spcAft>
                <a:spcPts val="600"/>
              </a:spcAft>
            </a:pPr>
            <a:r>
              <a:rPr lang="en-IN" sz="1200" dirty="0">
                <a:solidFill>
                  <a:schemeClr val="bg1"/>
                </a:solidFill>
                <a:latin typeface="Arial" panose="020B0604020202020204" pitchFamily="34" charset="0"/>
                <a:cs typeface="Arial" panose="020B0604020202020204" pitchFamily="34" charset="0"/>
              </a:rPr>
              <a:t>Sai Harshitha Padala- U91378601 </a:t>
            </a:r>
          </a:p>
          <a:p>
            <a:pPr>
              <a:spcAft>
                <a:spcPts val="600"/>
              </a:spcAft>
            </a:pPr>
            <a:r>
              <a:rPr lang="en-IN" sz="1200" dirty="0">
                <a:solidFill>
                  <a:schemeClr val="bg1"/>
                </a:solidFill>
                <a:latin typeface="Arial" panose="020B0604020202020204" pitchFamily="34" charset="0"/>
                <a:cs typeface="Arial" panose="020B0604020202020204" pitchFamily="34" charset="0"/>
              </a:rPr>
              <a:t>Neshma Kasamneni- U22120891 </a:t>
            </a:r>
          </a:p>
          <a:p>
            <a:pPr>
              <a:spcAft>
                <a:spcPts val="600"/>
              </a:spcAft>
            </a:pPr>
            <a:r>
              <a:rPr lang="en-IN" sz="1200" dirty="0">
                <a:solidFill>
                  <a:schemeClr val="bg1"/>
                </a:solidFill>
                <a:latin typeface="Arial" panose="020B0604020202020204" pitchFamily="34" charset="0"/>
                <a:cs typeface="Arial" panose="020B0604020202020204" pitchFamily="34" charset="0"/>
              </a:rPr>
              <a:t>Drithi Reddy Peesari- U03445314 </a:t>
            </a:r>
            <a:endParaRPr lang="en-US" sz="1200"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3263" y="2234310"/>
            <a:ext cx="7234937" cy="930704"/>
          </a:xfrm>
          <a:prstGeom prst="rect">
            <a:avLst/>
          </a:prstGeom>
        </p:spPr>
        <p:txBody>
          <a:bodyPr vert="horz" wrap="square" lIns="0" tIns="12700" rIns="0" bIns="0" rtlCol="0">
            <a:spAutoFit/>
          </a:bodyPr>
          <a:lstStyle/>
          <a:p>
            <a:pPr marL="12700" marR="5080" algn="r">
              <a:lnSpc>
                <a:spcPts val="3729"/>
              </a:lnSpc>
              <a:spcBef>
                <a:spcPts val="380"/>
              </a:spcBef>
            </a:pPr>
            <a:r>
              <a:rPr lang="en-US" dirty="0">
                <a:solidFill>
                  <a:schemeClr val="bg1"/>
                </a:solidFill>
                <a:latin typeface="Arial"/>
                <a:cs typeface="Arial"/>
              </a:rPr>
              <a:t> Steps in preparing data for model </a:t>
            </a:r>
            <a:r>
              <a:rPr lang="en-US" dirty="0">
                <a:latin typeface="Arial"/>
                <a:cs typeface="Arial"/>
              </a:rPr>
              <a:t>Data for the model</a:t>
            </a:r>
            <a:endParaRPr lang="en-US" sz="3200" dirty="0">
              <a:latin typeface="Arial"/>
              <a:cs typeface="Arial"/>
            </a:endParaRPr>
          </a:p>
        </p:txBody>
      </p:sp>
      <p:sp>
        <p:nvSpPr>
          <p:cNvPr id="3" name="object 3"/>
          <p:cNvSpPr txBox="1"/>
          <p:nvPr/>
        </p:nvSpPr>
        <p:spPr>
          <a:xfrm>
            <a:off x="8911590" y="4340453"/>
            <a:ext cx="153670"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888888"/>
                </a:solidFill>
                <a:latin typeface="Arial"/>
                <a:cs typeface="Arial"/>
              </a:rPr>
              <a:t>10</a:t>
            </a:r>
            <a:endParaRPr sz="90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45E8DBF-EA89-ECDA-506A-0951995DF917}"/>
              </a:ext>
            </a:extLst>
          </p:cNvPr>
          <p:cNvSpPr>
            <a:spLocks noGrp="1"/>
          </p:cNvSpPr>
          <p:nvPr>
            <p:ph type="title"/>
          </p:nvPr>
        </p:nvSpPr>
        <p:spPr>
          <a:xfrm>
            <a:off x="3445636" y="496011"/>
            <a:ext cx="2421764" cy="923330"/>
          </a:xfrm>
        </p:spPr>
        <p:txBody>
          <a:bodyPr/>
          <a:lstStyle/>
          <a:p>
            <a:r>
              <a:rPr lang="en-IN" dirty="0"/>
              <a:t>Put flowchart</a:t>
            </a:r>
          </a:p>
        </p:txBody>
      </p:sp>
      <p:sp>
        <p:nvSpPr>
          <p:cNvPr id="4" name="Text Placeholder 3">
            <a:extLst>
              <a:ext uri="{FF2B5EF4-FFF2-40B4-BE49-F238E27FC236}">
                <a16:creationId xmlns:a16="http://schemas.microsoft.com/office/drawing/2014/main" id="{CEB83C00-43D8-0CC7-052A-BB7F81C7E748}"/>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293053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8761" y="1111758"/>
            <a:ext cx="2634615" cy="391160"/>
          </a:xfrm>
          <a:prstGeom prst="rect">
            <a:avLst/>
          </a:prstGeom>
        </p:spPr>
        <p:txBody>
          <a:bodyPr vert="horz" wrap="square" lIns="0" tIns="12700" rIns="0" bIns="0" rtlCol="0">
            <a:spAutoFit/>
          </a:bodyPr>
          <a:lstStyle/>
          <a:p>
            <a:pPr marL="12700">
              <a:lnSpc>
                <a:spcPct val="100000"/>
              </a:lnSpc>
              <a:spcBef>
                <a:spcPts val="100"/>
              </a:spcBef>
            </a:pPr>
            <a:r>
              <a:rPr lang="en-IN" sz="2400" spc="-5" dirty="0"/>
              <a:t>Data Exploration</a:t>
            </a:r>
            <a:endParaRPr sz="2400" dirty="0"/>
          </a:p>
        </p:txBody>
      </p:sp>
      <p:sp>
        <p:nvSpPr>
          <p:cNvPr id="4" name="object 4"/>
          <p:cNvSpPr txBox="1"/>
          <p:nvPr/>
        </p:nvSpPr>
        <p:spPr>
          <a:xfrm>
            <a:off x="708761" y="1547622"/>
            <a:ext cx="7597039" cy="2146357"/>
          </a:xfrm>
          <a:prstGeom prst="rect">
            <a:avLst/>
          </a:prstGeom>
        </p:spPr>
        <p:txBody>
          <a:bodyPr vert="horz" wrap="square" lIns="0" tIns="36195" rIns="0" bIns="0" rtlCol="0">
            <a:spAutoFit/>
          </a:bodyPr>
          <a:lstStyle/>
          <a:p>
            <a:pPr marL="298450" marR="5080" indent="-285750" algn="just">
              <a:lnSpc>
                <a:spcPct val="90000"/>
              </a:lnSpc>
              <a:spcBef>
                <a:spcPts val="285"/>
              </a:spcBef>
              <a:buFont typeface="Arial" panose="020B0604020202020204" pitchFamily="34" charset="0"/>
              <a:buChar char="•"/>
            </a:pPr>
            <a:r>
              <a:rPr lang="en-US" sz="1600" spc="-5" dirty="0">
                <a:latin typeface="Arial"/>
                <a:cs typeface="Arial"/>
              </a:rPr>
              <a:t>Data exploration is the first step in data analysis and typically involves summarizing the main characteristics of a data set, including its size, accuracy, initial patterns in the data, and other attributes. </a:t>
            </a:r>
          </a:p>
          <a:p>
            <a:pPr marL="298450" marR="5080" indent="-285750" algn="just">
              <a:lnSpc>
                <a:spcPct val="90000"/>
              </a:lnSpc>
              <a:spcBef>
                <a:spcPts val="285"/>
              </a:spcBef>
              <a:buFont typeface="Arial" panose="020B0604020202020204" pitchFamily="34" charset="0"/>
              <a:buChar char="•"/>
            </a:pPr>
            <a:r>
              <a:rPr lang="en-US" sz="1600" spc="-5" dirty="0">
                <a:latin typeface="Arial"/>
                <a:cs typeface="Arial"/>
              </a:rPr>
              <a:t>It is commonly conducted by data analysts using visual analytics tools, but it can also be done in more advanced statistical software, Python.</a:t>
            </a:r>
          </a:p>
          <a:p>
            <a:pPr marL="298450" marR="5080" indent="-285750" algn="just">
              <a:lnSpc>
                <a:spcPct val="90000"/>
              </a:lnSpc>
              <a:spcBef>
                <a:spcPts val="285"/>
              </a:spcBef>
              <a:buFont typeface="Arial" panose="020B0604020202020204" pitchFamily="34" charset="0"/>
              <a:buChar char="•"/>
            </a:pPr>
            <a:r>
              <a:rPr lang="en-US" sz="1600" dirty="0">
                <a:latin typeface="Arial"/>
                <a:cs typeface="Arial"/>
              </a:rPr>
              <a:t>Before analyzing a mixed batch of data stored together, it's important to first get a handle on how much data there is, what kinds of information are included if any pieces are missing, and what the data might show. </a:t>
            </a:r>
          </a:p>
          <a:p>
            <a:pPr marL="298450" marR="5080" indent="-285750" algn="just">
              <a:lnSpc>
                <a:spcPct val="90000"/>
              </a:lnSpc>
              <a:spcBef>
                <a:spcPts val="285"/>
              </a:spcBef>
              <a:buFont typeface="Arial" panose="020B0604020202020204" pitchFamily="34" charset="0"/>
              <a:buChar char="•"/>
            </a:pPr>
            <a:r>
              <a:rPr lang="en-US" sz="1600" dirty="0">
                <a:latin typeface="Arial"/>
                <a:cs typeface="Arial"/>
              </a:rPr>
              <a:t>We divided the data 9:1 for Training and Testing purposes respectively. (</a:t>
            </a:r>
            <a:r>
              <a:rPr lang="en-US" sz="1600" b="1" dirty="0">
                <a:latin typeface="Arial"/>
                <a:cs typeface="Arial"/>
              </a:rPr>
              <a:t>edit</a:t>
            </a:r>
            <a:r>
              <a:rPr lang="en-US" sz="1600" dirty="0">
                <a:latin typeface="Arial"/>
                <a:cs typeface="Arial"/>
              </a:rPr>
              <a:t>)</a:t>
            </a:r>
          </a:p>
        </p:txBody>
      </p:sp>
      <p:sp>
        <p:nvSpPr>
          <p:cNvPr id="5" name="object 5"/>
          <p:cNvSpPr txBox="1">
            <a:spLocks noGrp="1"/>
          </p:cNvSpPr>
          <p:nvPr>
            <p:ph type="sldNum" sz="quarter" idx="7"/>
          </p:nvPr>
        </p:nvSpPr>
        <p:spPr>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dirty="0"/>
              <a:t>12</a:t>
            </a:fld>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8761" y="1111758"/>
            <a:ext cx="2720239" cy="382156"/>
          </a:xfrm>
          <a:prstGeom prst="rect">
            <a:avLst/>
          </a:prstGeom>
        </p:spPr>
        <p:txBody>
          <a:bodyPr vert="horz" wrap="square" lIns="0" tIns="12700" rIns="0" bIns="0" rtlCol="0">
            <a:spAutoFit/>
          </a:bodyPr>
          <a:lstStyle/>
          <a:p>
            <a:pPr marL="12700">
              <a:lnSpc>
                <a:spcPct val="100000"/>
              </a:lnSpc>
              <a:spcBef>
                <a:spcPts val="100"/>
              </a:spcBef>
            </a:pPr>
            <a:r>
              <a:rPr lang="en-IN" sz="2400" spc="-5" dirty="0"/>
              <a:t>Data Visualization </a:t>
            </a:r>
            <a:endParaRPr sz="2400" dirty="0"/>
          </a:p>
        </p:txBody>
      </p:sp>
      <p:sp>
        <p:nvSpPr>
          <p:cNvPr id="4" name="object 4"/>
          <p:cNvSpPr txBox="1"/>
          <p:nvPr/>
        </p:nvSpPr>
        <p:spPr>
          <a:xfrm>
            <a:off x="708761" y="1547622"/>
            <a:ext cx="7753376" cy="1183016"/>
          </a:xfrm>
          <a:prstGeom prst="rect">
            <a:avLst/>
          </a:prstGeom>
        </p:spPr>
        <p:txBody>
          <a:bodyPr vert="horz" wrap="square" lIns="0" tIns="36195" rIns="0" bIns="0" rtlCol="0">
            <a:spAutoFit/>
          </a:bodyPr>
          <a:lstStyle/>
          <a:p>
            <a:pPr marL="298450" marR="5080" indent="-285750" algn="just">
              <a:lnSpc>
                <a:spcPct val="90000"/>
              </a:lnSpc>
              <a:spcBef>
                <a:spcPts val="285"/>
              </a:spcBef>
              <a:buFont typeface="Arial" panose="020B0604020202020204" pitchFamily="34" charset="0"/>
              <a:buChar char="•"/>
            </a:pPr>
            <a:r>
              <a:rPr lang="en-US" sz="1600" spc="-5" dirty="0">
                <a:latin typeface="Arial"/>
                <a:cs typeface="Arial"/>
              </a:rPr>
              <a:t>Data visualization is the graphical representation of information and data. By using visual elements like charts, graphs, and maps, data visualization tools provide an accessible way to see and understand trends, outliers, and patterns in data.  </a:t>
            </a:r>
          </a:p>
          <a:p>
            <a:pPr marL="298450" marR="5080" indent="-285750" algn="just">
              <a:lnSpc>
                <a:spcPct val="90000"/>
              </a:lnSpc>
              <a:spcBef>
                <a:spcPts val="285"/>
              </a:spcBef>
              <a:buFont typeface="Arial" panose="020B0604020202020204" pitchFamily="34" charset="0"/>
              <a:buChar char="•"/>
            </a:pPr>
            <a:r>
              <a:rPr lang="en-US" sz="1600" spc="-5" dirty="0">
                <a:latin typeface="Arial"/>
                <a:cs typeface="Arial"/>
              </a:rPr>
              <a:t>In the world of  Big  Data,  data visualization tools and technologies are essential to analyze massive amounts of information and make data-driven decisions. </a:t>
            </a:r>
            <a:endParaRPr sz="1600" dirty="0">
              <a:latin typeface="Arial"/>
              <a:cs typeface="Arial"/>
            </a:endParaRPr>
          </a:p>
        </p:txBody>
      </p:sp>
      <p:sp>
        <p:nvSpPr>
          <p:cNvPr id="5" name="object 5"/>
          <p:cNvSpPr txBox="1">
            <a:spLocks noGrp="1"/>
          </p:cNvSpPr>
          <p:nvPr>
            <p:ph type="sldNum" sz="quarter" idx="7"/>
          </p:nvPr>
        </p:nvSpPr>
        <p:spPr>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dirty="0"/>
              <a:t>13</a:t>
            </a:fld>
            <a:endParaRPr dirty="0"/>
          </a:p>
        </p:txBody>
      </p:sp>
    </p:spTree>
    <p:extLst>
      <p:ext uri="{BB962C8B-B14F-4D97-AF65-F5344CB8AC3E}">
        <p14:creationId xmlns:p14="http://schemas.microsoft.com/office/powerpoint/2010/main" val="2181928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dirty="0"/>
              <a:t>14</a:t>
            </a:fld>
            <a:endParaRPr dirty="0"/>
          </a:p>
        </p:txBody>
      </p:sp>
      <p:sp>
        <p:nvSpPr>
          <p:cNvPr id="7" name="Title 6">
            <a:extLst>
              <a:ext uri="{FF2B5EF4-FFF2-40B4-BE49-F238E27FC236}">
                <a16:creationId xmlns:a16="http://schemas.microsoft.com/office/drawing/2014/main" id="{C166E64D-2011-625B-08C2-1BD151226829}"/>
              </a:ext>
            </a:extLst>
          </p:cNvPr>
          <p:cNvSpPr>
            <a:spLocks noGrp="1"/>
          </p:cNvSpPr>
          <p:nvPr>
            <p:ph type="title"/>
          </p:nvPr>
        </p:nvSpPr>
        <p:spPr>
          <a:xfrm>
            <a:off x="1828800" y="496011"/>
            <a:ext cx="4800600" cy="1384995"/>
          </a:xfrm>
        </p:spPr>
        <p:txBody>
          <a:bodyPr/>
          <a:lstStyle/>
          <a:p>
            <a:r>
              <a:rPr lang="en-IN" dirty="0"/>
              <a:t>Data visualization graphs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3217" y="307975"/>
            <a:ext cx="3949700" cy="391160"/>
          </a:xfrm>
          <a:prstGeom prst="rect">
            <a:avLst/>
          </a:prstGeom>
        </p:spPr>
        <p:txBody>
          <a:bodyPr vert="horz" wrap="square" lIns="0" tIns="12700" rIns="0" bIns="0" rtlCol="0">
            <a:spAutoFit/>
          </a:bodyPr>
          <a:lstStyle/>
          <a:p>
            <a:pPr marL="12700" algn="ctr">
              <a:lnSpc>
                <a:spcPct val="100000"/>
              </a:lnSpc>
              <a:spcBef>
                <a:spcPts val="100"/>
              </a:spcBef>
            </a:pPr>
            <a:r>
              <a:rPr lang="en-IN" sz="2400" dirty="0"/>
              <a:t>Data Selection</a:t>
            </a:r>
            <a:endParaRPr sz="2400" dirty="0"/>
          </a:p>
        </p:txBody>
      </p:sp>
      <p:sp>
        <p:nvSpPr>
          <p:cNvPr id="4" name="object 4"/>
          <p:cNvSpPr txBox="1"/>
          <p:nvPr/>
        </p:nvSpPr>
        <p:spPr>
          <a:xfrm>
            <a:off x="964488" y="976960"/>
            <a:ext cx="7353300" cy="1306127"/>
          </a:xfrm>
          <a:prstGeom prst="rect">
            <a:avLst/>
          </a:prstGeom>
        </p:spPr>
        <p:txBody>
          <a:bodyPr vert="horz" wrap="square" lIns="0" tIns="13335" rIns="0" bIns="0" rtlCol="0">
            <a:spAutoFit/>
          </a:bodyPr>
          <a:lstStyle/>
          <a:p>
            <a:pPr marL="285750" indent="-285750" algn="l">
              <a:buFont typeface="Arial" panose="020B0604020202020204" pitchFamily="34" charset="0"/>
              <a:buChar char="•"/>
            </a:pPr>
            <a:r>
              <a:rPr lang="en-US" sz="1400" b="0" i="0" dirty="0">
                <a:solidFill>
                  <a:srgbClr val="000000"/>
                </a:solidFill>
                <a:effectLst/>
                <a:latin typeface="Arial" panose="020B0604020202020204" pitchFamily="34" charset="0"/>
                <a:cs typeface="Arial" panose="020B0604020202020204" pitchFamily="34" charset="0"/>
              </a:rPr>
              <a:t>Data selection is defined as the process of determining the appropriate data type and source, as well as suitable instruments to collect data.</a:t>
            </a:r>
          </a:p>
          <a:p>
            <a:pPr marL="285750" indent="-285750" algn="l">
              <a:buFont typeface="Arial" panose="020B0604020202020204" pitchFamily="34" charset="0"/>
              <a:buChar char="•"/>
            </a:pPr>
            <a:r>
              <a:rPr lang="en-US" sz="1400" b="0" i="0" dirty="0">
                <a:solidFill>
                  <a:srgbClr val="000000"/>
                </a:solidFill>
                <a:effectLst/>
                <a:latin typeface="Arial" panose="020B0604020202020204" pitchFamily="34" charset="0"/>
                <a:cs typeface="Arial" panose="020B0604020202020204" pitchFamily="34" charset="0"/>
              </a:rPr>
              <a:t>This definition distinguishes data selection from selective data reporting  (selectively excluding data that is not supportive of this project)  and active data selection  (using collected data for monitoring activities/events or conducting secondary data analyses). </a:t>
            </a:r>
          </a:p>
          <a:p>
            <a:pPr algn="l"/>
            <a:endParaRPr lang="en-US" sz="1400" dirty="0">
              <a:solidFill>
                <a:srgbClr val="000000"/>
              </a:solidFill>
              <a:latin typeface="Arial" panose="020B0604020202020204" pitchFamily="34" charset="0"/>
              <a:cs typeface="Arial" panose="020B0604020202020204" pitchFamily="34" charset="0"/>
            </a:endParaRPr>
          </a:p>
        </p:txBody>
      </p:sp>
      <p:sp>
        <p:nvSpPr>
          <p:cNvPr id="5" name="object 5"/>
          <p:cNvSpPr txBox="1">
            <a:spLocks noGrp="1"/>
          </p:cNvSpPr>
          <p:nvPr>
            <p:ph type="sldNum" sz="quarter" idx="7"/>
          </p:nvPr>
        </p:nvSpPr>
        <p:spPr>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dirty="0"/>
              <a:t>15</a:t>
            </a:fld>
            <a:endParaRPr dirty="0"/>
          </a:p>
        </p:txBody>
      </p:sp>
      <p:sp>
        <p:nvSpPr>
          <p:cNvPr id="8" name="TextBox 7">
            <a:extLst>
              <a:ext uri="{FF2B5EF4-FFF2-40B4-BE49-F238E27FC236}">
                <a16:creationId xmlns:a16="http://schemas.microsoft.com/office/drawing/2014/main" id="{BB784D1B-B7E6-44B9-A913-776B17C30E18}"/>
              </a:ext>
            </a:extLst>
          </p:cNvPr>
          <p:cNvSpPr txBox="1"/>
          <p:nvPr/>
        </p:nvSpPr>
        <p:spPr>
          <a:xfrm>
            <a:off x="2438400" y="3028950"/>
            <a:ext cx="2438400" cy="646331"/>
          </a:xfrm>
          <a:prstGeom prst="rect">
            <a:avLst/>
          </a:prstGeom>
          <a:noFill/>
        </p:spPr>
        <p:txBody>
          <a:bodyPr wrap="square" rtlCol="0">
            <a:spAutoFit/>
          </a:bodyPr>
          <a:lstStyle/>
          <a:p>
            <a:r>
              <a:rPr lang="en-IN" dirty="0"/>
              <a:t>Put screenshot from excel here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542" y="496011"/>
            <a:ext cx="2997835" cy="483234"/>
          </a:xfrm>
          <a:prstGeom prst="rect">
            <a:avLst/>
          </a:prstGeom>
        </p:spPr>
        <p:txBody>
          <a:bodyPr vert="horz" wrap="square" lIns="0" tIns="12700" rIns="0" bIns="0" rtlCol="0">
            <a:spAutoFit/>
          </a:bodyPr>
          <a:lstStyle/>
          <a:p>
            <a:pPr marL="12700">
              <a:lnSpc>
                <a:spcPct val="100000"/>
              </a:lnSpc>
              <a:spcBef>
                <a:spcPts val="100"/>
              </a:spcBef>
            </a:pPr>
            <a:r>
              <a:rPr dirty="0"/>
              <a:t>EDA</a:t>
            </a:r>
            <a:r>
              <a:rPr spc="-195" dirty="0"/>
              <a:t> </a:t>
            </a:r>
            <a:r>
              <a:rPr dirty="0"/>
              <a:t>Conclusion</a:t>
            </a:r>
          </a:p>
        </p:txBody>
      </p:sp>
      <p:sp>
        <p:nvSpPr>
          <p:cNvPr id="4" name="object 4"/>
          <p:cNvSpPr txBox="1">
            <a:spLocks noGrp="1"/>
          </p:cNvSpPr>
          <p:nvPr>
            <p:ph type="sldNum" sz="quarter" idx="7"/>
          </p:nvPr>
        </p:nvSpPr>
        <p:spPr>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dirty="0"/>
              <a:t>16</a:t>
            </a:fld>
            <a:endParaRPr dirty="0"/>
          </a:p>
        </p:txBody>
      </p:sp>
      <p:sp>
        <p:nvSpPr>
          <p:cNvPr id="3" name="object 3"/>
          <p:cNvSpPr txBox="1"/>
          <p:nvPr/>
        </p:nvSpPr>
        <p:spPr>
          <a:xfrm>
            <a:off x="707542" y="1363217"/>
            <a:ext cx="7720330" cy="2566670"/>
          </a:xfrm>
          <a:prstGeom prst="rect">
            <a:avLst/>
          </a:prstGeom>
        </p:spPr>
        <p:txBody>
          <a:bodyPr vert="horz" wrap="square" lIns="0" tIns="44450" rIns="0" bIns="0" rtlCol="0">
            <a:spAutoFit/>
          </a:bodyPr>
          <a:lstStyle/>
          <a:p>
            <a:pPr marL="12700" marR="5080">
              <a:lnSpc>
                <a:spcPct val="90000"/>
              </a:lnSpc>
              <a:spcBef>
                <a:spcPts val="350"/>
              </a:spcBef>
            </a:pPr>
            <a:r>
              <a:rPr sz="2100" b="1" dirty="0">
                <a:latin typeface="Arial"/>
                <a:cs typeface="Arial"/>
              </a:rPr>
              <a:t>Most </a:t>
            </a:r>
            <a:r>
              <a:rPr sz="2100" b="1" spc="-5" dirty="0">
                <a:latin typeface="Arial"/>
                <a:cs typeface="Arial"/>
              </a:rPr>
              <a:t>contacted</a:t>
            </a:r>
            <a:r>
              <a:rPr sz="2100" spc="-5" dirty="0">
                <a:latin typeface="Arial"/>
                <a:cs typeface="Arial"/>
              </a:rPr>
              <a:t>: </a:t>
            </a:r>
            <a:r>
              <a:rPr sz="2100" dirty="0">
                <a:latin typeface="Arial"/>
                <a:cs typeface="Arial"/>
              </a:rPr>
              <a:t>First time </a:t>
            </a:r>
            <a:r>
              <a:rPr sz="2100" spc="-5" dirty="0">
                <a:latin typeface="Arial"/>
                <a:cs typeface="Arial"/>
              </a:rPr>
              <a:t>via </a:t>
            </a:r>
            <a:r>
              <a:rPr sz="2100" dirty="0">
                <a:latin typeface="Arial"/>
                <a:cs typeface="Arial"/>
              </a:rPr>
              <a:t>cell </a:t>
            </a:r>
            <a:r>
              <a:rPr sz="2100" spc="-5" dirty="0">
                <a:latin typeface="Arial"/>
                <a:cs typeface="Arial"/>
              </a:rPr>
              <a:t>phone in </a:t>
            </a:r>
            <a:r>
              <a:rPr sz="2100" spc="-45" dirty="0">
                <a:latin typeface="Arial"/>
                <a:cs typeface="Arial"/>
              </a:rPr>
              <a:t>May, </a:t>
            </a:r>
            <a:r>
              <a:rPr sz="2100" spc="-5" dirty="0">
                <a:latin typeface="Arial"/>
                <a:cs typeface="Arial"/>
              </a:rPr>
              <a:t>Adults with  blue collar </a:t>
            </a:r>
            <a:r>
              <a:rPr sz="2100" spc="-10" dirty="0">
                <a:latin typeface="Arial"/>
                <a:cs typeface="Arial"/>
              </a:rPr>
              <a:t>jobs </a:t>
            </a:r>
            <a:r>
              <a:rPr sz="2100" spc="-5" dirty="0">
                <a:latin typeface="Arial"/>
                <a:cs typeface="Arial"/>
              </a:rPr>
              <a:t>who have secondary education and married,  without personal loans </a:t>
            </a:r>
            <a:r>
              <a:rPr sz="2100" dirty="0">
                <a:latin typeface="Arial"/>
                <a:cs typeface="Arial"/>
              </a:rPr>
              <a:t>with </a:t>
            </a:r>
            <a:r>
              <a:rPr sz="2100" spc="-10" dirty="0">
                <a:latin typeface="Arial"/>
                <a:cs typeface="Arial"/>
              </a:rPr>
              <a:t>good </a:t>
            </a:r>
            <a:r>
              <a:rPr sz="2100" spc="-5" dirty="0">
                <a:latin typeface="Arial"/>
                <a:cs typeface="Arial"/>
              </a:rPr>
              <a:t>credit history </a:t>
            </a:r>
            <a:r>
              <a:rPr sz="2100" dirty="0">
                <a:latin typeface="Arial"/>
                <a:cs typeface="Arial"/>
              </a:rPr>
              <a:t>with </a:t>
            </a:r>
            <a:r>
              <a:rPr sz="2100" spc="-5" dirty="0">
                <a:latin typeface="Arial"/>
                <a:cs typeface="Arial"/>
              </a:rPr>
              <a:t>maximum </a:t>
            </a:r>
            <a:r>
              <a:rPr sz="2100" dirty="0">
                <a:latin typeface="Arial"/>
                <a:cs typeface="Arial"/>
              </a:rPr>
              <a:t>call  </a:t>
            </a:r>
            <a:r>
              <a:rPr sz="2100" spc="-5" dirty="0">
                <a:latin typeface="Arial"/>
                <a:cs typeface="Arial"/>
              </a:rPr>
              <a:t>duration </a:t>
            </a:r>
            <a:r>
              <a:rPr sz="2100" dirty="0">
                <a:latin typeface="Arial"/>
                <a:cs typeface="Arial"/>
              </a:rPr>
              <a:t>of </a:t>
            </a:r>
            <a:r>
              <a:rPr sz="2100" spc="-5" dirty="0">
                <a:latin typeface="Arial"/>
                <a:cs typeface="Arial"/>
              </a:rPr>
              <a:t>8</a:t>
            </a:r>
            <a:r>
              <a:rPr sz="2100" spc="-10" dirty="0">
                <a:latin typeface="Arial"/>
                <a:cs typeface="Arial"/>
              </a:rPr>
              <a:t> </a:t>
            </a:r>
            <a:r>
              <a:rPr sz="2100" dirty="0">
                <a:latin typeface="Arial"/>
                <a:cs typeface="Arial"/>
              </a:rPr>
              <a:t>minutes.</a:t>
            </a:r>
            <a:endParaRPr sz="2100">
              <a:latin typeface="Arial"/>
              <a:cs typeface="Arial"/>
            </a:endParaRPr>
          </a:p>
          <a:p>
            <a:pPr>
              <a:lnSpc>
                <a:spcPct val="100000"/>
              </a:lnSpc>
              <a:spcBef>
                <a:spcPts val="25"/>
              </a:spcBef>
            </a:pPr>
            <a:endParaRPr sz="3350">
              <a:latin typeface="Arial"/>
              <a:cs typeface="Arial"/>
            </a:endParaRPr>
          </a:p>
          <a:p>
            <a:pPr marL="12700" marR="153035">
              <a:lnSpc>
                <a:spcPct val="90000"/>
              </a:lnSpc>
            </a:pPr>
            <a:r>
              <a:rPr sz="2100" b="1" dirty="0">
                <a:latin typeface="Arial"/>
                <a:cs typeface="Arial"/>
              </a:rPr>
              <a:t>Most </a:t>
            </a:r>
            <a:r>
              <a:rPr sz="2100" b="1" spc="-5" dirty="0">
                <a:latin typeface="Arial"/>
                <a:cs typeface="Arial"/>
              </a:rPr>
              <a:t>subscribed</a:t>
            </a:r>
            <a:r>
              <a:rPr sz="2100" spc="-5" dirty="0">
                <a:latin typeface="Arial"/>
                <a:cs typeface="Arial"/>
              </a:rPr>
              <a:t>: </a:t>
            </a:r>
            <a:r>
              <a:rPr sz="2100" dirty="0">
                <a:latin typeface="Arial"/>
                <a:cs typeface="Arial"/>
              </a:rPr>
              <a:t>In </a:t>
            </a:r>
            <a:r>
              <a:rPr sz="2100" spc="-5" dirty="0">
                <a:latin typeface="Arial"/>
                <a:cs typeface="Arial"/>
              </a:rPr>
              <a:t>March, Students and Retired, who </a:t>
            </a:r>
            <a:r>
              <a:rPr sz="2100" spc="-10" dirty="0">
                <a:latin typeface="Arial"/>
                <a:cs typeface="Arial"/>
              </a:rPr>
              <a:t>have  </a:t>
            </a:r>
            <a:r>
              <a:rPr sz="2100" dirty="0">
                <a:latin typeface="Arial"/>
                <a:cs typeface="Arial"/>
              </a:rPr>
              <a:t>tertiary </a:t>
            </a:r>
            <a:r>
              <a:rPr sz="2100" spc="-5" dirty="0">
                <a:latin typeface="Arial"/>
                <a:cs typeface="Arial"/>
              </a:rPr>
              <a:t>education, singles without personal and home loans with  longer call</a:t>
            </a:r>
            <a:r>
              <a:rPr sz="2100" spc="-15" dirty="0">
                <a:latin typeface="Arial"/>
                <a:cs typeface="Arial"/>
              </a:rPr>
              <a:t> </a:t>
            </a:r>
            <a:r>
              <a:rPr sz="2100" spc="-5" dirty="0">
                <a:latin typeface="Arial"/>
                <a:cs typeface="Arial"/>
              </a:rPr>
              <a:t>duration.</a:t>
            </a:r>
            <a:endParaRPr sz="210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5400" y="2234310"/>
            <a:ext cx="6400800" cy="474489"/>
          </a:xfrm>
          <a:prstGeom prst="rect">
            <a:avLst/>
          </a:prstGeom>
        </p:spPr>
        <p:txBody>
          <a:bodyPr vert="horz" wrap="square" lIns="0" tIns="12700" rIns="0" bIns="0" rtlCol="0">
            <a:spAutoFit/>
          </a:bodyPr>
          <a:lstStyle/>
          <a:p>
            <a:pPr marL="12700">
              <a:lnSpc>
                <a:spcPct val="100000"/>
              </a:lnSpc>
              <a:spcBef>
                <a:spcPts val="100"/>
              </a:spcBef>
            </a:pPr>
            <a:r>
              <a:rPr lang="en-IN" dirty="0">
                <a:solidFill>
                  <a:srgbClr val="FFFFFF"/>
                </a:solidFill>
              </a:rPr>
              <a:t>LANGUAGE AND MODELS USED</a:t>
            </a:r>
            <a:endParaRPr dirty="0">
              <a:solidFill>
                <a:srgbClr val="FFFFFF"/>
              </a:solidFill>
            </a:endParaRPr>
          </a:p>
        </p:txBody>
      </p:sp>
      <p:sp>
        <p:nvSpPr>
          <p:cNvPr id="3" name="object 3"/>
          <p:cNvSpPr txBox="1"/>
          <p:nvPr/>
        </p:nvSpPr>
        <p:spPr>
          <a:xfrm>
            <a:off x="8911590" y="4340453"/>
            <a:ext cx="153670"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888888"/>
                </a:solidFill>
                <a:latin typeface="Arial"/>
                <a:cs typeface="Arial"/>
              </a:rPr>
              <a:t>21</a:t>
            </a:r>
            <a:endParaRPr sz="900">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1D44D0-2E39-9117-9A6E-4BB5F115DD9A}"/>
              </a:ext>
            </a:extLst>
          </p:cNvPr>
          <p:cNvSpPr>
            <a:spLocks noGrp="1"/>
          </p:cNvSpPr>
          <p:nvPr>
            <p:ph type="title"/>
          </p:nvPr>
        </p:nvSpPr>
        <p:spPr>
          <a:xfrm>
            <a:off x="2209800" y="496011"/>
            <a:ext cx="5181600" cy="461665"/>
          </a:xfrm>
        </p:spPr>
        <p:txBody>
          <a:bodyPr/>
          <a:lstStyle/>
          <a:p>
            <a:r>
              <a:rPr lang="en-IN" dirty="0"/>
              <a:t>LANGUAGE &amp; LIBRARY</a:t>
            </a:r>
          </a:p>
        </p:txBody>
      </p:sp>
      <p:sp>
        <p:nvSpPr>
          <p:cNvPr id="4" name="Text Placeholder 3">
            <a:extLst>
              <a:ext uri="{FF2B5EF4-FFF2-40B4-BE49-F238E27FC236}">
                <a16:creationId xmlns:a16="http://schemas.microsoft.com/office/drawing/2014/main" id="{29830D8B-F245-05BD-6CDD-9BE9434C49EC}"/>
              </a:ext>
            </a:extLst>
          </p:cNvPr>
          <p:cNvSpPr>
            <a:spLocks noGrp="1"/>
          </p:cNvSpPr>
          <p:nvPr>
            <p:ph type="body" idx="1"/>
          </p:nvPr>
        </p:nvSpPr>
        <p:spPr>
          <a:xfrm>
            <a:off x="695705" y="1890445"/>
            <a:ext cx="7752715" cy="1938992"/>
          </a:xfrm>
        </p:spPr>
        <p:txBody>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Python is widely used in scientific and numeric computing.</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SciPy is a collection of packages for mathematics, science, and engineering. </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Pandas is a data analysis and modeling library.</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Libraries Used for this Project include: </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Pandas • NumPy  • Matplotlib  • Seaborn  • Scikit Learn  • XG Boost  </a:t>
            </a:r>
          </a:p>
        </p:txBody>
      </p:sp>
    </p:spTree>
    <p:extLst>
      <p:ext uri="{BB962C8B-B14F-4D97-AF65-F5344CB8AC3E}">
        <p14:creationId xmlns:p14="http://schemas.microsoft.com/office/powerpoint/2010/main" val="743347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1D44D0-2E39-9117-9A6E-4BB5F115DD9A}"/>
              </a:ext>
            </a:extLst>
          </p:cNvPr>
          <p:cNvSpPr>
            <a:spLocks noGrp="1"/>
          </p:cNvSpPr>
          <p:nvPr>
            <p:ph type="title"/>
          </p:nvPr>
        </p:nvSpPr>
        <p:spPr>
          <a:xfrm>
            <a:off x="2209800" y="496011"/>
            <a:ext cx="5181600" cy="461665"/>
          </a:xfrm>
        </p:spPr>
        <p:txBody>
          <a:bodyPr/>
          <a:lstStyle/>
          <a:p>
            <a:r>
              <a:rPr lang="en-IN" dirty="0"/>
              <a:t>         MODELS USED</a:t>
            </a:r>
          </a:p>
        </p:txBody>
      </p:sp>
      <p:sp>
        <p:nvSpPr>
          <p:cNvPr id="4" name="Text Placeholder 3">
            <a:extLst>
              <a:ext uri="{FF2B5EF4-FFF2-40B4-BE49-F238E27FC236}">
                <a16:creationId xmlns:a16="http://schemas.microsoft.com/office/drawing/2014/main" id="{29830D8B-F245-05BD-6CDD-9BE9434C49EC}"/>
              </a:ext>
            </a:extLst>
          </p:cNvPr>
          <p:cNvSpPr>
            <a:spLocks noGrp="1"/>
          </p:cNvSpPr>
          <p:nvPr>
            <p:ph type="body" idx="1"/>
          </p:nvPr>
        </p:nvSpPr>
        <p:spPr>
          <a:xfrm>
            <a:off x="695705" y="1504951"/>
            <a:ext cx="7752715" cy="3529171"/>
          </a:xfrm>
        </p:spPr>
        <p:txBody>
          <a:bodyPr/>
          <a:lstStyle/>
          <a:p>
            <a:r>
              <a:rPr lang="en-US" sz="2000" b="1" dirty="0">
                <a:latin typeface="Arial" panose="020B0604020202020204" pitchFamily="34" charset="0"/>
                <a:cs typeface="Arial" panose="020B0604020202020204" pitchFamily="34" charset="0"/>
              </a:rPr>
              <a:t>Regression Models:</a:t>
            </a:r>
          </a:p>
          <a:p>
            <a:endParaRPr lang="en-US" sz="1400" b="1" dirty="0">
              <a:latin typeface="Arial" panose="020B0604020202020204" pitchFamily="34" charset="0"/>
              <a:cs typeface="Arial" panose="020B0604020202020204" pitchFamily="34" charset="0"/>
            </a:endParaRPr>
          </a:p>
          <a:p>
            <a:pPr marL="285750" indent="-285750">
              <a:lnSpc>
                <a:spcPct val="200000"/>
              </a:lnSpc>
              <a:spcAft>
                <a:spcPts val="800"/>
              </a:spcAft>
              <a:buFont typeface="Arial" panose="020B0604020202020204" pitchFamily="34" charset="0"/>
              <a:buChar char="•"/>
            </a:pPr>
            <a:r>
              <a:rPr lang="en-IN" sz="1400" b="1" kern="100" dirty="0">
                <a:effectLst/>
                <a:latin typeface="Arial" panose="020B0604020202020204" pitchFamily="34" charset="0"/>
                <a:ea typeface="Calibri" panose="020F0502020204030204" pitchFamily="34" charset="0"/>
                <a:cs typeface="Arial" panose="020B0604020202020204" pitchFamily="34" charset="0"/>
              </a:rPr>
              <a:t>Gradient booster: </a:t>
            </a:r>
            <a:r>
              <a:rPr lang="en-US" sz="1400" kern="100" dirty="0">
                <a:effectLst/>
                <a:latin typeface="Arial" panose="020B0604020202020204" pitchFamily="34" charset="0"/>
                <a:ea typeface="Calibri" panose="020F0502020204030204" pitchFamily="34" charset="0"/>
                <a:cs typeface="Arial" panose="020B0604020202020204" pitchFamily="34" charset="0"/>
              </a:rPr>
              <a:t>Builds an ensemble of trees sequentially, with each new tree correcting errors made by the previous ones. Uses a gradient descent algorithm to minimize errors in a predictive model.</a:t>
            </a:r>
          </a:p>
          <a:p>
            <a:pPr marL="285750" indent="-285750">
              <a:lnSpc>
                <a:spcPct val="200000"/>
              </a:lnSpc>
              <a:spcAft>
                <a:spcPts val="800"/>
              </a:spcAft>
              <a:buFont typeface="Arial" panose="020B0604020202020204" pitchFamily="34" charset="0"/>
              <a:buChar char="•"/>
            </a:pPr>
            <a:r>
              <a:rPr lang="en-IN" sz="1400" b="1" kern="100" dirty="0">
                <a:effectLst/>
                <a:latin typeface="Arial" panose="020B0604020202020204" pitchFamily="34" charset="0"/>
                <a:ea typeface="Calibri" panose="020F0502020204030204" pitchFamily="34" charset="0"/>
                <a:cs typeface="Arial" panose="020B0604020202020204" pitchFamily="34" charset="0"/>
              </a:rPr>
              <a:t>Random forest: </a:t>
            </a:r>
            <a:r>
              <a:rPr lang="en-US" sz="1400" kern="100" dirty="0">
                <a:effectLst/>
                <a:latin typeface="Arial" panose="020B0604020202020204" pitchFamily="34" charset="0"/>
                <a:ea typeface="Calibri" panose="020F0502020204030204" pitchFamily="34" charset="0"/>
                <a:cs typeface="Arial" panose="020B0604020202020204" pitchFamily="34" charset="0"/>
              </a:rPr>
              <a:t>Combines multiple decision trees to improve predictive accuracy and control over-fitting. Each tree in the ensemble is built from a sample drawn with replacement from the training set.</a:t>
            </a:r>
            <a:endParaRPr lang="en-IN" sz="1400" kern="100" dirty="0">
              <a:effectLst/>
              <a:latin typeface="Arial" panose="020B0604020202020204" pitchFamily="34" charset="0"/>
              <a:ea typeface="Calibri" panose="020F0502020204030204" pitchFamily="34" charset="0"/>
              <a:cs typeface="Arial" panose="020B0604020202020204" pitchFamily="34" charset="0"/>
            </a:endParaRPr>
          </a:p>
          <a:p>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2624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542" y="496011"/>
            <a:ext cx="3218180" cy="483234"/>
          </a:xfrm>
          <a:prstGeom prst="rect">
            <a:avLst/>
          </a:prstGeom>
        </p:spPr>
        <p:txBody>
          <a:bodyPr vert="horz" wrap="square" lIns="0" tIns="12700" rIns="0" bIns="0" rtlCol="0">
            <a:spAutoFit/>
          </a:bodyPr>
          <a:lstStyle/>
          <a:p>
            <a:pPr marL="12700">
              <a:lnSpc>
                <a:spcPct val="100000"/>
              </a:lnSpc>
              <a:spcBef>
                <a:spcPts val="100"/>
              </a:spcBef>
            </a:pPr>
            <a:r>
              <a:rPr spc="-45" dirty="0"/>
              <a:t>Table </a:t>
            </a:r>
            <a:r>
              <a:rPr dirty="0"/>
              <a:t>of</a:t>
            </a:r>
            <a:r>
              <a:rPr spc="-25" dirty="0"/>
              <a:t> </a:t>
            </a:r>
            <a:r>
              <a:rPr dirty="0"/>
              <a:t>Contents</a:t>
            </a:r>
          </a:p>
        </p:txBody>
      </p:sp>
      <p:sp>
        <p:nvSpPr>
          <p:cNvPr id="3" name="object 3"/>
          <p:cNvSpPr/>
          <p:nvPr/>
        </p:nvSpPr>
        <p:spPr>
          <a:xfrm>
            <a:off x="629412" y="1371600"/>
            <a:ext cx="7886700" cy="3260090"/>
          </a:xfrm>
          <a:custGeom>
            <a:avLst/>
            <a:gdLst/>
            <a:ahLst/>
            <a:cxnLst/>
            <a:rect l="l" t="t" r="r" b="b"/>
            <a:pathLst>
              <a:path w="7886700" h="3260090">
                <a:moveTo>
                  <a:pt x="0" y="70103"/>
                </a:moveTo>
                <a:lnTo>
                  <a:pt x="5508" y="42808"/>
                </a:lnTo>
                <a:lnTo>
                  <a:pt x="20531" y="20526"/>
                </a:lnTo>
                <a:lnTo>
                  <a:pt x="42814" y="5506"/>
                </a:lnTo>
                <a:lnTo>
                  <a:pt x="70103" y="0"/>
                </a:lnTo>
                <a:lnTo>
                  <a:pt x="7816596" y="0"/>
                </a:lnTo>
                <a:lnTo>
                  <a:pt x="7843891" y="5506"/>
                </a:lnTo>
                <a:lnTo>
                  <a:pt x="7866173" y="20526"/>
                </a:lnTo>
                <a:lnTo>
                  <a:pt x="7881193" y="42808"/>
                </a:lnTo>
                <a:lnTo>
                  <a:pt x="7886700" y="70103"/>
                </a:lnTo>
                <a:lnTo>
                  <a:pt x="7886700" y="350520"/>
                </a:lnTo>
                <a:lnTo>
                  <a:pt x="7881193" y="377815"/>
                </a:lnTo>
                <a:lnTo>
                  <a:pt x="7866173" y="400097"/>
                </a:lnTo>
                <a:lnTo>
                  <a:pt x="7843891" y="415117"/>
                </a:lnTo>
                <a:lnTo>
                  <a:pt x="7816596" y="420624"/>
                </a:lnTo>
                <a:lnTo>
                  <a:pt x="70103" y="420624"/>
                </a:lnTo>
                <a:lnTo>
                  <a:pt x="42814" y="415117"/>
                </a:lnTo>
                <a:lnTo>
                  <a:pt x="20531" y="400097"/>
                </a:lnTo>
                <a:lnTo>
                  <a:pt x="5508" y="377815"/>
                </a:lnTo>
                <a:lnTo>
                  <a:pt x="0" y="350520"/>
                </a:lnTo>
                <a:lnTo>
                  <a:pt x="0" y="70103"/>
                </a:lnTo>
                <a:close/>
              </a:path>
              <a:path w="7886700" h="3260090">
                <a:moveTo>
                  <a:pt x="0" y="542798"/>
                </a:moveTo>
                <a:lnTo>
                  <a:pt x="5528" y="515409"/>
                </a:lnTo>
                <a:lnTo>
                  <a:pt x="20605" y="493045"/>
                </a:lnTo>
                <a:lnTo>
                  <a:pt x="42969" y="477968"/>
                </a:lnTo>
                <a:lnTo>
                  <a:pt x="70357" y="472439"/>
                </a:lnTo>
                <a:lnTo>
                  <a:pt x="7816342" y="472439"/>
                </a:lnTo>
                <a:lnTo>
                  <a:pt x="7843730" y="477968"/>
                </a:lnTo>
                <a:lnTo>
                  <a:pt x="7866094" y="493045"/>
                </a:lnTo>
                <a:lnTo>
                  <a:pt x="7881171" y="515409"/>
                </a:lnTo>
                <a:lnTo>
                  <a:pt x="7886700" y="542798"/>
                </a:lnTo>
                <a:lnTo>
                  <a:pt x="7886700" y="824230"/>
                </a:lnTo>
                <a:lnTo>
                  <a:pt x="7881171" y="851618"/>
                </a:lnTo>
                <a:lnTo>
                  <a:pt x="7866094" y="873982"/>
                </a:lnTo>
                <a:lnTo>
                  <a:pt x="7843730" y="889059"/>
                </a:lnTo>
                <a:lnTo>
                  <a:pt x="7816342" y="894588"/>
                </a:lnTo>
                <a:lnTo>
                  <a:pt x="70357" y="894588"/>
                </a:lnTo>
                <a:lnTo>
                  <a:pt x="42969" y="889059"/>
                </a:lnTo>
                <a:lnTo>
                  <a:pt x="20605" y="873982"/>
                </a:lnTo>
                <a:lnTo>
                  <a:pt x="5528" y="851618"/>
                </a:lnTo>
                <a:lnTo>
                  <a:pt x="0" y="824230"/>
                </a:lnTo>
                <a:lnTo>
                  <a:pt x="0" y="542798"/>
                </a:lnTo>
                <a:close/>
              </a:path>
              <a:path w="7886700" h="3260090">
                <a:moveTo>
                  <a:pt x="0" y="1016507"/>
                </a:moveTo>
                <a:lnTo>
                  <a:pt x="5508" y="989212"/>
                </a:lnTo>
                <a:lnTo>
                  <a:pt x="20531" y="966930"/>
                </a:lnTo>
                <a:lnTo>
                  <a:pt x="42814" y="951910"/>
                </a:lnTo>
                <a:lnTo>
                  <a:pt x="70103" y="946404"/>
                </a:lnTo>
                <a:lnTo>
                  <a:pt x="7816596" y="946404"/>
                </a:lnTo>
                <a:lnTo>
                  <a:pt x="7843891" y="951910"/>
                </a:lnTo>
                <a:lnTo>
                  <a:pt x="7866173" y="966930"/>
                </a:lnTo>
                <a:lnTo>
                  <a:pt x="7881193" y="989212"/>
                </a:lnTo>
                <a:lnTo>
                  <a:pt x="7886700" y="1016507"/>
                </a:lnTo>
                <a:lnTo>
                  <a:pt x="7886700" y="1296924"/>
                </a:lnTo>
                <a:lnTo>
                  <a:pt x="7881193" y="1324219"/>
                </a:lnTo>
                <a:lnTo>
                  <a:pt x="7866173" y="1346501"/>
                </a:lnTo>
                <a:lnTo>
                  <a:pt x="7843891" y="1361521"/>
                </a:lnTo>
                <a:lnTo>
                  <a:pt x="7816596" y="1367027"/>
                </a:lnTo>
                <a:lnTo>
                  <a:pt x="70103" y="1367027"/>
                </a:lnTo>
                <a:lnTo>
                  <a:pt x="42814" y="1361521"/>
                </a:lnTo>
                <a:lnTo>
                  <a:pt x="20531" y="1346501"/>
                </a:lnTo>
                <a:lnTo>
                  <a:pt x="5508" y="1324219"/>
                </a:lnTo>
                <a:lnTo>
                  <a:pt x="0" y="1296924"/>
                </a:lnTo>
                <a:lnTo>
                  <a:pt x="0" y="1016507"/>
                </a:lnTo>
                <a:close/>
              </a:path>
              <a:path w="7886700" h="3260090">
                <a:moveTo>
                  <a:pt x="0" y="1488948"/>
                </a:moveTo>
                <a:lnTo>
                  <a:pt x="5508" y="1461652"/>
                </a:lnTo>
                <a:lnTo>
                  <a:pt x="20531" y="1439370"/>
                </a:lnTo>
                <a:lnTo>
                  <a:pt x="42814" y="1424350"/>
                </a:lnTo>
                <a:lnTo>
                  <a:pt x="70103" y="1418844"/>
                </a:lnTo>
                <a:lnTo>
                  <a:pt x="7816596" y="1418844"/>
                </a:lnTo>
                <a:lnTo>
                  <a:pt x="7843891" y="1424350"/>
                </a:lnTo>
                <a:lnTo>
                  <a:pt x="7866173" y="1439370"/>
                </a:lnTo>
                <a:lnTo>
                  <a:pt x="7881193" y="1461652"/>
                </a:lnTo>
                <a:lnTo>
                  <a:pt x="7886700" y="1488948"/>
                </a:lnTo>
                <a:lnTo>
                  <a:pt x="7886700" y="1769364"/>
                </a:lnTo>
                <a:lnTo>
                  <a:pt x="7881193" y="1796659"/>
                </a:lnTo>
                <a:lnTo>
                  <a:pt x="7866173" y="1818941"/>
                </a:lnTo>
                <a:lnTo>
                  <a:pt x="7843891" y="1833961"/>
                </a:lnTo>
                <a:lnTo>
                  <a:pt x="7816596" y="1839468"/>
                </a:lnTo>
                <a:lnTo>
                  <a:pt x="70103" y="1839468"/>
                </a:lnTo>
                <a:lnTo>
                  <a:pt x="42814" y="1833961"/>
                </a:lnTo>
                <a:lnTo>
                  <a:pt x="20531" y="1818941"/>
                </a:lnTo>
                <a:lnTo>
                  <a:pt x="5508" y="1796659"/>
                </a:lnTo>
                <a:lnTo>
                  <a:pt x="0" y="1769364"/>
                </a:lnTo>
                <a:lnTo>
                  <a:pt x="0" y="1488948"/>
                </a:lnTo>
                <a:close/>
              </a:path>
              <a:path w="7886700" h="3260090">
                <a:moveTo>
                  <a:pt x="0" y="1961642"/>
                </a:moveTo>
                <a:lnTo>
                  <a:pt x="5528" y="1934253"/>
                </a:lnTo>
                <a:lnTo>
                  <a:pt x="20605" y="1911889"/>
                </a:lnTo>
                <a:lnTo>
                  <a:pt x="42969" y="1896812"/>
                </a:lnTo>
                <a:lnTo>
                  <a:pt x="70357" y="1891283"/>
                </a:lnTo>
                <a:lnTo>
                  <a:pt x="7816342" y="1891283"/>
                </a:lnTo>
                <a:lnTo>
                  <a:pt x="7843730" y="1896812"/>
                </a:lnTo>
                <a:lnTo>
                  <a:pt x="7866094" y="1911889"/>
                </a:lnTo>
                <a:lnTo>
                  <a:pt x="7881171" y="1934253"/>
                </a:lnTo>
                <a:lnTo>
                  <a:pt x="7886700" y="1961642"/>
                </a:lnTo>
                <a:lnTo>
                  <a:pt x="7886700" y="2243074"/>
                </a:lnTo>
                <a:lnTo>
                  <a:pt x="7881171" y="2270462"/>
                </a:lnTo>
                <a:lnTo>
                  <a:pt x="7866094" y="2292826"/>
                </a:lnTo>
                <a:lnTo>
                  <a:pt x="7843730" y="2307903"/>
                </a:lnTo>
                <a:lnTo>
                  <a:pt x="7816342" y="2313432"/>
                </a:lnTo>
                <a:lnTo>
                  <a:pt x="70357" y="2313432"/>
                </a:lnTo>
                <a:lnTo>
                  <a:pt x="42969" y="2307903"/>
                </a:lnTo>
                <a:lnTo>
                  <a:pt x="20605" y="2292826"/>
                </a:lnTo>
                <a:lnTo>
                  <a:pt x="5528" y="2270462"/>
                </a:lnTo>
                <a:lnTo>
                  <a:pt x="0" y="2243074"/>
                </a:lnTo>
                <a:lnTo>
                  <a:pt x="0" y="1961642"/>
                </a:lnTo>
                <a:close/>
              </a:path>
              <a:path w="7886700" h="3260090">
                <a:moveTo>
                  <a:pt x="0" y="2435352"/>
                </a:moveTo>
                <a:lnTo>
                  <a:pt x="5508" y="2408056"/>
                </a:lnTo>
                <a:lnTo>
                  <a:pt x="20531" y="2385774"/>
                </a:lnTo>
                <a:lnTo>
                  <a:pt x="42814" y="2370754"/>
                </a:lnTo>
                <a:lnTo>
                  <a:pt x="70103" y="2365248"/>
                </a:lnTo>
                <a:lnTo>
                  <a:pt x="7816596" y="2365248"/>
                </a:lnTo>
                <a:lnTo>
                  <a:pt x="7843891" y="2370754"/>
                </a:lnTo>
                <a:lnTo>
                  <a:pt x="7866173" y="2385774"/>
                </a:lnTo>
                <a:lnTo>
                  <a:pt x="7881193" y="2408056"/>
                </a:lnTo>
                <a:lnTo>
                  <a:pt x="7886700" y="2435352"/>
                </a:lnTo>
                <a:lnTo>
                  <a:pt x="7886700" y="2715768"/>
                </a:lnTo>
                <a:lnTo>
                  <a:pt x="7881193" y="2743057"/>
                </a:lnTo>
                <a:lnTo>
                  <a:pt x="7866173" y="2765340"/>
                </a:lnTo>
                <a:lnTo>
                  <a:pt x="7843891" y="2780363"/>
                </a:lnTo>
                <a:lnTo>
                  <a:pt x="7816596" y="2785872"/>
                </a:lnTo>
                <a:lnTo>
                  <a:pt x="70103" y="2785872"/>
                </a:lnTo>
                <a:lnTo>
                  <a:pt x="42814" y="2780363"/>
                </a:lnTo>
                <a:lnTo>
                  <a:pt x="20531" y="2765340"/>
                </a:lnTo>
                <a:lnTo>
                  <a:pt x="5508" y="2743057"/>
                </a:lnTo>
                <a:lnTo>
                  <a:pt x="0" y="2715768"/>
                </a:lnTo>
                <a:lnTo>
                  <a:pt x="0" y="2435352"/>
                </a:lnTo>
                <a:close/>
              </a:path>
              <a:path w="7886700" h="3260090">
                <a:moveTo>
                  <a:pt x="0" y="2908046"/>
                </a:moveTo>
                <a:lnTo>
                  <a:pt x="5528" y="2880657"/>
                </a:lnTo>
                <a:lnTo>
                  <a:pt x="20605" y="2858293"/>
                </a:lnTo>
                <a:lnTo>
                  <a:pt x="42969" y="2843216"/>
                </a:lnTo>
                <a:lnTo>
                  <a:pt x="70357" y="2837688"/>
                </a:lnTo>
                <a:lnTo>
                  <a:pt x="7816342" y="2837688"/>
                </a:lnTo>
                <a:lnTo>
                  <a:pt x="7843730" y="2843216"/>
                </a:lnTo>
                <a:lnTo>
                  <a:pt x="7866094" y="2858293"/>
                </a:lnTo>
                <a:lnTo>
                  <a:pt x="7881171" y="2880657"/>
                </a:lnTo>
                <a:lnTo>
                  <a:pt x="7886700" y="2908046"/>
                </a:lnTo>
                <a:lnTo>
                  <a:pt x="7886700" y="3189478"/>
                </a:lnTo>
                <a:lnTo>
                  <a:pt x="7881171" y="3216866"/>
                </a:lnTo>
                <a:lnTo>
                  <a:pt x="7866094" y="3239230"/>
                </a:lnTo>
                <a:lnTo>
                  <a:pt x="7843730" y="3254307"/>
                </a:lnTo>
                <a:lnTo>
                  <a:pt x="7816342" y="3259836"/>
                </a:lnTo>
                <a:lnTo>
                  <a:pt x="70357" y="3259836"/>
                </a:lnTo>
                <a:lnTo>
                  <a:pt x="42969" y="3254307"/>
                </a:lnTo>
                <a:lnTo>
                  <a:pt x="20605" y="3239230"/>
                </a:lnTo>
                <a:lnTo>
                  <a:pt x="5528" y="3216866"/>
                </a:lnTo>
                <a:lnTo>
                  <a:pt x="0" y="3189478"/>
                </a:lnTo>
                <a:lnTo>
                  <a:pt x="0" y="2908046"/>
                </a:lnTo>
                <a:close/>
              </a:path>
            </a:pathLst>
          </a:custGeom>
          <a:ln w="12700">
            <a:solidFill>
              <a:srgbClr val="649C3E"/>
            </a:solidFill>
          </a:ln>
        </p:spPr>
        <p:txBody>
          <a:bodyPr wrap="square" lIns="0" tIns="0" rIns="0" bIns="0" rtlCol="0"/>
          <a:lstStyle/>
          <a:p>
            <a:endParaRPr/>
          </a:p>
        </p:txBody>
      </p:sp>
      <p:sp>
        <p:nvSpPr>
          <p:cNvPr id="4" name="object 4"/>
          <p:cNvSpPr txBox="1"/>
          <p:nvPr/>
        </p:nvSpPr>
        <p:spPr>
          <a:xfrm>
            <a:off x="705104" y="1410461"/>
            <a:ext cx="4951730" cy="3302186"/>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Introduction and business</a:t>
            </a:r>
            <a:r>
              <a:rPr sz="1800" spc="35" dirty="0">
                <a:latin typeface="Arial"/>
                <a:cs typeface="Arial"/>
              </a:rPr>
              <a:t> </a:t>
            </a:r>
            <a:r>
              <a:rPr sz="1800" spc="-5" dirty="0">
                <a:latin typeface="Arial"/>
                <a:cs typeface="Arial"/>
              </a:rPr>
              <a:t>problem</a:t>
            </a:r>
            <a:endParaRPr sz="1800" dirty="0">
              <a:latin typeface="Arial"/>
              <a:cs typeface="Arial"/>
            </a:endParaRPr>
          </a:p>
          <a:p>
            <a:pPr marL="12700" marR="5080">
              <a:lnSpc>
                <a:spcPts val="3729"/>
              </a:lnSpc>
              <a:spcBef>
                <a:spcPts val="380"/>
              </a:spcBef>
            </a:pPr>
            <a:r>
              <a:rPr sz="1800" spc="-5" dirty="0">
                <a:latin typeface="Arial"/>
                <a:cs typeface="Arial"/>
              </a:rPr>
              <a:t>How could </a:t>
            </a:r>
            <a:r>
              <a:rPr lang="en-IN" sz="1800" spc="-5" dirty="0">
                <a:latin typeface="Arial"/>
                <a:cs typeface="Arial"/>
              </a:rPr>
              <a:t>Data Mining </a:t>
            </a:r>
            <a:r>
              <a:rPr sz="1800" spc="-5" dirty="0">
                <a:latin typeface="Arial"/>
                <a:cs typeface="Arial"/>
              </a:rPr>
              <a:t>solve </a:t>
            </a:r>
            <a:r>
              <a:rPr sz="1800" dirty="0">
                <a:latin typeface="Arial"/>
                <a:cs typeface="Arial"/>
              </a:rPr>
              <a:t>this </a:t>
            </a:r>
            <a:r>
              <a:rPr sz="1800" spc="-5" dirty="0">
                <a:latin typeface="Arial"/>
                <a:cs typeface="Arial"/>
              </a:rPr>
              <a:t>problem  </a:t>
            </a:r>
            <a:endParaRPr lang="en-US" spc="-5" dirty="0">
              <a:latin typeface="Arial"/>
              <a:cs typeface="Arial"/>
            </a:endParaRPr>
          </a:p>
          <a:p>
            <a:pPr marL="12700" marR="5080">
              <a:lnSpc>
                <a:spcPts val="3729"/>
              </a:lnSpc>
              <a:spcBef>
                <a:spcPts val="380"/>
              </a:spcBef>
            </a:pPr>
            <a:r>
              <a:rPr lang="en-US" sz="1800" spc="-5" dirty="0">
                <a:latin typeface="Arial"/>
                <a:cs typeface="Arial"/>
              </a:rPr>
              <a:t>Data Overview</a:t>
            </a:r>
          </a:p>
          <a:p>
            <a:pPr marL="12700" marR="5080">
              <a:lnSpc>
                <a:spcPts val="3729"/>
              </a:lnSpc>
              <a:spcBef>
                <a:spcPts val="380"/>
              </a:spcBef>
            </a:pPr>
            <a:r>
              <a:rPr lang="en-US" dirty="0">
                <a:latin typeface="Arial"/>
                <a:cs typeface="Arial"/>
              </a:rPr>
              <a:t>Steps in preparing Data for the model</a:t>
            </a:r>
            <a:endParaRPr lang="en-US" sz="1800" dirty="0">
              <a:latin typeface="Arial"/>
              <a:cs typeface="Arial"/>
            </a:endParaRPr>
          </a:p>
          <a:p>
            <a:pPr marL="12700" marR="2011045">
              <a:lnSpc>
                <a:spcPct val="172400"/>
              </a:lnSpc>
              <a:spcBef>
                <a:spcPts val="5"/>
              </a:spcBef>
            </a:pPr>
            <a:r>
              <a:rPr lang="en-US" sz="1800" dirty="0">
                <a:latin typeface="Arial"/>
                <a:cs typeface="Arial"/>
              </a:rPr>
              <a:t>Our </a:t>
            </a:r>
            <a:r>
              <a:rPr lang="en-US" sz="1800" spc="-5" dirty="0">
                <a:latin typeface="Arial"/>
                <a:cs typeface="Arial"/>
              </a:rPr>
              <a:t>approach </a:t>
            </a:r>
            <a:r>
              <a:rPr lang="en-US" sz="1800" dirty="0">
                <a:latin typeface="Arial"/>
                <a:cs typeface="Arial"/>
              </a:rPr>
              <a:t>to </a:t>
            </a:r>
            <a:r>
              <a:rPr lang="en-US" sz="1800" spc="-5" dirty="0">
                <a:latin typeface="Arial"/>
                <a:cs typeface="Arial"/>
              </a:rPr>
              <a:t>the</a:t>
            </a:r>
            <a:r>
              <a:rPr lang="en-US" sz="1800" spc="-45" dirty="0">
                <a:latin typeface="Arial"/>
                <a:cs typeface="Arial"/>
              </a:rPr>
              <a:t> </a:t>
            </a:r>
            <a:r>
              <a:rPr lang="en-US" sz="1800" spc="-5" dirty="0">
                <a:latin typeface="Arial"/>
                <a:cs typeface="Arial"/>
              </a:rPr>
              <a:t>problem  </a:t>
            </a:r>
            <a:r>
              <a:rPr lang="en-US" spc="-5" dirty="0">
                <a:latin typeface="Arial"/>
                <a:cs typeface="Arial"/>
              </a:rPr>
              <a:t> </a:t>
            </a:r>
            <a:r>
              <a:rPr lang="en-US" sz="1800" spc="-5" dirty="0">
                <a:latin typeface="Arial"/>
                <a:cs typeface="Arial"/>
              </a:rPr>
              <a:t> Results</a:t>
            </a:r>
            <a:endParaRPr lang="en-US" sz="1800" dirty="0">
              <a:latin typeface="Arial"/>
              <a:cs typeface="Arial"/>
            </a:endParaRPr>
          </a:p>
          <a:p>
            <a:pPr marL="12700">
              <a:lnSpc>
                <a:spcPct val="100000"/>
              </a:lnSpc>
              <a:spcBef>
                <a:spcPts val="1565"/>
              </a:spcBef>
            </a:pPr>
            <a:r>
              <a:rPr sz="1800" spc="-5" dirty="0">
                <a:latin typeface="Arial"/>
                <a:cs typeface="Arial"/>
              </a:rPr>
              <a:t>Conclusion</a:t>
            </a:r>
            <a:endParaRPr sz="1800" dirty="0">
              <a:latin typeface="Arial"/>
              <a:cs typeface="Arial"/>
            </a:endParaRPr>
          </a:p>
        </p:txBody>
      </p:sp>
      <p:sp>
        <p:nvSpPr>
          <p:cNvPr id="5" name="TextBox 4">
            <a:extLst>
              <a:ext uri="{FF2B5EF4-FFF2-40B4-BE49-F238E27FC236}">
                <a16:creationId xmlns:a16="http://schemas.microsoft.com/office/drawing/2014/main" id="{765A9776-A99A-E261-0AC7-29A7D9F2C50A}"/>
              </a:ext>
            </a:extLst>
          </p:cNvPr>
          <p:cNvSpPr txBox="1"/>
          <p:nvPr/>
        </p:nvSpPr>
        <p:spPr>
          <a:xfrm>
            <a:off x="3581400" y="3333750"/>
            <a:ext cx="1219200" cy="369332"/>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 methods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1D44D0-2E39-9117-9A6E-4BB5F115DD9A}"/>
              </a:ext>
            </a:extLst>
          </p:cNvPr>
          <p:cNvSpPr>
            <a:spLocks noGrp="1"/>
          </p:cNvSpPr>
          <p:nvPr>
            <p:ph type="title"/>
          </p:nvPr>
        </p:nvSpPr>
        <p:spPr>
          <a:xfrm>
            <a:off x="2209800" y="496011"/>
            <a:ext cx="5181600" cy="461665"/>
          </a:xfrm>
        </p:spPr>
        <p:txBody>
          <a:bodyPr/>
          <a:lstStyle/>
          <a:p>
            <a:r>
              <a:rPr lang="en-IN" dirty="0"/>
              <a:t>         MODELS USED</a:t>
            </a:r>
          </a:p>
        </p:txBody>
      </p:sp>
      <p:sp>
        <p:nvSpPr>
          <p:cNvPr id="4" name="Text Placeholder 3">
            <a:extLst>
              <a:ext uri="{FF2B5EF4-FFF2-40B4-BE49-F238E27FC236}">
                <a16:creationId xmlns:a16="http://schemas.microsoft.com/office/drawing/2014/main" id="{29830D8B-F245-05BD-6CDD-9BE9434C49EC}"/>
              </a:ext>
            </a:extLst>
          </p:cNvPr>
          <p:cNvSpPr>
            <a:spLocks noGrp="1"/>
          </p:cNvSpPr>
          <p:nvPr>
            <p:ph type="body" idx="1"/>
          </p:nvPr>
        </p:nvSpPr>
        <p:spPr>
          <a:xfrm>
            <a:off x="695705" y="1504951"/>
            <a:ext cx="7752715" cy="2667397"/>
          </a:xfrm>
        </p:spPr>
        <p:txBody>
          <a:bodyPr/>
          <a:lstStyle/>
          <a:p>
            <a:pPr marL="285750" indent="-285750">
              <a:lnSpc>
                <a:spcPct val="150000"/>
              </a:lnSpc>
              <a:spcAft>
                <a:spcPts val="800"/>
              </a:spcAft>
              <a:buFont typeface="Arial" panose="020B0604020202020204" pitchFamily="34" charset="0"/>
              <a:buChar char="•"/>
            </a:pPr>
            <a:r>
              <a:rPr lang="en-IN" sz="1600" b="1" kern="100" dirty="0">
                <a:effectLst/>
                <a:latin typeface="Arial" panose="020B0604020202020204" pitchFamily="34" charset="0"/>
                <a:ea typeface="Calibri" panose="020F0502020204030204" pitchFamily="34" charset="0"/>
                <a:cs typeface="Arial" panose="020B0604020202020204" pitchFamily="34" charset="0"/>
              </a:rPr>
              <a:t>Linear regression: </a:t>
            </a:r>
            <a:r>
              <a:rPr lang="en-US" sz="1600" kern="100" dirty="0">
                <a:effectLst/>
                <a:latin typeface="Arial" panose="020B0604020202020204" pitchFamily="34" charset="0"/>
                <a:ea typeface="Calibri" panose="020F0502020204030204" pitchFamily="34" charset="0"/>
                <a:cs typeface="Arial" panose="020B0604020202020204" pitchFamily="34" charset="0"/>
              </a:rPr>
              <a:t>This is the classic type of regression analysis, used for predicting a quantitative response. It assumes a linear relationship between the dependent and independent variables.</a:t>
            </a:r>
            <a:endParaRPr lang="en-IN" sz="1600" kern="100" dirty="0">
              <a:effectLst/>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800"/>
              </a:spcAft>
              <a:buFont typeface="Arial" panose="020B0604020202020204" pitchFamily="34" charset="0"/>
              <a:buChar char="•"/>
            </a:pPr>
            <a:r>
              <a:rPr lang="en-IN" sz="1600" b="1" kern="100" dirty="0">
                <a:effectLst/>
                <a:latin typeface="Arial" panose="020B0604020202020204" pitchFamily="34" charset="0"/>
                <a:ea typeface="Calibri" panose="020F0502020204030204" pitchFamily="34" charset="0"/>
                <a:cs typeface="Arial" panose="020B0604020202020204" pitchFamily="34" charset="0"/>
              </a:rPr>
              <a:t>Decision tree: </a:t>
            </a:r>
            <a:r>
              <a:rPr lang="en-US" sz="1600" kern="100" dirty="0">
                <a:effectLst/>
                <a:latin typeface="Arial" panose="020B0604020202020204" pitchFamily="34" charset="0"/>
                <a:ea typeface="Calibri" panose="020F0502020204030204" pitchFamily="34" charset="0"/>
                <a:cs typeface="Arial" panose="020B0604020202020204" pitchFamily="34" charset="0"/>
              </a:rPr>
              <a:t>Splits data into branches to make predictions, resembling a tree structure. Works for both categorical (classification) and continuous (regression) outputs.</a:t>
            </a:r>
            <a:endParaRPr lang="en-IN" sz="1600" kern="100" dirty="0">
              <a:effectLst/>
              <a:latin typeface="Arial" panose="020B0604020202020204" pitchFamily="34" charset="0"/>
              <a:ea typeface="Calibri" panose="020F0502020204030204" pitchFamily="34" charset="0"/>
              <a:cs typeface="Arial" panose="020B0604020202020204" pitchFamily="34" charset="0"/>
            </a:endParaRPr>
          </a:p>
          <a:p>
            <a:endParaRPr lang="en-US"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988113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83965" y="2234310"/>
            <a:ext cx="2574290" cy="482600"/>
          </a:xfrm>
          <a:prstGeom prst="rect">
            <a:avLst/>
          </a:prstGeom>
        </p:spPr>
        <p:txBody>
          <a:bodyPr vert="horz" wrap="square" lIns="0" tIns="12700" rIns="0" bIns="0" rtlCol="0">
            <a:spAutoFit/>
          </a:bodyPr>
          <a:lstStyle/>
          <a:p>
            <a:pPr marL="12700">
              <a:lnSpc>
                <a:spcPct val="100000"/>
              </a:lnSpc>
              <a:spcBef>
                <a:spcPts val="100"/>
              </a:spcBef>
            </a:pPr>
            <a:r>
              <a:rPr dirty="0">
                <a:solidFill>
                  <a:srgbClr val="FFFFFF"/>
                </a:solidFill>
              </a:rPr>
              <a:t>Our</a:t>
            </a:r>
            <a:r>
              <a:rPr spc="-195" dirty="0">
                <a:solidFill>
                  <a:srgbClr val="FFFFFF"/>
                </a:solidFill>
              </a:rPr>
              <a:t> </a:t>
            </a:r>
            <a:r>
              <a:rPr dirty="0">
                <a:solidFill>
                  <a:srgbClr val="FFFFFF"/>
                </a:solidFill>
              </a:rPr>
              <a:t>Approach</a:t>
            </a:r>
          </a:p>
        </p:txBody>
      </p:sp>
      <p:sp>
        <p:nvSpPr>
          <p:cNvPr id="3" name="object 3"/>
          <p:cNvSpPr txBox="1"/>
          <p:nvPr/>
        </p:nvSpPr>
        <p:spPr>
          <a:xfrm>
            <a:off x="8911590" y="4340453"/>
            <a:ext cx="153670"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888888"/>
                </a:solidFill>
                <a:latin typeface="Arial"/>
                <a:cs typeface="Arial"/>
              </a:rPr>
              <a:t>21</a:t>
            </a:r>
            <a:endParaRPr sz="900">
              <a:latin typeface="Arial"/>
              <a:cs typeface="Arial"/>
            </a:endParaRPr>
          </a:p>
        </p:txBody>
      </p:sp>
    </p:spTree>
    <p:extLst>
      <p:ext uri="{BB962C8B-B14F-4D97-AF65-F5344CB8AC3E}">
        <p14:creationId xmlns:p14="http://schemas.microsoft.com/office/powerpoint/2010/main" val="1412985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3999" cy="51518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707542" y="953261"/>
            <a:ext cx="1381125" cy="391160"/>
          </a:xfrm>
          <a:prstGeom prst="rect">
            <a:avLst/>
          </a:prstGeom>
        </p:spPr>
        <p:txBody>
          <a:bodyPr vert="horz" wrap="square" lIns="0" tIns="12700" rIns="0" bIns="0" rtlCol="0">
            <a:spAutoFit/>
          </a:bodyPr>
          <a:lstStyle/>
          <a:p>
            <a:pPr marL="12700">
              <a:lnSpc>
                <a:spcPct val="100000"/>
              </a:lnSpc>
              <a:spcBef>
                <a:spcPts val="100"/>
              </a:spcBef>
            </a:pPr>
            <a:r>
              <a:rPr sz="2400" spc="-5" dirty="0"/>
              <a:t>Overview</a:t>
            </a:r>
            <a:endParaRPr sz="2400"/>
          </a:p>
        </p:txBody>
      </p:sp>
      <p:grpSp>
        <p:nvGrpSpPr>
          <p:cNvPr id="4" name="object 4"/>
          <p:cNvGrpSpPr/>
          <p:nvPr/>
        </p:nvGrpSpPr>
        <p:grpSpPr>
          <a:xfrm>
            <a:off x="1129030" y="1924557"/>
            <a:ext cx="622300" cy="622300"/>
            <a:chOff x="1129030" y="1924557"/>
            <a:chExt cx="622300" cy="622300"/>
          </a:xfrm>
        </p:grpSpPr>
        <p:sp>
          <p:nvSpPr>
            <p:cNvPr id="5" name="object 5"/>
            <p:cNvSpPr/>
            <p:nvPr/>
          </p:nvSpPr>
          <p:spPr>
            <a:xfrm>
              <a:off x="1265389" y="1998192"/>
              <a:ext cx="351790" cy="226695"/>
            </a:xfrm>
            <a:custGeom>
              <a:avLst/>
              <a:gdLst/>
              <a:ahLst/>
              <a:cxnLst/>
              <a:rect l="l" t="t" r="r" b="b"/>
              <a:pathLst>
                <a:path w="351790" h="226694">
                  <a:moveTo>
                    <a:pt x="302539" y="109766"/>
                  </a:moveTo>
                  <a:lnTo>
                    <a:pt x="299948" y="110871"/>
                  </a:lnTo>
                  <a:lnTo>
                    <a:pt x="244043" y="121666"/>
                  </a:lnTo>
                  <a:lnTo>
                    <a:pt x="175793" y="125628"/>
                  </a:lnTo>
                  <a:lnTo>
                    <a:pt x="107530" y="121666"/>
                  </a:lnTo>
                  <a:lnTo>
                    <a:pt x="51638" y="110871"/>
                  </a:lnTo>
                  <a:lnTo>
                    <a:pt x="13868" y="94894"/>
                  </a:lnTo>
                  <a:lnTo>
                    <a:pt x="0" y="75374"/>
                  </a:lnTo>
                  <a:lnTo>
                    <a:pt x="0" y="175882"/>
                  </a:lnTo>
                  <a:lnTo>
                    <a:pt x="13868" y="195402"/>
                  </a:lnTo>
                  <a:lnTo>
                    <a:pt x="51638" y="211378"/>
                  </a:lnTo>
                  <a:lnTo>
                    <a:pt x="107530" y="222173"/>
                  </a:lnTo>
                  <a:lnTo>
                    <a:pt x="175793" y="226136"/>
                  </a:lnTo>
                  <a:lnTo>
                    <a:pt x="186804" y="225501"/>
                  </a:lnTo>
                  <a:lnTo>
                    <a:pt x="286677" y="125628"/>
                  </a:lnTo>
                  <a:lnTo>
                    <a:pt x="302539" y="109766"/>
                  </a:lnTo>
                  <a:close/>
                </a:path>
                <a:path w="351790" h="226694">
                  <a:moveTo>
                    <a:pt x="351586" y="50253"/>
                  </a:moveTo>
                  <a:lnTo>
                    <a:pt x="337769" y="30695"/>
                  </a:lnTo>
                  <a:lnTo>
                    <a:pt x="300088" y="14719"/>
                  </a:lnTo>
                  <a:lnTo>
                    <a:pt x="244221" y="3949"/>
                  </a:lnTo>
                  <a:lnTo>
                    <a:pt x="175793" y="0"/>
                  </a:lnTo>
                  <a:lnTo>
                    <a:pt x="107365" y="3949"/>
                  </a:lnTo>
                  <a:lnTo>
                    <a:pt x="51485" y="14719"/>
                  </a:lnTo>
                  <a:lnTo>
                    <a:pt x="13817" y="30695"/>
                  </a:lnTo>
                  <a:lnTo>
                    <a:pt x="0" y="50253"/>
                  </a:lnTo>
                  <a:lnTo>
                    <a:pt x="13817" y="69811"/>
                  </a:lnTo>
                  <a:lnTo>
                    <a:pt x="51485" y="85788"/>
                  </a:lnTo>
                  <a:lnTo>
                    <a:pt x="107365" y="96558"/>
                  </a:lnTo>
                  <a:lnTo>
                    <a:pt x="175793" y="100507"/>
                  </a:lnTo>
                  <a:lnTo>
                    <a:pt x="244221" y="96558"/>
                  </a:lnTo>
                  <a:lnTo>
                    <a:pt x="300088" y="85788"/>
                  </a:lnTo>
                  <a:lnTo>
                    <a:pt x="337769" y="69811"/>
                  </a:lnTo>
                  <a:lnTo>
                    <a:pt x="351586" y="50253"/>
                  </a:lnTo>
                  <a:close/>
                </a:path>
              </a:pathLst>
            </a:custGeom>
            <a:solidFill>
              <a:srgbClr val="4471C4"/>
            </a:solidFill>
          </p:spPr>
          <p:txBody>
            <a:bodyPr wrap="square" lIns="0" tIns="0" rIns="0" bIns="0" rtlCol="0"/>
            <a:lstStyle/>
            <a:p>
              <a:endParaRPr/>
            </a:p>
          </p:txBody>
        </p:sp>
        <p:sp>
          <p:nvSpPr>
            <p:cNvPr id="6" name="object 6"/>
            <p:cNvSpPr/>
            <p:nvPr/>
          </p:nvSpPr>
          <p:spPr>
            <a:xfrm>
              <a:off x="1265393" y="2199199"/>
              <a:ext cx="161855" cy="211297"/>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135380" y="1930907"/>
              <a:ext cx="609600" cy="609600"/>
            </a:xfrm>
            <a:custGeom>
              <a:avLst/>
              <a:gdLst/>
              <a:ahLst/>
              <a:cxnLst/>
              <a:rect l="l" t="t" r="r" b="b"/>
              <a:pathLst>
                <a:path w="609600" h="609600">
                  <a:moveTo>
                    <a:pt x="0" y="609600"/>
                  </a:moveTo>
                  <a:lnTo>
                    <a:pt x="609600" y="609600"/>
                  </a:lnTo>
                  <a:lnTo>
                    <a:pt x="609600" y="0"/>
                  </a:lnTo>
                  <a:lnTo>
                    <a:pt x="0" y="0"/>
                  </a:lnTo>
                  <a:lnTo>
                    <a:pt x="0" y="609600"/>
                  </a:lnTo>
                  <a:close/>
                </a:path>
              </a:pathLst>
            </a:custGeom>
            <a:ln w="12700">
              <a:solidFill>
                <a:srgbClr val="FFFFFF"/>
              </a:solidFill>
            </a:ln>
          </p:spPr>
          <p:txBody>
            <a:bodyPr wrap="square" lIns="0" tIns="0" rIns="0" bIns="0" rtlCol="0"/>
            <a:lstStyle/>
            <a:p>
              <a:endParaRPr/>
            </a:p>
          </p:txBody>
        </p:sp>
      </p:grpSp>
      <p:sp>
        <p:nvSpPr>
          <p:cNvPr id="8" name="object 8"/>
          <p:cNvSpPr txBox="1"/>
          <p:nvPr/>
        </p:nvSpPr>
        <p:spPr>
          <a:xfrm>
            <a:off x="651763" y="2531560"/>
            <a:ext cx="1576705" cy="826135"/>
          </a:xfrm>
          <a:prstGeom prst="rect">
            <a:avLst/>
          </a:prstGeom>
        </p:spPr>
        <p:txBody>
          <a:bodyPr vert="horz" wrap="square" lIns="0" tIns="62865" rIns="0" bIns="0" rtlCol="0">
            <a:spAutoFit/>
          </a:bodyPr>
          <a:lstStyle/>
          <a:p>
            <a:pPr algn="ctr">
              <a:lnSpc>
                <a:spcPct val="100000"/>
              </a:lnSpc>
              <a:spcBef>
                <a:spcPts val="495"/>
              </a:spcBef>
            </a:pPr>
            <a:r>
              <a:rPr sz="1700" b="1" dirty="0">
                <a:latin typeface="Arial"/>
                <a:cs typeface="Arial"/>
              </a:rPr>
              <a:t>Entries</a:t>
            </a:r>
            <a:endParaRPr sz="1700" dirty="0">
              <a:latin typeface="Arial"/>
              <a:cs typeface="Arial"/>
            </a:endParaRPr>
          </a:p>
          <a:p>
            <a:pPr algn="ctr">
              <a:lnSpc>
                <a:spcPct val="100000"/>
              </a:lnSpc>
              <a:spcBef>
                <a:spcPts val="290"/>
              </a:spcBef>
            </a:pPr>
            <a:r>
              <a:rPr sz="1300" spc="-5" dirty="0">
                <a:latin typeface="Arial"/>
                <a:cs typeface="Arial"/>
              </a:rPr>
              <a:t>There are</a:t>
            </a:r>
            <a:r>
              <a:rPr sz="1300" spc="-15" dirty="0">
                <a:latin typeface="Arial"/>
                <a:cs typeface="Arial"/>
              </a:rPr>
              <a:t> </a:t>
            </a:r>
            <a:r>
              <a:rPr sz="1300" spc="-5" dirty="0">
                <a:latin typeface="Arial"/>
                <a:cs typeface="Arial"/>
              </a:rPr>
              <a:t>41,188</a:t>
            </a:r>
            <a:endParaRPr sz="1300" dirty="0">
              <a:latin typeface="Arial"/>
              <a:cs typeface="Arial"/>
            </a:endParaRPr>
          </a:p>
          <a:p>
            <a:pPr algn="ctr">
              <a:lnSpc>
                <a:spcPct val="100000"/>
              </a:lnSpc>
              <a:spcBef>
                <a:spcPts val="455"/>
              </a:spcBef>
            </a:pPr>
            <a:r>
              <a:rPr sz="1300" spc="-5" dirty="0">
                <a:latin typeface="Arial"/>
                <a:cs typeface="Arial"/>
              </a:rPr>
              <a:t>Entries in the</a:t>
            </a:r>
            <a:r>
              <a:rPr sz="1300" spc="-15" dirty="0">
                <a:latin typeface="Arial"/>
                <a:cs typeface="Arial"/>
              </a:rPr>
              <a:t> </a:t>
            </a:r>
            <a:r>
              <a:rPr sz="1300" spc="-5" dirty="0">
                <a:latin typeface="Arial"/>
                <a:cs typeface="Arial"/>
              </a:rPr>
              <a:t>dataset</a:t>
            </a:r>
            <a:endParaRPr sz="1300" dirty="0">
              <a:latin typeface="Arial"/>
              <a:cs typeface="Arial"/>
            </a:endParaRPr>
          </a:p>
        </p:txBody>
      </p:sp>
      <p:grpSp>
        <p:nvGrpSpPr>
          <p:cNvPr id="9" name="object 9"/>
          <p:cNvGrpSpPr/>
          <p:nvPr/>
        </p:nvGrpSpPr>
        <p:grpSpPr>
          <a:xfrm>
            <a:off x="5204205" y="1939798"/>
            <a:ext cx="622300" cy="622300"/>
            <a:chOff x="5204205" y="1939798"/>
            <a:chExt cx="622300" cy="622300"/>
          </a:xfrm>
        </p:grpSpPr>
        <p:sp>
          <p:nvSpPr>
            <p:cNvPr id="10" name="object 10"/>
            <p:cNvSpPr/>
            <p:nvPr/>
          </p:nvSpPr>
          <p:spPr>
            <a:xfrm>
              <a:off x="5375099" y="2019338"/>
              <a:ext cx="275590" cy="255904"/>
            </a:xfrm>
            <a:custGeom>
              <a:avLst/>
              <a:gdLst/>
              <a:ahLst/>
              <a:cxnLst/>
              <a:rect l="l" t="t" r="r" b="b"/>
              <a:pathLst>
                <a:path w="275589" h="255905">
                  <a:moveTo>
                    <a:pt x="148502" y="223367"/>
                  </a:moveTo>
                  <a:lnTo>
                    <a:pt x="141261" y="224499"/>
                  </a:lnTo>
                  <a:lnTo>
                    <a:pt x="116148" y="224499"/>
                  </a:lnTo>
                  <a:lnTo>
                    <a:pt x="116148" y="255720"/>
                  </a:lnTo>
                  <a:lnTo>
                    <a:pt x="148502" y="223367"/>
                  </a:lnTo>
                  <a:close/>
                </a:path>
                <a:path w="275589" h="255905">
                  <a:moveTo>
                    <a:pt x="141261" y="0"/>
                  </a:moveTo>
                  <a:lnTo>
                    <a:pt x="94023" y="6947"/>
                  </a:lnTo>
                  <a:lnTo>
                    <a:pt x="54922" y="26634"/>
                  </a:lnTo>
                  <a:lnTo>
                    <a:pt x="25314" y="57334"/>
                  </a:lnTo>
                  <a:lnTo>
                    <a:pt x="6554" y="97314"/>
                  </a:lnTo>
                  <a:lnTo>
                    <a:pt x="0" y="144846"/>
                  </a:lnTo>
                  <a:lnTo>
                    <a:pt x="49849" y="144846"/>
                  </a:lnTo>
                  <a:lnTo>
                    <a:pt x="56080" y="105837"/>
                  </a:lnTo>
                  <a:lnTo>
                    <a:pt x="74083" y="75873"/>
                  </a:lnTo>
                  <a:lnTo>
                    <a:pt x="102822" y="56650"/>
                  </a:lnTo>
                  <a:lnTo>
                    <a:pt x="141261" y="49866"/>
                  </a:lnTo>
                  <a:lnTo>
                    <a:pt x="142616" y="49835"/>
                  </a:lnTo>
                  <a:lnTo>
                    <a:pt x="248353" y="49835"/>
                  </a:lnTo>
                  <a:lnTo>
                    <a:pt x="224087" y="26078"/>
                  </a:lnTo>
                  <a:lnTo>
                    <a:pt x="185510" y="6647"/>
                  </a:lnTo>
                  <a:lnTo>
                    <a:pt x="141261" y="0"/>
                  </a:lnTo>
                  <a:close/>
                </a:path>
                <a:path w="275589" h="255905">
                  <a:moveTo>
                    <a:pt x="248353" y="49835"/>
                  </a:moveTo>
                  <a:lnTo>
                    <a:pt x="143971" y="49835"/>
                  </a:lnTo>
                  <a:lnTo>
                    <a:pt x="145326" y="49866"/>
                  </a:lnTo>
                  <a:lnTo>
                    <a:pt x="179958" y="57686"/>
                  </a:lnTo>
                  <a:lnTo>
                    <a:pt x="207933" y="77498"/>
                  </a:lnTo>
                  <a:lnTo>
                    <a:pt x="226442" y="106359"/>
                  </a:lnTo>
                  <a:lnTo>
                    <a:pt x="232351" y="139519"/>
                  </a:lnTo>
                  <a:lnTo>
                    <a:pt x="275327" y="96544"/>
                  </a:lnTo>
                  <a:lnTo>
                    <a:pt x="274920" y="94180"/>
                  </a:lnTo>
                  <a:lnTo>
                    <a:pt x="254665" y="56015"/>
                  </a:lnTo>
                  <a:lnTo>
                    <a:pt x="248353" y="49835"/>
                  </a:lnTo>
                  <a:close/>
                </a:path>
              </a:pathLst>
            </a:custGeom>
            <a:solidFill>
              <a:srgbClr val="4471C4"/>
            </a:solidFill>
          </p:spPr>
          <p:txBody>
            <a:bodyPr wrap="square" lIns="0" tIns="0" rIns="0" bIns="0" rtlCol="0"/>
            <a:lstStyle/>
            <a:p>
              <a:endParaRPr/>
            </a:p>
          </p:txBody>
        </p:sp>
        <p:sp>
          <p:nvSpPr>
            <p:cNvPr id="11" name="object 11"/>
            <p:cNvSpPr/>
            <p:nvPr/>
          </p:nvSpPr>
          <p:spPr>
            <a:xfrm>
              <a:off x="5375099" y="2019338"/>
              <a:ext cx="275590" cy="255904"/>
            </a:xfrm>
            <a:custGeom>
              <a:avLst/>
              <a:gdLst/>
              <a:ahLst/>
              <a:cxnLst/>
              <a:rect l="l" t="t" r="r" b="b"/>
              <a:pathLst>
                <a:path w="275589" h="255905">
                  <a:moveTo>
                    <a:pt x="116148" y="255720"/>
                  </a:moveTo>
                  <a:lnTo>
                    <a:pt x="116148" y="224499"/>
                  </a:lnTo>
                  <a:lnTo>
                    <a:pt x="141261" y="224499"/>
                  </a:lnTo>
                  <a:lnTo>
                    <a:pt x="148502" y="223367"/>
                  </a:lnTo>
                </a:path>
                <a:path w="275589" h="255905">
                  <a:moveTo>
                    <a:pt x="232351" y="139519"/>
                  </a:moveTo>
                  <a:lnTo>
                    <a:pt x="207933" y="77498"/>
                  </a:lnTo>
                  <a:lnTo>
                    <a:pt x="145326" y="49866"/>
                  </a:lnTo>
                  <a:lnTo>
                    <a:pt x="142616" y="49835"/>
                  </a:lnTo>
                  <a:lnTo>
                    <a:pt x="141261" y="49866"/>
                  </a:lnTo>
                  <a:lnTo>
                    <a:pt x="102822" y="56650"/>
                  </a:lnTo>
                  <a:lnTo>
                    <a:pt x="74083" y="75873"/>
                  </a:lnTo>
                  <a:lnTo>
                    <a:pt x="56080" y="105837"/>
                  </a:lnTo>
                  <a:lnTo>
                    <a:pt x="49849" y="144846"/>
                  </a:lnTo>
                  <a:lnTo>
                    <a:pt x="0" y="144846"/>
                  </a:lnTo>
                  <a:lnTo>
                    <a:pt x="6554" y="97314"/>
                  </a:lnTo>
                  <a:lnTo>
                    <a:pt x="25314" y="57334"/>
                  </a:lnTo>
                  <a:lnTo>
                    <a:pt x="54922" y="26634"/>
                  </a:lnTo>
                  <a:lnTo>
                    <a:pt x="94023" y="6947"/>
                  </a:lnTo>
                  <a:lnTo>
                    <a:pt x="141261" y="0"/>
                  </a:lnTo>
                  <a:lnTo>
                    <a:pt x="185510" y="6647"/>
                  </a:lnTo>
                  <a:lnTo>
                    <a:pt x="224087" y="26078"/>
                  </a:lnTo>
                  <a:lnTo>
                    <a:pt x="254665" y="56015"/>
                  </a:lnTo>
                  <a:lnTo>
                    <a:pt x="274920" y="94180"/>
                  </a:lnTo>
                  <a:lnTo>
                    <a:pt x="275327" y="96544"/>
                  </a:lnTo>
                </a:path>
              </a:pathLst>
            </a:custGeom>
            <a:ln w="7326">
              <a:solidFill>
                <a:srgbClr val="4471C4"/>
              </a:solidFill>
            </a:ln>
          </p:spPr>
          <p:txBody>
            <a:bodyPr wrap="square" lIns="0" tIns="0" rIns="0" bIns="0" rtlCol="0"/>
            <a:lstStyle/>
            <a:p>
              <a:endParaRPr/>
            </a:p>
          </p:txBody>
        </p:sp>
        <p:sp>
          <p:nvSpPr>
            <p:cNvPr id="12" name="object 12"/>
            <p:cNvSpPr/>
            <p:nvPr/>
          </p:nvSpPr>
          <p:spPr>
            <a:xfrm>
              <a:off x="5210555" y="1946148"/>
              <a:ext cx="609600" cy="609600"/>
            </a:xfrm>
            <a:custGeom>
              <a:avLst/>
              <a:gdLst/>
              <a:ahLst/>
              <a:cxnLst/>
              <a:rect l="l" t="t" r="r" b="b"/>
              <a:pathLst>
                <a:path w="609600" h="609600">
                  <a:moveTo>
                    <a:pt x="0" y="609600"/>
                  </a:moveTo>
                  <a:lnTo>
                    <a:pt x="609600" y="609600"/>
                  </a:lnTo>
                  <a:lnTo>
                    <a:pt x="609600" y="0"/>
                  </a:lnTo>
                  <a:lnTo>
                    <a:pt x="0" y="0"/>
                  </a:lnTo>
                  <a:lnTo>
                    <a:pt x="0" y="609600"/>
                  </a:lnTo>
                  <a:close/>
                </a:path>
              </a:pathLst>
            </a:custGeom>
            <a:ln w="12700">
              <a:solidFill>
                <a:srgbClr val="FFFFFF"/>
              </a:solidFill>
            </a:ln>
          </p:spPr>
          <p:txBody>
            <a:bodyPr wrap="square" lIns="0" tIns="0" rIns="0" bIns="0" rtlCol="0"/>
            <a:lstStyle/>
            <a:p>
              <a:endParaRPr/>
            </a:p>
          </p:txBody>
        </p:sp>
      </p:grpSp>
      <p:sp>
        <p:nvSpPr>
          <p:cNvPr id="13" name="object 13"/>
          <p:cNvSpPr txBox="1"/>
          <p:nvPr/>
        </p:nvSpPr>
        <p:spPr>
          <a:xfrm>
            <a:off x="2653664" y="2531560"/>
            <a:ext cx="1665605" cy="758825"/>
          </a:xfrm>
          <a:prstGeom prst="rect">
            <a:avLst/>
          </a:prstGeom>
        </p:spPr>
        <p:txBody>
          <a:bodyPr vert="horz" wrap="square" lIns="0" tIns="62865" rIns="0" bIns="0" rtlCol="0">
            <a:spAutoFit/>
          </a:bodyPr>
          <a:lstStyle/>
          <a:p>
            <a:pPr marL="1270" algn="ctr">
              <a:lnSpc>
                <a:spcPct val="100000"/>
              </a:lnSpc>
              <a:spcBef>
                <a:spcPts val="495"/>
              </a:spcBef>
            </a:pPr>
            <a:r>
              <a:rPr sz="1700" b="1" dirty="0">
                <a:latin typeface="Arial"/>
                <a:cs typeface="Arial"/>
              </a:rPr>
              <a:t>Features</a:t>
            </a:r>
            <a:endParaRPr sz="1700">
              <a:latin typeface="Arial"/>
              <a:cs typeface="Arial"/>
            </a:endParaRPr>
          </a:p>
          <a:p>
            <a:pPr marL="12700" marR="5080" algn="ctr">
              <a:lnSpc>
                <a:spcPts val="1490"/>
              </a:lnSpc>
              <a:spcBef>
                <a:spcPts val="400"/>
              </a:spcBef>
            </a:pPr>
            <a:r>
              <a:rPr sz="1300" spc="-5" dirty="0">
                <a:latin typeface="Arial"/>
                <a:cs typeface="Arial"/>
              </a:rPr>
              <a:t>There are 20</a:t>
            </a:r>
            <a:r>
              <a:rPr sz="1300" spc="-35" dirty="0">
                <a:latin typeface="Arial"/>
                <a:cs typeface="Arial"/>
              </a:rPr>
              <a:t> </a:t>
            </a:r>
            <a:r>
              <a:rPr sz="1300" spc="-5" dirty="0">
                <a:latin typeface="Arial"/>
                <a:cs typeface="Arial"/>
              </a:rPr>
              <a:t>Features  and 1 </a:t>
            </a:r>
            <a:r>
              <a:rPr sz="1300" spc="-25" dirty="0">
                <a:latin typeface="Arial"/>
                <a:cs typeface="Arial"/>
              </a:rPr>
              <a:t>Target</a:t>
            </a:r>
            <a:r>
              <a:rPr sz="1300" spc="-75" dirty="0">
                <a:latin typeface="Arial"/>
                <a:cs typeface="Arial"/>
              </a:rPr>
              <a:t> </a:t>
            </a:r>
            <a:r>
              <a:rPr sz="1300" spc="-5" dirty="0">
                <a:latin typeface="Arial"/>
                <a:cs typeface="Arial"/>
              </a:rPr>
              <a:t>variable</a:t>
            </a:r>
            <a:endParaRPr sz="1300">
              <a:latin typeface="Arial"/>
              <a:cs typeface="Arial"/>
            </a:endParaRPr>
          </a:p>
        </p:txBody>
      </p:sp>
      <p:grpSp>
        <p:nvGrpSpPr>
          <p:cNvPr id="14" name="object 14"/>
          <p:cNvGrpSpPr/>
          <p:nvPr/>
        </p:nvGrpSpPr>
        <p:grpSpPr>
          <a:xfrm>
            <a:off x="3155950" y="1948942"/>
            <a:ext cx="622300" cy="622300"/>
            <a:chOff x="3155950" y="1948942"/>
            <a:chExt cx="622300" cy="622300"/>
          </a:xfrm>
        </p:grpSpPr>
        <p:sp>
          <p:nvSpPr>
            <p:cNvPr id="15" name="object 15"/>
            <p:cNvSpPr/>
            <p:nvPr/>
          </p:nvSpPr>
          <p:spPr>
            <a:xfrm>
              <a:off x="3442992" y="2041412"/>
              <a:ext cx="251132" cy="138198"/>
            </a:xfrm>
            <a:prstGeom prst="rect">
              <a:avLst/>
            </a:prstGeom>
            <a:blipFill>
              <a:blip r:embed="rId4" cstate="print"/>
              <a:stretch>
                <a:fillRect/>
              </a:stretch>
            </a:blipFill>
          </p:spPr>
          <p:txBody>
            <a:bodyPr wrap="square" lIns="0" tIns="0" rIns="0" bIns="0" rtlCol="0"/>
            <a:lstStyle/>
            <a:p>
              <a:endParaRPr/>
            </a:p>
          </p:txBody>
        </p:sp>
        <p:sp>
          <p:nvSpPr>
            <p:cNvPr id="16" name="object 16"/>
            <p:cNvSpPr/>
            <p:nvPr/>
          </p:nvSpPr>
          <p:spPr>
            <a:xfrm>
              <a:off x="3442992" y="2217301"/>
              <a:ext cx="251132" cy="113071"/>
            </a:xfrm>
            <a:prstGeom prst="rect">
              <a:avLst/>
            </a:prstGeom>
            <a:blipFill>
              <a:blip r:embed="rId5" cstate="print"/>
              <a:stretch>
                <a:fillRect/>
              </a:stretch>
            </a:blipFill>
          </p:spPr>
          <p:txBody>
            <a:bodyPr wrap="square" lIns="0" tIns="0" rIns="0" bIns="0" rtlCol="0"/>
            <a:lstStyle/>
            <a:p>
              <a:endParaRPr/>
            </a:p>
          </p:txBody>
        </p:sp>
        <p:sp>
          <p:nvSpPr>
            <p:cNvPr id="17" name="object 17"/>
            <p:cNvSpPr/>
            <p:nvPr/>
          </p:nvSpPr>
          <p:spPr>
            <a:xfrm>
              <a:off x="3442992" y="2368063"/>
              <a:ext cx="251132" cy="113071"/>
            </a:xfrm>
            <a:prstGeom prst="rect">
              <a:avLst/>
            </a:prstGeom>
            <a:blipFill>
              <a:blip r:embed="rId6" cstate="print"/>
              <a:stretch>
                <a:fillRect/>
              </a:stretch>
            </a:blipFill>
          </p:spPr>
          <p:txBody>
            <a:bodyPr wrap="square" lIns="0" tIns="0" rIns="0" bIns="0" rtlCol="0"/>
            <a:lstStyle/>
            <a:p>
              <a:endParaRPr/>
            </a:p>
          </p:txBody>
        </p:sp>
        <p:sp>
          <p:nvSpPr>
            <p:cNvPr id="18" name="object 18"/>
            <p:cNvSpPr/>
            <p:nvPr/>
          </p:nvSpPr>
          <p:spPr>
            <a:xfrm>
              <a:off x="3242086" y="2066539"/>
              <a:ext cx="163830" cy="371475"/>
            </a:xfrm>
            <a:custGeom>
              <a:avLst/>
              <a:gdLst/>
              <a:ahLst/>
              <a:cxnLst/>
              <a:rect l="l" t="t" r="r" b="b"/>
              <a:pathLst>
                <a:path w="163829" h="371475">
                  <a:moveTo>
                    <a:pt x="144400" y="0"/>
                  </a:moveTo>
                  <a:lnTo>
                    <a:pt x="18834" y="0"/>
                  </a:lnTo>
                  <a:lnTo>
                    <a:pt x="11503" y="1481"/>
                  </a:lnTo>
                  <a:lnTo>
                    <a:pt x="5517" y="5520"/>
                  </a:lnTo>
                  <a:lnTo>
                    <a:pt x="1480" y="11510"/>
                  </a:lnTo>
                  <a:lnTo>
                    <a:pt x="0" y="18845"/>
                  </a:lnTo>
                  <a:lnTo>
                    <a:pt x="1480" y="26180"/>
                  </a:lnTo>
                  <a:lnTo>
                    <a:pt x="5517" y="32170"/>
                  </a:lnTo>
                  <a:lnTo>
                    <a:pt x="11504" y="36209"/>
                  </a:lnTo>
                  <a:lnTo>
                    <a:pt x="18834" y="37690"/>
                  </a:lnTo>
                  <a:lnTo>
                    <a:pt x="101394" y="37690"/>
                  </a:lnTo>
                  <a:lnTo>
                    <a:pt x="67738" y="74344"/>
                  </a:lnTo>
                  <a:lnTo>
                    <a:pt x="44031" y="116307"/>
                  </a:lnTo>
                  <a:lnTo>
                    <a:pt x="30406" y="161756"/>
                  </a:lnTo>
                  <a:lnTo>
                    <a:pt x="26994" y="208862"/>
                  </a:lnTo>
                  <a:lnTo>
                    <a:pt x="33928" y="255801"/>
                  </a:lnTo>
                  <a:lnTo>
                    <a:pt x="51340" y="300747"/>
                  </a:lnTo>
                  <a:lnTo>
                    <a:pt x="79363" y="341874"/>
                  </a:lnTo>
                  <a:lnTo>
                    <a:pt x="110727" y="370091"/>
                  </a:lnTo>
                  <a:lnTo>
                    <a:pt x="117886" y="371027"/>
                  </a:lnTo>
                  <a:lnTo>
                    <a:pt x="124873" y="369208"/>
                  </a:lnTo>
                  <a:lnTo>
                    <a:pt x="130834" y="364687"/>
                  </a:lnTo>
                  <a:lnTo>
                    <a:pt x="134577" y="358209"/>
                  </a:lnTo>
                  <a:lnTo>
                    <a:pt x="135513" y="351046"/>
                  </a:lnTo>
                  <a:lnTo>
                    <a:pt x="133696" y="344054"/>
                  </a:lnTo>
                  <a:lnTo>
                    <a:pt x="96182" y="302247"/>
                  </a:lnTo>
                  <a:lnTo>
                    <a:pt x="75049" y="261225"/>
                  </a:lnTo>
                  <a:lnTo>
                    <a:pt x="65232" y="216774"/>
                  </a:lnTo>
                  <a:lnTo>
                    <a:pt x="66948" y="171284"/>
                  </a:lnTo>
                  <a:lnTo>
                    <a:pt x="80411" y="127144"/>
                  </a:lnTo>
                  <a:lnTo>
                    <a:pt x="105836" y="86745"/>
                  </a:lnTo>
                  <a:lnTo>
                    <a:pt x="125566" y="66586"/>
                  </a:lnTo>
                  <a:lnTo>
                    <a:pt x="125566" y="144480"/>
                  </a:lnTo>
                  <a:lnTo>
                    <a:pt x="127046" y="151815"/>
                  </a:lnTo>
                  <a:lnTo>
                    <a:pt x="131083" y="157805"/>
                  </a:lnTo>
                  <a:lnTo>
                    <a:pt x="137070" y="161844"/>
                  </a:lnTo>
                  <a:lnTo>
                    <a:pt x="144401" y="163325"/>
                  </a:lnTo>
                  <a:lnTo>
                    <a:pt x="151731" y="161844"/>
                  </a:lnTo>
                  <a:lnTo>
                    <a:pt x="157718" y="157805"/>
                  </a:lnTo>
                  <a:lnTo>
                    <a:pt x="161755" y="151815"/>
                  </a:lnTo>
                  <a:lnTo>
                    <a:pt x="163235" y="144480"/>
                  </a:lnTo>
                  <a:lnTo>
                    <a:pt x="163235" y="18845"/>
                  </a:lnTo>
                  <a:lnTo>
                    <a:pt x="161755" y="11510"/>
                  </a:lnTo>
                  <a:lnTo>
                    <a:pt x="157718" y="5520"/>
                  </a:lnTo>
                  <a:lnTo>
                    <a:pt x="151731" y="1481"/>
                  </a:lnTo>
                  <a:lnTo>
                    <a:pt x="144400" y="0"/>
                  </a:lnTo>
                  <a:close/>
                </a:path>
              </a:pathLst>
            </a:custGeom>
            <a:solidFill>
              <a:srgbClr val="4471C4"/>
            </a:solidFill>
          </p:spPr>
          <p:txBody>
            <a:bodyPr wrap="square" lIns="0" tIns="0" rIns="0" bIns="0" rtlCol="0"/>
            <a:lstStyle/>
            <a:p>
              <a:endParaRPr/>
            </a:p>
          </p:txBody>
        </p:sp>
        <p:sp>
          <p:nvSpPr>
            <p:cNvPr id="19" name="object 19"/>
            <p:cNvSpPr/>
            <p:nvPr/>
          </p:nvSpPr>
          <p:spPr>
            <a:xfrm>
              <a:off x="3162300" y="1955292"/>
              <a:ext cx="609600" cy="609600"/>
            </a:xfrm>
            <a:custGeom>
              <a:avLst/>
              <a:gdLst/>
              <a:ahLst/>
              <a:cxnLst/>
              <a:rect l="l" t="t" r="r" b="b"/>
              <a:pathLst>
                <a:path w="609600" h="609600">
                  <a:moveTo>
                    <a:pt x="0" y="609600"/>
                  </a:moveTo>
                  <a:lnTo>
                    <a:pt x="609600" y="609600"/>
                  </a:lnTo>
                  <a:lnTo>
                    <a:pt x="609600" y="0"/>
                  </a:lnTo>
                  <a:lnTo>
                    <a:pt x="0" y="0"/>
                  </a:lnTo>
                  <a:lnTo>
                    <a:pt x="0" y="609600"/>
                  </a:lnTo>
                  <a:close/>
                </a:path>
              </a:pathLst>
            </a:custGeom>
            <a:ln w="12700">
              <a:solidFill>
                <a:srgbClr val="FFFFFF"/>
              </a:solidFill>
            </a:ln>
          </p:spPr>
          <p:txBody>
            <a:bodyPr wrap="square" lIns="0" tIns="0" rIns="0" bIns="0" rtlCol="0"/>
            <a:lstStyle/>
            <a:p>
              <a:endParaRPr/>
            </a:p>
          </p:txBody>
        </p:sp>
      </p:grpSp>
      <p:sp>
        <p:nvSpPr>
          <p:cNvPr id="20" name="object 20"/>
          <p:cNvSpPr txBox="1"/>
          <p:nvPr/>
        </p:nvSpPr>
        <p:spPr>
          <a:xfrm>
            <a:off x="4719573" y="2531560"/>
            <a:ext cx="1630045" cy="949325"/>
          </a:xfrm>
          <a:prstGeom prst="rect">
            <a:avLst/>
          </a:prstGeom>
        </p:spPr>
        <p:txBody>
          <a:bodyPr vert="horz" wrap="square" lIns="0" tIns="62865" rIns="0" bIns="0" rtlCol="0">
            <a:spAutoFit/>
          </a:bodyPr>
          <a:lstStyle/>
          <a:p>
            <a:pPr algn="ctr">
              <a:lnSpc>
                <a:spcPct val="100000"/>
              </a:lnSpc>
              <a:spcBef>
                <a:spcPts val="495"/>
              </a:spcBef>
            </a:pPr>
            <a:r>
              <a:rPr sz="1700" b="1" spc="-20" dirty="0">
                <a:latin typeface="Arial"/>
                <a:cs typeface="Arial"/>
              </a:rPr>
              <a:t>Target</a:t>
            </a:r>
            <a:r>
              <a:rPr sz="1700" b="1" spc="-60" dirty="0">
                <a:latin typeface="Arial"/>
                <a:cs typeface="Arial"/>
              </a:rPr>
              <a:t> </a:t>
            </a:r>
            <a:r>
              <a:rPr sz="1700" b="1" spc="-15" dirty="0">
                <a:latin typeface="Arial"/>
                <a:cs typeface="Arial"/>
              </a:rPr>
              <a:t>Variable</a:t>
            </a:r>
            <a:endParaRPr sz="1700">
              <a:latin typeface="Arial"/>
              <a:cs typeface="Arial"/>
            </a:endParaRPr>
          </a:p>
          <a:p>
            <a:pPr algn="ctr">
              <a:lnSpc>
                <a:spcPts val="1525"/>
              </a:lnSpc>
              <a:spcBef>
                <a:spcPts val="290"/>
              </a:spcBef>
            </a:pPr>
            <a:r>
              <a:rPr sz="1300" spc="-10" dirty="0">
                <a:latin typeface="Arial"/>
                <a:cs typeface="Arial"/>
              </a:rPr>
              <a:t>Column</a:t>
            </a:r>
            <a:r>
              <a:rPr sz="1300" spc="-5" dirty="0">
                <a:latin typeface="Arial"/>
                <a:cs typeface="Arial"/>
              </a:rPr>
              <a:t> </a:t>
            </a:r>
            <a:r>
              <a:rPr sz="1300" spc="-10" dirty="0">
                <a:latin typeface="Arial"/>
                <a:cs typeface="Arial"/>
              </a:rPr>
              <a:t>‘y’.</a:t>
            </a:r>
            <a:endParaRPr sz="1300">
              <a:latin typeface="Arial"/>
              <a:cs typeface="Arial"/>
            </a:endParaRPr>
          </a:p>
          <a:p>
            <a:pPr marL="12700" marR="5080" algn="ctr">
              <a:lnSpc>
                <a:spcPts val="1500"/>
              </a:lnSpc>
              <a:spcBef>
                <a:spcPts val="65"/>
              </a:spcBef>
            </a:pPr>
            <a:r>
              <a:rPr sz="1300" spc="-10" dirty="0">
                <a:latin typeface="Arial"/>
                <a:cs typeface="Arial"/>
              </a:rPr>
              <a:t>Subscription </a:t>
            </a:r>
            <a:r>
              <a:rPr sz="1300" spc="-5" dirty="0">
                <a:latin typeface="Arial"/>
                <a:cs typeface="Arial"/>
              </a:rPr>
              <a:t>to a </a:t>
            </a:r>
            <a:r>
              <a:rPr sz="1300" spc="-10" dirty="0">
                <a:latin typeface="Arial"/>
                <a:cs typeface="Arial"/>
              </a:rPr>
              <a:t>term  deposit: ‘yes’ </a:t>
            </a:r>
            <a:r>
              <a:rPr sz="1300" spc="-5" dirty="0">
                <a:latin typeface="Arial"/>
                <a:cs typeface="Arial"/>
              </a:rPr>
              <a:t>or</a:t>
            </a:r>
            <a:r>
              <a:rPr sz="1300" spc="-25" dirty="0">
                <a:latin typeface="Arial"/>
                <a:cs typeface="Arial"/>
              </a:rPr>
              <a:t> </a:t>
            </a:r>
            <a:r>
              <a:rPr sz="1300" spc="-10" dirty="0">
                <a:latin typeface="Arial"/>
                <a:cs typeface="Arial"/>
              </a:rPr>
              <a:t>‘no’</a:t>
            </a:r>
            <a:endParaRPr sz="1300">
              <a:latin typeface="Arial"/>
              <a:cs typeface="Arial"/>
            </a:endParaRPr>
          </a:p>
        </p:txBody>
      </p:sp>
      <p:grpSp>
        <p:nvGrpSpPr>
          <p:cNvPr id="21" name="object 21"/>
          <p:cNvGrpSpPr/>
          <p:nvPr/>
        </p:nvGrpSpPr>
        <p:grpSpPr>
          <a:xfrm>
            <a:off x="7270750" y="1924557"/>
            <a:ext cx="622300" cy="622300"/>
            <a:chOff x="7270750" y="1924557"/>
            <a:chExt cx="622300" cy="622300"/>
          </a:xfrm>
        </p:grpSpPr>
        <p:sp>
          <p:nvSpPr>
            <p:cNvPr id="22" name="object 22"/>
            <p:cNvSpPr/>
            <p:nvPr/>
          </p:nvSpPr>
          <p:spPr>
            <a:xfrm>
              <a:off x="7375721" y="2029591"/>
              <a:ext cx="301625" cy="337185"/>
            </a:xfrm>
            <a:custGeom>
              <a:avLst/>
              <a:gdLst/>
              <a:ahLst/>
              <a:cxnLst/>
              <a:rect l="l" t="t" r="r" b="b"/>
              <a:pathLst>
                <a:path w="301625" h="337185">
                  <a:moveTo>
                    <a:pt x="113009" y="37690"/>
                  </a:moveTo>
                  <a:lnTo>
                    <a:pt x="75339" y="37690"/>
                  </a:lnTo>
                  <a:lnTo>
                    <a:pt x="75339" y="188452"/>
                  </a:lnTo>
                  <a:lnTo>
                    <a:pt x="188349" y="188452"/>
                  </a:lnTo>
                  <a:lnTo>
                    <a:pt x="188349" y="223949"/>
                  </a:lnTo>
                  <a:lnTo>
                    <a:pt x="226019" y="186280"/>
                  </a:lnTo>
                  <a:lnTo>
                    <a:pt x="226019" y="150762"/>
                  </a:lnTo>
                  <a:lnTo>
                    <a:pt x="113009" y="150762"/>
                  </a:lnTo>
                  <a:lnTo>
                    <a:pt x="113009" y="37690"/>
                  </a:lnTo>
                  <a:close/>
                </a:path>
                <a:path w="301625" h="337185">
                  <a:moveTo>
                    <a:pt x="301358" y="0"/>
                  </a:moveTo>
                  <a:lnTo>
                    <a:pt x="0" y="0"/>
                  </a:lnTo>
                  <a:lnTo>
                    <a:pt x="0" y="188452"/>
                  </a:lnTo>
                  <a:lnTo>
                    <a:pt x="37670" y="188452"/>
                  </a:lnTo>
                  <a:lnTo>
                    <a:pt x="37669" y="37690"/>
                  </a:lnTo>
                  <a:lnTo>
                    <a:pt x="301358" y="37690"/>
                  </a:lnTo>
                  <a:lnTo>
                    <a:pt x="301358" y="0"/>
                  </a:lnTo>
                  <a:close/>
                </a:path>
                <a:path w="301625" h="337185">
                  <a:moveTo>
                    <a:pt x="226018" y="37690"/>
                  </a:moveTo>
                  <a:lnTo>
                    <a:pt x="188349" y="37690"/>
                  </a:lnTo>
                  <a:lnTo>
                    <a:pt x="188349" y="75381"/>
                  </a:lnTo>
                  <a:lnTo>
                    <a:pt x="150679" y="75381"/>
                  </a:lnTo>
                  <a:lnTo>
                    <a:pt x="150679" y="113071"/>
                  </a:lnTo>
                  <a:lnTo>
                    <a:pt x="226019" y="113071"/>
                  </a:lnTo>
                  <a:lnTo>
                    <a:pt x="226018" y="37690"/>
                  </a:lnTo>
                  <a:close/>
                </a:path>
                <a:path w="301625" h="337185">
                  <a:moveTo>
                    <a:pt x="110773" y="301524"/>
                  </a:moveTo>
                  <a:lnTo>
                    <a:pt x="75339" y="301524"/>
                  </a:lnTo>
                  <a:lnTo>
                    <a:pt x="75340" y="336957"/>
                  </a:lnTo>
                  <a:lnTo>
                    <a:pt x="110773" y="301524"/>
                  </a:lnTo>
                  <a:close/>
                </a:path>
              </a:pathLst>
            </a:custGeom>
            <a:solidFill>
              <a:srgbClr val="4471C4"/>
            </a:solidFill>
          </p:spPr>
          <p:txBody>
            <a:bodyPr wrap="square" lIns="0" tIns="0" rIns="0" bIns="0" rtlCol="0"/>
            <a:lstStyle/>
            <a:p>
              <a:endParaRPr/>
            </a:p>
          </p:txBody>
        </p:sp>
        <p:sp>
          <p:nvSpPr>
            <p:cNvPr id="23" name="object 23"/>
            <p:cNvSpPr/>
            <p:nvPr/>
          </p:nvSpPr>
          <p:spPr>
            <a:xfrm>
              <a:off x="7375721" y="2029591"/>
              <a:ext cx="301625" cy="337185"/>
            </a:xfrm>
            <a:custGeom>
              <a:avLst/>
              <a:gdLst/>
              <a:ahLst/>
              <a:cxnLst/>
              <a:rect l="l" t="t" r="r" b="b"/>
              <a:pathLst>
                <a:path w="301625" h="337185">
                  <a:moveTo>
                    <a:pt x="301358" y="0"/>
                  </a:moveTo>
                  <a:lnTo>
                    <a:pt x="0" y="0"/>
                  </a:lnTo>
                  <a:lnTo>
                    <a:pt x="0" y="188452"/>
                  </a:lnTo>
                  <a:lnTo>
                    <a:pt x="37670" y="188452"/>
                  </a:lnTo>
                  <a:lnTo>
                    <a:pt x="37669" y="37690"/>
                  </a:lnTo>
                  <a:lnTo>
                    <a:pt x="75339" y="37690"/>
                  </a:lnTo>
                  <a:lnTo>
                    <a:pt x="75339" y="188452"/>
                  </a:lnTo>
                  <a:lnTo>
                    <a:pt x="188349" y="188452"/>
                  </a:lnTo>
                  <a:lnTo>
                    <a:pt x="188349" y="223949"/>
                  </a:lnTo>
                </a:path>
                <a:path w="301625" h="337185">
                  <a:moveTo>
                    <a:pt x="110773" y="301524"/>
                  </a:moveTo>
                  <a:lnTo>
                    <a:pt x="75339" y="301524"/>
                  </a:lnTo>
                  <a:lnTo>
                    <a:pt x="75340" y="336957"/>
                  </a:lnTo>
                </a:path>
                <a:path w="301625" h="337185">
                  <a:moveTo>
                    <a:pt x="226019" y="186280"/>
                  </a:moveTo>
                  <a:lnTo>
                    <a:pt x="226019" y="150762"/>
                  </a:lnTo>
                  <a:lnTo>
                    <a:pt x="113009" y="150762"/>
                  </a:lnTo>
                  <a:lnTo>
                    <a:pt x="113009" y="37690"/>
                  </a:lnTo>
                  <a:lnTo>
                    <a:pt x="188349" y="37690"/>
                  </a:lnTo>
                  <a:lnTo>
                    <a:pt x="188349" y="75381"/>
                  </a:lnTo>
                  <a:lnTo>
                    <a:pt x="150679" y="75381"/>
                  </a:lnTo>
                  <a:lnTo>
                    <a:pt x="150679" y="113071"/>
                  </a:lnTo>
                  <a:lnTo>
                    <a:pt x="226019" y="113071"/>
                  </a:lnTo>
                  <a:lnTo>
                    <a:pt x="226018" y="37690"/>
                  </a:lnTo>
                  <a:lnTo>
                    <a:pt x="301358" y="37690"/>
                  </a:lnTo>
                  <a:lnTo>
                    <a:pt x="301358" y="0"/>
                  </a:lnTo>
                </a:path>
              </a:pathLst>
            </a:custGeom>
            <a:ln w="7326">
              <a:solidFill>
                <a:srgbClr val="4471C4"/>
              </a:solidFill>
            </a:ln>
          </p:spPr>
          <p:txBody>
            <a:bodyPr wrap="square" lIns="0" tIns="0" rIns="0" bIns="0" rtlCol="0"/>
            <a:lstStyle/>
            <a:p>
              <a:endParaRPr/>
            </a:p>
          </p:txBody>
        </p:sp>
        <p:sp>
          <p:nvSpPr>
            <p:cNvPr id="24" name="object 24"/>
            <p:cNvSpPr/>
            <p:nvPr/>
          </p:nvSpPr>
          <p:spPr>
            <a:xfrm>
              <a:off x="7375721" y="2029591"/>
              <a:ext cx="412750" cy="412750"/>
            </a:xfrm>
            <a:custGeom>
              <a:avLst/>
              <a:gdLst/>
              <a:ahLst/>
              <a:cxnLst/>
              <a:rect l="l" t="t" r="r" b="b"/>
              <a:pathLst>
                <a:path w="412750" h="412750">
                  <a:moveTo>
                    <a:pt x="412301" y="0"/>
                  </a:moveTo>
                  <a:lnTo>
                    <a:pt x="339028" y="0"/>
                  </a:lnTo>
                  <a:lnTo>
                    <a:pt x="339028" y="37690"/>
                  </a:lnTo>
                  <a:lnTo>
                    <a:pt x="374610" y="37690"/>
                  </a:lnTo>
                  <a:lnTo>
                    <a:pt x="412301" y="0"/>
                  </a:lnTo>
                  <a:close/>
                </a:path>
                <a:path w="412750" h="412750">
                  <a:moveTo>
                    <a:pt x="336919" y="75381"/>
                  </a:moveTo>
                  <a:lnTo>
                    <a:pt x="263688" y="75381"/>
                  </a:lnTo>
                  <a:lnTo>
                    <a:pt x="263688" y="148611"/>
                  </a:lnTo>
                  <a:lnTo>
                    <a:pt x="336919" y="75381"/>
                  </a:lnTo>
                  <a:close/>
                </a:path>
                <a:path w="412750" h="412750">
                  <a:moveTo>
                    <a:pt x="150679" y="226143"/>
                  </a:moveTo>
                  <a:lnTo>
                    <a:pt x="0" y="226143"/>
                  </a:lnTo>
                  <a:lnTo>
                    <a:pt x="0" y="412295"/>
                  </a:lnTo>
                  <a:lnTo>
                    <a:pt x="37669" y="374626"/>
                  </a:lnTo>
                  <a:lnTo>
                    <a:pt x="37669" y="263833"/>
                  </a:lnTo>
                  <a:lnTo>
                    <a:pt x="148464" y="263833"/>
                  </a:lnTo>
                  <a:lnTo>
                    <a:pt x="150679" y="261618"/>
                  </a:lnTo>
                  <a:lnTo>
                    <a:pt x="150679" y="226143"/>
                  </a:lnTo>
                  <a:close/>
                </a:path>
              </a:pathLst>
            </a:custGeom>
            <a:solidFill>
              <a:srgbClr val="4471C4"/>
            </a:solidFill>
          </p:spPr>
          <p:txBody>
            <a:bodyPr wrap="square" lIns="0" tIns="0" rIns="0" bIns="0" rtlCol="0"/>
            <a:lstStyle/>
            <a:p>
              <a:endParaRPr/>
            </a:p>
          </p:txBody>
        </p:sp>
        <p:sp>
          <p:nvSpPr>
            <p:cNvPr id="25" name="object 25"/>
            <p:cNvSpPr/>
            <p:nvPr/>
          </p:nvSpPr>
          <p:spPr>
            <a:xfrm>
              <a:off x="7375721" y="2029591"/>
              <a:ext cx="412750" cy="412750"/>
            </a:xfrm>
            <a:custGeom>
              <a:avLst/>
              <a:gdLst/>
              <a:ahLst/>
              <a:cxnLst/>
              <a:rect l="l" t="t" r="r" b="b"/>
              <a:pathLst>
                <a:path w="412750" h="412750">
                  <a:moveTo>
                    <a:pt x="339028" y="0"/>
                  </a:moveTo>
                  <a:lnTo>
                    <a:pt x="339028" y="37690"/>
                  </a:lnTo>
                  <a:lnTo>
                    <a:pt x="374610" y="37690"/>
                  </a:lnTo>
                </a:path>
                <a:path w="412750" h="412750">
                  <a:moveTo>
                    <a:pt x="336919" y="75381"/>
                  </a:moveTo>
                  <a:lnTo>
                    <a:pt x="263688" y="75381"/>
                  </a:lnTo>
                  <a:lnTo>
                    <a:pt x="263688" y="148611"/>
                  </a:lnTo>
                </a:path>
                <a:path w="412750" h="412750">
                  <a:moveTo>
                    <a:pt x="37669" y="374626"/>
                  </a:moveTo>
                  <a:lnTo>
                    <a:pt x="37669" y="263833"/>
                  </a:lnTo>
                  <a:lnTo>
                    <a:pt x="148464" y="263833"/>
                  </a:lnTo>
                </a:path>
                <a:path w="412750" h="412750">
                  <a:moveTo>
                    <a:pt x="150679" y="261618"/>
                  </a:moveTo>
                  <a:lnTo>
                    <a:pt x="150679" y="226143"/>
                  </a:lnTo>
                  <a:lnTo>
                    <a:pt x="0" y="226143"/>
                  </a:lnTo>
                  <a:lnTo>
                    <a:pt x="0" y="412295"/>
                  </a:lnTo>
                </a:path>
                <a:path w="412750" h="412750">
                  <a:moveTo>
                    <a:pt x="412301" y="0"/>
                  </a:moveTo>
                  <a:lnTo>
                    <a:pt x="339028" y="0"/>
                  </a:lnTo>
                </a:path>
              </a:pathLst>
            </a:custGeom>
            <a:ln w="7326">
              <a:solidFill>
                <a:srgbClr val="4471C4"/>
              </a:solidFill>
            </a:ln>
          </p:spPr>
          <p:txBody>
            <a:bodyPr wrap="square" lIns="0" tIns="0" rIns="0" bIns="0" rtlCol="0"/>
            <a:lstStyle/>
            <a:p>
              <a:endParaRPr/>
            </a:p>
          </p:txBody>
        </p:sp>
        <p:sp>
          <p:nvSpPr>
            <p:cNvPr id="26" name="object 26"/>
            <p:cNvSpPr/>
            <p:nvPr/>
          </p:nvSpPr>
          <p:spPr>
            <a:xfrm>
              <a:off x="7277100" y="1930907"/>
              <a:ext cx="609600" cy="609600"/>
            </a:xfrm>
            <a:custGeom>
              <a:avLst/>
              <a:gdLst/>
              <a:ahLst/>
              <a:cxnLst/>
              <a:rect l="l" t="t" r="r" b="b"/>
              <a:pathLst>
                <a:path w="609600" h="609600">
                  <a:moveTo>
                    <a:pt x="0" y="609600"/>
                  </a:moveTo>
                  <a:lnTo>
                    <a:pt x="609600" y="609600"/>
                  </a:lnTo>
                  <a:lnTo>
                    <a:pt x="609600" y="0"/>
                  </a:lnTo>
                  <a:lnTo>
                    <a:pt x="0" y="0"/>
                  </a:lnTo>
                  <a:lnTo>
                    <a:pt x="0" y="609600"/>
                  </a:lnTo>
                  <a:close/>
                </a:path>
              </a:pathLst>
            </a:custGeom>
            <a:ln w="12700">
              <a:solidFill>
                <a:srgbClr val="FFFFFF"/>
              </a:solidFill>
            </a:ln>
          </p:spPr>
          <p:txBody>
            <a:bodyPr wrap="square" lIns="0" tIns="0" rIns="0" bIns="0" rtlCol="0"/>
            <a:lstStyle/>
            <a:p>
              <a:endParaRPr/>
            </a:p>
          </p:txBody>
        </p:sp>
      </p:grpSp>
      <p:sp>
        <p:nvSpPr>
          <p:cNvPr id="27" name="object 27"/>
          <p:cNvSpPr txBox="1"/>
          <p:nvPr/>
        </p:nvSpPr>
        <p:spPr>
          <a:xfrm>
            <a:off x="6730745" y="2531560"/>
            <a:ext cx="1703070" cy="949325"/>
          </a:xfrm>
          <a:prstGeom prst="rect">
            <a:avLst/>
          </a:prstGeom>
        </p:spPr>
        <p:txBody>
          <a:bodyPr vert="horz" wrap="square" lIns="0" tIns="62865" rIns="0" bIns="0" rtlCol="0">
            <a:spAutoFit/>
          </a:bodyPr>
          <a:lstStyle/>
          <a:p>
            <a:pPr marL="635" algn="ctr">
              <a:lnSpc>
                <a:spcPct val="100000"/>
              </a:lnSpc>
              <a:spcBef>
                <a:spcPts val="495"/>
              </a:spcBef>
            </a:pPr>
            <a:r>
              <a:rPr sz="1700" b="1" dirty="0">
                <a:latin typeface="Arial"/>
                <a:cs typeface="Arial"/>
              </a:rPr>
              <a:t>Goal</a:t>
            </a:r>
            <a:endParaRPr sz="1700">
              <a:latin typeface="Arial"/>
              <a:cs typeface="Arial"/>
            </a:endParaRPr>
          </a:p>
          <a:p>
            <a:pPr marL="12700" marR="5080" indent="-1905" algn="ctr">
              <a:lnSpc>
                <a:spcPct val="95800"/>
              </a:lnSpc>
              <a:spcBef>
                <a:spcPts val="355"/>
              </a:spcBef>
            </a:pPr>
            <a:r>
              <a:rPr sz="1300" spc="-10" dirty="0">
                <a:latin typeface="Arial"/>
                <a:cs typeface="Arial"/>
              </a:rPr>
              <a:t>Predict </a:t>
            </a:r>
            <a:r>
              <a:rPr sz="1300" spc="-5" dirty="0">
                <a:latin typeface="Arial"/>
                <a:cs typeface="Arial"/>
              </a:rPr>
              <a:t>if </a:t>
            </a:r>
            <a:r>
              <a:rPr sz="1300" spc="-10" dirty="0">
                <a:latin typeface="Arial"/>
                <a:cs typeface="Arial"/>
              </a:rPr>
              <a:t>the customer  will </a:t>
            </a:r>
            <a:r>
              <a:rPr sz="1300" spc="-5" dirty="0">
                <a:latin typeface="Arial"/>
                <a:cs typeface="Arial"/>
              </a:rPr>
              <a:t>subscribe to a term  </a:t>
            </a:r>
            <a:r>
              <a:rPr sz="1300" spc="-10" dirty="0">
                <a:latin typeface="Arial"/>
                <a:cs typeface="Arial"/>
              </a:rPr>
              <a:t>deposit</a:t>
            </a:r>
            <a:endParaRPr sz="1300">
              <a:latin typeface="Arial"/>
              <a:cs typeface="Arial"/>
            </a:endParaRPr>
          </a:p>
        </p:txBody>
      </p:sp>
      <p:sp>
        <p:nvSpPr>
          <p:cNvPr id="28" name="object 28"/>
          <p:cNvSpPr txBox="1">
            <a:spLocks noGrp="1"/>
          </p:cNvSpPr>
          <p:nvPr>
            <p:ph type="sldNum" sz="quarter" idx="7"/>
          </p:nvPr>
        </p:nvSpPr>
        <p:spPr>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dirty="0"/>
              <a:t>22</a:t>
            </a:fld>
            <a:endParaRPr dirty="0"/>
          </a:p>
        </p:txBody>
      </p:sp>
      <p:sp>
        <p:nvSpPr>
          <p:cNvPr id="29" name="TextBox 28">
            <a:extLst>
              <a:ext uri="{FF2B5EF4-FFF2-40B4-BE49-F238E27FC236}">
                <a16:creationId xmlns:a16="http://schemas.microsoft.com/office/drawing/2014/main" id="{72F89A6D-515B-B9AB-E08E-4C016A313E82}"/>
              </a:ext>
            </a:extLst>
          </p:cNvPr>
          <p:cNvSpPr txBox="1"/>
          <p:nvPr/>
        </p:nvSpPr>
        <p:spPr>
          <a:xfrm>
            <a:off x="1981200" y="4171950"/>
            <a:ext cx="2895600" cy="369332"/>
          </a:xfrm>
          <a:prstGeom prst="rect">
            <a:avLst/>
          </a:prstGeom>
          <a:noFill/>
        </p:spPr>
        <p:txBody>
          <a:bodyPr wrap="square" rtlCol="0">
            <a:spAutoFit/>
          </a:bodyPr>
          <a:lstStyle/>
          <a:p>
            <a:r>
              <a:rPr lang="en-IN" dirty="0"/>
              <a:t>Use icons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542" y="458215"/>
            <a:ext cx="3635858" cy="474489"/>
          </a:xfrm>
          <a:prstGeom prst="rect">
            <a:avLst/>
          </a:prstGeom>
        </p:spPr>
        <p:txBody>
          <a:bodyPr vert="horz" wrap="square" lIns="0" tIns="12700" rIns="0" bIns="0" rtlCol="0">
            <a:spAutoFit/>
          </a:bodyPr>
          <a:lstStyle/>
          <a:p>
            <a:pPr marL="12700">
              <a:lnSpc>
                <a:spcPct val="100000"/>
              </a:lnSpc>
              <a:spcBef>
                <a:spcPts val="100"/>
              </a:spcBef>
            </a:pPr>
            <a:r>
              <a:rPr spc="-5" dirty="0"/>
              <a:t>A</a:t>
            </a:r>
            <a:r>
              <a:rPr dirty="0"/>
              <a:t>P</a:t>
            </a:r>
            <a:r>
              <a:rPr spc="-5" dirty="0"/>
              <a:t>P</a:t>
            </a:r>
            <a:r>
              <a:rPr dirty="0"/>
              <a:t>R</a:t>
            </a:r>
            <a:r>
              <a:rPr spc="-5" dirty="0"/>
              <a:t>OACH:</a:t>
            </a:r>
            <a:r>
              <a:rPr lang="en-IN" spc="-5" dirty="0"/>
              <a:t>EDIT</a:t>
            </a:r>
            <a:endParaRPr spc="-5" dirty="0"/>
          </a:p>
        </p:txBody>
      </p:sp>
      <p:grpSp>
        <p:nvGrpSpPr>
          <p:cNvPr id="3" name="object 3"/>
          <p:cNvGrpSpPr/>
          <p:nvPr/>
        </p:nvGrpSpPr>
        <p:grpSpPr>
          <a:xfrm>
            <a:off x="629412" y="1371600"/>
            <a:ext cx="7886700" cy="388620"/>
            <a:chOff x="629412" y="1371600"/>
            <a:chExt cx="7886700" cy="388620"/>
          </a:xfrm>
        </p:grpSpPr>
        <p:sp>
          <p:nvSpPr>
            <p:cNvPr id="4" name="object 4"/>
            <p:cNvSpPr/>
            <p:nvPr/>
          </p:nvSpPr>
          <p:spPr>
            <a:xfrm>
              <a:off x="629412" y="1371600"/>
              <a:ext cx="7886700" cy="388620"/>
            </a:xfrm>
            <a:custGeom>
              <a:avLst/>
              <a:gdLst/>
              <a:ahLst/>
              <a:cxnLst/>
              <a:rect l="l" t="t" r="r" b="b"/>
              <a:pathLst>
                <a:path w="7886700" h="388619">
                  <a:moveTo>
                    <a:pt x="7847838" y="0"/>
                  </a:moveTo>
                  <a:lnTo>
                    <a:pt x="38861" y="0"/>
                  </a:lnTo>
                  <a:lnTo>
                    <a:pt x="23735" y="3053"/>
                  </a:lnTo>
                  <a:lnTo>
                    <a:pt x="11382" y="11382"/>
                  </a:lnTo>
                  <a:lnTo>
                    <a:pt x="3053" y="23735"/>
                  </a:lnTo>
                  <a:lnTo>
                    <a:pt x="0" y="38862"/>
                  </a:lnTo>
                  <a:lnTo>
                    <a:pt x="0" y="349758"/>
                  </a:lnTo>
                  <a:lnTo>
                    <a:pt x="3053" y="364884"/>
                  </a:lnTo>
                  <a:lnTo>
                    <a:pt x="11382" y="377237"/>
                  </a:lnTo>
                  <a:lnTo>
                    <a:pt x="23735" y="385566"/>
                  </a:lnTo>
                  <a:lnTo>
                    <a:pt x="38861" y="388620"/>
                  </a:lnTo>
                  <a:lnTo>
                    <a:pt x="7847838" y="388620"/>
                  </a:lnTo>
                  <a:lnTo>
                    <a:pt x="7862964" y="385566"/>
                  </a:lnTo>
                  <a:lnTo>
                    <a:pt x="7875317" y="377237"/>
                  </a:lnTo>
                  <a:lnTo>
                    <a:pt x="7883646" y="364884"/>
                  </a:lnTo>
                  <a:lnTo>
                    <a:pt x="7886700" y="349758"/>
                  </a:lnTo>
                  <a:lnTo>
                    <a:pt x="7886700" y="38862"/>
                  </a:lnTo>
                  <a:lnTo>
                    <a:pt x="7883646" y="23735"/>
                  </a:lnTo>
                  <a:lnTo>
                    <a:pt x="7875317" y="11382"/>
                  </a:lnTo>
                  <a:lnTo>
                    <a:pt x="7862964" y="3053"/>
                  </a:lnTo>
                  <a:lnTo>
                    <a:pt x="7847838" y="0"/>
                  </a:lnTo>
                  <a:close/>
                </a:path>
              </a:pathLst>
            </a:custGeom>
            <a:solidFill>
              <a:srgbClr val="E0E0E0"/>
            </a:solidFill>
          </p:spPr>
          <p:txBody>
            <a:bodyPr wrap="square" lIns="0" tIns="0" rIns="0" bIns="0" rtlCol="0"/>
            <a:lstStyle/>
            <a:p>
              <a:endParaRPr/>
            </a:p>
          </p:txBody>
        </p:sp>
        <p:sp>
          <p:nvSpPr>
            <p:cNvPr id="5" name="object 5"/>
            <p:cNvSpPr/>
            <p:nvPr/>
          </p:nvSpPr>
          <p:spPr>
            <a:xfrm>
              <a:off x="779068" y="1490128"/>
              <a:ext cx="144780" cy="151130"/>
            </a:xfrm>
            <a:custGeom>
              <a:avLst/>
              <a:gdLst/>
              <a:ahLst/>
              <a:cxnLst/>
              <a:rect l="l" t="t" r="r" b="b"/>
              <a:pathLst>
                <a:path w="144780" h="151130">
                  <a:moveTo>
                    <a:pt x="13182" y="12"/>
                  </a:moveTo>
                  <a:lnTo>
                    <a:pt x="0" y="12"/>
                  </a:lnTo>
                  <a:lnTo>
                    <a:pt x="0" y="150914"/>
                  </a:lnTo>
                  <a:lnTo>
                    <a:pt x="13182" y="137731"/>
                  </a:lnTo>
                  <a:lnTo>
                    <a:pt x="13182" y="12"/>
                  </a:lnTo>
                  <a:close/>
                </a:path>
                <a:path w="144780" h="151130">
                  <a:moveTo>
                    <a:pt x="49682" y="101155"/>
                  </a:moveTo>
                  <a:lnTo>
                    <a:pt x="40462" y="101155"/>
                  </a:lnTo>
                  <a:lnTo>
                    <a:pt x="31038" y="101155"/>
                  </a:lnTo>
                  <a:lnTo>
                    <a:pt x="24155" y="108000"/>
                  </a:lnTo>
                  <a:lnTo>
                    <a:pt x="24117" y="125006"/>
                  </a:lnTo>
                  <a:lnTo>
                    <a:pt x="25019" y="125907"/>
                  </a:lnTo>
                  <a:lnTo>
                    <a:pt x="49644" y="101269"/>
                  </a:lnTo>
                  <a:close/>
                </a:path>
                <a:path w="144780" h="151130">
                  <a:moveTo>
                    <a:pt x="92811" y="58115"/>
                  </a:moveTo>
                  <a:lnTo>
                    <a:pt x="87515" y="54140"/>
                  </a:lnTo>
                  <a:lnTo>
                    <a:pt x="78143" y="47104"/>
                  </a:lnTo>
                  <a:lnTo>
                    <a:pt x="81089" y="39128"/>
                  </a:lnTo>
                  <a:lnTo>
                    <a:pt x="77012" y="30289"/>
                  </a:lnTo>
                  <a:lnTo>
                    <a:pt x="61074" y="24396"/>
                  </a:lnTo>
                  <a:lnTo>
                    <a:pt x="52222" y="28473"/>
                  </a:lnTo>
                  <a:lnTo>
                    <a:pt x="46824" y="43103"/>
                  </a:lnTo>
                  <a:lnTo>
                    <a:pt x="49237" y="50571"/>
                  </a:lnTo>
                  <a:lnTo>
                    <a:pt x="55118" y="54533"/>
                  </a:lnTo>
                  <a:lnTo>
                    <a:pt x="40462" y="101155"/>
                  </a:lnTo>
                  <a:lnTo>
                    <a:pt x="49682" y="101130"/>
                  </a:lnTo>
                  <a:lnTo>
                    <a:pt x="63512" y="57175"/>
                  </a:lnTo>
                  <a:lnTo>
                    <a:pt x="67017" y="57175"/>
                  </a:lnTo>
                  <a:lnTo>
                    <a:pt x="70231" y="56108"/>
                  </a:lnTo>
                  <a:lnTo>
                    <a:pt x="72872" y="54140"/>
                  </a:lnTo>
                  <a:lnTo>
                    <a:pt x="86537" y="64389"/>
                  </a:lnTo>
                  <a:lnTo>
                    <a:pt x="92811" y="58115"/>
                  </a:lnTo>
                  <a:close/>
                </a:path>
                <a:path w="144780" h="151130">
                  <a:moveTo>
                    <a:pt x="144526" y="6388"/>
                  </a:moveTo>
                  <a:lnTo>
                    <a:pt x="138150" y="12"/>
                  </a:lnTo>
                  <a:lnTo>
                    <a:pt x="129667" y="0"/>
                  </a:lnTo>
                  <a:lnTo>
                    <a:pt x="121170" y="0"/>
                  </a:lnTo>
                  <a:lnTo>
                    <a:pt x="114274" y="6883"/>
                  </a:lnTo>
                  <a:lnTo>
                    <a:pt x="114261" y="20586"/>
                  </a:lnTo>
                  <a:lnTo>
                    <a:pt x="116890" y="25450"/>
                  </a:lnTo>
                  <a:lnTo>
                    <a:pt x="121259" y="28282"/>
                  </a:lnTo>
                  <a:lnTo>
                    <a:pt x="120535" y="30378"/>
                  </a:lnTo>
                  <a:lnTo>
                    <a:pt x="144526" y="6388"/>
                  </a:lnTo>
                  <a:close/>
                </a:path>
              </a:pathLst>
            </a:custGeom>
            <a:solidFill>
              <a:srgbClr val="A4A4A4"/>
            </a:solidFill>
          </p:spPr>
          <p:txBody>
            <a:bodyPr wrap="square" lIns="0" tIns="0" rIns="0" bIns="0" rtlCol="0"/>
            <a:lstStyle/>
            <a:p>
              <a:endParaRPr/>
            </a:p>
          </p:txBody>
        </p:sp>
      </p:grpSp>
      <p:grpSp>
        <p:nvGrpSpPr>
          <p:cNvPr id="6" name="object 6"/>
          <p:cNvGrpSpPr/>
          <p:nvPr/>
        </p:nvGrpSpPr>
        <p:grpSpPr>
          <a:xfrm>
            <a:off x="629412" y="1933955"/>
            <a:ext cx="7886700" cy="388620"/>
            <a:chOff x="629412" y="1933955"/>
            <a:chExt cx="7886700" cy="388620"/>
          </a:xfrm>
        </p:grpSpPr>
        <p:sp>
          <p:nvSpPr>
            <p:cNvPr id="7" name="object 7"/>
            <p:cNvSpPr/>
            <p:nvPr/>
          </p:nvSpPr>
          <p:spPr>
            <a:xfrm>
              <a:off x="629412" y="1933955"/>
              <a:ext cx="7886700" cy="388620"/>
            </a:xfrm>
            <a:custGeom>
              <a:avLst/>
              <a:gdLst/>
              <a:ahLst/>
              <a:cxnLst/>
              <a:rect l="l" t="t" r="r" b="b"/>
              <a:pathLst>
                <a:path w="7886700" h="388619">
                  <a:moveTo>
                    <a:pt x="7847838" y="0"/>
                  </a:moveTo>
                  <a:lnTo>
                    <a:pt x="38861" y="0"/>
                  </a:lnTo>
                  <a:lnTo>
                    <a:pt x="23735" y="3053"/>
                  </a:lnTo>
                  <a:lnTo>
                    <a:pt x="11382" y="11382"/>
                  </a:lnTo>
                  <a:lnTo>
                    <a:pt x="3053" y="23735"/>
                  </a:lnTo>
                  <a:lnTo>
                    <a:pt x="0" y="38862"/>
                  </a:lnTo>
                  <a:lnTo>
                    <a:pt x="0" y="349757"/>
                  </a:lnTo>
                  <a:lnTo>
                    <a:pt x="3053" y="364884"/>
                  </a:lnTo>
                  <a:lnTo>
                    <a:pt x="11382" y="377237"/>
                  </a:lnTo>
                  <a:lnTo>
                    <a:pt x="23735" y="385566"/>
                  </a:lnTo>
                  <a:lnTo>
                    <a:pt x="38861" y="388619"/>
                  </a:lnTo>
                  <a:lnTo>
                    <a:pt x="7847838" y="388619"/>
                  </a:lnTo>
                  <a:lnTo>
                    <a:pt x="7862964" y="385566"/>
                  </a:lnTo>
                  <a:lnTo>
                    <a:pt x="7875317" y="377237"/>
                  </a:lnTo>
                  <a:lnTo>
                    <a:pt x="7883646" y="364884"/>
                  </a:lnTo>
                  <a:lnTo>
                    <a:pt x="7886700" y="349757"/>
                  </a:lnTo>
                  <a:lnTo>
                    <a:pt x="7886700" y="38862"/>
                  </a:lnTo>
                  <a:lnTo>
                    <a:pt x="7883646" y="23735"/>
                  </a:lnTo>
                  <a:lnTo>
                    <a:pt x="7875317" y="11382"/>
                  </a:lnTo>
                  <a:lnTo>
                    <a:pt x="7862964" y="3053"/>
                  </a:lnTo>
                  <a:lnTo>
                    <a:pt x="7847838" y="0"/>
                  </a:lnTo>
                  <a:close/>
                </a:path>
              </a:pathLst>
            </a:custGeom>
            <a:solidFill>
              <a:srgbClr val="E0E0E0"/>
            </a:solidFill>
          </p:spPr>
          <p:txBody>
            <a:bodyPr wrap="square" lIns="0" tIns="0" rIns="0" bIns="0" rtlCol="0"/>
            <a:lstStyle/>
            <a:p>
              <a:endParaRPr/>
            </a:p>
          </p:txBody>
        </p:sp>
        <p:sp>
          <p:nvSpPr>
            <p:cNvPr id="8" name="object 8"/>
            <p:cNvSpPr/>
            <p:nvPr/>
          </p:nvSpPr>
          <p:spPr>
            <a:xfrm>
              <a:off x="765455" y="2040636"/>
              <a:ext cx="128336" cy="128330"/>
            </a:xfrm>
            <a:prstGeom prst="rect">
              <a:avLst/>
            </a:prstGeom>
            <a:blipFill>
              <a:blip r:embed="rId2" cstate="print"/>
              <a:stretch>
                <a:fillRect/>
              </a:stretch>
            </a:blipFill>
          </p:spPr>
          <p:txBody>
            <a:bodyPr wrap="square" lIns="0" tIns="0" rIns="0" bIns="0" rtlCol="0"/>
            <a:lstStyle/>
            <a:p>
              <a:endParaRPr/>
            </a:p>
          </p:txBody>
        </p:sp>
      </p:grpSp>
      <p:grpSp>
        <p:nvGrpSpPr>
          <p:cNvPr id="9" name="object 9"/>
          <p:cNvGrpSpPr/>
          <p:nvPr/>
        </p:nvGrpSpPr>
        <p:grpSpPr>
          <a:xfrm>
            <a:off x="629412" y="2494788"/>
            <a:ext cx="7886700" cy="388620"/>
            <a:chOff x="629412" y="2494788"/>
            <a:chExt cx="7886700" cy="388620"/>
          </a:xfrm>
        </p:grpSpPr>
        <p:sp>
          <p:nvSpPr>
            <p:cNvPr id="10" name="object 10"/>
            <p:cNvSpPr/>
            <p:nvPr/>
          </p:nvSpPr>
          <p:spPr>
            <a:xfrm>
              <a:off x="629412" y="2494788"/>
              <a:ext cx="7886700" cy="388620"/>
            </a:xfrm>
            <a:custGeom>
              <a:avLst/>
              <a:gdLst/>
              <a:ahLst/>
              <a:cxnLst/>
              <a:rect l="l" t="t" r="r" b="b"/>
              <a:pathLst>
                <a:path w="7886700" h="388619">
                  <a:moveTo>
                    <a:pt x="7847838" y="0"/>
                  </a:moveTo>
                  <a:lnTo>
                    <a:pt x="38861" y="0"/>
                  </a:lnTo>
                  <a:lnTo>
                    <a:pt x="23735" y="3053"/>
                  </a:lnTo>
                  <a:lnTo>
                    <a:pt x="11382" y="11382"/>
                  </a:lnTo>
                  <a:lnTo>
                    <a:pt x="3053" y="23735"/>
                  </a:lnTo>
                  <a:lnTo>
                    <a:pt x="0" y="38862"/>
                  </a:lnTo>
                  <a:lnTo>
                    <a:pt x="0" y="349757"/>
                  </a:lnTo>
                  <a:lnTo>
                    <a:pt x="3053" y="364884"/>
                  </a:lnTo>
                  <a:lnTo>
                    <a:pt x="11382" y="377237"/>
                  </a:lnTo>
                  <a:lnTo>
                    <a:pt x="23735" y="385566"/>
                  </a:lnTo>
                  <a:lnTo>
                    <a:pt x="38861" y="388619"/>
                  </a:lnTo>
                  <a:lnTo>
                    <a:pt x="7847838" y="388619"/>
                  </a:lnTo>
                  <a:lnTo>
                    <a:pt x="7862964" y="385566"/>
                  </a:lnTo>
                  <a:lnTo>
                    <a:pt x="7875317" y="377237"/>
                  </a:lnTo>
                  <a:lnTo>
                    <a:pt x="7883646" y="364884"/>
                  </a:lnTo>
                  <a:lnTo>
                    <a:pt x="7886700" y="349757"/>
                  </a:lnTo>
                  <a:lnTo>
                    <a:pt x="7886700" y="38862"/>
                  </a:lnTo>
                  <a:lnTo>
                    <a:pt x="7883646" y="23735"/>
                  </a:lnTo>
                  <a:lnTo>
                    <a:pt x="7875317" y="11382"/>
                  </a:lnTo>
                  <a:lnTo>
                    <a:pt x="7862964" y="3053"/>
                  </a:lnTo>
                  <a:lnTo>
                    <a:pt x="7847838" y="0"/>
                  </a:lnTo>
                  <a:close/>
                </a:path>
              </a:pathLst>
            </a:custGeom>
            <a:solidFill>
              <a:srgbClr val="E0E0E0"/>
            </a:solidFill>
          </p:spPr>
          <p:txBody>
            <a:bodyPr wrap="square" lIns="0" tIns="0" rIns="0" bIns="0" rtlCol="0"/>
            <a:lstStyle/>
            <a:p>
              <a:endParaRPr/>
            </a:p>
          </p:txBody>
        </p:sp>
        <p:sp>
          <p:nvSpPr>
            <p:cNvPr id="11" name="object 11"/>
            <p:cNvSpPr/>
            <p:nvPr/>
          </p:nvSpPr>
          <p:spPr>
            <a:xfrm>
              <a:off x="770290" y="2606730"/>
              <a:ext cx="140496" cy="140540"/>
            </a:xfrm>
            <a:prstGeom prst="rect">
              <a:avLst/>
            </a:prstGeom>
            <a:blipFill>
              <a:blip r:embed="rId3" cstate="print"/>
              <a:stretch>
                <a:fillRect/>
              </a:stretch>
            </a:blipFill>
          </p:spPr>
          <p:txBody>
            <a:bodyPr wrap="square" lIns="0" tIns="0" rIns="0" bIns="0" rtlCol="0"/>
            <a:lstStyle/>
            <a:p>
              <a:endParaRPr/>
            </a:p>
          </p:txBody>
        </p:sp>
      </p:grpSp>
      <p:grpSp>
        <p:nvGrpSpPr>
          <p:cNvPr id="12" name="object 12"/>
          <p:cNvGrpSpPr/>
          <p:nvPr/>
        </p:nvGrpSpPr>
        <p:grpSpPr>
          <a:xfrm>
            <a:off x="629412" y="3057144"/>
            <a:ext cx="7886700" cy="388620"/>
            <a:chOff x="629412" y="3057144"/>
            <a:chExt cx="7886700" cy="388620"/>
          </a:xfrm>
        </p:grpSpPr>
        <p:sp>
          <p:nvSpPr>
            <p:cNvPr id="13" name="object 13"/>
            <p:cNvSpPr/>
            <p:nvPr/>
          </p:nvSpPr>
          <p:spPr>
            <a:xfrm>
              <a:off x="629412" y="3057144"/>
              <a:ext cx="7886700" cy="388620"/>
            </a:xfrm>
            <a:custGeom>
              <a:avLst/>
              <a:gdLst/>
              <a:ahLst/>
              <a:cxnLst/>
              <a:rect l="l" t="t" r="r" b="b"/>
              <a:pathLst>
                <a:path w="7886700" h="388620">
                  <a:moveTo>
                    <a:pt x="7847838" y="0"/>
                  </a:moveTo>
                  <a:lnTo>
                    <a:pt x="38861" y="0"/>
                  </a:lnTo>
                  <a:lnTo>
                    <a:pt x="23735" y="3053"/>
                  </a:lnTo>
                  <a:lnTo>
                    <a:pt x="11382" y="11382"/>
                  </a:lnTo>
                  <a:lnTo>
                    <a:pt x="3053" y="23735"/>
                  </a:lnTo>
                  <a:lnTo>
                    <a:pt x="0" y="38862"/>
                  </a:lnTo>
                  <a:lnTo>
                    <a:pt x="0" y="349757"/>
                  </a:lnTo>
                  <a:lnTo>
                    <a:pt x="3053" y="364884"/>
                  </a:lnTo>
                  <a:lnTo>
                    <a:pt x="11382" y="377237"/>
                  </a:lnTo>
                  <a:lnTo>
                    <a:pt x="23735" y="385566"/>
                  </a:lnTo>
                  <a:lnTo>
                    <a:pt x="38861" y="388619"/>
                  </a:lnTo>
                  <a:lnTo>
                    <a:pt x="7847838" y="388619"/>
                  </a:lnTo>
                  <a:lnTo>
                    <a:pt x="7862964" y="385566"/>
                  </a:lnTo>
                  <a:lnTo>
                    <a:pt x="7875317" y="377237"/>
                  </a:lnTo>
                  <a:lnTo>
                    <a:pt x="7883646" y="364884"/>
                  </a:lnTo>
                  <a:lnTo>
                    <a:pt x="7886700" y="349757"/>
                  </a:lnTo>
                  <a:lnTo>
                    <a:pt x="7886700" y="38862"/>
                  </a:lnTo>
                  <a:lnTo>
                    <a:pt x="7883646" y="23735"/>
                  </a:lnTo>
                  <a:lnTo>
                    <a:pt x="7875317" y="11382"/>
                  </a:lnTo>
                  <a:lnTo>
                    <a:pt x="7862964" y="3053"/>
                  </a:lnTo>
                  <a:lnTo>
                    <a:pt x="7847838" y="0"/>
                  </a:lnTo>
                  <a:close/>
                </a:path>
              </a:pathLst>
            </a:custGeom>
            <a:solidFill>
              <a:srgbClr val="E0E0E0"/>
            </a:solidFill>
          </p:spPr>
          <p:txBody>
            <a:bodyPr wrap="square" lIns="0" tIns="0" rIns="0" bIns="0" rtlCol="0"/>
            <a:lstStyle/>
            <a:p>
              <a:endParaRPr/>
            </a:p>
          </p:txBody>
        </p:sp>
        <p:sp>
          <p:nvSpPr>
            <p:cNvPr id="14" name="object 14"/>
            <p:cNvSpPr/>
            <p:nvPr/>
          </p:nvSpPr>
          <p:spPr>
            <a:xfrm>
              <a:off x="770290" y="3167727"/>
              <a:ext cx="142119" cy="143173"/>
            </a:xfrm>
            <a:prstGeom prst="rect">
              <a:avLst/>
            </a:prstGeom>
            <a:blipFill>
              <a:blip r:embed="rId4" cstate="print"/>
              <a:stretch>
                <a:fillRect/>
              </a:stretch>
            </a:blipFill>
          </p:spPr>
          <p:txBody>
            <a:bodyPr wrap="square" lIns="0" tIns="0" rIns="0" bIns="0" rtlCol="0"/>
            <a:lstStyle/>
            <a:p>
              <a:endParaRPr/>
            </a:p>
          </p:txBody>
        </p:sp>
      </p:grpSp>
      <p:grpSp>
        <p:nvGrpSpPr>
          <p:cNvPr id="15" name="object 15"/>
          <p:cNvGrpSpPr/>
          <p:nvPr/>
        </p:nvGrpSpPr>
        <p:grpSpPr>
          <a:xfrm>
            <a:off x="629412" y="3619500"/>
            <a:ext cx="7886700" cy="388620"/>
            <a:chOff x="629412" y="3619500"/>
            <a:chExt cx="7886700" cy="388620"/>
          </a:xfrm>
        </p:grpSpPr>
        <p:sp>
          <p:nvSpPr>
            <p:cNvPr id="16" name="object 16"/>
            <p:cNvSpPr/>
            <p:nvPr/>
          </p:nvSpPr>
          <p:spPr>
            <a:xfrm>
              <a:off x="629412" y="3619500"/>
              <a:ext cx="7886700" cy="388620"/>
            </a:xfrm>
            <a:custGeom>
              <a:avLst/>
              <a:gdLst/>
              <a:ahLst/>
              <a:cxnLst/>
              <a:rect l="l" t="t" r="r" b="b"/>
              <a:pathLst>
                <a:path w="7886700" h="388620">
                  <a:moveTo>
                    <a:pt x="7847838" y="0"/>
                  </a:moveTo>
                  <a:lnTo>
                    <a:pt x="38861" y="0"/>
                  </a:lnTo>
                  <a:lnTo>
                    <a:pt x="23735" y="3053"/>
                  </a:lnTo>
                  <a:lnTo>
                    <a:pt x="11382" y="11382"/>
                  </a:lnTo>
                  <a:lnTo>
                    <a:pt x="3053" y="23735"/>
                  </a:lnTo>
                  <a:lnTo>
                    <a:pt x="0" y="38862"/>
                  </a:lnTo>
                  <a:lnTo>
                    <a:pt x="0" y="349758"/>
                  </a:lnTo>
                  <a:lnTo>
                    <a:pt x="3053" y="364884"/>
                  </a:lnTo>
                  <a:lnTo>
                    <a:pt x="11382" y="377237"/>
                  </a:lnTo>
                  <a:lnTo>
                    <a:pt x="23735" y="385566"/>
                  </a:lnTo>
                  <a:lnTo>
                    <a:pt x="38861" y="388619"/>
                  </a:lnTo>
                  <a:lnTo>
                    <a:pt x="7847838" y="388619"/>
                  </a:lnTo>
                  <a:lnTo>
                    <a:pt x="7862964" y="385566"/>
                  </a:lnTo>
                  <a:lnTo>
                    <a:pt x="7875317" y="377237"/>
                  </a:lnTo>
                  <a:lnTo>
                    <a:pt x="7883646" y="364884"/>
                  </a:lnTo>
                  <a:lnTo>
                    <a:pt x="7886700" y="349758"/>
                  </a:lnTo>
                  <a:lnTo>
                    <a:pt x="7886700" y="38862"/>
                  </a:lnTo>
                  <a:lnTo>
                    <a:pt x="7883646" y="23735"/>
                  </a:lnTo>
                  <a:lnTo>
                    <a:pt x="7875317" y="11382"/>
                  </a:lnTo>
                  <a:lnTo>
                    <a:pt x="7862964" y="3053"/>
                  </a:lnTo>
                  <a:lnTo>
                    <a:pt x="7847838" y="0"/>
                  </a:lnTo>
                  <a:close/>
                </a:path>
              </a:pathLst>
            </a:custGeom>
            <a:solidFill>
              <a:srgbClr val="E0E0E0"/>
            </a:solidFill>
          </p:spPr>
          <p:txBody>
            <a:bodyPr wrap="square" lIns="0" tIns="0" rIns="0" bIns="0" rtlCol="0"/>
            <a:lstStyle/>
            <a:p>
              <a:endParaRPr/>
            </a:p>
          </p:txBody>
        </p:sp>
        <p:sp>
          <p:nvSpPr>
            <p:cNvPr id="17" name="object 17"/>
            <p:cNvSpPr/>
            <p:nvPr/>
          </p:nvSpPr>
          <p:spPr>
            <a:xfrm>
              <a:off x="757105" y="3731896"/>
              <a:ext cx="193367" cy="162914"/>
            </a:xfrm>
            <a:prstGeom prst="rect">
              <a:avLst/>
            </a:prstGeom>
            <a:blipFill>
              <a:blip r:embed="rId5" cstate="print"/>
              <a:stretch>
                <a:fillRect/>
              </a:stretch>
            </a:blipFill>
          </p:spPr>
          <p:txBody>
            <a:bodyPr wrap="square" lIns="0" tIns="0" rIns="0" bIns="0" rtlCol="0"/>
            <a:lstStyle/>
            <a:p>
              <a:endParaRPr/>
            </a:p>
          </p:txBody>
        </p:sp>
      </p:grpSp>
      <p:grpSp>
        <p:nvGrpSpPr>
          <p:cNvPr id="18" name="object 18"/>
          <p:cNvGrpSpPr/>
          <p:nvPr/>
        </p:nvGrpSpPr>
        <p:grpSpPr>
          <a:xfrm>
            <a:off x="629412" y="4180332"/>
            <a:ext cx="7886700" cy="388620"/>
            <a:chOff x="629412" y="4180332"/>
            <a:chExt cx="7886700" cy="388620"/>
          </a:xfrm>
        </p:grpSpPr>
        <p:sp>
          <p:nvSpPr>
            <p:cNvPr id="19" name="object 19"/>
            <p:cNvSpPr/>
            <p:nvPr/>
          </p:nvSpPr>
          <p:spPr>
            <a:xfrm>
              <a:off x="629412" y="4180332"/>
              <a:ext cx="7886700" cy="388620"/>
            </a:xfrm>
            <a:custGeom>
              <a:avLst/>
              <a:gdLst/>
              <a:ahLst/>
              <a:cxnLst/>
              <a:rect l="l" t="t" r="r" b="b"/>
              <a:pathLst>
                <a:path w="7886700" h="388620">
                  <a:moveTo>
                    <a:pt x="7847838" y="0"/>
                  </a:moveTo>
                  <a:lnTo>
                    <a:pt x="38861" y="0"/>
                  </a:lnTo>
                  <a:lnTo>
                    <a:pt x="23735" y="3053"/>
                  </a:lnTo>
                  <a:lnTo>
                    <a:pt x="11382" y="11382"/>
                  </a:lnTo>
                  <a:lnTo>
                    <a:pt x="3053" y="23735"/>
                  </a:lnTo>
                  <a:lnTo>
                    <a:pt x="0" y="38862"/>
                  </a:lnTo>
                  <a:lnTo>
                    <a:pt x="0" y="349758"/>
                  </a:lnTo>
                  <a:lnTo>
                    <a:pt x="3053" y="364884"/>
                  </a:lnTo>
                  <a:lnTo>
                    <a:pt x="11382" y="377237"/>
                  </a:lnTo>
                  <a:lnTo>
                    <a:pt x="23735" y="385566"/>
                  </a:lnTo>
                  <a:lnTo>
                    <a:pt x="38861" y="388620"/>
                  </a:lnTo>
                  <a:lnTo>
                    <a:pt x="7847838" y="388620"/>
                  </a:lnTo>
                  <a:lnTo>
                    <a:pt x="7862964" y="385566"/>
                  </a:lnTo>
                  <a:lnTo>
                    <a:pt x="7875317" y="377237"/>
                  </a:lnTo>
                  <a:lnTo>
                    <a:pt x="7883646" y="364884"/>
                  </a:lnTo>
                  <a:lnTo>
                    <a:pt x="7886700" y="349758"/>
                  </a:lnTo>
                  <a:lnTo>
                    <a:pt x="7886700" y="38862"/>
                  </a:lnTo>
                  <a:lnTo>
                    <a:pt x="7883646" y="23735"/>
                  </a:lnTo>
                  <a:lnTo>
                    <a:pt x="7875317" y="11382"/>
                  </a:lnTo>
                  <a:lnTo>
                    <a:pt x="7862964" y="3053"/>
                  </a:lnTo>
                  <a:lnTo>
                    <a:pt x="7847838" y="0"/>
                  </a:lnTo>
                  <a:close/>
                </a:path>
              </a:pathLst>
            </a:custGeom>
            <a:solidFill>
              <a:srgbClr val="E0E0E0"/>
            </a:solidFill>
          </p:spPr>
          <p:txBody>
            <a:bodyPr wrap="square" lIns="0" tIns="0" rIns="0" bIns="0" rtlCol="0"/>
            <a:lstStyle/>
            <a:p>
              <a:endParaRPr/>
            </a:p>
          </p:txBody>
        </p:sp>
        <p:sp>
          <p:nvSpPr>
            <p:cNvPr id="20" name="object 20"/>
            <p:cNvSpPr/>
            <p:nvPr/>
          </p:nvSpPr>
          <p:spPr>
            <a:xfrm>
              <a:off x="752271" y="4305025"/>
              <a:ext cx="203036" cy="142687"/>
            </a:xfrm>
            <a:prstGeom prst="rect">
              <a:avLst/>
            </a:prstGeom>
            <a:blipFill>
              <a:blip r:embed="rId6" cstate="print"/>
              <a:stretch>
                <a:fillRect/>
              </a:stretch>
            </a:blipFill>
          </p:spPr>
          <p:txBody>
            <a:bodyPr wrap="square" lIns="0" tIns="0" rIns="0" bIns="0" rtlCol="0"/>
            <a:lstStyle/>
            <a:p>
              <a:endParaRPr/>
            </a:p>
          </p:txBody>
        </p:sp>
      </p:grpSp>
      <p:sp>
        <p:nvSpPr>
          <p:cNvPr id="21" name="object 21"/>
          <p:cNvSpPr txBox="1"/>
          <p:nvPr/>
        </p:nvSpPr>
        <p:spPr>
          <a:xfrm>
            <a:off x="1112926" y="1469897"/>
            <a:ext cx="7206615" cy="3049270"/>
          </a:xfrm>
          <a:prstGeom prst="rect">
            <a:avLst/>
          </a:prstGeom>
        </p:spPr>
        <p:txBody>
          <a:bodyPr vert="horz" wrap="square" lIns="0" tIns="13335" rIns="0" bIns="0" rtlCol="0">
            <a:spAutoFit/>
          </a:bodyPr>
          <a:lstStyle/>
          <a:p>
            <a:pPr marL="12700">
              <a:lnSpc>
                <a:spcPct val="100000"/>
              </a:lnSpc>
              <a:spcBef>
                <a:spcPts val="105"/>
              </a:spcBef>
            </a:pPr>
            <a:r>
              <a:rPr sz="1400" b="1" spc="-5" dirty="0">
                <a:latin typeface="Arial"/>
                <a:cs typeface="Arial"/>
              </a:rPr>
              <a:t>Cleaning the data, imputing null values and removing</a:t>
            </a:r>
            <a:r>
              <a:rPr sz="1400" b="1" spc="-10" dirty="0">
                <a:latin typeface="Arial"/>
                <a:cs typeface="Arial"/>
              </a:rPr>
              <a:t> </a:t>
            </a:r>
            <a:r>
              <a:rPr sz="1400" b="1" spc="-5" dirty="0">
                <a:latin typeface="Arial"/>
                <a:cs typeface="Arial"/>
              </a:rPr>
              <a:t>outliers.</a:t>
            </a:r>
            <a:endParaRPr sz="1400">
              <a:latin typeface="Arial"/>
              <a:cs typeface="Arial"/>
            </a:endParaRPr>
          </a:p>
          <a:p>
            <a:pPr>
              <a:lnSpc>
                <a:spcPct val="100000"/>
              </a:lnSpc>
              <a:spcBef>
                <a:spcPts val="40"/>
              </a:spcBef>
            </a:pPr>
            <a:endParaRPr sz="1650">
              <a:latin typeface="Arial"/>
              <a:cs typeface="Arial"/>
            </a:endParaRPr>
          </a:p>
          <a:p>
            <a:pPr marL="12700">
              <a:lnSpc>
                <a:spcPts val="1650"/>
              </a:lnSpc>
            </a:pPr>
            <a:r>
              <a:rPr sz="1400" b="1" dirty="0">
                <a:latin typeface="Arial"/>
                <a:cs typeface="Arial"/>
              </a:rPr>
              <a:t>Perform </a:t>
            </a:r>
            <a:r>
              <a:rPr sz="1400" b="1" spc="-5" dirty="0">
                <a:latin typeface="Arial"/>
                <a:cs typeface="Arial"/>
              </a:rPr>
              <a:t>Exploratory Data </a:t>
            </a:r>
            <a:r>
              <a:rPr sz="1400" b="1" spc="-10" dirty="0">
                <a:latin typeface="Arial"/>
                <a:cs typeface="Arial"/>
              </a:rPr>
              <a:t>Analysis </a:t>
            </a:r>
            <a:r>
              <a:rPr sz="1400" b="1" dirty="0">
                <a:latin typeface="Arial"/>
                <a:cs typeface="Arial"/>
              </a:rPr>
              <a:t>to </a:t>
            </a:r>
            <a:r>
              <a:rPr sz="1400" b="1" spc="-5" dirty="0">
                <a:latin typeface="Arial"/>
                <a:cs typeface="Arial"/>
              </a:rPr>
              <a:t>uncover hidden trends and patterns useful</a:t>
            </a:r>
            <a:r>
              <a:rPr sz="1400" b="1" spc="20" dirty="0">
                <a:latin typeface="Arial"/>
                <a:cs typeface="Arial"/>
              </a:rPr>
              <a:t> </a:t>
            </a:r>
            <a:r>
              <a:rPr sz="1400" b="1" spc="-5" dirty="0">
                <a:latin typeface="Arial"/>
                <a:cs typeface="Arial"/>
              </a:rPr>
              <a:t>for</a:t>
            </a:r>
            <a:endParaRPr sz="1400">
              <a:latin typeface="Arial"/>
              <a:cs typeface="Arial"/>
            </a:endParaRPr>
          </a:p>
          <a:p>
            <a:pPr marL="12700">
              <a:lnSpc>
                <a:spcPts val="1650"/>
              </a:lnSpc>
            </a:pPr>
            <a:r>
              <a:rPr sz="1400" b="1" spc="-5" dirty="0">
                <a:latin typeface="Arial"/>
                <a:cs typeface="Arial"/>
              </a:rPr>
              <a:t>prediction.</a:t>
            </a:r>
            <a:endParaRPr sz="1400">
              <a:latin typeface="Arial"/>
              <a:cs typeface="Arial"/>
            </a:endParaRPr>
          </a:p>
          <a:p>
            <a:pPr>
              <a:lnSpc>
                <a:spcPct val="100000"/>
              </a:lnSpc>
              <a:spcBef>
                <a:spcPts val="30"/>
              </a:spcBef>
            </a:pPr>
            <a:endParaRPr sz="1650">
              <a:latin typeface="Arial"/>
              <a:cs typeface="Arial"/>
            </a:endParaRPr>
          </a:p>
          <a:p>
            <a:pPr marL="12700">
              <a:lnSpc>
                <a:spcPct val="100000"/>
              </a:lnSpc>
            </a:pPr>
            <a:r>
              <a:rPr sz="1400" b="1" spc="-5" dirty="0">
                <a:latin typeface="Arial"/>
                <a:cs typeface="Arial"/>
              </a:rPr>
              <a:t>Encoding the </a:t>
            </a:r>
            <a:r>
              <a:rPr sz="1400" b="1" dirty="0">
                <a:latin typeface="Arial"/>
                <a:cs typeface="Arial"/>
              </a:rPr>
              <a:t>data so that </a:t>
            </a:r>
            <a:r>
              <a:rPr sz="1400" b="1" spc="-5" dirty="0">
                <a:latin typeface="Arial"/>
                <a:cs typeface="Arial"/>
              </a:rPr>
              <a:t>the </a:t>
            </a:r>
            <a:r>
              <a:rPr sz="1400" b="1" dirty="0">
                <a:latin typeface="Arial"/>
                <a:cs typeface="Arial"/>
              </a:rPr>
              <a:t>models can easily </a:t>
            </a:r>
            <a:r>
              <a:rPr sz="1400" b="1" spc="-5" dirty="0">
                <a:latin typeface="Arial"/>
                <a:cs typeface="Arial"/>
              </a:rPr>
              <a:t>process the</a:t>
            </a:r>
            <a:r>
              <a:rPr sz="1400" b="1" spc="-75" dirty="0">
                <a:latin typeface="Arial"/>
                <a:cs typeface="Arial"/>
              </a:rPr>
              <a:t> </a:t>
            </a:r>
            <a:r>
              <a:rPr sz="1400" b="1" dirty="0">
                <a:latin typeface="Arial"/>
                <a:cs typeface="Arial"/>
              </a:rPr>
              <a:t>features.</a:t>
            </a:r>
            <a:endParaRPr sz="1400">
              <a:latin typeface="Arial"/>
              <a:cs typeface="Arial"/>
            </a:endParaRPr>
          </a:p>
          <a:p>
            <a:pPr>
              <a:lnSpc>
                <a:spcPct val="100000"/>
              </a:lnSpc>
            </a:pPr>
            <a:endParaRPr sz="1500">
              <a:latin typeface="Arial"/>
              <a:cs typeface="Arial"/>
            </a:endParaRPr>
          </a:p>
          <a:p>
            <a:pPr marL="12700">
              <a:lnSpc>
                <a:spcPct val="100000"/>
              </a:lnSpc>
              <a:spcBef>
                <a:spcPts val="1019"/>
              </a:spcBef>
            </a:pPr>
            <a:r>
              <a:rPr sz="1400" b="1" dirty="0">
                <a:latin typeface="Arial"/>
                <a:cs typeface="Arial"/>
              </a:rPr>
              <a:t>Perform SMOTE as </a:t>
            </a:r>
            <a:r>
              <a:rPr sz="1400" b="1" spc="-5" dirty="0">
                <a:latin typeface="Arial"/>
                <a:cs typeface="Arial"/>
              </a:rPr>
              <a:t>the </a:t>
            </a:r>
            <a:r>
              <a:rPr sz="1400" b="1" dirty="0">
                <a:latin typeface="Arial"/>
                <a:cs typeface="Arial"/>
              </a:rPr>
              <a:t>target </a:t>
            </a:r>
            <a:r>
              <a:rPr sz="1400" b="1" spc="-5" dirty="0">
                <a:latin typeface="Arial"/>
                <a:cs typeface="Arial"/>
              </a:rPr>
              <a:t>variable </a:t>
            </a:r>
            <a:r>
              <a:rPr sz="1400" b="1" dirty="0">
                <a:latin typeface="Arial"/>
                <a:cs typeface="Arial"/>
              </a:rPr>
              <a:t>in</a:t>
            </a:r>
            <a:r>
              <a:rPr sz="1400" b="1" spc="-85" dirty="0">
                <a:latin typeface="Arial"/>
                <a:cs typeface="Arial"/>
              </a:rPr>
              <a:t> </a:t>
            </a:r>
            <a:r>
              <a:rPr sz="1400" b="1" spc="-5" dirty="0">
                <a:latin typeface="Arial"/>
                <a:cs typeface="Arial"/>
              </a:rPr>
              <a:t>imbalanced.</a:t>
            </a:r>
            <a:endParaRPr sz="1400">
              <a:latin typeface="Arial"/>
              <a:cs typeface="Arial"/>
            </a:endParaRPr>
          </a:p>
          <a:p>
            <a:pPr>
              <a:lnSpc>
                <a:spcPct val="100000"/>
              </a:lnSpc>
              <a:spcBef>
                <a:spcPts val="30"/>
              </a:spcBef>
            </a:pPr>
            <a:endParaRPr sz="1750">
              <a:latin typeface="Arial"/>
              <a:cs typeface="Arial"/>
            </a:endParaRPr>
          </a:p>
          <a:p>
            <a:pPr marL="12700" marR="182880">
              <a:lnSpc>
                <a:spcPts val="1620"/>
              </a:lnSpc>
              <a:spcBef>
                <a:spcPts val="5"/>
              </a:spcBef>
            </a:pPr>
            <a:r>
              <a:rPr sz="1400" b="1" spc="-5" dirty="0">
                <a:latin typeface="Arial"/>
                <a:cs typeface="Arial"/>
              </a:rPr>
              <a:t>Use Several </a:t>
            </a:r>
            <a:r>
              <a:rPr sz="1400" b="1" dirty="0">
                <a:latin typeface="Arial"/>
                <a:cs typeface="Arial"/>
              </a:rPr>
              <a:t>Classification </a:t>
            </a:r>
            <a:r>
              <a:rPr sz="1400" b="1" spc="-5" dirty="0">
                <a:latin typeface="Arial"/>
                <a:cs typeface="Arial"/>
              </a:rPr>
              <a:t>models on the training data and </a:t>
            </a:r>
            <a:r>
              <a:rPr sz="1400" b="1" dirty="0">
                <a:latin typeface="Arial"/>
                <a:cs typeface="Arial"/>
              </a:rPr>
              <a:t>test </a:t>
            </a:r>
            <a:r>
              <a:rPr sz="1400" b="1" spc="-5" dirty="0">
                <a:latin typeface="Arial"/>
                <a:cs typeface="Arial"/>
              </a:rPr>
              <a:t>them on the </a:t>
            </a:r>
            <a:r>
              <a:rPr sz="1400" b="1" dirty="0">
                <a:latin typeface="Arial"/>
                <a:cs typeface="Arial"/>
              </a:rPr>
              <a:t>testing  </a:t>
            </a:r>
            <a:r>
              <a:rPr sz="1400" b="1" spc="-5" dirty="0">
                <a:latin typeface="Arial"/>
                <a:cs typeface="Arial"/>
              </a:rPr>
              <a:t>data.</a:t>
            </a:r>
            <a:endParaRPr sz="1400">
              <a:latin typeface="Arial"/>
              <a:cs typeface="Arial"/>
            </a:endParaRPr>
          </a:p>
          <a:p>
            <a:pPr>
              <a:lnSpc>
                <a:spcPct val="100000"/>
              </a:lnSpc>
              <a:spcBef>
                <a:spcPts val="45"/>
              </a:spcBef>
            </a:pPr>
            <a:endParaRPr sz="1600">
              <a:latin typeface="Arial"/>
              <a:cs typeface="Arial"/>
            </a:endParaRPr>
          </a:p>
          <a:p>
            <a:pPr marL="12700">
              <a:lnSpc>
                <a:spcPct val="100000"/>
              </a:lnSpc>
            </a:pPr>
            <a:r>
              <a:rPr sz="1400" b="1" dirty="0">
                <a:latin typeface="Arial"/>
                <a:cs typeface="Arial"/>
              </a:rPr>
              <a:t>Prescribe </a:t>
            </a:r>
            <a:r>
              <a:rPr sz="1400" b="1" spc="-5" dirty="0">
                <a:latin typeface="Arial"/>
                <a:cs typeface="Arial"/>
              </a:rPr>
              <a:t>the model </a:t>
            </a:r>
            <a:r>
              <a:rPr sz="1400" b="1" spc="5" dirty="0">
                <a:latin typeface="Arial"/>
                <a:cs typeface="Arial"/>
              </a:rPr>
              <a:t>with </a:t>
            </a:r>
            <a:r>
              <a:rPr sz="1400" b="1" spc="-5" dirty="0">
                <a:latin typeface="Arial"/>
                <a:cs typeface="Arial"/>
              </a:rPr>
              <a:t>the highest </a:t>
            </a:r>
            <a:r>
              <a:rPr sz="1400" b="1" dirty="0">
                <a:latin typeface="Arial"/>
                <a:cs typeface="Arial"/>
              </a:rPr>
              <a:t>Precision score as </a:t>
            </a:r>
            <a:r>
              <a:rPr sz="1400" b="1" spc="-5" dirty="0">
                <a:latin typeface="Arial"/>
                <a:cs typeface="Arial"/>
              </a:rPr>
              <a:t>the solution for the</a:t>
            </a:r>
            <a:r>
              <a:rPr sz="1400" b="1" spc="-65" dirty="0">
                <a:latin typeface="Arial"/>
                <a:cs typeface="Arial"/>
              </a:rPr>
              <a:t> </a:t>
            </a:r>
            <a:r>
              <a:rPr sz="1400" b="1" spc="-5" dirty="0">
                <a:latin typeface="Arial"/>
                <a:cs typeface="Arial"/>
              </a:rPr>
              <a:t>problem.</a:t>
            </a:r>
            <a:endParaRPr sz="1400">
              <a:latin typeface="Arial"/>
              <a:cs typeface="Arial"/>
            </a:endParaRPr>
          </a:p>
        </p:txBody>
      </p:sp>
      <p:sp>
        <p:nvSpPr>
          <p:cNvPr id="22" name="object 22"/>
          <p:cNvSpPr txBox="1">
            <a:spLocks noGrp="1"/>
          </p:cNvSpPr>
          <p:nvPr>
            <p:ph type="sldNum" sz="quarter" idx="7"/>
          </p:nvPr>
        </p:nvSpPr>
        <p:spPr>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dirty="0"/>
              <a:t>23</a:t>
            </a:fld>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38222" y="496011"/>
            <a:ext cx="3862577" cy="474489"/>
          </a:xfrm>
          <a:prstGeom prst="rect">
            <a:avLst/>
          </a:prstGeom>
        </p:spPr>
        <p:txBody>
          <a:bodyPr vert="horz" wrap="square" lIns="0" tIns="12700" rIns="0" bIns="0" rtlCol="0">
            <a:spAutoFit/>
          </a:bodyPr>
          <a:lstStyle/>
          <a:p>
            <a:pPr marL="12700">
              <a:lnSpc>
                <a:spcPct val="100000"/>
              </a:lnSpc>
              <a:spcBef>
                <a:spcPts val="100"/>
              </a:spcBef>
            </a:pPr>
            <a:r>
              <a:rPr spc="-5" dirty="0"/>
              <a:t>Models</a:t>
            </a:r>
            <a:r>
              <a:rPr spc="-60" dirty="0"/>
              <a:t> </a:t>
            </a:r>
            <a:r>
              <a:rPr dirty="0"/>
              <a:t>Used</a:t>
            </a:r>
            <a:r>
              <a:rPr lang="en-IN" dirty="0"/>
              <a:t>: EDIT</a:t>
            </a:r>
            <a:endParaRPr dirty="0"/>
          </a:p>
        </p:txBody>
      </p:sp>
      <p:sp>
        <p:nvSpPr>
          <p:cNvPr id="3" name="object 3"/>
          <p:cNvSpPr/>
          <p:nvPr/>
        </p:nvSpPr>
        <p:spPr>
          <a:xfrm>
            <a:off x="836675" y="2153438"/>
            <a:ext cx="915924" cy="519605"/>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719429" y="2802127"/>
            <a:ext cx="1214120" cy="445770"/>
          </a:xfrm>
          <a:prstGeom prst="rect">
            <a:avLst/>
          </a:prstGeom>
        </p:spPr>
        <p:txBody>
          <a:bodyPr vert="horz" wrap="square" lIns="0" tIns="12700" rIns="0" bIns="0" rtlCol="0">
            <a:spAutoFit/>
          </a:bodyPr>
          <a:lstStyle/>
          <a:p>
            <a:pPr algn="ctr">
              <a:lnSpc>
                <a:spcPts val="1650"/>
              </a:lnSpc>
              <a:spcBef>
                <a:spcPts val="100"/>
              </a:spcBef>
            </a:pPr>
            <a:r>
              <a:rPr sz="1400" b="1" dirty="0">
                <a:latin typeface="Arial"/>
                <a:cs typeface="Arial"/>
              </a:rPr>
              <a:t>LOGISTIC</a:t>
            </a:r>
            <a:endParaRPr sz="1400">
              <a:latin typeface="Arial"/>
              <a:cs typeface="Arial"/>
            </a:endParaRPr>
          </a:p>
          <a:p>
            <a:pPr algn="ctr">
              <a:lnSpc>
                <a:spcPts val="1650"/>
              </a:lnSpc>
            </a:pPr>
            <a:r>
              <a:rPr sz="1400" b="1" spc="-10" dirty="0">
                <a:latin typeface="Arial"/>
                <a:cs typeface="Arial"/>
              </a:rPr>
              <a:t>R</a:t>
            </a:r>
            <a:r>
              <a:rPr sz="1400" b="1" dirty="0">
                <a:latin typeface="Arial"/>
                <a:cs typeface="Arial"/>
              </a:rPr>
              <a:t>EG</a:t>
            </a:r>
            <a:r>
              <a:rPr sz="1400" b="1" spc="-10" dirty="0">
                <a:latin typeface="Arial"/>
                <a:cs typeface="Arial"/>
              </a:rPr>
              <a:t>R</a:t>
            </a:r>
            <a:r>
              <a:rPr sz="1400" b="1" dirty="0">
                <a:latin typeface="Arial"/>
                <a:cs typeface="Arial"/>
              </a:rPr>
              <a:t>ES</a:t>
            </a:r>
            <a:r>
              <a:rPr sz="1400" b="1" spc="-10" dirty="0">
                <a:latin typeface="Arial"/>
                <a:cs typeface="Arial"/>
              </a:rPr>
              <a:t>S</a:t>
            </a:r>
            <a:r>
              <a:rPr sz="1400" b="1" dirty="0">
                <a:latin typeface="Arial"/>
                <a:cs typeface="Arial"/>
              </a:rPr>
              <a:t>ION</a:t>
            </a:r>
            <a:endParaRPr sz="1400">
              <a:latin typeface="Arial"/>
              <a:cs typeface="Arial"/>
            </a:endParaRPr>
          </a:p>
        </p:txBody>
      </p:sp>
      <p:sp>
        <p:nvSpPr>
          <p:cNvPr id="5" name="object 5"/>
          <p:cNvSpPr/>
          <p:nvPr/>
        </p:nvSpPr>
        <p:spPr>
          <a:xfrm>
            <a:off x="4218432" y="2061972"/>
            <a:ext cx="707136" cy="739139"/>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2538222" y="2853690"/>
            <a:ext cx="820419" cy="445770"/>
          </a:xfrm>
          <a:prstGeom prst="rect">
            <a:avLst/>
          </a:prstGeom>
        </p:spPr>
        <p:txBody>
          <a:bodyPr vert="horz" wrap="square" lIns="0" tIns="12700" rIns="0" bIns="0" rtlCol="0">
            <a:spAutoFit/>
          </a:bodyPr>
          <a:lstStyle/>
          <a:p>
            <a:pPr marL="12700">
              <a:lnSpc>
                <a:spcPts val="1650"/>
              </a:lnSpc>
              <a:spcBef>
                <a:spcPts val="100"/>
              </a:spcBef>
            </a:pPr>
            <a:r>
              <a:rPr sz="1400" b="1" spc="-10" dirty="0">
                <a:latin typeface="Arial"/>
                <a:cs typeface="Arial"/>
              </a:rPr>
              <a:t>R</a:t>
            </a:r>
            <a:r>
              <a:rPr sz="1400" b="1" spc="-45" dirty="0">
                <a:latin typeface="Arial"/>
                <a:cs typeface="Arial"/>
              </a:rPr>
              <a:t>A</a:t>
            </a:r>
            <a:r>
              <a:rPr sz="1400" b="1" spc="-10" dirty="0">
                <a:latin typeface="Arial"/>
                <a:cs typeface="Arial"/>
              </a:rPr>
              <a:t>ND</a:t>
            </a:r>
            <a:r>
              <a:rPr sz="1400" b="1" dirty="0">
                <a:latin typeface="Arial"/>
                <a:cs typeface="Arial"/>
              </a:rPr>
              <a:t>OM</a:t>
            </a:r>
            <a:endParaRPr sz="1400">
              <a:latin typeface="Arial"/>
              <a:cs typeface="Arial"/>
            </a:endParaRPr>
          </a:p>
          <a:p>
            <a:pPr marL="50800">
              <a:lnSpc>
                <a:spcPts val="1650"/>
              </a:lnSpc>
            </a:pPr>
            <a:r>
              <a:rPr sz="1400" b="1" dirty="0">
                <a:latin typeface="Arial"/>
                <a:cs typeface="Arial"/>
              </a:rPr>
              <a:t>FOREST</a:t>
            </a:r>
            <a:endParaRPr sz="1400">
              <a:latin typeface="Arial"/>
              <a:cs typeface="Arial"/>
            </a:endParaRPr>
          </a:p>
        </p:txBody>
      </p:sp>
      <p:sp>
        <p:nvSpPr>
          <p:cNvPr id="7" name="object 7"/>
          <p:cNvSpPr/>
          <p:nvPr/>
        </p:nvSpPr>
        <p:spPr>
          <a:xfrm>
            <a:off x="2523744" y="2047564"/>
            <a:ext cx="865632" cy="685140"/>
          </a:xfrm>
          <a:prstGeom prst="rect">
            <a:avLst/>
          </a:prstGeom>
          <a:blipFill>
            <a:blip r:embed="rId4" cstate="print"/>
            <a:stretch>
              <a:fillRect/>
            </a:stretch>
          </a:blipFill>
        </p:spPr>
        <p:txBody>
          <a:bodyPr wrap="square" lIns="0" tIns="0" rIns="0" bIns="0" rtlCol="0"/>
          <a:lstStyle/>
          <a:p>
            <a:endParaRPr/>
          </a:p>
        </p:txBody>
      </p:sp>
      <p:sp>
        <p:nvSpPr>
          <p:cNvPr id="8" name="object 8"/>
          <p:cNvSpPr txBox="1"/>
          <p:nvPr/>
        </p:nvSpPr>
        <p:spPr>
          <a:xfrm>
            <a:off x="4085590" y="2849626"/>
            <a:ext cx="974725" cy="445134"/>
          </a:xfrm>
          <a:prstGeom prst="rect">
            <a:avLst/>
          </a:prstGeom>
        </p:spPr>
        <p:txBody>
          <a:bodyPr vert="horz" wrap="square" lIns="0" tIns="26034" rIns="0" bIns="0" rtlCol="0">
            <a:spAutoFit/>
          </a:bodyPr>
          <a:lstStyle/>
          <a:p>
            <a:pPr marL="12700" marR="5080" indent="12065">
              <a:lnSpc>
                <a:spcPts val="1620"/>
              </a:lnSpc>
              <a:spcBef>
                <a:spcPts val="204"/>
              </a:spcBef>
            </a:pPr>
            <a:r>
              <a:rPr sz="1400" b="1" spc="-10" dirty="0">
                <a:latin typeface="Arial"/>
                <a:cs typeface="Arial"/>
              </a:rPr>
              <a:t>GRADIENT  B</a:t>
            </a:r>
            <a:r>
              <a:rPr sz="1400" b="1" dirty="0">
                <a:latin typeface="Arial"/>
                <a:cs typeface="Arial"/>
              </a:rPr>
              <a:t>OOS</a:t>
            </a:r>
            <a:r>
              <a:rPr sz="1400" b="1" spc="-10" dirty="0">
                <a:latin typeface="Arial"/>
                <a:cs typeface="Arial"/>
              </a:rPr>
              <a:t>T</a:t>
            </a:r>
            <a:r>
              <a:rPr sz="1400" b="1" dirty="0">
                <a:latin typeface="Arial"/>
                <a:cs typeface="Arial"/>
              </a:rPr>
              <a:t>I</a:t>
            </a:r>
            <a:r>
              <a:rPr sz="1400" b="1" spc="-10" dirty="0">
                <a:latin typeface="Arial"/>
                <a:cs typeface="Arial"/>
              </a:rPr>
              <a:t>N</a:t>
            </a:r>
            <a:r>
              <a:rPr sz="1400" b="1" dirty="0">
                <a:latin typeface="Arial"/>
                <a:cs typeface="Arial"/>
              </a:rPr>
              <a:t>G</a:t>
            </a:r>
            <a:endParaRPr sz="1400">
              <a:latin typeface="Arial"/>
              <a:cs typeface="Arial"/>
            </a:endParaRPr>
          </a:p>
        </p:txBody>
      </p:sp>
      <p:sp>
        <p:nvSpPr>
          <p:cNvPr id="9" name="object 9"/>
          <p:cNvSpPr/>
          <p:nvPr/>
        </p:nvSpPr>
        <p:spPr>
          <a:xfrm>
            <a:off x="5797296" y="1924811"/>
            <a:ext cx="734568" cy="807719"/>
          </a:xfrm>
          <a:prstGeom prst="rect">
            <a:avLst/>
          </a:prstGeom>
          <a:blipFill>
            <a:blip r:embed="rId5" cstate="print"/>
            <a:stretch>
              <a:fillRect/>
            </a:stretch>
          </a:blipFill>
        </p:spPr>
        <p:txBody>
          <a:bodyPr wrap="square" lIns="0" tIns="0" rIns="0" bIns="0" rtlCol="0"/>
          <a:lstStyle/>
          <a:p>
            <a:endParaRPr/>
          </a:p>
        </p:txBody>
      </p:sp>
      <p:sp>
        <p:nvSpPr>
          <p:cNvPr id="10" name="object 10"/>
          <p:cNvSpPr txBox="1"/>
          <p:nvPr/>
        </p:nvSpPr>
        <p:spPr>
          <a:xfrm>
            <a:off x="5764529" y="2832354"/>
            <a:ext cx="971550" cy="649605"/>
          </a:xfrm>
          <a:prstGeom prst="rect">
            <a:avLst/>
          </a:prstGeom>
        </p:spPr>
        <p:txBody>
          <a:bodyPr vert="horz" wrap="square" lIns="0" tIns="21590" rIns="0" bIns="0" rtlCol="0">
            <a:spAutoFit/>
          </a:bodyPr>
          <a:lstStyle/>
          <a:p>
            <a:pPr marL="12700" marR="5080" indent="-635" algn="ctr">
              <a:lnSpc>
                <a:spcPct val="96100"/>
              </a:lnSpc>
              <a:spcBef>
                <a:spcPts val="170"/>
              </a:spcBef>
            </a:pPr>
            <a:r>
              <a:rPr sz="1400" b="1" spc="-5" dirty="0">
                <a:latin typeface="Arial"/>
                <a:cs typeface="Arial"/>
              </a:rPr>
              <a:t>SUPPORT  VECTOR  </a:t>
            </a:r>
            <a:r>
              <a:rPr sz="1400" b="1" spc="15" dirty="0">
                <a:latin typeface="Arial"/>
                <a:cs typeface="Arial"/>
              </a:rPr>
              <a:t>M</a:t>
            </a:r>
            <a:r>
              <a:rPr sz="1400" b="1" spc="-45" dirty="0">
                <a:latin typeface="Arial"/>
                <a:cs typeface="Arial"/>
              </a:rPr>
              <a:t>A</a:t>
            </a:r>
            <a:r>
              <a:rPr sz="1400" b="1" spc="-10" dirty="0">
                <a:latin typeface="Arial"/>
                <a:cs typeface="Arial"/>
              </a:rPr>
              <a:t>CH</a:t>
            </a:r>
            <a:r>
              <a:rPr sz="1400" b="1" dirty="0">
                <a:latin typeface="Arial"/>
                <a:cs typeface="Arial"/>
              </a:rPr>
              <a:t>I</a:t>
            </a:r>
            <a:r>
              <a:rPr sz="1400" b="1" spc="-10" dirty="0">
                <a:latin typeface="Arial"/>
                <a:cs typeface="Arial"/>
              </a:rPr>
              <a:t>N</a:t>
            </a:r>
            <a:r>
              <a:rPr sz="1400" b="1" dirty="0">
                <a:latin typeface="Arial"/>
                <a:cs typeface="Arial"/>
              </a:rPr>
              <a:t>ES</a:t>
            </a:r>
            <a:endParaRPr sz="1400">
              <a:latin typeface="Arial"/>
              <a:cs typeface="Arial"/>
            </a:endParaRPr>
          </a:p>
        </p:txBody>
      </p:sp>
      <p:sp>
        <p:nvSpPr>
          <p:cNvPr id="11" name="object 11"/>
          <p:cNvSpPr/>
          <p:nvPr/>
        </p:nvSpPr>
        <p:spPr>
          <a:xfrm>
            <a:off x="7362460" y="1987321"/>
            <a:ext cx="844279" cy="813764"/>
          </a:xfrm>
          <a:prstGeom prst="rect">
            <a:avLst/>
          </a:prstGeom>
          <a:blipFill>
            <a:blip r:embed="rId6" cstate="print"/>
            <a:stretch>
              <a:fillRect/>
            </a:stretch>
          </a:blipFill>
        </p:spPr>
        <p:txBody>
          <a:bodyPr wrap="square" lIns="0" tIns="0" rIns="0" bIns="0" rtlCol="0"/>
          <a:lstStyle/>
          <a:p>
            <a:endParaRPr/>
          </a:p>
        </p:txBody>
      </p:sp>
      <p:sp>
        <p:nvSpPr>
          <p:cNvPr id="12" name="object 12"/>
          <p:cNvSpPr txBox="1"/>
          <p:nvPr/>
        </p:nvSpPr>
        <p:spPr>
          <a:xfrm>
            <a:off x="7215631" y="2874645"/>
            <a:ext cx="1209675" cy="445134"/>
          </a:xfrm>
          <a:prstGeom prst="rect">
            <a:avLst/>
          </a:prstGeom>
        </p:spPr>
        <p:txBody>
          <a:bodyPr vert="horz" wrap="square" lIns="0" tIns="26034" rIns="0" bIns="0" rtlCol="0">
            <a:spAutoFit/>
          </a:bodyPr>
          <a:lstStyle/>
          <a:p>
            <a:pPr marL="12700" marR="5080" indent="126364">
              <a:lnSpc>
                <a:spcPts val="1620"/>
              </a:lnSpc>
              <a:spcBef>
                <a:spcPts val="204"/>
              </a:spcBef>
            </a:pPr>
            <a:r>
              <a:rPr sz="1400" b="1" spc="-10" dirty="0">
                <a:latin typeface="Arial"/>
                <a:cs typeface="Arial"/>
              </a:rPr>
              <a:t>GAUSSIAN  NAIVE</a:t>
            </a:r>
            <a:r>
              <a:rPr sz="1400" b="1" spc="-60" dirty="0">
                <a:latin typeface="Arial"/>
                <a:cs typeface="Arial"/>
              </a:rPr>
              <a:t> </a:t>
            </a:r>
            <a:r>
              <a:rPr sz="1400" b="1" spc="-35" dirty="0">
                <a:latin typeface="Arial"/>
                <a:cs typeface="Arial"/>
              </a:rPr>
              <a:t>BAYES</a:t>
            </a:r>
            <a:endParaRPr sz="1400">
              <a:latin typeface="Arial"/>
              <a:cs typeface="Arial"/>
            </a:endParaRPr>
          </a:p>
        </p:txBody>
      </p:sp>
      <p:sp>
        <p:nvSpPr>
          <p:cNvPr id="13" name="object 13"/>
          <p:cNvSpPr txBox="1">
            <a:spLocks noGrp="1"/>
          </p:cNvSpPr>
          <p:nvPr>
            <p:ph type="sldNum" sz="quarter" idx="7"/>
          </p:nvPr>
        </p:nvSpPr>
        <p:spPr>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dirty="0"/>
              <a:t>24</a:t>
            </a:fld>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71086" y="2234310"/>
            <a:ext cx="1401445" cy="48260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FFFFFF"/>
                </a:solidFill>
              </a:rPr>
              <a:t>Res</a:t>
            </a:r>
            <a:r>
              <a:rPr dirty="0">
                <a:solidFill>
                  <a:srgbClr val="FFFFFF"/>
                </a:solidFill>
              </a:rPr>
              <a:t>ul</a:t>
            </a:r>
            <a:r>
              <a:rPr spc="-10" dirty="0">
                <a:solidFill>
                  <a:srgbClr val="FFFFFF"/>
                </a:solidFill>
              </a:rPr>
              <a:t>t</a:t>
            </a:r>
            <a:r>
              <a:rPr spc="-5" dirty="0">
                <a:solidFill>
                  <a:srgbClr val="FFFFFF"/>
                </a:solidFill>
              </a:rPr>
              <a:t>s</a:t>
            </a:r>
          </a:p>
        </p:txBody>
      </p:sp>
      <p:sp>
        <p:nvSpPr>
          <p:cNvPr id="3" name="object 3"/>
          <p:cNvSpPr txBox="1"/>
          <p:nvPr/>
        </p:nvSpPr>
        <p:spPr>
          <a:xfrm>
            <a:off x="8911590" y="4340453"/>
            <a:ext cx="153670"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888888"/>
                </a:solidFill>
                <a:latin typeface="Arial"/>
                <a:cs typeface="Arial"/>
              </a:rPr>
              <a:t>30</a:t>
            </a:r>
            <a:endParaRPr sz="900">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657400"/>
            <a:ext cx="9143999" cy="48609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081276" y="404621"/>
            <a:ext cx="5995924" cy="474489"/>
          </a:xfrm>
          <a:prstGeom prst="rect">
            <a:avLst/>
          </a:prstGeom>
        </p:spPr>
        <p:txBody>
          <a:bodyPr vert="horz" wrap="square" lIns="0" tIns="12700" rIns="0" bIns="0" rtlCol="0">
            <a:spAutoFit/>
          </a:bodyPr>
          <a:lstStyle/>
          <a:p>
            <a:pPr marL="12700">
              <a:lnSpc>
                <a:spcPct val="100000"/>
              </a:lnSpc>
              <a:spcBef>
                <a:spcPts val="100"/>
              </a:spcBef>
            </a:pPr>
            <a:r>
              <a:rPr spc="-5" dirty="0"/>
              <a:t>Results </a:t>
            </a:r>
            <a:r>
              <a:rPr dirty="0"/>
              <a:t>of the models</a:t>
            </a:r>
            <a:r>
              <a:rPr spc="-60" dirty="0"/>
              <a:t> </a:t>
            </a:r>
            <a:r>
              <a:rPr dirty="0"/>
              <a:t>used</a:t>
            </a:r>
            <a:r>
              <a:rPr lang="en-IN" dirty="0"/>
              <a:t>: edit</a:t>
            </a:r>
            <a:endParaRPr dirty="0"/>
          </a:p>
        </p:txBody>
      </p:sp>
      <p:sp>
        <p:nvSpPr>
          <p:cNvPr id="9" name="object 9"/>
          <p:cNvSpPr txBox="1">
            <a:spLocks noGrp="1"/>
          </p:cNvSpPr>
          <p:nvPr>
            <p:ph type="sldNum" sz="quarter" idx="7"/>
          </p:nvPr>
        </p:nvSpPr>
        <p:spPr>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dirty="0"/>
              <a:t>26</a:t>
            </a:fld>
            <a:endParaRPr dirty="0"/>
          </a:p>
        </p:txBody>
      </p:sp>
      <p:sp>
        <p:nvSpPr>
          <p:cNvPr id="4" name="object 4"/>
          <p:cNvSpPr txBox="1"/>
          <p:nvPr/>
        </p:nvSpPr>
        <p:spPr>
          <a:xfrm>
            <a:off x="274320" y="1205483"/>
            <a:ext cx="2769235" cy="1531620"/>
          </a:xfrm>
          <a:prstGeom prst="rect">
            <a:avLst/>
          </a:prstGeom>
          <a:ln w="12700">
            <a:solidFill>
              <a:srgbClr val="172C51"/>
            </a:solidFill>
          </a:ln>
        </p:spPr>
        <p:txBody>
          <a:bodyPr vert="horz" wrap="square" lIns="0" tIns="5715" rIns="0" bIns="0" rtlCol="0">
            <a:spAutoFit/>
          </a:bodyPr>
          <a:lstStyle/>
          <a:p>
            <a:pPr>
              <a:lnSpc>
                <a:spcPct val="100000"/>
              </a:lnSpc>
              <a:spcBef>
                <a:spcPts val="45"/>
              </a:spcBef>
            </a:pPr>
            <a:endParaRPr sz="1150">
              <a:latin typeface="Times New Roman"/>
              <a:cs typeface="Times New Roman"/>
            </a:endParaRPr>
          </a:p>
          <a:p>
            <a:pPr marL="180340">
              <a:lnSpc>
                <a:spcPct val="100000"/>
              </a:lnSpc>
            </a:pPr>
            <a:r>
              <a:rPr sz="1300" b="1" spc="-45" dirty="0">
                <a:latin typeface="Trebuchet MS"/>
                <a:cs typeface="Trebuchet MS"/>
              </a:rPr>
              <a:t>Logistic</a:t>
            </a:r>
            <a:r>
              <a:rPr sz="1300" b="1" spc="130" dirty="0">
                <a:latin typeface="Trebuchet MS"/>
                <a:cs typeface="Trebuchet MS"/>
              </a:rPr>
              <a:t> </a:t>
            </a:r>
            <a:r>
              <a:rPr sz="1300" b="1" spc="-25" dirty="0">
                <a:latin typeface="Trebuchet MS"/>
                <a:cs typeface="Trebuchet MS"/>
              </a:rPr>
              <a:t>Regression</a:t>
            </a:r>
            <a:endParaRPr sz="1300">
              <a:latin typeface="Trebuchet MS"/>
              <a:cs typeface="Trebuchet MS"/>
            </a:endParaRPr>
          </a:p>
          <a:p>
            <a:pPr marL="180340">
              <a:lnSpc>
                <a:spcPct val="100000"/>
              </a:lnSpc>
              <a:tabLst>
                <a:tab pos="979805" algn="l"/>
              </a:tabLst>
            </a:pPr>
            <a:r>
              <a:rPr sz="1300" spc="-15" dirty="0">
                <a:latin typeface="Arial"/>
                <a:cs typeface="Arial"/>
              </a:rPr>
              <a:t>Accuracy	</a:t>
            </a:r>
            <a:r>
              <a:rPr sz="1300" spc="-100" dirty="0">
                <a:latin typeface="Arial"/>
                <a:cs typeface="Arial"/>
              </a:rPr>
              <a:t>: </a:t>
            </a:r>
            <a:r>
              <a:rPr sz="1300" spc="40" dirty="0">
                <a:latin typeface="Arial"/>
                <a:cs typeface="Arial"/>
              </a:rPr>
              <a:t>0.9003 </a:t>
            </a:r>
            <a:r>
              <a:rPr sz="1300" spc="100" dirty="0">
                <a:latin typeface="Arial"/>
                <a:cs typeface="Arial"/>
              </a:rPr>
              <a:t>(+/-</a:t>
            </a:r>
            <a:r>
              <a:rPr sz="1300" spc="185" dirty="0">
                <a:latin typeface="Arial"/>
                <a:cs typeface="Arial"/>
              </a:rPr>
              <a:t> </a:t>
            </a:r>
            <a:r>
              <a:rPr sz="1300" spc="30" dirty="0">
                <a:latin typeface="Arial"/>
                <a:cs typeface="Arial"/>
              </a:rPr>
              <a:t>0.0444)</a:t>
            </a:r>
            <a:endParaRPr sz="1300">
              <a:latin typeface="Arial"/>
              <a:cs typeface="Arial"/>
            </a:endParaRPr>
          </a:p>
          <a:p>
            <a:pPr marL="180340">
              <a:lnSpc>
                <a:spcPct val="100000"/>
              </a:lnSpc>
              <a:tabLst>
                <a:tab pos="946785" algn="l"/>
              </a:tabLst>
            </a:pPr>
            <a:r>
              <a:rPr sz="1300" spc="-40" dirty="0">
                <a:latin typeface="Arial"/>
                <a:cs typeface="Arial"/>
              </a:rPr>
              <a:t>Precision	</a:t>
            </a:r>
            <a:r>
              <a:rPr sz="1300" spc="-100" dirty="0">
                <a:latin typeface="Arial"/>
                <a:cs typeface="Arial"/>
              </a:rPr>
              <a:t>: </a:t>
            </a:r>
            <a:r>
              <a:rPr sz="1300" spc="-35" dirty="0">
                <a:latin typeface="Arial"/>
                <a:cs typeface="Arial"/>
              </a:rPr>
              <a:t>0.8957 </a:t>
            </a:r>
            <a:r>
              <a:rPr sz="1300" spc="100" dirty="0">
                <a:latin typeface="Arial"/>
                <a:cs typeface="Arial"/>
              </a:rPr>
              <a:t>(+/-</a:t>
            </a:r>
            <a:r>
              <a:rPr sz="1300" spc="-70" dirty="0">
                <a:latin typeface="Arial"/>
                <a:cs typeface="Arial"/>
              </a:rPr>
              <a:t> </a:t>
            </a:r>
            <a:r>
              <a:rPr sz="1300" spc="25" dirty="0">
                <a:latin typeface="Arial"/>
                <a:cs typeface="Arial"/>
              </a:rPr>
              <a:t>0.0055)</a:t>
            </a:r>
            <a:endParaRPr sz="1300">
              <a:latin typeface="Arial"/>
              <a:cs typeface="Arial"/>
            </a:endParaRPr>
          </a:p>
          <a:p>
            <a:pPr marL="180340">
              <a:lnSpc>
                <a:spcPct val="100000"/>
              </a:lnSpc>
              <a:tabLst>
                <a:tab pos="1033144" algn="l"/>
              </a:tabLst>
            </a:pPr>
            <a:r>
              <a:rPr sz="1300" spc="-70" dirty="0">
                <a:latin typeface="Arial"/>
                <a:cs typeface="Arial"/>
              </a:rPr>
              <a:t>Recall	</a:t>
            </a:r>
            <a:r>
              <a:rPr sz="1300" spc="-100" dirty="0">
                <a:latin typeface="Arial"/>
                <a:cs typeface="Arial"/>
              </a:rPr>
              <a:t>: </a:t>
            </a:r>
            <a:r>
              <a:rPr sz="1300" spc="15" dirty="0">
                <a:latin typeface="Arial"/>
                <a:cs typeface="Arial"/>
              </a:rPr>
              <a:t>0.9056 </a:t>
            </a:r>
            <a:r>
              <a:rPr sz="1300" spc="105" dirty="0">
                <a:latin typeface="Arial"/>
                <a:cs typeface="Arial"/>
              </a:rPr>
              <a:t>(+/-</a:t>
            </a:r>
            <a:r>
              <a:rPr sz="1300" spc="195" dirty="0">
                <a:latin typeface="Arial"/>
                <a:cs typeface="Arial"/>
              </a:rPr>
              <a:t> </a:t>
            </a:r>
            <a:r>
              <a:rPr sz="1300" spc="5" dirty="0">
                <a:latin typeface="Arial"/>
                <a:cs typeface="Arial"/>
              </a:rPr>
              <a:t>0.0959)</a:t>
            </a:r>
            <a:endParaRPr sz="1300">
              <a:latin typeface="Arial"/>
              <a:cs typeface="Arial"/>
            </a:endParaRPr>
          </a:p>
          <a:p>
            <a:pPr marL="180340">
              <a:lnSpc>
                <a:spcPct val="100000"/>
              </a:lnSpc>
              <a:tabLst>
                <a:tab pos="911860" algn="l"/>
              </a:tabLst>
            </a:pPr>
            <a:r>
              <a:rPr sz="1300" spc="-270" dirty="0">
                <a:latin typeface="Arial"/>
                <a:cs typeface="Arial"/>
              </a:rPr>
              <a:t>F1    </a:t>
            </a:r>
            <a:r>
              <a:rPr sz="1300" spc="-225" dirty="0">
                <a:latin typeface="Arial"/>
                <a:cs typeface="Arial"/>
              </a:rPr>
              <a:t> </a:t>
            </a:r>
            <a:r>
              <a:rPr sz="1300" spc="-30" dirty="0">
                <a:latin typeface="Arial"/>
                <a:cs typeface="Arial"/>
              </a:rPr>
              <a:t>Score	</a:t>
            </a:r>
            <a:r>
              <a:rPr sz="1300" spc="-100" dirty="0">
                <a:latin typeface="Arial"/>
                <a:cs typeface="Arial"/>
              </a:rPr>
              <a:t>: </a:t>
            </a:r>
            <a:r>
              <a:rPr sz="1300" spc="-65" dirty="0">
                <a:latin typeface="Arial"/>
                <a:cs typeface="Arial"/>
              </a:rPr>
              <a:t>0.8981 </a:t>
            </a:r>
            <a:r>
              <a:rPr sz="1300" spc="100" dirty="0">
                <a:latin typeface="Arial"/>
                <a:cs typeface="Arial"/>
              </a:rPr>
              <a:t>(+/-</a:t>
            </a:r>
            <a:r>
              <a:rPr sz="1300" spc="-30" dirty="0">
                <a:latin typeface="Arial"/>
                <a:cs typeface="Arial"/>
              </a:rPr>
              <a:t> </a:t>
            </a:r>
            <a:r>
              <a:rPr sz="1300" dirty="0">
                <a:latin typeface="Arial"/>
                <a:cs typeface="Arial"/>
              </a:rPr>
              <a:t>0.0535)</a:t>
            </a:r>
            <a:endParaRPr sz="1300">
              <a:latin typeface="Arial"/>
              <a:cs typeface="Arial"/>
            </a:endParaRPr>
          </a:p>
          <a:p>
            <a:pPr marL="180340">
              <a:lnSpc>
                <a:spcPct val="100000"/>
              </a:lnSpc>
              <a:spcBef>
                <a:spcPts val="5"/>
              </a:spcBef>
            </a:pPr>
            <a:r>
              <a:rPr sz="1300" spc="-60" dirty="0">
                <a:latin typeface="Arial"/>
                <a:cs typeface="Arial"/>
              </a:rPr>
              <a:t>ROC-AUC: </a:t>
            </a:r>
            <a:r>
              <a:rPr sz="1300" dirty="0">
                <a:latin typeface="Arial"/>
                <a:cs typeface="Arial"/>
              </a:rPr>
              <a:t>0.9624 </a:t>
            </a:r>
            <a:r>
              <a:rPr sz="1300" spc="100" dirty="0">
                <a:latin typeface="Arial"/>
                <a:cs typeface="Arial"/>
              </a:rPr>
              <a:t>(+/-</a:t>
            </a:r>
            <a:r>
              <a:rPr sz="1300" spc="165" dirty="0">
                <a:latin typeface="Arial"/>
                <a:cs typeface="Arial"/>
              </a:rPr>
              <a:t> </a:t>
            </a:r>
            <a:r>
              <a:rPr sz="1300" spc="30" dirty="0">
                <a:latin typeface="Arial"/>
                <a:cs typeface="Arial"/>
              </a:rPr>
              <a:t>0.0208)</a:t>
            </a:r>
            <a:endParaRPr sz="1300">
              <a:latin typeface="Arial"/>
              <a:cs typeface="Arial"/>
            </a:endParaRPr>
          </a:p>
        </p:txBody>
      </p:sp>
      <p:sp>
        <p:nvSpPr>
          <p:cNvPr id="5" name="object 5"/>
          <p:cNvSpPr txBox="1"/>
          <p:nvPr/>
        </p:nvSpPr>
        <p:spPr>
          <a:xfrm>
            <a:off x="1729739" y="2921507"/>
            <a:ext cx="2769235" cy="1533525"/>
          </a:xfrm>
          <a:prstGeom prst="rect">
            <a:avLst/>
          </a:prstGeom>
          <a:ln w="12700">
            <a:solidFill>
              <a:srgbClr val="172C51"/>
            </a:solidFill>
          </a:ln>
        </p:spPr>
        <p:txBody>
          <a:bodyPr vert="horz" wrap="square" lIns="0" tIns="2540" rIns="0" bIns="0" rtlCol="0">
            <a:spAutoFit/>
          </a:bodyPr>
          <a:lstStyle/>
          <a:p>
            <a:pPr>
              <a:lnSpc>
                <a:spcPct val="100000"/>
              </a:lnSpc>
              <a:spcBef>
                <a:spcPts val="20"/>
              </a:spcBef>
            </a:pPr>
            <a:endParaRPr sz="1100">
              <a:latin typeface="Times New Roman"/>
              <a:cs typeface="Times New Roman"/>
            </a:endParaRPr>
          </a:p>
          <a:p>
            <a:pPr marL="50165">
              <a:lnSpc>
                <a:spcPct val="100000"/>
              </a:lnSpc>
            </a:pPr>
            <a:r>
              <a:rPr sz="1300" b="1" spc="-25" dirty="0">
                <a:latin typeface="Trebuchet MS"/>
                <a:cs typeface="Trebuchet MS"/>
              </a:rPr>
              <a:t>Support </a:t>
            </a:r>
            <a:r>
              <a:rPr sz="1300" b="1" spc="-15" dirty="0">
                <a:latin typeface="Trebuchet MS"/>
                <a:cs typeface="Trebuchet MS"/>
              </a:rPr>
              <a:t>Vector</a:t>
            </a:r>
            <a:r>
              <a:rPr sz="1300" b="1" spc="229" dirty="0">
                <a:latin typeface="Trebuchet MS"/>
                <a:cs typeface="Trebuchet MS"/>
              </a:rPr>
              <a:t> </a:t>
            </a:r>
            <a:r>
              <a:rPr sz="1300" b="1" spc="-30" dirty="0">
                <a:latin typeface="Trebuchet MS"/>
                <a:cs typeface="Trebuchet MS"/>
              </a:rPr>
              <a:t>Machine</a:t>
            </a:r>
            <a:endParaRPr sz="1300">
              <a:latin typeface="Trebuchet MS"/>
              <a:cs typeface="Trebuchet MS"/>
            </a:endParaRPr>
          </a:p>
          <a:p>
            <a:pPr marL="50165">
              <a:lnSpc>
                <a:spcPct val="100000"/>
              </a:lnSpc>
            </a:pPr>
            <a:r>
              <a:rPr sz="1300" spc="-20" dirty="0">
                <a:latin typeface="Arial"/>
                <a:cs typeface="Arial"/>
              </a:rPr>
              <a:t>Accuracy:  </a:t>
            </a:r>
            <a:r>
              <a:rPr sz="1300" spc="-55" dirty="0">
                <a:latin typeface="Arial"/>
                <a:cs typeface="Arial"/>
              </a:rPr>
              <a:t>0.9164  </a:t>
            </a:r>
            <a:r>
              <a:rPr sz="1300" spc="100" dirty="0">
                <a:latin typeface="Arial"/>
                <a:cs typeface="Arial"/>
              </a:rPr>
              <a:t>(+/-</a:t>
            </a:r>
            <a:r>
              <a:rPr sz="1300" spc="-195" dirty="0">
                <a:latin typeface="Arial"/>
                <a:cs typeface="Arial"/>
              </a:rPr>
              <a:t> </a:t>
            </a:r>
            <a:r>
              <a:rPr sz="1300" spc="20" dirty="0">
                <a:latin typeface="Arial"/>
                <a:cs typeface="Arial"/>
              </a:rPr>
              <a:t>0.0344)</a:t>
            </a:r>
            <a:endParaRPr sz="1300">
              <a:latin typeface="Arial"/>
              <a:cs typeface="Arial"/>
            </a:endParaRPr>
          </a:p>
          <a:p>
            <a:pPr marL="50165">
              <a:lnSpc>
                <a:spcPct val="100000"/>
              </a:lnSpc>
            </a:pPr>
            <a:r>
              <a:rPr sz="1300" spc="-45" dirty="0">
                <a:latin typeface="Arial"/>
                <a:cs typeface="Arial"/>
              </a:rPr>
              <a:t>Precision:  </a:t>
            </a:r>
            <a:r>
              <a:rPr sz="1300" spc="-20" dirty="0">
                <a:latin typeface="Arial"/>
                <a:cs typeface="Arial"/>
              </a:rPr>
              <a:t>0.8974 </a:t>
            </a:r>
            <a:r>
              <a:rPr sz="1300" spc="100" dirty="0">
                <a:latin typeface="Arial"/>
                <a:cs typeface="Arial"/>
              </a:rPr>
              <a:t>(+/-</a:t>
            </a:r>
            <a:r>
              <a:rPr sz="1300" spc="125" dirty="0">
                <a:latin typeface="Arial"/>
                <a:cs typeface="Arial"/>
              </a:rPr>
              <a:t> </a:t>
            </a:r>
            <a:r>
              <a:rPr sz="1300" spc="35" dirty="0">
                <a:latin typeface="Arial"/>
                <a:cs typeface="Arial"/>
              </a:rPr>
              <a:t>0.0043)</a:t>
            </a:r>
            <a:endParaRPr sz="1300">
              <a:latin typeface="Arial"/>
              <a:cs typeface="Arial"/>
            </a:endParaRPr>
          </a:p>
          <a:p>
            <a:pPr marL="50165">
              <a:lnSpc>
                <a:spcPct val="100000"/>
              </a:lnSpc>
            </a:pPr>
            <a:r>
              <a:rPr sz="1300" spc="-75" dirty="0">
                <a:latin typeface="Arial"/>
                <a:cs typeface="Arial"/>
              </a:rPr>
              <a:t>Recall: </a:t>
            </a:r>
            <a:r>
              <a:rPr sz="1300" spc="35" dirty="0">
                <a:latin typeface="Arial"/>
                <a:cs typeface="Arial"/>
              </a:rPr>
              <a:t>0.9404 </a:t>
            </a:r>
            <a:r>
              <a:rPr sz="1300" spc="100" dirty="0">
                <a:latin typeface="Arial"/>
                <a:cs typeface="Arial"/>
              </a:rPr>
              <a:t>(+/-</a:t>
            </a:r>
            <a:r>
              <a:rPr sz="1300" spc="165" dirty="0">
                <a:latin typeface="Arial"/>
                <a:cs typeface="Arial"/>
              </a:rPr>
              <a:t> </a:t>
            </a:r>
            <a:r>
              <a:rPr sz="1300" spc="-55" dirty="0">
                <a:latin typeface="Arial"/>
                <a:cs typeface="Arial"/>
              </a:rPr>
              <a:t>0.0781)</a:t>
            </a:r>
            <a:endParaRPr sz="1300">
              <a:latin typeface="Arial"/>
              <a:cs typeface="Arial"/>
            </a:endParaRPr>
          </a:p>
          <a:p>
            <a:pPr marL="50165">
              <a:lnSpc>
                <a:spcPct val="100000"/>
              </a:lnSpc>
            </a:pPr>
            <a:r>
              <a:rPr sz="1300" spc="-270" dirty="0">
                <a:latin typeface="Arial"/>
                <a:cs typeface="Arial"/>
              </a:rPr>
              <a:t>F1 </a:t>
            </a:r>
            <a:r>
              <a:rPr sz="1300" spc="-40" dirty="0">
                <a:latin typeface="Arial"/>
                <a:cs typeface="Arial"/>
              </a:rPr>
              <a:t>Score: </a:t>
            </a:r>
            <a:r>
              <a:rPr sz="1300" spc="-65" dirty="0">
                <a:latin typeface="Arial"/>
                <a:cs typeface="Arial"/>
              </a:rPr>
              <a:t>0.9166 </a:t>
            </a:r>
            <a:r>
              <a:rPr sz="1300" spc="100" dirty="0">
                <a:latin typeface="Arial"/>
                <a:cs typeface="Arial"/>
              </a:rPr>
              <a:t>(+/-</a:t>
            </a:r>
            <a:r>
              <a:rPr sz="1300" spc="-165" dirty="0">
                <a:latin typeface="Arial"/>
                <a:cs typeface="Arial"/>
              </a:rPr>
              <a:t> </a:t>
            </a:r>
            <a:r>
              <a:rPr sz="1300" spc="-10" dirty="0">
                <a:latin typeface="Arial"/>
                <a:cs typeface="Arial"/>
              </a:rPr>
              <a:t>0.0397)</a:t>
            </a:r>
            <a:endParaRPr sz="1300">
              <a:latin typeface="Arial"/>
              <a:cs typeface="Arial"/>
            </a:endParaRPr>
          </a:p>
          <a:p>
            <a:pPr marL="50165">
              <a:lnSpc>
                <a:spcPct val="100000"/>
              </a:lnSpc>
            </a:pPr>
            <a:r>
              <a:rPr sz="1300" spc="-60" dirty="0">
                <a:latin typeface="Arial"/>
                <a:cs typeface="Arial"/>
              </a:rPr>
              <a:t>ROC-AUC: </a:t>
            </a:r>
            <a:r>
              <a:rPr sz="1300" spc="-35" dirty="0">
                <a:latin typeface="Arial"/>
                <a:cs typeface="Arial"/>
              </a:rPr>
              <a:t>0.9736 </a:t>
            </a:r>
            <a:r>
              <a:rPr sz="1300" spc="100" dirty="0">
                <a:latin typeface="Arial"/>
                <a:cs typeface="Arial"/>
              </a:rPr>
              <a:t>(+/-</a:t>
            </a:r>
            <a:r>
              <a:rPr sz="1300" spc="-120" dirty="0">
                <a:latin typeface="Arial"/>
                <a:cs typeface="Arial"/>
              </a:rPr>
              <a:t> </a:t>
            </a:r>
            <a:r>
              <a:rPr sz="1300" spc="-35" dirty="0">
                <a:latin typeface="Arial"/>
                <a:cs typeface="Arial"/>
              </a:rPr>
              <a:t>0.0145)</a:t>
            </a:r>
            <a:endParaRPr sz="1300">
              <a:latin typeface="Arial"/>
              <a:cs typeface="Arial"/>
            </a:endParaRPr>
          </a:p>
        </p:txBody>
      </p:sp>
      <p:sp>
        <p:nvSpPr>
          <p:cNvPr id="6" name="object 6"/>
          <p:cNvSpPr txBox="1"/>
          <p:nvPr/>
        </p:nvSpPr>
        <p:spPr>
          <a:xfrm>
            <a:off x="4648200" y="2919983"/>
            <a:ext cx="2769235" cy="1533525"/>
          </a:xfrm>
          <a:prstGeom prst="rect">
            <a:avLst/>
          </a:prstGeom>
          <a:ln w="12700">
            <a:solidFill>
              <a:srgbClr val="172C51"/>
            </a:solidFill>
          </a:ln>
        </p:spPr>
        <p:txBody>
          <a:bodyPr vert="horz" wrap="square" lIns="0" tIns="3810" rIns="0" bIns="0" rtlCol="0">
            <a:spAutoFit/>
          </a:bodyPr>
          <a:lstStyle/>
          <a:p>
            <a:pPr>
              <a:lnSpc>
                <a:spcPct val="100000"/>
              </a:lnSpc>
              <a:spcBef>
                <a:spcPts val="30"/>
              </a:spcBef>
            </a:pPr>
            <a:endParaRPr sz="1100">
              <a:latin typeface="Times New Roman"/>
              <a:cs typeface="Times New Roman"/>
            </a:endParaRPr>
          </a:p>
          <a:p>
            <a:pPr marL="262255">
              <a:lnSpc>
                <a:spcPct val="100000"/>
              </a:lnSpc>
            </a:pPr>
            <a:r>
              <a:rPr sz="1300" b="1" spc="-30" dirty="0">
                <a:latin typeface="Trebuchet MS"/>
                <a:cs typeface="Trebuchet MS"/>
              </a:rPr>
              <a:t>Gaussian Naive</a:t>
            </a:r>
            <a:r>
              <a:rPr sz="1300" b="1" spc="-120" dirty="0">
                <a:latin typeface="Trebuchet MS"/>
                <a:cs typeface="Trebuchet MS"/>
              </a:rPr>
              <a:t> </a:t>
            </a:r>
            <a:r>
              <a:rPr sz="1300" b="1" spc="-10" dirty="0">
                <a:latin typeface="Trebuchet MS"/>
                <a:cs typeface="Trebuchet MS"/>
              </a:rPr>
              <a:t>Bayes</a:t>
            </a:r>
            <a:endParaRPr sz="1300">
              <a:latin typeface="Trebuchet MS"/>
              <a:cs typeface="Trebuchet MS"/>
            </a:endParaRPr>
          </a:p>
          <a:p>
            <a:pPr marL="262255">
              <a:lnSpc>
                <a:spcPct val="100000"/>
              </a:lnSpc>
            </a:pPr>
            <a:r>
              <a:rPr sz="1300" spc="-20" dirty="0">
                <a:latin typeface="Arial"/>
                <a:cs typeface="Arial"/>
              </a:rPr>
              <a:t>Accuracy: </a:t>
            </a:r>
            <a:r>
              <a:rPr sz="1300" spc="-35" dirty="0">
                <a:latin typeface="Arial"/>
                <a:cs typeface="Arial"/>
              </a:rPr>
              <a:t>0.7563 </a:t>
            </a:r>
            <a:r>
              <a:rPr sz="1300" spc="100" dirty="0">
                <a:latin typeface="Arial"/>
                <a:cs typeface="Arial"/>
              </a:rPr>
              <a:t>(+/-</a:t>
            </a:r>
            <a:r>
              <a:rPr sz="1300" spc="-204" dirty="0">
                <a:latin typeface="Arial"/>
                <a:cs typeface="Arial"/>
              </a:rPr>
              <a:t> </a:t>
            </a:r>
            <a:r>
              <a:rPr sz="1300" spc="-45" dirty="0">
                <a:latin typeface="Arial"/>
                <a:cs typeface="Arial"/>
              </a:rPr>
              <a:t>0.0513)</a:t>
            </a:r>
            <a:endParaRPr sz="1300">
              <a:latin typeface="Arial"/>
              <a:cs typeface="Arial"/>
            </a:endParaRPr>
          </a:p>
          <a:p>
            <a:pPr marL="262255">
              <a:lnSpc>
                <a:spcPct val="100000"/>
              </a:lnSpc>
              <a:spcBef>
                <a:spcPts val="5"/>
              </a:spcBef>
            </a:pPr>
            <a:r>
              <a:rPr sz="1300" spc="-45" dirty="0">
                <a:latin typeface="Arial"/>
                <a:cs typeface="Arial"/>
              </a:rPr>
              <a:t>Precision: </a:t>
            </a:r>
            <a:r>
              <a:rPr sz="1300" spc="-145" dirty="0">
                <a:latin typeface="Arial"/>
                <a:cs typeface="Arial"/>
              </a:rPr>
              <a:t>0.7151 </a:t>
            </a:r>
            <a:r>
              <a:rPr sz="1300" spc="100" dirty="0">
                <a:latin typeface="Arial"/>
                <a:cs typeface="Arial"/>
              </a:rPr>
              <a:t>(+/-</a:t>
            </a:r>
            <a:r>
              <a:rPr sz="1300" spc="85" dirty="0">
                <a:latin typeface="Arial"/>
                <a:cs typeface="Arial"/>
              </a:rPr>
              <a:t> </a:t>
            </a:r>
            <a:r>
              <a:rPr sz="1300" spc="-45" dirty="0">
                <a:latin typeface="Arial"/>
                <a:cs typeface="Arial"/>
              </a:rPr>
              <a:t>0.0512)</a:t>
            </a:r>
            <a:endParaRPr sz="1300">
              <a:latin typeface="Arial"/>
              <a:cs typeface="Arial"/>
            </a:endParaRPr>
          </a:p>
          <a:p>
            <a:pPr marL="262255">
              <a:lnSpc>
                <a:spcPct val="100000"/>
              </a:lnSpc>
            </a:pPr>
            <a:r>
              <a:rPr sz="1300" spc="-75" dirty="0">
                <a:latin typeface="Arial"/>
                <a:cs typeface="Arial"/>
              </a:rPr>
              <a:t>Recall: </a:t>
            </a:r>
            <a:r>
              <a:rPr sz="1300" spc="-40" dirty="0">
                <a:latin typeface="Arial"/>
                <a:cs typeface="Arial"/>
              </a:rPr>
              <a:t>0.8610 </a:t>
            </a:r>
            <a:r>
              <a:rPr sz="1300" spc="100" dirty="0">
                <a:latin typeface="Arial"/>
                <a:cs typeface="Arial"/>
              </a:rPr>
              <a:t>(+/-</a:t>
            </a:r>
            <a:r>
              <a:rPr sz="1300" spc="-85" dirty="0">
                <a:latin typeface="Arial"/>
                <a:cs typeface="Arial"/>
              </a:rPr>
              <a:t> </a:t>
            </a:r>
            <a:r>
              <a:rPr sz="1300" spc="-45" dirty="0">
                <a:latin typeface="Arial"/>
                <a:cs typeface="Arial"/>
              </a:rPr>
              <a:t>0.0138)</a:t>
            </a:r>
            <a:endParaRPr sz="1300">
              <a:latin typeface="Arial"/>
              <a:cs typeface="Arial"/>
            </a:endParaRPr>
          </a:p>
          <a:p>
            <a:pPr marL="262255">
              <a:lnSpc>
                <a:spcPct val="100000"/>
              </a:lnSpc>
            </a:pPr>
            <a:r>
              <a:rPr sz="1300" spc="-270" dirty="0">
                <a:latin typeface="Arial"/>
                <a:cs typeface="Arial"/>
              </a:rPr>
              <a:t>F1 </a:t>
            </a:r>
            <a:r>
              <a:rPr sz="1300" spc="-40" dirty="0">
                <a:latin typeface="Arial"/>
                <a:cs typeface="Arial"/>
              </a:rPr>
              <a:t>Score: </a:t>
            </a:r>
            <a:r>
              <a:rPr sz="1300" spc="-25" dirty="0">
                <a:latin typeface="Arial"/>
                <a:cs typeface="Arial"/>
              </a:rPr>
              <a:t>0.7807 </a:t>
            </a:r>
            <a:r>
              <a:rPr sz="1300" spc="100" dirty="0">
                <a:latin typeface="Arial"/>
                <a:cs typeface="Arial"/>
              </a:rPr>
              <a:t>(+/-</a:t>
            </a:r>
            <a:r>
              <a:rPr sz="1300" spc="200" dirty="0">
                <a:latin typeface="Arial"/>
                <a:cs typeface="Arial"/>
              </a:rPr>
              <a:t> </a:t>
            </a:r>
            <a:r>
              <a:rPr sz="1300" spc="10" dirty="0">
                <a:latin typeface="Arial"/>
                <a:cs typeface="Arial"/>
              </a:rPr>
              <a:t>0.0370)</a:t>
            </a:r>
            <a:endParaRPr sz="1300">
              <a:latin typeface="Arial"/>
              <a:cs typeface="Arial"/>
            </a:endParaRPr>
          </a:p>
          <a:p>
            <a:pPr marL="262255">
              <a:lnSpc>
                <a:spcPct val="100000"/>
              </a:lnSpc>
            </a:pPr>
            <a:r>
              <a:rPr sz="1300" spc="-60" dirty="0">
                <a:latin typeface="Arial"/>
                <a:cs typeface="Arial"/>
              </a:rPr>
              <a:t>ROC-AUC: </a:t>
            </a:r>
            <a:r>
              <a:rPr sz="1300" spc="25" dirty="0">
                <a:latin typeface="Arial"/>
                <a:cs typeface="Arial"/>
              </a:rPr>
              <a:t>0.8420 </a:t>
            </a:r>
            <a:r>
              <a:rPr sz="1300" spc="100" dirty="0">
                <a:latin typeface="Arial"/>
                <a:cs typeface="Arial"/>
              </a:rPr>
              <a:t>(+/-</a:t>
            </a:r>
            <a:r>
              <a:rPr sz="1300" spc="140" dirty="0">
                <a:latin typeface="Arial"/>
                <a:cs typeface="Arial"/>
              </a:rPr>
              <a:t> </a:t>
            </a:r>
            <a:r>
              <a:rPr sz="1300" dirty="0">
                <a:latin typeface="Arial"/>
                <a:cs typeface="Arial"/>
              </a:rPr>
              <a:t>0.0352)</a:t>
            </a:r>
            <a:endParaRPr sz="1300">
              <a:latin typeface="Arial"/>
              <a:cs typeface="Arial"/>
            </a:endParaRPr>
          </a:p>
        </p:txBody>
      </p:sp>
      <p:sp>
        <p:nvSpPr>
          <p:cNvPr id="7" name="object 7"/>
          <p:cNvSpPr txBox="1"/>
          <p:nvPr/>
        </p:nvSpPr>
        <p:spPr>
          <a:xfrm>
            <a:off x="6121908" y="1191767"/>
            <a:ext cx="2748280" cy="1522730"/>
          </a:xfrm>
          <a:prstGeom prst="rect">
            <a:avLst/>
          </a:prstGeom>
          <a:ln w="12700">
            <a:solidFill>
              <a:srgbClr val="172C51"/>
            </a:solidFill>
          </a:ln>
        </p:spPr>
        <p:txBody>
          <a:bodyPr vert="horz" wrap="square" lIns="0" tIns="5080" rIns="0" bIns="0" rtlCol="0">
            <a:spAutoFit/>
          </a:bodyPr>
          <a:lstStyle/>
          <a:p>
            <a:pPr>
              <a:lnSpc>
                <a:spcPct val="100000"/>
              </a:lnSpc>
              <a:spcBef>
                <a:spcPts val="40"/>
              </a:spcBef>
            </a:pPr>
            <a:endParaRPr sz="1250">
              <a:latin typeface="Times New Roman"/>
              <a:cs typeface="Times New Roman"/>
            </a:endParaRPr>
          </a:p>
          <a:p>
            <a:pPr marL="139065">
              <a:lnSpc>
                <a:spcPct val="100000"/>
              </a:lnSpc>
            </a:pPr>
            <a:r>
              <a:rPr sz="1300" b="1" spc="-35" dirty="0">
                <a:latin typeface="Trebuchet MS"/>
                <a:cs typeface="Trebuchet MS"/>
              </a:rPr>
              <a:t>Gradient</a:t>
            </a:r>
            <a:r>
              <a:rPr sz="1300" b="1" spc="100" dirty="0">
                <a:latin typeface="Trebuchet MS"/>
                <a:cs typeface="Trebuchet MS"/>
              </a:rPr>
              <a:t> </a:t>
            </a:r>
            <a:r>
              <a:rPr sz="1300" b="1" spc="-25" dirty="0">
                <a:latin typeface="Trebuchet MS"/>
                <a:cs typeface="Trebuchet MS"/>
              </a:rPr>
              <a:t>Boosting</a:t>
            </a:r>
            <a:endParaRPr sz="1300">
              <a:latin typeface="Trebuchet MS"/>
              <a:cs typeface="Trebuchet MS"/>
            </a:endParaRPr>
          </a:p>
          <a:p>
            <a:pPr marL="139065">
              <a:lnSpc>
                <a:spcPct val="100000"/>
              </a:lnSpc>
            </a:pPr>
            <a:r>
              <a:rPr sz="1300" spc="-25" dirty="0">
                <a:latin typeface="Arial"/>
                <a:cs typeface="Arial"/>
              </a:rPr>
              <a:t>Accuracy: </a:t>
            </a:r>
            <a:r>
              <a:rPr sz="1300" spc="20" dirty="0">
                <a:latin typeface="Arial"/>
                <a:cs typeface="Arial"/>
              </a:rPr>
              <a:t>0.9092 </a:t>
            </a:r>
            <a:r>
              <a:rPr sz="1300" spc="100" dirty="0">
                <a:latin typeface="Arial"/>
                <a:cs typeface="Arial"/>
              </a:rPr>
              <a:t>(+/- </a:t>
            </a:r>
            <a:r>
              <a:rPr sz="1300" spc="-45" dirty="0">
                <a:latin typeface="Arial"/>
                <a:cs typeface="Arial"/>
              </a:rPr>
              <a:t>0.0195)</a:t>
            </a:r>
            <a:endParaRPr sz="1300">
              <a:latin typeface="Arial"/>
              <a:cs typeface="Arial"/>
            </a:endParaRPr>
          </a:p>
          <a:p>
            <a:pPr marL="139065">
              <a:lnSpc>
                <a:spcPct val="100000"/>
              </a:lnSpc>
            </a:pPr>
            <a:r>
              <a:rPr sz="1300" spc="-45" dirty="0">
                <a:latin typeface="Arial"/>
                <a:cs typeface="Arial"/>
              </a:rPr>
              <a:t>Precision: </a:t>
            </a:r>
            <a:r>
              <a:rPr sz="1300" spc="-65" dirty="0">
                <a:latin typeface="Arial"/>
                <a:cs typeface="Arial"/>
              </a:rPr>
              <a:t>0.8861 </a:t>
            </a:r>
            <a:r>
              <a:rPr sz="1300" spc="100" dirty="0">
                <a:latin typeface="Arial"/>
                <a:cs typeface="Arial"/>
              </a:rPr>
              <a:t>(+/-</a:t>
            </a:r>
            <a:r>
              <a:rPr sz="1300" spc="-100" dirty="0">
                <a:latin typeface="Arial"/>
                <a:cs typeface="Arial"/>
              </a:rPr>
              <a:t> </a:t>
            </a:r>
            <a:r>
              <a:rPr sz="1300" spc="40" dirty="0">
                <a:latin typeface="Arial"/>
                <a:cs typeface="Arial"/>
              </a:rPr>
              <a:t>0.0042)</a:t>
            </a:r>
            <a:endParaRPr sz="1300">
              <a:latin typeface="Arial"/>
              <a:cs typeface="Arial"/>
            </a:endParaRPr>
          </a:p>
          <a:p>
            <a:pPr marL="139065">
              <a:lnSpc>
                <a:spcPct val="100000"/>
              </a:lnSpc>
            </a:pPr>
            <a:r>
              <a:rPr sz="1300" spc="-75" dirty="0">
                <a:latin typeface="Arial"/>
                <a:cs typeface="Arial"/>
              </a:rPr>
              <a:t>Recall: </a:t>
            </a:r>
            <a:r>
              <a:rPr sz="1300" spc="-5" dirty="0">
                <a:latin typeface="Arial"/>
                <a:cs typeface="Arial"/>
              </a:rPr>
              <a:t>0.9394 </a:t>
            </a:r>
            <a:r>
              <a:rPr sz="1300" spc="100" dirty="0">
                <a:latin typeface="Arial"/>
                <a:cs typeface="Arial"/>
              </a:rPr>
              <a:t>(+/-</a:t>
            </a:r>
            <a:r>
              <a:rPr sz="1300" spc="204" dirty="0">
                <a:latin typeface="Arial"/>
                <a:cs typeface="Arial"/>
              </a:rPr>
              <a:t> </a:t>
            </a:r>
            <a:r>
              <a:rPr sz="1300" spc="-5" dirty="0">
                <a:latin typeface="Arial"/>
                <a:cs typeface="Arial"/>
              </a:rPr>
              <a:t>0.0473)</a:t>
            </a:r>
            <a:endParaRPr sz="1300">
              <a:latin typeface="Arial"/>
              <a:cs typeface="Arial"/>
            </a:endParaRPr>
          </a:p>
          <a:p>
            <a:pPr marL="139065">
              <a:lnSpc>
                <a:spcPct val="100000"/>
              </a:lnSpc>
            </a:pPr>
            <a:r>
              <a:rPr sz="1300" spc="-270" dirty="0">
                <a:latin typeface="Arial"/>
                <a:cs typeface="Arial"/>
              </a:rPr>
              <a:t>F1 </a:t>
            </a:r>
            <a:r>
              <a:rPr sz="1300" spc="-40" dirty="0">
                <a:latin typeface="Arial"/>
                <a:cs typeface="Arial"/>
              </a:rPr>
              <a:t>Score: </a:t>
            </a:r>
            <a:r>
              <a:rPr sz="1300" spc="-125" dirty="0">
                <a:latin typeface="Arial"/>
                <a:cs typeface="Arial"/>
              </a:rPr>
              <a:t>0.9113 </a:t>
            </a:r>
            <a:r>
              <a:rPr sz="1300" spc="100" dirty="0">
                <a:latin typeface="Arial"/>
                <a:cs typeface="Arial"/>
              </a:rPr>
              <a:t>(+/-</a:t>
            </a:r>
            <a:r>
              <a:rPr sz="1300" spc="50" dirty="0">
                <a:latin typeface="Arial"/>
                <a:cs typeface="Arial"/>
              </a:rPr>
              <a:t> </a:t>
            </a:r>
            <a:r>
              <a:rPr sz="1300" spc="15" dirty="0">
                <a:latin typeface="Arial"/>
                <a:cs typeface="Arial"/>
              </a:rPr>
              <a:t>0.0222)</a:t>
            </a:r>
            <a:endParaRPr sz="1300">
              <a:latin typeface="Arial"/>
              <a:cs typeface="Arial"/>
            </a:endParaRPr>
          </a:p>
          <a:p>
            <a:pPr marL="139065">
              <a:lnSpc>
                <a:spcPct val="100000"/>
              </a:lnSpc>
              <a:spcBef>
                <a:spcPts val="5"/>
              </a:spcBef>
            </a:pPr>
            <a:r>
              <a:rPr sz="1300" spc="-60" dirty="0">
                <a:latin typeface="Arial"/>
                <a:cs typeface="Arial"/>
              </a:rPr>
              <a:t>ROC-AUC: </a:t>
            </a:r>
            <a:r>
              <a:rPr sz="1300" spc="-35" dirty="0">
                <a:latin typeface="Arial"/>
                <a:cs typeface="Arial"/>
              </a:rPr>
              <a:t>0.9738 </a:t>
            </a:r>
            <a:r>
              <a:rPr sz="1300" spc="100" dirty="0">
                <a:latin typeface="Arial"/>
                <a:cs typeface="Arial"/>
              </a:rPr>
              <a:t>(+/-</a:t>
            </a:r>
            <a:r>
              <a:rPr sz="1300" spc="-125" dirty="0">
                <a:latin typeface="Arial"/>
                <a:cs typeface="Arial"/>
              </a:rPr>
              <a:t> </a:t>
            </a:r>
            <a:r>
              <a:rPr sz="1300" spc="-105" dirty="0">
                <a:latin typeface="Arial"/>
                <a:cs typeface="Arial"/>
              </a:rPr>
              <a:t>0.0117)</a:t>
            </a:r>
            <a:endParaRPr sz="1300">
              <a:latin typeface="Arial"/>
              <a:cs typeface="Arial"/>
            </a:endParaRPr>
          </a:p>
        </p:txBody>
      </p:sp>
      <p:sp>
        <p:nvSpPr>
          <p:cNvPr id="8" name="object 8"/>
          <p:cNvSpPr txBox="1"/>
          <p:nvPr/>
        </p:nvSpPr>
        <p:spPr>
          <a:xfrm>
            <a:off x="3198876" y="1196339"/>
            <a:ext cx="2767965" cy="1531620"/>
          </a:xfrm>
          <a:prstGeom prst="rect">
            <a:avLst/>
          </a:prstGeom>
          <a:ln w="12700">
            <a:solidFill>
              <a:srgbClr val="172C51"/>
            </a:solidFill>
          </a:ln>
        </p:spPr>
        <p:txBody>
          <a:bodyPr vert="horz" wrap="square" lIns="0" tIns="635" rIns="0" bIns="0" rtlCol="0">
            <a:spAutoFit/>
          </a:bodyPr>
          <a:lstStyle/>
          <a:p>
            <a:pPr>
              <a:lnSpc>
                <a:spcPct val="100000"/>
              </a:lnSpc>
              <a:spcBef>
                <a:spcPts val="5"/>
              </a:spcBef>
            </a:pPr>
            <a:endParaRPr sz="1250">
              <a:latin typeface="Times New Roman"/>
              <a:cs typeface="Times New Roman"/>
            </a:endParaRPr>
          </a:p>
          <a:p>
            <a:pPr marL="125095">
              <a:lnSpc>
                <a:spcPct val="100000"/>
              </a:lnSpc>
            </a:pPr>
            <a:r>
              <a:rPr sz="1300" b="1" spc="-45" dirty="0">
                <a:latin typeface="Trebuchet MS"/>
                <a:cs typeface="Trebuchet MS"/>
              </a:rPr>
              <a:t>Random</a:t>
            </a:r>
            <a:r>
              <a:rPr sz="1300" b="1" spc="125" dirty="0">
                <a:latin typeface="Trebuchet MS"/>
                <a:cs typeface="Trebuchet MS"/>
              </a:rPr>
              <a:t> </a:t>
            </a:r>
            <a:r>
              <a:rPr sz="1300" b="1" spc="-40" dirty="0">
                <a:latin typeface="Trebuchet MS"/>
                <a:cs typeface="Trebuchet MS"/>
              </a:rPr>
              <a:t>Forest</a:t>
            </a:r>
            <a:endParaRPr sz="1300">
              <a:latin typeface="Trebuchet MS"/>
              <a:cs typeface="Trebuchet MS"/>
            </a:endParaRPr>
          </a:p>
          <a:p>
            <a:pPr marL="125095">
              <a:lnSpc>
                <a:spcPct val="100000"/>
              </a:lnSpc>
            </a:pPr>
            <a:r>
              <a:rPr sz="1300" spc="-25" dirty="0">
                <a:latin typeface="Arial"/>
                <a:cs typeface="Arial"/>
              </a:rPr>
              <a:t>Accuracy: 0.9473 </a:t>
            </a:r>
            <a:r>
              <a:rPr sz="1300" spc="100" dirty="0">
                <a:latin typeface="Arial"/>
                <a:cs typeface="Arial"/>
              </a:rPr>
              <a:t>(+/-</a:t>
            </a:r>
            <a:r>
              <a:rPr sz="1300" spc="-195" dirty="0">
                <a:latin typeface="Arial"/>
                <a:cs typeface="Arial"/>
              </a:rPr>
              <a:t> </a:t>
            </a:r>
            <a:r>
              <a:rPr sz="1300" spc="-105" dirty="0">
                <a:latin typeface="Arial"/>
                <a:cs typeface="Arial"/>
              </a:rPr>
              <a:t>0.0171)</a:t>
            </a:r>
            <a:endParaRPr sz="1300">
              <a:latin typeface="Arial"/>
              <a:cs typeface="Arial"/>
            </a:endParaRPr>
          </a:p>
          <a:p>
            <a:pPr marL="125095">
              <a:lnSpc>
                <a:spcPct val="100000"/>
              </a:lnSpc>
            </a:pPr>
            <a:r>
              <a:rPr sz="1300" spc="-45" dirty="0">
                <a:latin typeface="Arial"/>
                <a:cs typeface="Arial"/>
              </a:rPr>
              <a:t>Precision: </a:t>
            </a:r>
            <a:r>
              <a:rPr sz="1300" spc="-10" dirty="0">
                <a:latin typeface="Arial"/>
                <a:cs typeface="Arial"/>
              </a:rPr>
              <a:t>0.9268 </a:t>
            </a:r>
            <a:r>
              <a:rPr sz="1300" spc="100" dirty="0">
                <a:latin typeface="Arial"/>
                <a:cs typeface="Arial"/>
              </a:rPr>
              <a:t>(+/-</a:t>
            </a:r>
            <a:r>
              <a:rPr sz="1300" spc="-195" dirty="0">
                <a:latin typeface="Arial"/>
                <a:cs typeface="Arial"/>
              </a:rPr>
              <a:t> </a:t>
            </a:r>
            <a:r>
              <a:rPr sz="1300" spc="30" dirty="0">
                <a:latin typeface="Arial"/>
                <a:cs typeface="Arial"/>
              </a:rPr>
              <a:t>0.0082)</a:t>
            </a:r>
            <a:endParaRPr sz="1300">
              <a:latin typeface="Arial"/>
              <a:cs typeface="Arial"/>
            </a:endParaRPr>
          </a:p>
          <a:p>
            <a:pPr marL="125095">
              <a:lnSpc>
                <a:spcPct val="100000"/>
              </a:lnSpc>
            </a:pPr>
            <a:r>
              <a:rPr sz="1300" spc="-75" dirty="0">
                <a:latin typeface="Arial"/>
                <a:cs typeface="Arial"/>
              </a:rPr>
              <a:t>Recall: </a:t>
            </a:r>
            <a:r>
              <a:rPr sz="1300" spc="-85" dirty="0">
                <a:latin typeface="Arial"/>
                <a:cs typeface="Arial"/>
              </a:rPr>
              <a:t>0.9719 </a:t>
            </a:r>
            <a:r>
              <a:rPr sz="1300" spc="100" dirty="0">
                <a:latin typeface="Arial"/>
                <a:cs typeface="Arial"/>
              </a:rPr>
              <a:t>(+/-</a:t>
            </a:r>
            <a:r>
              <a:rPr sz="1300" spc="15" dirty="0">
                <a:latin typeface="Arial"/>
                <a:cs typeface="Arial"/>
              </a:rPr>
              <a:t> </a:t>
            </a:r>
            <a:r>
              <a:rPr sz="1300" spc="25" dirty="0">
                <a:latin typeface="Arial"/>
                <a:cs typeface="Arial"/>
              </a:rPr>
              <a:t>0.0449)</a:t>
            </a:r>
            <a:endParaRPr sz="1300">
              <a:latin typeface="Arial"/>
              <a:cs typeface="Arial"/>
            </a:endParaRPr>
          </a:p>
          <a:p>
            <a:pPr marL="125095">
              <a:lnSpc>
                <a:spcPct val="100000"/>
              </a:lnSpc>
            </a:pPr>
            <a:r>
              <a:rPr sz="1300" spc="-270" dirty="0">
                <a:latin typeface="Arial"/>
                <a:cs typeface="Arial"/>
              </a:rPr>
              <a:t>F1 </a:t>
            </a:r>
            <a:r>
              <a:rPr sz="1300" spc="-40" dirty="0">
                <a:latin typeface="Arial"/>
                <a:cs typeface="Arial"/>
              </a:rPr>
              <a:t>Score: </a:t>
            </a:r>
            <a:r>
              <a:rPr sz="1300" spc="-55" dirty="0">
                <a:latin typeface="Arial"/>
                <a:cs typeface="Arial"/>
              </a:rPr>
              <a:t>0.9481 </a:t>
            </a:r>
            <a:r>
              <a:rPr sz="1300" spc="100" dirty="0">
                <a:latin typeface="Arial"/>
                <a:cs typeface="Arial"/>
              </a:rPr>
              <a:t>(+/-</a:t>
            </a:r>
            <a:r>
              <a:rPr sz="1300" spc="-195" dirty="0">
                <a:latin typeface="Arial"/>
                <a:cs typeface="Arial"/>
              </a:rPr>
              <a:t> </a:t>
            </a:r>
            <a:r>
              <a:rPr sz="1300" spc="-40" dirty="0">
                <a:latin typeface="Arial"/>
                <a:cs typeface="Arial"/>
              </a:rPr>
              <a:t>0.0189)</a:t>
            </a:r>
            <a:endParaRPr sz="1300">
              <a:latin typeface="Arial"/>
              <a:cs typeface="Arial"/>
            </a:endParaRPr>
          </a:p>
          <a:p>
            <a:pPr marL="125095">
              <a:lnSpc>
                <a:spcPct val="100000"/>
              </a:lnSpc>
            </a:pPr>
            <a:r>
              <a:rPr sz="1300" spc="-60" dirty="0">
                <a:latin typeface="Arial"/>
                <a:cs typeface="Arial"/>
              </a:rPr>
              <a:t>ROC-AUC: </a:t>
            </a:r>
            <a:r>
              <a:rPr sz="1300" spc="-10" dirty="0">
                <a:latin typeface="Arial"/>
                <a:cs typeface="Arial"/>
              </a:rPr>
              <a:t>0.9925 </a:t>
            </a:r>
            <a:r>
              <a:rPr sz="1300" spc="100" dirty="0">
                <a:latin typeface="Arial"/>
                <a:cs typeface="Arial"/>
              </a:rPr>
              <a:t>(+/-</a:t>
            </a:r>
            <a:r>
              <a:rPr sz="1300" spc="-180" dirty="0">
                <a:latin typeface="Arial"/>
                <a:cs typeface="Arial"/>
              </a:rPr>
              <a:t> </a:t>
            </a:r>
            <a:r>
              <a:rPr sz="1300" spc="-35" dirty="0">
                <a:latin typeface="Arial"/>
                <a:cs typeface="Arial"/>
              </a:rPr>
              <a:t>0.0071)</a:t>
            </a:r>
            <a:endParaRPr sz="1300">
              <a:latin typeface="Arial"/>
              <a:cs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29412" y="943355"/>
            <a:ext cx="7886700" cy="937260"/>
            <a:chOff x="629412" y="943355"/>
            <a:chExt cx="7886700" cy="937260"/>
          </a:xfrm>
        </p:grpSpPr>
        <p:sp>
          <p:nvSpPr>
            <p:cNvPr id="3" name="object 3"/>
            <p:cNvSpPr/>
            <p:nvPr/>
          </p:nvSpPr>
          <p:spPr>
            <a:xfrm>
              <a:off x="629412" y="943355"/>
              <a:ext cx="7886700" cy="937260"/>
            </a:xfrm>
            <a:custGeom>
              <a:avLst/>
              <a:gdLst/>
              <a:ahLst/>
              <a:cxnLst/>
              <a:rect l="l" t="t" r="r" b="b"/>
              <a:pathLst>
                <a:path w="7886700" h="937260">
                  <a:moveTo>
                    <a:pt x="7792973" y="0"/>
                  </a:moveTo>
                  <a:lnTo>
                    <a:pt x="93725" y="0"/>
                  </a:lnTo>
                  <a:lnTo>
                    <a:pt x="57242" y="7358"/>
                  </a:lnTo>
                  <a:lnTo>
                    <a:pt x="27451" y="27431"/>
                  </a:lnTo>
                  <a:lnTo>
                    <a:pt x="7365" y="57221"/>
                  </a:lnTo>
                  <a:lnTo>
                    <a:pt x="0" y="93726"/>
                  </a:lnTo>
                  <a:lnTo>
                    <a:pt x="0" y="843534"/>
                  </a:lnTo>
                  <a:lnTo>
                    <a:pt x="7365" y="880038"/>
                  </a:lnTo>
                  <a:lnTo>
                    <a:pt x="27451" y="909827"/>
                  </a:lnTo>
                  <a:lnTo>
                    <a:pt x="57242" y="929901"/>
                  </a:lnTo>
                  <a:lnTo>
                    <a:pt x="93725" y="937260"/>
                  </a:lnTo>
                  <a:lnTo>
                    <a:pt x="7792973" y="937260"/>
                  </a:lnTo>
                  <a:lnTo>
                    <a:pt x="7829478" y="929901"/>
                  </a:lnTo>
                  <a:lnTo>
                    <a:pt x="7859267" y="909827"/>
                  </a:lnTo>
                  <a:lnTo>
                    <a:pt x="7879341" y="880038"/>
                  </a:lnTo>
                  <a:lnTo>
                    <a:pt x="7886700" y="843534"/>
                  </a:lnTo>
                  <a:lnTo>
                    <a:pt x="7886700" y="93726"/>
                  </a:lnTo>
                  <a:lnTo>
                    <a:pt x="7879341" y="57221"/>
                  </a:lnTo>
                  <a:lnTo>
                    <a:pt x="7859267" y="27432"/>
                  </a:lnTo>
                  <a:lnTo>
                    <a:pt x="7829478" y="7358"/>
                  </a:lnTo>
                  <a:lnTo>
                    <a:pt x="7792973" y="0"/>
                  </a:lnTo>
                  <a:close/>
                </a:path>
              </a:pathLst>
            </a:custGeom>
            <a:solidFill>
              <a:srgbClr val="E0E0E0"/>
            </a:solidFill>
          </p:spPr>
          <p:txBody>
            <a:bodyPr wrap="square" lIns="0" tIns="0" rIns="0" bIns="0" rtlCol="0"/>
            <a:lstStyle/>
            <a:p>
              <a:endParaRPr/>
            </a:p>
          </p:txBody>
        </p:sp>
        <p:sp>
          <p:nvSpPr>
            <p:cNvPr id="4" name="object 4"/>
            <p:cNvSpPr/>
            <p:nvPr/>
          </p:nvSpPr>
          <p:spPr>
            <a:xfrm>
              <a:off x="951116" y="1189391"/>
              <a:ext cx="359410" cy="313690"/>
            </a:xfrm>
            <a:custGeom>
              <a:avLst/>
              <a:gdLst/>
              <a:ahLst/>
              <a:cxnLst/>
              <a:rect l="l" t="t" r="r" b="b"/>
              <a:pathLst>
                <a:path w="359409" h="313690">
                  <a:moveTo>
                    <a:pt x="146128" y="296001"/>
                  </a:moveTo>
                  <a:lnTo>
                    <a:pt x="98675" y="296001"/>
                  </a:lnTo>
                  <a:lnTo>
                    <a:pt x="122224" y="308703"/>
                  </a:lnTo>
                  <a:lnTo>
                    <a:pt x="128785" y="313395"/>
                  </a:lnTo>
                  <a:lnTo>
                    <a:pt x="146128" y="296001"/>
                  </a:lnTo>
                  <a:close/>
                </a:path>
                <a:path w="359409" h="313690">
                  <a:moveTo>
                    <a:pt x="114059" y="37266"/>
                  </a:moveTo>
                  <a:lnTo>
                    <a:pt x="88255" y="42498"/>
                  </a:lnTo>
                  <a:lnTo>
                    <a:pt x="67175" y="56764"/>
                  </a:lnTo>
                  <a:lnTo>
                    <a:pt x="52959" y="77918"/>
                  </a:lnTo>
                  <a:lnTo>
                    <a:pt x="47745" y="103813"/>
                  </a:lnTo>
                  <a:lnTo>
                    <a:pt x="48525" y="113978"/>
                  </a:lnTo>
                  <a:lnTo>
                    <a:pt x="50796" y="123644"/>
                  </a:lnTo>
                  <a:lnTo>
                    <a:pt x="54460" y="132711"/>
                  </a:lnTo>
                  <a:lnTo>
                    <a:pt x="59417" y="141079"/>
                  </a:lnTo>
                  <a:lnTo>
                    <a:pt x="35585" y="151718"/>
                  </a:lnTo>
                  <a:lnTo>
                    <a:pt x="16777" y="169095"/>
                  </a:lnTo>
                  <a:lnTo>
                    <a:pt x="4434" y="191763"/>
                  </a:lnTo>
                  <a:lnTo>
                    <a:pt x="0" y="218274"/>
                  </a:lnTo>
                  <a:lnTo>
                    <a:pt x="6241" y="249393"/>
                  </a:lnTo>
                  <a:lnTo>
                    <a:pt x="23276" y="274772"/>
                  </a:lnTo>
                  <a:lnTo>
                    <a:pt x="48566" y="291866"/>
                  </a:lnTo>
                  <a:lnTo>
                    <a:pt x="79576" y="298130"/>
                  </a:lnTo>
                  <a:lnTo>
                    <a:pt x="85942" y="298130"/>
                  </a:lnTo>
                  <a:lnTo>
                    <a:pt x="98675" y="296001"/>
                  </a:lnTo>
                  <a:lnTo>
                    <a:pt x="146128" y="296001"/>
                  </a:lnTo>
                  <a:lnTo>
                    <a:pt x="148159" y="293964"/>
                  </a:lnTo>
                  <a:lnTo>
                    <a:pt x="141248" y="289163"/>
                  </a:lnTo>
                  <a:lnTo>
                    <a:pt x="128383" y="281094"/>
                  </a:lnTo>
                  <a:lnTo>
                    <a:pt x="135238" y="275030"/>
                  </a:lnTo>
                  <a:lnTo>
                    <a:pt x="141447" y="268117"/>
                  </a:lnTo>
                  <a:lnTo>
                    <a:pt x="146959" y="260506"/>
                  </a:lnTo>
                  <a:lnTo>
                    <a:pt x="151726" y="252346"/>
                  </a:lnTo>
                  <a:lnTo>
                    <a:pt x="189655" y="252346"/>
                  </a:lnTo>
                  <a:lnTo>
                    <a:pt x="359247" y="82255"/>
                  </a:lnTo>
                  <a:lnTo>
                    <a:pt x="355309" y="61722"/>
                  </a:lnTo>
                  <a:lnTo>
                    <a:pt x="344637" y="45784"/>
                  </a:lnTo>
                  <a:lnTo>
                    <a:pt x="146420" y="45784"/>
                  </a:lnTo>
                  <a:lnTo>
                    <a:pt x="138977" y="42207"/>
                  </a:lnTo>
                  <a:lnTo>
                    <a:pt x="131036" y="39528"/>
                  </a:lnTo>
                  <a:lnTo>
                    <a:pt x="122697" y="37848"/>
                  </a:lnTo>
                  <a:lnTo>
                    <a:pt x="114059" y="37266"/>
                  </a:lnTo>
                  <a:close/>
                </a:path>
                <a:path w="359409" h="313690">
                  <a:moveTo>
                    <a:pt x="189655" y="252346"/>
                  </a:moveTo>
                  <a:lnTo>
                    <a:pt x="151726" y="252346"/>
                  </a:lnTo>
                  <a:lnTo>
                    <a:pt x="161275" y="256605"/>
                  </a:lnTo>
                  <a:lnTo>
                    <a:pt x="166580" y="257670"/>
                  </a:lnTo>
                  <a:lnTo>
                    <a:pt x="172333" y="269719"/>
                  </a:lnTo>
                  <a:lnTo>
                    <a:pt x="189655" y="252346"/>
                  </a:lnTo>
                  <a:close/>
                </a:path>
                <a:path w="359409" h="313690">
                  <a:moveTo>
                    <a:pt x="209551" y="0"/>
                  </a:moveTo>
                  <a:lnTo>
                    <a:pt x="188646" y="3410"/>
                  </a:lnTo>
                  <a:lnTo>
                    <a:pt x="170426" y="12910"/>
                  </a:lnTo>
                  <a:lnTo>
                    <a:pt x="155986" y="27400"/>
                  </a:lnTo>
                  <a:lnTo>
                    <a:pt x="146420" y="45784"/>
                  </a:lnTo>
                  <a:lnTo>
                    <a:pt x="344637" y="45784"/>
                  </a:lnTo>
                  <a:lnTo>
                    <a:pt x="341251" y="40726"/>
                  </a:lnTo>
                  <a:lnTo>
                    <a:pt x="323527" y="28748"/>
                  </a:lnTo>
                  <a:lnTo>
                    <a:pt x="264194" y="28748"/>
                  </a:lnTo>
                  <a:lnTo>
                    <a:pt x="253716" y="16844"/>
                  </a:lnTo>
                  <a:lnTo>
                    <a:pt x="240851" y="7786"/>
                  </a:lnTo>
                  <a:lnTo>
                    <a:pt x="225997" y="2021"/>
                  </a:lnTo>
                  <a:lnTo>
                    <a:pt x="209551" y="0"/>
                  </a:lnTo>
                  <a:close/>
                </a:path>
                <a:path w="359409" h="313690">
                  <a:moveTo>
                    <a:pt x="294433" y="21295"/>
                  </a:moveTo>
                  <a:lnTo>
                    <a:pt x="286276" y="21785"/>
                  </a:lnTo>
                  <a:lnTo>
                    <a:pt x="278518" y="23224"/>
                  </a:lnTo>
                  <a:lnTo>
                    <a:pt x="271157" y="25562"/>
                  </a:lnTo>
                  <a:lnTo>
                    <a:pt x="264194" y="28748"/>
                  </a:lnTo>
                  <a:lnTo>
                    <a:pt x="323527" y="28748"/>
                  </a:lnTo>
                  <a:lnTo>
                    <a:pt x="320229" y="26519"/>
                  </a:lnTo>
                  <a:lnTo>
                    <a:pt x="294433" y="21295"/>
                  </a:lnTo>
                  <a:close/>
                </a:path>
              </a:pathLst>
            </a:custGeom>
            <a:solidFill>
              <a:srgbClr val="A4A4A4"/>
            </a:solidFill>
          </p:spPr>
          <p:txBody>
            <a:bodyPr wrap="square" lIns="0" tIns="0" rIns="0" bIns="0" rtlCol="0"/>
            <a:lstStyle/>
            <a:p>
              <a:endParaRPr/>
            </a:p>
          </p:txBody>
        </p:sp>
      </p:grpSp>
      <p:sp>
        <p:nvSpPr>
          <p:cNvPr id="5" name="object 5"/>
          <p:cNvSpPr txBox="1">
            <a:spLocks noGrp="1"/>
          </p:cNvSpPr>
          <p:nvPr>
            <p:ph type="title"/>
          </p:nvPr>
        </p:nvSpPr>
        <p:spPr>
          <a:xfrm>
            <a:off x="1799335" y="978230"/>
            <a:ext cx="6267450" cy="854710"/>
          </a:xfrm>
          <a:prstGeom prst="rect">
            <a:avLst/>
          </a:prstGeom>
        </p:spPr>
        <p:txBody>
          <a:bodyPr vert="horz" wrap="square" lIns="0" tIns="21590" rIns="0" bIns="0" rtlCol="0">
            <a:spAutoFit/>
          </a:bodyPr>
          <a:lstStyle/>
          <a:p>
            <a:pPr marL="12700" marR="5080">
              <a:lnSpc>
                <a:spcPct val="96000"/>
              </a:lnSpc>
              <a:spcBef>
                <a:spcPts val="170"/>
              </a:spcBef>
            </a:pPr>
            <a:r>
              <a:rPr sz="1400" b="0" dirty="0">
                <a:solidFill>
                  <a:srgbClr val="000000"/>
                </a:solidFill>
                <a:latin typeface="Arial"/>
                <a:cs typeface="Arial"/>
              </a:rPr>
              <a:t>- Among the models </a:t>
            </a:r>
            <a:r>
              <a:rPr sz="1400" b="0" spc="-5" dirty="0">
                <a:solidFill>
                  <a:srgbClr val="000000"/>
                </a:solidFill>
                <a:latin typeface="Arial"/>
                <a:cs typeface="Arial"/>
              </a:rPr>
              <a:t>evaluated, </a:t>
            </a:r>
            <a:r>
              <a:rPr sz="1400" b="0" dirty="0">
                <a:solidFill>
                  <a:srgbClr val="000000"/>
                </a:solidFill>
                <a:latin typeface="Arial"/>
                <a:cs typeface="Arial"/>
              </a:rPr>
              <a:t>Random Forest stands out </a:t>
            </a:r>
            <a:r>
              <a:rPr sz="1400" b="0" spc="-5" dirty="0">
                <a:solidFill>
                  <a:srgbClr val="000000"/>
                </a:solidFill>
                <a:latin typeface="Arial"/>
                <a:cs typeface="Arial"/>
              </a:rPr>
              <a:t>with </a:t>
            </a:r>
            <a:r>
              <a:rPr sz="1400" b="0" dirty="0">
                <a:solidFill>
                  <a:srgbClr val="000000"/>
                </a:solidFill>
                <a:latin typeface="Arial"/>
                <a:cs typeface="Arial"/>
              </a:rPr>
              <a:t>the highest  Precision, indicating its </a:t>
            </a:r>
            <a:r>
              <a:rPr sz="1400" b="0" spc="-5" dirty="0">
                <a:solidFill>
                  <a:srgbClr val="000000"/>
                </a:solidFill>
                <a:latin typeface="Arial"/>
                <a:cs typeface="Arial"/>
              </a:rPr>
              <a:t>effectiveness </a:t>
            </a:r>
            <a:r>
              <a:rPr sz="1400" b="0" dirty="0">
                <a:solidFill>
                  <a:srgbClr val="000000"/>
                </a:solidFill>
                <a:latin typeface="Arial"/>
                <a:cs typeface="Arial"/>
              </a:rPr>
              <a:t>in correctly </a:t>
            </a:r>
            <a:r>
              <a:rPr sz="1400" b="0" spc="-5" dirty="0">
                <a:solidFill>
                  <a:srgbClr val="000000"/>
                </a:solidFill>
                <a:latin typeface="Arial"/>
                <a:cs typeface="Arial"/>
              </a:rPr>
              <a:t>identifying </a:t>
            </a:r>
            <a:r>
              <a:rPr sz="1400" b="0" dirty="0">
                <a:solidFill>
                  <a:srgbClr val="000000"/>
                </a:solidFill>
                <a:latin typeface="Arial"/>
                <a:cs typeface="Arial"/>
              </a:rPr>
              <a:t>potential customers  </a:t>
            </a:r>
            <a:r>
              <a:rPr sz="1400" b="0" spc="-5" dirty="0">
                <a:solidFill>
                  <a:srgbClr val="000000"/>
                </a:solidFill>
                <a:latin typeface="Arial"/>
                <a:cs typeface="Arial"/>
              </a:rPr>
              <a:t>likely </a:t>
            </a:r>
            <a:r>
              <a:rPr sz="1400" b="0" dirty="0">
                <a:solidFill>
                  <a:srgbClr val="000000"/>
                </a:solidFill>
                <a:latin typeface="Arial"/>
                <a:cs typeface="Arial"/>
              </a:rPr>
              <a:t>to subscribe to a </a:t>
            </a:r>
            <a:r>
              <a:rPr sz="1400" b="0" spc="-5" dirty="0">
                <a:solidFill>
                  <a:srgbClr val="000000"/>
                </a:solidFill>
                <a:latin typeface="Arial"/>
                <a:cs typeface="Arial"/>
              </a:rPr>
              <a:t>term deposit. This is particularly important for </a:t>
            </a:r>
            <a:r>
              <a:rPr sz="1400" b="0" dirty="0">
                <a:solidFill>
                  <a:srgbClr val="000000"/>
                </a:solidFill>
                <a:latin typeface="Arial"/>
                <a:cs typeface="Arial"/>
              </a:rPr>
              <a:t>the </a:t>
            </a:r>
            <a:r>
              <a:rPr sz="1400" b="0" spc="-5" dirty="0">
                <a:solidFill>
                  <a:srgbClr val="000000"/>
                </a:solidFill>
                <a:latin typeface="Arial"/>
                <a:cs typeface="Arial"/>
              </a:rPr>
              <a:t>bank’s  </a:t>
            </a:r>
            <a:r>
              <a:rPr sz="1400" b="0" dirty="0">
                <a:solidFill>
                  <a:srgbClr val="000000"/>
                </a:solidFill>
                <a:latin typeface="Arial"/>
                <a:cs typeface="Arial"/>
              </a:rPr>
              <a:t>campaign/marketing</a:t>
            </a:r>
            <a:r>
              <a:rPr sz="1400" b="0" spc="-35" dirty="0">
                <a:solidFill>
                  <a:srgbClr val="000000"/>
                </a:solidFill>
                <a:latin typeface="Arial"/>
                <a:cs typeface="Arial"/>
              </a:rPr>
              <a:t> </a:t>
            </a:r>
            <a:r>
              <a:rPr sz="1400" b="0" spc="-15" dirty="0">
                <a:solidFill>
                  <a:srgbClr val="000000"/>
                </a:solidFill>
                <a:latin typeface="Arial"/>
                <a:cs typeface="Arial"/>
              </a:rPr>
              <a:t>strategy.</a:t>
            </a:r>
            <a:endParaRPr sz="1400">
              <a:latin typeface="Arial"/>
              <a:cs typeface="Arial"/>
            </a:endParaRPr>
          </a:p>
        </p:txBody>
      </p:sp>
      <p:grpSp>
        <p:nvGrpSpPr>
          <p:cNvPr id="6" name="object 6"/>
          <p:cNvGrpSpPr/>
          <p:nvPr/>
        </p:nvGrpSpPr>
        <p:grpSpPr>
          <a:xfrm>
            <a:off x="629412" y="2103120"/>
            <a:ext cx="7886700" cy="937260"/>
            <a:chOff x="629412" y="2103120"/>
            <a:chExt cx="7886700" cy="937260"/>
          </a:xfrm>
        </p:grpSpPr>
        <p:sp>
          <p:nvSpPr>
            <p:cNvPr id="7" name="object 7"/>
            <p:cNvSpPr/>
            <p:nvPr/>
          </p:nvSpPr>
          <p:spPr>
            <a:xfrm>
              <a:off x="629412" y="2103120"/>
              <a:ext cx="7886700" cy="937260"/>
            </a:xfrm>
            <a:custGeom>
              <a:avLst/>
              <a:gdLst/>
              <a:ahLst/>
              <a:cxnLst/>
              <a:rect l="l" t="t" r="r" b="b"/>
              <a:pathLst>
                <a:path w="7886700" h="937260">
                  <a:moveTo>
                    <a:pt x="7792973" y="0"/>
                  </a:moveTo>
                  <a:lnTo>
                    <a:pt x="93725" y="0"/>
                  </a:lnTo>
                  <a:lnTo>
                    <a:pt x="57242" y="7358"/>
                  </a:lnTo>
                  <a:lnTo>
                    <a:pt x="27451" y="27431"/>
                  </a:lnTo>
                  <a:lnTo>
                    <a:pt x="7365" y="57221"/>
                  </a:lnTo>
                  <a:lnTo>
                    <a:pt x="0" y="93725"/>
                  </a:lnTo>
                  <a:lnTo>
                    <a:pt x="0" y="843534"/>
                  </a:lnTo>
                  <a:lnTo>
                    <a:pt x="7365" y="880038"/>
                  </a:lnTo>
                  <a:lnTo>
                    <a:pt x="27451" y="909828"/>
                  </a:lnTo>
                  <a:lnTo>
                    <a:pt x="57242" y="929901"/>
                  </a:lnTo>
                  <a:lnTo>
                    <a:pt x="93725" y="937260"/>
                  </a:lnTo>
                  <a:lnTo>
                    <a:pt x="7792973" y="937260"/>
                  </a:lnTo>
                  <a:lnTo>
                    <a:pt x="7829478" y="929901"/>
                  </a:lnTo>
                  <a:lnTo>
                    <a:pt x="7859267" y="909828"/>
                  </a:lnTo>
                  <a:lnTo>
                    <a:pt x="7879341" y="880038"/>
                  </a:lnTo>
                  <a:lnTo>
                    <a:pt x="7886700" y="843534"/>
                  </a:lnTo>
                  <a:lnTo>
                    <a:pt x="7886700" y="93725"/>
                  </a:lnTo>
                  <a:lnTo>
                    <a:pt x="7879341" y="57221"/>
                  </a:lnTo>
                  <a:lnTo>
                    <a:pt x="7859267" y="27431"/>
                  </a:lnTo>
                  <a:lnTo>
                    <a:pt x="7829478" y="7358"/>
                  </a:lnTo>
                  <a:lnTo>
                    <a:pt x="7792973" y="0"/>
                  </a:lnTo>
                  <a:close/>
                </a:path>
              </a:pathLst>
            </a:custGeom>
            <a:solidFill>
              <a:srgbClr val="E0E0E0"/>
            </a:solidFill>
          </p:spPr>
          <p:txBody>
            <a:bodyPr wrap="square" lIns="0" tIns="0" rIns="0" bIns="0" rtlCol="0"/>
            <a:lstStyle/>
            <a:p>
              <a:endParaRPr/>
            </a:p>
          </p:txBody>
        </p:sp>
        <p:sp>
          <p:nvSpPr>
            <p:cNvPr id="8" name="object 8"/>
            <p:cNvSpPr/>
            <p:nvPr/>
          </p:nvSpPr>
          <p:spPr>
            <a:xfrm>
              <a:off x="942860" y="2370382"/>
              <a:ext cx="309245" cy="403860"/>
            </a:xfrm>
            <a:custGeom>
              <a:avLst/>
              <a:gdLst/>
              <a:ahLst/>
              <a:cxnLst/>
              <a:rect l="l" t="t" r="r" b="b"/>
              <a:pathLst>
                <a:path w="309244" h="403860">
                  <a:moveTo>
                    <a:pt x="225856" y="0"/>
                  </a:moveTo>
                  <a:lnTo>
                    <a:pt x="2685" y="371464"/>
                  </a:lnTo>
                  <a:lnTo>
                    <a:pt x="0" y="379455"/>
                  </a:lnTo>
                  <a:lnTo>
                    <a:pt x="565" y="387575"/>
                  </a:lnTo>
                  <a:lnTo>
                    <a:pt x="24870" y="403308"/>
                  </a:lnTo>
                  <a:lnTo>
                    <a:pt x="120412" y="307768"/>
                  </a:lnTo>
                  <a:lnTo>
                    <a:pt x="106400" y="307768"/>
                  </a:lnTo>
                  <a:lnTo>
                    <a:pt x="106400" y="286535"/>
                  </a:lnTo>
                  <a:lnTo>
                    <a:pt x="141645" y="286535"/>
                  </a:lnTo>
                  <a:lnTo>
                    <a:pt x="217807" y="210375"/>
                  </a:lnTo>
                  <a:lnTo>
                    <a:pt x="217807" y="179473"/>
                  </a:lnTo>
                  <a:lnTo>
                    <a:pt x="197489" y="179473"/>
                  </a:lnTo>
                  <a:lnTo>
                    <a:pt x="228418" y="148527"/>
                  </a:lnTo>
                  <a:lnTo>
                    <a:pt x="279657" y="148527"/>
                  </a:lnTo>
                  <a:lnTo>
                    <a:pt x="309154" y="119030"/>
                  </a:lnTo>
                  <a:lnTo>
                    <a:pt x="246826" y="10518"/>
                  </a:lnTo>
                  <a:lnTo>
                    <a:pt x="241270" y="4181"/>
                  </a:lnTo>
                  <a:lnTo>
                    <a:pt x="233970" y="593"/>
                  </a:lnTo>
                  <a:lnTo>
                    <a:pt x="225856" y="0"/>
                  </a:lnTo>
                  <a:close/>
                </a:path>
                <a:path w="309244" h="403860">
                  <a:moveTo>
                    <a:pt x="248710" y="179473"/>
                  </a:moveTo>
                  <a:lnTo>
                    <a:pt x="239028" y="179473"/>
                  </a:lnTo>
                  <a:lnTo>
                    <a:pt x="239028" y="189155"/>
                  </a:lnTo>
                  <a:lnTo>
                    <a:pt x="248710" y="179473"/>
                  </a:lnTo>
                  <a:close/>
                </a:path>
                <a:path w="309244" h="403860">
                  <a:moveTo>
                    <a:pt x="279657" y="148527"/>
                  </a:moveTo>
                  <a:lnTo>
                    <a:pt x="228418" y="148527"/>
                  </a:lnTo>
                  <a:lnTo>
                    <a:pt x="254030" y="174153"/>
                  </a:lnTo>
                  <a:lnTo>
                    <a:pt x="279657" y="148527"/>
                  </a:lnTo>
                  <a:close/>
                </a:path>
              </a:pathLst>
            </a:custGeom>
            <a:solidFill>
              <a:srgbClr val="A4A4A4"/>
            </a:solidFill>
          </p:spPr>
          <p:txBody>
            <a:bodyPr wrap="square" lIns="0" tIns="0" rIns="0" bIns="0" rtlCol="0"/>
            <a:lstStyle/>
            <a:p>
              <a:endParaRPr/>
            </a:p>
          </p:txBody>
        </p:sp>
      </p:grpSp>
      <p:sp>
        <p:nvSpPr>
          <p:cNvPr id="9" name="object 9"/>
          <p:cNvSpPr txBox="1"/>
          <p:nvPr/>
        </p:nvSpPr>
        <p:spPr>
          <a:xfrm>
            <a:off x="1799335" y="2241042"/>
            <a:ext cx="6470015" cy="649605"/>
          </a:xfrm>
          <a:prstGeom prst="rect">
            <a:avLst/>
          </a:prstGeom>
        </p:spPr>
        <p:txBody>
          <a:bodyPr vert="horz" wrap="square" lIns="0" tIns="21590" rIns="0" bIns="0" rtlCol="0">
            <a:spAutoFit/>
          </a:bodyPr>
          <a:lstStyle/>
          <a:p>
            <a:pPr marL="12700" marR="5080">
              <a:lnSpc>
                <a:spcPct val="96100"/>
              </a:lnSpc>
              <a:spcBef>
                <a:spcPts val="170"/>
              </a:spcBef>
            </a:pPr>
            <a:r>
              <a:rPr sz="1400" dirty="0">
                <a:latin typeface="Arial"/>
                <a:cs typeface="Arial"/>
              </a:rPr>
              <a:t>- While Random Forest has the highest Precision, other models like Gradient  Boosting and Support </a:t>
            </a:r>
            <a:r>
              <a:rPr sz="1400" spc="-15" dirty="0">
                <a:latin typeface="Arial"/>
                <a:cs typeface="Arial"/>
              </a:rPr>
              <a:t>Vector </a:t>
            </a:r>
            <a:r>
              <a:rPr sz="1400" dirty="0">
                <a:latin typeface="Arial"/>
                <a:cs typeface="Arial"/>
              </a:rPr>
              <a:t>Machine also performed </a:t>
            </a:r>
            <a:r>
              <a:rPr sz="1400" spc="-5" dirty="0">
                <a:latin typeface="Arial"/>
                <a:cs typeface="Arial"/>
              </a:rPr>
              <a:t>well, showing </a:t>
            </a:r>
            <a:r>
              <a:rPr sz="1400" dirty="0">
                <a:latin typeface="Arial"/>
                <a:cs typeface="Arial"/>
              </a:rPr>
              <a:t>good balance  </a:t>
            </a:r>
            <a:r>
              <a:rPr sz="1400" spc="-5" dirty="0">
                <a:latin typeface="Arial"/>
                <a:cs typeface="Arial"/>
              </a:rPr>
              <a:t>between </a:t>
            </a:r>
            <a:r>
              <a:rPr sz="1400" dirty="0">
                <a:latin typeface="Arial"/>
                <a:cs typeface="Arial"/>
              </a:rPr>
              <a:t>Precision and</a:t>
            </a:r>
            <a:r>
              <a:rPr sz="1400" spc="-40" dirty="0">
                <a:latin typeface="Arial"/>
                <a:cs typeface="Arial"/>
              </a:rPr>
              <a:t> </a:t>
            </a:r>
            <a:r>
              <a:rPr sz="1400" dirty="0">
                <a:latin typeface="Arial"/>
                <a:cs typeface="Arial"/>
              </a:rPr>
              <a:t>Recall.</a:t>
            </a:r>
            <a:endParaRPr sz="1400">
              <a:latin typeface="Arial"/>
              <a:cs typeface="Arial"/>
            </a:endParaRPr>
          </a:p>
        </p:txBody>
      </p:sp>
      <p:grpSp>
        <p:nvGrpSpPr>
          <p:cNvPr id="10" name="object 10"/>
          <p:cNvGrpSpPr/>
          <p:nvPr/>
        </p:nvGrpSpPr>
        <p:grpSpPr>
          <a:xfrm>
            <a:off x="629412" y="3261359"/>
            <a:ext cx="7886700" cy="939165"/>
            <a:chOff x="629412" y="3261359"/>
            <a:chExt cx="7886700" cy="939165"/>
          </a:xfrm>
        </p:grpSpPr>
        <p:sp>
          <p:nvSpPr>
            <p:cNvPr id="11" name="object 11"/>
            <p:cNvSpPr/>
            <p:nvPr/>
          </p:nvSpPr>
          <p:spPr>
            <a:xfrm>
              <a:off x="629412" y="3261359"/>
              <a:ext cx="7886700" cy="939165"/>
            </a:xfrm>
            <a:custGeom>
              <a:avLst/>
              <a:gdLst/>
              <a:ahLst/>
              <a:cxnLst/>
              <a:rect l="l" t="t" r="r" b="b"/>
              <a:pathLst>
                <a:path w="7886700" h="939164">
                  <a:moveTo>
                    <a:pt x="7792846" y="0"/>
                  </a:moveTo>
                  <a:lnTo>
                    <a:pt x="93878" y="0"/>
                  </a:lnTo>
                  <a:lnTo>
                    <a:pt x="57333" y="7377"/>
                  </a:lnTo>
                  <a:lnTo>
                    <a:pt x="27493" y="27495"/>
                  </a:lnTo>
                  <a:lnTo>
                    <a:pt x="7376" y="57328"/>
                  </a:lnTo>
                  <a:lnTo>
                    <a:pt x="0" y="93852"/>
                  </a:lnTo>
                  <a:lnTo>
                    <a:pt x="0" y="844905"/>
                  </a:lnTo>
                  <a:lnTo>
                    <a:pt x="7376" y="881450"/>
                  </a:lnTo>
                  <a:lnTo>
                    <a:pt x="27493" y="911290"/>
                  </a:lnTo>
                  <a:lnTo>
                    <a:pt x="57333" y="931407"/>
                  </a:lnTo>
                  <a:lnTo>
                    <a:pt x="93878" y="938783"/>
                  </a:lnTo>
                  <a:lnTo>
                    <a:pt x="7792846" y="938783"/>
                  </a:lnTo>
                  <a:lnTo>
                    <a:pt x="7829371" y="931407"/>
                  </a:lnTo>
                  <a:lnTo>
                    <a:pt x="7859204" y="911290"/>
                  </a:lnTo>
                  <a:lnTo>
                    <a:pt x="7879322" y="881450"/>
                  </a:lnTo>
                  <a:lnTo>
                    <a:pt x="7886700" y="844905"/>
                  </a:lnTo>
                  <a:lnTo>
                    <a:pt x="7886700" y="93852"/>
                  </a:lnTo>
                  <a:lnTo>
                    <a:pt x="7879322" y="57328"/>
                  </a:lnTo>
                  <a:lnTo>
                    <a:pt x="7859204" y="27495"/>
                  </a:lnTo>
                  <a:lnTo>
                    <a:pt x="7829371" y="7377"/>
                  </a:lnTo>
                  <a:lnTo>
                    <a:pt x="7792846" y="0"/>
                  </a:lnTo>
                  <a:close/>
                </a:path>
              </a:pathLst>
            </a:custGeom>
            <a:solidFill>
              <a:srgbClr val="E0E0E0"/>
            </a:solidFill>
          </p:spPr>
          <p:txBody>
            <a:bodyPr wrap="square" lIns="0" tIns="0" rIns="0" bIns="0" rtlCol="0"/>
            <a:lstStyle/>
            <a:p>
              <a:endParaRPr/>
            </a:p>
          </p:txBody>
        </p:sp>
        <p:sp>
          <p:nvSpPr>
            <p:cNvPr id="12" name="object 12"/>
            <p:cNvSpPr/>
            <p:nvPr/>
          </p:nvSpPr>
          <p:spPr>
            <a:xfrm>
              <a:off x="1091702" y="3545972"/>
              <a:ext cx="237533" cy="232796"/>
            </a:xfrm>
            <a:prstGeom prst="rect">
              <a:avLst/>
            </a:prstGeom>
            <a:blipFill>
              <a:blip r:embed="rId2" cstate="print"/>
              <a:stretch>
                <a:fillRect/>
              </a:stretch>
            </a:blipFill>
          </p:spPr>
          <p:txBody>
            <a:bodyPr wrap="square" lIns="0" tIns="0" rIns="0" bIns="0" rtlCol="0"/>
            <a:lstStyle/>
            <a:p>
              <a:endParaRPr/>
            </a:p>
          </p:txBody>
        </p:sp>
        <p:sp>
          <p:nvSpPr>
            <p:cNvPr id="13" name="object 13"/>
            <p:cNvSpPr/>
            <p:nvPr/>
          </p:nvSpPr>
          <p:spPr>
            <a:xfrm>
              <a:off x="959074" y="3561896"/>
              <a:ext cx="100797" cy="222937"/>
            </a:xfrm>
            <a:prstGeom prst="rect">
              <a:avLst/>
            </a:prstGeom>
            <a:blipFill>
              <a:blip r:embed="rId3" cstate="print"/>
              <a:stretch>
                <a:fillRect/>
              </a:stretch>
            </a:blipFill>
          </p:spPr>
          <p:txBody>
            <a:bodyPr wrap="square" lIns="0" tIns="0" rIns="0" bIns="0" rtlCol="0"/>
            <a:lstStyle/>
            <a:p>
              <a:endParaRPr/>
            </a:p>
          </p:txBody>
        </p:sp>
      </p:grpSp>
      <p:sp>
        <p:nvSpPr>
          <p:cNvPr id="14" name="object 14"/>
          <p:cNvSpPr txBox="1"/>
          <p:nvPr/>
        </p:nvSpPr>
        <p:spPr>
          <a:xfrm>
            <a:off x="1799335" y="3400805"/>
            <a:ext cx="6532245" cy="649605"/>
          </a:xfrm>
          <a:prstGeom prst="rect">
            <a:avLst/>
          </a:prstGeom>
        </p:spPr>
        <p:txBody>
          <a:bodyPr vert="horz" wrap="square" lIns="0" tIns="21590" rIns="0" bIns="0" rtlCol="0">
            <a:spAutoFit/>
          </a:bodyPr>
          <a:lstStyle/>
          <a:p>
            <a:pPr marL="12700" marR="5080">
              <a:lnSpc>
                <a:spcPct val="96100"/>
              </a:lnSpc>
              <a:spcBef>
                <a:spcPts val="170"/>
              </a:spcBef>
            </a:pPr>
            <a:r>
              <a:rPr sz="1400" dirty="0">
                <a:latin typeface="Arial"/>
                <a:cs typeface="Arial"/>
              </a:rPr>
              <a:t>- </a:t>
            </a:r>
            <a:r>
              <a:rPr sz="1400" spc="-5" dirty="0">
                <a:latin typeface="Arial"/>
                <a:cs typeface="Arial"/>
              </a:rPr>
              <a:t>The </a:t>
            </a:r>
            <a:r>
              <a:rPr sz="1400" dirty="0">
                <a:latin typeface="Arial"/>
                <a:cs typeface="Arial"/>
              </a:rPr>
              <a:t>Gaussian </a:t>
            </a:r>
            <a:r>
              <a:rPr sz="1400" spc="-5" dirty="0">
                <a:latin typeface="Arial"/>
                <a:cs typeface="Arial"/>
              </a:rPr>
              <a:t>Naive Bayes </a:t>
            </a:r>
            <a:r>
              <a:rPr sz="1400" dirty="0">
                <a:latin typeface="Arial"/>
                <a:cs typeface="Arial"/>
              </a:rPr>
              <a:t>model is the least preferred for the business</a:t>
            </a:r>
            <a:r>
              <a:rPr sz="1400" spc="-160" dirty="0">
                <a:latin typeface="Arial"/>
                <a:cs typeface="Arial"/>
              </a:rPr>
              <a:t> </a:t>
            </a:r>
            <a:r>
              <a:rPr sz="1400" dirty="0">
                <a:latin typeface="Arial"/>
                <a:cs typeface="Arial"/>
              </a:rPr>
              <a:t>problem,  as </a:t>
            </a:r>
            <a:r>
              <a:rPr sz="1400" spc="-5" dirty="0">
                <a:latin typeface="Arial"/>
                <a:cs typeface="Arial"/>
              </a:rPr>
              <a:t>it </a:t>
            </a:r>
            <a:r>
              <a:rPr sz="1400" dirty="0">
                <a:latin typeface="Arial"/>
                <a:cs typeface="Arial"/>
              </a:rPr>
              <a:t>may not </a:t>
            </a:r>
            <a:r>
              <a:rPr sz="1400" spc="-5" dirty="0">
                <a:latin typeface="Arial"/>
                <a:cs typeface="Arial"/>
              </a:rPr>
              <a:t>provide </a:t>
            </a:r>
            <a:r>
              <a:rPr sz="1400" dirty="0">
                <a:latin typeface="Arial"/>
                <a:cs typeface="Arial"/>
              </a:rPr>
              <a:t>the desired </a:t>
            </a:r>
            <a:r>
              <a:rPr sz="1400" spc="-5" dirty="0">
                <a:latin typeface="Arial"/>
                <a:cs typeface="Arial"/>
              </a:rPr>
              <a:t>level </a:t>
            </a:r>
            <a:r>
              <a:rPr sz="1400" dirty="0">
                <a:latin typeface="Arial"/>
                <a:cs typeface="Arial"/>
              </a:rPr>
              <a:t>of accuracy and </a:t>
            </a:r>
            <a:r>
              <a:rPr sz="1400" spc="-5" dirty="0">
                <a:latin typeface="Arial"/>
                <a:cs typeface="Arial"/>
              </a:rPr>
              <a:t>effectiveness </a:t>
            </a:r>
            <a:r>
              <a:rPr sz="1400" dirty="0">
                <a:latin typeface="Arial"/>
                <a:cs typeface="Arial"/>
              </a:rPr>
              <a:t>in targeting  potential term deposit</a:t>
            </a:r>
            <a:r>
              <a:rPr sz="1400" spc="-55" dirty="0">
                <a:latin typeface="Arial"/>
                <a:cs typeface="Arial"/>
              </a:rPr>
              <a:t> </a:t>
            </a:r>
            <a:r>
              <a:rPr sz="1400" dirty="0">
                <a:latin typeface="Arial"/>
                <a:cs typeface="Arial"/>
              </a:rPr>
              <a:t>subscribers.</a:t>
            </a:r>
            <a:endParaRPr sz="1400">
              <a:latin typeface="Arial"/>
              <a:cs typeface="Arial"/>
            </a:endParaRPr>
          </a:p>
        </p:txBody>
      </p:sp>
      <p:sp>
        <p:nvSpPr>
          <p:cNvPr id="15" name="object 15"/>
          <p:cNvSpPr txBox="1">
            <a:spLocks noGrp="1"/>
          </p:cNvSpPr>
          <p:nvPr>
            <p:ph type="sldNum" sz="quarter" idx="7"/>
          </p:nvPr>
        </p:nvSpPr>
        <p:spPr>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dirty="0"/>
              <a:t>27</a:t>
            </a:fld>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2096" y="2234310"/>
            <a:ext cx="7096759" cy="48260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FFFFFF"/>
                </a:solidFill>
              </a:rPr>
              <a:t>Considerations </a:t>
            </a:r>
            <a:r>
              <a:rPr dirty="0">
                <a:solidFill>
                  <a:srgbClr val="FFFFFF"/>
                </a:solidFill>
              </a:rPr>
              <a:t>and</a:t>
            </a:r>
            <a:r>
              <a:rPr spc="35" dirty="0">
                <a:solidFill>
                  <a:srgbClr val="FFFFFF"/>
                </a:solidFill>
              </a:rPr>
              <a:t> </a:t>
            </a:r>
            <a:r>
              <a:rPr spc="-5" dirty="0">
                <a:solidFill>
                  <a:srgbClr val="FFFFFF"/>
                </a:solidFill>
              </a:rPr>
              <a:t>Recommendations</a:t>
            </a:r>
          </a:p>
        </p:txBody>
      </p:sp>
      <p:sp>
        <p:nvSpPr>
          <p:cNvPr id="3" name="object 3"/>
          <p:cNvSpPr txBox="1"/>
          <p:nvPr/>
        </p:nvSpPr>
        <p:spPr>
          <a:xfrm>
            <a:off x="8911590" y="4340453"/>
            <a:ext cx="153670"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888888"/>
                </a:solidFill>
                <a:latin typeface="Arial"/>
                <a:cs typeface="Arial"/>
              </a:rPr>
              <a:t>33</a:t>
            </a:r>
            <a:endParaRPr sz="900">
              <a:latin typeface="Arial"/>
              <a:cs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657400"/>
            <a:ext cx="9143999" cy="48609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861161" y="1020572"/>
            <a:ext cx="7730490" cy="927100"/>
          </a:xfrm>
          <a:prstGeom prst="rect">
            <a:avLst/>
          </a:prstGeom>
        </p:spPr>
        <p:txBody>
          <a:bodyPr vert="horz" wrap="square" lIns="0" tIns="39370" rIns="0" bIns="0" rtlCol="0">
            <a:spAutoFit/>
          </a:bodyPr>
          <a:lstStyle/>
          <a:p>
            <a:pPr marL="12700" marR="5080" algn="just">
              <a:lnSpc>
                <a:spcPts val="1730"/>
              </a:lnSpc>
              <a:spcBef>
                <a:spcPts val="310"/>
              </a:spcBef>
            </a:pPr>
            <a:r>
              <a:rPr sz="1600" spc="-5" dirty="0">
                <a:solidFill>
                  <a:srgbClr val="000000"/>
                </a:solidFill>
              </a:rPr>
              <a:t>Random Forest has </a:t>
            </a:r>
            <a:r>
              <a:rPr sz="1600" spc="-10" dirty="0">
                <a:solidFill>
                  <a:srgbClr val="000000"/>
                </a:solidFill>
              </a:rPr>
              <a:t>the </a:t>
            </a:r>
            <a:r>
              <a:rPr sz="1600" spc="-5" dirty="0">
                <a:solidFill>
                  <a:srgbClr val="000000"/>
                </a:solidFill>
              </a:rPr>
              <a:t>highest Precision score (0.9268), </a:t>
            </a:r>
            <a:r>
              <a:rPr sz="1600" b="0" spc="-10" dirty="0">
                <a:solidFill>
                  <a:srgbClr val="000000"/>
                </a:solidFill>
                <a:latin typeface="Arial"/>
                <a:cs typeface="Arial"/>
              </a:rPr>
              <a:t>which </a:t>
            </a:r>
            <a:r>
              <a:rPr sz="1600" b="0" spc="-5" dirty="0">
                <a:solidFill>
                  <a:srgbClr val="000000"/>
                </a:solidFill>
                <a:latin typeface="Arial"/>
                <a:cs typeface="Arial"/>
              </a:rPr>
              <a:t>indicates that </a:t>
            </a:r>
            <a:r>
              <a:rPr sz="1600" b="0" dirty="0">
                <a:solidFill>
                  <a:srgbClr val="000000"/>
                </a:solidFill>
                <a:latin typeface="Arial"/>
                <a:cs typeface="Arial"/>
              </a:rPr>
              <a:t>it is  </a:t>
            </a:r>
            <a:r>
              <a:rPr sz="1600" b="0" spc="-5" dirty="0">
                <a:solidFill>
                  <a:srgbClr val="000000"/>
                </a:solidFill>
                <a:latin typeface="Arial"/>
                <a:cs typeface="Arial"/>
              </a:rPr>
              <a:t>the most effective at </a:t>
            </a:r>
            <a:r>
              <a:rPr sz="1600" b="0" dirty="0">
                <a:solidFill>
                  <a:srgbClr val="000000"/>
                </a:solidFill>
                <a:latin typeface="Arial"/>
                <a:cs typeface="Arial"/>
              </a:rPr>
              <a:t>correctly </a:t>
            </a:r>
            <a:r>
              <a:rPr sz="1600" b="0" spc="-5" dirty="0">
                <a:solidFill>
                  <a:srgbClr val="000000"/>
                </a:solidFill>
                <a:latin typeface="Arial"/>
                <a:cs typeface="Arial"/>
              </a:rPr>
              <a:t>identifying customers </a:t>
            </a:r>
            <a:r>
              <a:rPr sz="1600" b="0" spc="-10" dirty="0">
                <a:solidFill>
                  <a:srgbClr val="000000"/>
                </a:solidFill>
                <a:latin typeface="Arial"/>
                <a:cs typeface="Arial"/>
              </a:rPr>
              <a:t>who </a:t>
            </a:r>
            <a:r>
              <a:rPr sz="1600" b="0" dirty="0">
                <a:solidFill>
                  <a:srgbClr val="000000"/>
                </a:solidFill>
                <a:latin typeface="Arial"/>
                <a:cs typeface="Arial"/>
              </a:rPr>
              <a:t>are </a:t>
            </a:r>
            <a:r>
              <a:rPr sz="1600" b="0" spc="-5" dirty="0">
                <a:solidFill>
                  <a:srgbClr val="000000"/>
                </a:solidFill>
                <a:latin typeface="Arial"/>
                <a:cs typeface="Arial"/>
              </a:rPr>
              <a:t>likely to subscribe to a  term deposit. (Precision </a:t>
            </a:r>
            <a:r>
              <a:rPr sz="1600" b="0" dirty="0">
                <a:solidFill>
                  <a:srgbClr val="000000"/>
                </a:solidFill>
                <a:latin typeface="Arial"/>
                <a:cs typeface="Arial"/>
              </a:rPr>
              <a:t>is </a:t>
            </a:r>
            <a:r>
              <a:rPr sz="1600" b="0" spc="-5" dirty="0">
                <a:solidFill>
                  <a:srgbClr val="000000"/>
                </a:solidFill>
                <a:latin typeface="Arial"/>
                <a:cs typeface="Arial"/>
              </a:rPr>
              <a:t>the ratio of </a:t>
            </a:r>
            <a:r>
              <a:rPr sz="1600" b="0" dirty="0">
                <a:solidFill>
                  <a:srgbClr val="000000"/>
                </a:solidFill>
                <a:latin typeface="Arial"/>
                <a:cs typeface="Arial"/>
              </a:rPr>
              <a:t>true </a:t>
            </a:r>
            <a:r>
              <a:rPr sz="1600" b="0" spc="-5" dirty="0">
                <a:solidFill>
                  <a:srgbClr val="000000"/>
                </a:solidFill>
                <a:latin typeface="Arial"/>
                <a:cs typeface="Arial"/>
              </a:rPr>
              <a:t>positives to the sum of </a:t>
            </a:r>
            <a:r>
              <a:rPr sz="1600" b="0" dirty="0">
                <a:solidFill>
                  <a:srgbClr val="000000"/>
                </a:solidFill>
                <a:latin typeface="Arial"/>
                <a:cs typeface="Arial"/>
              </a:rPr>
              <a:t>true </a:t>
            </a:r>
            <a:r>
              <a:rPr sz="1600" b="0" spc="-5" dirty="0">
                <a:solidFill>
                  <a:srgbClr val="000000"/>
                </a:solidFill>
                <a:latin typeface="Arial"/>
                <a:cs typeface="Arial"/>
              </a:rPr>
              <a:t>positives </a:t>
            </a:r>
            <a:r>
              <a:rPr sz="1600" b="0" spc="-10" dirty="0">
                <a:solidFill>
                  <a:srgbClr val="000000"/>
                </a:solidFill>
                <a:latin typeface="Arial"/>
                <a:cs typeface="Arial"/>
              </a:rPr>
              <a:t>and  </a:t>
            </a:r>
            <a:r>
              <a:rPr sz="1600" b="0" spc="-5" dirty="0">
                <a:solidFill>
                  <a:srgbClr val="000000"/>
                </a:solidFill>
                <a:latin typeface="Arial"/>
                <a:cs typeface="Arial"/>
              </a:rPr>
              <a:t>false positives)</a:t>
            </a:r>
            <a:endParaRPr sz="1600">
              <a:latin typeface="Arial"/>
              <a:cs typeface="Arial"/>
            </a:endParaRPr>
          </a:p>
        </p:txBody>
      </p:sp>
      <p:sp>
        <p:nvSpPr>
          <p:cNvPr id="5" name="object 5"/>
          <p:cNvSpPr txBox="1">
            <a:spLocks noGrp="1"/>
          </p:cNvSpPr>
          <p:nvPr>
            <p:ph type="sldNum" sz="quarter" idx="7"/>
          </p:nvPr>
        </p:nvSpPr>
        <p:spPr>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dirty="0"/>
              <a:t>29</a:t>
            </a:fld>
            <a:endParaRPr dirty="0"/>
          </a:p>
        </p:txBody>
      </p:sp>
      <p:sp>
        <p:nvSpPr>
          <p:cNvPr id="4" name="object 4"/>
          <p:cNvSpPr txBox="1"/>
          <p:nvPr/>
        </p:nvSpPr>
        <p:spPr>
          <a:xfrm>
            <a:off x="861161" y="2514119"/>
            <a:ext cx="7729220" cy="1494790"/>
          </a:xfrm>
          <a:prstGeom prst="rect">
            <a:avLst/>
          </a:prstGeom>
        </p:spPr>
        <p:txBody>
          <a:bodyPr vert="horz" wrap="square" lIns="0" tIns="64135" rIns="0" bIns="0" rtlCol="0">
            <a:spAutoFit/>
          </a:bodyPr>
          <a:lstStyle/>
          <a:p>
            <a:pPr marL="12700" algn="just">
              <a:lnSpc>
                <a:spcPct val="100000"/>
              </a:lnSpc>
              <a:spcBef>
                <a:spcPts val="505"/>
              </a:spcBef>
            </a:pPr>
            <a:r>
              <a:rPr sz="1600" b="1" spc="-5" dirty="0">
                <a:latin typeface="Arial"/>
                <a:cs typeface="Arial"/>
              </a:rPr>
              <a:t>Business Recommendation/Market</a:t>
            </a:r>
            <a:r>
              <a:rPr sz="1600" b="1" spc="75" dirty="0">
                <a:latin typeface="Arial"/>
                <a:cs typeface="Arial"/>
              </a:rPr>
              <a:t> </a:t>
            </a:r>
            <a:r>
              <a:rPr sz="1600" b="1" spc="-10" dirty="0">
                <a:latin typeface="Arial"/>
                <a:cs typeface="Arial"/>
              </a:rPr>
              <a:t>Strategy:</a:t>
            </a:r>
            <a:endParaRPr sz="1600">
              <a:latin typeface="Arial"/>
              <a:cs typeface="Arial"/>
            </a:endParaRPr>
          </a:p>
          <a:p>
            <a:pPr marL="12700" marR="5080" algn="just">
              <a:lnSpc>
                <a:spcPct val="90000"/>
              </a:lnSpc>
              <a:spcBef>
                <a:spcPts val="600"/>
              </a:spcBef>
            </a:pPr>
            <a:r>
              <a:rPr sz="1600" spc="-5" dirty="0">
                <a:latin typeface="Arial"/>
                <a:cs typeface="Arial"/>
              </a:rPr>
              <a:t>The bank should focus its campaigns on the predictions made </a:t>
            </a:r>
            <a:r>
              <a:rPr sz="1600" dirty="0">
                <a:latin typeface="Arial"/>
                <a:cs typeface="Arial"/>
              </a:rPr>
              <a:t>by the </a:t>
            </a:r>
            <a:r>
              <a:rPr sz="1600" spc="-5" dirty="0">
                <a:latin typeface="Arial"/>
                <a:cs typeface="Arial"/>
              </a:rPr>
              <a:t>Random Forest  model. This means targeting the customers that </a:t>
            </a:r>
            <a:r>
              <a:rPr sz="1600" dirty="0">
                <a:latin typeface="Arial"/>
                <a:cs typeface="Arial"/>
              </a:rPr>
              <a:t>the </a:t>
            </a:r>
            <a:r>
              <a:rPr sz="1600" spc="-5" dirty="0">
                <a:latin typeface="Arial"/>
                <a:cs typeface="Arial"/>
              </a:rPr>
              <a:t>model predicts, </a:t>
            </a:r>
            <a:r>
              <a:rPr sz="1600" spc="-10" dirty="0">
                <a:latin typeface="Arial"/>
                <a:cs typeface="Arial"/>
              </a:rPr>
              <a:t>who </a:t>
            </a:r>
            <a:r>
              <a:rPr sz="1600" dirty="0">
                <a:latin typeface="Arial"/>
                <a:cs typeface="Arial"/>
              </a:rPr>
              <a:t>are more  </a:t>
            </a:r>
            <a:r>
              <a:rPr sz="1600" spc="-10" dirty="0">
                <a:latin typeface="Arial"/>
                <a:cs typeface="Arial"/>
              </a:rPr>
              <a:t>likely </a:t>
            </a:r>
            <a:r>
              <a:rPr sz="1600" spc="-5" dirty="0">
                <a:latin typeface="Arial"/>
                <a:cs typeface="Arial"/>
              </a:rPr>
              <a:t>to subscribe to a </a:t>
            </a:r>
            <a:r>
              <a:rPr sz="1600" dirty="0">
                <a:latin typeface="Arial"/>
                <a:cs typeface="Arial"/>
              </a:rPr>
              <a:t>term deposit </a:t>
            </a:r>
            <a:r>
              <a:rPr sz="1600" spc="-10" dirty="0">
                <a:latin typeface="Arial"/>
                <a:cs typeface="Arial"/>
              </a:rPr>
              <a:t>which </a:t>
            </a:r>
            <a:r>
              <a:rPr sz="1600" spc="-5" dirty="0">
                <a:latin typeface="Arial"/>
                <a:cs typeface="Arial"/>
              </a:rPr>
              <a:t>could lead to increase </a:t>
            </a:r>
            <a:r>
              <a:rPr sz="1600" dirty="0">
                <a:latin typeface="Arial"/>
                <a:cs typeface="Arial"/>
              </a:rPr>
              <a:t>in </a:t>
            </a:r>
            <a:r>
              <a:rPr sz="1600" spc="-5" dirty="0">
                <a:latin typeface="Arial"/>
                <a:cs typeface="Arial"/>
              </a:rPr>
              <a:t>the </a:t>
            </a:r>
            <a:r>
              <a:rPr sz="1600" dirty="0">
                <a:latin typeface="Arial"/>
                <a:cs typeface="Arial"/>
              </a:rPr>
              <a:t>number </a:t>
            </a:r>
            <a:r>
              <a:rPr sz="1600" spc="-5" dirty="0">
                <a:latin typeface="Arial"/>
                <a:cs typeface="Arial"/>
              </a:rPr>
              <a:t>of  term deposits and subsequently improve their revenue. This approach allows the  bank to allocate resources more efficiently and</a:t>
            </a:r>
            <a:r>
              <a:rPr sz="1600" spc="60" dirty="0">
                <a:latin typeface="Arial"/>
                <a:cs typeface="Arial"/>
              </a:rPr>
              <a:t> </a:t>
            </a:r>
            <a:r>
              <a:rPr sz="1600" spc="-15" dirty="0">
                <a:latin typeface="Arial"/>
                <a:cs typeface="Arial"/>
              </a:rPr>
              <a:t>effectively.</a:t>
            </a:r>
            <a:endParaRPr sz="16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39088" y="2234310"/>
            <a:ext cx="6463665" cy="48260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FFFFFF"/>
                </a:solidFill>
              </a:rPr>
              <a:t>Introduction </a:t>
            </a:r>
            <a:r>
              <a:rPr dirty="0">
                <a:solidFill>
                  <a:srgbClr val="FFFFFF"/>
                </a:solidFill>
              </a:rPr>
              <a:t>and Business</a:t>
            </a:r>
            <a:r>
              <a:rPr spc="-30" dirty="0">
                <a:solidFill>
                  <a:srgbClr val="FFFFFF"/>
                </a:solidFill>
              </a:rPr>
              <a:t> </a:t>
            </a:r>
            <a:r>
              <a:rPr dirty="0">
                <a:solidFill>
                  <a:srgbClr val="FFFFFF"/>
                </a:solidFill>
              </a:rPr>
              <a:t>Problem</a:t>
            </a:r>
          </a:p>
        </p:txBody>
      </p:sp>
      <p:sp>
        <p:nvSpPr>
          <p:cNvPr id="3" name="object 3"/>
          <p:cNvSpPr txBox="1"/>
          <p:nvPr/>
        </p:nvSpPr>
        <p:spPr>
          <a:xfrm>
            <a:off x="8975597" y="4340453"/>
            <a:ext cx="89535"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888888"/>
                </a:solidFill>
                <a:latin typeface="Arial"/>
                <a:cs typeface="Arial"/>
              </a:rPr>
              <a:t>3</a:t>
            </a:r>
            <a:endParaRPr sz="900">
              <a:latin typeface="Arial"/>
              <a:cs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0732" y="564415"/>
            <a:ext cx="7678420" cy="3556000"/>
          </a:xfrm>
          <a:prstGeom prst="rect">
            <a:avLst/>
          </a:prstGeom>
        </p:spPr>
        <p:txBody>
          <a:bodyPr vert="horz" wrap="square" lIns="0" tIns="64135" rIns="0" bIns="0" rtlCol="0">
            <a:spAutoFit/>
          </a:bodyPr>
          <a:lstStyle/>
          <a:p>
            <a:pPr marL="12700">
              <a:lnSpc>
                <a:spcPct val="100000"/>
              </a:lnSpc>
              <a:spcBef>
                <a:spcPts val="505"/>
              </a:spcBef>
            </a:pPr>
            <a:r>
              <a:rPr sz="1600" b="1" spc="-5" dirty="0">
                <a:latin typeface="Arial"/>
                <a:cs typeface="Arial"/>
              </a:rPr>
              <a:t>Considerations:</a:t>
            </a:r>
            <a:endParaRPr sz="1600">
              <a:latin typeface="Arial"/>
              <a:cs typeface="Arial"/>
            </a:endParaRPr>
          </a:p>
          <a:p>
            <a:pPr marL="12700" marR="50800">
              <a:lnSpc>
                <a:spcPct val="90000"/>
              </a:lnSpc>
              <a:spcBef>
                <a:spcPts val="600"/>
              </a:spcBef>
            </a:pPr>
            <a:r>
              <a:rPr sz="1600" dirty="0">
                <a:latin typeface="Arial"/>
                <a:cs typeface="Arial"/>
              </a:rPr>
              <a:t>While </a:t>
            </a:r>
            <a:r>
              <a:rPr sz="1600" spc="-5" dirty="0">
                <a:latin typeface="Arial"/>
                <a:cs typeface="Arial"/>
              </a:rPr>
              <a:t>Random Forest has the highest Precision, it's important for the bank to  consider other metrics like Recall and overall Accuracy along side precision. Recall  measures the ability of the model to identify all the positive instances, </a:t>
            </a:r>
            <a:r>
              <a:rPr sz="1600" spc="-10" dirty="0">
                <a:latin typeface="Arial"/>
                <a:cs typeface="Arial"/>
              </a:rPr>
              <a:t>while </a:t>
            </a:r>
            <a:r>
              <a:rPr sz="1600" spc="-5" dirty="0">
                <a:latin typeface="Arial"/>
                <a:cs typeface="Arial"/>
              </a:rPr>
              <a:t>accuracy  provides an overall assessment of the model's</a:t>
            </a:r>
            <a:r>
              <a:rPr sz="1600" spc="45" dirty="0">
                <a:latin typeface="Arial"/>
                <a:cs typeface="Arial"/>
              </a:rPr>
              <a:t> </a:t>
            </a:r>
            <a:r>
              <a:rPr sz="1600" spc="-5" dirty="0">
                <a:latin typeface="Arial"/>
                <a:cs typeface="Arial"/>
              </a:rPr>
              <a:t>performance.</a:t>
            </a:r>
            <a:endParaRPr sz="1600">
              <a:latin typeface="Arial"/>
              <a:cs typeface="Arial"/>
            </a:endParaRPr>
          </a:p>
          <a:p>
            <a:pPr>
              <a:lnSpc>
                <a:spcPct val="100000"/>
              </a:lnSpc>
              <a:spcBef>
                <a:spcPts val="35"/>
              </a:spcBef>
            </a:pPr>
            <a:endParaRPr sz="2350">
              <a:latin typeface="Arial"/>
              <a:cs typeface="Arial"/>
            </a:endParaRPr>
          </a:p>
          <a:p>
            <a:pPr marL="12700">
              <a:lnSpc>
                <a:spcPct val="100000"/>
              </a:lnSpc>
            </a:pPr>
            <a:r>
              <a:rPr sz="1600" b="1" spc="-5" dirty="0">
                <a:latin typeface="Arial"/>
                <a:cs typeface="Arial"/>
              </a:rPr>
              <a:t>Further</a:t>
            </a:r>
            <a:r>
              <a:rPr sz="1600" b="1" spc="15" dirty="0">
                <a:latin typeface="Arial"/>
                <a:cs typeface="Arial"/>
              </a:rPr>
              <a:t> </a:t>
            </a:r>
            <a:r>
              <a:rPr sz="1600" b="1" spc="-5" dirty="0">
                <a:latin typeface="Arial"/>
                <a:cs typeface="Arial"/>
              </a:rPr>
              <a:t>Steps:</a:t>
            </a:r>
            <a:endParaRPr sz="1600">
              <a:latin typeface="Arial"/>
              <a:cs typeface="Arial"/>
            </a:endParaRPr>
          </a:p>
          <a:p>
            <a:pPr marL="139065" marR="5080" indent="-127000">
              <a:lnSpc>
                <a:spcPts val="1730"/>
              </a:lnSpc>
              <a:spcBef>
                <a:spcPts val="625"/>
              </a:spcBef>
              <a:buFont typeface="Arial"/>
              <a:buChar char="•"/>
              <a:tabLst>
                <a:tab pos="185420" algn="l"/>
              </a:tabLst>
            </a:pPr>
            <a:r>
              <a:rPr dirty="0"/>
              <a:t>	</a:t>
            </a:r>
            <a:r>
              <a:rPr sz="1600" spc="-5" dirty="0">
                <a:latin typeface="Arial"/>
                <a:cs typeface="Arial"/>
              </a:rPr>
              <a:t>The bank could implement a </a:t>
            </a:r>
            <a:r>
              <a:rPr sz="1600" spc="-10" dirty="0">
                <a:latin typeface="Arial"/>
                <a:cs typeface="Arial"/>
              </a:rPr>
              <a:t>system </a:t>
            </a:r>
            <a:r>
              <a:rPr sz="1600" spc="-5" dirty="0">
                <a:latin typeface="Arial"/>
                <a:cs typeface="Arial"/>
              </a:rPr>
              <a:t>for ongoing monitoring and evaluation of the  model's performance. This could involve periodic retraining the model </a:t>
            </a:r>
            <a:r>
              <a:rPr sz="1600" spc="-10" dirty="0">
                <a:latin typeface="Arial"/>
                <a:cs typeface="Arial"/>
              </a:rPr>
              <a:t>with </a:t>
            </a:r>
            <a:r>
              <a:rPr sz="1600" spc="-5" dirty="0">
                <a:latin typeface="Arial"/>
                <a:cs typeface="Arial"/>
              </a:rPr>
              <a:t>new data  to ensure it remains accurate and</a:t>
            </a:r>
            <a:r>
              <a:rPr sz="1600" spc="45" dirty="0">
                <a:latin typeface="Arial"/>
                <a:cs typeface="Arial"/>
              </a:rPr>
              <a:t> </a:t>
            </a:r>
            <a:r>
              <a:rPr sz="1600" spc="-5" dirty="0">
                <a:latin typeface="Arial"/>
                <a:cs typeface="Arial"/>
              </a:rPr>
              <a:t>up-to-date.</a:t>
            </a:r>
            <a:endParaRPr sz="1600">
              <a:latin typeface="Arial"/>
              <a:cs typeface="Arial"/>
            </a:endParaRPr>
          </a:p>
          <a:p>
            <a:pPr marL="139065" marR="196850" indent="-127000">
              <a:lnSpc>
                <a:spcPts val="1730"/>
              </a:lnSpc>
              <a:spcBef>
                <a:spcPts val="595"/>
              </a:spcBef>
              <a:buFont typeface="Arial"/>
              <a:buChar char="•"/>
              <a:tabLst>
                <a:tab pos="185420" algn="l"/>
              </a:tabLst>
            </a:pPr>
            <a:r>
              <a:rPr dirty="0"/>
              <a:t>	</a:t>
            </a:r>
            <a:r>
              <a:rPr sz="1600" spc="-5" dirty="0">
                <a:latin typeface="Arial"/>
                <a:cs typeface="Arial"/>
              </a:rPr>
              <a:t>The bank has the flexibility to implement their model on any of the cloud service  providers and make it operational instead of using batch processing. This enables  the model to continuously gather real data and train </a:t>
            </a:r>
            <a:r>
              <a:rPr sz="1600" spc="-15" dirty="0">
                <a:latin typeface="Arial"/>
                <a:cs typeface="Arial"/>
              </a:rPr>
              <a:t>autonomously, </a:t>
            </a:r>
            <a:r>
              <a:rPr sz="1600" spc="-5" dirty="0">
                <a:latin typeface="Arial"/>
                <a:cs typeface="Arial"/>
              </a:rPr>
              <a:t>potentially  resulting </a:t>
            </a:r>
            <a:r>
              <a:rPr sz="1600" dirty="0">
                <a:latin typeface="Arial"/>
                <a:cs typeface="Arial"/>
              </a:rPr>
              <a:t>in </a:t>
            </a:r>
            <a:r>
              <a:rPr sz="1600" spc="-5" dirty="0">
                <a:latin typeface="Arial"/>
                <a:cs typeface="Arial"/>
              </a:rPr>
              <a:t>significant time</a:t>
            </a:r>
            <a:r>
              <a:rPr sz="1600" spc="-25" dirty="0">
                <a:latin typeface="Arial"/>
                <a:cs typeface="Arial"/>
              </a:rPr>
              <a:t> </a:t>
            </a:r>
            <a:r>
              <a:rPr sz="1600" spc="-5" dirty="0">
                <a:latin typeface="Arial"/>
                <a:cs typeface="Arial"/>
              </a:rPr>
              <a:t>savings.</a:t>
            </a:r>
            <a:endParaRPr sz="1600">
              <a:latin typeface="Arial"/>
              <a:cs typeface="Arial"/>
            </a:endParaRPr>
          </a:p>
        </p:txBody>
      </p:sp>
      <p:sp>
        <p:nvSpPr>
          <p:cNvPr id="3" name="object 3"/>
          <p:cNvSpPr txBox="1">
            <a:spLocks noGrp="1"/>
          </p:cNvSpPr>
          <p:nvPr>
            <p:ph type="sldNum" sz="quarter" idx="7"/>
          </p:nvPr>
        </p:nvSpPr>
        <p:spPr>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dirty="0"/>
              <a:t>30</a:t>
            </a:fld>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5143500"/>
            <a:chOff x="0" y="0"/>
            <a:chExt cx="9144000" cy="5143500"/>
          </a:xfrm>
        </p:grpSpPr>
        <p:sp>
          <p:nvSpPr>
            <p:cNvPr id="3" name="object 3"/>
            <p:cNvSpPr/>
            <p:nvPr/>
          </p:nvSpPr>
          <p:spPr>
            <a:xfrm>
              <a:off x="0" y="0"/>
              <a:ext cx="9143999" cy="514349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82879" y="219456"/>
              <a:ext cx="8750935" cy="4754880"/>
            </a:xfrm>
            <a:custGeom>
              <a:avLst/>
              <a:gdLst/>
              <a:ahLst/>
              <a:cxnLst/>
              <a:rect l="l" t="t" r="r" b="b"/>
              <a:pathLst>
                <a:path w="8750935" h="4754880">
                  <a:moveTo>
                    <a:pt x="8750808" y="0"/>
                  </a:moveTo>
                  <a:lnTo>
                    <a:pt x="0" y="0"/>
                  </a:lnTo>
                  <a:lnTo>
                    <a:pt x="0" y="4754880"/>
                  </a:lnTo>
                  <a:lnTo>
                    <a:pt x="8750808" y="4754880"/>
                  </a:lnTo>
                  <a:lnTo>
                    <a:pt x="8750808" y="0"/>
                  </a:lnTo>
                  <a:close/>
                </a:path>
              </a:pathLst>
            </a:custGeom>
            <a:solidFill>
              <a:srgbClr val="006746">
                <a:alpha val="39999"/>
              </a:srgbClr>
            </a:solidFill>
          </p:spPr>
          <p:txBody>
            <a:bodyPr wrap="square" lIns="0" tIns="0" rIns="0" bIns="0" rtlCol="0"/>
            <a:lstStyle/>
            <a:p>
              <a:endParaRPr/>
            </a:p>
          </p:txBody>
        </p:sp>
      </p:grpSp>
      <p:sp>
        <p:nvSpPr>
          <p:cNvPr id="5" name="object 5"/>
          <p:cNvSpPr txBox="1">
            <a:spLocks noGrp="1"/>
          </p:cNvSpPr>
          <p:nvPr>
            <p:ph type="title"/>
          </p:nvPr>
        </p:nvSpPr>
        <p:spPr>
          <a:xfrm>
            <a:off x="3335273" y="1800605"/>
            <a:ext cx="2408555" cy="482600"/>
          </a:xfrm>
          <a:prstGeom prst="rect">
            <a:avLst/>
          </a:prstGeom>
        </p:spPr>
        <p:txBody>
          <a:bodyPr vert="horz" wrap="square" lIns="0" tIns="12700" rIns="0" bIns="0" rtlCol="0">
            <a:spAutoFit/>
          </a:bodyPr>
          <a:lstStyle/>
          <a:p>
            <a:pPr marL="12700">
              <a:lnSpc>
                <a:spcPct val="100000"/>
              </a:lnSpc>
              <a:spcBef>
                <a:spcPts val="100"/>
              </a:spcBef>
            </a:pPr>
            <a:r>
              <a:rPr dirty="0">
                <a:solidFill>
                  <a:srgbClr val="FFFFFF"/>
                </a:solidFill>
              </a:rPr>
              <a:t>THANK</a:t>
            </a:r>
            <a:r>
              <a:rPr spc="-165" dirty="0">
                <a:solidFill>
                  <a:srgbClr val="FFFFFF"/>
                </a:solidFill>
              </a:rPr>
              <a:t> </a:t>
            </a:r>
            <a:r>
              <a:rPr dirty="0">
                <a:solidFill>
                  <a:srgbClr val="FFFFFF"/>
                </a:solidFill>
              </a:rPr>
              <a:t>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657400"/>
            <a:ext cx="9143999" cy="48609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707542" y="1358646"/>
            <a:ext cx="7728584" cy="2043765"/>
          </a:xfrm>
          <a:prstGeom prst="rect">
            <a:avLst/>
          </a:prstGeom>
        </p:spPr>
        <p:txBody>
          <a:bodyPr vert="horz" wrap="square" lIns="0" tIns="48895" rIns="0" bIns="0" rtlCol="0">
            <a:spAutoFit/>
          </a:bodyPr>
          <a:lstStyle/>
          <a:p>
            <a:pPr marL="12700" marR="5080" algn="just">
              <a:lnSpc>
                <a:spcPct val="90000"/>
              </a:lnSpc>
              <a:spcBef>
                <a:spcPts val="385"/>
              </a:spcBef>
            </a:pPr>
            <a:r>
              <a:rPr sz="2400" b="0" dirty="0">
                <a:solidFill>
                  <a:srgbClr val="000000"/>
                </a:solidFill>
                <a:latin typeface="Arial"/>
                <a:cs typeface="Arial"/>
              </a:rPr>
              <a:t>"</a:t>
            </a:r>
            <a:r>
              <a:rPr lang="en-US" sz="2400" b="0" dirty="0">
                <a:solidFill>
                  <a:srgbClr val="000000"/>
                </a:solidFill>
                <a:latin typeface="Arial"/>
                <a:cs typeface="Arial"/>
              </a:rPr>
              <a:t>In the constantly changing housing market, it's important to understand what drives rental prices</a:t>
            </a:r>
            <a:r>
              <a:rPr sz="2400" b="0" spc="-5" dirty="0">
                <a:solidFill>
                  <a:srgbClr val="000000"/>
                </a:solidFill>
                <a:latin typeface="Arial"/>
                <a:cs typeface="Arial"/>
              </a:rPr>
              <a:t>.</a:t>
            </a:r>
            <a:r>
              <a:rPr lang="en-IN" sz="2400" b="0" spc="-5" dirty="0">
                <a:solidFill>
                  <a:srgbClr val="000000"/>
                </a:solidFill>
                <a:latin typeface="Arial"/>
                <a:cs typeface="Arial"/>
              </a:rPr>
              <a:t> </a:t>
            </a:r>
            <a:r>
              <a:rPr lang="en-US" sz="2400" b="0" spc="-5" dirty="0">
                <a:solidFill>
                  <a:srgbClr val="000000"/>
                </a:solidFill>
                <a:latin typeface="Arial"/>
                <a:cs typeface="Arial"/>
              </a:rPr>
              <a:t>Today, we explore a dataset from apartment listings to unravel the complexities and anticipate the rental costs, which are influenced by various factors such as location, amenities, and property attributes.</a:t>
            </a:r>
            <a:r>
              <a:rPr sz="2400" b="0" spc="-5" dirty="0">
                <a:solidFill>
                  <a:srgbClr val="000000"/>
                </a:solidFill>
                <a:latin typeface="Arial"/>
                <a:cs typeface="Arial"/>
              </a:rPr>
              <a:t>"</a:t>
            </a:r>
            <a:endParaRPr sz="2400" dirty="0">
              <a:latin typeface="Arial"/>
              <a:cs typeface="Arial"/>
            </a:endParaRPr>
          </a:p>
        </p:txBody>
      </p:sp>
      <p:sp>
        <p:nvSpPr>
          <p:cNvPr id="4" name="object 4"/>
          <p:cNvSpPr txBox="1"/>
          <p:nvPr/>
        </p:nvSpPr>
        <p:spPr>
          <a:xfrm>
            <a:off x="8321675" y="4831674"/>
            <a:ext cx="140335" cy="153670"/>
          </a:xfrm>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z="900" dirty="0">
                <a:solidFill>
                  <a:srgbClr val="888888"/>
                </a:solidFill>
                <a:latin typeface="Arial"/>
                <a:cs typeface="Arial"/>
              </a:rPr>
              <a:t>4</a:t>
            </a:fld>
            <a:endParaRPr sz="90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657400"/>
            <a:ext cx="9143999" cy="48609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707542" y="733425"/>
            <a:ext cx="3984625" cy="482600"/>
          </a:xfrm>
          <a:prstGeom prst="rect">
            <a:avLst/>
          </a:prstGeom>
        </p:spPr>
        <p:txBody>
          <a:bodyPr vert="horz" wrap="square" lIns="0" tIns="12700" rIns="0" bIns="0" rtlCol="0">
            <a:spAutoFit/>
          </a:bodyPr>
          <a:lstStyle/>
          <a:p>
            <a:pPr marL="12700">
              <a:lnSpc>
                <a:spcPct val="100000"/>
              </a:lnSpc>
              <a:spcBef>
                <a:spcPts val="100"/>
              </a:spcBef>
            </a:pPr>
            <a:r>
              <a:rPr dirty="0"/>
              <a:t>BUSINESS</a:t>
            </a:r>
            <a:r>
              <a:rPr spc="-100" dirty="0"/>
              <a:t> </a:t>
            </a:r>
            <a:r>
              <a:rPr dirty="0"/>
              <a:t>PROBLEM</a:t>
            </a:r>
          </a:p>
        </p:txBody>
      </p:sp>
      <p:sp>
        <p:nvSpPr>
          <p:cNvPr id="5" name="object 5"/>
          <p:cNvSpPr txBox="1"/>
          <p:nvPr/>
        </p:nvSpPr>
        <p:spPr>
          <a:xfrm>
            <a:off x="8321675" y="4831674"/>
            <a:ext cx="140335" cy="153670"/>
          </a:xfrm>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z="900" dirty="0">
                <a:solidFill>
                  <a:srgbClr val="888888"/>
                </a:solidFill>
                <a:latin typeface="Arial"/>
                <a:cs typeface="Arial"/>
              </a:rPr>
              <a:t>5</a:t>
            </a:fld>
            <a:endParaRPr sz="900">
              <a:latin typeface="Arial"/>
              <a:cs typeface="Arial"/>
            </a:endParaRPr>
          </a:p>
        </p:txBody>
      </p:sp>
      <p:sp>
        <p:nvSpPr>
          <p:cNvPr id="4" name="object 4"/>
          <p:cNvSpPr txBox="1"/>
          <p:nvPr/>
        </p:nvSpPr>
        <p:spPr>
          <a:xfrm>
            <a:off x="707542" y="1408938"/>
            <a:ext cx="7903058" cy="1499128"/>
          </a:xfrm>
          <a:prstGeom prst="rect">
            <a:avLst/>
          </a:prstGeom>
        </p:spPr>
        <p:txBody>
          <a:bodyPr vert="horz" wrap="square" lIns="0" tIns="44450" rIns="0" bIns="0" rtlCol="0">
            <a:spAutoFit/>
          </a:bodyPr>
          <a:lstStyle/>
          <a:p>
            <a:pPr marL="12700" marR="5080" algn="just">
              <a:lnSpc>
                <a:spcPct val="90000"/>
              </a:lnSpc>
              <a:spcBef>
                <a:spcPts val="350"/>
              </a:spcBef>
            </a:pPr>
            <a:r>
              <a:rPr lang="en-US" sz="2100" spc="-5" dirty="0">
                <a:latin typeface="Arial"/>
                <a:cs typeface="Arial"/>
              </a:rPr>
              <a:t>This data mining project aims to predict monthly rental prices through regression analysis, classifying properties, clustering properties based on location, and investigating how features such as amenities, pet-friendliness, property photos, and property size influence rental prices.</a:t>
            </a:r>
            <a:endParaRPr sz="2100" dirty="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4560" y="2028570"/>
            <a:ext cx="7292975" cy="885499"/>
          </a:xfrm>
          <a:prstGeom prst="rect">
            <a:avLst/>
          </a:prstGeom>
        </p:spPr>
        <p:txBody>
          <a:bodyPr vert="horz" wrap="square" lIns="0" tIns="64135" rIns="0" bIns="0" rtlCol="0">
            <a:spAutoFit/>
          </a:bodyPr>
          <a:lstStyle/>
          <a:p>
            <a:pPr marL="2778760" marR="5080" indent="-2766695">
              <a:lnSpc>
                <a:spcPts val="3240"/>
              </a:lnSpc>
              <a:spcBef>
                <a:spcPts val="505"/>
              </a:spcBef>
            </a:pPr>
            <a:r>
              <a:rPr dirty="0">
                <a:solidFill>
                  <a:srgbClr val="FFFFFF"/>
                </a:solidFill>
              </a:rPr>
              <a:t>How could </a:t>
            </a:r>
            <a:r>
              <a:rPr lang="en-IN" dirty="0">
                <a:solidFill>
                  <a:srgbClr val="FFFFFF"/>
                </a:solidFill>
              </a:rPr>
              <a:t>Data</a:t>
            </a:r>
            <a:r>
              <a:rPr dirty="0">
                <a:solidFill>
                  <a:srgbClr val="FFFFFF"/>
                </a:solidFill>
              </a:rPr>
              <a:t> </a:t>
            </a:r>
            <a:r>
              <a:rPr lang="en-IN" spc="-5" dirty="0">
                <a:solidFill>
                  <a:srgbClr val="FFFFFF"/>
                </a:solidFill>
              </a:rPr>
              <a:t>Mining</a:t>
            </a:r>
            <a:r>
              <a:rPr spc="-5" dirty="0">
                <a:solidFill>
                  <a:srgbClr val="FFFFFF"/>
                </a:solidFill>
              </a:rPr>
              <a:t> </a:t>
            </a:r>
            <a:r>
              <a:rPr dirty="0">
                <a:solidFill>
                  <a:srgbClr val="FFFFFF"/>
                </a:solidFill>
              </a:rPr>
              <a:t>solve</a:t>
            </a:r>
            <a:r>
              <a:rPr spc="-170" dirty="0">
                <a:solidFill>
                  <a:srgbClr val="FFFFFF"/>
                </a:solidFill>
              </a:rPr>
              <a:t> </a:t>
            </a:r>
            <a:r>
              <a:rPr spc="-5" dirty="0">
                <a:solidFill>
                  <a:srgbClr val="FFFFFF"/>
                </a:solidFill>
              </a:rPr>
              <a:t>the  </a:t>
            </a:r>
            <a:r>
              <a:rPr dirty="0">
                <a:solidFill>
                  <a:srgbClr val="FFFFFF"/>
                </a:solidFill>
              </a:rPr>
              <a:t>problem?</a:t>
            </a:r>
          </a:p>
        </p:txBody>
      </p:sp>
      <p:sp>
        <p:nvSpPr>
          <p:cNvPr id="3" name="object 3"/>
          <p:cNvSpPr txBox="1"/>
          <p:nvPr/>
        </p:nvSpPr>
        <p:spPr>
          <a:xfrm>
            <a:off x="8975597" y="4340453"/>
            <a:ext cx="89535"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888888"/>
                </a:solidFill>
                <a:latin typeface="Arial"/>
                <a:cs typeface="Arial"/>
              </a:rPr>
              <a:t>6</a:t>
            </a:r>
            <a:endParaRPr sz="90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49579" y="887424"/>
            <a:ext cx="7359650" cy="3091103"/>
          </a:xfrm>
          <a:prstGeom prst="rect">
            <a:avLst/>
          </a:prstGeom>
        </p:spPr>
        <p:txBody>
          <a:bodyPr vert="horz" wrap="square" lIns="0" tIns="26670" rIns="0" bIns="0" rtlCol="0">
            <a:spAutoFit/>
          </a:bodyPr>
          <a:lstStyle/>
          <a:p>
            <a:pPr marL="355600" marR="159385" indent="-343535">
              <a:lnSpc>
                <a:spcPct val="95000"/>
              </a:lnSpc>
              <a:spcBef>
                <a:spcPts val="210"/>
              </a:spcBef>
              <a:buSzPct val="115789"/>
              <a:buFont typeface="Arial"/>
              <a:buChar char="•"/>
              <a:tabLst>
                <a:tab pos="355600" algn="l"/>
                <a:tab pos="356235" algn="l"/>
              </a:tabLst>
            </a:pPr>
            <a:r>
              <a:rPr sz="1900" spc="-5" dirty="0">
                <a:latin typeface="Arial"/>
                <a:cs typeface="Arial"/>
              </a:rPr>
              <a:t>With </a:t>
            </a:r>
            <a:r>
              <a:rPr lang="en-IN" sz="1900" spc="-5" dirty="0">
                <a:latin typeface="Arial"/>
                <a:cs typeface="Arial"/>
              </a:rPr>
              <a:t>data mining</a:t>
            </a:r>
            <a:r>
              <a:rPr sz="1900" spc="-5" dirty="0">
                <a:latin typeface="Arial"/>
                <a:cs typeface="Arial"/>
              </a:rPr>
              <a:t>, the </a:t>
            </a:r>
            <a:r>
              <a:rPr lang="en-IN" sz="1900" spc="-5" dirty="0">
                <a:latin typeface="Arial"/>
                <a:cs typeface="Arial"/>
              </a:rPr>
              <a:t>investors, and tenants</a:t>
            </a:r>
            <a:r>
              <a:rPr sz="1900" spc="-5" dirty="0">
                <a:latin typeface="Arial"/>
                <a:cs typeface="Arial"/>
              </a:rPr>
              <a:t> can tackle this problem. It can</a:t>
            </a:r>
            <a:r>
              <a:rPr lang="en-IN" sz="1900" spc="-5" dirty="0">
                <a:latin typeface="Arial"/>
                <a:cs typeface="Arial"/>
              </a:rPr>
              <a:t> </a:t>
            </a:r>
            <a:r>
              <a:rPr sz="1900" spc="-5" dirty="0">
                <a:latin typeface="Arial"/>
                <a:cs typeface="Arial"/>
              </a:rPr>
              <a:t>use different classification models to process the data from </a:t>
            </a:r>
            <a:r>
              <a:rPr lang="en-IN" sz="1900" spc="-5" dirty="0">
                <a:latin typeface="Arial"/>
                <a:cs typeface="Arial"/>
              </a:rPr>
              <a:t>the housing market</a:t>
            </a:r>
            <a:r>
              <a:rPr sz="1900" spc="-5" dirty="0">
                <a:latin typeface="Arial"/>
                <a:cs typeface="Arial"/>
              </a:rPr>
              <a:t>.</a:t>
            </a:r>
            <a:endParaRPr sz="1900" dirty="0">
              <a:latin typeface="Arial"/>
              <a:cs typeface="Arial"/>
            </a:endParaRPr>
          </a:p>
          <a:p>
            <a:pPr marL="355600" indent="-343535">
              <a:lnSpc>
                <a:spcPts val="2110"/>
              </a:lnSpc>
              <a:buSzPct val="115789"/>
              <a:buChar char="•"/>
              <a:tabLst>
                <a:tab pos="355600" algn="l"/>
                <a:tab pos="356235" algn="l"/>
              </a:tabLst>
            </a:pPr>
            <a:r>
              <a:rPr sz="1900" spc="-5" dirty="0">
                <a:latin typeface="Arial"/>
                <a:cs typeface="Arial"/>
              </a:rPr>
              <a:t>These models include regression</a:t>
            </a:r>
            <a:r>
              <a:rPr lang="en-IN" sz="1900" spc="-5" dirty="0">
                <a:latin typeface="Arial"/>
                <a:cs typeface="Arial"/>
              </a:rPr>
              <a:t> models such as</a:t>
            </a:r>
            <a:r>
              <a:rPr sz="1900" spc="-5" dirty="0">
                <a:latin typeface="Arial"/>
                <a:cs typeface="Arial"/>
              </a:rPr>
              <a:t> decision tree,</a:t>
            </a:r>
            <a:r>
              <a:rPr sz="1900" spc="260" dirty="0">
                <a:latin typeface="Arial"/>
                <a:cs typeface="Arial"/>
              </a:rPr>
              <a:t> </a:t>
            </a:r>
            <a:r>
              <a:rPr sz="1900" spc="-5" dirty="0">
                <a:latin typeface="Arial"/>
                <a:cs typeface="Arial"/>
              </a:rPr>
              <a:t>random</a:t>
            </a:r>
            <a:r>
              <a:rPr lang="en-IN" sz="1900" dirty="0">
                <a:latin typeface="Arial"/>
                <a:cs typeface="Arial"/>
              </a:rPr>
              <a:t> </a:t>
            </a:r>
            <a:r>
              <a:rPr sz="1900" spc="-5" dirty="0">
                <a:latin typeface="Arial"/>
                <a:cs typeface="Arial"/>
              </a:rPr>
              <a:t>forest, </a:t>
            </a:r>
            <a:r>
              <a:rPr lang="en-IN" sz="1900" spc="-5" dirty="0">
                <a:latin typeface="Arial"/>
                <a:cs typeface="Arial"/>
              </a:rPr>
              <a:t>linear regression, and gradient booster</a:t>
            </a:r>
            <a:r>
              <a:rPr sz="1900" spc="-5" dirty="0">
                <a:latin typeface="Arial"/>
                <a:cs typeface="Arial"/>
              </a:rPr>
              <a:t>.</a:t>
            </a:r>
            <a:endParaRPr sz="1900" dirty="0">
              <a:latin typeface="Arial"/>
              <a:cs typeface="Arial"/>
            </a:endParaRPr>
          </a:p>
          <a:p>
            <a:pPr marL="355600" marR="5080" indent="-343535">
              <a:lnSpc>
                <a:spcPct val="95000"/>
              </a:lnSpc>
              <a:spcBef>
                <a:spcPts val="60"/>
              </a:spcBef>
              <a:buSzPct val="115789"/>
              <a:buChar char="•"/>
              <a:tabLst>
                <a:tab pos="355600" algn="l"/>
                <a:tab pos="356235" algn="l"/>
              </a:tabLst>
            </a:pPr>
            <a:r>
              <a:rPr lang="en-US" sz="1900" spc="-5" dirty="0">
                <a:latin typeface="Arial"/>
                <a:cs typeface="Arial"/>
              </a:rPr>
              <a:t>They can identify the trends and characteristics that affect rental pricing. Using these models, tenants can categorize properties by their potential rental income.</a:t>
            </a:r>
          </a:p>
          <a:p>
            <a:pPr marL="355600" marR="5080" indent="-343535">
              <a:lnSpc>
                <a:spcPct val="95000"/>
              </a:lnSpc>
              <a:spcBef>
                <a:spcPts val="60"/>
              </a:spcBef>
              <a:buSzPct val="115789"/>
              <a:buChar char="•"/>
              <a:tabLst>
                <a:tab pos="355600" algn="l"/>
                <a:tab pos="356235" algn="l"/>
              </a:tabLst>
            </a:pPr>
            <a:r>
              <a:rPr lang="en-US" sz="1900" spc="-5" dirty="0">
                <a:latin typeface="Arial"/>
                <a:cs typeface="Arial"/>
              </a:rPr>
              <a:t>Then, tenants can receive customized and relevant property recommendations that match their specific needs and budget preferences.</a:t>
            </a:r>
            <a:endParaRPr sz="1900" dirty="0">
              <a:latin typeface="Arial"/>
              <a:cs typeface="Arial"/>
            </a:endParaRPr>
          </a:p>
        </p:txBody>
      </p:sp>
      <p:sp>
        <p:nvSpPr>
          <p:cNvPr id="3" name="object 3"/>
          <p:cNvSpPr txBox="1"/>
          <p:nvPr/>
        </p:nvSpPr>
        <p:spPr>
          <a:xfrm>
            <a:off x="8347075" y="4820818"/>
            <a:ext cx="89535" cy="163195"/>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888888"/>
                </a:solidFill>
                <a:latin typeface="Arial"/>
                <a:cs typeface="Arial"/>
              </a:rPr>
              <a:t>7</a:t>
            </a:r>
            <a:endParaRPr sz="90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96870" y="2234310"/>
            <a:ext cx="3350895" cy="482600"/>
          </a:xfrm>
          <a:prstGeom prst="rect">
            <a:avLst/>
          </a:prstGeom>
        </p:spPr>
        <p:txBody>
          <a:bodyPr vert="horz" wrap="square" lIns="0" tIns="12700" rIns="0" bIns="0" rtlCol="0">
            <a:spAutoFit/>
          </a:bodyPr>
          <a:lstStyle/>
          <a:p>
            <a:pPr marL="12700">
              <a:lnSpc>
                <a:spcPct val="100000"/>
              </a:lnSpc>
              <a:spcBef>
                <a:spcPts val="100"/>
              </a:spcBef>
            </a:pPr>
            <a:r>
              <a:rPr lang="en-IN" spc="-5" dirty="0">
                <a:solidFill>
                  <a:srgbClr val="FFFFFF"/>
                </a:solidFill>
              </a:rPr>
              <a:t>Data Overview</a:t>
            </a:r>
            <a:endParaRPr dirty="0">
              <a:solidFill>
                <a:srgbClr val="FFFFFF"/>
              </a:solidFill>
            </a:endParaRPr>
          </a:p>
        </p:txBody>
      </p:sp>
      <p:sp>
        <p:nvSpPr>
          <p:cNvPr id="3" name="object 3"/>
          <p:cNvSpPr txBox="1"/>
          <p:nvPr/>
        </p:nvSpPr>
        <p:spPr>
          <a:xfrm>
            <a:off x="8975597" y="4340453"/>
            <a:ext cx="89535"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888888"/>
                </a:solidFill>
                <a:latin typeface="Arial"/>
                <a:cs typeface="Arial"/>
              </a:rPr>
              <a:t>8</a:t>
            </a:r>
            <a:endParaRPr sz="90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49579" y="887424"/>
            <a:ext cx="7497496" cy="1140697"/>
          </a:xfrm>
          <a:prstGeom prst="rect">
            <a:avLst/>
          </a:prstGeom>
        </p:spPr>
        <p:txBody>
          <a:bodyPr vert="horz" wrap="square" lIns="0" tIns="12065" rIns="0" bIns="0" rtlCol="0">
            <a:spAutoFit/>
          </a:bodyPr>
          <a:lstStyle/>
          <a:p>
            <a:pPr marL="12065">
              <a:lnSpc>
                <a:spcPts val="2225"/>
              </a:lnSpc>
              <a:spcBef>
                <a:spcPts val="95"/>
              </a:spcBef>
              <a:buClr>
                <a:srgbClr val="202020"/>
              </a:buClr>
              <a:buSzPct val="115789"/>
              <a:tabLst>
                <a:tab pos="355600" algn="l"/>
                <a:tab pos="356235" algn="l"/>
              </a:tabLst>
            </a:pPr>
            <a:r>
              <a:rPr lang="en-US" sz="2000" dirty="0">
                <a:latin typeface="Arial" panose="020B0604020202020204" pitchFamily="34" charset="0"/>
                <a:cs typeface="Arial" panose="020B0604020202020204" pitchFamily="34" charset="0"/>
              </a:rPr>
              <a:t>The dataset comprises 1,00,000 rows and 22 different columns. It has been curated to ensure that the 'price' and 'square feet' fields are consistently populated, maintaining the dataset in its original structure.</a:t>
            </a:r>
            <a:endParaRPr sz="2000" dirty="0">
              <a:latin typeface="Arial" panose="020B0604020202020204" pitchFamily="34" charset="0"/>
              <a:cs typeface="Arial" panose="020B0604020202020204" pitchFamily="34" charset="0"/>
            </a:endParaRPr>
          </a:p>
        </p:txBody>
      </p:sp>
      <p:sp>
        <p:nvSpPr>
          <p:cNvPr id="3" name="object 3"/>
          <p:cNvSpPr txBox="1"/>
          <p:nvPr/>
        </p:nvSpPr>
        <p:spPr>
          <a:xfrm>
            <a:off x="8347075" y="4820818"/>
            <a:ext cx="89535" cy="163195"/>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888888"/>
                </a:solidFill>
                <a:latin typeface="Arial"/>
                <a:cs typeface="Arial"/>
              </a:rPr>
              <a:t>9</a:t>
            </a:r>
            <a:endParaRPr sz="90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116</TotalTime>
  <Words>1585</Words>
  <Application>Microsoft Office PowerPoint</Application>
  <PresentationFormat>On-screen Show (16:9)</PresentationFormat>
  <Paragraphs>170</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Söhne</vt:lpstr>
      <vt:lpstr>Times New Roman</vt:lpstr>
      <vt:lpstr>Trebuchet MS</vt:lpstr>
      <vt:lpstr>Office Theme</vt:lpstr>
      <vt:lpstr>Predictive Analysis of Rental Prices in the Housing Market A Data Mining Approach</vt:lpstr>
      <vt:lpstr>Table of Contents</vt:lpstr>
      <vt:lpstr>Introduction and Business Problem</vt:lpstr>
      <vt:lpstr>"In the constantly changing housing market, it's important to understand what drives rental prices. Today, we explore a dataset from apartment listings to unravel the complexities and anticipate the rental costs, which are influenced by various factors such as location, amenities, and property attributes."</vt:lpstr>
      <vt:lpstr>BUSINESS PROBLEM</vt:lpstr>
      <vt:lpstr>How could Data Mining solve the  problem?</vt:lpstr>
      <vt:lpstr>PowerPoint Presentation</vt:lpstr>
      <vt:lpstr>Data Overview</vt:lpstr>
      <vt:lpstr>PowerPoint Presentation</vt:lpstr>
      <vt:lpstr> Steps in preparing data for model Data for the model</vt:lpstr>
      <vt:lpstr>Put flowchart</vt:lpstr>
      <vt:lpstr>Data Exploration</vt:lpstr>
      <vt:lpstr>Data Visualization </vt:lpstr>
      <vt:lpstr>Data visualization graphs</vt:lpstr>
      <vt:lpstr>Data Selection</vt:lpstr>
      <vt:lpstr>EDA Conclusion</vt:lpstr>
      <vt:lpstr>LANGUAGE AND MODELS USED</vt:lpstr>
      <vt:lpstr>LANGUAGE &amp; LIBRARY</vt:lpstr>
      <vt:lpstr>         MODELS USED</vt:lpstr>
      <vt:lpstr>         MODELS USED</vt:lpstr>
      <vt:lpstr>Our Approach</vt:lpstr>
      <vt:lpstr>Overview</vt:lpstr>
      <vt:lpstr>APPROACH:EDIT</vt:lpstr>
      <vt:lpstr>Models Used: EDIT</vt:lpstr>
      <vt:lpstr>Results</vt:lpstr>
      <vt:lpstr>Results of the models used: edit</vt:lpstr>
      <vt:lpstr>- Among the models evaluated, Random Forest stands out with the highest  Precision, indicating its effectiveness in correctly identifying potential customers  likely to subscribe to a term deposit. This is particularly important for the bank’s  campaign/marketing strategy.</vt:lpstr>
      <vt:lpstr>Considerations and Recommendations</vt:lpstr>
      <vt:lpstr>Random Forest has the highest Precision score (0.9268), which indicates that it is  the most effective at correctly identifying customers who are likely to subscribe to a  term deposit. (Precision is the ratio of true positives to the sum of true positives and  false positives)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Analysis of Bank Marketing Campaigns</dc:title>
  <dc:creator>Drithi</dc:creator>
  <cp:lastModifiedBy>Deekshith Reddy</cp:lastModifiedBy>
  <cp:revision>3</cp:revision>
  <dcterms:created xsi:type="dcterms:W3CDTF">2023-11-06T01:58:43Z</dcterms:created>
  <dcterms:modified xsi:type="dcterms:W3CDTF">2023-11-06T03:55:46Z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2023-11-02T00:00:00Z</vt:filetime>
  </property>
  <property fmtid="{D5CDD505-2E9C-101B-9397-08002B2CF9AE}" pid="3" name="Creator">
    <vt:lpwstr>Microsoft® PowerPoint® for Microsoft 365</vt:lpwstr>
  </property>
  <property fmtid="{D5CDD505-2E9C-101B-9397-08002B2CF9AE}" pid="4" name="LastSaved">
    <vt:filetime>2023-11-06T00:00:00Z</vt:filetime>
  </property>
</Properties>
</file>